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2"/>
    <p:sldId id="320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05" r:id="rId17"/>
    <p:sldId id="334" r:id="rId18"/>
    <p:sldId id="329" r:id="rId19"/>
    <p:sldId id="299" r:id="rId20"/>
    <p:sldId id="337" r:id="rId21"/>
    <p:sldId id="307" r:id="rId22"/>
    <p:sldId id="353" r:id="rId23"/>
    <p:sldId id="354" r:id="rId24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72" y="-5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file:///C:\Users\Administrator\Desktop\&#32032;&#26448;&#20998;&#31867;\&#22269;&#28526;&#32032;&#26448;\&#22270;&#29255;21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.pn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file:///F:\Lets_Create/pic_temp/pic_sup.png" TargetMode="External"/><Relationship Id="rId17" Type="http://schemas.openxmlformats.org/officeDocument/2006/relationships/image" Target="../media/image8.png"/><Relationship Id="rId2" Type="http://schemas.openxmlformats.org/officeDocument/2006/relationships/tags" Target="../tags/tag71.xml"/><Relationship Id="rId16" Type="http://schemas.openxmlformats.org/officeDocument/2006/relationships/image" Target="file:///F:\Lets_Create/pic_temp/pic_half_right.png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5" Type="http://schemas.openxmlformats.org/officeDocument/2006/relationships/image" Target="../media/image7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file:///F:\Lets_Create/pic_temp/pic_half_left.png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9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8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88.xml"/><Relationship Id="rId10" Type="http://schemas.openxmlformats.org/officeDocument/2006/relationships/image" Target="../media/image10.png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png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04.xml"/><Relationship Id="rId10" Type="http://schemas.openxmlformats.org/officeDocument/2006/relationships/image" Target="../media/image12.png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12.xml"/><Relationship Id="rId10" Type="http://schemas.openxmlformats.org/officeDocument/2006/relationships/image" Target="../media/image12.png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9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14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30.xml"/><Relationship Id="rId10" Type="http://schemas.openxmlformats.org/officeDocument/2006/relationships/image" Target="../media/image13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file:///F:\Lets_Create/pic_temp/pic_sup.png" TargetMode="External"/><Relationship Id="rId2" Type="http://schemas.openxmlformats.org/officeDocument/2006/relationships/tags" Target="../tags/tag22.xml"/><Relationship Id="rId16" Type="http://schemas.openxmlformats.org/officeDocument/2006/relationships/image" Target="file:///F:\Lets_Create/pic_temp/pic_half_down.png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.png"/><Relationship Id="rId5" Type="http://schemas.openxmlformats.org/officeDocument/2006/relationships/tags" Target="../tags/tag25.xml"/><Relationship Id="rId15" Type="http://schemas.openxmlformats.org/officeDocument/2006/relationships/image" Target="../media/image5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file:///F:\Lets_Create/pic_temp/pic_half_top.png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file:///F:\Lets_Create/pic_temp/pic_half_left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48.xml"/><Relationship Id="rId15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4729639" y="363379"/>
            <a:ext cx="4035266" cy="4780121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560070" y="1800701"/>
            <a:ext cx="2427923" cy="22183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322195" y="849086"/>
            <a:ext cx="3523433" cy="2123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684806" y="3008276"/>
            <a:ext cx="3161162" cy="386953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2061210" y="2298859"/>
            <a:ext cx="1743551" cy="145161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V="1">
            <a:off x="5585936" y="1047750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14638" y="1733550"/>
            <a:ext cx="3750469" cy="127634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all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980045" y="4174808"/>
            <a:ext cx="1196816" cy="9963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15088" y="4762375"/>
            <a:ext cx="2025000" cy="2376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56057" y="342900"/>
            <a:ext cx="8231886" cy="44577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 flipH="1" flipV="1">
            <a:off x="-25241" y="3562350"/>
            <a:ext cx="1512094" cy="1597343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10450" y="28099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3618452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3875246"/>
            <a:ext cx="1523048" cy="1268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25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3771728"/>
            <a:ext cx="9144000" cy="137177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7947184" y="4147185"/>
            <a:ext cx="1196816" cy="99631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1028700"/>
            <a:ext cx="9144000" cy="30861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7525703" y="3081814"/>
            <a:ext cx="1618298" cy="1997869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1970246" cy="1800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3048000" y="3331706"/>
            <a:ext cx="3048000" cy="1811794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3048000" y="0"/>
            <a:ext cx="3048000" cy="1811794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0" y="1533525"/>
            <a:ext cx="9144476" cy="2075974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47054" y="1997011"/>
            <a:ext cx="3525271" cy="56315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647054" y="2590799"/>
            <a:ext cx="3546205" cy="563153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5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55771" y="378143"/>
            <a:ext cx="8231981" cy="438721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86850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86937" y="763474"/>
            <a:ext cx="7110413" cy="179717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《</a:t>
            </a:r>
            <a:r>
              <a:rPr lang="zh-CN" altLang="en-US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阿西莫夫短文两篇</a:t>
            </a:r>
            <a: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》</a:t>
            </a:r>
            <a:b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</a:br>
            <a:r>
              <a:rPr lang="zh-CN" altLang="en-US" sz="540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第二课时</a:t>
            </a:r>
            <a:endParaRPr lang="zh-CN" altLang="en-US" sz="5400" b="1">
              <a:solidFill>
                <a:srgbClr val="9411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/>
              <a:sym typeface="Helvetic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086937" y="2560650"/>
            <a:ext cx="7096125" cy="68103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陶世龙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内容占位符 3"/>
          <p:cNvSpPr txBox="1"/>
          <p:nvPr/>
        </p:nvSpPr>
        <p:spPr>
          <a:xfrm>
            <a:off x="553505" y="518808"/>
            <a:ext cx="8016820" cy="1151295"/>
          </a:xfrm>
          <a:prstGeom prst="rect">
            <a:avLst/>
          </a:prstGeom>
          <a:solidFill>
            <a:schemeClr val="accent5">
              <a:lumMod val="90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    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也可以在真空中对金刚石加热，从而把它恢复到原始碳的状态，但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谁愿意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这样做呢？</a:t>
            </a:r>
          </a:p>
        </p:txBody>
      </p:sp>
      <p:sp>
        <p:nvSpPr>
          <p:cNvPr id="33" name="内容占位符 3"/>
          <p:cNvSpPr txBox="1"/>
          <p:nvPr/>
        </p:nvSpPr>
        <p:spPr>
          <a:xfrm>
            <a:off x="553505" y="1933691"/>
            <a:ext cx="8016820" cy="2305800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/>
              <a:t>         </a:t>
            </a:r>
            <a:r>
              <a:rPr lang="zh-CN" altLang="en-US" sz="2200" b="1" smtClean="0"/>
              <a:t>这</a:t>
            </a:r>
            <a:r>
              <a:rPr lang="zh-CN" altLang="en-US" sz="2200" b="1"/>
              <a:t>一句话是以金刚石经过高温加热可以变成普通的碳，类比斯石英</a:t>
            </a:r>
            <a:r>
              <a:rPr lang="zh-CN" altLang="en-US" sz="2200" b="1" smtClean="0"/>
              <a:t>经过高温</a:t>
            </a:r>
            <a:r>
              <a:rPr lang="zh-CN" altLang="en-US" sz="2200" b="1"/>
              <a:t>加热可以变为普通的沙子。也许没有人会在意斯石英的还原问题，但</a:t>
            </a:r>
            <a:r>
              <a:rPr lang="zh-CN" altLang="en-US" sz="2200" b="1" smtClean="0"/>
              <a:t>没有人</a:t>
            </a:r>
            <a:r>
              <a:rPr lang="zh-CN" altLang="en-US" sz="2200" b="1"/>
              <a:t>会愿意把金刚石变为碳的，因为金刚石太名贵了。作者在幽默风趣中，</a:t>
            </a:r>
            <a:r>
              <a:rPr lang="zh-CN" altLang="en-US" sz="2200" b="1" smtClean="0"/>
              <a:t>把事理</a:t>
            </a:r>
            <a:r>
              <a:rPr lang="zh-CN" altLang="en-US" sz="2200" b="1"/>
              <a:t>说得简明透彻。</a:t>
            </a:r>
          </a:p>
          <a:p>
            <a:pPr>
              <a:lnSpc>
                <a:spcPct val="150000"/>
              </a:lnSpc>
              <a:defRPr/>
            </a:pPr>
            <a:r>
              <a:rPr kumimoji="1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/>
          <p:nvPr/>
        </p:nvSpPr>
        <p:spPr>
          <a:xfrm>
            <a:off x="538391" y="1509194"/>
            <a:ext cx="8137074" cy="2125734"/>
          </a:xfrm>
          <a:prstGeom prst="round2DiagRect">
            <a:avLst/>
          </a:prstGeom>
          <a:solidFill>
            <a:srgbClr val="92D05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/>
              <a:t>          </a:t>
            </a:r>
            <a:r>
              <a:rPr lang="zh-CN" altLang="en-US" sz="2600" b="1" smtClean="0"/>
              <a:t>这些</a:t>
            </a:r>
            <a:r>
              <a:rPr lang="zh-CN" altLang="en-US" sz="2600" b="1"/>
              <a:t>补充说明的文字化高深的科学概念为平易的介绍，化严密的科学</a:t>
            </a:r>
            <a:r>
              <a:rPr lang="zh-CN" altLang="en-US" sz="2600" b="1" smtClean="0"/>
              <a:t>论证</a:t>
            </a:r>
            <a:r>
              <a:rPr lang="zh-CN" altLang="en-US" sz="2600" b="1"/>
              <a:t>为幽默诙谐的类比说明，表现了本文语言简明精练、逻辑性强、幽默</a:t>
            </a:r>
            <a:r>
              <a:rPr lang="zh-CN" altLang="en-US" sz="2600" b="1" smtClean="0"/>
              <a:t>风趣的</a:t>
            </a:r>
            <a:r>
              <a:rPr lang="zh-CN" altLang="en-US" sz="2600" b="1"/>
              <a:t>特点。</a:t>
            </a:r>
          </a:p>
          <a:p>
            <a:pPr>
              <a:lnSpc>
                <a:spcPct val="150000"/>
              </a:lnSpc>
              <a:defRPr/>
            </a:pPr>
            <a:endParaRPr lang="zh-CN" altLang="en-US" sz="2200" b="1"/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13736" y="1480803"/>
            <a:ext cx="8099516" cy="27284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对于</a:t>
            </a:r>
            <a:r>
              <a:rPr lang="en-US" altLang="zh-CN" sz="2600" b="1">
                <a:solidFill>
                  <a:schemeClr val="tx1"/>
                </a:solidFill>
                <a:latin typeface="+mn-ea"/>
              </a:rPr>
              <a:t>6500</a:t>
            </a:r>
            <a:r>
              <a:rPr lang="zh-CN" altLang="en-US" sz="2600" b="1">
                <a:solidFill>
                  <a:schemeClr val="tx1"/>
                </a:solidFill>
                <a:latin typeface="+mn-ea"/>
              </a:rPr>
              <a:t>万年前恐龙的灭绝，科学界存在着哪两种对立的理论？各自</a:t>
            </a: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的依据</a:t>
            </a:r>
            <a:r>
              <a:rPr lang="zh-CN" altLang="en-US" sz="2600" b="1">
                <a:solidFill>
                  <a:schemeClr val="tx1"/>
                </a:solidFill>
                <a:latin typeface="+mn-ea"/>
              </a:rPr>
              <a:t>是什么</a:t>
            </a: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？</a:t>
            </a:r>
            <a:endParaRPr lang="en-US" altLang="zh-CN" sz="2600" b="1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作者</a:t>
            </a:r>
            <a:r>
              <a:rPr lang="zh-CN" altLang="en-US" sz="2600" b="1">
                <a:solidFill>
                  <a:schemeClr val="tx1"/>
                </a:solidFill>
                <a:latin typeface="+mn-ea"/>
              </a:rPr>
              <a:t>的看法是什么？根据又是什么</a:t>
            </a: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？</a:t>
            </a:r>
            <a:endParaRPr lang="en-US" altLang="zh-CN" sz="2600" b="1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2600" b="1" smtClean="0">
                <a:solidFill>
                  <a:schemeClr val="tx1"/>
                </a:solidFill>
                <a:latin typeface="+mn-ea"/>
              </a:rPr>
              <a:t>你</a:t>
            </a:r>
            <a:r>
              <a:rPr lang="zh-CN" altLang="en-US" sz="2600" b="1">
                <a:solidFill>
                  <a:schemeClr val="tx1"/>
                </a:solidFill>
                <a:latin typeface="+mn-ea"/>
              </a:rPr>
              <a:t>赞成哪一种，为什么？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299365" y="133303"/>
            <a:ext cx="1563895" cy="1179866"/>
            <a:chOff x="10291762" y="4113212"/>
            <a:chExt cx="1830388" cy="145277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10" name="文本框 9"/>
            <p:cNvSpPr txBox="1"/>
            <p:nvPr/>
          </p:nvSpPr>
          <p:spPr>
            <a:xfrm>
              <a:off x="11116747" y="49812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/>
          <p:nvPr/>
        </p:nvSpPr>
        <p:spPr>
          <a:xfrm>
            <a:off x="428768" y="1375380"/>
            <a:ext cx="8401657" cy="331753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000" b="1" smtClean="0"/>
              <a:t>        </a:t>
            </a:r>
            <a:r>
              <a:rPr lang="zh-CN" altLang="en-US" sz="2000" b="1">
                <a:latin typeface="+mn-ea"/>
              </a:rPr>
              <a:t>“撞击说”的依据：在一个</a:t>
            </a:r>
            <a:r>
              <a:rPr lang="en-US" altLang="zh-CN" sz="2000" b="1">
                <a:latin typeface="+mn-ea"/>
              </a:rPr>
              <a:t>6500</a:t>
            </a:r>
            <a:r>
              <a:rPr lang="zh-CN" altLang="en-US" sz="2000" b="1">
                <a:latin typeface="+mn-ea"/>
              </a:rPr>
              <a:t>万年前形成的沉积物薄层中，发现了</a:t>
            </a:r>
            <a:r>
              <a:rPr lang="zh-CN" altLang="en-US" sz="2000" b="1" smtClean="0">
                <a:latin typeface="+mn-ea"/>
              </a:rPr>
              <a:t>稀有金属</a:t>
            </a:r>
            <a:r>
              <a:rPr lang="zh-CN" altLang="en-US" sz="2000" b="1">
                <a:latin typeface="+mn-ea"/>
              </a:rPr>
              <a:t>铱，它的含量异常丰富。一些人认为，这可能是一个巨大的小行星</a:t>
            </a:r>
            <a:r>
              <a:rPr lang="zh-CN" altLang="en-US" sz="2000" b="1" smtClean="0">
                <a:latin typeface="+mn-ea"/>
              </a:rPr>
              <a:t>或彗星</a:t>
            </a:r>
            <a:r>
              <a:rPr lang="zh-CN" altLang="en-US" sz="2000" b="1">
                <a:latin typeface="+mn-ea"/>
              </a:rPr>
              <a:t>撞击地球的结果。这种撞击也许深入到了地壳内部，引起火山喷发，</a:t>
            </a:r>
            <a:r>
              <a:rPr lang="zh-CN" altLang="en-US" sz="2000" b="1" smtClean="0">
                <a:latin typeface="+mn-ea"/>
              </a:rPr>
              <a:t>造成</a:t>
            </a:r>
            <a:r>
              <a:rPr lang="zh-CN" altLang="en-US" sz="2000" b="1">
                <a:latin typeface="+mn-ea"/>
              </a:rPr>
              <a:t>大火和潮汐大浪，许多尘埃进入了平流层中，结果造成在很长一段时间</a:t>
            </a:r>
            <a:r>
              <a:rPr lang="zh-CN" altLang="en-US" sz="2000" b="1" smtClean="0">
                <a:latin typeface="+mn-ea"/>
              </a:rPr>
              <a:t>内阳光</a:t>
            </a:r>
            <a:r>
              <a:rPr lang="zh-CN" altLang="en-US" sz="2000" b="1">
                <a:latin typeface="+mn-ea"/>
              </a:rPr>
              <a:t>无法抵达地球表面。这也许是导致包括所有恐龙在内的许多地球生物</a:t>
            </a:r>
            <a:r>
              <a:rPr lang="zh-CN" altLang="en-US" sz="2000" b="1" smtClean="0">
                <a:latin typeface="+mn-ea"/>
              </a:rPr>
              <a:t>灭绝</a:t>
            </a:r>
            <a:r>
              <a:rPr lang="zh-CN" altLang="en-US" sz="2000" b="1">
                <a:latin typeface="+mn-ea"/>
              </a:rPr>
              <a:t>的原因</a:t>
            </a:r>
            <a:r>
              <a:rPr lang="zh-CN" altLang="en-US" sz="2000" b="1" smtClean="0">
                <a:latin typeface="+mn-ea"/>
              </a:rPr>
              <a:t>。</a:t>
            </a:r>
            <a:endParaRPr lang="en-US" altLang="zh-CN" sz="2000" b="1" smtClean="0">
              <a:latin typeface="+mn-ea"/>
            </a:endParaRPr>
          </a:p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000" b="1" smtClean="0">
                <a:latin typeface="+mn-ea"/>
              </a:rPr>
              <a:t>    “火山说”</a:t>
            </a:r>
            <a:r>
              <a:rPr lang="zh-CN" altLang="en-US" sz="2000" b="1">
                <a:latin typeface="+mn-ea"/>
              </a:rPr>
              <a:t>的依据：如果地球突然经历了一个火山爆发期，许多火山</a:t>
            </a:r>
            <a:r>
              <a:rPr lang="zh-CN" altLang="en-US" sz="2000" b="1" smtClean="0">
                <a:latin typeface="+mn-ea"/>
              </a:rPr>
              <a:t>大致</a:t>
            </a:r>
            <a:r>
              <a:rPr lang="zh-CN" altLang="en-US" sz="2000" b="1">
                <a:latin typeface="+mn-ea"/>
              </a:rPr>
              <a:t>同时喷发，那么也能造成一个足以使生物大量灭绝的巨大灾难。</a:t>
            </a:r>
          </a:p>
          <a:p>
            <a:pPr>
              <a:lnSpc>
                <a:spcPct val="130000"/>
              </a:lnSpc>
              <a:defRPr/>
            </a:pPr>
            <a:endParaRPr lang="zh-CN" altLang="en-US" sz="2000" b="1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200" b="1"/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内容占位符 3"/>
          <p:cNvSpPr txBox="1"/>
          <p:nvPr/>
        </p:nvSpPr>
        <p:spPr>
          <a:xfrm>
            <a:off x="621187" y="349389"/>
            <a:ext cx="8016820" cy="960649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smtClean="0"/>
              <a:t>        </a:t>
            </a:r>
            <a:r>
              <a:rPr lang="zh-CN" altLang="en-US" sz="2000" b="1" smtClean="0">
                <a:latin typeface="+mn-ea"/>
              </a:rPr>
              <a:t>科学界</a:t>
            </a:r>
            <a:r>
              <a:rPr lang="zh-CN" altLang="en-US" sz="2000" b="1">
                <a:latin typeface="+mn-ea"/>
              </a:rPr>
              <a:t>对于恐龙在</a:t>
            </a:r>
            <a:r>
              <a:rPr lang="en-US" altLang="zh-CN" sz="2000" b="1" smtClean="0">
                <a:latin typeface="+mn-ea"/>
              </a:rPr>
              <a:t>6500</a:t>
            </a:r>
            <a:r>
              <a:rPr lang="zh-CN" altLang="en-US" sz="2000" b="1">
                <a:latin typeface="+mn-ea"/>
              </a:rPr>
              <a:t>万年前遭遇灭顶之灾，存在着的两种对立的</a:t>
            </a:r>
            <a:r>
              <a:rPr lang="zh-CN" altLang="en-US" sz="2000" b="1" smtClean="0">
                <a:latin typeface="+mn-ea"/>
              </a:rPr>
              <a:t>理论</a:t>
            </a:r>
            <a:r>
              <a:rPr lang="zh-CN" altLang="en-US" sz="2000" b="1">
                <a:latin typeface="+mn-ea"/>
              </a:rPr>
              <a:t>是：“撞击说”和“火山说”</a:t>
            </a:r>
            <a:r>
              <a:rPr lang="zh-CN" altLang="en-US" sz="2000" b="1" smtClean="0">
                <a:latin typeface="+mn-ea"/>
              </a:rPr>
              <a:t>。</a:t>
            </a:r>
            <a:endParaRPr lang="zh-CN" altLang="en-US" sz="2000" b="1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/>
          <p:nvPr/>
        </p:nvSpPr>
        <p:spPr>
          <a:xfrm>
            <a:off x="413653" y="1775902"/>
            <a:ext cx="8401657" cy="260717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000" b="1" smtClean="0">
                <a:latin typeface="+mn-ea"/>
              </a:rPr>
              <a:t>    证据</a:t>
            </a:r>
            <a:r>
              <a:rPr lang="zh-CN" altLang="en-US" sz="2000" b="1">
                <a:latin typeface="+mn-ea"/>
              </a:rPr>
              <a:t>一：因为在恐龙灭绝的那个年代的岩层中，发现了斯石英</a:t>
            </a:r>
            <a:r>
              <a:rPr lang="en-US" altLang="zh-CN" sz="2000" b="1">
                <a:latin typeface="+mn-ea"/>
              </a:rPr>
              <a:t>——</a:t>
            </a:r>
            <a:r>
              <a:rPr lang="zh-CN" altLang="en-US" sz="2000" b="1">
                <a:latin typeface="+mn-ea"/>
              </a:rPr>
              <a:t>压扁的沙子。</a:t>
            </a:r>
          </a:p>
          <a:p>
            <a:pPr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000" b="1" smtClean="0">
                <a:latin typeface="+mn-ea"/>
              </a:rPr>
              <a:t>    证据</a:t>
            </a:r>
            <a:r>
              <a:rPr lang="zh-CN" altLang="en-US" sz="2000" b="1">
                <a:latin typeface="+mn-ea"/>
              </a:rPr>
              <a:t>二：斯石英只在被撞击后才形成，所以如果是火山爆发吞没了恐龙，</a:t>
            </a:r>
            <a:r>
              <a:rPr lang="zh-CN" altLang="en-US" sz="2000" b="1" smtClean="0">
                <a:latin typeface="+mn-ea"/>
              </a:rPr>
              <a:t>就不会</a:t>
            </a:r>
            <a:r>
              <a:rPr lang="zh-CN" altLang="en-US" sz="2000" b="1">
                <a:latin typeface="+mn-ea"/>
              </a:rPr>
              <a:t>有“斯石英”存在。</a:t>
            </a:r>
          </a:p>
          <a:p>
            <a:pPr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000" b="1" smtClean="0">
                <a:latin typeface="+mn-ea"/>
              </a:rPr>
              <a:t>    结论</a:t>
            </a:r>
            <a:r>
              <a:rPr lang="zh-CN" altLang="en-US" sz="2000" b="1">
                <a:latin typeface="+mn-ea"/>
              </a:rPr>
              <a:t>：无疑是撞击毁灭了恐龙。</a:t>
            </a:r>
          </a:p>
          <a:p>
            <a:pPr>
              <a:lnSpc>
                <a:spcPct val="130000"/>
              </a:lnSpc>
              <a:defRPr/>
            </a:pPr>
            <a:endParaRPr lang="zh-CN" altLang="en-US" sz="2000" b="1">
              <a:latin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200" b="1"/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内容占位符 3"/>
          <p:cNvSpPr txBox="1"/>
          <p:nvPr/>
        </p:nvSpPr>
        <p:spPr>
          <a:xfrm>
            <a:off x="553173" y="538315"/>
            <a:ext cx="8016820" cy="1063774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200" b="1" smtClean="0"/>
              <a:t>        作者</a:t>
            </a:r>
            <a:r>
              <a:rPr lang="zh-CN" altLang="en-US" sz="2200" b="1"/>
              <a:t>的看法：“造成恐龙灭绝的原因不是火山活动，而应该是撞击。”</a:t>
            </a:r>
            <a:endParaRPr lang="zh-CN" altLang="en-US" sz="2200" b="1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3"/>
          <p:cNvSpPr txBox="1"/>
          <p:nvPr/>
        </p:nvSpPr>
        <p:spPr>
          <a:xfrm>
            <a:off x="521435" y="636556"/>
            <a:ext cx="8169470" cy="3534922"/>
          </a:xfrm>
          <a:prstGeom prst="roundRect">
            <a:avLst/>
          </a:prstGeom>
          <a:solidFill>
            <a:schemeClr val="accent5">
              <a:lumMod val="75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>
                <a:solidFill>
                  <a:srgbClr val="C00000"/>
                </a:solidFill>
              </a:rPr>
              <a:t>“我”的</a:t>
            </a:r>
            <a:r>
              <a:rPr lang="zh-CN" altLang="en-US" sz="2000" b="1" smtClean="0">
                <a:solidFill>
                  <a:srgbClr val="C00000"/>
                </a:solidFill>
              </a:rPr>
              <a:t>看法</a:t>
            </a:r>
            <a:endParaRPr lang="en-US" altLang="zh-CN" sz="2000" b="1" smtClean="0">
              <a:solidFill>
                <a:srgbClr val="C00000"/>
              </a:solidFill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b="1" smtClean="0"/>
              <a:t>我</a:t>
            </a:r>
            <a:r>
              <a:rPr lang="zh-CN" altLang="en-US" sz="2000" b="1"/>
              <a:t>赞成“火山说”。倘若地球突然经历了一个</a:t>
            </a:r>
            <a:r>
              <a:rPr lang="zh-CN" altLang="en-US" sz="2000" b="1" smtClean="0"/>
              <a:t>火山爆发</a:t>
            </a:r>
            <a:r>
              <a:rPr lang="zh-CN" altLang="en-US" sz="2000" b="1"/>
              <a:t>期，许多火山大致同时爆发，那么就能造成一个足以使生物大量灭绝</a:t>
            </a:r>
            <a:r>
              <a:rPr lang="zh-CN" altLang="en-US" sz="2000" b="1" smtClean="0"/>
              <a:t>的巨大</a:t>
            </a:r>
            <a:r>
              <a:rPr lang="zh-CN" altLang="en-US" sz="2000" b="1"/>
              <a:t>灾难。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000" b="1" smtClean="0"/>
              <a:t>我</a:t>
            </a:r>
            <a:r>
              <a:rPr lang="zh-CN" altLang="en-US" sz="2000" b="1"/>
              <a:t>赞成“撞击说”。因为在恐龙灭绝的那个年代的岩层中，发现了斯</a:t>
            </a:r>
            <a:r>
              <a:rPr lang="zh-CN" altLang="en-US" sz="2000" b="1" smtClean="0"/>
              <a:t>石英</a:t>
            </a:r>
            <a:r>
              <a:rPr lang="en-US" altLang="zh-CN" sz="2000" b="1"/>
              <a:t>——</a:t>
            </a:r>
            <a:r>
              <a:rPr lang="zh-CN" altLang="en-US" sz="2000" b="1"/>
              <a:t>被压扁的沙子</a:t>
            </a:r>
            <a:r>
              <a:rPr lang="zh-CN" altLang="en-US" sz="2000" b="1" smtClean="0"/>
              <a:t>。在</a:t>
            </a:r>
            <a:r>
              <a:rPr lang="zh-CN" altLang="en-US" sz="2000" b="1"/>
              <a:t>自然界中斯石英只出现在沙子被强烈挤压</a:t>
            </a:r>
            <a:r>
              <a:rPr lang="zh-CN" altLang="en-US" sz="2000" b="1" smtClean="0"/>
              <a:t>的地方</a:t>
            </a:r>
            <a:r>
              <a:rPr lang="zh-CN" altLang="en-US" sz="2000" b="1"/>
              <a:t>，所以如果是火山爆发吞没了恐龙，就不会有“斯石英”的存在。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>
          <a:xfrm>
            <a:off x="461013" y="1514570"/>
            <a:ext cx="8410271" cy="1202333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indent="0" defTabSz="685800" fontAlgn="base">
              <a:lnSpc>
                <a:spcPct val="13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小组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合作，阅读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恐龙无处不有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被压扁的沙子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，填写下列表格。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2502" y="156053"/>
            <a:ext cx="2754575" cy="1204832"/>
            <a:chOff x="4967092" y="212952"/>
            <a:chExt cx="3232028" cy="1151832"/>
          </a:xfrm>
        </p:grpSpPr>
        <p:grpSp>
          <p:nvGrpSpPr>
            <p:cNvPr id="9" name="组合 8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11" name="横卷形 10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对比阅读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0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内容占位符 3"/>
          <p:cNvSpPr txBox="1"/>
          <p:nvPr/>
        </p:nvSpPr>
        <p:spPr>
          <a:xfrm>
            <a:off x="442679" y="2748038"/>
            <a:ext cx="8428605" cy="180120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合作要求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】①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各小组推选一位代表在全班发言；②本组发言代表记录发言要点，做好发言准备。③当他人发言时要认真倾听，耐心等待。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856214" y="247580"/>
            <a:ext cx="1814543" cy="1128594"/>
            <a:chOff x="5366129" y="4588379"/>
            <a:chExt cx="1970676" cy="132954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6129" y="4588379"/>
              <a:ext cx="1498600" cy="1270000"/>
            </a:xfrm>
            <a:custGeom>
              <a:avLst/>
              <a:gdLst>
                <a:gd name="connsiteX0" fmla="*/ 0 w 1498600"/>
                <a:gd name="connsiteY0" fmla="*/ 0 h 1270000"/>
                <a:gd name="connsiteX1" fmla="*/ 1498600 w 1498600"/>
                <a:gd name="connsiteY1" fmla="*/ 0 h 1270000"/>
                <a:gd name="connsiteX2" fmla="*/ 1498600 w 1498600"/>
                <a:gd name="connsiteY2" fmla="*/ 784223 h 1270000"/>
                <a:gd name="connsiteX3" fmla="*/ 1110656 w 1498600"/>
                <a:gd name="connsiteY3" fmla="*/ 784223 h 1270000"/>
                <a:gd name="connsiteX4" fmla="*/ 1010641 w 1498600"/>
                <a:gd name="connsiteY4" fmla="*/ 884238 h 1270000"/>
                <a:gd name="connsiteX5" fmla="*/ 1010641 w 1498600"/>
                <a:gd name="connsiteY5" fmla="*/ 1270000 h 1270000"/>
                <a:gd name="connsiteX6" fmla="*/ 0 w 14986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600" h="1270000">
                  <a:moveTo>
                    <a:pt x="0" y="0"/>
                  </a:moveTo>
                  <a:lnTo>
                    <a:pt x="1498600" y="0"/>
                  </a:lnTo>
                  <a:lnTo>
                    <a:pt x="1498600" y="784223"/>
                  </a:lnTo>
                  <a:lnTo>
                    <a:pt x="1110656" y="784223"/>
                  </a:lnTo>
                  <a:cubicBezTo>
                    <a:pt x="1055419" y="784223"/>
                    <a:pt x="1010641" y="829001"/>
                    <a:pt x="1010641" y="884238"/>
                  </a:cubicBezTo>
                  <a:lnTo>
                    <a:pt x="1010641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23" name="文本框 22"/>
            <p:cNvSpPr txBox="1"/>
            <p:nvPr/>
          </p:nvSpPr>
          <p:spPr>
            <a:xfrm>
              <a:off x="6320180" y="5333146"/>
              <a:ext cx="10166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合作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4798" y="355521"/>
          <a:ext cx="8558464" cy="4360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567"/>
                <a:gridCol w="1131640"/>
                <a:gridCol w="1286619"/>
                <a:gridCol w="1270333"/>
                <a:gridCol w="1131899"/>
                <a:gridCol w="1123757"/>
                <a:gridCol w="1091184"/>
                <a:gridCol w="993465"/>
              </a:tblGrid>
              <a:tr h="77035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说明</a:t>
                      </a:r>
                      <a:endParaRPr lang="en-US" altLang="zh-CN" sz="2000" smtClean="0"/>
                    </a:p>
                    <a:p>
                      <a:pPr algn="ctr"/>
                      <a:r>
                        <a:rPr lang="zh-CN" altLang="en-US" sz="2000" smtClean="0"/>
                        <a:t>对象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ea"/>
                          <a:ea typeface="+mn-ea"/>
                        </a:rPr>
                        <a:t>说明</a:t>
                      </a:r>
                      <a:endParaRPr lang="en-US" altLang="zh-CN" sz="2000" smtClean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smtClean="0">
                          <a:latin typeface="+mn-ea"/>
                          <a:ea typeface="+mn-ea"/>
                        </a:rPr>
                        <a:t>角度</a:t>
                      </a:r>
                      <a:endParaRPr lang="zh-CN" altLang="en-US" sz="20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思路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顺序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方法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语言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中心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ea"/>
                          <a:ea typeface="+mn-ea"/>
                          <a:cs typeface="+mn-cs"/>
                        </a:rPr>
                        <a:t>思想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1795252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恐龙无处不有</a:t>
                      </a:r>
                      <a:endParaRPr lang="zh-CN" altLang="en-US" sz="180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 b="1" kern="1200">
                        <a:solidFill>
                          <a:schemeClr val="lt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795252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被压扁的沙</a:t>
                      </a:r>
                      <a:r>
                        <a:rPr lang="zh-CN" altLang="en-US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子</a:t>
                      </a:r>
                      <a:endParaRPr lang="zh-CN" altLang="en-US" sz="180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93029" y="160103"/>
          <a:ext cx="8430128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626"/>
                <a:gridCol w="761744"/>
                <a:gridCol w="1684422"/>
                <a:gridCol w="1892968"/>
                <a:gridCol w="778042"/>
                <a:gridCol w="922421"/>
                <a:gridCol w="898358"/>
                <a:gridCol w="970547"/>
              </a:tblGrid>
              <a:tr h="66810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说明对象</a:t>
                      </a:r>
                      <a:endParaRPr lang="zh-CN" altLang="en-US" sz="200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+mn-ea"/>
                          <a:ea typeface="+mn-ea"/>
                        </a:rPr>
                        <a:t>说明</a:t>
                      </a:r>
                      <a:endParaRPr lang="en-US" altLang="zh-CN" sz="2000" smtClean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000" smtClean="0">
                          <a:latin typeface="+mn-ea"/>
                          <a:ea typeface="+mn-ea"/>
                        </a:rPr>
                        <a:t>角度</a:t>
                      </a:r>
                      <a:endParaRPr lang="zh-CN" altLang="en-US" sz="20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思路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顺序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方法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语言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中心</a:t>
                      </a:r>
                      <a:endParaRPr lang="en-US" altLang="zh-CN" sz="2000" b="1" kern="120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685800" rtl="0" eaLnBrk="1" latinLnBrk="0" hangingPunct="1"/>
                      <a:r>
                        <a:rPr lang="zh-CN" altLang="zh-CN" sz="20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思想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</a:tr>
              <a:tr h="1655738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恐龙无处不有</a:t>
                      </a:r>
                      <a:endParaRPr lang="zh-CN" altLang="en-US" sz="180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smtClean="0">
                          <a:latin typeface="+mn-ea"/>
                          <a:ea typeface="+mn-ea"/>
                        </a:rPr>
                        <a:t>“板块构造”理论</a:t>
                      </a:r>
                      <a:endParaRPr lang="zh-CN" altLang="en-US" sz="2000" smtClean="0"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20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smtClean="0">
                          <a:latin typeface="+mn-ea"/>
                          <a:ea typeface="+mn-ea"/>
                        </a:rPr>
                        <a:t>谈到恐龙的化石无处不在，是为了证明另一种科学理论（“板块构造”理论）的正确。</a:t>
                      </a:r>
                      <a:endParaRPr lang="zh-CN" altLang="en-US" sz="1800" smtClean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南极发现恐龙化石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恐龙不适应南极的气候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假设：大陆在漂移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推理：泛大陆的形成和分裂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得出结论</a:t>
                      </a:r>
                      <a:endParaRPr lang="zh-CN" altLang="en-US" sz="1600" smtClean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zh-CN" sz="2000" smtClean="0">
                          <a:latin typeface="+mn-ea"/>
                          <a:ea typeface="+mn-ea"/>
                        </a:rPr>
                        <a:t>逻辑</a:t>
                      </a:r>
                      <a:endParaRPr lang="en-US" altLang="zh-CN" sz="2000" smtClean="0"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zh-CN" sz="2000" smtClean="0">
                          <a:latin typeface="+mn-ea"/>
                          <a:ea typeface="+mn-ea"/>
                        </a:rPr>
                        <a:t>顺序</a:t>
                      </a:r>
                      <a:endParaRPr lang="zh-CN" altLang="en-US" sz="2000">
                        <a:latin typeface="+mn-ea"/>
                        <a:ea typeface="+mn-ea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smtClean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smtClean="0">
                          <a:latin typeface="+mn-ea"/>
                          <a:ea typeface="+mn-ea"/>
                        </a:rPr>
                        <a:t>都采用了多种说明方法，举例子、作比较、打比方、列数字、作诠释</a:t>
                      </a:r>
                      <a:endParaRPr lang="zh-CN" altLang="en-US" sz="1800" smtClean="0"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smtClean="0">
                          <a:latin typeface="+mn-ea"/>
                          <a:ea typeface="+mn-ea"/>
                        </a:rPr>
                        <a:t>一方面逻辑性强，简明精炼；一方面又幽默风趣，引人入胜</a:t>
                      </a:r>
                      <a:endParaRPr lang="zh-CN" altLang="en-US" sz="1800" smtClean="0"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都证明了“不同科学领域之间是紧密相连的。在一个科学领域的发现肯定会对其他领域产生影响”</a:t>
                      </a:r>
                      <a:endParaRPr lang="zh-CN" altLang="en-US" sz="1600" smtClean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12117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被压扁的沙</a:t>
                      </a:r>
                      <a:r>
                        <a:rPr lang="zh-CN" altLang="en-US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子</a:t>
                      </a:r>
                      <a:endParaRPr lang="zh-CN" altLang="en-US" sz="180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000" smtClean="0">
                          <a:latin typeface="+mn-ea"/>
                          <a:ea typeface="+mn-ea"/>
                        </a:rPr>
                        <a:t>恐龙灭绝的原因是撞击</a:t>
                      </a:r>
                      <a:endParaRPr lang="zh-CN" altLang="en-US" sz="2000" smtClean="0"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20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smtClean="0">
                          <a:latin typeface="+mn-ea"/>
                          <a:ea typeface="+mn-ea"/>
                        </a:rPr>
                        <a:t>恐龙的灭绝则成为探讨的主题，“被压扁的沙子”则成了证据。</a:t>
                      </a:r>
                      <a:endParaRPr lang="zh-CN" altLang="en-US" sz="1800" smtClean="0">
                        <a:latin typeface="+mn-ea"/>
                        <a:ea typeface="+mn-ea"/>
                      </a:endParaRPr>
                    </a:p>
                    <a:p>
                      <a:pPr algn="ctr"/>
                      <a:endParaRPr lang="zh-CN" altLang="en-US" sz="160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恐龙灭绝的原因引发争论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引出两种对立理论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撞击说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”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、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火山说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”——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解释斯石英的成因及性质，排除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火山说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”——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证明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“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撞击说</a:t>
                      </a:r>
                      <a:r>
                        <a:rPr lang="en-US" altLang="zh-CN" sz="1600" smtClean="0">
                          <a:latin typeface="+mn-ea"/>
                          <a:ea typeface="+mn-ea"/>
                        </a:rPr>
                        <a:t>”</a:t>
                      </a:r>
                      <a:r>
                        <a:rPr lang="zh-CN" altLang="zh-CN" sz="1600" smtClean="0">
                          <a:latin typeface="+mn-ea"/>
                          <a:ea typeface="+mn-ea"/>
                        </a:rPr>
                        <a:t>得出结论</a:t>
                      </a:r>
                      <a:endParaRPr lang="zh-CN" altLang="en-US" sz="1600" smtClean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1" name="横卷形 20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拓展阅读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0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1338253" y="2286483"/>
            <a:ext cx="7087829" cy="535975"/>
          </a:xfrm>
        </p:spPr>
        <p:txBody>
          <a:bodyPr>
            <a:noAutofit/>
          </a:bodyPr>
          <a:lstStyle/>
          <a:p>
            <a:pPr marL="0" indent="0" algn="ctr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+mn-ea"/>
              </a:rPr>
              <a:t>阅读</a:t>
            </a:r>
            <a:r>
              <a:rPr lang="en-US" altLang="zh-CN" sz="2800" b="1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猛犸灭绝之谜有新说</a:t>
            </a:r>
            <a:r>
              <a:rPr lang="en-US" altLang="zh-CN" sz="2800" b="1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，回答问题。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85023" y="163097"/>
            <a:ext cx="1327832" cy="1249810"/>
            <a:chOff x="717550" y="265113"/>
            <a:chExt cx="1619932" cy="145458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550" y="265113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912813 h 1270000"/>
                <a:gd name="connsiteX3" fmla="*/ 763591 w 1270000"/>
                <a:gd name="connsiteY3" fmla="*/ 912813 h 1270000"/>
                <a:gd name="connsiteX4" fmla="*/ 663576 w 1270000"/>
                <a:gd name="connsiteY4" fmla="*/ 1012828 h 1270000"/>
                <a:gd name="connsiteX5" fmla="*/ 663576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912813"/>
                  </a:lnTo>
                  <a:lnTo>
                    <a:pt x="763591" y="912813"/>
                  </a:lnTo>
                  <a:cubicBezTo>
                    <a:pt x="708354" y="912813"/>
                    <a:pt x="663576" y="957591"/>
                    <a:pt x="663576" y="1012828"/>
                  </a:cubicBezTo>
                  <a:lnTo>
                    <a:pt x="663576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17" name="文本框 16"/>
            <p:cNvSpPr txBox="1"/>
            <p:nvPr/>
          </p:nvSpPr>
          <p:spPr>
            <a:xfrm>
              <a:off x="1332079" y="113492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检测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78511" y="1646388"/>
            <a:ext cx="86020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>
                <a:latin typeface="+mn-ea"/>
              </a:rPr>
              <a:t>．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被压扁的沙子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内容分析。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2</a:t>
            </a:r>
            <a:r>
              <a:rPr lang="zh-CN" altLang="en-US" sz="2800" b="1" dirty="0">
                <a:latin typeface="+mn-ea"/>
              </a:rPr>
              <a:t>．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恐龙无处不有</a:t>
            </a:r>
            <a:r>
              <a:rPr lang="en-US" altLang="zh-CN" sz="2800" b="1" dirty="0">
                <a:latin typeface="+mn-ea"/>
              </a:rPr>
              <a:t>》《</a:t>
            </a:r>
            <a:r>
              <a:rPr lang="zh-CN" altLang="en-US" sz="2800" b="1" dirty="0">
                <a:latin typeface="+mn-ea"/>
              </a:rPr>
              <a:t>被压扁的沙子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比较阅读。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</a:rPr>
              <a:t>3</a:t>
            </a:r>
            <a:r>
              <a:rPr lang="zh-CN" altLang="en-US" sz="2800" b="1" dirty="0">
                <a:latin typeface="+mn-ea"/>
              </a:rPr>
              <a:t>．能力迁移，进行</a:t>
            </a:r>
            <a:r>
              <a:rPr lang="en-US" altLang="zh-CN" sz="2800" b="1" dirty="0">
                <a:latin typeface="+mn-ea"/>
              </a:rPr>
              <a:t>《</a:t>
            </a:r>
            <a:r>
              <a:rPr lang="zh-CN" altLang="en-US" sz="2800" b="1" dirty="0">
                <a:latin typeface="+mn-ea"/>
              </a:rPr>
              <a:t>猛犸灭绝之谜有新说</a:t>
            </a:r>
            <a:r>
              <a:rPr lang="en-US" altLang="zh-CN" sz="2800" b="1" dirty="0">
                <a:latin typeface="+mn-ea"/>
              </a:rPr>
              <a:t>》</a:t>
            </a:r>
            <a:r>
              <a:rPr lang="zh-CN" altLang="en-US" sz="2800" b="1" dirty="0">
                <a:latin typeface="+mn-ea"/>
              </a:rPr>
              <a:t>拓展阅读。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学习目标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 txBox="1"/>
          <p:nvPr/>
        </p:nvSpPr>
        <p:spPr>
          <a:xfrm>
            <a:off x="355512" y="832199"/>
            <a:ext cx="8501122" cy="342240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buFontTx/>
              <a:buNone/>
            </a:pPr>
            <a:r>
              <a:rPr lang="zh-CN" altLang="en-US" sz="2800" b="1"/>
              <a:t> </a:t>
            </a:r>
            <a:r>
              <a:rPr lang="zh-CN" altLang="en-US" sz="2800" b="1" smtClean="0"/>
              <a:t>      </a:t>
            </a:r>
            <a:r>
              <a:rPr kumimoji="1" lang="en-US" altLang="zh-CN" sz="2200" b="1">
                <a:solidFill>
                  <a:srgbClr val="2A2A39"/>
                </a:solidFill>
                <a:latin typeface="+mn-ea"/>
              </a:rPr>
              <a:t>1</a:t>
            </a:r>
            <a:r>
              <a:rPr kumimoji="1" lang="zh-CN" altLang="en-US" sz="2200" b="1">
                <a:solidFill>
                  <a:srgbClr val="2A2A39"/>
                </a:solidFill>
                <a:latin typeface="+mn-ea"/>
              </a:rPr>
              <a:t>．①史前猎人将猛犸斩尽杀绝；②大冰川期末地球气候变化</a:t>
            </a:r>
            <a:r>
              <a:rPr kumimoji="1" lang="zh-CN" altLang="en-US" sz="2200" b="1" smtClean="0">
                <a:solidFill>
                  <a:srgbClr val="2A2A39"/>
                </a:solidFill>
                <a:latin typeface="+mn-ea"/>
              </a:rPr>
              <a:t>，猛犸</a:t>
            </a:r>
            <a:r>
              <a:rPr kumimoji="1" lang="zh-CN" altLang="en-US" sz="2200" b="1">
                <a:solidFill>
                  <a:srgbClr val="2A2A39"/>
                </a:solidFill>
                <a:latin typeface="+mn-ea"/>
              </a:rPr>
              <a:t>所需的食物供给遭到严重破坏，从而使得猛犸大规模灭绝；③因为</a:t>
            </a:r>
            <a:r>
              <a:rPr kumimoji="1" lang="zh-CN" altLang="en-US" sz="2200" b="1" smtClean="0">
                <a:solidFill>
                  <a:srgbClr val="2A2A39"/>
                </a:solidFill>
                <a:latin typeface="+mn-ea"/>
              </a:rPr>
              <a:t>传染性</a:t>
            </a:r>
            <a:r>
              <a:rPr kumimoji="1" lang="zh-CN" altLang="en-US" sz="2200" b="1">
                <a:solidFill>
                  <a:srgbClr val="2A2A39"/>
                </a:solidFill>
                <a:latin typeface="+mn-ea"/>
              </a:rPr>
              <a:t>极强的病毒而灭绝。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Tx/>
              <a:buNone/>
            </a:pPr>
            <a:r>
              <a:rPr kumimoji="1" lang="en-US" altLang="zh-CN" sz="2200" b="1" smtClean="0">
                <a:solidFill>
                  <a:srgbClr val="2A2A39"/>
                </a:solidFill>
                <a:latin typeface="+mn-ea"/>
              </a:rPr>
              <a:t>    2</a:t>
            </a:r>
            <a:r>
              <a:rPr kumimoji="1" lang="zh-CN" altLang="en-US" sz="2200" b="1">
                <a:solidFill>
                  <a:srgbClr val="2A2A39"/>
                </a:solidFill>
                <a:latin typeface="+mn-ea"/>
              </a:rPr>
              <a:t>．运用了逻辑顺序，主要采用了举例子、列数字、作引用的说明方法。</a:t>
            </a:r>
          </a:p>
          <a:p>
            <a:pPr>
              <a:lnSpc>
                <a:spcPct val="130000"/>
              </a:lnSpc>
              <a:spcBef>
                <a:spcPts val="600"/>
              </a:spcBef>
              <a:buFontTx/>
              <a:buNone/>
            </a:pPr>
            <a:r>
              <a:rPr kumimoji="1" lang="en-US" altLang="zh-CN" sz="2200" b="1" smtClean="0">
                <a:solidFill>
                  <a:srgbClr val="2A2A39"/>
                </a:solidFill>
                <a:latin typeface="+mn-ea"/>
              </a:rPr>
              <a:t>    3</a:t>
            </a:r>
            <a:r>
              <a:rPr kumimoji="1" lang="zh-CN" altLang="en-US" sz="2200" b="1">
                <a:solidFill>
                  <a:srgbClr val="2A2A39"/>
                </a:solidFill>
                <a:latin typeface="+mn-ea"/>
              </a:rPr>
              <a:t>．证实了人类与绝迹的哺乳动物的碰撞，证实了超级病毒同时对几种物种具有相同的杀伤力，促使人类对生态的思考更加深入。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7" name="组合 16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19" name="横卷形 18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课堂小结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8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 Box 3">
            <a:hlinkClick r:id="" action="ppaction://noaction"/>
          </p:cNvPr>
          <p:cNvSpPr txBox="1"/>
          <p:nvPr/>
        </p:nvSpPr>
        <p:spPr>
          <a:xfrm>
            <a:off x="378511" y="1604802"/>
            <a:ext cx="8526705" cy="2693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今天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我们从说明对象、说明角度、说明思路、说明顺序、说明方法、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语言、中心思想的角度对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恐龙无处不有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被压扁的沙子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进行了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比较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阅读，同时还进行了相关的拓展阅读，希望同学们进行复习掌握，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有问题的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方面及时解决。同时课下完成积累拓展四、五题。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7" name="组合 16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19" name="横卷形 18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主旨归纳</a:t>
                </a: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8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Text Box 3">
            <a:hlinkClick r:id="" action="ppaction://noaction"/>
          </p:cNvPr>
          <p:cNvSpPr txBox="1"/>
          <p:nvPr/>
        </p:nvSpPr>
        <p:spPr>
          <a:xfrm>
            <a:off x="378511" y="1564123"/>
            <a:ext cx="8526705" cy="23991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篇事理说明文，通过对“被压扁的沙子”的产生、分布和特性等的介绍，证明了外星撞击地球导致恐龙灭绝的观点，表明不同领域的科学发现可以互相启发，从而发现新的论据或得出新的结论。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7" name="组合 16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19" name="横卷形 18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结构图解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8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左大括号 14"/>
          <p:cNvSpPr/>
          <p:nvPr/>
        </p:nvSpPr>
        <p:spPr bwMode="auto">
          <a:xfrm>
            <a:off x="1152961" y="1534736"/>
            <a:ext cx="233965" cy="2812399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  <p:sp>
        <p:nvSpPr>
          <p:cNvPr id="23" name="右大括号 22"/>
          <p:cNvSpPr/>
          <p:nvPr/>
        </p:nvSpPr>
        <p:spPr bwMode="auto">
          <a:xfrm>
            <a:off x="7192121" y="1610878"/>
            <a:ext cx="268060" cy="2814161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  <p:sp>
        <p:nvSpPr>
          <p:cNvPr id="25" name="圆角矩形 24"/>
          <p:cNvSpPr/>
          <p:nvPr/>
        </p:nvSpPr>
        <p:spPr>
          <a:xfrm>
            <a:off x="450179" y="1803393"/>
            <a:ext cx="592668" cy="2328524"/>
          </a:xfrm>
          <a:prstGeom prst="roundRect">
            <a:avLst/>
          </a:prstGeom>
          <a:solidFill>
            <a:srgbClr val="C38CBE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被压扁的沙子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501373" y="1522537"/>
            <a:ext cx="3932128" cy="529094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提出问题：恐龙灭绝的原因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78505" y="3215298"/>
            <a:ext cx="1530285" cy="53345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分析问题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847287" y="1204758"/>
            <a:ext cx="1287615" cy="46258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撞击说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509024" y="2374912"/>
            <a:ext cx="2328669" cy="499895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肯定“撞击说”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478207" y="3695045"/>
            <a:ext cx="2760775" cy="81649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</a:t>
            </a:r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结论：恐龙灭</a:t>
            </a:r>
            <a:endParaRPr lang="en-US" altLang="zh-CN" sz="24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绝的原因是撞击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564582" y="2033577"/>
            <a:ext cx="1241588" cy="1964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严谨的思维</a:t>
            </a:r>
            <a:endParaRPr lang="en-US" altLang="zh-CN" sz="24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求实的结论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847287" y="1739495"/>
            <a:ext cx="1287615" cy="46258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火山说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517275" y="2991129"/>
            <a:ext cx="2328669" cy="473126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否定“火山说”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 bwMode="auto">
          <a:xfrm>
            <a:off x="5553029" y="1272727"/>
            <a:ext cx="275894" cy="929357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  <p:sp>
        <p:nvSpPr>
          <p:cNvPr id="44" name="左大括号 43"/>
          <p:cNvSpPr/>
          <p:nvPr/>
        </p:nvSpPr>
        <p:spPr bwMode="auto">
          <a:xfrm>
            <a:off x="3145094" y="2441076"/>
            <a:ext cx="275894" cy="2009932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60621" y="1773623"/>
            <a:ext cx="8452668" cy="1959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上</a:t>
            </a:r>
            <a:r>
              <a:rPr lang="zh-CN" altLang="en-US" sz="2800" b="1" dirty="0"/>
              <a:t>节课我们学习了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阿西莫夫短文两篇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中的第一篇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恐龙</a:t>
            </a:r>
            <a:r>
              <a:rPr lang="zh-CN" altLang="en-US" sz="2800" b="1" dirty="0" smtClean="0"/>
              <a:t>无处</a:t>
            </a:r>
            <a:r>
              <a:rPr lang="zh-CN" altLang="en-US" sz="2800" b="1" dirty="0"/>
              <a:t>不有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，今天我们来学习第二篇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被压扁的沙子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，并对两篇进行比较</a:t>
            </a:r>
            <a:r>
              <a:rPr lang="zh-CN" altLang="en-US" sz="2800" b="1" dirty="0" smtClean="0"/>
              <a:t>阅读</a:t>
            </a:r>
            <a:r>
              <a:rPr lang="zh-CN" altLang="en-US" sz="2800" b="1" dirty="0"/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导入新课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>
          <a:xfrm>
            <a:off x="461013" y="1514570"/>
            <a:ext cx="8410271" cy="1202333"/>
          </a:xfrm>
        </p:spPr>
        <p:txBody>
          <a:bodyPr vert="horz" wrap="square" lIns="68580" tIns="34290" rIns="68580" bIns="34290" numCol="1" anchor="t" anchorCtr="0" compatLnSpc="1"/>
          <a:lstStyle/>
          <a:p>
            <a:pPr marL="0" indent="0" defTabSz="685800" fontAlgn="base">
              <a:lnSpc>
                <a:spcPct val="130000"/>
              </a:lnSpc>
              <a:spcBef>
                <a:spcPts val="9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梳理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文章结构层次，概括各部分的内容，并总结全文的写作思路。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2502" y="156053"/>
            <a:ext cx="2754575" cy="1204832"/>
            <a:chOff x="4967092" y="212952"/>
            <a:chExt cx="3232028" cy="1151832"/>
          </a:xfrm>
        </p:grpSpPr>
        <p:grpSp>
          <p:nvGrpSpPr>
            <p:cNvPr id="9" name="组合 8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11" name="横卷形 10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梳理内容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0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内容占位符 3"/>
          <p:cNvSpPr txBox="1"/>
          <p:nvPr/>
        </p:nvSpPr>
        <p:spPr>
          <a:xfrm>
            <a:off x="442679" y="2748038"/>
            <a:ext cx="8428605" cy="180120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合作要求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】①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各小组推选一位代表在全班发言；②本组发言代表记录发言要点，做好发言准备。③当他人发言时要认真倾听，耐心等待。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856214" y="247580"/>
            <a:ext cx="1814543" cy="1128594"/>
            <a:chOff x="5366129" y="4588379"/>
            <a:chExt cx="1970676" cy="132954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6129" y="4588379"/>
              <a:ext cx="1498600" cy="1270000"/>
            </a:xfrm>
            <a:custGeom>
              <a:avLst/>
              <a:gdLst>
                <a:gd name="connsiteX0" fmla="*/ 0 w 1498600"/>
                <a:gd name="connsiteY0" fmla="*/ 0 h 1270000"/>
                <a:gd name="connsiteX1" fmla="*/ 1498600 w 1498600"/>
                <a:gd name="connsiteY1" fmla="*/ 0 h 1270000"/>
                <a:gd name="connsiteX2" fmla="*/ 1498600 w 1498600"/>
                <a:gd name="connsiteY2" fmla="*/ 784223 h 1270000"/>
                <a:gd name="connsiteX3" fmla="*/ 1110656 w 1498600"/>
                <a:gd name="connsiteY3" fmla="*/ 784223 h 1270000"/>
                <a:gd name="connsiteX4" fmla="*/ 1010641 w 1498600"/>
                <a:gd name="connsiteY4" fmla="*/ 884238 h 1270000"/>
                <a:gd name="connsiteX5" fmla="*/ 1010641 w 1498600"/>
                <a:gd name="connsiteY5" fmla="*/ 1270000 h 1270000"/>
                <a:gd name="connsiteX6" fmla="*/ 0 w 14986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600" h="1270000">
                  <a:moveTo>
                    <a:pt x="0" y="0"/>
                  </a:moveTo>
                  <a:lnTo>
                    <a:pt x="1498600" y="0"/>
                  </a:lnTo>
                  <a:lnTo>
                    <a:pt x="1498600" y="784223"/>
                  </a:lnTo>
                  <a:lnTo>
                    <a:pt x="1110656" y="784223"/>
                  </a:lnTo>
                  <a:cubicBezTo>
                    <a:pt x="1055419" y="784223"/>
                    <a:pt x="1010641" y="829001"/>
                    <a:pt x="1010641" y="884238"/>
                  </a:cubicBezTo>
                  <a:lnTo>
                    <a:pt x="1010641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23" name="文本框 22"/>
            <p:cNvSpPr txBox="1"/>
            <p:nvPr/>
          </p:nvSpPr>
          <p:spPr>
            <a:xfrm>
              <a:off x="6320180" y="5333146"/>
              <a:ext cx="10166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合作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3"/>
          <p:cNvSpPr txBox="1"/>
          <p:nvPr/>
        </p:nvSpPr>
        <p:spPr>
          <a:xfrm>
            <a:off x="353389" y="447919"/>
            <a:ext cx="8566485" cy="4282778"/>
          </a:xfrm>
          <a:prstGeom prst="rect">
            <a:avLst/>
          </a:prstGeom>
          <a:solidFill>
            <a:schemeClr val="accent6">
              <a:lumMod val="20000"/>
              <a:lumOff val="80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第一部分（第</a:t>
            </a:r>
            <a:r>
              <a:rPr lang="en-US" altLang="zh-CN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1—4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自然段），提出关于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6500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万年前恐龙灭绝的问题，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目前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存在的两种对立的解释，即“撞击说”和“火山说”。</a:t>
            </a:r>
          </a:p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第二部分（第</a:t>
            </a:r>
            <a:r>
              <a:rPr lang="en-US" altLang="zh-CN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5—17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自然段），分析问题，通过对“被压扁的沙子”的反思</a:t>
            </a:r>
            <a:r>
              <a:rPr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，证明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外星撞击导致恐龙灭绝，支持“撞击说”。这部分分四层。</a:t>
            </a:r>
          </a:p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）探究恐龙灭绝原因的意义：防患于未然。</a:t>
            </a:r>
          </a:p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）佐证“撞击说”：发现“斯石英”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被压扁的沙子。</a:t>
            </a:r>
          </a:p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）事实证明：斯石英只在被撞击后才能形成。</a:t>
            </a:r>
          </a:p>
          <a:p>
            <a:pPr>
              <a:lnSpc>
                <a:spcPct val="120000"/>
              </a:lnSpc>
              <a:spcBef>
                <a:spcPts val="300"/>
              </a:spcBef>
              <a:defRPr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）得出结论：“造成恐龙灭绝的原因不是火山活动，而应该是撞击。”</a:t>
            </a:r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3"/>
          <p:cNvSpPr txBox="1"/>
          <p:nvPr/>
        </p:nvSpPr>
        <p:spPr>
          <a:xfrm>
            <a:off x="501961" y="1042868"/>
            <a:ext cx="8346341" cy="3657599"/>
          </a:xfrm>
          <a:prstGeom prst="roundRect">
            <a:avLst/>
          </a:prstGeom>
          <a:solidFill>
            <a:srgbClr val="92D05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smtClean="0"/>
              <a:t>        </a:t>
            </a:r>
            <a:r>
              <a:rPr lang="en-US" altLang="zh-CN" sz="2400" b="1">
                <a:latin typeface="+mn-ea"/>
              </a:rPr>
              <a:t>《</a:t>
            </a:r>
            <a:r>
              <a:rPr lang="zh-CN" altLang="en-US" sz="2400" b="1">
                <a:latin typeface="+mn-ea"/>
              </a:rPr>
              <a:t>被压扁的沙子</a:t>
            </a:r>
            <a:r>
              <a:rPr lang="en-US" altLang="zh-CN" sz="2400" b="1">
                <a:latin typeface="+mn-ea"/>
              </a:rPr>
              <a:t>》</a:t>
            </a:r>
            <a:r>
              <a:rPr lang="zh-CN" altLang="en-US" sz="2400" b="1">
                <a:latin typeface="+mn-ea"/>
              </a:rPr>
              <a:t>起笔提出导致</a:t>
            </a:r>
            <a:r>
              <a:rPr lang="en-US" altLang="zh-CN" sz="2400" b="1">
                <a:latin typeface="+mn-ea"/>
              </a:rPr>
              <a:t>6500</a:t>
            </a:r>
            <a:r>
              <a:rPr lang="zh-CN" altLang="en-US" sz="2400" b="1">
                <a:latin typeface="+mn-ea"/>
              </a:rPr>
              <a:t>万年前恐龙灭绝原因的一</a:t>
            </a:r>
            <a:r>
              <a:rPr lang="zh-CN" altLang="en-US" sz="2400" b="1" smtClean="0">
                <a:latin typeface="+mn-ea"/>
              </a:rPr>
              <a:t>个新观点</a:t>
            </a:r>
            <a:r>
              <a:rPr lang="en-US" altLang="zh-CN" sz="2400" b="1" smtClean="0">
                <a:latin typeface="+mn-ea"/>
              </a:rPr>
              <a:t>——</a:t>
            </a:r>
            <a:r>
              <a:rPr lang="zh-CN" altLang="en-US" sz="2400" b="1" smtClean="0">
                <a:latin typeface="+mn-ea"/>
              </a:rPr>
              <a:t>一</a:t>
            </a:r>
            <a:r>
              <a:rPr lang="zh-CN" altLang="en-US" sz="2400" b="1">
                <a:latin typeface="+mn-ea"/>
              </a:rPr>
              <a:t>个巨大的小行星或彗星对地球的撞击，引起人们对这一曾经</a:t>
            </a:r>
            <a:r>
              <a:rPr lang="zh-CN" altLang="en-US" sz="2400" b="1" smtClean="0">
                <a:latin typeface="+mn-ea"/>
              </a:rPr>
              <a:t>主宰</a:t>
            </a:r>
            <a:r>
              <a:rPr lang="zh-CN" altLang="en-US" sz="2400" b="1">
                <a:latin typeface="+mn-ea"/>
              </a:rPr>
              <a:t>过地球的生灵突然灭绝的兴趣、并且说明科学家们研究的目的在于“</a:t>
            </a:r>
            <a:r>
              <a:rPr lang="zh-CN" altLang="en-US" sz="2400" b="1" smtClean="0">
                <a:latin typeface="+mn-ea"/>
              </a:rPr>
              <a:t>尽可能</a:t>
            </a:r>
            <a:r>
              <a:rPr lang="zh-CN" altLang="en-US" sz="2400" b="1">
                <a:latin typeface="+mn-ea"/>
              </a:rPr>
              <a:t>多地了解这种事件所产生的影响，希望将来一旦面临这种事件，我们</a:t>
            </a:r>
            <a:r>
              <a:rPr lang="zh-CN" altLang="en-US" sz="2400" b="1" smtClean="0">
                <a:latin typeface="+mn-ea"/>
              </a:rPr>
              <a:t>可以采取</a:t>
            </a:r>
            <a:r>
              <a:rPr lang="zh-CN" altLang="en-US" sz="2400" b="1">
                <a:latin typeface="+mn-ea"/>
              </a:rPr>
              <a:t>某种应急措施”。然后从地质学发现的证据上论证造成恐龙灭绝的原因</a:t>
            </a:r>
            <a:r>
              <a:rPr lang="zh-CN" altLang="en-US" sz="2400" b="1" smtClean="0">
                <a:latin typeface="+mn-ea"/>
              </a:rPr>
              <a:t>应该</a:t>
            </a:r>
            <a:r>
              <a:rPr lang="zh-CN" altLang="en-US" sz="2400" b="1">
                <a:latin typeface="+mn-ea"/>
              </a:rPr>
              <a:t>是撞击。</a:t>
            </a:r>
          </a:p>
          <a:p>
            <a:pPr>
              <a:lnSpc>
                <a:spcPct val="150000"/>
              </a:lnSpc>
              <a:defRPr/>
            </a:pPr>
            <a:endParaRPr lang="zh-CN" altLang="en-US" sz="2200" b="1"/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3477393" y="311958"/>
            <a:ext cx="2395475" cy="73091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ct val="0"/>
              </a:spcAft>
              <a:defRPr/>
            </a:pPr>
            <a:r>
              <a:rPr lang="zh-CN" altLang="en-US" sz="4000" smtClean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写作思路</a:t>
            </a:r>
            <a:r>
              <a:rPr lang="zh-CN" altLang="en-US" sz="4000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8511" y="1930730"/>
            <a:ext cx="8381998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smtClean="0">
                <a:latin typeface="+mn-ea"/>
              </a:rPr>
              <a:t>     </a:t>
            </a:r>
            <a:r>
              <a:rPr lang="en-US" altLang="zh-CN" sz="2800" b="1">
                <a:latin typeface="+mn-ea"/>
              </a:rPr>
              <a:t>1</a:t>
            </a:r>
            <a:r>
              <a:rPr lang="zh-CN" altLang="en-US" sz="2800" b="1">
                <a:latin typeface="+mn-ea"/>
              </a:rPr>
              <a:t>．文章中有些语句是作者在行文中放在括号里的补充说明文字，在文中</a:t>
            </a:r>
            <a:r>
              <a:rPr lang="zh-CN" altLang="en-US" sz="2800" b="1" smtClean="0">
                <a:latin typeface="+mn-ea"/>
              </a:rPr>
              <a:t>找出来</a:t>
            </a:r>
            <a:r>
              <a:rPr lang="zh-CN" altLang="en-US" sz="2800" b="1">
                <a:latin typeface="+mn-ea"/>
              </a:rPr>
              <a:t>，并说说他们各自的作用。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3" name="组合 32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37" name="横卷形 36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精读文本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38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35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7299365" y="133303"/>
            <a:ext cx="1563895" cy="1179866"/>
            <a:chOff x="10291762" y="4113212"/>
            <a:chExt cx="1830388" cy="14527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20" name="文本框 19"/>
            <p:cNvSpPr txBox="1"/>
            <p:nvPr/>
          </p:nvSpPr>
          <p:spPr>
            <a:xfrm>
              <a:off x="11116747" y="49812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内容占位符 3"/>
          <p:cNvSpPr txBox="1"/>
          <p:nvPr/>
        </p:nvSpPr>
        <p:spPr>
          <a:xfrm>
            <a:off x="669613" y="828646"/>
            <a:ext cx="7913785" cy="1075725"/>
          </a:xfrm>
          <a:prstGeom prst="rect">
            <a:avLst/>
          </a:prstGeom>
          <a:solidFill>
            <a:schemeClr val="accent5">
              <a:lumMod val="90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    万一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哪天某个星体要撞击地球，我们也许会知道如何来避免这种撞击。</a:t>
            </a: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华文中宋" panose="02010600040101010101" charset="-122"/>
            </a:endParaRPr>
          </a:p>
        </p:txBody>
      </p:sp>
      <p:sp>
        <p:nvSpPr>
          <p:cNvPr id="33" name="内容占位符 3"/>
          <p:cNvSpPr txBox="1"/>
          <p:nvPr/>
        </p:nvSpPr>
        <p:spPr>
          <a:xfrm>
            <a:off x="618096" y="2153750"/>
            <a:ext cx="8016820" cy="2335122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smtClean="0"/>
              <a:t>          </a:t>
            </a:r>
            <a:r>
              <a:rPr lang="zh-CN" altLang="en-US" sz="2400" b="1" smtClean="0"/>
              <a:t>这</a:t>
            </a:r>
            <a:r>
              <a:rPr lang="zh-CN" altLang="en-US" sz="2400" b="1"/>
              <a:t>一句看起来有调侃的意味，但并非无稽之谈。星体撞击地球虽然</a:t>
            </a:r>
            <a:r>
              <a:rPr lang="zh-CN" altLang="en-US" sz="2400" b="1" smtClean="0"/>
              <a:t>极为罕见</a:t>
            </a:r>
            <a:r>
              <a:rPr lang="zh-CN" altLang="en-US" sz="2400" b="1"/>
              <a:t>，但在地球的历史上确实发生过。作者作这样的假设，意在强调</a:t>
            </a:r>
            <a:r>
              <a:rPr lang="zh-CN" altLang="en-US" sz="2400" b="1" smtClean="0"/>
              <a:t>天文学研究</a:t>
            </a:r>
            <a:r>
              <a:rPr lang="zh-CN" altLang="en-US" sz="2400" b="1"/>
              <a:t>的现实意义。</a:t>
            </a:r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内容占位符 3"/>
          <p:cNvSpPr txBox="1"/>
          <p:nvPr/>
        </p:nvSpPr>
        <p:spPr>
          <a:xfrm>
            <a:off x="3036346" y="851317"/>
            <a:ext cx="2865690" cy="723661"/>
          </a:xfrm>
          <a:prstGeom prst="rect">
            <a:avLst/>
          </a:prstGeom>
          <a:solidFill>
            <a:schemeClr val="accent5">
              <a:lumMod val="90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rPr>
              <a:t>即非常纯的沙子。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华文中宋" panose="02010600040101010101" charset="-122"/>
            </a:endParaRPr>
          </a:p>
        </p:txBody>
      </p:sp>
      <p:sp>
        <p:nvSpPr>
          <p:cNvPr id="33" name="内容占位符 3"/>
          <p:cNvSpPr txBox="1"/>
          <p:nvPr/>
        </p:nvSpPr>
        <p:spPr>
          <a:xfrm>
            <a:off x="402362" y="2002613"/>
            <a:ext cx="8552711" cy="2010168"/>
          </a:xfrm>
          <a:prstGeom prst="roundRect">
            <a:avLst/>
          </a:prstGeom>
          <a:solidFill>
            <a:srgbClr val="FFC000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smtClean="0"/>
              <a:t>        这</a:t>
            </a:r>
            <a:r>
              <a:rPr lang="zh-CN" altLang="en-US" sz="2400" b="1"/>
              <a:t>是对“二氧化硅”的解释，一方面指出“二氧化硅”即沙子的学名</a:t>
            </a:r>
            <a:r>
              <a:rPr lang="zh-CN" altLang="en-US" sz="2400" b="1" smtClean="0"/>
              <a:t>，易</a:t>
            </a:r>
            <a:r>
              <a:rPr lang="zh-CN" altLang="en-US" sz="2400" b="1"/>
              <a:t>被人理解接受；另一方面也强调只有非常纯的沙子才能称得上“二氧化硅”</a:t>
            </a:r>
            <a:r>
              <a:rPr lang="zh-CN" altLang="en-US" sz="2400" b="1" smtClean="0"/>
              <a:t>，一般</a:t>
            </a:r>
            <a:r>
              <a:rPr lang="zh-CN" altLang="en-US" sz="2400" b="1"/>
              <a:t>的沙子都含有杂质。</a:t>
            </a:r>
          </a:p>
          <a:p>
            <a:pPr>
              <a:lnSpc>
                <a:spcPct val="150000"/>
              </a:lnSpc>
              <a:defRPr/>
            </a:pPr>
            <a:endParaRPr kumimoji="1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RESOURCELIBID_PRE" val="124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Microsoft Office PowerPoint</Application>
  <PresentationFormat>全屏显示(16:9)</PresentationFormat>
  <Paragraphs>115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《阿西莫夫短文两篇》 第二课时</vt:lpstr>
      <vt:lpstr>PowerPoint 演示文稿</vt:lpstr>
      <vt:lpstr>PowerPoint 演示文稿</vt:lpstr>
      <vt:lpstr>PowerPoint 演示文稿</vt:lpstr>
      <vt:lpstr>PowerPoint 演示文稿</vt:lpstr>
      <vt:lpstr>写作思路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《阿西莫夫短文两篇》 第二课时</dc:title>
  <dc:creator>rbm.xkw.com</dc:creator>
  <cp:lastModifiedBy>hj</cp:lastModifiedBy>
  <cp:revision>2</cp:revision>
  <cp:lastPrinted>2021-03-02T09:06:27Z</cp:lastPrinted>
  <dcterms:created xsi:type="dcterms:W3CDTF">2021-03-02T09:06:27Z</dcterms:created>
  <dcterms:modified xsi:type="dcterms:W3CDTF">2021-03-10T05:27:34Z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