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5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356" r:id="rId9"/>
    <p:sldId id="266" r:id="rId10"/>
    <p:sldId id="267" r:id="rId11"/>
    <p:sldId id="268" r:id="rId12"/>
    <p:sldId id="272" r:id="rId13"/>
    <p:sldId id="273" r:id="rId14"/>
    <p:sldId id="276" r:id="rId15"/>
    <p:sldId id="277" r:id="rId16"/>
    <p:sldId id="278" r:id="rId17"/>
    <p:sldId id="279" r:id="rId18"/>
    <p:sldId id="280" r:id="rId19"/>
    <p:sldId id="282" r:id="rId20"/>
    <p:sldId id="339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3" r:id="rId39"/>
    <p:sldId id="304" r:id="rId40"/>
    <p:sldId id="305" r:id="rId41"/>
    <p:sldId id="354" r:id="rId42"/>
    <p:sldId id="35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40" r:id="rId53"/>
    <p:sldId id="316" r:id="rId54"/>
    <p:sldId id="317" r:id="rId55"/>
    <p:sldId id="318" r:id="rId56"/>
    <p:sldId id="319" r:id="rId57"/>
    <p:sldId id="341" r:id="rId58"/>
    <p:sldId id="321" r:id="rId59"/>
    <p:sldId id="322" r:id="rId60"/>
    <p:sldId id="324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42" r:id="rId69"/>
    <p:sldId id="334" r:id="rId70"/>
    <p:sldId id="343" r:id="rId71"/>
    <p:sldId id="335" r:id="rId72"/>
    <p:sldId id="336" r:id="rId73"/>
    <p:sldId id="344" r:id="rId74"/>
    <p:sldId id="337" r:id="rId75"/>
    <p:sldId id="345" r:id="rId76"/>
    <p:sldId id="353" r:id="rId77"/>
    <p:sldId id="349" r:id="rId78"/>
    <p:sldId id="350" r:id="rId79"/>
    <p:sldId id="346" r:id="rId80"/>
    <p:sldId id="347" r:id="rId81"/>
    <p:sldId id="351" r:id="rId82"/>
    <p:sldId id="352" r:id="rId83"/>
    <p:sldId id="348" r:id="rId8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9900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5ACFB-AE25-4EAE-A3A1-FC07786A16A3}" type="datetimeFigureOut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B7D15-28D6-4D34-9F8E-8E2CFFE2E3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8444C-60F1-459B-A2C6-A5CECDEB2320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EC837-0A5D-4C3C-A5A0-CC8953969783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B7B13-8EBF-4F1F-A405-7C3C5E9B266D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0AF34B0-89E4-4D0D-9FC7-36214F224F9A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2D18459-9480-4ECB-88B4-58001909A03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D507DE9-D6A6-4394-AC7B-266216029C48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7AD8B9C-6BEB-4F8C-8D1C-37D297EA934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hasCustomPrompt="1"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AEF0802-E05F-4CC3-ADC4-C030F71B2A4B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33C2EB56-0D4D-4511-9DC2-BB43D462D1E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F90B-8FE0-4B03-BE2F-5817A3AA4B5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3AFB-2695-4B1E-9C21-CC1201F35CC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28C8A-04D3-47D4-BC39-282A8FC5B57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D31-3EB8-4AAD-84A2-1EEF761A3FC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5B05-F77D-4913-AB71-BE7D2CBE2570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1C46-3A39-47E2-B71A-F619890E599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9F94-3EC8-4B56-BBEA-AA8955208A0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30C1-1C2B-4370-9DA3-0FCB8F5C8E6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312CD-8CB6-451B-B584-0FE04391E68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55EBF-4263-4FD6-8828-B9934A8259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7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0" y="1982450"/>
            <a:ext cx="531486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庖丁解牛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6AD2-E526-44C2-B8FD-8212CFABCE8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51088" y="198304"/>
            <a:ext cx="7652228" cy="611321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sp>
        <p:nvSpPr>
          <p:cNvPr id="347139" name="Rectangle 3"/>
          <p:cNvSpPr>
            <a:spLocks noGrp="1" noChangeArrowheads="1"/>
          </p:cNvSpPr>
          <p:nvPr>
            <p:ph idx="1"/>
          </p:nvPr>
        </p:nvSpPr>
        <p:spPr>
          <a:xfrm>
            <a:off x="220336" y="836614"/>
            <a:ext cx="11876183" cy="555316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庖丁为文惠君解牛。手之所触，肩之所倚，足之所履，膝之所踦，砉然向然，奏刀騞然，莫不中音：合于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之舞，乃中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之会。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文惠君曰：“嘻，善哉！技盖至此乎？”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庖丁释刀对曰：“臣之所好者，道也；进乎技矣。始臣之解牛之时，所见无非牛者；三年之后，未尝见全牛也。方今之时，臣以神遇而不以目视，官知止而神欲行。依乎天理，批大郤，导大窾，因其固然，技经肯綮之未尝，而况大軱乎！良庖岁更刀，割也；族庖月更刀，折也。今臣之刀十九年矣，所解数千牛矣，而刀刃若新发于硎。彼节者有间，而刀刃者无厚；以无厚入有间，恢恢乎其于游刃必有余地矣！是以十九年而刀刃若新发于硎。虽然，每至于族，吾见其难为，怵然为戒，视为止，行为迟。动刀甚微，謋然已解，如土委地。提刀而立，为之四顾，为之踌躇满志；善刀而藏之。”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文惠君曰：“善哉！吾闻庖丁之言，得养生焉。”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42DB3-E36F-433D-91AC-84FC730E870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3" name="Rectangle 3"/>
          <p:cNvSpPr>
            <a:spLocks noChangeArrowheads="1"/>
          </p:cNvSpPr>
          <p:nvPr/>
        </p:nvSpPr>
        <p:spPr bwMode="auto">
          <a:xfrm>
            <a:off x="1167788" y="1751114"/>
            <a:ext cx="950755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请一位同学用现代汉语复述故事。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D860-4C01-4A63-99C9-087E7D862CE2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idx="1"/>
          </p:nvPr>
        </p:nvSpPr>
        <p:spPr>
          <a:xfrm>
            <a:off x="925418" y="2232101"/>
            <a:ext cx="10807546" cy="164583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试翻译，有难点，做标记，看注解，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可合作，求共赢。</a:t>
            </a:r>
          </a:p>
        </p:txBody>
      </p:sp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2680771" y="870332"/>
            <a:ext cx="4643438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课文翻译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C5964-6DEA-40FB-A928-42891E09B6C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>
          <a:xfrm>
            <a:off x="440675" y="2293527"/>
            <a:ext cx="11496575" cy="242878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庖丁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梁惠王宰牛。手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所接触的地方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，肩膀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所倚靠的地方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，脚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的地方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，膝盖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所顶的地方，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哗哗作响，进刀时豁豁地响，没有不合音律的：合乎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汤时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)《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舞乐的节拍，又合乎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尧时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)《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乐曲的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节奏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676" y="460871"/>
            <a:ext cx="114965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文惠君解牛。手之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，肩之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，足之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，膝之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，砉然向然，奏刀騞然，莫不中音，合于桑林之舞，乃中经首之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360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C5F2D-EBE9-4CF5-B5EB-17E63476620D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F80606-2108-43C4-B14F-254AA2A241BB}"/>
              </a:ext>
            </a:extLst>
          </p:cNvPr>
          <p:cNvSpPr/>
          <p:nvPr/>
        </p:nvSpPr>
        <p:spPr>
          <a:xfrm>
            <a:off x="254750" y="4728793"/>
            <a:ext cx="116582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文惠君日：“嘻，善哉！技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至此乎？” 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说：“嘻，好啊！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你解牛的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技术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竟会高超到这种程度啊？” 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393" y="608167"/>
            <a:ext cx="117692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庖丁释刀对曰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“臣之所好者道也，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乎技矣。始臣之解牛之时，所见无非全牛者。三年之后，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见全牛也。方今之时，臣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神遇而不以目视，官知止而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神欲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行。 </a:t>
            </a:r>
          </a:p>
        </p:txBody>
      </p:sp>
      <p:sp>
        <p:nvSpPr>
          <p:cNvPr id="3" name="矩形 2"/>
          <p:cNvSpPr/>
          <p:nvPr/>
        </p:nvSpPr>
        <p:spPr>
          <a:xfrm>
            <a:off x="211394" y="3271465"/>
            <a:ext cx="117692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厨师放下刀回答说：“我所爱好的，是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事物的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超过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一般的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技术了。开始我宰牛的时候，眼里所看到的没有不是整牛的；三年以后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未曾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见到整头的牛了。现在，我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精神和牛接触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而不用眼睛去看，视觉停止了而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在活动。 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4521-4A3C-46E6-AFAD-EB815A4243C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BDAA0-77F8-4A5D-BE2F-B4EDF662E9D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635" y="614357"/>
            <a:ext cx="118425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依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乎天理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，批大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郤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大窾，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肯綮之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，而况大軱乎！良庖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更刀，割也；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更刀，折也。今臣之刀十九年矣，所解数千牛矣，而刀刃若新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635" y="2493185"/>
            <a:ext cx="118425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依照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于天然结构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，击入牛体筋骨的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，顺着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骨节间的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空处进刀，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依照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牛体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本来的构造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，筋脉经络相连的地方和筋骨结合的地方，尚且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不曾拿刀碰到过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，更何况大骨呢！技术好的厨师每年更换一把刀，是因为用刀割断筋肉；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的厨师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每月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更换一把刀，是因为用刀砍断骨头。如今，我的刀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用了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十九年，所宰的牛有几千头了，但刀刃的锋利就像刚从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磨刀石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上磨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的一样。 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25FC-BCDA-43C5-9577-506D1D10FF2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232" y="824110"/>
            <a:ext cx="117987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彼节者有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，而刀刃者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。以无厚入有间，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恢恢乎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其于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必有余地矣，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十九年而刀刃若新发于硎。 </a:t>
            </a:r>
          </a:p>
        </p:txBody>
      </p:sp>
      <p:sp>
        <p:nvSpPr>
          <p:cNvPr id="6" name="矩形 5"/>
          <p:cNvSpPr/>
          <p:nvPr/>
        </p:nvSpPr>
        <p:spPr>
          <a:xfrm>
            <a:off x="220970" y="3174553"/>
            <a:ext cx="117987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那牛的骨节有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间隙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而刀刃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；用很薄的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刀刃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插入有空隙的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骨节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宽绰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刀刃的运转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必然是有余地的啊！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用了十九年，我的刀刃还像刚从磨刀石上磨出来的一样。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ADE6B-431A-4287-8E88-8BFE9B4A97A1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471" y="732801"/>
            <a:ext cx="11710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，吾见其难为，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怵然为戒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，视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止，行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迟，动刀甚微。謋然己解，如土委地。提刀而立，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四顾，为之踌躇满志，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刀而藏之。 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471" y="2650726"/>
            <a:ext cx="117102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即使这样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，每当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碰到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筋骨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交错聚结的地方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，我看到那里很难下刀，就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小心翼翼地提高警惕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视力集中到一点，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动作缓慢下来，动起刀来非常轻。豁啦一声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牛的骨和肉一下子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分解开了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就像泥土散落在地上一样。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提着刀站立起来，</a:t>
            </a:r>
            <a:r>
              <a:rPr lang="zh-CN" altLang="en-US" sz="3600" b="1" u="sng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为此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举目四望，为此志得意满，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把刀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擦抹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干净，收藏起来。”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2803525" y="497522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A31CE-1908-4610-A902-ED03BBA4FCC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618" y="971140"/>
            <a:ext cx="11525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文惠君曰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“善哉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吾闻庖丁之言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得养生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061" y="2920098"/>
            <a:ext cx="116468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梁惠王说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“好啊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我听了厨师的这番话，懂得了养生的道理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 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Group 2"/>
          <p:cNvGraphicFramePr>
            <a:graphicFrameLocks noGrp="1"/>
          </p:cNvGraphicFramePr>
          <p:nvPr/>
        </p:nvGraphicFramePr>
        <p:xfrm>
          <a:off x="273585" y="1028715"/>
          <a:ext cx="11644829" cy="522778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71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3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2963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解牛场面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表现技艺高超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动作：手触 肩倚 足履 膝踦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舞蹈化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8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响声：砉、騞；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莫不中音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音乐化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580"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庖丁谈解牛之道：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即养生之道）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所好者道也，进乎技也。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总说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4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解牛的三个境界：所见无非全牛，目无全牛，以神遇而不以目视。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必由之路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4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用刀结果及原因：十九年，解牛数千，刀刃若新发；“以无厚入有间”。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90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虽技艺高超，却不掉以轻心。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态度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25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解牛成功后怡然自得的神情。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r>
                        <a:rPr kumimoji="0" lang="en-US" altLang="zh-CN" sz="32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838D0-9A07-4159-9BCE-3527112976A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8677" y="320829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庖丁解牛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的内容层次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3441" y="379257"/>
            <a:ext cx="64091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春秋战国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纷乱的时代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166" y="1214800"/>
            <a:ext cx="116641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儒家的回应：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儒家热衷于重建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秩序，企图以道德礼制重整人心，克制当时人们泛滥的私欲。所以孔子不断教人去追求仁义，成为君子，目的皆是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希望重现一个和谐的理想社会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322167" y="3523124"/>
            <a:ext cx="116641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道家的回应：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道家所关心的，却是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处于乱世之下如何立身处世而自保。道家主张既然万事万物皆摆脱不了自然规律而变化，所以人也必须遵照自然规律而生活。道家的终极关怀是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于乱世中找寻个人的自我救赎、自保全生的方法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，具有强烈的个人主义色彩。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E5F0-E17D-41F3-9537-74DB2845B2B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1798805" y="549276"/>
            <a:ext cx="80744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阅读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1—2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节，思考问题：</a:t>
            </a:r>
          </a:p>
        </p:txBody>
      </p:sp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1476260" y="1268414"/>
            <a:ext cx="1042721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手触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肩倚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足履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膝踦这一系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列的动作描写，细致生动，有什么表达效果？ </a:t>
            </a: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1608463" y="2620303"/>
            <a:ext cx="10427214" cy="1323439"/>
          </a:xfrm>
          <a:prstGeom prst="rect">
            <a:avLst/>
          </a:prstGeom>
          <a:noFill/>
          <a:ln w="857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这一系列的动作连贯流畅，一气呵成，反映了庖丁技艺的高超与动作的娴熟。</a:t>
            </a:r>
          </a:p>
        </p:txBody>
      </p:sp>
      <p:sp>
        <p:nvSpPr>
          <p:cNvPr id="299017" name="Text Box 9"/>
          <p:cNvSpPr txBox="1">
            <a:spLocks noChangeArrowheads="1"/>
          </p:cNvSpPr>
          <p:nvPr/>
        </p:nvSpPr>
        <p:spPr bwMode="auto">
          <a:xfrm>
            <a:off x="1608463" y="4374501"/>
            <a:ext cx="875754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这自然就引出了什么话题？</a:t>
            </a:r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2481122" y="5235643"/>
            <a:ext cx="4340948" cy="707886"/>
          </a:xfrm>
          <a:prstGeom prst="rect">
            <a:avLst/>
          </a:prstGeom>
          <a:noFill/>
          <a:ln w="857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技盖至此乎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8525" y="756331"/>
            <a:ext cx="923330" cy="37279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欣赏解牛之美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232DA7-0023-4D16-A718-DEE60DB1C58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2021/3/6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1755EBF-4263-4FD6-8828-B9934A8259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9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99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6" grpId="0"/>
      <p:bldP spid="299017" grpId="0"/>
      <p:bldP spid="2990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7" name="Text Box 5"/>
          <p:cNvSpPr txBox="1">
            <a:spLocks noChangeArrowheads="1"/>
          </p:cNvSpPr>
          <p:nvPr/>
        </p:nvSpPr>
        <p:spPr bwMode="auto">
          <a:xfrm>
            <a:off x="1714807" y="1414903"/>
            <a:ext cx="83674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庖丁解牛追求的是什么？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1776724" y="573159"/>
            <a:ext cx="84829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联系第</a:t>
            </a:r>
            <a:r>
              <a:rPr kumimoji="1"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节，思考讨论：</a:t>
            </a:r>
          </a:p>
        </p:txBody>
      </p:sp>
      <p:sp>
        <p:nvSpPr>
          <p:cNvPr id="300039" name="Text Box 7"/>
          <p:cNvSpPr txBox="1">
            <a:spLocks noChangeArrowheads="1"/>
          </p:cNvSpPr>
          <p:nvPr/>
        </p:nvSpPr>
        <p:spPr bwMode="auto">
          <a:xfrm>
            <a:off x="2188684" y="2290259"/>
            <a:ext cx="2753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解牛之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</a:p>
        </p:txBody>
      </p:sp>
      <p:sp>
        <p:nvSpPr>
          <p:cNvPr id="300042" name="Text Box 10"/>
          <p:cNvSpPr txBox="1">
            <a:spLocks noChangeArrowheads="1"/>
          </p:cNvSpPr>
          <p:nvPr/>
        </p:nvSpPr>
        <p:spPr bwMode="auto">
          <a:xfrm>
            <a:off x="4223971" y="2269736"/>
            <a:ext cx="701476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依乎天理，因其固然 </a:t>
            </a:r>
            <a:r>
              <a:rPr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4000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0043" name="Rectangle 11"/>
          <p:cNvSpPr>
            <a:spLocks noChangeArrowheads="1"/>
          </p:cNvSpPr>
          <p:nvPr/>
        </p:nvSpPr>
        <p:spPr bwMode="auto">
          <a:xfrm>
            <a:off x="1553378" y="3213100"/>
            <a:ext cx="1051009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但凡是名人，成名之前都有一段鲜为人知的心路历程，一段曲折离奇的成长历史</a:t>
            </a:r>
            <a:r>
              <a:rPr lang="en-US" altLang="zh-CN" sz="40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300044" name="WordArt 12"/>
          <p:cNvSpPr>
            <a:spLocks noChangeArrowheads="1" noChangeShapeType="1" noTextEdit="1"/>
          </p:cNvSpPr>
          <p:nvPr/>
        </p:nvSpPr>
        <p:spPr bwMode="auto">
          <a:xfrm>
            <a:off x="3031870" y="4756237"/>
            <a:ext cx="5195428" cy="9910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一代名“庖”的成长历程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6C88-1F99-4D7B-BBE6-508DCA60E2D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88525" y="756331"/>
            <a:ext cx="923330" cy="37279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欣赏解牛之美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30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0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0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7" grpId="0"/>
      <p:bldP spid="300038" grpId="0"/>
      <p:bldP spid="300039" grpId="0"/>
      <p:bldP spid="3000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4" name="Text Box 6"/>
          <p:cNvSpPr txBox="1">
            <a:spLocks noChangeArrowheads="1"/>
          </p:cNvSpPr>
          <p:nvPr/>
        </p:nvSpPr>
        <p:spPr bwMode="auto">
          <a:xfrm>
            <a:off x="1377108" y="538163"/>
            <a:ext cx="1067534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庖丁当过“族庖”“良庖”吗？他是经过哪些阶段才达到这个境界的？</a:t>
            </a:r>
          </a:p>
        </p:txBody>
      </p:sp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1377108" y="3384860"/>
            <a:ext cx="97592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⑵“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三年之后”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—————“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未尝见全牛也”</a:t>
            </a:r>
          </a:p>
        </p:txBody>
      </p:sp>
      <p:sp>
        <p:nvSpPr>
          <p:cNvPr id="304136" name="Text Box 8"/>
          <p:cNvSpPr txBox="1">
            <a:spLocks noChangeArrowheads="1"/>
          </p:cNvSpPr>
          <p:nvPr/>
        </p:nvSpPr>
        <p:spPr bwMode="auto">
          <a:xfrm>
            <a:off x="1377108" y="4046848"/>
            <a:ext cx="106753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⑶“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方今之时”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—————“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以神遇而不以目视”</a:t>
            </a:r>
          </a:p>
        </p:txBody>
      </p:sp>
      <p:sp>
        <p:nvSpPr>
          <p:cNvPr id="304140" name="Text Box 12"/>
          <p:cNvSpPr txBox="1">
            <a:spLocks noChangeArrowheads="1"/>
          </p:cNvSpPr>
          <p:nvPr/>
        </p:nvSpPr>
        <p:spPr bwMode="auto">
          <a:xfrm>
            <a:off x="1377108" y="2664135"/>
            <a:ext cx="101576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⑴“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始臣之解牛之时”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所见无非全牛也”</a:t>
            </a:r>
          </a:p>
        </p:txBody>
      </p:sp>
      <p:sp>
        <p:nvSpPr>
          <p:cNvPr id="304141" name="Text Box 13"/>
          <p:cNvSpPr txBox="1">
            <a:spLocks noChangeArrowheads="1"/>
          </p:cNvSpPr>
          <p:nvPr/>
        </p:nvSpPr>
        <p:spPr bwMode="auto">
          <a:xfrm>
            <a:off x="500856" y="5055346"/>
            <a:ext cx="25479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</a:p>
        </p:txBody>
      </p:sp>
      <p:sp>
        <p:nvSpPr>
          <p:cNvPr id="304142" name="Line 14"/>
          <p:cNvSpPr>
            <a:spLocks noChangeShapeType="1"/>
          </p:cNvSpPr>
          <p:nvPr/>
        </p:nvSpPr>
        <p:spPr bwMode="auto">
          <a:xfrm>
            <a:off x="2900114" y="5421626"/>
            <a:ext cx="533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3" name="Text Box 15"/>
          <p:cNvSpPr txBox="1">
            <a:spLocks noChangeArrowheads="1"/>
          </p:cNvSpPr>
          <p:nvPr/>
        </p:nvSpPr>
        <p:spPr bwMode="auto">
          <a:xfrm>
            <a:off x="3433514" y="5063632"/>
            <a:ext cx="2438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切中肯綮</a:t>
            </a:r>
          </a:p>
        </p:txBody>
      </p:sp>
      <p:sp>
        <p:nvSpPr>
          <p:cNvPr id="304144" name="Line 16"/>
          <p:cNvSpPr>
            <a:spLocks noChangeShapeType="1"/>
          </p:cNvSpPr>
          <p:nvPr/>
        </p:nvSpPr>
        <p:spPr bwMode="auto">
          <a:xfrm>
            <a:off x="5567114" y="5417575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5" name="Text Box 17"/>
          <p:cNvSpPr txBox="1">
            <a:spLocks noChangeArrowheads="1"/>
          </p:cNvSpPr>
          <p:nvPr/>
        </p:nvSpPr>
        <p:spPr bwMode="auto">
          <a:xfrm>
            <a:off x="6096000" y="5053541"/>
            <a:ext cx="2438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</a:p>
        </p:txBody>
      </p:sp>
      <p:sp>
        <p:nvSpPr>
          <p:cNvPr id="304146" name="Line 18"/>
          <p:cNvSpPr>
            <a:spLocks noChangeShapeType="1"/>
          </p:cNvSpPr>
          <p:nvPr/>
        </p:nvSpPr>
        <p:spPr bwMode="auto">
          <a:xfrm>
            <a:off x="8338782" y="5403927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7" name="Text Box 19"/>
          <p:cNvSpPr txBox="1">
            <a:spLocks noChangeArrowheads="1"/>
          </p:cNvSpPr>
          <p:nvPr/>
        </p:nvSpPr>
        <p:spPr bwMode="auto">
          <a:xfrm>
            <a:off x="8917171" y="5075618"/>
            <a:ext cx="2438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E32EB-D715-4411-9263-BC1FEFF93B2B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88525" y="756331"/>
            <a:ext cx="923330" cy="37279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欣赏解牛之美</a:t>
            </a:r>
          </a:p>
        </p:txBody>
      </p:sp>
      <p:sp>
        <p:nvSpPr>
          <p:cNvPr id="6" name="矩形 5"/>
          <p:cNvSpPr/>
          <p:nvPr/>
        </p:nvSpPr>
        <p:spPr>
          <a:xfrm>
            <a:off x="2202657" y="1890298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解牛三阶段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0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4" grpId="0"/>
      <p:bldP spid="304135" grpId="0"/>
      <p:bldP spid="304136" grpId="0"/>
      <p:bldP spid="304140" grpId="0"/>
      <p:bldP spid="304141" grpId="0"/>
      <p:bldP spid="304143" grpId="0"/>
      <p:bldP spid="304145" grpId="0"/>
      <p:bldP spid="3041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6" name="Text Box 6"/>
          <p:cNvSpPr txBox="1">
            <a:spLocks noChangeArrowheads="1"/>
          </p:cNvSpPr>
          <p:nvPr/>
        </p:nvSpPr>
        <p:spPr bwMode="auto">
          <a:xfrm>
            <a:off x="1510441" y="569120"/>
            <a:ext cx="59589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联系第</a:t>
            </a:r>
            <a:r>
              <a:rPr kumimoji="1"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节，思考讨论：</a:t>
            </a:r>
          </a:p>
        </p:txBody>
      </p:sp>
      <p:sp>
        <p:nvSpPr>
          <p:cNvPr id="332808" name="Text Box 8"/>
          <p:cNvSpPr txBox="1">
            <a:spLocks noChangeArrowheads="1"/>
          </p:cNvSpPr>
          <p:nvPr/>
        </p:nvSpPr>
        <p:spPr bwMode="auto">
          <a:xfrm>
            <a:off x="1510440" y="1362781"/>
            <a:ext cx="98433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课文突出庖丁解牛技艺之高的目的何在？</a:t>
            </a:r>
          </a:p>
        </p:txBody>
      </p:sp>
      <p:sp>
        <p:nvSpPr>
          <p:cNvPr id="332809" name="Text Box 9"/>
          <p:cNvSpPr txBox="1">
            <a:spLocks noChangeArrowheads="1"/>
          </p:cNvSpPr>
          <p:nvPr/>
        </p:nvSpPr>
        <p:spPr bwMode="auto">
          <a:xfrm>
            <a:off x="1510440" y="2147618"/>
            <a:ext cx="5399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对比，突出“道”之重要。</a:t>
            </a:r>
            <a:endParaRPr kumimoji="1"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CB49C-E36E-4BB5-9429-DFFE09BA9969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8525" y="1472427"/>
            <a:ext cx="923330" cy="37279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欣赏解牛之美</a:t>
            </a:r>
          </a:p>
        </p:txBody>
      </p:sp>
      <p:sp>
        <p:nvSpPr>
          <p:cNvPr id="5" name="矩形 4"/>
          <p:cNvSpPr/>
          <p:nvPr/>
        </p:nvSpPr>
        <p:spPr>
          <a:xfrm>
            <a:off x="1405530" y="2932455"/>
            <a:ext cx="105918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分析：写解牛的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三个阶段和良庖、族庖、自己的比较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以及达于道后小心谨慎的态度。三个阶段体现了只有通过长期的解牛实践，才能获得解牛之“道”。通过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对比三者的不同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意在说明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“有道”和“无道”的不同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强调“道”的重要。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28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28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28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6" grpId="0"/>
      <p:bldP spid="332808" grpId="0"/>
      <p:bldP spid="332809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AutoShape 2"/>
          <p:cNvSpPr/>
          <p:nvPr/>
        </p:nvSpPr>
        <p:spPr bwMode="auto">
          <a:xfrm>
            <a:off x="1287265" y="2105744"/>
            <a:ext cx="194164" cy="2344423"/>
          </a:xfrm>
          <a:prstGeom prst="leftBrace">
            <a:avLst>
              <a:gd name="adj1" fmla="val 120512"/>
              <a:gd name="adj2" fmla="val 50000"/>
            </a:avLst>
          </a:prstGeom>
          <a:noFill/>
          <a:ln w="28575">
            <a:solidFill>
              <a:srgbClr val="66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2083" name="Rectangle 3"/>
          <p:cNvSpPr>
            <a:spLocks noChangeArrowheads="1"/>
          </p:cNvSpPr>
          <p:nvPr/>
        </p:nvSpPr>
        <p:spPr bwMode="auto">
          <a:xfrm>
            <a:off x="1567526" y="2018840"/>
            <a:ext cx="35839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始臣之解牛之时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4" name="Rectangle 4"/>
          <p:cNvSpPr>
            <a:spLocks noChangeArrowheads="1"/>
          </p:cNvSpPr>
          <p:nvPr/>
        </p:nvSpPr>
        <p:spPr bwMode="auto">
          <a:xfrm>
            <a:off x="5180813" y="2033936"/>
            <a:ext cx="2031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所见全牛</a:t>
            </a:r>
          </a:p>
        </p:txBody>
      </p:sp>
      <p:sp>
        <p:nvSpPr>
          <p:cNvPr id="302085" name="Rectangle 5"/>
          <p:cNvSpPr>
            <a:spLocks noChangeArrowheads="1"/>
          </p:cNvSpPr>
          <p:nvPr/>
        </p:nvSpPr>
        <p:spPr bwMode="auto">
          <a:xfrm>
            <a:off x="1600862" y="2884027"/>
            <a:ext cx="29940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三年之后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6" name="Rectangle 6"/>
          <p:cNvSpPr>
            <a:spLocks noChangeArrowheads="1"/>
          </p:cNvSpPr>
          <p:nvPr/>
        </p:nvSpPr>
        <p:spPr bwMode="auto">
          <a:xfrm>
            <a:off x="3934318" y="2877433"/>
            <a:ext cx="24929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未曾见全牛</a:t>
            </a:r>
          </a:p>
        </p:txBody>
      </p:sp>
      <p:sp>
        <p:nvSpPr>
          <p:cNvPr id="302087" name="Rectangle 7"/>
          <p:cNvSpPr>
            <a:spLocks noChangeArrowheads="1"/>
          </p:cNvSpPr>
          <p:nvPr/>
        </p:nvSpPr>
        <p:spPr bwMode="auto">
          <a:xfrm>
            <a:off x="1496088" y="3814629"/>
            <a:ext cx="23377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方今之时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8" name="Rectangle 8"/>
          <p:cNvSpPr>
            <a:spLocks noChangeArrowheads="1"/>
          </p:cNvSpPr>
          <p:nvPr/>
        </p:nvSpPr>
        <p:spPr bwMode="auto">
          <a:xfrm>
            <a:off x="3833871" y="3758158"/>
            <a:ext cx="48584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以神遇而不以目视</a:t>
            </a:r>
            <a:r>
              <a:rPr lang="en-US" altLang="zh-CN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依乎天理   因其固然</a:t>
            </a:r>
          </a:p>
        </p:txBody>
      </p:sp>
      <p:sp>
        <p:nvSpPr>
          <p:cNvPr id="302089" name="Text Box 9"/>
          <p:cNvSpPr txBox="1">
            <a:spLocks noChangeArrowheads="1"/>
          </p:cNvSpPr>
          <p:nvPr/>
        </p:nvSpPr>
        <p:spPr bwMode="auto">
          <a:xfrm>
            <a:off x="8153400" y="2041071"/>
            <a:ext cx="25026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不懂规律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0" name="Text Box 10"/>
          <p:cNvSpPr txBox="1">
            <a:spLocks noChangeArrowheads="1"/>
          </p:cNvSpPr>
          <p:nvPr/>
        </p:nvSpPr>
        <p:spPr bwMode="auto">
          <a:xfrm>
            <a:off x="8186514" y="2907366"/>
            <a:ext cx="25026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认识规律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1" name="Text Box 11"/>
          <p:cNvSpPr txBox="1">
            <a:spLocks noChangeArrowheads="1"/>
          </p:cNvSpPr>
          <p:nvPr/>
        </p:nvSpPr>
        <p:spPr bwMode="auto">
          <a:xfrm>
            <a:off x="8402127" y="4140758"/>
            <a:ext cx="25026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运用规律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4" name="Text Box 14"/>
          <p:cNvSpPr txBox="1">
            <a:spLocks noChangeArrowheads="1"/>
          </p:cNvSpPr>
          <p:nvPr/>
        </p:nvSpPr>
        <p:spPr bwMode="auto">
          <a:xfrm>
            <a:off x="367613" y="2105744"/>
            <a:ext cx="800219" cy="211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三个阶段</a:t>
            </a:r>
          </a:p>
        </p:txBody>
      </p:sp>
      <p:sp>
        <p:nvSpPr>
          <p:cNvPr id="302095" name="Text Box 15"/>
          <p:cNvSpPr txBox="1">
            <a:spLocks noChangeArrowheads="1"/>
          </p:cNvSpPr>
          <p:nvPr/>
        </p:nvSpPr>
        <p:spPr bwMode="auto">
          <a:xfrm>
            <a:off x="1634480" y="356766"/>
            <a:ext cx="938817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对比手法的运用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得“道”的过程</a:t>
            </a:r>
          </a:p>
        </p:txBody>
      </p:sp>
      <p:sp>
        <p:nvSpPr>
          <p:cNvPr id="302096" name="Text Box 16"/>
          <p:cNvSpPr txBox="1">
            <a:spLocks noChangeArrowheads="1"/>
          </p:cNvSpPr>
          <p:nvPr/>
        </p:nvSpPr>
        <p:spPr bwMode="auto">
          <a:xfrm>
            <a:off x="1851291" y="1218091"/>
            <a:ext cx="21829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具体形象</a:t>
            </a:r>
          </a:p>
        </p:txBody>
      </p:sp>
      <p:grpSp>
        <p:nvGrpSpPr>
          <p:cNvPr id="302097" name="Group 17"/>
          <p:cNvGrpSpPr/>
          <p:nvPr/>
        </p:nvGrpSpPr>
        <p:grpSpPr bwMode="auto">
          <a:xfrm>
            <a:off x="4371615" y="1212851"/>
            <a:ext cx="6204746" cy="646113"/>
            <a:chOff x="4544" y="2755"/>
            <a:chExt cx="3923" cy="407"/>
          </a:xfrm>
        </p:grpSpPr>
        <p:sp>
          <p:nvSpPr>
            <p:cNvPr id="302098" name="AutoShape 18"/>
            <p:cNvSpPr>
              <a:spLocks noChangeArrowheads="1"/>
            </p:cNvSpPr>
            <p:nvPr/>
          </p:nvSpPr>
          <p:spPr bwMode="auto">
            <a:xfrm>
              <a:off x="4544" y="2812"/>
              <a:ext cx="2209" cy="303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2099" name="Text Box 19"/>
            <p:cNvSpPr txBox="1">
              <a:spLocks noChangeArrowheads="1"/>
            </p:cNvSpPr>
            <p:nvPr/>
          </p:nvSpPr>
          <p:spPr bwMode="auto">
            <a:xfrm>
              <a:off x="6956" y="2755"/>
              <a:ext cx="151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深刻道理</a:t>
              </a:r>
            </a:p>
          </p:txBody>
        </p:sp>
      </p:grpSp>
      <p:sp>
        <p:nvSpPr>
          <p:cNvPr id="302100" name="Rectangle 20"/>
          <p:cNvSpPr>
            <a:spLocks noChangeArrowheads="1"/>
          </p:cNvSpPr>
          <p:nvPr/>
        </p:nvSpPr>
        <p:spPr bwMode="auto">
          <a:xfrm>
            <a:off x="464778" y="5010254"/>
            <a:ext cx="11367338" cy="120032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庄子文章特色一：比喻</a:t>
            </a:r>
            <a:r>
              <a:rPr lang="en-US" altLang="zh-CN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用一个个具体生动的形象，把深奥而抽象的哲理表达的浅显易懂。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7C4E-5B35-4CD6-92B4-A44A24AB512C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2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2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0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2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2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2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30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2" dur="500"/>
                                        <p:tgtEl>
                                          <p:spTgt spid="30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30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30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3" grpId="0" autoUpdateAnimBg="0"/>
      <p:bldP spid="302084" grpId="0" autoUpdateAnimBg="0"/>
      <p:bldP spid="302085" grpId="0" autoUpdateAnimBg="0"/>
      <p:bldP spid="302086" grpId="0" autoUpdateAnimBg="0"/>
      <p:bldP spid="302087" grpId="0" autoUpdateAnimBg="0"/>
      <p:bldP spid="302087" grpId="1" autoUpdateAnimBg="0"/>
      <p:bldP spid="302088" grpId="0" autoUpdateAnimBg="0"/>
      <p:bldP spid="302089" grpId="0" autoUpdateAnimBg="0"/>
      <p:bldP spid="302090" grpId="0" autoUpdateAnimBg="0"/>
      <p:bldP spid="302091" grpId="0" autoUpdateAnimBg="0"/>
      <p:bldP spid="302094" grpId="0" autoUpdateAnimBg="0"/>
      <p:bldP spid="302095" grpId="0" autoUpdateAnimBg="0"/>
      <p:bldP spid="302096" grpId="0"/>
      <p:bldP spid="30210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Text Box 2"/>
          <p:cNvSpPr txBox="1">
            <a:spLocks noChangeArrowheads="1"/>
          </p:cNvSpPr>
          <p:nvPr/>
        </p:nvSpPr>
        <p:spPr bwMode="auto">
          <a:xfrm>
            <a:off x="389263" y="2465893"/>
            <a:ext cx="1141347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昨夜西风凋碧树。独上高楼，望尽天涯路。</a:t>
            </a:r>
          </a:p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臣之所好者，道也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不畏艰难，目标高远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衣带渐宽终不悔，为伊消得人憔悴 。</a:t>
            </a:r>
          </a:p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三年之后、方今之时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坚定不移，孜孜以求 </a:t>
            </a:r>
            <a:b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众里寻他千百度，蓦然回首，那人却在，灯火阑珊处。</a:t>
            </a:r>
            <a:endParaRPr kumimoji="1" lang="en-US" altLang="zh-CN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以神遇而不以目视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千锤百炼，终成正果</a:t>
            </a:r>
          </a:p>
        </p:txBody>
      </p:sp>
      <p:sp>
        <p:nvSpPr>
          <p:cNvPr id="333827" name="Rectangle 3"/>
          <p:cNvSpPr>
            <a:spLocks noChangeArrowheads="1"/>
          </p:cNvSpPr>
          <p:nvPr/>
        </p:nvSpPr>
        <p:spPr bwMode="auto">
          <a:xfrm>
            <a:off x="1374125" y="1551355"/>
            <a:ext cx="944842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王国维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人间词话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人生三境界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</a:p>
        </p:txBody>
      </p:sp>
      <p:sp>
        <p:nvSpPr>
          <p:cNvPr id="333828" name="Rectangle 4"/>
          <p:cNvSpPr>
            <a:spLocks noChangeArrowheads="1"/>
          </p:cNvSpPr>
          <p:nvPr/>
        </p:nvSpPr>
        <p:spPr bwMode="auto">
          <a:xfrm>
            <a:off x="1374125" y="421735"/>
            <a:ext cx="4801314" cy="70788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异曲同工“三境界”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1570C-EE75-4C38-B95C-5D22F6CAFBB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3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3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3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3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3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3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9" name="Text Box 5"/>
          <p:cNvSpPr txBox="1">
            <a:spLocks noChangeArrowheads="1"/>
          </p:cNvSpPr>
          <p:nvPr/>
        </p:nvSpPr>
        <p:spPr bwMode="auto">
          <a:xfrm>
            <a:off x="1408114" y="639776"/>
            <a:ext cx="27574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良庖岁更刀</a:t>
            </a:r>
          </a:p>
        </p:txBody>
      </p:sp>
      <p:sp>
        <p:nvSpPr>
          <p:cNvPr id="303110" name="Text Box 6"/>
          <p:cNvSpPr txBox="1">
            <a:spLocks noChangeArrowheads="1"/>
          </p:cNvSpPr>
          <p:nvPr/>
        </p:nvSpPr>
        <p:spPr bwMode="auto">
          <a:xfrm>
            <a:off x="5059096" y="639776"/>
            <a:ext cx="12137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割也</a:t>
            </a:r>
          </a:p>
        </p:txBody>
      </p:sp>
      <p:sp>
        <p:nvSpPr>
          <p:cNvPr id="303111" name="Text Box 7"/>
          <p:cNvSpPr txBox="1">
            <a:spLocks noChangeArrowheads="1"/>
          </p:cNvSpPr>
          <p:nvPr/>
        </p:nvSpPr>
        <p:spPr bwMode="auto">
          <a:xfrm>
            <a:off x="1408114" y="1527611"/>
            <a:ext cx="27574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族庖月更刀</a:t>
            </a:r>
          </a:p>
        </p:txBody>
      </p:sp>
      <p:sp>
        <p:nvSpPr>
          <p:cNvPr id="303112" name="Text Box 8"/>
          <p:cNvSpPr txBox="1">
            <a:spLocks noChangeArrowheads="1"/>
          </p:cNvSpPr>
          <p:nvPr/>
        </p:nvSpPr>
        <p:spPr bwMode="auto">
          <a:xfrm>
            <a:off x="5107093" y="1527611"/>
            <a:ext cx="12137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折也</a:t>
            </a:r>
          </a:p>
        </p:txBody>
      </p:sp>
      <p:sp>
        <p:nvSpPr>
          <p:cNvPr id="303113" name="Text Box 9"/>
          <p:cNvSpPr txBox="1">
            <a:spLocks noChangeArrowheads="1"/>
          </p:cNvSpPr>
          <p:nvPr/>
        </p:nvSpPr>
        <p:spPr bwMode="auto">
          <a:xfrm>
            <a:off x="1396687" y="2445524"/>
            <a:ext cx="3272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臣之刀十九年</a:t>
            </a:r>
          </a:p>
        </p:txBody>
      </p:sp>
      <p:sp>
        <p:nvSpPr>
          <p:cNvPr id="303114" name="Text Box 10"/>
          <p:cNvSpPr txBox="1">
            <a:spLocks noChangeArrowheads="1"/>
          </p:cNvSpPr>
          <p:nvPr/>
        </p:nvSpPr>
        <p:spPr bwMode="auto">
          <a:xfrm>
            <a:off x="5107093" y="2415447"/>
            <a:ext cx="3272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以无厚入有间</a:t>
            </a:r>
          </a:p>
        </p:txBody>
      </p:sp>
      <p:sp>
        <p:nvSpPr>
          <p:cNvPr id="303115" name="Rectangle 11"/>
          <p:cNvSpPr>
            <a:spLocks noChangeArrowheads="1"/>
          </p:cNvSpPr>
          <p:nvPr/>
        </p:nvSpPr>
        <p:spPr bwMode="auto">
          <a:xfrm>
            <a:off x="970620" y="3513309"/>
            <a:ext cx="10700533" cy="70788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特色二：其超常的想象和变幻莫测的寓言故事。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F296-BE46-4DF1-8169-84EA7FAB5E56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8B9C-6BEB-4F8C-8D1C-37D297EA934C}" type="slidenum">
              <a:rPr lang="en-US" altLang="zh-CN" smtClean="0"/>
              <a:t>26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500"/>
                                        <p:tgtEl>
                                          <p:spTgt spid="30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9" grpId="0" autoUpdateAnimBg="0"/>
      <p:bldP spid="303110" grpId="0" autoUpdateAnimBg="0"/>
      <p:bldP spid="303111" grpId="0" autoUpdateAnimBg="0"/>
      <p:bldP spid="303112" grpId="0" autoUpdateAnimBg="0"/>
      <p:bldP spid="303113" grpId="0" autoUpdateAnimBg="0"/>
      <p:bldP spid="303114" grpId="0" autoUpdateAnimBg="0"/>
      <p:bldP spid="3031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Text Box 2"/>
          <p:cNvSpPr txBox="1">
            <a:spLocks noChangeArrowheads="1"/>
          </p:cNvSpPr>
          <p:nvPr/>
        </p:nvSpPr>
        <p:spPr bwMode="auto">
          <a:xfrm>
            <a:off x="1371350" y="1277185"/>
            <a:ext cx="10532125" cy="46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其一，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对“道”的追求超过了对技术的追求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他不停留在掌握具体的“技”上，而是探求“道”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解牛的规律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作为实践的目标。</a:t>
            </a:r>
          </a:p>
          <a:p>
            <a:pPr>
              <a:spcBef>
                <a:spcPts val="6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其二，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不懈实践，在反复实践中积累经验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探求规律，运用规律。</a:t>
            </a:r>
          </a:p>
          <a:p>
            <a:pPr>
              <a:spcBef>
                <a:spcPts val="6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其三，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谨慎小心，尊重规律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“每至于族，吾见其难为，怵然为戒，视为止，行为迟，动刀甚微”，</a:t>
            </a:r>
            <a:r>
              <a:rPr lang="zh-CN" altLang="en-US" sz="36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从来不骄傲大意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321539" name="Text Box 3"/>
          <p:cNvSpPr txBox="1">
            <a:spLocks noChangeArrowheads="1"/>
          </p:cNvSpPr>
          <p:nvPr/>
        </p:nvSpPr>
        <p:spPr bwMode="auto">
          <a:xfrm>
            <a:off x="2038120" y="433165"/>
            <a:ext cx="72441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庖丁解牛技术高超的原因是什么？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419C-81EA-4ED5-8E1A-7865A307B4F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8525" y="1406326"/>
            <a:ext cx="923330" cy="37279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欣赏解牛之美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1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1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1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38" grpId="0"/>
      <p:bldP spid="3215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9" name="Text Box 3"/>
          <p:cNvSpPr txBox="1">
            <a:spLocks noChangeArrowheads="1"/>
          </p:cNvSpPr>
          <p:nvPr/>
        </p:nvSpPr>
        <p:spPr bwMode="auto">
          <a:xfrm>
            <a:off x="1046602" y="2216877"/>
            <a:ext cx="98306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解牛之道与养生之道有何联系？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575D-2EEF-4899-BAC5-A202C0F7B33E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2EB56-0D4D-4511-9DC2-BB43D462D1E2}" type="slidenum">
              <a:rPr lang="en-US" altLang="zh-CN" smtClean="0"/>
              <a:t>28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16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3" name="Text Box 3"/>
          <p:cNvSpPr txBox="1">
            <a:spLocks noChangeArrowheads="1"/>
          </p:cNvSpPr>
          <p:nvPr/>
        </p:nvSpPr>
        <p:spPr bwMode="auto">
          <a:xfrm>
            <a:off x="3221038" y="26670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43044" name="Text Box 4"/>
          <p:cNvSpPr txBox="1">
            <a:spLocks noChangeArrowheads="1"/>
          </p:cNvSpPr>
          <p:nvPr/>
        </p:nvSpPr>
        <p:spPr bwMode="auto">
          <a:xfrm>
            <a:off x="3068638" y="3581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43045" name="Rectangle 5"/>
          <p:cNvSpPr>
            <a:spLocks noChangeArrowheads="1"/>
          </p:cNvSpPr>
          <p:nvPr/>
        </p:nvSpPr>
        <p:spPr bwMode="auto">
          <a:xfrm>
            <a:off x="6167438" y="1989139"/>
            <a:ext cx="4574008" cy="719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人生要解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</a:t>
            </a:r>
            <a:r>
              <a:rPr kumimoji="1"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的事情</a:t>
            </a:r>
          </a:p>
        </p:txBody>
      </p:sp>
      <p:sp>
        <p:nvSpPr>
          <p:cNvPr id="343046" name="Rectangle 6"/>
          <p:cNvSpPr>
            <a:spLocks noChangeArrowheads="1"/>
          </p:cNvSpPr>
          <p:nvPr/>
        </p:nvSpPr>
        <p:spPr bwMode="auto">
          <a:xfrm>
            <a:off x="6167438" y="2997200"/>
            <a:ext cx="4574008" cy="107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kumimoji="1"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顺着事物间</a:t>
            </a:r>
            <a:r>
              <a:rPr kumimoji="1" lang="zh-TW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的空隙</a:t>
            </a:r>
            <a:endParaRPr kumimoji="1" lang="zh-TW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TW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kumimoji="1" lang="en-US" altLang="zh-TW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TW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不硬碰的方法</a:t>
            </a:r>
            <a:r>
              <a:rPr kumimoji="1"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TW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3047" name="Rectangle 7"/>
          <p:cNvSpPr>
            <a:spLocks noChangeArrowheads="1"/>
          </p:cNvSpPr>
          <p:nvPr/>
        </p:nvSpPr>
        <p:spPr bwMode="auto">
          <a:xfrm>
            <a:off x="6167438" y="4365625"/>
            <a:ext cx="4574008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kumimoji="1"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</a:t>
            </a:r>
            <a:r>
              <a:rPr kumimoji="1"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TW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3048" name="Rectangle 8"/>
          <p:cNvSpPr>
            <a:spLocks noChangeArrowheads="1"/>
          </p:cNvSpPr>
          <p:nvPr/>
        </p:nvSpPr>
        <p:spPr bwMode="auto">
          <a:xfrm>
            <a:off x="6167438" y="5330825"/>
            <a:ext cx="4574008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kumimoji="1"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处理人生种种事情</a:t>
            </a:r>
          </a:p>
        </p:txBody>
      </p:sp>
      <p:sp>
        <p:nvSpPr>
          <p:cNvPr id="343049" name="AutoShape 9"/>
          <p:cNvSpPr>
            <a:spLocks noChangeArrowheads="1"/>
          </p:cNvSpPr>
          <p:nvPr/>
        </p:nvSpPr>
        <p:spPr bwMode="auto">
          <a:xfrm>
            <a:off x="2135188" y="1989138"/>
            <a:ext cx="2087562" cy="6477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TW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</a:p>
        </p:txBody>
      </p:sp>
      <p:sp>
        <p:nvSpPr>
          <p:cNvPr id="343050" name="AutoShape 10"/>
          <p:cNvSpPr>
            <a:spLocks noChangeArrowheads="1"/>
          </p:cNvSpPr>
          <p:nvPr/>
        </p:nvSpPr>
        <p:spPr bwMode="auto">
          <a:xfrm>
            <a:off x="2135188" y="3068638"/>
            <a:ext cx="2087562" cy="6477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TW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</a:p>
        </p:txBody>
      </p:sp>
      <p:sp>
        <p:nvSpPr>
          <p:cNvPr id="343051" name="AutoShape 11"/>
          <p:cNvSpPr>
            <a:spLocks noChangeArrowheads="1"/>
          </p:cNvSpPr>
          <p:nvPr/>
        </p:nvSpPr>
        <p:spPr bwMode="auto">
          <a:xfrm>
            <a:off x="2135188" y="4221163"/>
            <a:ext cx="2305050" cy="8636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TW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解牛方法</a:t>
            </a:r>
          </a:p>
        </p:txBody>
      </p:sp>
      <p:sp>
        <p:nvSpPr>
          <p:cNvPr id="343052" name="AutoShape 12"/>
          <p:cNvSpPr>
            <a:spLocks noChangeArrowheads="1"/>
          </p:cNvSpPr>
          <p:nvPr/>
        </p:nvSpPr>
        <p:spPr bwMode="auto">
          <a:xfrm>
            <a:off x="2135189" y="5373689"/>
            <a:ext cx="2232025" cy="7191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kumimoji="1" lang="zh-TW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</a:t>
            </a:r>
            <a:r>
              <a:rPr kumimoji="1" lang="zh-CN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kumimoji="1" lang="zh-TW" altLang="en-US" sz="40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</a:t>
            </a:r>
          </a:p>
        </p:txBody>
      </p:sp>
      <p:cxnSp>
        <p:nvCxnSpPr>
          <p:cNvPr id="343053" name="AutoShape 13"/>
          <p:cNvCxnSpPr>
            <a:cxnSpLocks noChangeShapeType="1"/>
            <a:stCxn id="343050" idx="3"/>
            <a:endCxn id="343045" idx="1"/>
          </p:cNvCxnSpPr>
          <p:nvPr/>
        </p:nvCxnSpPr>
        <p:spPr bwMode="auto">
          <a:xfrm flipV="1">
            <a:off x="4222750" y="2348708"/>
            <a:ext cx="1944688" cy="1043780"/>
          </a:xfrm>
          <a:prstGeom prst="straightConnector1">
            <a:avLst/>
          </a:prstGeom>
          <a:noFill/>
          <a:ln w="28575">
            <a:solidFill>
              <a:srgbClr val="A12C0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3054" name="AutoShape 14"/>
          <p:cNvCxnSpPr>
            <a:cxnSpLocks noChangeShapeType="1"/>
            <a:stCxn id="343051" idx="3"/>
            <a:endCxn id="343046" idx="1"/>
          </p:cNvCxnSpPr>
          <p:nvPr/>
        </p:nvCxnSpPr>
        <p:spPr bwMode="auto">
          <a:xfrm flipV="1">
            <a:off x="4440238" y="3536950"/>
            <a:ext cx="1727200" cy="1116013"/>
          </a:xfrm>
          <a:prstGeom prst="straightConnector1">
            <a:avLst/>
          </a:prstGeom>
          <a:noFill/>
          <a:ln w="28575">
            <a:solidFill>
              <a:srgbClr val="A12C0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3055" name="AutoShape 15"/>
          <p:cNvCxnSpPr>
            <a:cxnSpLocks noChangeShapeType="1"/>
            <a:stCxn id="343049" idx="3"/>
            <a:endCxn id="343047" idx="1"/>
          </p:cNvCxnSpPr>
          <p:nvPr/>
        </p:nvCxnSpPr>
        <p:spPr bwMode="auto">
          <a:xfrm>
            <a:off x="4222750" y="2312988"/>
            <a:ext cx="1944688" cy="2376487"/>
          </a:xfrm>
          <a:prstGeom prst="straightConnector1">
            <a:avLst/>
          </a:prstGeom>
          <a:noFill/>
          <a:ln w="28575">
            <a:solidFill>
              <a:srgbClr val="A12C0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3056" name="AutoShape 16"/>
          <p:cNvCxnSpPr>
            <a:cxnSpLocks noChangeShapeType="1"/>
            <a:stCxn id="343052" idx="3"/>
            <a:endCxn id="343048" idx="1"/>
          </p:cNvCxnSpPr>
          <p:nvPr/>
        </p:nvCxnSpPr>
        <p:spPr bwMode="auto">
          <a:xfrm flipV="1">
            <a:off x="4367214" y="5711825"/>
            <a:ext cx="1800224" cy="21433"/>
          </a:xfrm>
          <a:prstGeom prst="straightConnector1">
            <a:avLst/>
          </a:prstGeom>
          <a:noFill/>
          <a:ln w="28575">
            <a:solidFill>
              <a:srgbClr val="A12C0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08317-9E03-42BB-93DF-28BAB5F05C7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574" y="656681"/>
            <a:ext cx="120677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TW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TW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过程</a:t>
            </a:r>
            <a:r>
              <a:rPr lang="zh-TW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和解牛方法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分别有什么寄寓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3" grpId="0" autoUpdateAnimBg="0"/>
      <p:bldP spid="343044" grpId="0" autoUpdateAnimBg="0"/>
      <p:bldP spid="343045" grpId="0" animBg="1" autoUpdateAnimBg="0"/>
      <p:bldP spid="343046" grpId="0" animBg="1" autoUpdateAnimBg="0"/>
      <p:bldP spid="343047" grpId="0" animBg="1" autoUpdateAnimBg="0"/>
      <p:bldP spid="343048" grpId="0" animBg="1" autoUpdateAnimBg="0"/>
      <p:bldP spid="343049" grpId="0" animBg="1" autoUpdateAnimBg="0"/>
      <p:bldP spid="343050" grpId="0" animBg="1" autoUpdateAnimBg="0"/>
      <p:bldP spid="343051" grpId="0" animBg="1" autoUpdateAnimBg="0"/>
      <p:bldP spid="34305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7" name="Text Box 7"/>
          <p:cNvSpPr txBox="1">
            <a:spLocks noChangeArrowheads="1"/>
          </p:cNvSpPr>
          <p:nvPr/>
        </p:nvSpPr>
        <p:spPr bwMode="auto">
          <a:xfrm>
            <a:off x="3413125" y="505142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40648" name="Text Box 8"/>
          <p:cNvSpPr txBox="1">
            <a:spLocks noChangeArrowheads="1"/>
          </p:cNvSpPr>
          <p:nvPr/>
        </p:nvSpPr>
        <p:spPr bwMode="auto">
          <a:xfrm>
            <a:off x="1454302" y="4094700"/>
            <a:ext cx="101433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道家思想的园地：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老子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道德经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《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南华经</a:t>
            </a:r>
            <a:r>
              <a:rPr lang="en-US" altLang="zh-CN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2" name="矩形 1"/>
          <p:cNvSpPr/>
          <p:nvPr/>
        </p:nvSpPr>
        <p:spPr>
          <a:xfrm>
            <a:off x="1391262" y="2239963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儒家所重的是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群体社会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道家所关怀的是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391262" y="881648"/>
            <a:ext cx="5134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儒家和道家的比较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0BB52-1DD9-45A6-B1BF-FF318A6D212D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9" name="Text Box 3"/>
          <p:cNvSpPr txBox="1">
            <a:spLocks noChangeArrowheads="1"/>
          </p:cNvSpPr>
          <p:nvPr/>
        </p:nvSpPr>
        <p:spPr bwMode="auto">
          <a:xfrm>
            <a:off x="4374022" y="1941532"/>
            <a:ext cx="295275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躲避矛盾</a:t>
            </a: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寻找空隙</a:t>
            </a: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保存自己</a:t>
            </a:r>
          </a:p>
        </p:txBody>
      </p:sp>
      <p:sp>
        <p:nvSpPr>
          <p:cNvPr id="342020" name="Text Box 4"/>
          <p:cNvSpPr txBox="1">
            <a:spLocks noChangeArrowheads="1"/>
          </p:cNvSpPr>
          <p:nvPr/>
        </p:nvSpPr>
        <p:spPr bwMode="auto">
          <a:xfrm>
            <a:off x="4165600" y="533822"/>
            <a:ext cx="28082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解牛之道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9EB4E-B96E-4B2A-ACA4-61DD00AC399A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2EB56-0D4D-4511-9DC2-BB43D462D1E2}" type="slidenum">
              <a:rPr lang="en-US" altLang="zh-CN" smtClean="0"/>
              <a:t>30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Text Box 2"/>
          <p:cNvSpPr txBox="1">
            <a:spLocks noChangeArrowheads="1"/>
          </p:cNvSpPr>
          <p:nvPr/>
        </p:nvSpPr>
        <p:spPr bwMode="auto">
          <a:xfrm>
            <a:off x="330506" y="447102"/>
            <a:ext cx="1164482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庄子善于讲寓言故事，在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感性的形象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有趣的故事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中，让读者自己去体会其中的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深意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。在本文中，庄子的本意是要用这个故事来说明养生的道理。那么，如何理解庄子的养生之道？</a:t>
            </a:r>
          </a:p>
        </p:txBody>
      </p:sp>
      <p:sp>
        <p:nvSpPr>
          <p:cNvPr id="318467" name="Text Box 3"/>
          <p:cNvSpPr txBox="1">
            <a:spLocks noChangeArrowheads="1"/>
          </p:cNvSpPr>
          <p:nvPr/>
        </p:nvSpPr>
        <p:spPr bwMode="auto">
          <a:xfrm>
            <a:off x="330506" y="3352800"/>
            <a:ext cx="1164482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1" lang="zh-CN" altLang="en-US" sz="4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牛体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的复杂结构来比喻</a:t>
            </a:r>
            <a:r>
              <a:rPr kumimoji="1" lang="zh-CN" altLang="en-US" sz="4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kumimoji="1" lang="zh-CN" altLang="en-US" sz="4000" b="1" u="sng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来比喻</a:t>
            </a:r>
            <a:r>
              <a:rPr kumimoji="1" lang="zh-CN" altLang="en-US" sz="4000" b="1" u="sng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。在错综复杂的现实社会中，要像庖丁避开肯綮一样，来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避开矛盾，游刃有余地在各种矛盾的缝隙中生存，像保护刀刃一样来保护自己。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7B0E3-9C6B-4C92-B8D2-23C0C6703BA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7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ext Box 2"/>
          <p:cNvSpPr txBox="1">
            <a:spLocks noChangeArrowheads="1"/>
          </p:cNvSpPr>
          <p:nvPr/>
        </p:nvSpPr>
        <p:spPr bwMode="auto">
          <a:xfrm>
            <a:off x="455586" y="787401"/>
            <a:ext cx="11409579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庖丁的“解牛之道”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完全顺着牛天然的骨节肌理，在空隙处下刀，绝不勉强硬砍。</a:t>
            </a:r>
          </a:p>
        </p:txBody>
      </p:sp>
      <p:sp>
        <p:nvSpPr>
          <p:cNvPr id="344067" name="Text Box 3"/>
          <p:cNvSpPr txBox="1">
            <a:spLocks noChangeArrowheads="1"/>
          </p:cNvSpPr>
          <p:nvPr/>
        </p:nvSpPr>
        <p:spPr bwMode="auto">
          <a:xfrm>
            <a:off x="455587" y="3021014"/>
            <a:ext cx="1140957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文惠君感悟到的“养生之道”：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养生应顺应自然，不要硬碰困难，避免身心受到损害。</a:t>
            </a:r>
          </a:p>
        </p:txBody>
      </p:sp>
      <p:sp>
        <p:nvSpPr>
          <p:cNvPr id="344068" name="Text Box 4"/>
          <p:cNvSpPr txBox="1">
            <a:spLocks noChangeArrowheads="1"/>
          </p:cNvSpPr>
          <p:nvPr/>
        </p:nvSpPr>
        <p:spPr bwMode="auto">
          <a:xfrm>
            <a:off x="2027092" y="4869906"/>
            <a:ext cx="755084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相似之处：顺应自然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76F55-E1AF-4D81-833D-86883E82D35C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9" name="Text Box 5"/>
          <p:cNvSpPr txBox="1">
            <a:spLocks noChangeArrowheads="1"/>
          </p:cNvSpPr>
          <p:nvPr/>
        </p:nvSpPr>
        <p:spPr bwMode="auto">
          <a:xfrm>
            <a:off x="251792" y="1085928"/>
            <a:ext cx="1169257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庖丁解牛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选自内篇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。所谓“养生主”就是养“生之主”，也就是</a:t>
            </a:r>
            <a:r>
              <a:rPr kumimoji="1"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养精神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的意思。那么，如何养精神呢？就是要像“庖丁解牛”一样，</a:t>
            </a:r>
            <a:r>
              <a:rPr kumimoji="1"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善于寻找空隙，集中精神注意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，“依乎天理”“因其固然”，</a:t>
            </a:r>
            <a:r>
              <a:rPr kumimoji="1"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避开矛盾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，像保护刀刃一样保护自己。这便是一种</a:t>
            </a:r>
            <a:r>
              <a:rPr kumimoji="1"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避开矛盾，保存自己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的人生哲学。一切事物都有它自身的规律，只要反复实践，不断积累经验，就能像庖丁一样，认识和掌握事物的规律，做到游刃有余。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67F73-FD9A-469D-9064-C570AF753D0D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71122" y="136525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寓意小结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3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idx="1"/>
          </p:nvPr>
        </p:nvSpPr>
        <p:spPr>
          <a:xfrm>
            <a:off x="1919288" y="476251"/>
            <a:ext cx="8229600" cy="187166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kumimoji="1"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         </a:t>
            </a:r>
            <a:endParaRPr lang="zh-CN" altLang="en-US" sz="44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FA7DB-C588-4401-B707-DFB8FF23ACA3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114" y="2438274"/>
            <a:ext cx="106266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有人认为庄子的养生之道是一种消极的人生哲学，你怎么看？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782198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深入研究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Text Box 2"/>
          <p:cNvSpPr txBox="1">
            <a:spLocks noChangeArrowheads="1"/>
          </p:cNvSpPr>
          <p:nvPr/>
        </p:nvSpPr>
        <p:spPr bwMode="auto">
          <a:xfrm>
            <a:off x="297252" y="2916889"/>
            <a:ext cx="11667065" cy="3416320"/>
          </a:xfrm>
          <a:prstGeom prst="rect">
            <a:avLst/>
          </a:prstGeom>
          <a:solidFill>
            <a:srgbClr val="FFFFFF"/>
          </a:solidFill>
          <a:ln w="857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我们的生命是有限度的，而知识是没有限度的，以有限的生命去追求无限的知识，就会疲惫不堪了。那么，追求知识的人们，只能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弄得自己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疲惫不堪罢了。做好事不要追求名声，做坏事不要遭到刑罚。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顺其自然之理以为常法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，就可以保护生命，保全天性，可以养护身体，可以享尽天年。 </a:t>
            </a:r>
          </a:p>
        </p:txBody>
      </p:sp>
      <p:sp>
        <p:nvSpPr>
          <p:cNvPr id="335876" name="Text Box 4"/>
          <p:cNvSpPr txBox="1">
            <a:spLocks noChangeArrowheads="1"/>
          </p:cNvSpPr>
          <p:nvPr/>
        </p:nvSpPr>
        <p:spPr bwMode="auto">
          <a:xfrm>
            <a:off x="297455" y="362344"/>
            <a:ext cx="11435509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吾生也有涯，而知也无涯。以有涯随无涯，殆已；已而为知者，殆而已矣。为善无近名，为恶无近刑。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缘督以为经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，可以保身，可以全生，可以养亲，可以尽年。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6FBDC-BF06-434D-942F-6BBDABDCB5A0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4" grpId="0" animBg="1"/>
      <p:bldP spid="33587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Text Box 2"/>
          <p:cNvSpPr txBox="1">
            <a:spLocks noChangeArrowheads="1"/>
          </p:cNvSpPr>
          <p:nvPr/>
        </p:nvSpPr>
        <p:spPr bwMode="auto">
          <a:xfrm>
            <a:off x="334179" y="1010742"/>
            <a:ext cx="1152364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要“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不谴是非，以与世俗处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”，寻求解脱，就须像庖丁解牛那样，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找出规律，游刃有余，不受损伤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，“牛虽多不以伤刃，物虽杂不以累心”，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以求保身、全生、养亲、尽年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，反映了没落阶级消极遁世的思想情绪。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B91D3-8C03-46E6-8E85-6F5A98B0CA1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8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3" name="Text Box 3"/>
          <p:cNvSpPr txBox="1">
            <a:spLocks noChangeArrowheads="1"/>
          </p:cNvSpPr>
          <p:nvPr/>
        </p:nvSpPr>
        <p:spPr bwMode="auto">
          <a:xfrm>
            <a:off x="330506" y="511788"/>
            <a:ext cx="11732964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庄子的养生之道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在一定意义上陶冶、培育和丰富了人的精神世界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。它可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教人们忘怀得失，摆脱利害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。超脱种种庸俗无聊的现实计较和生活束缚，或高举远慕，或怡然自适，与活泼流动、盎然生意的大自然融为一片，从中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获得生活的力量和生命的意趣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，从而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抚慰人们心灵的创伤和生活的苦难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，这也正是中国历代士大夫知识分子在巨大的失败和不幸之后，并没有真正毁灭，而更多的是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保存生命，坚持节操却隐逸循世以山水自娱，洁身自好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的道理。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AF596-C466-4814-8147-32F52E5DFB5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Text Box 3"/>
          <p:cNvSpPr txBox="1">
            <a:spLocks noChangeArrowheads="1"/>
          </p:cNvSpPr>
          <p:nvPr/>
        </p:nvSpPr>
        <p:spPr bwMode="auto">
          <a:xfrm>
            <a:off x="936435" y="1718280"/>
            <a:ext cx="1067534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把课文当成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庖丁论人生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，那你能从文中读到了哪些人生道理？</a:t>
            </a:r>
          </a:p>
        </p:txBody>
      </p:sp>
      <p:sp>
        <p:nvSpPr>
          <p:cNvPr id="329732" name="Text Box 4"/>
          <p:cNvSpPr txBox="1">
            <a:spLocks noChangeArrowheads="1"/>
          </p:cNvSpPr>
          <p:nvPr/>
        </p:nvSpPr>
        <p:spPr bwMode="auto">
          <a:xfrm>
            <a:off x="936435" y="3644900"/>
            <a:ext cx="1090669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结合自己的人生阅历和生活经历，谈谈</a:t>
            </a:r>
            <a:r>
              <a:rPr lang="zh-CN" altLang="en-US" sz="4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课文中的语句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能教给我们怎样的道理。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5BBA8-3780-4ACD-9FAB-154A42E3A6DC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416" y="524137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1" grpId="0"/>
      <p:bldP spid="3297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Text Box 2"/>
          <p:cNvSpPr txBox="1">
            <a:spLocks noChangeArrowheads="1"/>
          </p:cNvSpPr>
          <p:nvPr/>
        </p:nvSpPr>
        <p:spPr bwMode="auto">
          <a:xfrm>
            <a:off x="1128714" y="455525"/>
            <a:ext cx="91440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臣之所好者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道也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进乎技矣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臣以神遇不以目视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依乎天理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因其固然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技经肯綮之未尝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以无厚入有间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每至于族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行为迟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动刀甚微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  <a:p>
            <a:pPr marL="0" indent="0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善刀而藏之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sp>
        <p:nvSpPr>
          <p:cNvPr id="330755" name="Text Box 3"/>
          <p:cNvSpPr txBox="1">
            <a:spLocks noChangeArrowheads="1"/>
          </p:cNvSpPr>
          <p:nvPr/>
        </p:nvSpPr>
        <p:spPr bwMode="auto">
          <a:xfrm>
            <a:off x="7655747" y="454599"/>
            <a:ext cx="43195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了解规律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掌握规律</a:t>
            </a:r>
          </a:p>
        </p:txBody>
      </p:sp>
      <p:sp>
        <p:nvSpPr>
          <p:cNvPr id="330756" name="Text Box 4"/>
          <p:cNvSpPr txBox="1">
            <a:spLocks noChangeArrowheads="1"/>
          </p:cNvSpPr>
          <p:nvPr/>
        </p:nvSpPr>
        <p:spPr bwMode="auto">
          <a:xfrm>
            <a:off x="5794209" y="1134426"/>
            <a:ext cx="45370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抓住本质，用心处事</a:t>
            </a:r>
          </a:p>
        </p:txBody>
      </p:sp>
      <p:sp>
        <p:nvSpPr>
          <p:cNvPr id="330757" name="Text Box 5"/>
          <p:cNvSpPr txBox="1">
            <a:spLocks noChangeArrowheads="1"/>
          </p:cNvSpPr>
          <p:nvPr/>
        </p:nvSpPr>
        <p:spPr bwMode="auto">
          <a:xfrm>
            <a:off x="6744494" y="1835759"/>
            <a:ext cx="45370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顺其自然，不强求</a:t>
            </a:r>
          </a:p>
        </p:txBody>
      </p:sp>
      <p:sp>
        <p:nvSpPr>
          <p:cNvPr id="330758" name="Text Box 6"/>
          <p:cNvSpPr txBox="1">
            <a:spLocks noChangeArrowheads="1"/>
          </p:cNvSpPr>
          <p:nvPr/>
        </p:nvSpPr>
        <p:spPr bwMode="auto">
          <a:xfrm>
            <a:off x="5376863" y="2549082"/>
            <a:ext cx="4391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避开锋芒，从长计议</a:t>
            </a:r>
          </a:p>
        </p:txBody>
      </p:sp>
      <p:sp>
        <p:nvSpPr>
          <p:cNvPr id="330759" name="Text Box 7"/>
          <p:cNvSpPr txBox="1">
            <a:spLocks noChangeArrowheads="1"/>
          </p:cNvSpPr>
          <p:nvPr/>
        </p:nvSpPr>
        <p:spPr bwMode="auto">
          <a:xfrm>
            <a:off x="4800601" y="3258251"/>
            <a:ext cx="42481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以己之利攻彼之弊</a:t>
            </a:r>
          </a:p>
        </p:txBody>
      </p:sp>
      <p:sp>
        <p:nvSpPr>
          <p:cNvPr id="330760" name="Text Box 8"/>
          <p:cNvSpPr txBox="1">
            <a:spLocks noChangeArrowheads="1"/>
          </p:cNvSpPr>
          <p:nvPr/>
        </p:nvSpPr>
        <p:spPr bwMode="auto">
          <a:xfrm>
            <a:off x="8278647" y="3947594"/>
            <a:ext cx="36966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不莽撞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谨慎行事</a:t>
            </a:r>
            <a:endParaRPr lang="en-US" altLang="zh-CN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0761" name="Text Box 9"/>
          <p:cNvSpPr txBox="1">
            <a:spLocks noChangeArrowheads="1"/>
          </p:cNvSpPr>
          <p:nvPr/>
        </p:nvSpPr>
        <p:spPr bwMode="auto">
          <a:xfrm>
            <a:off x="4512470" y="4660917"/>
            <a:ext cx="44640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收敛锋芒，低调做人</a:t>
            </a:r>
          </a:p>
        </p:txBody>
      </p:sp>
      <p:sp>
        <p:nvSpPr>
          <p:cNvPr id="330762" name="Text Box 10"/>
          <p:cNvSpPr txBox="1">
            <a:spLocks noChangeArrowheads="1"/>
          </p:cNvSpPr>
          <p:nvPr/>
        </p:nvSpPr>
        <p:spPr bwMode="auto">
          <a:xfrm>
            <a:off x="1703389" y="5277734"/>
            <a:ext cx="23764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依理</a:t>
            </a:r>
          </a:p>
        </p:txBody>
      </p:sp>
      <p:sp>
        <p:nvSpPr>
          <p:cNvPr id="330763" name="Text Box 11"/>
          <p:cNvSpPr txBox="1">
            <a:spLocks noChangeArrowheads="1"/>
          </p:cNvSpPr>
          <p:nvPr/>
        </p:nvSpPr>
        <p:spPr bwMode="auto">
          <a:xfrm>
            <a:off x="4872039" y="5349172"/>
            <a:ext cx="23764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谨行</a:t>
            </a:r>
          </a:p>
        </p:txBody>
      </p:sp>
      <p:sp>
        <p:nvSpPr>
          <p:cNvPr id="330764" name="Text Box 12"/>
          <p:cNvSpPr txBox="1">
            <a:spLocks noChangeArrowheads="1"/>
          </p:cNvSpPr>
          <p:nvPr/>
        </p:nvSpPr>
        <p:spPr bwMode="auto">
          <a:xfrm>
            <a:off x="7824789" y="5349172"/>
            <a:ext cx="194309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藏锋</a:t>
            </a:r>
          </a:p>
        </p:txBody>
      </p:sp>
      <p:sp>
        <p:nvSpPr>
          <p:cNvPr id="330765" name="AutoShape 13"/>
          <p:cNvSpPr>
            <a:spLocks noChangeArrowheads="1"/>
          </p:cNvSpPr>
          <p:nvPr/>
        </p:nvSpPr>
        <p:spPr bwMode="auto">
          <a:xfrm>
            <a:off x="3448280" y="5734382"/>
            <a:ext cx="1352321" cy="236760"/>
          </a:xfrm>
          <a:prstGeom prst="right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6" name="AutoShape 14"/>
          <p:cNvSpPr>
            <a:spLocks noChangeArrowheads="1"/>
          </p:cNvSpPr>
          <p:nvPr/>
        </p:nvSpPr>
        <p:spPr bwMode="auto">
          <a:xfrm>
            <a:off x="6345716" y="5739329"/>
            <a:ext cx="1406841" cy="231812"/>
          </a:xfrm>
          <a:prstGeom prst="right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67" name="Text Box 15"/>
          <p:cNvSpPr txBox="1">
            <a:spLocks noChangeArrowheads="1"/>
          </p:cNvSpPr>
          <p:nvPr/>
        </p:nvSpPr>
        <p:spPr bwMode="auto">
          <a:xfrm>
            <a:off x="113051" y="1134426"/>
            <a:ext cx="1015663" cy="3029076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感悟事理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DEBD-D71F-48AD-BA94-A8629FB1382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/>
      <p:bldP spid="330756" grpId="0"/>
      <p:bldP spid="330757" grpId="0"/>
      <p:bldP spid="330758" grpId="0"/>
      <p:bldP spid="330759" grpId="0"/>
      <p:bldP spid="330760" grpId="0"/>
      <p:bldP spid="330761" grpId="0"/>
      <p:bldP spid="330762" grpId="0"/>
      <p:bldP spid="330763" grpId="0"/>
      <p:bldP spid="3307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0" y="679516"/>
            <a:ext cx="7924800" cy="1143000"/>
          </a:xfrm>
          <a:noFill/>
          <a:ln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庄子简介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5715000" y="2209800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2587487" y="2111186"/>
            <a:ext cx="9418983" cy="317009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庄子，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名周，字子休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。战国时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学派的代表人物之一，与老子并称“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老庄学派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”。生活贫苦，学识渊博，善于辩论。其著作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现存</a:t>
            </a:r>
            <a:r>
              <a:rPr kumimoji="1"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篇，多寓言，其中包含了丰富的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辩证法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思想。</a:t>
            </a:r>
          </a:p>
        </p:txBody>
      </p:sp>
      <p:sp>
        <p:nvSpPr>
          <p:cNvPr id="2" name="矩形 1"/>
          <p:cNvSpPr/>
          <p:nvPr/>
        </p:nvSpPr>
        <p:spPr>
          <a:xfrm>
            <a:off x="1029594" y="2879709"/>
            <a:ext cx="1316386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</a:t>
            </a:r>
          </a:p>
        </p:txBody>
      </p:sp>
      <p:sp>
        <p:nvSpPr>
          <p:cNvPr id="3" name="矩形 2"/>
          <p:cNvSpPr/>
          <p:nvPr/>
        </p:nvSpPr>
        <p:spPr>
          <a:xfrm>
            <a:off x="1029594" y="3649150"/>
            <a:ext cx="1316386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著作</a:t>
            </a:r>
          </a:p>
        </p:txBody>
      </p:sp>
      <p:sp>
        <p:nvSpPr>
          <p:cNvPr id="4" name="矩形 3"/>
          <p:cNvSpPr/>
          <p:nvPr/>
        </p:nvSpPr>
        <p:spPr>
          <a:xfrm>
            <a:off x="1029594" y="4418591"/>
            <a:ext cx="1316386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</a:t>
            </a:r>
          </a:p>
        </p:txBody>
      </p:sp>
      <p:sp>
        <p:nvSpPr>
          <p:cNvPr id="5" name="矩形 4"/>
          <p:cNvSpPr/>
          <p:nvPr/>
        </p:nvSpPr>
        <p:spPr>
          <a:xfrm>
            <a:off x="1022337" y="2111186"/>
            <a:ext cx="1316386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生平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4BA73-F62F-4029-B816-5852EAB5A14F}" type="datetime1">
              <a:rPr lang="zh-CN" altLang="en-US" smtClean="0"/>
              <a:t>2021/3/6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18459-9480-4ECB-88B4-58001909A032}" type="slidenum">
              <a:rPr lang="en-US" altLang="zh-CN" smtClean="0"/>
              <a:t>4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en-US" altLang="zh-CN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D11C-3196-44BF-9AA1-D3C50D1C59F7}" type="slidenum">
              <a:rPr lang="en-US" altLang="zh-CN"/>
              <a:t>40</a:t>
            </a:fld>
            <a:endParaRPr lang="en-US" altLang="zh-CN"/>
          </a:p>
        </p:txBody>
      </p:sp>
      <p:sp>
        <p:nvSpPr>
          <p:cNvPr id="331778" name="Text Box 2"/>
          <p:cNvSpPr txBox="1">
            <a:spLocks noChangeArrowheads="1"/>
          </p:cNvSpPr>
          <p:nvPr/>
        </p:nvSpPr>
        <p:spPr bwMode="auto">
          <a:xfrm>
            <a:off x="731609" y="509558"/>
            <a:ext cx="72659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这则故事对我们有什么启示？</a:t>
            </a:r>
          </a:p>
        </p:txBody>
      </p:sp>
      <p:sp>
        <p:nvSpPr>
          <p:cNvPr id="331779" name="Text Box 3"/>
          <p:cNvSpPr txBox="1">
            <a:spLocks noChangeArrowheads="1"/>
          </p:cNvSpPr>
          <p:nvPr/>
        </p:nvSpPr>
        <p:spPr bwMode="auto">
          <a:xfrm>
            <a:off x="377596" y="1476220"/>
            <a:ext cx="1148757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学习是个反复实践，不断积累的过程，反复积累就能认识和掌握学习的规律。</a:t>
            </a: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377595" y="2684153"/>
            <a:ext cx="114875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面对学习中的困难，不应逃避，应勇于面对。</a:t>
            </a: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377595" y="3461395"/>
            <a:ext cx="100223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我们应该把学习当作一种乐趣</a:t>
            </a:r>
          </a:p>
        </p:txBody>
      </p:sp>
      <p:sp>
        <p:nvSpPr>
          <p:cNvPr id="331782" name="Text Box 6"/>
          <p:cNvSpPr txBox="1">
            <a:spLocks noChangeArrowheads="1"/>
          </p:cNvSpPr>
          <p:nvPr/>
        </p:nvSpPr>
        <p:spPr bwMode="auto">
          <a:xfrm>
            <a:off x="377595" y="4221664"/>
            <a:ext cx="1148756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反复就是最好的老师。多次反复就能生巧，就能举一反三，熟能生巧。</a:t>
            </a:r>
          </a:p>
        </p:txBody>
      </p:sp>
      <p:sp>
        <p:nvSpPr>
          <p:cNvPr id="331783" name="Text Box 7"/>
          <p:cNvSpPr txBox="1">
            <a:spLocks noChangeArrowheads="1"/>
          </p:cNvSpPr>
          <p:nvPr/>
        </p:nvSpPr>
        <p:spPr bwMode="auto">
          <a:xfrm>
            <a:off x="377596" y="5435385"/>
            <a:ext cx="86672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学习要踏实，要循序才能渐进。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AF897-628B-4C2F-933E-41245EF54719}" type="datetime1">
              <a:rPr lang="zh-CN" altLang="en-US" smtClean="0"/>
              <a:t>2021/3/6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1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79" grpId="0" autoUpdateAnimBg="0"/>
      <p:bldP spid="331780" grpId="0" autoUpdateAnimBg="0"/>
      <p:bldP spid="331781" grpId="0" autoUpdateAnimBg="0"/>
      <p:bldP spid="331782" grpId="0" autoUpdateAnimBg="0"/>
      <p:bldP spid="331783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4610A3-B013-4D33-A8F0-011F75C95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1C46-3A39-47E2-B71A-F619890E599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64703D-D723-4F0F-B10D-ABED77E74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3B5005-971D-486E-AF20-8E50B1A6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41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8D3CD5-EEBC-4FDB-AC97-4B22DD57EB5E}"/>
              </a:ext>
            </a:extLst>
          </p:cNvPr>
          <p:cNvSpPr txBox="1"/>
          <p:nvPr/>
        </p:nvSpPr>
        <p:spPr>
          <a:xfrm>
            <a:off x="278295" y="464040"/>
            <a:ext cx="1167516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试创作一篇能以生动的形象给人以某种启示的短小寓言。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设题意图：引导学生进一步体会寓言借形象说理，于生动的形象中寓人情事理的特点。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一只狗很喜欢管闲事。按照主人的分工，猫负责捉老鼠，狗负责看门，但是，爱管闲事的狗却不管份内事份外事，只要见到老鼠，他非要扑上去抓住不可。 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爱管闲事的狗的这种行为，不仅惹得狗们议论纷纷，而且，连猫们也很有意见。 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狗们说：“狗的任务是看门。他跑去捉老鼠，不是为了沽名钓誉，就是为了哗众取宠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猫们说：“他这样做纯粹是别有用心，目的无非是向人们证明：看呀，猫的工作没有搞好哇，瞧我有多积极呀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29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3BB6EA-FC5B-4994-BD22-022E2FE01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1C46-3A39-47E2-B71A-F619890E599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9B51D65-9B27-4ABC-90C3-77E2771E4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E3DF13-35C5-48BC-A7BA-0F0CCE4B4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42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86BE81-B7D1-4B52-ABD3-F5519B741271}"/>
              </a:ext>
            </a:extLst>
          </p:cNvPr>
          <p:cNvSpPr txBox="1"/>
          <p:nvPr/>
        </p:nvSpPr>
        <p:spPr>
          <a:xfrm>
            <a:off x="331303" y="316312"/>
            <a:ext cx="1159565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对于这些非议，爱管闲事的狗好像没有听到，只要见到老鼠，仍旧扑上去就捉。 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这么一来，关于他的各种非议也越来越多。 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小燕子忿忿不平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的说：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我总是不明白，为什么不捉老鼠的猫没有人议论，对捉老鼠的狗，人们却议论不休呢？这真是一个悲剧！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" 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爱管闲事的狗说：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如果哪一天人们醒来后发现，连议论的对象也没有了，那才是真正的悲剧呢！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" 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故事启示：现在的社会如此，往往真正有作用的人会被别人讥讽；而不做实事的</a:t>
            </a:r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们则只会做乘机抓住小“把柄”大加讽刺的丑事。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当然，狗的行为也不太值得大家去学习。也许想明哲保身，就只要做好</a:t>
            </a:r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工作就可以了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68858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8A9A-5036-474F-A940-3AD0F9602AF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600" y="805360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庄子名言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0110" y="2180748"/>
            <a:ext cx="1171827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举世誉之而不加劝，举世非之而不加沮。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举世赞誉也不感到得意，举世非议也不感到沮丧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中国人都给平均化、标准化、中庸化了，很少有像庄子这样特立独行的人。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Text Box 2"/>
          <p:cNvSpPr txBox="1">
            <a:spLocks noChangeArrowheads="1"/>
          </p:cNvSpPr>
          <p:nvPr/>
        </p:nvSpPr>
        <p:spPr bwMode="auto">
          <a:xfrm>
            <a:off x="323160" y="638978"/>
            <a:ext cx="11685225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窃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盗窃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者诛，窃国者为诸侯，诸侯之门仁义存焉。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中国人没有真理意识，只有效忠于皇帝的“正气”意识，以及权力意识，权力可垄断真理。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吾生也有涯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而知也无涯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以有涯随无涯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殆也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我们的生命有限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而知识无限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以有限对付无限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必然陷入困境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)——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庄子也主张“不学”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以保真养神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对付知识的无涯。大概对于中国人所探讨的人际而言，知识也没什么用处，惟有经验足矣。西方人重点探讨的是自然界，这时才能体现出知识的用处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西方名言称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知识就是力量。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47981-FC4A-4822-A5BB-40734F9C4D3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38C1-8952-4967-B37F-15D5C37AECAB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7076" y="2105561"/>
            <a:ext cx="328166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  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ChangeArrowheads="1"/>
          </p:cNvSpPr>
          <p:nvPr/>
        </p:nvSpPr>
        <p:spPr bwMode="auto">
          <a:xfrm>
            <a:off x="2005961" y="1874293"/>
            <a:ext cx="8064500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文言虚词的意义和用法。</a:t>
            </a: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词类活用及句式。</a:t>
            </a: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翻译句子。</a:t>
            </a: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积累文中出现的成语。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A785-1568-4001-AA27-23EA8A3A7258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46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95955" y="712470"/>
            <a:ext cx="50647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应掌握的文言知识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2209800" y="1905000"/>
            <a:ext cx="3810000" cy="41910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应掌握的虚词用法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9860" name="Rectangle 4"/>
          <p:cNvSpPr>
            <a:spLocks noChangeArrowheads="1"/>
          </p:cNvSpPr>
          <p:nvPr/>
        </p:nvSpPr>
        <p:spPr bwMode="auto">
          <a:xfrm>
            <a:off x="6167438" y="1916113"/>
            <a:ext cx="3810000" cy="41910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应掌握的词语</a:t>
            </a: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986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22554" y="2958476"/>
            <a:ext cx="954107" cy="1015663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</a:p>
        </p:txBody>
      </p:sp>
      <p:sp>
        <p:nvSpPr>
          <p:cNvPr id="24986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65616" y="2955301"/>
            <a:ext cx="954107" cy="1015663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</a:p>
        </p:txBody>
      </p:sp>
      <p:sp>
        <p:nvSpPr>
          <p:cNvPr id="249863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67004" y="4631701"/>
            <a:ext cx="954107" cy="1015663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</a:p>
        </p:txBody>
      </p:sp>
      <p:sp>
        <p:nvSpPr>
          <p:cNvPr id="24986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98954" y="4631701"/>
            <a:ext cx="954107" cy="1015663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</a:p>
        </p:txBody>
      </p:sp>
      <p:sp>
        <p:nvSpPr>
          <p:cNvPr id="24986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18062" y="2704020"/>
            <a:ext cx="1832553" cy="584775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</a:p>
        </p:txBody>
      </p:sp>
      <p:sp>
        <p:nvSpPr>
          <p:cNvPr id="24986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18062" y="3542220"/>
            <a:ext cx="1832553" cy="584775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</a:p>
        </p:txBody>
      </p:sp>
      <p:sp>
        <p:nvSpPr>
          <p:cNvPr id="24986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18062" y="4380420"/>
            <a:ext cx="1832553" cy="584775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</a:p>
        </p:txBody>
      </p:sp>
      <p:sp>
        <p:nvSpPr>
          <p:cNvPr id="249868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86600" y="5218620"/>
            <a:ext cx="1905000" cy="584775"/>
          </a:xfrm>
          <a:prstGeom prst="actionButtonBlank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切中肯綮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5F2B9-90BD-48C5-AE05-F18005AF5FA9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49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49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49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 animBg="1"/>
      <p:bldP spid="249860" grpId="0" animBg="1"/>
      <p:bldP spid="249861" grpId="0" animBg="1"/>
      <p:bldP spid="249862" grpId="0" animBg="1"/>
      <p:bldP spid="249863" grpId="0" animBg="1"/>
      <p:bldP spid="249864" grpId="0" animBg="1"/>
      <p:bldP spid="249865" grpId="0" animBg="1"/>
      <p:bldP spid="249866" grpId="0" animBg="1"/>
      <p:bldP spid="249867" grpId="0" animBg="1"/>
      <p:bldP spid="24986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655093" y="1520328"/>
            <a:ext cx="10809027" cy="336557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文惠君解牛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吾见其难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，怵然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止，行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提刀而立，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之四顾，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之踌躇满志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5F1D-DDF8-45B8-8B76-416075F6207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48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48742" y="512104"/>
            <a:ext cx="63690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为”字的用法和意义</a:t>
            </a:r>
          </a:p>
        </p:txBody>
      </p:sp>
      <p:sp>
        <p:nvSpPr>
          <p:cNvPr id="9" name="矩形 8"/>
          <p:cNvSpPr/>
          <p:nvPr/>
        </p:nvSpPr>
        <p:spPr>
          <a:xfrm>
            <a:off x="4594107" y="1534653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介词：替、给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10677" y="2803974"/>
            <a:ext cx="10207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前一个是动词：解；后一个为介词：因为、为了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22254" y="3461529"/>
            <a:ext cx="7628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两个“为”同义，都是介词：因为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42197" y="4638098"/>
            <a:ext cx="7929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两个“为”同义，都是介词：因为</a:t>
            </a:r>
            <a:endParaRPr lang="zh-CN" altLang="en-US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ChangeArrowheads="1"/>
          </p:cNvSpPr>
          <p:nvPr/>
        </p:nvSpPr>
        <p:spPr bwMode="auto">
          <a:xfrm>
            <a:off x="1078173" y="1664791"/>
            <a:ext cx="9703558" cy="365279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技盍至此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技矣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依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天理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而况大軱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恢恢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其于游刃必有余地矣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A4B0-5467-4C0C-AC9D-FFA37E02FCC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49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0749" y="458154"/>
            <a:ext cx="63690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乎”字的用法和意义</a:t>
            </a:r>
          </a:p>
        </p:txBody>
      </p:sp>
      <p:sp>
        <p:nvSpPr>
          <p:cNvPr id="9" name="矩形 8"/>
          <p:cNvSpPr/>
          <p:nvPr/>
        </p:nvSpPr>
        <p:spPr>
          <a:xfrm>
            <a:off x="3896750" y="1720761"/>
            <a:ext cx="3755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疑问语气词：呢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5231" y="2317546"/>
            <a:ext cx="7281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 “于”，介词，可不译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7433" y="2935867"/>
            <a:ext cx="7478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 “于”，介词，可不译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98277" y="3592252"/>
            <a:ext cx="4158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疑问语气词：呢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9650" y="4807626"/>
            <a:ext cx="8448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形容词词尾，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的样子，加强语气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337" y="908051"/>
            <a:ext cx="117513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约前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369——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286)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和孟子同时代而稍后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战国时期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著名的思想家、文学家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道家学派的代表人物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。名周，宋国蒙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今河南商丘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人。他生活贫困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做过漆园吏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但学识渊博。他对当时统治者攻城占地做法深恶痛绝，对儒家积极参与政事给予了尖锐的批评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主张“出世”。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宋王偃昏庸残暴以致亡国的现实对庄子的思想影响很大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所以他不再出仕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做官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与统治者合作。他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性情旷达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追求绝对的自足自得的主观精神境界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0C-B1CA-46A8-94C4-2455BB2C24C9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9272" y="136525"/>
            <a:ext cx="32784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庄子的生平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/>
          <p:cNvSpPr>
            <a:spLocks noChangeArrowheads="1"/>
          </p:cNvSpPr>
          <p:nvPr/>
        </p:nvSpPr>
        <p:spPr bwMode="auto">
          <a:xfrm>
            <a:off x="996287" y="1460072"/>
            <a:ext cx="10645253" cy="428563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砉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奏刀騞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因其固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40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，每至于族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怵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为戒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2749-2E04-4C91-A1AC-B2262F55ED4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0494" y="430551"/>
            <a:ext cx="6372257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然”字的用法和意义</a:t>
            </a:r>
          </a:p>
        </p:txBody>
      </p:sp>
      <p:sp>
        <p:nvSpPr>
          <p:cNvPr id="8" name="矩形 7"/>
          <p:cNvSpPr/>
          <p:nvPr/>
        </p:nvSpPr>
        <p:spPr>
          <a:xfrm>
            <a:off x="1252024" y="1426894"/>
            <a:ext cx="107443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都是助词，前一个是象声词词尾，后一个是形容词词尾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19975" y="2925983"/>
            <a:ext cx="46584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助词，象声词词尾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48111" y="3569290"/>
            <a:ext cx="59002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名词词尾，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99148" y="4185527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代词：这样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02758" y="4956231"/>
            <a:ext cx="8429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形容词词尾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相当于“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地”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ChangeArrowheads="1"/>
          </p:cNvSpPr>
          <p:nvPr/>
        </p:nvSpPr>
        <p:spPr bwMode="auto">
          <a:xfrm>
            <a:off x="982640" y="2082066"/>
            <a:ext cx="9908274" cy="3158674"/>
          </a:xfrm>
          <a:prstGeom prst="rect">
            <a:avLst/>
          </a:prstGeom>
          <a:noFill/>
          <a:ln w="222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之舞</a:t>
            </a:r>
          </a:p>
          <a:p>
            <a:pPr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而刀刃若新发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硎</a:t>
            </a:r>
          </a:p>
          <a:p>
            <a:pPr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恢恢乎其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游刃必有余地矣</a:t>
            </a:r>
          </a:p>
          <a:p>
            <a:pPr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虽然，每至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A76F-A309-478C-8D3F-61FB3D88390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51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98734" y="900094"/>
            <a:ext cx="63690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于”字的用法和意义</a:t>
            </a:r>
          </a:p>
        </p:txBody>
      </p:sp>
      <p:sp>
        <p:nvSpPr>
          <p:cNvPr id="10" name="矩形 9"/>
          <p:cNvSpPr/>
          <p:nvPr/>
        </p:nvSpPr>
        <p:spPr>
          <a:xfrm>
            <a:off x="5261316" y="2166327"/>
            <a:ext cx="4149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介词，引出对象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42485" y="2852099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介词，从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76747" y="3599128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介词，对于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11151" y="4375345"/>
            <a:ext cx="4524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介词，引出对象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2283-A102-461B-9083-BAA282EEB6F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52</a:t>
            </a:fld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04967" y="439052"/>
            <a:ext cx="9328245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特殊句式</a:t>
            </a:r>
          </a:p>
          <a:p>
            <a:pPr>
              <a:spcBef>
                <a:spcPts val="6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臣之所好者，道也。</a:t>
            </a:r>
          </a:p>
          <a:p>
            <a:pPr>
              <a:spcBef>
                <a:spcPts val="600"/>
              </a:spcBef>
            </a:pP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技经肯綮之未尝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是以十九年而刀刃若新发于硎	　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23582" y="1886851"/>
            <a:ext cx="765987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判断句，“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者，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也”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4150" y="3336926"/>
            <a:ext cx="998229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之”字结构形成宾语前置：未尝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技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经肯綮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91318" y="4656210"/>
            <a:ext cx="115187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代词“是”作“以”的宾语，前置；  状语后置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25003" y="5379208"/>
            <a:ext cx="99703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书面翻译以上三个句子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注意句式的特点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bldLvl="0" animBg="1" autoUpdateAnimBg="0"/>
      <p:bldP spid="8" grpId="0" autoUpdateAnimBg="0"/>
      <p:bldP spid="9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382137" y="518615"/>
            <a:ext cx="11177517" cy="579169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加划线的词解释有误的一项依次是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(1)A.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奏刀騞然，莫不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（合乎）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合于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之舞，乃中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（会合）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刀对曰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（放下）</a:t>
            </a:r>
            <a:endParaRPr lang="en-US" altLang="zh-CN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臣以神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而不以目视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（接触）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(2)A.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止而神欲行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（器官感觉）</a:t>
            </a:r>
            <a:endParaRPr lang="en-US" altLang="zh-CN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大卻，导大窾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（批判）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其固然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（依照）</a:t>
            </a:r>
            <a:endParaRPr lang="en-US" altLang="zh-CN" sz="36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良庖岁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刀，族庖月更刀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（换）</a:t>
            </a:r>
          </a:p>
        </p:txBody>
      </p:sp>
      <p:sp>
        <p:nvSpPr>
          <p:cNvPr id="264196" name="Text Box 4"/>
          <p:cNvSpPr txBox="1">
            <a:spLocks noChangeArrowheads="1"/>
          </p:cNvSpPr>
          <p:nvPr/>
        </p:nvSpPr>
        <p:spPr bwMode="auto">
          <a:xfrm>
            <a:off x="8904287" y="1125539"/>
            <a:ext cx="22888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节拍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8350786" y="4292601"/>
            <a:ext cx="36906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刺入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插入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D4997-D626-431B-88F3-946B5830337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6" grpId="0"/>
      <p:bldP spid="26419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9" name="Rectangle 3"/>
          <p:cNvSpPr>
            <a:spLocks noGrp="1" noChangeArrowheads="1"/>
          </p:cNvSpPr>
          <p:nvPr>
            <p:ph idx="1"/>
          </p:nvPr>
        </p:nvSpPr>
        <p:spPr>
          <a:xfrm>
            <a:off x="748145" y="997528"/>
            <a:ext cx="10457411" cy="400673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加划线的词解释有误的一项是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(3)A.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所解数千牛矣，而刀刃若新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于硎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（出）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，每至于族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（即使这样）</a:t>
            </a:r>
            <a:endParaRPr lang="en-US" altLang="zh-CN" sz="40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吾见其难为，怵然为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（警惕）</a:t>
            </a:r>
            <a:endParaRPr lang="en-US" altLang="zh-CN" sz="40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视为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，行为迟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（阻止）</a:t>
            </a:r>
          </a:p>
        </p:txBody>
      </p:sp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8609662" y="1064493"/>
            <a:ext cx="576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0526-F080-4F56-94C5-19842D8948F7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5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>
          <a:xfrm>
            <a:off x="604520" y="356394"/>
            <a:ext cx="10119360" cy="57150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解释下列多义词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为：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庖丁为文惠君解牛   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吾见其难为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提刀而立，为之四顾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视为止，行为迟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族庖月更刀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虽然，每至于族      </a:t>
            </a:r>
          </a:p>
        </p:txBody>
      </p:sp>
      <p:sp>
        <p:nvSpPr>
          <p:cNvPr id="266244" name="Text Box 4"/>
          <p:cNvSpPr txBox="1">
            <a:spLocks noChangeArrowheads="1"/>
          </p:cNvSpPr>
          <p:nvPr/>
        </p:nvSpPr>
        <p:spPr bwMode="auto">
          <a:xfrm>
            <a:off x="5664200" y="1630144"/>
            <a:ext cx="3240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介词，替，给</a:t>
            </a:r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4187826" y="2292564"/>
            <a:ext cx="32400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动词，分解</a:t>
            </a:r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6147754" y="2879827"/>
            <a:ext cx="3240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介词，因为</a:t>
            </a:r>
          </a:p>
        </p:txBody>
      </p:sp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5137265" y="3481978"/>
            <a:ext cx="32400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介词，因为</a:t>
            </a:r>
          </a:p>
        </p:txBody>
      </p:sp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4310223" y="4730461"/>
            <a:ext cx="3240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一般，普通</a:t>
            </a:r>
          </a:p>
        </p:txBody>
      </p:sp>
      <p:sp>
        <p:nvSpPr>
          <p:cNvPr id="266249" name="Text Box 9"/>
          <p:cNvSpPr txBox="1">
            <a:spLocks noChangeArrowheads="1"/>
          </p:cNvSpPr>
          <p:nvPr/>
        </p:nvSpPr>
        <p:spPr bwMode="auto">
          <a:xfrm>
            <a:off x="5137265" y="5376792"/>
            <a:ext cx="555085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筋骨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交错聚结的地方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59025-B1DC-43AF-9DE9-304F60C87A0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4" grpId="0"/>
      <p:bldP spid="266245" grpId="0"/>
      <p:bldP spid="266246" grpId="0"/>
      <p:bldP spid="266247" grpId="0"/>
      <p:bldP spid="266248" grpId="0"/>
      <p:bldP spid="26624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7" name="Rectangle 3"/>
          <p:cNvSpPr>
            <a:spLocks noGrp="1" noChangeArrowheads="1"/>
          </p:cNvSpPr>
          <p:nvPr>
            <p:ph idx="1"/>
          </p:nvPr>
        </p:nvSpPr>
        <p:spPr>
          <a:xfrm>
            <a:off x="365759" y="422697"/>
            <a:ext cx="11664660" cy="57150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、指出下列虚词的用法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始臣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解牛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时  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所好，道也   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方今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时        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四顾       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E.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吾闻庖丁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言    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F.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善刀而藏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于、乎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之舞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技矣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而刀刃若新发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硎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F.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游刃必有余地矣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F4392-FD58-4C07-AFF1-4F09878546F9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ED9A-0210-4349-AA27-BDC9E471ABF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57</a:t>
            </a:fld>
            <a:endParaRPr lang="zh-CN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71889" y="485841"/>
            <a:ext cx="11536497" cy="52269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指出下列句中活用的词，并解释：</a:t>
            </a:r>
          </a:p>
          <a:p>
            <a:pPr marL="0" indent="0">
              <a:lnSpc>
                <a:spcPct val="100000"/>
              </a:lnSpc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良庖岁更刀，割也；族庖月更刀，折也</a:t>
            </a:r>
          </a:p>
          <a:p>
            <a:pPr marL="0" indent="0">
              <a:lnSpc>
                <a:spcPct val="100000"/>
              </a:lnSpc>
              <a:buFontTx/>
              <a:buNone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指出下列句式特点，并翻译：</a:t>
            </a:r>
          </a:p>
          <a:p>
            <a:pPr marL="0" indent="0">
              <a:lnSpc>
                <a:spcPct val="100000"/>
              </a:lnSpc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技经肯綮之未尝。</a:t>
            </a:r>
          </a:p>
          <a:p>
            <a:pPr marL="0" indent="0">
              <a:lnSpc>
                <a:spcPct val="100000"/>
              </a:lnSpc>
              <a:buFontTx/>
              <a:buNone/>
            </a:pP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写出出自本文的成语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至少两个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20664" y="1921151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岁，月，名词作状语，每年，每月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11246" y="3429000"/>
            <a:ext cx="45592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未尝技经肯綮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0" y="4186139"/>
            <a:ext cx="125358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没有拿刀去尝试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那些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脉络相连和筋骨相结合的地方。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054100" y="5712750"/>
            <a:ext cx="203132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042325" y="5712750"/>
            <a:ext cx="203132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224225" y="5712750"/>
            <a:ext cx="203132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484150" y="5712750"/>
            <a:ext cx="2031325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切中肯綮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Text Box 2"/>
          <p:cNvSpPr txBox="1">
            <a:spLocks noChangeArrowheads="1"/>
          </p:cNvSpPr>
          <p:nvPr/>
        </p:nvSpPr>
        <p:spPr bwMode="auto">
          <a:xfrm>
            <a:off x="519289" y="3049062"/>
            <a:ext cx="105857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所触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肩之所倚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足之所履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膝之所踦。</a:t>
            </a:r>
          </a:p>
        </p:txBody>
      </p:sp>
      <p:sp>
        <p:nvSpPr>
          <p:cNvPr id="269315" name="Text Box 3"/>
          <p:cNvSpPr txBox="1">
            <a:spLocks noChangeArrowheads="1"/>
          </p:cNvSpPr>
          <p:nvPr/>
        </p:nvSpPr>
        <p:spPr bwMode="auto">
          <a:xfrm>
            <a:off x="252299" y="3939044"/>
            <a:ext cx="1151371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手接触到的地方，肩靠的地方，脚踩的地方，膝盖顶的地方。</a:t>
            </a:r>
          </a:p>
        </p:txBody>
      </p:sp>
      <p:sp>
        <p:nvSpPr>
          <p:cNvPr id="269316" name="AutoShape 4"/>
          <p:cNvSpPr>
            <a:spLocks noChangeArrowheads="1"/>
          </p:cNvSpPr>
          <p:nvPr/>
        </p:nvSpPr>
        <p:spPr bwMode="auto">
          <a:xfrm>
            <a:off x="191911" y="1188447"/>
            <a:ext cx="3036711" cy="1467838"/>
          </a:xfrm>
          <a:prstGeom prst="wedgeEllipseCallout">
            <a:avLst>
              <a:gd name="adj1" fmla="val 4352"/>
              <a:gd name="adj2" fmla="val 9025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音节助词，无实义。</a:t>
            </a:r>
          </a:p>
        </p:txBody>
      </p:sp>
      <p:sp>
        <p:nvSpPr>
          <p:cNvPr id="269317" name="AutoShape 5"/>
          <p:cNvSpPr>
            <a:spLocks noChangeArrowheads="1"/>
          </p:cNvSpPr>
          <p:nvPr/>
        </p:nvSpPr>
        <p:spPr bwMode="auto">
          <a:xfrm>
            <a:off x="3465689" y="1521956"/>
            <a:ext cx="5497691" cy="1345010"/>
          </a:xfrm>
          <a:prstGeom prst="wedgeRoundRectCallout">
            <a:avLst>
              <a:gd name="adj1" fmla="val -56894"/>
              <a:gd name="adj2" fmla="val 8148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所”字结构</a:t>
            </a: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“所”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名词性结构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EAAB-0EF2-4809-B049-E28C06912F4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5604" y="480278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句子翻译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9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9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9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9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5" grpId="0"/>
      <p:bldP spid="269316" grpId="0" animBg="1"/>
      <p:bldP spid="26931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943778" y="465679"/>
            <a:ext cx="7848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臣所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者道也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进乎技矣。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39" name="Text Box 3"/>
          <p:cNvSpPr txBox="1">
            <a:spLocks noChangeArrowheads="1"/>
          </p:cNvSpPr>
          <p:nvPr/>
        </p:nvSpPr>
        <p:spPr bwMode="auto">
          <a:xfrm>
            <a:off x="697657" y="2091026"/>
            <a:ext cx="10925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我所爱好的是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的规律，超过技术了。</a:t>
            </a:r>
          </a:p>
        </p:txBody>
      </p:sp>
      <p:sp>
        <p:nvSpPr>
          <p:cNvPr id="270340" name="AutoShape 4"/>
          <p:cNvSpPr>
            <a:spLocks noChangeArrowheads="1"/>
          </p:cNvSpPr>
          <p:nvPr/>
        </p:nvSpPr>
        <p:spPr bwMode="auto">
          <a:xfrm>
            <a:off x="1861851" y="1225552"/>
            <a:ext cx="4234149" cy="765035"/>
          </a:xfrm>
          <a:prstGeom prst="wedgeRoundRectCallout">
            <a:avLst>
              <a:gd name="adj1" fmla="val -27065"/>
              <a:gd name="adj2" fmla="val -1969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4000" b="1" dirty="0" err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hào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7BA7E-3D9E-4591-928A-27BD6D083B17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59</a:t>
            </a:fld>
            <a:endParaRPr lang="zh-CN" alt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943778" y="3716373"/>
            <a:ext cx="94671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技经肯綮之未尝，而况大軱乎。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97657" y="4489791"/>
            <a:ext cx="1123361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从没有尝试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脉络相连和筋骨相结的地方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更何况大骨头呢？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965154" y="2753445"/>
            <a:ext cx="7166378" cy="818885"/>
          </a:xfrm>
          <a:prstGeom prst="wedgeEllipseCallout">
            <a:avLst>
              <a:gd name="adj1" fmla="val -51032"/>
              <a:gd name="adj2" fmla="val 101102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宾语提前的标志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1060468" y="2864444"/>
            <a:ext cx="1937038" cy="707886"/>
          </a:xfrm>
          <a:prstGeom prst="wedgeRoundRectCallout">
            <a:avLst>
              <a:gd name="adj1" fmla="val -10747"/>
              <a:gd name="adj2" fmla="val 8710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通“枝”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/>
      <p:bldP spid="270340" grpId="0" animBg="1"/>
      <p:bldP spid="10" grpId="0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2743200" y="1295400"/>
            <a:ext cx="716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008" y="1167077"/>
            <a:ext cx="117719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一、批判现实社会。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他对现实有深入的观察，所以批判起来一针见血，常给予无情的揭露和尖锐的嘲讽，极端蔑视礼法权贵。批判儒家、墨家参与政治，对其“仁义”也加以嘲讽。</a:t>
            </a:r>
            <a:b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二、向往自由。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不满现实，但又无力改变，非常苦闷，以至消极厌世。为摆脱烦恼，他一方面主张顺应自然，另一方面追求精神上的绝对自由，幻想在乱世中保全自己，不与现实发生冲突和矛盾，忘掉现实世界，甚至忘掉自己的存在，达到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“天地与我并生，万物与我为一”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的境界。</a:t>
            </a:r>
            <a:b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三、提出辨证法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相对主义。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认为一切事物都是相对的、变化的，甚至认为是非也是相对的，于是由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辩证法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陷入了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相对主义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261" y="459191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庄子的思想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F4088-45DC-4209-B63B-8AB50EFEC512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Text Box 3"/>
          <p:cNvSpPr txBox="1">
            <a:spLocks noChangeArrowheads="1"/>
          </p:cNvSpPr>
          <p:nvPr/>
        </p:nvSpPr>
        <p:spPr bwMode="auto">
          <a:xfrm>
            <a:off x="549007" y="1507185"/>
            <a:ext cx="11093986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以无厚入有间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恢恢乎其于游刃必有余地矣。</a:t>
            </a:r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308472" y="2215071"/>
            <a:ext cx="11228024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用很薄的刀刃插入有空隙的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骨节间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宽宽绰绰地，它对于刀刃运转必定是有余地。</a:t>
            </a:r>
          </a:p>
        </p:txBody>
      </p:sp>
      <p:sp>
        <p:nvSpPr>
          <p:cNvPr id="272390" name="AutoShape 6"/>
          <p:cNvSpPr>
            <a:spLocks noChangeArrowheads="1"/>
          </p:cNvSpPr>
          <p:nvPr/>
        </p:nvSpPr>
        <p:spPr bwMode="auto">
          <a:xfrm>
            <a:off x="150566" y="419067"/>
            <a:ext cx="2240094" cy="720725"/>
          </a:xfrm>
          <a:prstGeom prst="wedgeRoundRectCallout">
            <a:avLst>
              <a:gd name="adj1" fmla="val 144"/>
              <a:gd name="adj2" fmla="val 12478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63C4A-7EEC-4FAC-8B8E-1256384DA33B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60</a:t>
            </a:fld>
            <a:endParaRPr lang="zh-CN" altLang="en-US"/>
          </a:p>
        </p:txBody>
      </p:sp>
      <p:sp>
        <p:nvSpPr>
          <p:cNvPr id="5" name="对话气泡: 矩形 4"/>
          <p:cNvSpPr/>
          <p:nvPr/>
        </p:nvSpPr>
        <p:spPr>
          <a:xfrm>
            <a:off x="2487976" y="262609"/>
            <a:ext cx="3119610" cy="747081"/>
          </a:xfrm>
          <a:prstGeom prst="wedgeRectCallout">
            <a:avLst>
              <a:gd name="adj1" fmla="val -6408"/>
              <a:gd name="adj2" fmla="val 13303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4000" b="1" dirty="0" err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Jiàn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空隙</a:t>
            </a:r>
          </a:p>
        </p:txBody>
      </p:sp>
      <p:sp>
        <p:nvSpPr>
          <p:cNvPr id="7" name="对话气泡: 矩形 6"/>
          <p:cNvSpPr/>
          <p:nvPr/>
        </p:nvSpPr>
        <p:spPr>
          <a:xfrm>
            <a:off x="6286040" y="527144"/>
            <a:ext cx="4461832" cy="612648"/>
          </a:xfrm>
          <a:prstGeom prst="wedgeRectCallout">
            <a:avLst>
              <a:gd name="adj1" fmla="val -59105"/>
              <a:gd name="adj2" fmla="val 1560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“然”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08472" y="3827530"/>
            <a:ext cx="1165584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提刀而立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为之四顾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为之踌躇满志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善刀而藏之。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29658" y="4535416"/>
            <a:ext cx="1153466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提着刀站立起来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为此举目四望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为此志得意满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把刀擦抹干净，收藏起来。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成语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8" grpId="0"/>
      <p:bldP spid="272390" grpId="0" animBg="1"/>
      <p:bldP spid="5" grpId="0" animBg="1"/>
      <p:bldP spid="7" grpId="0" animBg="1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ChangeArrowheads="1"/>
          </p:cNvSpPr>
          <p:nvPr/>
        </p:nvSpPr>
        <p:spPr bwMode="auto">
          <a:xfrm>
            <a:off x="1711497" y="1341438"/>
            <a:ext cx="10296889" cy="3285646"/>
          </a:xfrm>
          <a:prstGeom prst="rect">
            <a:avLst/>
          </a:prstGeom>
          <a:solidFill>
            <a:srgbClr val="FFFFFF"/>
          </a:solidFill>
          <a:ln w="857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老师揭穿了他的谎言，他羞愧得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他曾在英国专修英国文学，要他用英文写作自然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警方布下天罗地网，那几个歹徒一定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274436" name="Picture 4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72" y="781716"/>
            <a:ext cx="974553" cy="402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4440" name="Oval 8"/>
          <p:cNvSpPr>
            <a:spLocks noChangeArrowheads="1"/>
          </p:cNvSpPr>
          <p:nvPr/>
        </p:nvSpPr>
        <p:spPr bwMode="auto">
          <a:xfrm>
            <a:off x="1700480" y="2102348"/>
            <a:ext cx="576263" cy="504825"/>
          </a:xfrm>
          <a:prstGeom prst="ellipse">
            <a:avLst/>
          </a:prstGeom>
          <a:noFill/>
          <a:ln w="4762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1541-55D0-46D9-8B18-F8B88B080F3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311" y="492551"/>
            <a:ext cx="69910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成语使用恰当的一句是：</a:t>
            </a:r>
          </a:p>
        </p:txBody>
      </p:sp>
      <p:sp>
        <p:nvSpPr>
          <p:cNvPr id="6" name="矩形 5"/>
          <p:cNvSpPr/>
          <p:nvPr/>
        </p:nvSpPr>
        <p:spPr>
          <a:xfrm>
            <a:off x="1711497" y="4984674"/>
            <a:ext cx="94468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此成语多用以形容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做事熟练，轻而易举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4" grpId="0" animBg="1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ChangeArrowheads="1"/>
          </p:cNvSpPr>
          <p:nvPr/>
        </p:nvSpPr>
        <p:spPr bwMode="auto">
          <a:xfrm>
            <a:off x="1167788" y="1376363"/>
            <a:ext cx="10785513" cy="4140200"/>
          </a:xfrm>
          <a:prstGeom prst="rect">
            <a:avLst/>
          </a:prstGeom>
          <a:solidFill>
            <a:srgbClr val="FFFFFF"/>
          </a:solidFill>
          <a:ln w="730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他做事情只考虑自己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毫无集体观念，真是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小王下棋总是输多赢少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因为他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，没有能做到“走一步看三招”。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张师傅很有修车经验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对各种型号汽车的性能、结构等了如指掌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修理技术已达到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的地步。 </a:t>
            </a:r>
          </a:p>
        </p:txBody>
      </p:sp>
      <p:pic>
        <p:nvPicPr>
          <p:cNvPr id="275460" name="Picture 4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6" y="759764"/>
            <a:ext cx="861477" cy="35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5463" name="Text Box 7"/>
          <p:cNvSpPr txBox="1">
            <a:spLocks noChangeArrowheads="1"/>
          </p:cNvSpPr>
          <p:nvPr/>
        </p:nvSpPr>
        <p:spPr bwMode="auto">
          <a:xfrm>
            <a:off x="2294137" y="5555474"/>
            <a:ext cx="85328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此成语多用以形容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技艺十分纯熟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75464" name="Oval 8"/>
          <p:cNvSpPr>
            <a:spLocks noChangeArrowheads="1"/>
          </p:cNvSpPr>
          <p:nvPr/>
        </p:nvSpPr>
        <p:spPr bwMode="auto">
          <a:xfrm>
            <a:off x="1095568" y="3990370"/>
            <a:ext cx="576262" cy="504825"/>
          </a:xfrm>
          <a:prstGeom prst="ellipse">
            <a:avLst/>
          </a:prstGeom>
          <a:noFill/>
          <a:ln w="4762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79129-5335-41F0-80AE-D7E964DCD64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62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90311" y="492551"/>
            <a:ext cx="69910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成语使用恰当的一句是：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 animBg="1"/>
      <p:bldP spid="275463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6" name="Rectangle 6"/>
          <p:cNvSpPr>
            <a:spLocks noChangeArrowheads="1"/>
          </p:cNvSpPr>
          <p:nvPr/>
        </p:nvSpPr>
        <p:spPr bwMode="auto">
          <a:xfrm>
            <a:off x="1333041" y="1397001"/>
            <a:ext cx="10499075" cy="2968625"/>
          </a:xfrm>
          <a:prstGeom prst="rect">
            <a:avLst/>
          </a:prstGeom>
          <a:noFill/>
          <a:ln w="85725">
            <a:noFill/>
            <a:miter lim="800000"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你做事老是怕这怕那的，犹豫不决，真是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他的论文获得一等奖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又被提升为处长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难怪他最近总是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76487" name="Text Box 7"/>
          <p:cNvSpPr txBox="1">
            <a:spLocks noChangeArrowheads="1"/>
          </p:cNvSpPr>
          <p:nvPr/>
        </p:nvSpPr>
        <p:spPr bwMode="auto">
          <a:xfrm>
            <a:off x="982663" y="4446251"/>
            <a:ext cx="10992672" cy="136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此成语多用以形容对自己的现状或取得的成绩心满意足。踌躇：</a:t>
            </a:r>
            <a:r>
              <a:rPr lang="zh-CN" altLang="en-US" sz="40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从容自得的样子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76488" name="Oval 8"/>
          <p:cNvSpPr>
            <a:spLocks noChangeArrowheads="1"/>
          </p:cNvSpPr>
          <p:nvPr/>
        </p:nvSpPr>
        <p:spPr bwMode="auto">
          <a:xfrm>
            <a:off x="1242016" y="2778054"/>
            <a:ext cx="648295" cy="504825"/>
          </a:xfrm>
          <a:prstGeom prst="ellipse">
            <a:avLst/>
          </a:prstGeom>
          <a:noFill/>
          <a:ln w="4762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AAC9-3E70-4AE5-87E9-B06F93F4B343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63</a:t>
            </a:fld>
            <a:endParaRPr lang="zh-CN" altLang="en-US"/>
          </a:p>
        </p:txBody>
      </p:sp>
      <p:pic>
        <p:nvPicPr>
          <p:cNvPr id="11" name="Picture 4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6" y="759764"/>
            <a:ext cx="861477" cy="35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890311" y="492551"/>
            <a:ext cx="69910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成语使用恰当的一句是：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6" grpId="0"/>
      <p:bldP spid="276487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Text Box 2"/>
          <p:cNvSpPr txBox="1">
            <a:spLocks noChangeArrowheads="1"/>
          </p:cNvSpPr>
          <p:nvPr/>
        </p:nvSpPr>
        <p:spPr bwMode="auto">
          <a:xfrm>
            <a:off x="321650" y="618305"/>
            <a:ext cx="11697752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游刃有余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现在使用他来比喻技术熟练高超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做事轻而易举。</a:t>
            </a:r>
          </a:p>
        </p:txBody>
      </p:sp>
      <p:sp>
        <p:nvSpPr>
          <p:cNvPr id="277508" name="Text Box 4"/>
          <p:cNvSpPr txBox="1">
            <a:spLocks noChangeArrowheads="1"/>
          </p:cNvSpPr>
          <p:nvPr/>
        </p:nvSpPr>
        <p:spPr bwMode="auto">
          <a:xfrm>
            <a:off x="319465" y="1489106"/>
            <a:ext cx="11699937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目无全牛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现在用一般指技艺达到极其纯熟的程度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达到得心应手的境界。</a:t>
            </a:r>
          </a:p>
        </p:txBody>
      </p:sp>
      <p:sp>
        <p:nvSpPr>
          <p:cNvPr id="277509" name="Text Box 5"/>
          <p:cNvSpPr txBox="1">
            <a:spLocks noChangeArrowheads="1"/>
          </p:cNvSpPr>
          <p:nvPr/>
        </p:nvSpPr>
        <p:spPr bwMode="auto">
          <a:xfrm>
            <a:off x="319465" y="2913905"/>
            <a:ext cx="11699937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踌躇满志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文中是悠然自得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心满意足的意思。踌躇，现在用于形容犹豫不决的样子。踌躇满志，现在指对自己取得的成就洋洋得意的样子。</a:t>
            </a:r>
          </a:p>
        </p:txBody>
      </p:sp>
      <p:sp>
        <p:nvSpPr>
          <p:cNvPr id="277510" name="Text Box 6"/>
          <p:cNvSpPr txBox="1">
            <a:spLocks noChangeArrowheads="1"/>
          </p:cNvSpPr>
          <p:nvPr/>
        </p:nvSpPr>
        <p:spPr bwMode="auto">
          <a:xfrm>
            <a:off x="319464" y="4892701"/>
            <a:ext cx="11699937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切中肯綮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正好切中事情的关键。肯綮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骨间肉。綮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结合处。肯綮，筋骨结合的地方。现在指关键。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E17BF-9B81-4201-BA89-AF6042F8583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7" name="Text Box 3"/>
          <p:cNvSpPr txBox="1">
            <a:spLocks noChangeArrowheads="1"/>
          </p:cNvSpPr>
          <p:nvPr/>
        </p:nvSpPr>
        <p:spPr bwMode="auto">
          <a:xfrm>
            <a:off x="2330068" y="2423711"/>
            <a:ext cx="7531863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中的成语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FA493-36E3-49C6-B6C7-F1A380668B9D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5" name="WordArt 7"/>
          <p:cNvSpPr>
            <a:spLocks noChangeArrowheads="1" noChangeShapeType="1" noTextEdit="1"/>
          </p:cNvSpPr>
          <p:nvPr/>
        </p:nvSpPr>
        <p:spPr bwMode="auto">
          <a:xfrm>
            <a:off x="4439798" y="462708"/>
            <a:ext cx="2844446" cy="10686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邯郸学步</a:t>
            </a:r>
          </a:p>
        </p:txBody>
      </p:sp>
      <p:sp>
        <p:nvSpPr>
          <p:cNvPr id="278536" name="Rectangle 8"/>
          <p:cNvSpPr>
            <a:spLocks noChangeArrowheads="1"/>
          </p:cNvSpPr>
          <p:nvPr/>
        </p:nvSpPr>
        <p:spPr bwMode="auto">
          <a:xfrm>
            <a:off x="132202" y="3785399"/>
            <a:ext cx="12059798" cy="1323439"/>
          </a:xfrm>
          <a:prstGeom prst="rect">
            <a:avLst/>
          </a:prstGeom>
          <a:solidFill>
            <a:srgbClr val="FFFFFF"/>
          </a:solidFill>
          <a:ln w="28575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释义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邯郸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战国时赵国的都城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比喻一味模仿别人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不仅没学到本事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反把原来自己会的东西忘了。 </a:t>
            </a:r>
          </a:p>
        </p:txBody>
      </p:sp>
      <p:sp>
        <p:nvSpPr>
          <p:cNvPr id="278537" name="Rectangle 9"/>
          <p:cNvSpPr>
            <a:spLocks noChangeArrowheads="1"/>
          </p:cNvSpPr>
          <p:nvPr/>
        </p:nvSpPr>
        <p:spPr bwMode="auto">
          <a:xfrm>
            <a:off x="132202" y="1952071"/>
            <a:ext cx="12059798" cy="1323439"/>
          </a:xfrm>
          <a:prstGeom prst="rect">
            <a:avLst/>
          </a:prstGeom>
          <a:solidFill>
            <a:srgbClr val="FFFFFF"/>
          </a:solidFill>
          <a:ln w="28575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秋水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“且子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不闻夫寿陵余子之学行于邯郸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未得国能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又失其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行矣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匍匐而归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D9011-6B15-4620-95C8-4538292B34F0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8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7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6" grpId="0" animBg="1"/>
      <p:bldP spid="27853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9" name="WordArt 7"/>
          <p:cNvSpPr>
            <a:spLocks noChangeArrowheads="1" noChangeShapeType="1" noTextEdit="1"/>
          </p:cNvSpPr>
          <p:nvPr/>
        </p:nvSpPr>
        <p:spPr bwMode="auto">
          <a:xfrm>
            <a:off x="3933022" y="535302"/>
            <a:ext cx="2782295" cy="12008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东施效颦</a:t>
            </a:r>
          </a:p>
        </p:txBody>
      </p:sp>
      <p:sp>
        <p:nvSpPr>
          <p:cNvPr id="279560" name="Rectangle 8"/>
          <p:cNvSpPr>
            <a:spLocks noChangeArrowheads="1"/>
          </p:cNvSpPr>
          <p:nvPr/>
        </p:nvSpPr>
        <p:spPr bwMode="auto">
          <a:xfrm>
            <a:off x="242371" y="4539277"/>
            <a:ext cx="11788047" cy="1323439"/>
          </a:xfrm>
          <a:prstGeom prst="rect">
            <a:avLst/>
          </a:prstGeom>
          <a:solidFill>
            <a:srgbClr val="FFFFFF"/>
          </a:solidFill>
          <a:ln w="28575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释义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效：效仿；颦：皱眉头。东施：越国的丑女。比喻模仿别人，不但模仿不好，反而出丑。</a:t>
            </a:r>
          </a:p>
        </p:txBody>
      </p:sp>
      <p:sp>
        <p:nvSpPr>
          <p:cNvPr id="279561" name="Rectangle 9"/>
          <p:cNvSpPr>
            <a:spLocks noChangeArrowheads="1"/>
          </p:cNvSpPr>
          <p:nvPr/>
        </p:nvSpPr>
        <p:spPr bwMode="auto">
          <a:xfrm>
            <a:off x="242371" y="1982957"/>
            <a:ext cx="11788047" cy="2554545"/>
          </a:xfrm>
          <a:prstGeom prst="rect">
            <a:avLst/>
          </a:prstGeom>
          <a:solidFill>
            <a:srgbClr val="FFFFFF"/>
          </a:solidFill>
          <a:ln w="28575">
            <a:solidFill>
              <a:srgbClr val="C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天运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：西施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病心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颦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其里，其里之丑，见之而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之，归亦捧心而颦其里，其里富人见之，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闭门而不出；贫人见之，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挈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妻子而去之走。彼知颦美而不知颦之所以美。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64B8A-1D8B-47EB-88B9-8B8DE35D1290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60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C0A55-4E4A-4260-846E-9CDC26E128E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68</a:t>
            </a:fld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75423" y="1252801"/>
            <a:ext cx="10818564" cy="2554545"/>
          </a:xfrm>
          <a:prstGeom prst="rect">
            <a:avLst/>
          </a:prstGeom>
          <a:solidFill>
            <a:srgbClr val="FFFFFF"/>
          </a:solidFill>
          <a:ln w="857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井底之蛙、呆若木鸡、相濡以沫、螳臂当车</a:t>
            </a: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害群之马、学富五车、刻舟求剑、鹏程万里</a:t>
            </a: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莫逆之交、沉鱼落雁、白驹过隙、闻鸡起舞</a:t>
            </a: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守株待兔、亦步亦趋、栩栩如生、望洋兴叹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75423" y="549582"/>
            <a:ext cx="112517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下列选项中的成语都出自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的一项是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10486433" y="674925"/>
            <a:ext cx="4064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0000"/>
                  </a:solidFill>
                  <a:round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600" b="1" kern="10" dirty="0">
              <a:ln w="9525">
                <a:solidFill>
                  <a:srgbClr val="CC0000"/>
                </a:solidFill>
                <a:round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817307" y="1899378"/>
            <a:ext cx="2512254" cy="707886"/>
          </a:xfrm>
          <a:prstGeom prst="ellipse">
            <a:avLst/>
          </a:prstGeom>
          <a:noFill/>
          <a:ln w="47625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7116933" y="2629782"/>
            <a:ext cx="10978" cy="1298240"/>
          </a:xfrm>
          <a:prstGeom prst="line">
            <a:avLst/>
          </a:prstGeom>
          <a:noFill/>
          <a:ln w="47625">
            <a:solidFill>
              <a:srgbClr val="CC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75423" y="3900571"/>
            <a:ext cx="11743980" cy="64633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比喻不懂事物已发展变化而仍静止地看问题。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吕氏春秋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347512" y="4867640"/>
            <a:ext cx="9683826" cy="64633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比喻有志报国的人及时奋起。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晋书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祖逖传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8255527" y="2566273"/>
            <a:ext cx="2637305" cy="667403"/>
          </a:xfrm>
          <a:prstGeom prst="ellipse">
            <a:avLst/>
          </a:prstGeom>
          <a:noFill/>
          <a:ln w="47625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9694843" y="3233676"/>
            <a:ext cx="10977" cy="1633964"/>
          </a:xfrm>
          <a:prstGeom prst="line">
            <a:avLst/>
          </a:prstGeom>
          <a:noFill/>
          <a:ln w="47625">
            <a:solidFill>
              <a:srgbClr val="CC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751424" y="3071029"/>
            <a:ext cx="2399399" cy="766583"/>
          </a:xfrm>
          <a:prstGeom prst="ellipse">
            <a:avLst/>
          </a:prstGeom>
          <a:noFill/>
          <a:ln w="47625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903948" y="3837610"/>
            <a:ext cx="10827" cy="1907029"/>
          </a:xfrm>
          <a:prstGeom prst="line">
            <a:avLst/>
          </a:prstGeom>
          <a:noFill/>
          <a:ln w="47625">
            <a:solidFill>
              <a:srgbClr val="CC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75423" y="5744640"/>
            <a:ext cx="9219190" cy="64633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比喻死守狭隘经验，不知变通。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韩非子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Text Box 2"/>
          <p:cNvSpPr txBox="1">
            <a:spLocks noChangeArrowheads="1"/>
          </p:cNvSpPr>
          <p:nvPr/>
        </p:nvSpPr>
        <p:spPr bwMode="auto">
          <a:xfrm>
            <a:off x="385590" y="562727"/>
            <a:ext cx="1162279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望洋兴叹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原文：河伯到了海边：“望洋向若而叹”。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释义：原指看到人家的伟大，才感到自己的渺小。现喻做事力量不够或缺乏条件而感到无可奈何。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朝三暮四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齐物论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原文：狙公赋茅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“朝三而暮四。”众狙皆怒。曰：“然则朝四而暮三。”众狙皆悦。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释义：原指仅改变形式而不改变内容。后指变化无常。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8905-3DFA-455B-AEA2-8FA8076D204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239" y="1086370"/>
            <a:ext cx="118062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是庄周和他的门人以及后学者的著作，因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庄子曾隐居南华山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，所以，又称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南华经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，是著名的经典著作。原有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篇，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现存</a:t>
            </a: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，分为内篇、外篇和杂篇，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内篇共</a:t>
            </a: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篇，是庄子本人所作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，是全书的精华部分，全面阐述了庄子的宇宙观、历史观、人生观、道德论和政治论；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外篇</a:t>
            </a: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，是内篇的补充和发挥，观点阐述的更为明确和具体，对丑恶现实的愤慨表现的更为强烈；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杂篇共</a:t>
            </a: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，是庄子后学对庄子思想的继承和发挥。</a:t>
            </a:r>
            <a:b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选自内篇，是庄子宣扬其养生之道的文章，其中引入了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庖丁解牛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的寓言加以论证：人处世间，只有像庖丁那样，顺应自然，避开一切矛盾，“以无厚入有间”才能“保身” “全生”。这种思想无疑是消极的。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1156" y="378484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庄子的著作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57139-0F03-4417-898A-F37A6A65019A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A490DC-6917-4BE5-8EAA-EE02CBE49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E1826-6B82-431C-AF39-347C849B7141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AB684ED-E74A-4B1D-BAC3-2B31D26F5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2C9966-AAEE-4FFB-9B15-4A444E7A1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70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9B4F3C4-C185-4924-B645-8795A55B77D2}"/>
              </a:ext>
            </a:extLst>
          </p:cNvPr>
          <p:cNvSpPr/>
          <p:nvPr/>
        </p:nvSpPr>
        <p:spPr>
          <a:xfrm>
            <a:off x="154235" y="652212"/>
            <a:ext cx="1192025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薪火相传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养生主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原文：“指穷于为薪，火传也，不知其尽也。”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 释义：柴虽燃尽，火种仍留传。喻师父传业于弟子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一代代地传下去。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螳臂当车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人间世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原文：“汝不知夫螳螂乎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其臂以当车辙，不知其不胜任也。”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 释义：喻自不量力，招致失败。 </a:t>
            </a:r>
          </a:p>
        </p:txBody>
      </p:sp>
    </p:spTree>
    <p:extLst>
      <p:ext uri="{BB962C8B-B14F-4D97-AF65-F5344CB8AC3E}">
        <p14:creationId xmlns:p14="http://schemas.microsoft.com/office/powerpoint/2010/main" val="1866398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Text Box 2"/>
          <p:cNvSpPr txBox="1">
            <a:spLocks noChangeArrowheads="1"/>
          </p:cNvSpPr>
          <p:nvPr/>
        </p:nvSpPr>
        <p:spPr bwMode="auto">
          <a:xfrm>
            <a:off x="201976" y="616950"/>
            <a:ext cx="11788048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探骊得珠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出处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列御寇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“取石来锻之！夫千金之珠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必在九重之渊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而骊龙颔下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子能得珠者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必遭其睡也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使骊龙而寤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子尚奚微之有哉！”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释义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原指抓住机会获得成功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后演变为善于抓住要点。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越俎代庖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 出处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逍遥游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“庖人虽不治庖，尸祝不越樽俎而代之矣。”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 释义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喻超出自己的职责，越权办事或包办代替。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8CF8B-B9CB-4C4C-9C2E-C2B76409B7B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Text Box 2"/>
          <p:cNvSpPr txBox="1">
            <a:spLocks noChangeArrowheads="1"/>
          </p:cNvSpPr>
          <p:nvPr/>
        </p:nvSpPr>
        <p:spPr bwMode="auto">
          <a:xfrm>
            <a:off x="220337" y="341525"/>
            <a:ext cx="11766015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螳螂捕蝉，黄雀在后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 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原文：“睹一蝉，方得美荫而忘其身，螳螂执翳而搏之，见得而忘其形；异鹊从而利之，见利而忘其真。”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释义：喻目光短浅，只想到算计别人，没想到别人在算计他。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屠龙之技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列御寇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原文：“朱平漫学屠龙于支离益，单千金之家，三年技成，而无所用其巧。”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释义：喻技术虽高，但无实用。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9141E-5FE7-490B-920D-B277D32089E4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8547940-2708-4313-A920-B253DC4C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1AC7-A54D-4A81-AB12-27210B68A8F3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5D5504-A014-4079-8D43-E09169A2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81A2CD-63CB-4D73-B99D-80544F80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73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A19AE8F-7FE1-4D03-9BA8-00CD95DCC399}"/>
              </a:ext>
            </a:extLst>
          </p:cNvPr>
          <p:cNvSpPr/>
          <p:nvPr/>
        </p:nvSpPr>
        <p:spPr>
          <a:xfrm>
            <a:off x="220338" y="630181"/>
            <a:ext cx="117990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以强凌弱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盗跖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原文：“自是以后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以强凌弱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以众暴寡。汤武以来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皆乱人之徒也。”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 释义：仗着自己强大就欺侮弱者。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运斤成风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出处：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徐无鬼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原文：“郢人垩漫其鼻端，若蝇翼，使匠石斫之。匠石运斤成风，听而斫之，尽垩万里鼻不伤，郢人立不失容。”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释义：喻手法纯熟，技术高超。</a:t>
            </a:r>
          </a:p>
        </p:txBody>
      </p:sp>
    </p:spTree>
    <p:extLst>
      <p:ext uri="{BB962C8B-B14F-4D97-AF65-F5344CB8AC3E}">
        <p14:creationId xmlns:p14="http://schemas.microsoft.com/office/powerpoint/2010/main" val="351638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Text Box 2"/>
          <p:cNvSpPr txBox="1">
            <a:spLocks noChangeArrowheads="1"/>
          </p:cNvSpPr>
          <p:nvPr/>
        </p:nvSpPr>
        <p:spPr bwMode="auto">
          <a:xfrm>
            <a:off x="146891" y="75932"/>
            <a:ext cx="11898217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庄周梦蝶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出处：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齐物论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原文：“昔日庄周梦为胡蝶，栩栩然胡蝶也。自喻适志与！不知周也。”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释义：不知是庄周做梦变成了蝴蝶呢，还是蝴蝶做梦变成了庄周。亦真亦幻。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捉襟见肘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出处：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原文：“十年不制衣，正冠而缨绝，捉襟而肘见，纳履而踵决。”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释义：喻顾此失彼，穷于应付。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是一种处世的态度，亦是一本智慧的大书，此仅举寥寥数语，遗漏之处肯定还有很多。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CC40F-97C2-4EB9-911E-D0CDBBDA372F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2BCA002-6AF2-4CFC-A363-C80A26F1B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80DA7-3BE5-430F-BF95-8A3127112AE6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E22BE2-CDDE-40A8-952F-7538E99B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DE55EB-3DFF-40E3-9E9B-E4840BF0A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75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14CBDC-BE8B-4E0B-B321-29C166AA4D99}"/>
              </a:ext>
            </a:extLst>
          </p:cNvPr>
          <p:cNvSpPr/>
          <p:nvPr/>
        </p:nvSpPr>
        <p:spPr>
          <a:xfrm>
            <a:off x="0" y="456018"/>
            <a:ext cx="12192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子鱼论战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左传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僖公二十二年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楚人伐宋以救郑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宋公①将战。及楚人战于泓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宋人既成列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楚人未既济。司马②曰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“彼众我寡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及其未既济也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请击之。”公曰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“不可。”既济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而未成列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又以告。公曰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“未可。”既陈而后击之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宋师败绩。公伤股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门官歼焉。 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国人皆咎公。公曰：“君子不重③伤，不禽二毛④。古之为军也，不以阻隘也。寡人虽亡国之余，不鼓不成列。”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】①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宋公：宋襄公，名兹父。②司马：统帅军队的高级长官，此指子鱼。③重：重复，再。 ④二毛：头发花白的老人。</a:t>
            </a:r>
          </a:p>
        </p:txBody>
      </p:sp>
    </p:spTree>
    <p:extLst>
      <p:ext uri="{BB962C8B-B14F-4D97-AF65-F5344CB8AC3E}">
        <p14:creationId xmlns:p14="http://schemas.microsoft.com/office/powerpoint/2010/main" val="2208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E6A6F71-F2C2-4C60-93A5-A0C488E46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7632C-4147-48F2-A165-FF09EB12E787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0BAEEE-2A6A-4EE4-9FF5-B18F510DC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4AEB6A-CEA8-450F-A492-265E789D8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76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F98AB0-8144-4E83-928A-59CA390352EF}"/>
              </a:ext>
            </a:extLst>
          </p:cNvPr>
          <p:cNvSpPr/>
          <p:nvPr/>
        </p:nvSpPr>
        <p:spPr>
          <a:xfrm>
            <a:off x="0" y="472968"/>
            <a:ext cx="12192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子鱼曰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“君未知战。勍敌之人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隘而不列，天赞我也。阻而鼓之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不亦可乎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犹有惧焉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且今之勍者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皆吾敌也。虽及胡耈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获则取之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何有于二毛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明耻教战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求杀敌也。伤未及死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如何勿重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若爱重伤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则如勿伤。爱其二毛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则如服焉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”三军以利用也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金鼓以声气也。利而用之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阻隘可也；声盛致志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鼓儳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可也。” </a:t>
            </a:r>
          </a:p>
          <a:p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⑤勍：音</a:t>
            </a:r>
            <a:r>
              <a:rPr lang="en-US" altLang="zh-CN" sz="3600" b="1" dirty="0" err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qíng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，强劲有力。 ⑥胡耈：耈，音</a:t>
            </a:r>
            <a:r>
              <a:rPr lang="en-US" altLang="zh-CN" sz="3600" b="1" dirty="0" err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gǒu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，胡耈，年老、长寿。⑦儳：音</a:t>
            </a:r>
            <a:r>
              <a:rPr lang="en-US" altLang="zh-CN" sz="3600" b="1" dirty="0" err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chán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，不整齐，这里是说“未成列”。</a:t>
            </a:r>
          </a:p>
        </p:txBody>
      </p:sp>
    </p:spTree>
    <p:extLst>
      <p:ext uri="{BB962C8B-B14F-4D97-AF65-F5344CB8AC3E}">
        <p14:creationId xmlns:p14="http://schemas.microsoft.com/office/powerpoint/2010/main" val="249681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6E4972-CF98-439D-B403-03DA99DBA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6F56-9821-482D-82CB-446EE7C8646C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8F12080-4FBB-4CD5-A904-0A6B4A5EA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938059-E92A-4633-A753-CB0E77191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77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BE63FBC-C677-4710-BD33-3C018979D01E}"/>
              </a:ext>
            </a:extLst>
          </p:cNvPr>
          <p:cNvSpPr/>
          <p:nvPr/>
        </p:nvSpPr>
        <p:spPr>
          <a:xfrm>
            <a:off x="0" y="354707"/>
            <a:ext cx="1219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楚国攻打宋国来救援郑国，宋襄公准备应战。宋襄公与楚军在泓水作战。宋军已摆好了阵势，楚军还没有全部渡过泓水。担任司马的子鱼对宋襄公说：“对方人多而我们人少，趁着他们还没有全部渡过泓水，请您下令进攻他们。”宋襄公说：“不行。”楚国的军队已经全部渡过泓水还没有摆好阵势，子鱼又建议宋襄公下令进攻。宋襄公还是回答说：“不行。”等楚军摆好了阵势以后，宋军才去进攻楚军，结果宋军大败。宋襄公大腿受了伤，他的护卫官也被杀死了。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宋国人都责备宋襄公。宋襄公说：“有道德的人在战斗中，只要敌人已经负伤就不再去杀伤他，也不俘虏头发斑白的敌人。古时候指挥战斗，是不凭借地势险要的。我虽然是已经亡了国的商朝的后代，却不去进攻没有摆好阵势的敌人。”</a:t>
            </a:r>
          </a:p>
        </p:txBody>
      </p:sp>
    </p:spTree>
    <p:extLst>
      <p:ext uri="{BB962C8B-B14F-4D97-AF65-F5344CB8AC3E}">
        <p14:creationId xmlns:p14="http://schemas.microsoft.com/office/powerpoint/2010/main" val="290412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9D416E8-3F8B-46BB-A304-200BB9F30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2822-68A3-4D5E-96F4-E4771335C3C2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8764FD-1F5F-45AC-B6EF-93376962D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AD22C8-BFD4-4734-88DE-5CFCAF328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78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DAF96E-C011-49D9-84B5-DC6E7598C3F1}"/>
              </a:ext>
            </a:extLst>
          </p:cNvPr>
          <p:cNvSpPr/>
          <p:nvPr/>
        </p:nvSpPr>
        <p:spPr>
          <a:xfrm>
            <a:off x="0" y="249300"/>
            <a:ext cx="1219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鱼说：“您不懂得作战的道理。强大的敌人因地形不利而没有摆好阵势，那是老天父帮助我们。敌人在地形上受困而向他们发动进攻，不也可以吗？还怕不能取胜！当前的具有很强战斗力的人，都是我们的敌人。即使是年纪很老的，能抓得到就该俘虏他，对于头发花白的人又有什么值得怜惜的呢？使士兵明什么是耻辱来鼓舞斗志，奋勇作战，为的是消灭敌人。敌人受了伤，还没有死，为什么不能再去杀伤他们呢？不忍心再去杀伤他们，就等于没有杀伤他们；怜悯年纪老的敌人，就等于屈服于敌人。军队凭着有利的战机来进行战斗，鸣金击鼓是用来助长声势、鼓舞士气的。既然军队作战要抓住有利的战机，那么敌人处于困境时，正好可以利用。既然声势壮大，充分鼓舞起士兵斗志，那么，攻击未成列的敌人，当然是可以的。”</a:t>
            </a:r>
          </a:p>
        </p:txBody>
      </p:sp>
    </p:spTree>
    <p:extLst>
      <p:ext uri="{BB962C8B-B14F-4D97-AF65-F5344CB8AC3E}">
        <p14:creationId xmlns:p14="http://schemas.microsoft.com/office/powerpoint/2010/main" val="87774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AABAA4-EA72-434B-A925-D6AE2E46C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4F33C-1093-4896-9168-CC4C5FC152CB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4F8EE2-7811-472C-9ADE-8E749E3CE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89F8B0-9786-4925-BB5D-FA0FA9F23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79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1B65DB6-2683-4ECD-8FC1-CBCFCCFDBFF1}"/>
              </a:ext>
            </a:extLst>
          </p:cNvPr>
          <p:cNvSpPr/>
          <p:nvPr/>
        </p:nvSpPr>
        <p:spPr>
          <a:xfrm>
            <a:off x="282767" y="1166842"/>
            <a:ext cx="119092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阅读导引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公元前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638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宋、楚两国为争夺中原霸权，在泓水边发生战争。当时郑国亲近楚国，宋襄公为了削弱楚国，出兵攻打郑国。楚国出兵攻宋救郑，就爆发了这次战争。当时的形势是楚强宋弱。战争开始时，形势对宋军有利，子鱼主张抓住战机，攻其不备，先发制人，彻底消灭敌人的有生力量，这样才能夺取战争的胜利。可宋襄公死抱住所谓君子“不乘人之危”的迂腐教条不放，拒绝接受子鱼的正确意见，以致贻误战机，惨遭失败。</a:t>
            </a:r>
          </a:p>
        </p:txBody>
      </p:sp>
    </p:spTree>
    <p:extLst>
      <p:ext uri="{BB962C8B-B14F-4D97-AF65-F5344CB8AC3E}">
        <p14:creationId xmlns:p14="http://schemas.microsoft.com/office/powerpoint/2010/main" val="4236613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2563A0-8692-4294-9E41-BA529A104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1C46-3A39-47E2-B71A-F619890E599E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A93796-4586-4139-BD9A-02C32939D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37D306-B472-4F3F-B1D9-E83D804B2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7218B7-896D-455D-BE1D-6B036C2DF119}"/>
              </a:ext>
            </a:extLst>
          </p:cNvPr>
          <p:cNvSpPr txBox="1"/>
          <p:nvPr/>
        </p:nvSpPr>
        <p:spPr>
          <a:xfrm>
            <a:off x="225287" y="629131"/>
            <a:ext cx="1176793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庄子散文的风格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浪漫主义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是其散文的艺术特色，这与先秦各家不同，而独与屈原的楚辞近似，诙诡怪诞，汪洋恣肆。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首先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，是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大量使用寓言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。庄子及其后学通过虚构的人物和故事讲自己的哲学观点。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其次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，庄子寓言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想象丰富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，有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惊人的夸张和奇妙的构思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第三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、庄子有很高的语言驾御能力，散文词汇丰富，谴词造句变化多端，描情状物多姿多彩，语言自然流畅又尖锐泼辣，用韵声调铿锵，富有诗意，对后代影响较大。总之，庄子的文章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长于说理，想象丰富、妙趣横生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且哲学意味很浓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“文学的哲学”“哲学的文学”。</a:t>
            </a:r>
          </a:p>
        </p:txBody>
      </p:sp>
    </p:spTree>
    <p:extLst>
      <p:ext uri="{BB962C8B-B14F-4D97-AF65-F5344CB8AC3E}">
        <p14:creationId xmlns:p14="http://schemas.microsoft.com/office/powerpoint/2010/main" val="311168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F7C09B-C6DE-4FEA-8347-8E920C7B2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A83E3-AD68-4860-89B4-CD4C7E8BAB41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61CCA9-33AD-454D-9931-C7A00F1BD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5A5625-74A7-4DDB-A1EE-040892494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80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04E12F-614C-4F74-8296-6B17AEDF8E45}"/>
              </a:ext>
            </a:extLst>
          </p:cNvPr>
          <p:cNvSpPr/>
          <p:nvPr/>
        </p:nvSpPr>
        <p:spPr>
          <a:xfrm>
            <a:off x="0" y="165834"/>
            <a:ext cx="1219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介之推不言禄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僖公二十四年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晋侯赏从亡者，介之推①不言禄，禄亦弗及。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推曰：“献公之子九人，唯君在矣。惠、怀无亲，外内弃之。天未绝晋，必将有主。主晋祀者，非君而谁？天实置之，而二三子以为己力，不亦诬乎？窃人之财，犹谓之盗，况贪天之功②以为己力乎？下义其罪，上赏其奸；上下相蒙，难与处矣。”其母曰：“盍③亦求之？以死，谁怼④？”对曰：“尤而效之，罪又甚焉。且出怨言，不食其食。”其母曰：“亦使知之，若何？”对曰：“言，身之文也。身将隐，焉用文之？是求显也。”其母曰：“能如是乎？与汝偕隐。”遂隐而死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晋侯求之不获。以绵上为之田，曰：“以志吾过，且旌善人。”</a:t>
            </a:r>
          </a:p>
          <a:p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】①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介之推：也作介子推、介推。晋国贵族，曾跟晋文公流亡国外。文公回国后赏赐随从臣属，没有赏到他，他就和母亲隐居绵上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今山西介休东南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山中而死。传说文公烧山逼他出来，他因不愿出来而被烧死。文公把绵山作为他名义上的封田，后世就称绵山为介山。②贪天之功：取天之功。③盍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):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何不，为什么不。表示反问。④怼：音</a:t>
            </a:r>
            <a:r>
              <a:rPr lang="en-US" altLang="zh-CN" sz="2800" b="1" dirty="0" err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duì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，怨恨。</a:t>
            </a:r>
          </a:p>
        </p:txBody>
      </p:sp>
    </p:spTree>
    <p:extLst>
      <p:ext uri="{BB962C8B-B14F-4D97-AF65-F5344CB8AC3E}">
        <p14:creationId xmlns:p14="http://schemas.microsoft.com/office/powerpoint/2010/main" val="1019992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71C1BF5-A2F3-474D-BC0D-7463D8DBE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7A2-CBCF-4AE5-8840-9A08DAD3565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2A709C-0D84-4DC1-B482-3713FC4AF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9A4A2D-3DE4-4B5B-91B6-936E0C51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81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A49EDB-F5D7-4295-B5C1-F3A22D8F9482}"/>
              </a:ext>
            </a:extLst>
          </p:cNvPr>
          <p:cNvSpPr/>
          <p:nvPr/>
        </p:nvSpPr>
        <p:spPr>
          <a:xfrm>
            <a:off x="0" y="136525"/>
            <a:ext cx="1219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晋文公赏赐跟着他逃亡的人们，介之推不提及应得的俸禄，而赏赐也没有给他。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介之推说：“献公的儿子有九个，现在惟独国君还在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人世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。惠公、怀公没有亲信，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内外都抛弃他们。天没有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灭绝晋，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必定会有君主。主持晋国祭祀的人，不是君王又是谁呢？这实在是上天要立他为君，但是他们几位却以为是自己的能力。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不是欺骗吗？偷别人的钱财，尚且称作盗贼。更何况把贪天的功劳作为是自己的贡献呢？下面的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臣子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将罪当做道义，上面的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国君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奸诈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给予赏赐。上下互相欺瞒，难以和他们相处啊。” 他的母亲说：“你为什么不也去要求赏赐呢？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否则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死去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又能去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埋怨谁呢？”介之推 回答说：“明知是错的而又效仿他们，罪更重啊！况且说出埋怨的话了，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不能吃他的俸禄了。” 他的母亲说：“也让国君知道这事，好吗？”</a:t>
            </a:r>
          </a:p>
        </p:txBody>
      </p:sp>
    </p:spTree>
    <p:extLst>
      <p:ext uri="{BB962C8B-B14F-4D97-AF65-F5344CB8AC3E}">
        <p14:creationId xmlns:p14="http://schemas.microsoft.com/office/powerpoint/2010/main" val="185280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A2F0B91-0A4F-45CB-A238-2D064B933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4D1E-E477-4C43-86C4-AA45544B119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B9FF8F9-6FD6-4E7A-8EA0-74A45CFA9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1A14E8-5956-4124-ABD4-DEF2FBF20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82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D2BA36D-5AC5-4BB1-A806-400533EEA8D5}"/>
              </a:ext>
            </a:extLst>
          </p:cNvPr>
          <p:cNvSpPr/>
          <p:nvPr/>
        </p:nvSpPr>
        <p:spPr>
          <a:xfrm>
            <a:off x="190959" y="1362015"/>
            <a:ext cx="118100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介之推回答说：“言语，是身体的装饰。身体将要隐居了，还要装饰它吗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这样是乞求显贵啊。”他的母亲说：“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能够这样做吗？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那么我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和你一起隐居。”便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一直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隐居到死去。 　　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晋文公到处寻找他都没找到，便用绵上作为他的祭田。说：“用它来标记我的过失，并且表彰善良的人。”</a:t>
            </a:r>
          </a:p>
        </p:txBody>
      </p:sp>
    </p:spTree>
    <p:extLst>
      <p:ext uri="{BB962C8B-B14F-4D97-AF65-F5344CB8AC3E}">
        <p14:creationId xmlns:p14="http://schemas.microsoft.com/office/powerpoint/2010/main" val="183972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852AC-CA2A-4E88-B476-48D4DB5A6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4C1D-BCF9-490B-89FC-3E0B0EC5988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2D31A03-2405-41DD-814B-76E4D3DF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7D01BB-2FBD-4187-83E2-F35C206DA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83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691A495-E293-45F1-B523-2BE4E588D98D}"/>
              </a:ext>
            </a:extLst>
          </p:cNvPr>
          <p:cNvSpPr/>
          <p:nvPr/>
        </p:nvSpPr>
        <p:spPr>
          <a:xfrm>
            <a:off x="168925" y="1720840"/>
            <a:ext cx="118541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阅读导引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之推跟随晋文公在外流亡多年。文公回国即位后，论功行赏。介之推在群臣争功求禄的时候和母亲一道隐居深山。文章颂扬了介之推这种不图名求禄的品行。但文中也反映了介之推对天命的迷信，他将重耳回国即位看作是上天的安排。文中还刻画了介之推的母亲这位大志大贤的非凡女性。</a:t>
            </a:r>
          </a:p>
        </p:txBody>
      </p:sp>
    </p:spTree>
    <p:extLst>
      <p:ext uri="{BB962C8B-B14F-4D97-AF65-F5344CB8AC3E}">
        <p14:creationId xmlns:p14="http://schemas.microsoft.com/office/powerpoint/2010/main" val="68313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3464043" y="330506"/>
            <a:ext cx="4697120" cy="19328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 丁 解 </a:t>
            </a: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养生主 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2251115" y="2514007"/>
            <a:ext cx="55594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庖，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厨师。</a:t>
            </a:r>
          </a:p>
          <a:p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丁，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人名。</a:t>
            </a: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2251115" y="3960557"/>
            <a:ext cx="53435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解，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分解、分割</a:t>
            </a:r>
            <a:endParaRPr lang="en-US" altLang="zh-CN" sz="4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4E19-1F96-42B3-A5EB-0503FC8FA2E5}" type="datetime1">
              <a:rPr lang="zh-CN" altLang="en-US" smtClean="0"/>
              <a:t>2021/3/6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55EBF-4263-4FD6-8828-B9934A82593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autoUpdateAnimBg="0"/>
      <p:bldP spid="182276" grpId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7855</Words>
  <Application>Microsoft Office PowerPoint</Application>
  <PresentationFormat>宽屏</PresentationFormat>
  <Paragraphs>693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93" baseType="lpstr">
      <vt:lpstr>PMingLiU</vt:lpstr>
      <vt:lpstr>等线</vt:lpstr>
      <vt:lpstr>等线 Light</vt:lpstr>
      <vt:lpstr>黑体</vt:lpstr>
      <vt:lpstr>楷体</vt:lpstr>
      <vt:lpstr>Arial</vt:lpstr>
      <vt:lpstr>Times New Roman</vt:lpstr>
      <vt:lpstr>Wingdings</vt:lpstr>
      <vt:lpstr>Wingdings 2</vt:lpstr>
      <vt:lpstr>Office 主题​​</vt:lpstr>
      <vt:lpstr>PowerPoint 演示文稿</vt:lpstr>
      <vt:lpstr>PowerPoint 演示文稿</vt:lpstr>
      <vt:lpstr>PowerPoint 演示文稿</vt:lpstr>
      <vt:lpstr>庄子简介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课文朗读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赵洪安</dc:creator>
  <cp:lastModifiedBy>Windows 用户</cp:lastModifiedBy>
  <cp:revision>72</cp:revision>
  <dcterms:created xsi:type="dcterms:W3CDTF">2017-12-25T06:42:00Z</dcterms:created>
  <dcterms:modified xsi:type="dcterms:W3CDTF">2021-03-06T02:46:10Z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