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  <p:sldMasterId id="2147483697" r:id="rId6"/>
    <p:sldMasterId id="2147483709" r:id="rId7"/>
    <p:sldMasterId id="2147483721" r:id="rId8"/>
    <p:sldMasterId id="2147483733" r:id="rId9"/>
    <p:sldMasterId id="2147483745" r:id="rId10"/>
    <p:sldMasterId id="2147483757" r:id="rId11"/>
  </p:sldMasterIdLst>
  <p:notesMasterIdLst>
    <p:notesMasterId r:id="rId22"/>
  </p:notesMasterIdLst>
  <p:sldIdLst>
    <p:sldId id="353" r:id="rId12"/>
    <p:sldId id="354" r:id="rId13"/>
    <p:sldId id="261" r:id="rId14"/>
    <p:sldId id="409" r:id="rId15"/>
    <p:sldId id="265" r:id="rId16"/>
    <p:sldId id="267" r:id="rId17"/>
    <p:sldId id="410" r:id="rId18"/>
    <p:sldId id="269" r:id="rId19"/>
    <p:sldId id="270" r:id="rId20"/>
    <p:sldId id="380" r:id="rId21"/>
    <p:sldId id="381" r:id="rId23"/>
    <p:sldId id="382" r:id="rId24"/>
    <p:sldId id="383" r:id="rId25"/>
    <p:sldId id="384" r:id="rId26"/>
    <p:sldId id="385" r:id="rId27"/>
    <p:sldId id="386" r:id="rId28"/>
    <p:sldId id="387" r:id="rId29"/>
    <p:sldId id="389" r:id="rId30"/>
    <p:sldId id="391" r:id="rId31"/>
    <p:sldId id="310" r:id="rId32"/>
    <p:sldId id="314" r:id="rId33"/>
    <p:sldId id="315" r:id="rId34"/>
    <p:sldId id="411" r:id="rId35"/>
    <p:sldId id="316" r:id="rId36"/>
    <p:sldId id="317" r:id="rId37"/>
    <p:sldId id="286" r:id="rId38"/>
    <p:sldId id="298" r:id="rId39"/>
    <p:sldId id="293" r:id="rId40"/>
    <p:sldId id="412" r:id="rId41"/>
    <p:sldId id="413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buNone/>
      <a:defRPr sz="2400" b="1" i="0" u="none" kern="1200" baseline="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buNone/>
      <a:defRPr sz="2400" b="1" i="0" u="none" kern="1200" baseline="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buNone/>
      <a:defRPr sz="2400" b="1" i="0" u="none" kern="1200" baseline="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buNone/>
      <a:defRPr sz="2400" b="1" i="0" u="none" kern="1200" baseline="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buNone/>
      <a:defRPr sz="2400" b="1" i="0" u="none" kern="1200" baseline="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buNone/>
      <a:defRPr sz="2400" b="1" i="0" u="none" kern="1200" baseline="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buNone/>
      <a:defRPr sz="2400" b="1" i="0" u="none" kern="1200" baseline="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buNone/>
      <a:defRPr sz="2400" b="1" i="0" u="none" kern="1200" baseline="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buNone/>
      <a:defRPr sz="2400" b="1" i="0" u="none" kern="1200" baseline="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FF0000"/>
    <a:srgbClr val="0000CC"/>
    <a:srgbClr val="00CC00"/>
    <a:srgbClr val="CC3300"/>
    <a:srgbClr val="006600"/>
    <a:srgbClr val="00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0.xml"/><Relationship Id="rId41" Type="http://schemas.openxmlformats.org/officeDocument/2006/relationships/slide" Target="slides/slide29.xml"/><Relationship Id="rId40" Type="http://schemas.openxmlformats.org/officeDocument/2006/relationships/slide" Target="slides/slide28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l" eaLnBrk="1" fontAlgn="base" hangingPunct="1"/>
            <a:endParaRPr lang="zh-CN" altLang="en-US" sz="1200" b="0" strike="noStrike" noProof="1" dirty="0"/>
          </a:p>
        </p:txBody>
      </p:sp>
      <p:sp>
        <p:nvSpPr>
          <p:cNvPr id="1126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fontAlgn="base" hangingPunct="1"/>
            <a:endParaRPr lang="zh-CN" altLang="en-US" sz="1200" b="0" strike="noStrike" noProof="1" dirty="0"/>
          </a:p>
        </p:txBody>
      </p:sp>
      <p:sp>
        <p:nvSpPr>
          <p:cNvPr id="11268" name="幻灯片图像占位符 3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7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l" eaLnBrk="1" fontAlgn="base" hangingPunct="1"/>
            <a:endParaRPr lang="zh-CN" altLang="en-US" sz="1200" b="0" strike="noStrike" noProof="1" dirty="0"/>
          </a:p>
        </p:txBody>
      </p:sp>
      <p:sp>
        <p:nvSpPr>
          <p:cNvPr id="1127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hyz.org/dengxl/index.htm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9666" name="幻灯片图像占位符 36966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9667" name="文本占位符 36966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 algn="ctr"/>
            <a:r>
              <a:rPr lang="zh-CN" altLang="en-US" b="1" dirty="0">
                <a:solidFill>
                  <a:srgbClr val="800000"/>
                </a:solidFill>
              </a:rPr>
              <a:t>郦道元</a:t>
            </a:r>
            <a:r>
              <a:rPr lang="en-US" altLang="zh-CN" b="1" dirty="0">
                <a:solidFill>
                  <a:srgbClr val="8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b="1" dirty="0">
                <a:solidFill>
                  <a:srgbClr val="800000"/>
                </a:solidFill>
              </a:rPr>
              <a:t>中国最早的地理学家</a:t>
            </a:r>
            <a:endParaRPr lang="zh-CN" altLang="en-US" dirty="0"/>
          </a:p>
          <a:p>
            <a:pPr lvl="0"/>
            <a:r>
              <a:rPr lang="zh-CN" altLang="en-US" dirty="0"/>
              <a:t>    一个古代做官的人，到各地游历时，用心考察各地山川河流，写出了一部流芳百世的书</a:t>
            </a:r>
            <a:r>
              <a:rPr lang="en-US" altLang="zh-CN" dirty="0">
                <a:latin typeface="Arial" panose="020B0604020202020204" pitchFamily="34" charset="0"/>
              </a:rPr>
              <a:t>——</a:t>
            </a:r>
            <a:r>
              <a:rPr lang="en-US" altLang="zh-CN" dirty="0"/>
              <a:t>《</a:t>
            </a:r>
            <a:r>
              <a:rPr lang="zh-CN" altLang="en-US" dirty="0"/>
              <a:t>水经注</a:t>
            </a:r>
            <a:r>
              <a:rPr lang="en-US" altLang="zh-CN" dirty="0"/>
              <a:t>》</a:t>
            </a:r>
            <a:r>
              <a:rPr lang="zh-CN" altLang="en-US" dirty="0"/>
              <a:t>，成为中国古代著名的地理学家。这个人就是南北朝北魏时期的郦道元</a:t>
            </a:r>
            <a:r>
              <a:rPr lang="en-US" altLang="zh-CN" dirty="0"/>
              <a:t>(</a:t>
            </a:r>
            <a:r>
              <a:rPr lang="zh-CN" altLang="en-US" dirty="0"/>
              <a:t>约</a:t>
            </a:r>
            <a:r>
              <a:rPr lang="en-US" altLang="zh-CN" dirty="0"/>
              <a:t>466</a:t>
            </a:r>
            <a:r>
              <a:rPr lang="en-US" altLang="zh-CN" dirty="0">
                <a:latin typeface="Arial" panose="020B0604020202020204" pitchFamily="34" charset="0"/>
              </a:rPr>
              <a:t>—</a:t>
            </a:r>
            <a:r>
              <a:rPr lang="en-US" altLang="zh-CN" dirty="0"/>
              <a:t>527)</a:t>
            </a:r>
            <a:r>
              <a:rPr lang="zh-CN" altLang="en-US" dirty="0"/>
              <a:t>。</a:t>
            </a:r>
            <a:endParaRPr lang="zh-CN" altLang="en-US" dirty="0"/>
          </a:p>
          <a:p>
            <a:pPr lvl="0"/>
            <a:br>
              <a:rPr lang="zh-CN" altLang="en-US" dirty="0"/>
            </a:br>
            <a:r>
              <a:rPr lang="zh-CN" altLang="en-US" dirty="0"/>
              <a:t>郦道元出生在河北省涿县一个官宦世家，少年时代就喜爱游览。后来他做了官，就到各地游历，每到一地除参观名胜古迹外，还用心勘察水流地势，了解沿岸地理、地貌、土壤、气候，人民的生产生活，地域的变迁等。</a:t>
            </a:r>
            <a:endParaRPr lang="zh-CN" altLang="en-US" dirty="0"/>
          </a:p>
          <a:p>
            <a:pPr lvl="0"/>
            <a:br>
              <a:rPr lang="zh-CN" altLang="en-US" dirty="0"/>
            </a:br>
            <a:r>
              <a:rPr lang="zh-CN" altLang="en-US" dirty="0"/>
              <a:t>    他发现古代的地理书</a:t>
            </a:r>
            <a:r>
              <a:rPr lang="en-US" altLang="zh-CN" dirty="0">
                <a:latin typeface="Arial" panose="020B0604020202020204" pitchFamily="34" charset="0"/>
              </a:rPr>
              <a:t>——</a:t>
            </a:r>
            <a:r>
              <a:rPr lang="en-US" altLang="zh-CN" dirty="0"/>
              <a:t>《</a:t>
            </a:r>
            <a:r>
              <a:rPr lang="zh-CN" altLang="en-US" dirty="0"/>
              <a:t>水经</a:t>
            </a:r>
            <a:r>
              <a:rPr lang="en-US" altLang="zh-CN" dirty="0"/>
              <a:t>》</a:t>
            </a:r>
            <a:r>
              <a:rPr lang="zh-CN" altLang="en-US" dirty="0"/>
              <a:t>，对大小河流的来龙去脉缺乏准确记载；由于时代更替，城邑兴衰，有些河流改道，名称也变了，但书上却未加以补充和说明。郦道元决心亲自给</a:t>
            </a:r>
            <a:r>
              <a:rPr lang="en-US" altLang="zh-CN" dirty="0"/>
              <a:t>《</a:t>
            </a:r>
            <a:r>
              <a:rPr lang="zh-CN" altLang="en-US" dirty="0"/>
              <a:t>水经</a:t>
            </a:r>
            <a:r>
              <a:rPr lang="en-US" altLang="zh-CN" dirty="0"/>
              <a:t>》</a:t>
            </a:r>
            <a:r>
              <a:rPr lang="zh-CN" altLang="en-US" dirty="0"/>
              <a:t>作注。</a:t>
            </a:r>
            <a:endParaRPr lang="zh-CN" altLang="en-US" dirty="0"/>
          </a:p>
          <a:p>
            <a:pPr lvl="0"/>
            <a:br>
              <a:rPr lang="zh-CN" altLang="en-US" dirty="0"/>
            </a:br>
            <a:r>
              <a:rPr lang="zh-CN" altLang="en-US" dirty="0"/>
              <a:t>    为了写</a:t>
            </a:r>
            <a:r>
              <a:rPr lang="en-US" altLang="zh-CN" dirty="0"/>
              <a:t>《</a:t>
            </a:r>
            <a:r>
              <a:rPr lang="zh-CN" altLang="en-US" dirty="0"/>
              <a:t>水经注</a:t>
            </a:r>
            <a:r>
              <a:rPr lang="en-US" altLang="zh-CN" dirty="0"/>
              <a:t>》</a:t>
            </a:r>
            <a:r>
              <a:rPr lang="zh-CN" altLang="en-US" dirty="0"/>
              <a:t>，他阅读有关书籍达</a:t>
            </a:r>
            <a:r>
              <a:rPr lang="en-US" altLang="zh-CN" dirty="0"/>
              <a:t>400</a:t>
            </a:r>
            <a:r>
              <a:rPr lang="zh-CN" altLang="en-US" dirty="0"/>
              <a:t>多种，查阅了所有地图，研究了大量文物资料，还亲自到实地考察，核实书上的记载。那时候，交通不便，路途险峻，但他不畏艰难，跋山涉水，考察各地的山水草木和岩洞、土质等。</a:t>
            </a:r>
            <a:endParaRPr lang="zh-CN" altLang="en-US" dirty="0"/>
          </a:p>
          <a:p>
            <a:pPr lvl="0"/>
            <a:br>
              <a:rPr lang="zh-CN" altLang="en-US" dirty="0"/>
            </a:br>
            <a:r>
              <a:rPr lang="zh-CN" altLang="en-US" dirty="0"/>
              <a:t>    </a:t>
            </a:r>
            <a:r>
              <a:rPr lang="en-US" altLang="zh-CN" dirty="0"/>
              <a:t>《</a:t>
            </a:r>
            <a:r>
              <a:rPr lang="zh-CN" altLang="en-US" dirty="0"/>
              <a:t>水经</a:t>
            </a:r>
            <a:r>
              <a:rPr lang="en-US" altLang="zh-CN" dirty="0"/>
              <a:t>》</a:t>
            </a:r>
            <a:r>
              <a:rPr lang="zh-CN" altLang="en-US" dirty="0"/>
              <a:t>原来记载的大小河流有</a:t>
            </a:r>
            <a:r>
              <a:rPr lang="en-US" altLang="zh-CN" dirty="0"/>
              <a:t>137</a:t>
            </a:r>
            <a:r>
              <a:rPr lang="zh-CN" altLang="en-US" dirty="0"/>
              <a:t>条，</a:t>
            </a:r>
            <a:r>
              <a:rPr lang="en-US" altLang="zh-CN" dirty="0"/>
              <a:t>1</a:t>
            </a:r>
            <a:r>
              <a:rPr lang="zh-CN" altLang="en-US" dirty="0"/>
              <a:t>万多字，经过郦道元注释以后，大小河流增加到</a:t>
            </a:r>
            <a:r>
              <a:rPr lang="en-US" altLang="zh-CN" dirty="0"/>
              <a:t>1252</a:t>
            </a:r>
            <a:r>
              <a:rPr lang="zh-CN" altLang="en-US" dirty="0"/>
              <a:t>条，共</a:t>
            </a:r>
            <a:r>
              <a:rPr lang="en-US" altLang="zh-CN" dirty="0"/>
              <a:t>30</a:t>
            </a:r>
            <a:r>
              <a:rPr lang="zh-CN" altLang="en-US" dirty="0"/>
              <a:t>多万字，比原著增加</a:t>
            </a:r>
            <a:r>
              <a:rPr lang="en-US" altLang="zh-CN" dirty="0"/>
              <a:t>20</a:t>
            </a:r>
            <a:r>
              <a:rPr lang="zh-CN" altLang="en-US" dirty="0"/>
              <a:t>倍。书中记述了各条河流的发源与流向，各流域的自然地理和经济地理状况，以及火山、温泉、水利工程等。这部书文字优美生动，也可以说是一部文学著作。由于</a:t>
            </a:r>
            <a:r>
              <a:rPr lang="en-US" altLang="zh-CN" dirty="0"/>
              <a:t>《</a:t>
            </a:r>
            <a:r>
              <a:rPr lang="zh-CN" altLang="en-US" dirty="0"/>
              <a:t>水经注</a:t>
            </a:r>
            <a:r>
              <a:rPr lang="en-US" altLang="zh-CN" dirty="0"/>
              <a:t>》</a:t>
            </a:r>
            <a:r>
              <a:rPr lang="zh-CN" altLang="en-US" dirty="0"/>
              <a:t>在中国科学文化发展史上的巨大价值，历代许多学者专门对它进行研究，形成一门“郦学”。</a:t>
            </a:r>
            <a:endParaRPr lang="zh-CN" altLang="en-US" dirty="0"/>
          </a:p>
          <a:p>
            <a:pPr lvl="0"/>
            <a:br>
              <a:rPr lang="zh-CN" altLang="en-US" dirty="0"/>
            </a:br>
            <a:r>
              <a:rPr lang="zh-CN" altLang="en-US" dirty="0"/>
              <a:t>    郦道元为官清廉，执法严明，因此遭到朝廷权贵的忌恨，他们怂恿朝廷派郦道元到发生叛乱的地方当关右大使。</a:t>
            </a:r>
            <a:r>
              <a:rPr lang="en-US" altLang="zh-CN" dirty="0"/>
              <a:t>527</a:t>
            </a:r>
            <a:r>
              <a:rPr lang="zh-CN" altLang="en-US" dirty="0"/>
              <a:t>年，郦道元在赴任途中</a:t>
            </a:r>
            <a:r>
              <a:rPr lang="en-US" altLang="zh-CN" dirty="0"/>
              <a:t>,</a:t>
            </a:r>
            <a:r>
              <a:rPr lang="zh-CN" altLang="en-US" dirty="0"/>
              <a:t>和他的弟弟及两个儿子一起，被叛将萧宝夤杀害。</a:t>
            </a:r>
            <a:endParaRPr lang="zh-CN" altLang="en-US" dirty="0"/>
          </a:p>
          <a:p>
            <a:pPr lvl="0"/>
            <a:r>
              <a:rPr lang="zh-CN" altLang="en-US" dirty="0"/>
              <a:t>　</a:t>
            </a:r>
            <a:endParaRPr lang="zh-CN" altLang="en-US" dirty="0"/>
          </a:p>
          <a:p>
            <a:pPr lvl="0" algn="r"/>
            <a:r>
              <a:rPr lang="zh-CN" altLang="en-US" dirty="0">
                <a:hlinkClick r:id="rId3"/>
              </a:rPr>
              <a:t>返回</a:t>
            </a:r>
            <a:r>
              <a:rPr lang="en-US" altLang="zh-CN" dirty="0">
                <a:hlinkClick r:id="rId3"/>
              </a:rPr>
              <a:t>&gt;&gt;&gt;</a:t>
            </a:r>
            <a:endParaRPr lang="en-US" altLang="zh-CN" dirty="0"/>
          </a:p>
          <a:p>
            <a:pPr lvl="0"/>
            <a:r>
              <a:rPr lang="zh-CN" altLang="en-US" dirty="0"/>
              <a:t>　</a:t>
            </a:r>
            <a:endParaRPr lang="zh-CN" altLang="en-US" dirty="0"/>
          </a:p>
          <a:p>
            <a:pPr lvl="0"/>
            <a:r>
              <a:rPr lang="zh-CN" altLang="en-US" dirty="0"/>
              <a:t>　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716657" cy="57943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102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1.GIF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2.GIF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8.xml"/><Relationship Id="rId8" Type="http://schemas.openxmlformats.org/officeDocument/2006/relationships/slideLayout" Target="../slideLayouts/slideLayout97.xml"/><Relationship Id="rId7" Type="http://schemas.openxmlformats.org/officeDocument/2006/relationships/slideLayout" Target="../slideLayouts/slideLayout96.xml"/><Relationship Id="rId6" Type="http://schemas.openxmlformats.org/officeDocument/2006/relationships/slideLayout" Target="../slideLayouts/slideLayout95.xml"/><Relationship Id="rId5" Type="http://schemas.openxmlformats.org/officeDocument/2006/relationships/slideLayout" Target="../slideLayouts/slideLayout94.xml"/><Relationship Id="rId4" Type="http://schemas.openxmlformats.org/officeDocument/2006/relationships/slideLayout" Target="../slideLayouts/slideLayout93.xml"/><Relationship Id="rId3" Type="http://schemas.openxmlformats.org/officeDocument/2006/relationships/slideLayout" Target="../slideLayouts/slideLayout92.xml"/><Relationship Id="rId2" Type="http://schemas.openxmlformats.org/officeDocument/2006/relationships/slideLayout" Target="../slideLayouts/slideLayout91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l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10241"/>
          <p:cNvGrpSpPr/>
          <p:nvPr/>
        </p:nvGrpSpPr>
        <p:grpSpPr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0243" name="Rectangle 3"/>
            <p:cNvSpPr/>
            <p:nvPr userDrawn="1"/>
          </p:nvSpPr>
          <p:spPr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rgbClr val="0F0F0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Rectangle 4"/>
            <p:cNvSpPr/>
            <p:nvPr userDrawn="1"/>
          </p:nvSpPr>
          <p:spPr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Rectangle 5"/>
            <p:cNvSpPr/>
            <p:nvPr userDrawn="1"/>
          </p:nvSpPr>
          <p:spPr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6" name="Rectangle 6"/>
            <p:cNvSpPr/>
            <p:nvPr userDrawn="1"/>
          </p:nvSpPr>
          <p:spPr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Rectangle 7"/>
            <p:cNvSpPr/>
            <p:nvPr userDrawn="1"/>
          </p:nvSpPr>
          <p:spPr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8" name="Rectangle 8"/>
            <p:cNvSpPr/>
            <p:nvPr userDrawn="1"/>
          </p:nvSpPr>
          <p:spPr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Rectangle 9"/>
            <p:cNvSpPr/>
            <p:nvPr userDrawn="1"/>
          </p:nvSpPr>
          <p:spPr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rgbClr val="511B00"/>
                </a:gs>
                <a:gs pos="50000">
                  <a:schemeClr val="bg2"/>
                </a:gs>
                <a:gs pos="100000">
                  <a:srgbClr val="511B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0" name="Rectangle 10"/>
            <p:cNvSpPr/>
            <p:nvPr userDrawn="1"/>
          </p:nvSpPr>
          <p:spPr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rgbClr val="4C1900"/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1" name="Rectangle 11"/>
            <p:cNvSpPr/>
            <p:nvPr userDrawn="1"/>
          </p:nvSpPr>
          <p:spPr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2" name="Rectangle 12"/>
            <p:cNvSpPr/>
            <p:nvPr userDrawn="1"/>
          </p:nvSpPr>
          <p:spPr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3" name="Rectangle 13"/>
            <p:cNvSpPr/>
            <p:nvPr userDrawn="1"/>
          </p:nvSpPr>
          <p:spPr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4" name="Rectangle 14"/>
            <p:cNvSpPr/>
            <p:nvPr userDrawn="1"/>
          </p:nvSpPr>
          <p:spPr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5" name="Rectangle 15"/>
            <p:cNvSpPr/>
            <p:nvPr userDrawn="1"/>
          </p:nvSpPr>
          <p:spPr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rgbClr val="5D1F00"/>
                </a:gs>
                <a:gs pos="50000">
                  <a:schemeClr val="bg2"/>
                </a:gs>
                <a:gs pos="100000">
                  <a:srgbClr val="5D1F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6" name="Rectangle 16"/>
            <p:cNvSpPr/>
            <p:nvPr userDrawn="1"/>
          </p:nvSpPr>
          <p:spPr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7" name="Rectangle 17"/>
            <p:cNvSpPr/>
            <p:nvPr userDrawn="1"/>
          </p:nvSpPr>
          <p:spPr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8" name="Rectangle 18"/>
            <p:cNvSpPr/>
            <p:nvPr userDrawn="1"/>
          </p:nvSpPr>
          <p:spPr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9" name="Rectangle 19"/>
            <p:cNvSpPr/>
            <p:nvPr userDrawn="1"/>
          </p:nvSpPr>
          <p:spPr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rgbClr val="5D1F00"/>
                </a:gs>
                <a:gs pos="50000">
                  <a:schemeClr val="bg2"/>
                </a:gs>
                <a:gs pos="100000">
                  <a:srgbClr val="5D1F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0" name="Rectangle 20"/>
            <p:cNvSpPr/>
            <p:nvPr userDrawn="1"/>
          </p:nvSpPr>
          <p:spPr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1" name="Rectangle 21"/>
            <p:cNvSpPr/>
            <p:nvPr userDrawn="1"/>
          </p:nvSpPr>
          <p:spPr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Freeform 22"/>
            <p:cNvSpPr/>
            <p:nvPr userDrawn="1"/>
          </p:nvSpPr>
          <p:spPr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63" name="Freeform 23"/>
            <p:cNvSpPr/>
            <p:nvPr userDrawn="1"/>
          </p:nvSpPr>
          <p:spPr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rgbClr val="080808"/>
                </a:gs>
                <a:gs pos="50000">
                  <a:schemeClr val="accent2"/>
                </a:gs>
                <a:gs pos="100000">
                  <a:srgbClr val="080808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64" name="Rectangle 24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65" name="Rectangle 2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66" name="Rectangle 26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l">
              <a:defRPr sz="1000" b="0">
                <a:latin typeface="Tahoma" panose="020B060403050404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10267" name="Rectangle 2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00" b="0">
                <a:latin typeface="Tahoma" panose="020B060403050404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10268" name="Rectangle 28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00" b="0">
                <a:latin typeface="Tahoma" panose="020B060403050404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Freeform 2"/>
          <p:cNvSpPr/>
          <p:nvPr/>
        </p:nvSpPr>
        <p:spPr>
          <a:xfrm rot="-3172564">
            <a:off x="7777163" y="-14287"/>
            <a:ext cx="1162050" cy="2082800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4"/>
          <p:cNvSpPr>
            <a:spLocks noGrp="1"/>
          </p:cNvSpPr>
          <p:nvPr>
            <p:ph type="body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l">
              <a:defRPr sz="1400" b="0">
                <a:latin typeface="Comic Sans MS" panose="030F070203030202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>
                <a:latin typeface="Comic Sans MS" panose="030F070203030202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>
                <a:latin typeface="Comic Sans MS" panose="030F070203030202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  <p:sp>
        <p:nvSpPr>
          <p:cNvPr id="2056" name="Freeform 8"/>
          <p:cNvSpPr/>
          <p:nvPr/>
        </p:nvSpPr>
        <p:spPr>
          <a:xfrm rot="-3172564">
            <a:off x="7862888" y="22225"/>
            <a:ext cx="1165225" cy="2097088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7" name="Freeform 9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8" name="组合 2057"/>
          <p:cNvGrpSpPr/>
          <p:nvPr/>
        </p:nvGrpSpPr>
        <p:grpSpPr>
          <a:xfrm>
            <a:off x="7938" y="5540375"/>
            <a:ext cx="1784350" cy="1246188"/>
            <a:chOff x="0" y="0"/>
            <a:chExt cx="1124" cy="785"/>
          </a:xfrm>
        </p:grpSpPr>
        <p:sp>
          <p:nvSpPr>
            <p:cNvPr id="2059" name="Freeform 11"/>
            <p:cNvSpPr/>
            <p:nvPr userDrawn="1"/>
          </p:nvSpPr>
          <p:spPr>
            <a:xfrm>
              <a:off x="19" y="1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Freeform 12"/>
            <p:cNvSpPr/>
            <p:nvPr userDrawn="1"/>
          </p:nvSpPr>
          <p:spPr>
            <a:xfrm>
              <a:off x="1017" y="9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Freeform 13"/>
            <p:cNvSpPr/>
            <p:nvPr userDrawn="1"/>
          </p:nvSpPr>
          <p:spPr>
            <a:xfrm>
              <a:off x="15" y="28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Freeform 14"/>
            <p:cNvSpPr/>
            <p:nvPr userDrawn="1"/>
          </p:nvSpPr>
          <p:spPr>
            <a:xfrm>
              <a:off x="124" y="31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Freeform 15"/>
            <p:cNvSpPr/>
            <p:nvPr userDrawn="1"/>
          </p:nvSpPr>
          <p:spPr>
            <a:xfrm>
              <a:off x="480" y="4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Freeform 16"/>
            <p:cNvSpPr/>
            <p:nvPr userDrawn="1"/>
          </p:nvSpPr>
          <p:spPr>
            <a:xfrm>
              <a:off x="636" y="67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5" name="Freeform 17"/>
            <p:cNvSpPr/>
            <p:nvPr userDrawn="1"/>
          </p:nvSpPr>
          <p:spPr>
            <a:xfrm>
              <a:off x="499" y="11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6" name="Freeform 18"/>
            <p:cNvSpPr/>
            <p:nvPr userDrawn="1"/>
          </p:nvSpPr>
          <p:spPr>
            <a:xfrm>
              <a:off x="663" y="10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Freeform 19"/>
            <p:cNvSpPr/>
            <p:nvPr userDrawn="1"/>
          </p:nvSpPr>
          <p:spPr>
            <a:xfrm>
              <a:off x="342" y="20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68" name="组合 2067"/>
            <p:cNvGrpSpPr/>
            <p:nvPr userDrawn="1"/>
          </p:nvGrpSpPr>
          <p:grpSpPr>
            <a:xfrm>
              <a:off x="0" y="0"/>
              <a:ext cx="1124" cy="780"/>
              <a:chOff x="0" y="0"/>
              <a:chExt cx="1124" cy="780"/>
            </a:xfrm>
          </p:grpSpPr>
          <p:grpSp>
            <p:nvGrpSpPr>
              <p:cNvPr id="2069" name="组合 2068"/>
              <p:cNvGrpSpPr/>
              <p:nvPr userDrawn="1"/>
            </p:nvGrpSpPr>
            <p:grpSpPr>
              <a:xfrm>
                <a:off x="494" y="72"/>
                <a:ext cx="548" cy="708"/>
                <a:chOff x="0" y="0"/>
                <a:chExt cx="548" cy="708"/>
              </a:xfrm>
            </p:grpSpPr>
            <p:sp>
              <p:nvSpPr>
                <p:cNvPr id="2070" name="Freeform 22"/>
                <p:cNvSpPr/>
                <p:nvPr userDrawn="1"/>
              </p:nvSpPr>
              <p:spPr>
                <a:xfrm>
                  <a:off x="0" y="25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1" name="Freeform 23"/>
                <p:cNvSpPr/>
                <p:nvPr userDrawn="1"/>
              </p:nvSpPr>
              <p:spPr>
                <a:xfrm>
                  <a:off x="137" y="575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2" name="Freeform 24"/>
                <p:cNvSpPr/>
                <p:nvPr userDrawn="1"/>
              </p:nvSpPr>
              <p:spPr>
                <a:xfrm>
                  <a:off x="505" y="0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2073" name="Freeform 25"/>
              <p:cNvSpPr/>
              <p:nvPr userDrawn="1"/>
            </p:nvSpPr>
            <p:spPr>
              <a:xfrm>
                <a:off x="71" y="24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4" name="Freeform 26"/>
              <p:cNvSpPr/>
              <p:nvPr userDrawn="1"/>
            </p:nvSpPr>
            <p:spPr>
              <a:xfrm>
                <a:off x="255" y="39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5" name="Freeform 27"/>
              <p:cNvSpPr/>
              <p:nvPr userDrawn="1"/>
            </p:nvSpPr>
            <p:spPr>
              <a:xfrm>
                <a:off x="560" y="19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076" name="组合 2075"/>
              <p:cNvGrpSpPr/>
              <p:nvPr userDrawn="1"/>
            </p:nvGrpSpPr>
            <p:grpSpPr>
              <a:xfrm>
                <a:off x="0" y="0"/>
                <a:ext cx="1124" cy="678"/>
                <a:chOff x="0" y="0"/>
                <a:chExt cx="1124" cy="678"/>
              </a:xfrm>
            </p:grpSpPr>
            <p:sp>
              <p:nvSpPr>
                <p:cNvPr id="2077" name="Freeform 29"/>
                <p:cNvSpPr/>
                <p:nvPr userDrawn="1"/>
              </p:nvSpPr>
              <p:spPr>
                <a:xfrm>
                  <a:off x="664" y="55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8" name="Freeform 30"/>
                <p:cNvSpPr/>
                <p:nvPr userDrawn="1"/>
              </p:nvSpPr>
              <p:spPr>
                <a:xfrm>
                  <a:off x="0" y="23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79" name="Freeform 31"/>
                <p:cNvSpPr/>
                <p:nvPr userDrawn="1"/>
              </p:nvSpPr>
              <p:spPr>
                <a:xfrm>
                  <a:off x="101" y="28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80" name="Freeform 32"/>
                <p:cNvSpPr/>
                <p:nvPr userDrawn="1"/>
              </p:nvSpPr>
              <p:spPr>
                <a:xfrm>
                  <a:off x="444" y="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81" name="Freeform 33"/>
                <p:cNvSpPr/>
                <p:nvPr userDrawn="1"/>
              </p:nvSpPr>
              <p:spPr>
                <a:xfrm>
                  <a:off x="573" y="16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82" name="Freeform 34"/>
                <p:cNvSpPr/>
                <p:nvPr userDrawn="1"/>
              </p:nvSpPr>
              <p:spPr>
                <a:xfrm>
                  <a:off x="323" y="14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83" name="Freeform 35"/>
                <p:cNvSpPr/>
                <p:nvPr userDrawn="1"/>
              </p:nvSpPr>
              <p:spPr>
                <a:xfrm>
                  <a:off x="653" y="4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84" name="Freeform 36"/>
                <p:cNvSpPr/>
                <p:nvPr userDrawn="1"/>
              </p:nvSpPr>
              <p:spPr>
                <a:xfrm>
                  <a:off x="712" y="11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2085" name="组合 2084"/>
          <p:cNvGrpSpPr/>
          <p:nvPr/>
        </p:nvGrpSpPr>
        <p:grpSpPr>
          <a:xfrm>
            <a:off x="8680450" y="2116138"/>
            <a:ext cx="385763" cy="4308475"/>
            <a:chOff x="0" y="0"/>
            <a:chExt cx="243" cy="2714"/>
          </a:xfrm>
        </p:grpSpPr>
        <p:sp>
          <p:nvSpPr>
            <p:cNvPr id="2086" name="Freeform 38"/>
            <p:cNvSpPr/>
            <p:nvPr userDrawn="1"/>
          </p:nvSpPr>
          <p:spPr>
            <a:xfrm flipH="1">
              <a:off x="0" y="1287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Freeform 39"/>
            <p:cNvSpPr/>
            <p:nvPr userDrawn="1"/>
          </p:nvSpPr>
          <p:spPr>
            <a:xfrm flipH="1">
              <a:off x="38" y="0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88" name="组合 2087"/>
          <p:cNvGrpSpPr/>
          <p:nvPr/>
        </p:nvGrpSpPr>
        <p:grpSpPr>
          <a:xfrm>
            <a:off x="7318375" y="90488"/>
            <a:ext cx="2133600" cy="1911350"/>
            <a:chOff x="0" y="0"/>
            <a:chExt cx="1344" cy="1204"/>
          </a:xfrm>
        </p:grpSpPr>
        <p:grpSp>
          <p:nvGrpSpPr>
            <p:cNvPr id="2089" name="组合 2088"/>
            <p:cNvGrpSpPr/>
            <p:nvPr userDrawn="1"/>
          </p:nvGrpSpPr>
          <p:grpSpPr>
            <a:xfrm>
              <a:off x="0" y="0"/>
              <a:ext cx="1344" cy="1204"/>
              <a:chOff x="0" y="0"/>
              <a:chExt cx="1344" cy="1204"/>
            </a:xfrm>
          </p:grpSpPr>
          <p:sp>
            <p:nvSpPr>
              <p:cNvPr id="2090" name="Freeform 42"/>
              <p:cNvSpPr/>
              <p:nvPr userDrawn="1"/>
            </p:nvSpPr>
            <p:spPr>
              <a:xfrm rot="-3172564">
                <a:off x="820" y="1029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091" name="组合 2090"/>
              <p:cNvGrpSpPr/>
              <p:nvPr userDrawn="1"/>
            </p:nvGrpSpPr>
            <p:grpSpPr>
              <a:xfrm>
                <a:off x="0" y="0"/>
                <a:ext cx="1344" cy="985"/>
                <a:chOff x="0" y="0"/>
                <a:chExt cx="1344" cy="985"/>
              </a:xfrm>
            </p:grpSpPr>
            <p:sp>
              <p:nvSpPr>
                <p:cNvPr id="2092" name="Freeform 44"/>
                <p:cNvSpPr/>
                <p:nvPr userDrawn="1"/>
              </p:nvSpPr>
              <p:spPr>
                <a:xfrm rot="-3172564">
                  <a:off x="353" y="14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3" name="Freeform 45"/>
                <p:cNvSpPr/>
                <p:nvPr userDrawn="1"/>
              </p:nvSpPr>
              <p:spPr>
                <a:xfrm rot="-3172564">
                  <a:off x="435" y="27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4" name="Freeform 46"/>
                <p:cNvSpPr/>
                <p:nvPr userDrawn="1"/>
              </p:nvSpPr>
              <p:spPr>
                <a:xfrm rot="-3172564">
                  <a:off x="245" y="12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5" name="Freeform 47"/>
                <p:cNvSpPr/>
                <p:nvPr userDrawn="1"/>
              </p:nvSpPr>
              <p:spPr>
                <a:xfrm rot="-3172564">
                  <a:off x="293" y="-76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6" name="Freeform 48"/>
                <p:cNvSpPr/>
                <p:nvPr userDrawn="1"/>
              </p:nvSpPr>
              <p:spPr>
                <a:xfrm rot="-3172564">
                  <a:off x="684" y="83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7" name="Freeform 49"/>
                <p:cNvSpPr/>
                <p:nvPr userDrawn="1"/>
              </p:nvSpPr>
              <p:spPr>
                <a:xfrm rot="-3172564">
                  <a:off x="640" y="74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8" name="Freeform 50"/>
                <p:cNvSpPr/>
                <p:nvPr userDrawn="1"/>
              </p:nvSpPr>
              <p:spPr>
                <a:xfrm rot="-3172564">
                  <a:off x="372" y="15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99" name="Freeform 51"/>
                <p:cNvSpPr/>
                <p:nvPr userDrawn="1"/>
              </p:nvSpPr>
              <p:spPr>
                <a:xfrm rot="-3172564">
                  <a:off x="335" y="8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2100" name="Line 52"/>
            <p:cNvSpPr/>
            <p:nvPr userDrawn="1"/>
          </p:nvSpPr>
          <p:spPr>
            <a:xfrm>
              <a:off x="260" y="27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7" descr="Sequence 0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Picture 7" descr="0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0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1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l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102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4103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Rectangle 3"/>
          <p:cNvSpPr>
            <a:spLocks noGrp="1" noRot="1"/>
          </p:cNvSpPr>
          <p:nvPr>
            <p:ph type="body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Rectangle 4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l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12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512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ª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566738" y="0"/>
            <a:ext cx="7891462" cy="6821488"/>
            <a:chOff x="0" y="0"/>
            <a:chExt cx="4971" cy="4297"/>
          </a:xfrm>
        </p:grpSpPr>
        <p:sp>
          <p:nvSpPr>
            <p:cNvPr id="6147" name="Rectangle 3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Freeform 4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49" name="Freeform 5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0" name="Freeform 6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1" name="Freeform 7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2" name="Freeform 8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3" name="Freeform 9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4" name="Freeform 10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5" name="Freeform 11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Freeform 12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7" name="Freeform 13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8" name="Rectangle 14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Rectangle 15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Freeform 16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1" name="Freeform 17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2" name="Freeform 18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3" name="Freeform 19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4" name="Freeform 20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6" name="Freeform 22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7" name="Freeform 23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8" name="Freeform 24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9" name="Freeform 25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0" name="Rectangle 26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Rectangle 27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Freeform 28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3" name="Freeform 29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4" name="Freeform 30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5" name="Freeform 31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6" name="Freeform 32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7" name="Freeform 33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8" name="Freeform 34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9" name="Freeform 35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Freeform 36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Freeform 37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Rectangle 38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83" name="Rectangle 39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84" name="Freeform 40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Freeform 41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Freeform 42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Freeform 43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Freeform 44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Freeform 45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Freeform 46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Freeform 47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Freeform 48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Freeform 49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Rectangle 50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95" name="Rectangle 51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96" name="Freeform 52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Freeform 53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Freeform 54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Freeform 55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Freeform 56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Freeform 57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Freeform 58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Freeform 59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Freeform 60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Freeform 61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Rectangle 62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07" name="Rectangle 63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08" name="Freeform 64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Freeform 65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Freeform 66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Freeform 67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Freeform 68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Freeform 69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Freeform 70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Freeform 71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Freeform 72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Freeform 73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Rectangle 74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19" name="Rectangle 75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20" name="Freeform 76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Freeform 77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Freeform 78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Freeform 79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Freeform 80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Freeform 81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Freeform 82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Freeform 83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Freeform 84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Freeform 85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Rectangle 86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31" name="Rectangle 87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32" name="Freeform 88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Freeform 89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Freeform 90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Freeform 91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Freeform 92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Freeform 93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Freeform 94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Freeform 95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Freeform 96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Freeform 97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Rectangle 98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43" name="Rectangle 99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44" name="Freeform 100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Freeform 101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Freeform 102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Freeform 103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Freeform 104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Freeform 105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Freeform 106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Freeform 107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Freeform 108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Freeform 109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Rectangle 110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55" name="Rectangle 111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56" name="Freeform 112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Freeform 113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Freeform 114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Freeform 115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Freeform 116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Freeform 117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Freeform 118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Freeform 119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Freeform 120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Freeform 121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Rectangle 122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67" name="Rectangle 123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68" name="Freeform 124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Freeform 125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Freeform 126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Freeform 127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Freeform 128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Freeform 129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Freeform 130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Freeform 131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Freeform 132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Freeform 133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Rectangle 134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79" name="Rectangle 135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80" name="Freeform 136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Freeform 137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Freeform 138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Freeform 139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Freeform 140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Freeform 141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Freeform 142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Freeform 143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Freeform 144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Freeform 145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Rectangle 146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91" name="Freeform 147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292" name="组合 6291"/>
          <p:cNvGrpSpPr/>
          <p:nvPr/>
        </p:nvGrpSpPr>
        <p:grpSpPr>
          <a:xfrm>
            <a:off x="1066800" y="3444875"/>
            <a:ext cx="533400" cy="492125"/>
            <a:chOff x="0" y="0"/>
            <a:chExt cx="1062" cy="981"/>
          </a:xfrm>
        </p:grpSpPr>
        <p:sp>
          <p:nvSpPr>
            <p:cNvPr id="6293" name="Freeform 149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Freeform 15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Freeform 151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Freeform 152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Freeform 153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Freeform 154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Freeform 155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Freeform 156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Freeform 157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Freeform 158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Freeform 159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Freeform 160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Freeform 161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06" name="组合 6305"/>
          <p:cNvGrpSpPr/>
          <p:nvPr/>
        </p:nvGrpSpPr>
        <p:grpSpPr>
          <a:xfrm>
            <a:off x="1066800" y="4552950"/>
            <a:ext cx="533400" cy="492125"/>
            <a:chOff x="0" y="0"/>
            <a:chExt cx="1062" cy="981"/>
          </a:xfrm>
        </p:grpSpPr>
        <p:sp>
          <p:nvSpPr>
            <p:cNvPr id="6307" name="Freeform 163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Freeform 164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Freeform 165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Freeform 166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Freeform 167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Freeform 168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Freeform 169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Freeform 170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Freeform 171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Freeform 172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Freeform 173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Freeform 174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Freeform 175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20" name="组合 6319"/>
          <p:cNvGrpSpPr/>
          <p:nvPr/>
        </p:nvGrpSpPr>
        <p:grpSpPr>
          <a:xfrm>
            <a:off x="1066800" y="5562600"/>
            <a:ext cx="533400" cy="492125"/>
            <a:chOff x="0" y="0"/>
            <a:chExt cx="1062" cy="981"/>
          </a:xfrm>
        </p:grpSpPr>
        <p:sp>
          <p:nvSpPr>
            <p:cNvPr id="6321" name="Freeform 177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Freeform 178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Freeform 179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Freeform 180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Freeform 181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Freeform 182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Freeform 183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Freeform 184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Freeform 185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Freeform 186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Freeform 187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Freeform 188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Freeform 189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34" name="组合 6333"/>
          <p:cNvGrpSpPr/>
          <p:nvPr/>
        </p:nvGrpSpPr>
        <p:grpSpPr>
          <a:xfrm>
            <a:off x="381000" y="3962400"/>
            <a:ext cx="533400" cy="492125"/>
            <a:chOff x="0" y="0"/>
            <a:chExt cx="1062" cy="981"/>
          </a:xfrm>
        </p:grpSpPr>
        <p:sp>
          <p:nvSpPr>
            <p:cNvPr id="6335" name="Freeform 191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Freeform 192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Freeform 193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Freeform 194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Freeform 195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Freeform 196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Freeform 197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Freeform 198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Freeform 199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Freeform 200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Freeform 201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Freeform 202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Freeform 203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48" name="组合 6347"/>
          <p:cNvGrpSpPr/>
          <p:nvPr/>
        </p:nvGrpSpPr>
        <p:grpSpPr>
          <a:xfrm>
            <a:off x="381000" y="5070475"/>
            <a:ext cx="533400" cy="492125"/>
            <a:chOff x="0" y="0"/>
            <a:chExt cx="1062" cy="981"/>
          </a:xfrm>
        </p:grpSpPr>
        <p:sp>
          <p:nvSpPr>
            <p:cNvPr id="6349" name="Freeform 205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Freeform 206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Freeform 207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Freeform 208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Freeform 209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Freeform 210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Freeform 211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Freeform 212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Freeform 213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Freeform 214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Freeform 215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Freeform 216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Freeform 217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62" name="组合 6361"/>
          <p:cNvGrpSpPr/>
          <p:nvPr/>
        </p:nvGrpSpPr>
        <p:grpSpPr>
          <a:xfrm>
            <a:off x="381000" y="6121400"/>
            <a:ext cx="533400" cy="492125"/>
            <a:chOff x="0" y="0"/>
            <a:chExt cx="1062" cy="981"/>
          </a:xfrm>
        </p:grpSpPr>
        <p:sp>
          <p:nvSpPr>
            <p:cNvPr id="6363" name="Freeform 219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4" name="Freeform 22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5" name="Freeform 221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6" name="Freeform 222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7" name="Freeform 223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8" name="Freeform 224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9" name="Freeform 225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0" name="Freeform 226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1" name="Freeform 227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2" name="Freeform 228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3" name="Freeform 229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4" name="Freeform 230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5" name="Freeform 231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76" name="组合 6375"/>
          <p:cNvGrpSpPr/>
          <p:nvPr/>
        </p:nvGrpSpPr>
        <p:grpSpPr>
          <a:xfrm>
            <a:off x="6934200" y="-6350"/>
            <a:ext cx="2317750" cy="2062163"/>
            <a:chOff x="0" y="0"/>
            <a:chExt cx="1748" cy="1556"/>
          </a:xfrm>
        </p:grpSpPr>
        <p:sp>
          <p:nvSpPr>
            <p:cNvPr id="6377" name="Freeform 233"/>
            <p:cNvSpPr/>
            <p:nvPr userDrawn="1"/>
          </p:nvSpPr>
          <p:spPr>
            <a:xfrm>
              <a:off x="81" y="0"/>
              <a:ext cx="1586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378" name="组合 6377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6379" name="Freeform 235"/>
              <p:cNvSpPr/>
              <p:nvPr/>
            </p:nvSpPr>
            <p:spPr>
              <a:xfrm>
                <a:off x="142" y="0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0" name="Freeform 236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1" name="Freeform 237"/>
              <p:cNvSpPr/>
              <p:nvPr/>
            </p:nvSpPr>
            <p:spPr>
              <a:xfrm>
                <a:off x="703" y="1269"/>
                <a:ext cx="238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2" name="Freeform 238"/>
              <p:cNvSpPr/>
              <p:nvPr/>
            </p:nvSpPr>
            <p:spPr>
              <a:xfrm>
                <a:off x="485" y="1385"/>
                <a:ext cx="208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3" name="Freeform 239"/>
              <p:cNvSpPr/>
              <p:nvPr/>
            </p:nvSpPr>
            <p:spPr>
              <a:xfrm>
                <a:off x="354" y="627"/>
                <a:ext cx="683" cy="318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4" name="Freeform 240"/>
              <p:cNvSpPr/>
              <p:nvPr/>
            </p:nvSpPr>
            <p:spPr>
              <a:xfrm>
                <a:off x="1128" y="1527"/>
                <a:ext cx="490" cy="515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5" name="Freeform 241"/>
              <p:cNvSpPr/>
              <p:nvPr/>
            </p:nvSpPr>
            <p:spPr>
              <a:xfrm>
                <a:off x="2255" y="1006"/>
                <a:ext cx="501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6" name="Freeform 242"/>
              <p:cNvSpPr/>
              <p:nvPr/>
            </p:nvSpPr>
            <p:spPr>
              <a:xfrm>
                <a:off x="2422" y="986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7" name="Freeform 243"/>
              <p:cNvSpPr/>
              <p:nvPr/>
            </p:nvSpPr>
            <p:spPr>
              <a:xfrm>
                <a:off x="2407" y="1183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8" name="Freeform 244"/>
              <p:cNvSpPr/>
              <p:nvPr/>
            </p:nvSpPr>
            <p:spPr>
              <a:xfrm>
                <a:off x="2083" y="1360"/>
                <a:ext cx="698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89" name="Freeform 245"/>
              <p:cNvSpPr/>
              <p:nvPr/>
            </p:nvSpPr>
            <p:spPr>
              <a:xfrm>
                <a:off x="2159" y="1522"/>
                <a:ext cx="567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90" name="Freeform 246"/>
              <p:cNvSpPr/>
              <p:nvPr/>
            </p:nvSpPr>
            <p:spPr>
              <a:xfrm>
                <a:off x="2124" y="1638"/>
                <a:ext cx="581" cy="480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91" name="Freeform 247"/>
              <p:cNvSpPr/>
              <p:nvPr/>
            </p:nvSpPr>
            <p:spPr>
              <a:xfrm>
                <a:off x="2503" y="1446"/>
                <a:ext cx="329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392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93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394" name="Rectangle 250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l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395" name="Rectangle 251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6396" name="Rectangle 252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Freeform 2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7171" name="组合 7170"/>
          <p:cNvGrpSpPr/>
          <p:nvPr/>
        </p:nvGrpSpPr>
        <p:grpSpPr>
          <a:xfrm>
            <a:off x="195263" y="234950"/>
            <a:ext cx="3787775" cy="1778000"/>
            <a:chOff x="0" y="0"/>
            <a:chExt cx="2386" cy="1120"/>
          </a:xfrm>
        </p:grpSpPr>
        <p:sp>
          <p:nvSpPr>
            <p:cNvPr id="7172" name="Freeform 9"/>
            <p:cNvSpPr/>
            <p:nvPr userDrawn="1"/>
          </p:nvSpPr>
          <p:spPr>
            <a:xfrm>
              <a:off x="54" y="29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3" name="Freeform 10"/>
            <p:cNvSpPr/>
            <p:nvPr userDrawn="1"/>
          </p:nvSpPr>
          <p:spPr>
            <a:xfrm>
              <a:off x="43" y="113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4" name="Freeform 11"/>
            <p:cNvSpPr/>
            <p:nvPr userDrawn="1"/>
          </p:nvSpPr>
          <p:spPr>
            <a:xfrm>
              <a:off x="351" y="196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175" name="组合 7174"/>
            <p:cNvGrpSpPr/>
            <p:nvPr userDrawn="1"/>
          </p:nvGrpSpPr>
          <p:grpSpPr>
            <a:xfrm>
              <a:off x="0" y="0"/>
              <a:ext cx="2386" cy="1081"/>
              <a:chOff x="0" y="0"/>
              <a:chExt cx="2386" cy="1081"/>
            </a:xfrm>
          </p:grpSpPr>
          <p:sp>
            <p:nvSpPr>
              <p:cNvPr id="7176" name="Freeform 13"/>
              <p:cNvSpPr/>
              <p:nvPr userDrawn="1"/>
            </p:nvSpPr>
            <p:spPr>
              <a:xfrm>
                <a:off x="1882" y="786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7" name="Freeform 14"/>
              <p:cNvSpPr/>
              <p:nvPr userDrawn="1"/>
            </p:nvSpPr>
            <p:spPr>
              <a:xfrm>
                <a:off x="0" y="0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8" name="Freeform 15"/>
              <p:cNvSpPr/>
              <p:nvPr userDrawn="1"/>
            </p:nvSpPr>
            <p:spPr>
              <a:xfrm>
                <a:off x="201" y="10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9" name="Freeform 16"/>
              <p:cNvSpPr/>
              <p:nvPr userDrawn="1"/>
            </p:nvSpPr>
            <p:spPr>
              <a:xfrm>
                <a:off x="286" y="103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0" name="Freeform 17"/>
              <p:cNvSpPr/>
              <p:nvPr userDrawn="1"/>
            </p:nvSpPr>
            <p:spPr>
              <a:xfrm>
                <a:off x="723" y="388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7181" name="组合 7180"/>
          <p:cNvGrpSpPr/>
          <p:nvPr/>
        </p:nvGrpSpPr>
        <p:grpSpPr>
          <a:xfrm>
            <a:off x="7915275" y="4368800"/>
            <a:ext cx="742950" cy="1058863"/>
            <a:chOff x="0" y="0"/>
            <a:chExt cx="468" cy="667"/>
          </a:xfrm>
        </p:grpSpPr>
        <p:sp>
          <p:nvSpPr>
            <p:cNvPr id="7182" name="Freeform 19"/>
            <p:cNvSpPr/>
            <p:nvPr userDrawn="1"/>
          </p:nvSpPr>
          <p:spPr>
            <a:xfrm rot="7320404">
              <a:off x="-80" y="181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3" name="Freeform 20"/>
            <p:cNvSpPr/>
            <p:nvPr userDrawn="1"/>
          </p:nvSpPr>
          <p:spPr>
            <a:xfrm rot="7320404">
              <a:off x="-92" y="168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Freeform 21"/>
            <p:cNvSpPr/>
            <p:nvPr userDrawn="1"/>
          </p:nvSpPr>
          <p:spPr>
            <a:xfrm rot="7320404">
              <a:off x="10" y="157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185" name="组合 7184"/>
            <p:cNvGrpSpPr/>
            <p:nvPr userDrawn="1"/>
          </p:nvGrpSpPr>
          <p:grpSpPr>
            <a:xfrm>
              <a:off x="0" y="0"/>
              <a:ext cx="468" cy="667"/>
              <a:chOff x="0" y="0"/>
              <a:chExt cx="468" cy="667"/>
            </a:xfrm>
          </p:grpSpPr>
          <p:sp>
            <p:nvSpPr>
              <p:cNvPr id="7186" name="Freeform 23"/>
              <p:cNvSpPr/>
              <p:nvPr userDrawn="1"/>
            </p:nvSpPr>
            <p:spPr>
              <a:xfrm rot="7320404">
                <a:off x="1" y="435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7" name="Freeform 24"/>
              <p:cNvSpPr/>
              <p:nvPr userDrawn="1"/>
            </p:nvSpPr>
            <p:spPr>
              <a:xfrm rot="7320404">
                <a:off x="-102" y="178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8" name="Freeform 25"/>
              <p:cNvSpPr/>
              <p:nvPr userDrawn="1"/>
            </p:nvSpPr>
            <p:spPr>
              <a:xfrm rot="7320404">
                <a:off x="76" y="245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89" name="Freeform 26"/>
              <p:cNvSpPr/>
              <p:nvPr userDrawn="1"/>
            </p:nvSpPr>
            <p:spPr>
              <a:xfrm rot="7320404">
                <a:off x="374" y="118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90" name="Freeform 27"/>
              <p:cNvSpPr/>
              <p:nvPr userDrawn="1"/>
            </p:nvSpPr>
            <p:spPr>
              <a:xfrm rot="7320404">
                <a:off x="147" y="244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7191" name="Freeform 28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92" name="Freeform 29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93" name="Rectang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94" name="Rectangle 4"/>
          <p:cNvSpPr>
            <a:spLocks noGrp="1"/>
          </p:cNvSpPr>
          <p:nvPr>
            <p:ph type="body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95" name="Rectangle 5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l">
              <a:defRPr sz="1400" b="0">
                <a:latin typeface="Comic Sans MS" panose="030F070203030202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196" name="Rectangle 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>
                <a:latin typeface="Comic Sans MS" panose="030F070203030202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7197" name="Rectangle 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>
                <a:latin typeface="Comic Sans MS" panose="030F070203030202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Comic Sans MS" panose="030F07020303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8193"/>
          <p:cNvGrpSpPr/>
          <p:nvPr/>
        </p:nvGrpSpPr>
        <p:grpSpPr>
          <a:xfrm>
            <a:off x="2084388" y="296863"/>
            <a:ext cx="6823075" cy="5353050"/>
            <a:chOff x="0" y="0"/>
            <a:chExt cx="4298" cy="3372"/>
          </a:xfrm>
        </p:grpSpPr>
        <p:grpSp>
          <p:nvGrpSpPr>
            <p:cNvPr id="8195" name="组合 8194"/>
            <p:cNvGrpSpPr/>
            <p:nvPr/>
          </p:nvGrpSpPr>
          <p:grpSpPr>
            <a:xfrm>
              <a:off x="881" y="414"/>
              <a:ext cx="596" cy="447"/>
              <a:chOff x="0" y="0"/>
              <a:chExt cx="768" cy="576"/>
            </a:xfrm>
          </p:grpSpPr>
          <p:sp>
            <p:nvSpPr>
              <p:cNvPr id="8196" name="Oval 4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p>
                <a:pPr lvl="0" algn="ctr"/>
                <a:endParaRPr lang="zh-CN" altLang="en-US" sz="32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7" name="Oval 5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p>
                <a:pPr lvl="0" algn="ctr"/>
                <a:endParaRPr lang="zh-CN" altLang="en-US" sz="3200" b="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198" name="组合 8197"/>
            <p:cNvGrpSpPr/>
            <p:nvPr/>
          </p:nvGrpSpPr>
          <p:grpSpPr>
            <a:xfrm>
              <a:off x="-1" y="0"/>
              <a:ext cx="4299" cy="3372"/>
              <a:chOff x="0" y="0"/>
              <a:chExt cx="5533" cy="4341"/>
            </a:xfrm>
          </p:grpSpPr>
          <p:grpSp>
            <p:nvGrpSpPr>
              <p:cNvPr id="8199" name="组合 8198"/>
              <p:cNvGrpSpPr/>
              <p:nvPr/>
            </p:nvGrpSpPr>
            <p:grpSpPr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8200" name="组合 8199"/>
                <p:cNvGrpSpPr/>
                <p:nvPr/>
              </p:nvGrpSpPr>
              <p:grpSpPr>
                <a:xfrm>
                  <a:off x="1339" y="786"/>
                  <a:ext cx="2919" cy="2151"/>
                  <a:chOff x="0" y="0"/>
                  <a:chExt cx="2919" cy="2151"/>
                </a:xfrm>
              </p:grpSpPr>
              <p:sp>
                <p:nvSpPr>
                  <p:cNvPr id="8201" name="Oval 9"/>
                  <p:cNvSpPr/>
                  <p:nvPr/>
                </p:nvSpPr>
                <p:spPr>
                  <a:xfrm>
                    <a:off x="0" y="0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wrap="none" anchor="ctr"/>
                  <a:p>
                    <a:pPr lvl="0" algn="ctr"/>
                    <a:endParaRPr lang="zh-CN" altLang="en-US" sz="3200" b="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202" name="Oval 10"/>
                  <p:cNvSpPr/>
                  <p:nvPr/>
                </p:nvSpPr>
                <p:spPr>
                  <a:xfrm>
                    <a:off x="1115" y="787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wrap="none" anchor="ctr"/>
                  <a:p>
                    <a:pPr lvl="0" algn="ctr"/>
                    <a:endParaRPr lang="zh-CN" altLang="en-US" sz="3200" b="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8203" name="组合 8202"/>
                <p:cNvGrpSpPr/>
                <p:nvPr/>
              </p:nvGrpSpPr>
              <p:grpSpPr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8204" name="组合 8203"/>
                  <p:cNvGrpSpPr/>
                  <p:nvPr/>
                </p:nvGrpSpPr>
                <p:grpSpPr>
                  <a:xfrm>
                    <a:off x="3545" y="1502"/>
                    <a:ext cx="1258" cy="2327"/>
                    <a:chOff x="0" y="0"/>
                    <a:chExt cx="1258" cy="2327"/>
                  </a:xfrm>
                </p:grpSpPr>
                <p:sp>
                  <p:nvSpPr>
                    <p:cNvPr id="8205" name="Freeform 13"/>
                    <p:cNvSpPr/>
                    <p:nvPr/>
                  </p:nvSpPr>
                  <p:spPr>
                    <a:xfrm rot="2711884">
                      <a:off x="-706" y="70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06" name="Freeform 14"/>
                    <p:cNvSpPr/>
                    <p:nvPr/>
                  </p:nvSpPr>
                  <p:spPr>
                    <a:xfrm rot="2711884">
                      <a:off x="547" y="1616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07" name="组合 8206"/>
                  <p:cNvGrpSpPr/>
                  <p:nvPr/>
                </p:nvGrpSpPr>
                <p:grpSpPr>
                  <a:xfrm>
                    <a:off x="2938" y="1991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8208" name="Freeform 16"/>
                    <p:cNvSpPr/>
                    <p:nvPr/>
                  </p:nvSpPr>
                  <p:spPr>
                    <a:xfrm rot="2104081">
                      <a:off x="0" y="0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09" name="Freeform 17"/>
                    <p:cNvSpPr/>
                    <p:nvPr/>
                  </p:nvSpPr>
                  <p:spPr>
                    <a:xfrm rot="2104081">
                      <a:off x="1489" y="787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10" name="组合 8209"/>
                  <p:cNvGrpSpPr/>
                  <p:nvPr/>
                </p:nvGrpSpPr>
                <p:grpSpPr>
                  <a:xfrm>
                    <a:off x="2971" y="1804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8211" name="Freeform 19"/>
                    <p:cNvSpPr/>
                    <p:nvPr/>
                  </p:nvSpPr>
                  <p:spPr>
                    <a:xfrm rot="1582915">
                      <a:off x="0" y="0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12" name="Freeform 20"/>
                    <p:cNvSpPr/>
                    <p:nvPr/>
                  </p:nvSpPr>
                  <p:spPr>
                    <a:xfrm rot="1582915">
                      <a:off x="1545" y="588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13" name="组合 8212"/>
                  <p:cNvGrpSpPr/>
                  <p:nvPr/>
                </p:nvGrpSpPr>
                <p:grpSpPr>
                  <a:xfrm>
                    <a:off x="2998" y="1608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8214" name="Freeform 22"/>
                    <p:cNvSpPr/>
                    <p:nvPr/>
                  </p:nvSpPr>
                  <p:spPr>
                    <a:xfrm rot="1080363">
                      <a:off x="0" y="0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15" name="Freeform 23"/>
                    <p:cNvSpPr/>
                    <p:nvPr/>
                  </p:nvSpPr>
                  <p:spPr>
                    <a:xfrm rot="1080363">
                      <a:off x="1571" y="401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16" name="组合 8215"/>
                  <p:cNvGrpSpPr/>
                  <p:nvPr/>
                </p:nvGrpSpPr>
                <p:grpSpPr>
                  <a:xfrm>
                    <a:off x="3032" y="1386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8217" name="Freeform 25"/>
                    <p:cNvSpPr/>
                    <p:nvPr/>
                  </p:nvSpPr>
                  <p:spPr>
                    <a:xfrm rot="463793">
                      <a:off x="0" y="0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18" name="Freeform 26"/>
                    <p:cNvSpPr/>
                    <p:nvPr/>
                  </p:nvSpPr>
                  <p:spPr>
                    <a:xfrm rot="463793">
                      <a:off x="1512" y="16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19" name="组合 8218"/>
                  <p:cNvGrpSpPr/>
                  <p:nvPr/>
                </p:nvGrpSpPr>
                <p:grpSpPr>
                  <a:xfrm>
                    <a:off x="3057" y="1241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8220" name="Freeform 28"/>
                    <p:cNvSpPr/>
                    <p:nvPr/>
                  </p:nvSpPr>
                  <p:spPr>
                    <a:xfrm rot="-84181">
                      <a:off x="0" y="20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21" name="Freeform 29"/>
                    <p:cNvSpPr/>
                    <p:nvPr/>
                  </p:nvSpPr>
                  <p:spPr>
                    <a:xfrm rot="-84181">
                      <a:off x="1396" y="0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22" name="组合 8221"/>
                  <p:cNvGrpSpPr/>
                  <p:nvPr/>
                </p:nvGrpSpPr>
                <p:grpSpPr>
                  <a:xfrm>
                    <a:off x="3012" y="889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8223" name="Freeform 31"/>
                    <p:cNvSpPr/>
                    <p:nvPr/>
                  </p:nvSpPr>
                  <p:spPr>
                    <a:xfrm rot="-802577">
                      <a:off x="0" y="212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24" name="Freeform 32"/>
                    <p:cNvSpPr/>
                    <p:nvPr/>
                  </p:nvSpPr>
                  <p:spPr>
                    <a:xfrm rot="-802577">
                      <a:off x="1217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25" name="组合 8224"/>
                  <p:cNvGrpSpPr/>
                  <p:nvPr/>
                </p:nvGrpSpPr>
                <p:grpSpPr>
                  <a:xfrm>
                    <a:off x="711" y="1625"/>
                    <a:ext cx="1257" cy="2326"/>
                    <a:chOff x="0" y="0"/>
                    <a:chExt cx="1257" cy="2326"/>
                  </a:xfrm>
                </p:grpSpPr>
                <p:sp>
                  <p:nvSpPr>
                    <p:cNvPr id="8226" name="Freeform 34"/>
                    <p:cNvSpPr/>
                    <p:nvPr/>
                  </p:nvSpPr>
                  <p:spPr>
                    <a:xfrm rot="-2711884" flipH="1">
                      <a:off x="239" y="70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27" name="Freeform 35"/>
                    <p:cNvSpPr/>
                    <p:nvPr/>
                  </p:nvSpPr>
                  <p:spPr>
                    <a:xfrm rot="-2711884" flipH="1">
                      <a:off x="-217" y="1615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28" name="组合 8227"/>
                  <p:cNvGrpSpPr/>
                  <p:nvPr/>
                </p:nvGrpSpPr>
                <p:grpSpPr>
                  <a:xfrm>
                    <a:off x="69" y="2168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8229" name="Freeform 37"/>
                    <p:cNvSpPr/>
                    <p:nvPr/>
                  </p:nvSpPr>
                  <p:spPr>
                    <a:xfrm rot="-2104081" flipH="1">
                      <a:off x="649" y="0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30" name="Freeform 38"/>
                    <p:cNvSpPr/>
                    <p:nvPr/>
                  </p:nvSpPr>
                  <p:spPr>
                    <a:xfrm rot="-2104081" flipH="1">
                      <a:off x="0" y="787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31" name="组合 8230"/>
                  <p:cNvGrpSpPr/>
                  <p:nvPr/>
                </p:nvGrpSpPr>
                <p:grpSpPr>
                  <a:xfrm>
                    <a:off x="22" y="1981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8232" name="Freeform 40"/>
                    <p:cNvSpPr/>
                    <p:nvPr/>
                  </p:nvSpPr>
                  <p:spPr>
                    <a:xfrm rot="-1582915" flipH="1">
                      <a:off x="741" y="0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33" name="Freeform 41"/>
                    <p:cNvSpPr/>
                    <p:nvPr/>
                  </p:nvSpPr>
                  <p:spPr>
                    <a:xfrm rot="-1582915" flipH="1">
                      <a:off x="0" y="588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34" name="组合 8233"/>
                  <p:cNvGrpSpPr/>
                  <p:nvPr/>
                </p:nvGrpSpPr>
                <p:grpSpPr>
                  <a:xfrm>
                    <a:off x="0" y="1785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8235" name="Freeform 43"/>
                    <p:cNvSpPr/>
                    <p:nvPr/>
                  </p:nvSpPr>
                  <p:spPr>
                    <a:xfrm rot="-1080363" flipH="1">
                      <a:off x="795" y="0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36" name="Freeform 44"/>
                    <p:cNvSpPr/>
                    <p:nvPr/>
                  </p:nvSpPr>
                  <p:spPr>
                    <a:xfrm rot="-1080363" flipH="1">
                      <a:off x="0" y="401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37" name="组合 8236"/>
                  <p:cNvGrpSpPr/>
                  <p:nvPr/>
                </p:nvGrpSpPr>
                <p:grpSpPr>
                  <a:xfrm>
                    <a:off x="96" y="1563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8238" name="Freeform 46"/>
                    <p:cNvSpPr/>
                    <p:nvPr/>
                  </p:nvSpPr>
                  <p:spPr>
                    <a:xfrm rot="-463793" flipH="1">
                      <a:off x="797" y="0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39" name="Freeform 47"/>
                    <p:cNvSpPr/>
                    <p:nvPr/>
                  </p:nvSpPr>
                  <p:spPr>
                    <a:xfrm rot="-463793" flipH="1">
                      <a:off x="0" y="16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40" name="组合 8239"/>
                  <p:cNvGrpSpPr/>
                  <p:nvPr/>
                </p:nvGrpSpPr>
                <p:grpSpPr>
                  <a:xfrm>
                    <a:off x="263" y="1418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8241" name="Freeform 49"/>
                    <p:cNvSpPr/>
                    <p:nvPr/>
                  </p:nvSpPr>
                  <p:spPr>
                    <a:xfrm rot="84181" flipH="1">
                      <a:off x="746" y="20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42" name="Freeform 50"/>
                    <p:cNvSpPr/>
                    <p:nvPr/>
                  </p:nvSpPr>
                  <p:spPr>
                    <a:xfrm rot="84181" flipH="1">
                      <a:off x="0" y="0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43" name="组合 8242"/>
                  <p:cNvGrpSpPr/>
                  <p:nvPr/>
                </p:nvGrpSpPr>
                <p:grpSpPr>
                  <a:xfrm>
                    <a:off x="579" y="1066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8244" name="Freeform 52"/>
                    <p:cNvSpPr/>
                    <p:nvPr/>
                  </p:nvSpPr>
                  <p:spPr>
                    <a:xfrm rot="802577" flipH="1">
                      <a:off x="646" y="212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45" name="Freeform 53"/>
                    <p:cNvSpPr/>
                    <p:nvPr/>
                  </p:nvSpPr>
                  <p:spPr>
                    <a:xfrm rot="802577" flipH="1">
                      <a:off x="0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46" name="组合 8245"/>
                  <p:cNvGrpSpPr/>
                  <p:nvPr/>
                </p:nvGrpSpPr>
                <p:grpSpPr>
                  <a:xfrm>
                    <a:off x="690" y="871"/>
                    <a:ext cx="1850" cy="554"/>
                    <a:chOff x="0" y="0"/>
                    <a:chExt cx="1850" cy="554"/>
                  </a:xfrm>
                </p:grpSpPr>
                <p:sp>
                  <p:nvSpPr>
                    <p:cNvPr id="8247" name="Freeform 55"/>
                    <p:cNvSpPr/>
                    <p:nvPr/>
                  </p:nvSpPr>
                  <p:spPr>
                    <a:xfrm rot="1277472" flipH="1">
                      <a:off x="617" y="33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48" name="Freeform 56"/>
                    <p:cNvSpPr/>
                    <p:nvPr/>
                  </p:nvSpPr>
                  <p:spPr>
                    <a:xfrm rot="1277472" flipH="1">
                      <a:off x="0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49" name="组合 8248"/>
                  <p:cNvGrpSpPr/>
                  <p:nvPr/>
                </p:nvGrpSpPr>
                <p:grpSpPr>
                  <a:xfrm>
                    <a:off x="911" y="589"/>
                    <a:ext cx="1767" cy="743"/>
                    <a:chOff x="0" y="0"/>
                    <a:chExt cx="1767" cy="743"/>
                  </a:xfrm>
                </p:grpSpPr>
                <p:sp>
                  <p:nvSpPr>
                    <p:cNvPr id="8250" name="Freeform 58"/>
                    <p:cNvSpPr/>
                    <p:nvPr/>
                  </p:nvSpPr>
                  <p:spPr>
                    <a:xfrm rot="2028409" flipH="1">
                      <a:off x="534" y="52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51" name="Freeform 59"/>
                    <p:cNvSpPr/>
                    <p:nvPr/>
                  </p:nvSpPr>
                  <p:spPr>
                    <a:xfrm rot="2028409" flipH="1">
                      <a:off x="0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52" name="组合 8251"/>
                  <p:cNvGrpSpPr/>
                  <p:nvPr/>
                </p:nvGrpSpPr>
                <p:grpSpPr>
                  <a:xfrm>
                    <a:off x="1120" y="300"/>
                    <a:ext cx="1693" cy="892"/>
                    <a:chOff x="0" y="0"/>
                    <a:chExt cx="1693" cy="892"/>
                  </a:xfrm>
                </p:grpSpPr>
                <p:sp>
                  <p:nvSpPr>
                    <p:cNvPr id="8253" name="Freeform 61"/>
                    <p:cNvSpPr/>
                    <p:nvPr/>
                  </p:nvSpPr>
                  <p:spPr>
                    <a:xfrm rot="2664424" flipH="1">
                      <a:off x="442" y="6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54" name="Freeform 62"/>
                    <p:cNvSpPr/>
                    <p:nvPr/>
                  </p:nvSpPr>
                  <p:spPr>
                    <a:xfrm rot="2664424" flipH="1">
                      <a:off x="0" y="0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55" name="组合 8254"/>
                  <p:cNvGrpSpPr/>
                  <p:nvPr/>
                </p:nvGrpSpPr>
                <p:grpSpPr>
                  <a:xfrm>
                    <a:off x="1707" y="76"/>
                    <a:ext cx="778" cy="1512"/>
                    <a:chOff x="0" y="0"/>
                    <a:chExt cx="778" cy="1512"/>
                  </a:xfrm>
                </p:grpSpPr>
                <p:sp>
                  <p:nvSpPr>
                    <p:cNvPr id="8256" name="Freeform 64"/>
                    <p:cNvSpPr/>
                    <p:nvPr/>
                  </p:nvSpPr>
                  <p:spPr>
                    <a:xfrm rot="3473776" flipH="1">
                      <a:off x="117" y="851"/>
                      <a:ext cx="1100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57" name="Freeform 65"/>
                    <p:cNvSpPr/>
                    <p:nvPr/>
                  </p:nvSpPr>
                  <p:spPr>
                    <a:xfrm rot="3473776" flipH="1">
                      <a:off x="-126" y="126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58" name="组合 8257"/>
                  <p:cNvGrpSpPr/>
                  <p:nvPr/>
                </p:nvGrpSpPr>
                <p:grpSpPr>
                  <a:xfrm>
                    <a:off x="2009" y="0"/>
                    <a:ext cx="634" cy="1534"/>
                    <a:chOff x="0" y="0"/>
                    <a:chExt cx="634" cy="1534"/>
                  </a:xfrm>
                </p:grpSpPr>
                <p:sp>
                  <p:nvSpPr>
                    <p:cNvPr id="8259" name="Freeform 67"/>
                    <p:cNvSpPr/>
                    <p:nvPr/>
                  </p:nvSpPr>
                  <p:spPr>
                    <a:xfrm rot="4126479" flipH="1">
                      <a:off x="-7" y="893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60" name="Freeform 68"/>
                    <p:cNvSpPr/>
                    <p:nvPr/>
                  </p:nvSpPr>
                  <p:spPr>
                    <a:xfrm rot="4126479" flipH="1">
                      <a:off x="-116" y="116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61" name="组合 8260"/>
                  <p:cNvGrpSpPr/>
                  <p:nvPr/>
                </p:nvGrpSpPr>
                <p:grpSpPr>
                  <a:xfrm>
                    <a:off x="2896" y="644"/>
                    <a:ext cx="1845" cy="566"/>
                    <a:chOff x="0" y="0"/>
                    <a:chExt cx="1845" cy="566"/>
                  </a:xfrm>
                </p:grpSpPr>
                <p:sp>
                  <p:nvSpPr>
                    <p:cNvPr id="8262" name="Freeform 70"/>
                    <p:cNvSpPr/>
                    <p:nvPr/>
                  </p:nvSpPr>
                  <p:spPr>
                    <a:xfrm rot="-1325435">
                      <a:off x="0" y="351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63" name="Freeform 71"/>
                    <p:cNvSpPr/>
                    <p:nvPr/>
                  </p:nvSpPr>
                  <p:spPr>
                    <a:xfrm rot="-1325435">
                      <a:off x="1183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64" name="组合 8263"/>
                  <p:cNvGrpSpPr/>
                  <p:nvPr/>
                </p:nvGrpSpPr>
                <p:grpSpPr>
                  <a:xfrm>
                    <a:off x="2757" y="417"/>
                    <a:ext cx="1781" cy="717"/>
                    <a:chOff x="0" y="0"/>
                    <a:chExt cx="1781" cy="717"/>
                  </a:xfrm>
                </p:grpSpPr>
                <p:sp>
                  <p:nvSpPr>
                    <p:cNvPr id="8265" name="Freeform 73"/>
                    <p:cNvSpPr/>
                    <p:nvPr/>
                  </p:nvSpPr>
                  <p:spPr>
                    <a:xfrm rot="-1921064">
                      <a:off x="0" y="502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66" name="Freeform 74"/>
                    <p:cNvSpPr/>
                    <p:nvPr/>
                  </p:nvSpPr>
                  <p:spPr>
                    <a:xfrm rot="-1921064">
                      <a:off x="1119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8267" name="Freeform 75"/>
                  <p:cNvSpPr/>
                  <p:nvPr/>
                </p:nvSpPr>
                <p:spPr>
                  <a:xfrm rot="4578754" flipH="1">
                    <a:off x="2172" y="946"/>
                    <a:ext cx="1027" cy="14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68" name="Freeform 76"/>
                  <p:cNvSpPr/>
                  <p:nvPr/>
                </p:nvSpPr>
                <p:spPr>
                  <a:xfrm rot="4578754" flipH="1">
                    <a:off x="2195" y="193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8269" name="组合 8268"/>
                  <p:cNvGrpSpPr/>
                  <p:nvPr/>
                </p:nvGrpSpPr>
                <p:grpSpPr>
                  <a:xfrm>
                    <a:off x="2874" y="13"/>
                    <a:ext cx="640" cy="1520"/>
                    <a:chOff x="0" y="0"/>
                    <a:chExt cx="640" cy="1520"/>
                  </a:xfrm>
                </p:grpSpPr>
                <p:sp>
                  <p:nvSpPr>
                    <p:cNvPr id="8270" name="Freeform 78"/>
                    <p:cNvSpPr/>
                    <p:nvPr/>
                  </p:nvSpPr>
                  <p:spPr>
                    <a:xfrm rot="-3857754">
                      <a:off x="-439" y="897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71" name="Freeform 79"/>
                    <p:cNvSpPr/>
                    <p:nvPr/>
                  </p:nvSpPr>
                  <p:spPr>
                    <a:xfrm rot="-3857754">
                      <a:off x="207" y="137"/>
                      <a:ext cx="570" cy="2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72" name="组合 8271"/>
                  <p:cNvGrpSpPr/>
                  <p:nvPr/>
                </p:nvGrpSpPr>
                <p:grpSpPr>
                  <a:xfrm>
                    <a:off x="3008" y="135"/>
                    <a:ext cx="1017" cy="1464"/>
                    <a:chOff x="0" y="0"/>
                    <a:chExt cx="1017" cy="1464"/>
                  </a:xfrm>
                </p:grpSpPr>
                <p:sp>
                  <p:nvSpPr>
                    <p:cNvPr id="8273" name="Freeform 81"/>
                    <p:cNvSpPr/>
                    <p:nvPr/>
                  </p:nvSpPr>
                  <p:spPr>
                    <a:xfrm rot="-2777260">
                      <a:off x="-442" y="748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74" name="Freeform 82"/>
                    <p:cNvSpPr/>
                    <p:nvPr/>
                  </p:nvSpPr>
                  <p:spPr>
                    <a:xfrm rot="-2777260">
                      <a:off x="492" y="95"/>
                      <a:ext cx="620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75" name="组合 8274"/>
                  <p:cNvGrpSpPr/>
                  <p:nvPr/>
                </p:nvGrpSpPr>
                <p:grpSpPr>
                  <a:xfrm>
                    <a:off x="2804" y="4"/>
                    <a:ext cx="243" cy="1448"/>
                    <a:chOff x="0" y="0"/>
                    <a:chExt cx="243" cy="1448"/>
                  </a:xfrm>
                </p:grpSpPr>
                <p:sp>
                  <p:nvSpPr>
                    <p:cNvPr id="8276" name="Freeform 84"/>
                    <p:cNvSpPr/>
                    <p:nvPr/>
                  </p:nvSpPr>
                  <p:spPr>
                    <a:xfrm rot="-4903748">
                      <a:off x="-434" y="928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77" name="Freeform 85"/>
                    <p:cNvSpPr/>
                    <p:nvPr/>
                  </p:nvSpPr>
                  <p:spPr>
                    <a:xfrm rot="-4903748">
                      <a:off x="-80" y="185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78" name="组合 8277"/>
                  <p:cNvGrpSpPr/>
                  <p:nvPr/>
                </p:nvGrpSpPr>
                <p:grpSpPr>
                  <a:xfrm>
                    <a:off x="1017" y="1741"/>
                    <a:ext cx="1085" cy="2450"/>
                    <a:chOff x="0" y="0"/>
                    <a:chExt cx="1085" cy="2450"/>
                  </a:xfrm>
                </p:grpSpPr>
                <p:sp>
                  <p:nvSpPr>
                    <p:cNvPr id="8279" name="Freeform 87"/>
                    <p:cNvSpPr/>
                    <p:nvPr/>
                  </p:nvSpPr>
                  <p:spPr>
                    <a:xfrm rot="-3264308" flipH="1">
                      <a:off x="67" y="70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80" name="Freeform 88"/>
                    <p:cNvSpPr/>
                    <p:nvPr/>
                  </p:nvSpPr>
                  <p:spPr>
                    <a:xfrm rot="-3264308" flipH="1">
                      <a:off x="-217" y="1739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81" name="组合 8280"/>
                  <p:cNvGrpSpPr/>
                  <p:nvPr/>
                </p:nvGrpSpPr>
                <p:grpSpPr>
                  <a:xfrm>
                    <a:off x="1529" y="1908"/>
                    <a:ext cx="766" cy="2373"/>
                    <a:chOff x="0" y="0"/>
                    <a:chExt cx="766" cy="2373"/>
                  </a:xfrm>
                </p:grpSpPr>
                <p:sp>
                  <p:nvSpPr>
                    <p:cNvPr id="8282" name="Freeform 90"/>
                    <p:cNvSpPr/>
                    <p:nvPr/>
                  </p:nvSpPr>
                  <p:spPr>
                    <a:xfrm rot="-4057115" flipH="1">
                      <a:off x="-187" y="641"/>
                      <a:ext cx="159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83" name="Freeform 91"/>
                    <p:cNvSpPr/>
                    <p:nvPr/>
                  </p:nvSpPr>
                  <p:spPr>
                    <a:xfrm rot="-4057115" flipH="1">
                      <a:off x="-183" y="1700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84" name="组合 8283"/>
                  <p:cNvGrpSpPr/>
                  <p:nvPr/>
                </p:nvGrpSpPr>
                <p:grpSpPr>
                  <a:xfrm rot="88588">
                    <a:off x="2061" y="1962"/>
                    <a:ext cx="459" cy="2329"/>
                    <a:chOff x="0" y="0"/>
                    <a:chExt cx="492" cy="2604"/>
                  </a:xfrm>
                </p:grpSpPr>
                <p:sp>
                  <p:nvSpPr>
                    <p:cNvPr id="8285" name="Freeform 93"/>
                    <p:cNvSpPr/>
                    <p:nvPr/>
                  </p:nvSpPr>
                  <p:spPr>
                    <a:xfrm rot="-4817938" flipH="1">
                      <a:off x="-517" y="705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86" name="Freeform 94"/>
                    <p:cNvSpPr/>
                    <p:nvPr/>
                  </p:nvSpPr>
                  <p:spPr>
                    <a:xfrm rot="-4817938" flipH="1">
                      <a:off x="-222" y="1905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87" name="组合 8286"/>
                  <p:cNvGrpSpPr/>
                  <p:nvPr/>
                </p:nvGrpSpPr>
                <p:grpSpPr>
                  <a:xfrm>
                    <a:off x="3408" y="1689"/>
                    <a:ext cx="1125" cy="2426"/>
                    <a:chOff x="0" y="0"/>
                    <a:chExt cx="1125" cy="2426"/>
                  </a:xfrm>
                </p:grpSpPr>
                <p:sp>
                  <p:nvSpPr>
                    <p:cNvPr id="8288" name="Freeform 96"/>
                    <p:cNvSpPr/>
                    <p:nvPr/>
                  </p:nvSpPr>
                  <p:spPr>
                    <a:xfrm rot="3144576">
                      <a:off x="-706" y="70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89" name="Freeform 97"/>
                    <p:cNvSpPr/>
                    <p:nvPr/>
                  </p:nvSpPr>
                  <p:spPr>
                    <a:xfrm rot="3144576">
                      <a:off x="414" y="1715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90" name="组合 8289"/>
                  <p:cNvGrpSpPr/>
                  <p:nvPr/>
                </p:nvGrpSpPr>
                <p:grpSpPr>
                  <a:xfrm>
                    <a:off x="3255" y="1838"/>
                    <a:ext cx="883" cy="2426"/>
                    <a:chOff x="0" y="0"/>
                    <a:chExt cx="883" cy="2426"/>
                  </a:xfrm>
                </p:grpSpPr>
                <p:sp>
                  <p:nvSpPr>
                    <p:cNvPr id="8291" name="Freeform 99"/>
                    <p:cNvSpPr/>
                    <p:nvPr/>
                  </p:nvSpPr>
                  <p:spPr>
                    <a:xfrm rot="3745735">
                      <a:off x="-675" y="672"/>
                      <a:ext cx="1650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92" name="Freeform 100"/>
                    <p:cNvSpPr/>
                    <p:nvPr/>
                  </p:nvSpPr>
                  <p:spPr>
                    <a:xfrm rot="3745735">
                      <a:off x="203" y="1746"/>
                      <a:ext cx="885" cy="46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93" name="组合 8292"/>
                  <p:cNvGrpSpPr/>
                  <p:nvPr/>
                </p:nvGrpSpPr>
                <p:grpSpPr>
                  <a:xfrm>
                    <a:off x="3080" y="1955"/>
                    <a:ext cx="619" cy="2386"/>
                    <a:chOff x="0" y="0"/>
                    <a:chExt cx="619" cy="2386"/>
                  </a:xfrm>
                </p:grpSpPr>
                <p:sp>
                  <p:nvSpPr>
                    <p:cNvPr id="8294" name="Freeform 102"/>
                    <p:cNvSpPr/>
                    <p:nvPr/>
                  </p:nvSpPr>
                  <p:spPr>
                    <a:xfrm rot="4286818">
                      <a:off x="-677" y="677"/>
                      <a:ext cx="160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95" name="Freeform 103"/>
                    <p:cNvSpPr/>
                    <p:nvPr/>
                  </p:nvSpPr>
                  <p:spPr>
                    <a:xfrm rot="4286818">
                      <a:off x="-3" y="1760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96" name="组合 8295"/>
                  <p:cNvGrpSpPr/>
                  <p:nvPr/>
                </p:nvGrpSpPr>
                <p:grpSpPr>
                  <a:xfrm>
                    <a:off x="2893" y="2073"/>
                    <a:ext cx="405" cy="2219"/>
                    <a:chOff x="0" y="0"/>
                    <a:chExt cx="405" cy="2219"/>
                  </a:xfrm>
                </p:grpSpPr>
                <p:sp>
                  <p:nvSpPr>
                    <p:cNvPr id="8297" name="Freeform 105"/>
                    <p:cNvSpPr/>
                    <p:nvPr/>
                  </p:nvSpPr>
                  <p:spPr>
                    <a:xfrm rot="4898956">
                      <a:off x="-612" y="612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298" name="Freeform 106"/>
                    <p:cNvSpPr/>
                    <p:nvPr/>
                  </p:nvSpPr>
                  <p:spPr>
                    <a:xfrm rot="4898956">
                      <a:off x="-183" y="1631"/>
                      <a:ext cx="79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99" name="组合 8298"/>
                  <p:cNvGrpSpPr/>
                  <p:nvPr/>
                </p:nvGrpSpPr>
                <p:grpSpPr>
                  <a:xfrm>
                    <a:off x="2372" y="2107"/>
                    <a:ext cx="426" cy="2185"/>
                    <a:chOff x="0" y="0"/>
                    <a:chExt cx="426" cy="2185"/>
                  </a:xfrm>
                </p:grpSpPr>
                <p:sp>
                  <p:nvSpPr>
                    <p:cNvPr id="8300" name="Freeform 108"/>
                    <p:cNvSpPr/>
                    <p:nvPr/>
                  </p:nvSpPr>
                  <p:spPr>
                    <a:xfrm rot="5755659">
                      <a:off x="-386" y="624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301" name="Freeform 109"/>
                    <p:cNvSpPr/>
                    <p:nvPr/>
                  </p:nvSpPr>
                  <p:spPr>
                    <a:xfrm rot="5755659">
                      <a:off x="-238" y="1649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8302" name="组合 8301"/>
              <p:cNvGrpSpPr/>
              <p:nvPr/>
            </p:nvGrpSpPr>
            <p:grpSpPr>
              <a:xfrm>
                <a:off x="74" y="313"/>
                <a:ext cx="5459" cy="3667"/>
                <a:chOff x="0" y="0"/>
                <a:chExt cx="5459" cy="3667"/>
              </a:xfrm>
            </p:grpSpPr>
            <p:grpSp>
              <p:nvGrpSpPr>
                <p:cNvPr id="8303" name="组合 8302"/>
                <p:cNvGrpSpPr/>
                <p:nvPr/>
              </p:nvGrpSpPr>
              <p:grpSpPr>
                <a:xfrm>
                  <a:off x="0" y="0"/>
                  <a:ext cx="5459" cy="3667"/>
                  <a:chOff x="0" y="0"/>
                  <a:chExt cx="5459" cy="3667"/>
                </a:xfrm>
              </p:grpSpPr>
              <p:sp>
                <p:nvSpPr>
                  <p:cNvPr id="8304" name="Arc 112"/>
                  <p:cNvSpPr/>
                  <p:nvPr/>
                </p:nvSpPr>
                <p:spPr>
                  <a:xfrm flipV="1">
                    <a:off x="2892" y="143"/>
                    <a:ext cx="2567" cy="2046"/>
                  </a:xfrm>
                  <a:custGeom>
                    <a:avLst/>
                    <a:gdLst/>
                    <a:ahLst/>
                    <a:cxnLst>
                      <a:cxn ang="0">
                        <a:pos x="2567" y="990"/>
                      </a:cxn>
                      <a:cxn ang="0">
                        <a:pos x="0" y="1155"/>
                      </a:cxn>
                      <a:cxn ang="0">
                        <a:pos x="1246" y="0"/>
                      </a:cxn>
                    </a:cxnLst>
                    <a:pathLst>
                      <a:path w="36729" h="21600" fill="none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05" name="Arc 113"/>
                  <p:cNvSpPr/>
                  <p:nvPr/>
                </p:nvSpPr>
                <p:spPr>
                  <a:xfrm flipH="1">
                    <a:off x="314" y="1288"/>
                    <a:ext cx="2016" cy="2379"/>
                  </a:xfrm>
                  <a:custGeom>
                    <a:avLst/>
                    <a:gdLst/>
                    <a:ahLst/>
                    <a:cxnLst>
                      <a:cxn ang="0">
                        <a:pos x="0" y="203"/>
                      </a:cxn>
                      <a:cxn ang="0">
                        <a:pos x="2015" y="2379"/>
                      </a:cxn>
                      <a:cxn ang="0">
                        <a:pos x="587" y="2304"/>
                      </a:cxn>
                    </a:cxnLst>
                    <a:pathLst>
                      <a:path w="30473" h="22305" fill="none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06" name="Arc 114"/>
                  <p:cNvSpPr/>
                  <p:nvPr/>
                </p:nvSpPr>
                <p:spPr>
                  <a:xfrm>
                    <a:off x="2955" y="868"/>
                    <a:ext cx="1426" cy="2379"/>
                  </a:xfrm>
                  <a:custGeom>
                    <a:avLst/>
                    <a:gdLst/>
                    <a:ahLst/>
                    <a:cxnLst>
                      <a:cxn ang="0">
                        <a:pos x="0" y="481"/>
                      </a:cxn>
                      <a:cxn ang="0">
                        <a:pos x="1426" y="2379"/>
                      </a:cxn>
                      <a:cxn ang="0">
                        <a:pos x="541" y="2304"/>
                      </a:cxn>
                    </a:cxnLst>
                    <a:pathLst>
                      <a:path w="34812" h="22305" fill="none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07" name="Arc 115"/>
                  <p:cNvSpPr/>
                  <p:nvPr/>
                </p:nvSpPr>
                <p:spPr>
                  <a:xfrm flipH="1">
                    <a:off x="0" y="500"/>
                    <a:ext cx="2540" cy="2379"/>
                  </a:xfrm>
                  <a:custGeom>
                    <a:avLst/>
                    <a:gdLst/>
                    <a:ahLst/>
                    <a:cxnLst>
                      <a:cxn ang="0">
                        <a:pos x="0" y="670"/>
                      </a:cxn>
                      <a:cxn ang="0">
                        <a:pos x="2539" y="2379"/>
                      </a:cxn>
                      <a:cxn ang="0">
                        <a:pos x="1050" y="2304"/>
                      </a:cxn>
                    </a:cxnLst>
                    <a:pathLst>
                      <a:path w="36830" h="22305" fill="none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08" name="Arc 116"/>
                  <p:cNvSpPr/>
                  <p:nvPr/>
                </p:nvSpPr>
                <p:spPr>
                  <a:xfrm flipH="1">
                    <a:off x="716" y="0"/>
                    <a:ext cx="1850" cy="2304"/>
                  </a:xfrm>
                  <a:custGeom>
                    <a:avLst/>
                    <a:gdLst/>
                    <a:ahLst/>
                    <a:cxnLst>
                      <a:cxn ang="0">
                        <a:pos x="0" y="1068"/>
                      </a:cxn>
                      <a:cxn ang="0">
                        <a:pos x="1850" y="518"/>
                      </a:cxn>
                      <a:cxn ang="0">
                        <a:pos x="1058" y="2304"/>
                      </a:cxn>
                    </a:cxnLst>
                    <a:pathLst>
                      <a:path w="31881" h="21600" fill="none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09" name="Arc 117"/>
                  <p:cNvSpPr/>
                  <p:nvPr/>
                </p:nvSpPr>
                <p:spPr>
                  <a:xfrm>
                    <a:off x="2689" y="968"/>
                    <a:ext cx="764" cy="2304"/>
                  </a:xfrm>
                  <a:custGeom>
                    <a:avLst/>
                    <a:gdLst/>
                    <a:ahLst/>
                    <a:cxnLst>
                      <a:cxn ang="0">
                        <a:pos x="0" y="481"/>
                      </a:cxn>
                      <a:cxn ang="0">
                        <a:pos x="764" y="1020"/>
                      </a:cxn>
                      <a:cxn ang="0">
                        <a:pos x="324" y="2304"/>
                      </a:cxn>
                    </a:cxnLst>
                    <a:pathLst>
                      <a:path w="31146" h="21600" fill="none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310" name="Freeform 118"/>
                  <p:cNvSpPr/>
                  <p:nvPr/>
                </p:nvSpPr>
                <p:spPr>
                  <a:xfrm flipH="1">
                    <a:off x="1726" y="125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8311" name="Freeform 119"/>
                <p:cNvSpPr/>
                <p:nvPr/>
              </p:nvSpPr>
              <p:spPr>
                <a:xfrm rot="-1346631">
                  <a:off x="3206" y="1216"/>
                  <a:ext cx="442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8312" name="组合 8311"/>
            <p:cNvGrpSpPr/>
            <p:nvPr/>
          </p:nvGrpSpPr>
          <p:grpSpPr>
            <a:xfrm>
              <a:off x="163" y="263"/>
              <a:ext cx="4040" cy="2966"/>
              <a:chOff x="0" y="0"/>
              <a:chExt cx="5198" cy="3818"/>
            </a:xfrm>
          </p:grpSpPr>
          <p:sp>
            <p:nvSpPr>
              <p:cNvPr id="8313" name="Freeform 121"/>
              <p:cNvSpPr/>
              <p:nvPr/>
            </p:nvSpPr>
            <p:spPr>
              <a:xfrm flipH="1">
                <a:off x="1724" y="204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14" name="Arc 122"/>
              <p:cNvSpPr/>
              <p:nvPr/>
            </p:nvSpPr>
            <p:spPr>
              <a:xfrm flipH="1">
                <a:off x="844" y="1514"/>
                <a:ext cx="2122" cy="2304"/>
              </a:xfrm>
              <a:custGeom>
                <a:avLst/>
                <a:gdLst/>
                <a:ahLst/>
                <a:cxnLst>
                  <a:cxn ang="0">
                    <a:pos x="537" y="0"/>
                  </a:cxn>
                  <a:cxn ang="0">
                    <a:pos x="2121" y="2304"/>
                  </a:cxn>
                  <a:cxn ang="0">
                    <a:pos x="0" y="2229"/>
                  </a:cxn>
                </a:cxnLst>
                <a:pathLst>
                  <a:path w="21600" h="21602" fill="none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15" name="Arc 123"/>
              <p:cNvSpPr/>
              <p:nvPr/>
            </p:nvSpPr>
            <p:spPr>
              <a:xfrm flipH="1">
                <a:off x="1056" y="1143"/>
                <a:ext cx="1244" cy="2379"/>
              </a:xfrm>
              <a:custGeom>
                <a:avLst/>
                <a:gdLst/>
                <a:ahLst/>
                <a:cxnLst>
                  <a:cxn ang="0">
                    <a:pos x="0" y="137"/>
                  </a:cxn>
                  <a:cxn ang="0">
                    <a:pos x="1244" y="2379"/>
                  </a:cxn>
                  <a:cxn ang="0">
                    <a:pos x="316" y="2304"/>
                  </a:cxn>
                </a:cxnLst>
                <a:pathLst>
                  <a:path w="28940" h="22305" fill="none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16" name="Arc 124"/>
              <p:cNvSpPr/>
              <p:nvPr/>
            </p:nvSpPr>
            <p:spPr>
              <a:xfrm flipH="1">
                <a:off x="0" y="831"/>
                <a:ext cx="2376" cy="2379"/>
              </a:xfrm>
              <a:custGeom>
                <a:avLst/>
                <a:gdLst/>
                <a:ahLst/>
                <a:cxnLst>
                  <a:cxn ang="0">
                    <a:pos x="0" y="452"/>
                  </a:cxn>
                  <a:cxn ang="0">
                    <a:pos x="2375" y="2379"/>
                  </a:cxn>
                  <a:cxn ang="0">
                    <a:pos x="886" y="2304"/>
                  </a:cxn>
                </a:cxnLst>
                <a:pathLst>
                  <a:path w="34455" h="22305" fill="none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17" name="Arc 125"/>
              <p:cNvSpPr/>
              <p:nvPr/>
            </p:nvSpPr>
            <p:spPr>
              <a:xfrm>
                <a:off x="2630" y="1166"/>
                <a:ext cx="381" cy="2379"/>
              </a:xfrm>
              <a:custGeom>
                <a:avLst/>
                <a:gdLst/>
                <a:ahLst/>
                <a:cxnLst>
                  <a:cxn ang="0">
                    <a:pos x="0" y="481"/>
                  </a:cxn>
                  <a:cxn ang="0">
                    <a:pos x="381" y="2379"/>
                  </a:cxn>
                  <a:cxn ang="0">
                    <a:pos x="145" y="2304"/>
                  </a:cxn>
                </a:cxnLst>
                <a:pathLst>
                  <a:path w="34812" h="22305" fill="none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18" name="Arc 126"/>
              <p:cNvSpPr/>
              <p:nvPr/>
            </p:nvSpPr>
            <p:spPr>
              <a:xfrm>
                <a:off x="2730" y="1155"/>
                <a:ext cx="1004" cy="2379"/>
              </a:xfrm>
              <a:custGeom>
                <a:avLst/>
                <a:gdLst/>
                <a:ahLst/>
                <a:cxnLst>
                  <a:cxn ang="0">
                    <a:pos x="0" y="481"/>
                  </a:cxn>
                  <a:cxn ang="0">
                    <a:pos x="1004" y="2379"/>
                  </a:cxn>
                  <a:cxn ang="0">
                    <a:pos x="381" y="2304"/>
                  </a:cxn>
                </a:cxnLst>
                <a:pathLst>
                  <a:path w="34812" h="22305" fill="none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19" name="Freeform 127"/>
              <p:cNvSpPr/>
              <p:nvPr/>
            </p:nvSpPr>
            <p:spPr>
              <a:xfrm>
                <a:off x="3091" y="2298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20" name="Freeform 128"/>
              <p:cNvSpPr/>
              <p:nvPr/>
            </p:nvSpPr>
            <p:spPr>
              <a:xfrm rot="-1939245" flipV="1">
                <a:off x="2336" y="1813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21" name="Freeform 129"/>
              <p:cNvSpPr/>
              <p:nvPr/>
            </p:nvSpPr>
            <p:spPr>
              <a:xfrm flipH="1">
                <a:off x="279" y="2167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22" name="Freeform 130"/>
              <p:cNvSpPr/>
              <p:nvPr/>
            </p:nvSpPr>
            <p:spPr>
              <a:xfrm flipH="1">
                <a:off x="790" y="556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23" name="Freeform 131"/>
              <p:cNvSpPr/>
              <p:nvPr/>
            </p:nvSpPr>
            <p:spPr>
              <a:xfrm>
                <a:off x="4191" y="1943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24" name="Freeform 132"/>
              <p:cNvSpPr/>
              <p:nvPr/>
            </p:nvSpPr>
            <p:spPr>
              <a:xfrm>
                <a:off x="3668" y="1133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25" name="Freeform 133"/>
              <p:cNvSpPr/>
              <p:nvPr/>
            </p:nvSpPr>
            <p:spPr>
              <a:xfrm>
                <a:off x="3724" y="0"/>
                <a:ext cx="663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26" name="Freeform 134"/>
              <p:cNvSpPr/>
              <p:nvPr/>
            </p:nvSpPr>
            <p:spPr>
              <a:xfrm rot="1346631" flipH="1">
                <a:off x="1492" y="1169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8327" name="Rectangle 137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328" name="Rectangle 138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329" name="Rectangle 137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l">
              <a:defRPr sz="1400" b="0">
                <a:latin typeface="Arial Black" panose="020B0A0402010202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330" name="Rectangle 13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>
                <a:latin typeface="Arial Black" panose="020B0A0402010202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8331" name="Rectangle 13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>
                <a:latin typeface="Arial Black" panose="020B0A04020102020204" pitchFamily="2" charset="0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 Black" panose="020B0A04020102020204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2" charset="0"/>
        <a:buChar char="−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2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2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2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2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2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9219" name="组合 9218"/>
          <p:cNvGrpSpPr/>
          <p:nvPr/>
        </p:nvGrpSpPr>
        <p:grpSpPr>
          <a:xfrm>
            <a:off x="4572000" y="28575"/>
            <a:ext cx="4756150" cy="4338638"/>
            <a:chOff x="0" y="0"/>
            <a:chExt cx="2958" cy="2699"/>
          </a:xfrm>
        </p:grpSpPr>
        <p:sp>
          <p:nvSpPr>
            <p:cNvPr id="9220" name="Freeform 4"/>
            <p:cNvSpPr/>
            <p:nvPr/>
          </p:nvSpPr>
          <p:spPr>
            <a:xfrm>
              <a:off x="142" y="0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1" name="Freeform 5"/>
            <p:cNvSpPr>
              <a:spLocks noEditPoints="1"/>
            </p:cNvSpPr>
            <p:nvPr/>
          </p:nvSpPr>
          <p:spPr>
            <a:xfrm>
              <a:off x="0" y="0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2" name="Freeform 6"/>
            <p:cNvSpPr/>
            <p:nvPr/>
          </p:nvSpPr>
          <p:spPr>
            <a:xfrm>
              <a:off x="703" y="1269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3" name="Freeform 7"/>
            <p:cNvSpPr/>
            <p:nvPr/>
          </p:nvSpPr>
          <p:spPr>
            <a:xfrm>
              <a:off x="485" y="1385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4" name="Freeform 8"/>
            <p:cNvSpPr/>
            <p:nvPr/>
          </p:nvSpPr>
          <p:spPr>
            <a:xfrm>
              <a:off x="354" y="627"/>
              <a:ext cx="683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5" name="Freeform 9"/>
            <p:cNvSpPr/>
            <p:nvPr/>
          </p:nvSpPr>
          <p:spPr>
            <a:xfrm>
              <a:off x="1128" y="1527"/>
              <a:ext cx="490" cy="515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6" name="Freeform 10"/>
            <p:cNvSpPr/>
            <p:nvPr/>
          </p:nvSpPr>
          <p:spPr>
            <a:xfrm>
              <a:off x="2255" y="1006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7" name="Freeform 11"/>
            <p:cNvSpPr/>
            <p:nvPr/>
          </p:nvSpPr>
          <p:spPr>
            <a:xfrm>
              <a:off x="2422" y="986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8" name="Freeform 12"/>
            <p:cNvSpPr/>
            <p:nvPr/>
          </p:nvSpPr>
          <p:spPr>
            <a:xfrm>
              <a:off x="2407" y="1183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9" name="Freeform 13"/>
            <p:cNvSpPr/>
            <p:nvPr/>
          </p:nvSpPr>
          <p:spPr>
            <a:xfrm>
              <a:off x="2083" y="1360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0" name="Freeform 14"/>
            <p:cNvSpPr/>
            <p:nvPr/>
          </p:nvSpPr>
          <p:spPr>
            <a:xfrm>
              <a:off x="2159" y="1522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1" name="Freeform 15"/>
            <p:cNvSpPr/>
            <p:nvPr/>
          </p:nvSpPr>
          <p:spPr>
            <a:xfrm>
              <a:off x="2124" y="1638"/>
              <a:ext cx="581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2" name="Freeform 16"/>
            <p:cNvSpPr/>
            <p:nvPr/>
          </p:nvSpPr>
          <p:spPr>
            <a:xfrm>
              <a:off x="2503" y="1446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233" name="组合 9232"/>
          <p:cNvGrpSpPr/>
          <p:nvPr/>
        </p:nvGrpSpPr>
        <p:grpSpPr>
          <a:xfrm>
            <a:off x="554038" y="36513"/>
            <a:ext cx="7891462" cy="6821487"/>
            <a:chOff x="0" y="0"/>
            <a:chExt cx="4971" cy="4297"/>
          </a:xfrm>
        </p:grpSpPr>
        <p:sp>
          <p:nvSpPr>
            <p:cNvPr id="9234" name="Rectangle 18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Freeform 19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6" name="Freeform 20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7" name="Freeform 21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8" name="Freeform 22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39" name="Freeform 23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40" name="Freeform 24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41" name="Freeform 25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42" name="Freeform 26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43" name="Freeform 27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44" name="Freeform 28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45" name="Rectangle 29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6" name="Rectangle 30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7" name="Freeform 31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48" name="Freeform 32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49" name="Freeform 33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0" name="Freeform 34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1" name="Freeform 35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2" name="Freeform 36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3" name="Freeform 37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4" name="Freeform 38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5" name="Freeform 39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6" name="Freeform 40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57" name="Rectangle 41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58" name="Rectangle 42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59" name="Freeform 43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0" name="Freeform 44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1" name="Freeform 45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2" name="Freeform 46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3" name="Freeform 47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4" name="Freeform 48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5" name="Freeform 49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6" name="Freeform 50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7" name="Freeform 51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8" name="Freeform 52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69" name="Rectangle 53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70" name="Rectangle 54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71" name="Freeform 55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72" name="Freeform 56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73" name="Freeform 57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74" name="Freeform 58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75" name="Freeform 59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76" name="Freeform 60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77" name="Freeform 61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78" name="Freeform 62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79" name="Freeform 63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80" name="Freeform 64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81" name="Rectangle 65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82" name="Rectangle 66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83" name="Freeform 67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84" name="Freeform 68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85" name="Freeform 69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86" name="Freeform 70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87" name="Freeform 71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88" name="Freeform 72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89" name="Freeform 73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90" name="Freeform 74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91" name="Freeform 75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92" name="Freeform 76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93" name="Rectangle 77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94" name="Rectangle 78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95" name="Freeform 79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96" name="Freeform 80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97" name="Freeform 81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98" name="Freeform 82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99" name="Freeform 83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00" name="Freeform 84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01" name="Freeform 85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02" name="Freeform 86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03" name="Freeform 87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04" name="Freeform 88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05" name="Rectangle 89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06" name="Rectangle 90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07" name="Freeform 91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08" name="Freeform 92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09" name="Freeform 93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10" name="Freeform 94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11" name="Freeform 95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12" name="Freeform 96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13" name="Freeform 97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14" name="Freeform 98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15" name="Freeform 99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16" name="Freeform 100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17" name="Rectangle 101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18" name="Rectangle 102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19" name="Freeform 103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0" name="Freeform 104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1" name="Freeform 105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2" name="Freeform 106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3" name="Freeform 107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4" name="Freeform 108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5" name="Freeform 109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6" name="Freeform 110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7" name="Freeform 111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8" name="Freeform 112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29" name="Rectangle 113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30" name="Rectangle 114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31" name="Freeform 115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2" name="Freeform 116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3" name="Freeform 117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4" name="Freeform 118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5" name="Freeform 119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6" name="Freeform 120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7" name="Freeform 121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8" name="Freeform 122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39" name="Freeform 123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40" name="Freeform 124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41" name="Rectangle 125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42" name="Rectangle 126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43" name="Freeform 127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44" name="Freeform 128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45" name="Freeform 129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46" name="Freeform 130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47" name="Freeform 131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48" name="Freeform 132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49" name="Freeform 133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50" name="Freeform 134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51" name="Freeform 135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52" name="Freeform 136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53" name="Rectangle 137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54" name="Rectangle 138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55" name="Freeform 139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56" name="Freeform 140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57" name="Freeform 141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58" name="Freeform 142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59" name="Freeform 143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60" name="Freeform 144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61" name="Freeform 145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62" name="Freeform 146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63" name="Freeform 147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64" name="Freeform 148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65" name="Rectangle 149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66" name="Rectangle 150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67" name="Freeform 151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68" name="Freeform 152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69" name="Freeform 153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70" name="Freeform 154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71" name="Freeform 155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72" name="Freeform 156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73" name="Freeform 157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74" name="Freeform 158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75" name="Freeform 159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76" name="Freeform 160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77" name="Rectangle 161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algn="ctr"/>
              <a:endPara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78" name="Freeform 162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379" name="组合 9378"/>
          <p:cNvGrpSpPr/>
          <p:nvPr/>
        </p:nvGrpSpPr>
        <p:grpSpPr>
          <a:xfrm>
            <a:off x="152400" y="4724400"/>
            <a:ext cx="1685925" cy="1557338"/>
            <a:chOff x="0" y="0"/>
            <a:chExt cx="1062" cy="981"/>
          </a:xfrm>
        </p:grpSpPr>
        <p:sp>
          <p:nvSpPr>
            <p:cNvPr id="9380" name="Freeform 169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81" name="Freeform 17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82" name="Freeform 171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83" name="Freeform 172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84" name="Freeform 173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85" name="Freeform 174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86" name="Freeform 175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87" name="Freeform 176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88" name="Freeform 177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89" name="Freeform 178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90" name="Freeform 179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91" name="Freeform 180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392" name="Freeform 181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393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394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395" name="Rectangle 164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l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396" name="Rectangle 16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en-US" altLang="x-none" strike="noStrike" noProof="1" dirty="0"/>
          </a:p>
        </p:txBody>
      </p:sp>
      <p:sp>
        <p:nvSpPr>
          <p:cNvPr id="9397" name="Rectangle 16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/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x-none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None/>
        <a:defRPr sz="2400" b="1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16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20170221161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342265"/>
            <a:ext cx="10058400" cy="7543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7775" y="4544695"/>
            <a:ext cx="7480300" cy="158051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关岭一中八年级语文（上册）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               2017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月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3920" y="128524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教学课件</a:t>
            </a:r>
            <a:endParaRPr lang="zh-CN" altLang="en-US" sz="7200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</p:cSld>
  <p:clrMapOvr>
    <a:masterClrMapping/>
  </p:clrMapOvr>
  <p:transition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42" name="标题 36864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/>
              <a:t> </a:t>
            </a:r>
            <a:r>
              <a:rPr lang="zh-CN" altLang="en-US" b="1" dirty="0">
                <a:solidFill>
                  <a:srgbClr val="FF3300"/>
                </a:solidFill>
              </a:rPr>
              <a:t>三                      峡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368643" name="文本占位符 368642"/>
          <p:cNvSpPr>
            <a:spLocks noGrp="1" noRot="1"/>
          </p:cNvSpPr>
          <p:nvPr>
            <p:ph type="body" sz="half" idx="1"/>
          </p:nvPr>
        </p:nvSpPr>
        <p:spPr>
          <a:xfrm>
            <a:off x="685800" y="1905000"/>
            <a:ext cx="2438400" cy="4114800"/>
          </a:xfrm>
        </p:spPr>
        <p:txBody>
          <a:bodyPr/>
          <a:p>
            <a:pPr>
              <a:buNone/>
            </a:pPr>
            <a:r>
              <a:rPr lang="zh-CN" altLang="en-US" sz="2800"/>
              <a:t>郦道</a:t>
            </a:r>
            <a:r>
              <a:rPr lang="zh-CN" altLang="en-US" sz="2800" dirty="0"/>
              <a:t>元</a:t>
            </a:r>
            <a:r>
              <a:rPr lang="en-US" altLang="zh-CN" sz="2800">
                <a:latin typeface="Arial" panose="020B0604020202020204" pitchFamily="34" charset="0"/>
              </a:rPr>
              <a:t>——</a:t>
            </a:r>
            <a:r>
              <a:rPr lang="zh-CN" altLang="en-US" sz="2800" dirty="0"/>
              <a:t>字善长，北魏人，地理学家，散文家。著有</a:t>
            </a:r>
            <a:r>
              <a:rPr lang="en-US" altLang="zh-CN" sz="2800"/>
              <a:t>《</a:t>
            </a:r>
            <a:r>
              <a:rPr lang="zh-CN" altLang="en-US" sz="2800" dirty="0"/>
              <a:t>水经注</a:t>
            </a:r>
            <a:r>
              <a:rPr lang="en-US" altLang="zh-CN" sz="2800"/>
              <a:t>》</a:t>
            </a:r>
            <a:endParaRPr lang="en-US" altLang="zh-CN" sz="2800"/>
          </a:p>
          <a:p>
            <a:pPr>
              <a:buNone/>
            </a:pPr>
            <a:endParaRPr lang="en-US" altLang="zh-CN" sz="2800"/>
          </a:p>
          <a:p>
            <a:pPr>
              <a:buNone/>
            </a:pPr>
            <a:endParaRPr lang="zh-CN" altLang="en-US" sz="2800"/>
          </a:p>
        </p:txBody>
      </p:sp>
      <p:pic>
        <p:nvPicPr>
          <p:cNvPr id="368644" name="图片 368643" descr="三峡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1981200"/>
            <a:ext cx="5721350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45" name="图片 368644" descr="自三峡七百里中，两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46" name="文本框 368645"/>
          <p:cNvSpPr txBox="1"/>
          <p:nvPr/>
        </p:nvSpPr>
        <p:spPr>
          <a:xfrm>
            <a:off x="197485" y="1177290"/>
            <a:ext cx="8635365" cy="583565"/>
          </a:xfrm>
          <a:prstGeom prst="rect">
            <a:avLst/>
          </a:prstGeom>
          <a:solidFill>
            <a:srgbClr val="FFFF66"/>
          </a:solidFill>
          <a:ln w="76200" cap="flat" cmpd="tri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</a:rPr>
              <a:t>         </a:t>
            </a:r>
            <a:r>
              <a:rPr lang="zh-CN" altLang="en-US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自三峡七百里中，两岸连山，略无</a:t>
            </a:r>
            <a:r>
              <a:rPr lang="zh-CN" altLang="en-US" sz="3200" b="1" u="sng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阙</a:t>
            </a:r>
            <a:r>
              <a:rPr lang="zh-CN" altLang="en-US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处。</a:t>
            </a:r>
            <a:endParaRPr lang="zh-CN" altLang="en-US" sz="32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647" name="文本框 368646"/>
          <p:cNvSpPr txBox="1"/>
          <p:nvPr/>
        </p:nvSpPr>
        <p:spPr>
          <a:xfrm>
            <a:off x="427355" y="1905000"/>
            <a:ext cx="8405495" cy="103886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</a:rPr>
              <a:t>自：从，由。    略无：完全没有。略：完全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</a:rPr>
              <a:t>阙：通假字，同“缺”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68648" name="文本框 368647"/>
          <p:cNvSpPr txBox="1"/>
          <p:nvPr/>
        </p:nvSpPr>
        <p:spPr>
          <a:xfrm>
            <a:off x="343535" y="3058795"/>
            <a:ext cx="8343265" cy="95313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eaLnBrk="1" hangingPunct="1"/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2" charset="0"/>
              </a:rPr>
              <a:t>译：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anose="02020603050405020304" pitchFamily="2" charset="0"/>
              </a:rPr>
              <a:t>在七百里三峡中，两岸山峰相连，一点也没有中断的地方。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  <a:latin typeface="Times New Roman" panose="020206030504050203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85" y="126365"/>
            <a:ext cx="339471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sz="3600" b="0">
                <a:ln w="9525" cap="flat" cmpd="sng">
                  <a:solidFill>
                    <a:srgbClr val="FFFF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6600CC"/>
                </a:solidFill>
                <a:effectLst>
                  <a:outerShdw dist="45791" dir="2021404" algn="ctr" rotWithShape="0">
                    <a:srgbClr val="B2B2B2">
                      <a:alpha val="78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altLang="en-US" sz="3600">
                <a:ln w="9525" cap="flat" cmpd="sng">
                  <a:solidFill>
                    <a:srgbClr val="FFFF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6600CC"/>
                </a:solidFill>
                <a:effectLst>
                  <a:outerShdw dist="45791" dir="2021404" algn="ctr" rotWithShape="0">
                    <a:srgbClr val="B2B2B2">
                      <a:alpha val="78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三）疏通文意</a:t>
            </a:r>
            <a:endParaRPr lang="zh-CN" altLang="en-US" sz="3600">
              <a:ln w="9525" cap="flat" cmpd="sng">
                <a:solidFill>
                  <a:srgbClr val="FFFF99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6600CC"/>
              </a:solidFill>
              <a:effectLst>
                <a:outerShdw dist="45791" dir="2021404" algn="ctr" rotWithShape="0">
                  <a:srgbClr val="B2B2B2">
                    <a:alpha val="78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47" grpId="0" bldLvl="0" animBg="1"/>
      <p:bldP spid="36864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0690" name="文本占位符 370689" descr="重岩叠嶂"/>
          <p:cNvPicPr>
            <a:picLocks noRot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4211638" cy="6858000"/>
          </a:xfrm>
        </p:spPr>
      </p:pic>
      <p:pic>
        <p:nvPicPr>
          <p:cNvPr id="370691" name="图片 370690" descr="重岩叠嶂，隐天蔽日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0"/>
            <a:ext cx="5003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0692" name="标题 370691"/>
          <p:cNvSpPr txBox="1">
            <a:spLocks noRot="1"/>
          </p:cNvSpPr>
          <p:nvPr>
            <p:ph type="title"/>
          </p:nvPr>
        </p:nvSpPr>
        <p:spPr>
          <a:xfrm>
            <a:off x="802640" y="369253"/>
            <a:ext cx="7726363" cy="1143000"/>
          </a:xfrm>
          <a:solidFill>
            <a:srgbClr val="33CCFF"/>
          </a:solidFill>
          <a:ln w="76200" cmpd="tri">
            <a:solidFill>
              <a:srgbClr val="FF0066"/>
            </a:solidFill>
            <a:miter/>
          </a:ln>
        </p:spPr>
        <p:txBody>
          <a:bodyPr vert="horz" wrap="square" lIns="91440" tIns="45720" rIns="91440" bIns="45720" anchor="ctr"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6600CC"/>
                </a:solidFill>
              </a:rPr>
              <a:t>重岩</a:t>
            </a:r>
            <a:r>
              <a:rPr lang="zh-CN" altLang="en-US" sz="5400" b="1" dirty="0">
                <a:solidFill>
                  <a:srgbClr val="6600CC"/>
                </a:solidFill>
              </a:rPr>
              <a:t>叠</a:t>
            </a:r>
            <a:r>
              <a:rPr lang="zh-CN" altLang="en-US" sz="5400" b="1" dirty="0">
                <a:solidFill>
                  <a:srgbClr val="FF0000"/>
                </a:solidFill>
              </a:rPr>
              <a:t>嶂</a:t>
            </a:r>
            <a:r>
              <a:rPr lang="zh-CN" altLang="en-US" sz="5400" b="1" dirty="0">
                <a:solidFill>
                  <a:srgbClr val="6600CC"/>
                </a:solidFill>
              </a:rPr>
              <a:t>，隐天蔽日。</a:t>
            </a:r>
            <a:endParaRPr lang="zh-CN" altLang="en-US" sz="5400" b="1" dirty="0">
              <a:solidFill>
                <a:srgbClr val="6600CC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0" y="1590675"/>
            <a:ext cx="4674235" cy="5835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嶂：像屏障一样的高山。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0285" y="2432685"/>
            <a:ext cx="7124065" cy="5835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3200" dirty="0">
                <a:solidFill>
                  <a:srgbClr val="0000CC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重重的悬崖，层层的峭壁，遮天蔽日。</a:t>
            </a:r>
            <a:endParaRPr lang="zh-CN" altLang="en-US" sz="3200" dirty="0">
              <a:solidFill>
                <a:srgbClr val="0000CC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1714" name="图片 371713" descr="三峡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47625"/>
            <a:ext cx="9058910" cy="676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1715" name="标题 371714"/>
          <p:cNvSpPr txBox="1">
            <a:spLocks noRot="1"/>
          </p:cNvSpPr>
          <p:nvPr>
            <p:ph type="title"/>
          </p:nvPr>
        </p:nvSpPr>
        <p:spPr>
          <a:xfrm>
            <a:off x="426720" y="302895"/>
            <a:ext cx="6409690" cy="1143000"/>
          </a:xfrm>
          <a:solidFill>
            <a:srgbClr val="00FF00"/>
          </a:solidFill>
          <a:ln w="57150" cmpd="thinThick">
            <a:solidFill>
              <a:srgbClr val="FF0066"/>
            </a:solidFill>
            <a:miter/>
          </a:ln>
        </p:spPr>
        <p:txBody>
          <a:bodyPr vert="horz" wrap="square" lIns="91440" tIns="45720" rIns="91440" bIns="45720" anchor="ctr"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3600" b="1" dirty="0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非</a:t>
            </a:r>
            <a:r>
              <a:rPr lang="zh-CN" altLang="en-US" sz="3600" b="1" dirty="0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</a:rPr>
              <a:t> 亭午夜分，不见曦月。</a:t>
            </a:r>
            <a:endParaRPr lang="zh-CN" altLang="en-US" sz="3600" b="1" dirty="0">
              <a:solidFill>
                <a:srgbClr val="66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1716" name="文本占位符 371715"/>
          <p:cNvSpPr txBox="1">
            <a:spLocks noRot="1"/>
          </p:cNvSpPr>
          <p:nvPr>
            <p:ph type="body" idx="1"/>
          </p:nvPr>
        </p:nvSpPr>
        <p:spPr>
          <a:xfrm>
            <a:off x="1172845" y="1558290"/>
            <a:ext cx="6372225" cy="996315"/>
          </a:xfrm>
          <a:solidFill>
            <a:srgbClr val="CCFFFF"/>
          </a:solidFill>
          <a:ln w="57150" cmpd="thinThick">
            <a:solidFill>
              <a:srgbClr val="FF0066"/>
            </a:solidFill>
            <a:miter/>
          </a:ln>
        </p:spPr>
        <p:txBody>
          <a:bodyPr vert="horz" wrap="square" lIns="91440" tIns="45720" rIns="91440" bIns="45720" anchor="t"/>
          <a:p>
            <a:pPr>
              <a:spcBef>
                <a:spcPts val="0"/>
              </a:spcBef>
              <a:buClr>
                <a:schemeClr val="bg1"/>
              </a:buCl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自：如果        非：不是      亭午：正午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>
              <a:spcBef>
                <a:spcPts val="0"/>
              </a:spcBef>
              <a:buClr>
                <a:schemeClr val="bg1"/>
              </a:buCl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夜分：半夜      曦：日光，这里指太阳。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71717" name="文本框 371716"/>
          <p:cNvSpPr txBox="1"/>
          <p:nvPr/>
        </p:nvSpPr>
        <p:spPr>
          <a:xfrm>
            <a:off x="426720" y="2795905"/>
            <a:ext cx="8166735" cy="58356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square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如果不是正午和</a:t>
            </a:r>
            <a:r>
              <a:rPr lang="zh-CN" altLang="en-US" sz="32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半夜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，就看不见太阳和</a:t>
            </a:r>
            <a:r>
              <a:rPr lang="zh-CN" altLang="en-US" sz="32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月亮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； </a:t>
            </a:r>
            <a:endParaRPr lang="zh-CN" altLang="en-US" sz="24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1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1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1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1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716" grpId="0" bldLvl="0" animBg="1"/>
      <p:bldP spid="3717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2738" name="图片 372737" descr="夏水襄陵，沿溯阻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0"/>
            <a:ext cx="90500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2739" name="文本框 372738"/>
          <p:cNvSpPr txBox="1"/>
          <p:nvPr/>
        </p:nvSpPr>
        <p:spPr>
          <a:xfrm>
            <a:off x="179705" y="112395"/>
            <a:ext cx="8255635" cy="922020"/>
          </a:xfrm>
          <a:prstGeom prst="rect">
            <a:avLst/>
          </a:prstGeom>
          <a:solidFill>
            <a:schemeClr val="bg1"/>
          </a:solidFill>
          <a:ln w="38100" cap="flat" cmpd="dbl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至于</a:t>
            </a:r>
            <a:r>
              <a:rPr lang="zh-CN" altLang="en-US" sz="54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夏水</a:t>
            </a:r>
            <a:r>
              <a:rPr lang="zh-CN" altLang="en-US" sz="5400" b="1" dirty="0">
                <a:solidFill>
                  <a:srgbClr val="FF0066"/>
                </a:solidFill>
                <a:latin typeface="Times New Roman" panose="02020603050405020304" pitchFamily="2" charset="0"/>
              </a:rPr>
              <a:t>襄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陵，</a:t>
            </a:r>
            <a:r>
              <a:rPr lang="zh-CN" altLang="en-US" sz="5400" b="1" dirty="0">
                <a:solidFill>
                  <a:srgbClr val="FF0066"/>
                </a:solidFill>
                <a:latin typeface="Times New Roman" panose="02020603050405020304" pitchFamily="2" charset="0"/>
              </a:rPr>
              <a:t>沿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溯</a:t>
            </a:r>
            <a:r>
              <a:rPr lang="zh-CN" altLang="en-US" sz="5400" b="1" dirty="0">
                <a:solidFill>
                  <a:srgbClr val="6600CC"/>
                </a:solidFill>
                <a:latin typeface="Times New Roman" panose="02020603050405020304" pitchFamily="2" charset="0"/>
              </a:rPr>
              <a:t>阻</a:t>
            </a:r>
            <a:r>
              <a:rPr lang="zh-CN" altLang="en-US" sz="5400" b="1" dirty="0">
                <a:latin typeface="Times New Roman" panose="02020603050405020304" pitchFamily="2" charset="0"/>
              </a:rPr>
              <a:t>绝。</a:t>
            </a:r>
            <a:endParaRPr lang="zh-CN" altLang="en-US" sz="5400" b="1">
              <a:solidFill>
                <a:srgbClr val="00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372740" name="文本框 372739"/>
          <p:cNvSpPr txBox="1"/>
          <p:nvPr/>
        </p:nvSpPr>
        <p:spPr>
          <a:xfrm>
            <a:off x="280988" y="1116648"/>
            <a:ext cx="7423150" cy="138366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ts val="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至于：到了       襄：上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2" charset="0"/>
            </a:endParaRPr>
          </a:p>
          <a:p>
            <a:pPr>
              <a:spcBef>
                <a:spcPts val="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陵：山陵            沿：顺流而下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2" charset="0"/>
            </a:endParaRPr>
          </a:p>
          <a:p>
            <a:pPr>
              <a:spcBef>
                <a:spcPts val="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溯：逆流而上     绝：断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372741" name="文本框 372740"/>
          <p:cNvSpPr txBox="1"/>
          <p:nvPr/>
        </p:nvSpPr>
        <p:spPr>
          <a:xfrm>
            <a:off x="179388" y="2662238"/>
            <a:ext cx="8748712" cy="10763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到了夏天，江水暴涨，漫上两岸的山陵，下行和上行的道路都被阻隔断了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72742" name="标题 372741"/>
          <p:cNvSpPr>
            <a:spLocks noGrp="1" noRot="1"/>
          </p:cNvSpPr>
          <p:nvPr>
            <p:ph type="title"/>
          </p:nvPr>
        </p:nvSpPr>
        <p:spPr>
          <a:xfrm>
            <a:off x="685800" y="-1752600"/>
            <a:ext cx="7772400" cy="1143000"/>
          </a:xfrm>
        </p:spPr>
        <p:txBody>
          <a:bodyPr anchor="ctr"/>
          <a:p>
            <a:r>
              <a:rPr lang="zh-CN" altLang="en-US" dirty="0"/>
              <a:t>水</a:t>
            </a:r>
            <a:endParaRPr lang="zh-CN" alt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2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2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40" grpId="0" bldLvl="0" animBg="1"/>
      <p:bldP spid="37274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3762" name="图片 373761" descr="三峡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" y="23495"/>
            <a:ext cx="9063990" cy="6811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3764" name="标题 373763"/>
          <p:cNvSpPr txBox="1">
            <a:spLocks noRot="1"/>
          </p:cNvSpPr>
          <p:nvPr>
            <p:ph type="title"/>
          </p:nvPr>
        </p:nvSpPr>
        <p:spPr>
          <a:xfrm>
            <a:off x="161925" y="155575"/>
            <a:ext cx="8847455" cy="2188210"/>
          </a:xfrm>
          <a:solidFill>
            <a:schemeClr val="bg1"/>
          </a:solidFill>
          <a:ln w="76200" cmpd="tri">
            <a:solidFill>
              <a:srgbClr val="FF0066"/>
            </a:solidFill>
            <a:miter/>
          </a:ln>
        </p:spPr>
        <p:txBody>
          <a:bodyPr vert="horz" wrap="square" lIns="91440" tIns="45720" rIns="91440" bIns="45720" anchor="ctr"/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或</a:t>
            </a:r>
            <a:r>
              <a:rPr lang="zh-CN" altLang="en-US" sz="4000" b="1">
                <a:solidFill>
                  <a:srgbClr val="0000CC"/>
                </a:solidFill>
              </a:rPr>
              <a:t>王命急</a:t>
            </a:r>
            <a:r>
              <a:rPr lang="zh-CN" altLang="en-US" sz="4000" b="1" dirty="0">
                <a:solidFill>
                  <a:srgbClr val="FF0000"/>
                </a:solidFill>
              </a:rPr>
              <a:t>宣</a:t>
            </a:r>
            <a:r>
              <a:rPr lang="zh-CN" altLang="en-US" sz="4000" b="1" dirty="0">
                <a:solidFill>
                  <a:schemeClr val="tx1"/>
                </a:solidFill>
              </a:rPr>
              <a:t>，</a:t>
            </a:r>
            <a:r>
              <a:rPr lang="zh-CN" altLang="en-US" sz="4000" b="1" dirty="0">
                <a:solidFill>
                  <a:srgbClr val="0000CC"/>
                </a:solidFill>
              </a:rPr>
              <a:t>有时朝发白帝，暮到江陵，其间千二百里，</a:t>
            </a:r>
            <a:r>
              <a:rPr lang="zh-CN" altLang="en-US" sz="4000" b="1" dirty="0">
                <a:solidFill>
                  <a:srgbClr val="FF0000"/>
                </a:solidFill>
              </a:rPr>
              <a:t>虽</a:t>
            </a:r>
            <a:r>
              <a:rPr lang="zh-CN" altLang="en-US" sz="4000" b="1" dirty="0">
                <a:solidFill>
                  <a:schemeClr val="tx1"/>
                </a:solidFill>
              </a:rPr>
              <a:t>乘</a:t>
            </a:r>
            <a:r>
              <a:rPr lang="zh-CN" altLang="en-US" sz="4000" b="1" dirty="0">
                <a:solidFill>
                  <a:srgbClr val="FF0000"/>
                </a:solidFill>
              </a:rPr>
              <a:t>奔</a:t>
            </a:r>
            <a:r>
              <a:rPr lang="zh-CN" altLang="en-US" sz="4000" b="1" dirty="0">
                <a:solidFill>
                  <a:srgbClr val="0000CC"/>
                </a:solidFill>
              </a:rPr>
              <a:t>御风，不以疾也。</a:t>
            </a:r>
            <a:endParaRPr lang="zh-CN" altLang="en-US" sz="4000" b="1" dirty="0">
              <a:solidFill>
                <a:srgbClr val="0000CC"/>
              </a:solidFill>
            </a:endParaRPr>
          </a:p>
        </p:txBody>
      </p:sp>
      <p:sp>
        <p:nvSpPr>
          <p:cNvPr id="373765" name="文本占位符 373764"/>
          <p:cNvSpPr txBox="1">
            <a:spLocks noRot="1"/>
          </p:cNvSpPr>
          <p:nvPr>
            <p:ph type="body" idx="1"/>
          </p:nvPr>
        </p:nvSpPr>
        <p:spPr>
          <a:xfrm>
            <a:off x="238125" y="2438400"/>
            <a:ext cx="8318500" cy="1037590"/>
          </a:xfrm>
          <a:solidFill>
            <a:srgbClr val="CCFFFF"/>
          </a:solidFill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或：有时。      宣：宣布。             虽：即使。  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奔：动词用作名词，这里指飞奔的马。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73766" name="文本框 373765"/>
          <p:cNvSpPr txBox="1"/>
          <p:nvPr/>
        </p:nvSpPr>
        <p:spPr>
          <a:xfrm>
            <a:off x="238125" y="3673475"/>
            <a:ext cx="8554720" cy="138366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CC"/>
                </a:solidFill>
                <a:latin typeface="华文行楷" panose="02010800040101010101" charset="-122"/>
                <a:ea typeface="华文行楷" panose="02010800040101010101" charset="-122"/>
              </a:rPr>
              <a:t>有时皇帝的命令要急速传达，这时候只要清早坐船从白帝城出发，傍晚就到了江陵，这中间一千二百里，即使是骑着快马，驾着疾风，也不如船行得快啊</a:t>
            </a:r>
            <a:endParaRPr lang="zh-CN" altLang="en-US" sz="2800" b="1" dirty="0">
              <a:solidFill>
                <a:srgbClr val="0000CC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3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3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3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3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65" grpId="0" bldLvl="0" animBg="1"/>
      <p:bldP spid="37376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4786" name="图片 374785" descr="素湍绿潭，回清倒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4787" name="文本框 374786"/>
          <p:cNvSpPr txBox="1"/>
          <p:nvPr/>
        </p:nvSpPr>
        <p:spPr>
          <a:xfrm>
            <a:off x="200025" y="271145"/>
            <a:ext cx="8820150" cy="768350"/>
          </a:xfrm>
          <a:prstGeom prst="rect">
            <a:avLst/>
          </a:prstGeom>
          <a:solidFill>
            <a:schemeClr val="bg1"/>
          </a:solidFill>
          <a:ln w="57150" cap="flat" cmpd="thickThin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0000CC"/>
                </a:solidFill>
                <a:latin typeface="Times New Roman" panose="02020603050405020304" pitchFamily="2" charset="0"/>
              </a:rPr>
              <a:t>春冬之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时</a:t>
            </a:r>
            <a:r>
              <a:rPr lang="zh-CN" altLang="en-US" sz="44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，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则</a:t>
            </a:r>
            <a:r>
              <a:rPr lang="zh-CN" altLang="en-US" sz="4400" b="1" u="sng" dirty="0">
                <a:solidFill>
                  <a:srgbClr val="FF0000"/>
                </a:solidFill>
                <a:latin typeface="Times New Roman" panose="02020603050405020304" pitchFamily="2" charset="0"/>
              </a:rPr>
              <a:t>素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湍</a:t>
            </a:r>
            <a:r>
              <a:rPr lang="zh-CN" altLang="en-US" sz="44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绿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潭</a:t>
            </a:r>
            <a:r>
              <a:rPr lang="zh-CN" altLang="en-US" sz="44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，回清倒影，</a:t>
            </a:r>
            <a:endParaRPr lang="zh-CN" altLang="en-US" sz="4400" b="1" dirty="0">
              <a:solidFill>
                <a:srgbClr val="00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374788" name="文本框 374787"/>
          <p:cNvSpPr txBox="1"/>
          <p:nvPr/>
        </p:nvSpPr>
        <p:spPr>
          <a:xfrm>
            <a:off x="446405" y="1193800"/>
            <a:ext cx="7924800" cy="95313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时：季节     则：连词，不译。 素：白色    湍：急流的水     潭：潭水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74789" name="文本框 374788"/>
          <p:cNvSpPr txBox="1"/>
          <p:nvPr/>
        </p:nvSpPr>
        <p:spPr>
          <a:xfrm>
            <a:off x="200025" y="2303463"/>
            <a:ext cx="8610600" cy="10763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eaLnBrk="1" hangingPunct="1"/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春冬季节，白色的急流，回旋着清波；碧绿的潭水，映出了（山石林木的）倒影。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4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4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4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4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ldLvl="0" animBg="1"/>
      <p:bldP spid="374788" grpId="0" bldLvl="0" animBg="1"/>
      <p:bldP spid="37478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5810" name="图片 375809" descr="怪柏。悬泉瀑布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" y="22860"/>
            <a:ext cx="9036050" cy="6783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5811" name="标题 375810"/>
          <p:cNvSpPr txBox="1">
            <a:spLocks noRot="1"/>
          </p:cNvSpPr>
          <p:nvPr>
            <p:ph type="title"/>
          </p:nvPr>
        </p:nvSpPr>
        <p:spPr>
          <a:xfrm>
            <a:off x="342583" y="188913"/>
            <a:ext cx="8458200" cy="1462087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anchor="ctr"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绝</a:t>
            </a:r>
            <a:r>
              <a:rPr lang="zh-CN" altLang="en-US" b="1" u="sng" dirty="0">
                <a:solidFill>
                  <a:srgbClr val="FF0000"/>
                </a:solidFill>
              </a:rPr>
              <a:t>巘</a:t>
            </a:r>
            <a:r>
              <a:rPr lang="zh-CN" altLang="en-US" b="1" dirty="0">
                <a:solidFill>
                  <a:schemeClr val="tx1"/>
                </a:solidFill>
              </a:rPr>
              <a:t>多生怪柏，</a:t>
            </a:r>
            <a:r>
              <a:rPr lang="zh-CN" altLang="en-US" b="1" dirty="0">
                <a:solidFill>
                  <a:srgbClr val="FF0000"/>
                </a:solidFill>
              </a:rPr>
              <a:t>悬</a:t>
            </a:r>
            <a:r>
              <a:rPr lang="zh-CN" altLang="en-US" b="1" dirty="0">
                <a:solidFill>
                  <a:schemeClr val="tx1"/>
                </a:solidFill>
              </a:rPr>
              <a:t>泉瀑布，</a:t>
            </a:r>
            <a:r>
              <a:rPr lang="zh-CN" altLang="en-US" b="1" dirty="0">
                <a:solidFill>
                  <a:srgbClr val="FF0000"/>
                </a:solidFill>
              </a:rPr>
              <a:t>飞漱</a:t>
            </a:r>
            <a:r>
              <a:rPr lang="zh-CN" altLang="en-US" b="1" dirty="0">
                <a:solidFill>
                  <a:schemeClr val="tx1"/>
                </a:solidFill>
              </a:rPr>
              <a:t>其间，</a:t>
            </a:r>
            <a:r>
              <a:rPr lang="zh-CN" altLang="en-US" b="1" dirty="0">
                <a:solidFill>
                  <a:srgbClr val="FF0000"/>
                </a:solidFill>
              </a:rPr>
              <a:t>清荣峻茂</a:t>
            </a:r>
            <a:r>
              <a:rPr lang="zh-CN" altLang="en-US" b="1" dirty="0">
                <a:solidFill>
                  <a:schemeClr val="tx1"/>
                </a:solidFill>
              </a:rPr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良</a:t>
            </a:r>
            <a:r>
              <a:rPr lang="zh-CN" altLang="en-US" b="1" dirty="0">
                <a:solidFill>
                  <a:schemeClr val="tx1"/>
                </a:solidFill>
              </a:rPr>
              <a:t>多趣味。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75812" name="文本占位符 375811"/>
          <p:cNvSpPr txBox="1">
            <a:spLocks noRot="1"/>
          </p:cNvSpPr>
          <p:nvPr>
            <p:ph type="body" idx="1"/>
          </p:nvPr>
        </p:nvSpPr>
        <p:spPr>
          <a:xfrm>
            <a:off x="332740" y="1761490"/>
            <a:ext cx="8338185" cy="1511300"/>
          </a:xfrm>
          <a:solidFill>
            <a:srgbClr val="CCFFFF"/>
          </a:solidFill>
        </p:spPr>
        <p:txBody>
          <a:bodyPr vert="horz" wrap="square" lIns="91440" tIns="45720" rIns="91440" bIns="45720" anchor="t">
            <a:scene3d>
              <a:camera prst="orthographicFront"/>
              <a:lightRig rig="threePt" dir="t"/>
            </a:scene3d>
          </a:bodyPr>
          <a:p>
            <a:pPr marL="0" indent="0">
              <a:buNone/>
            </a:pPr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绝：极     巘：山峰    悬：悬挂     漱：急流冲荡   </a:t>
            </a:r>
            <a:endParaRPr lang="zh-CN" altLang="en-US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良：的确、实在    清荣峻茂：水清、树荣、山高、草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盛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75813" name="文本框 375812"/>
          <p:cNvSpPr txBox="1"/>
          <p:nvPr/>
        </p:nvSpPr>
        <p:spPr>
          <a:xfrm>
            <a:off x="288290" y="3444875"/>
            <a:ext cx="8426450" cy="206121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极高的山峰上长着许多奇形怪状的柏树，在山峰之间，常有悬挂着的泉水瀑布，从它们中间飞泻、冲荡下来，水清、树茂、山高、草盛，实在是趣味无穷。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5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5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5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5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5812" grpId="0" bldLvl="0" animBg="1"/>
      <p:bldP spid="3758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1410" name="图片 401409" descr="山0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9740" y="153670"/>
            <a:ext cx="8048625" cy="11988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每至晴初霜旦，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林寒涧肃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，常有高猿长啸，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属引</a:t>
            </a:r>
            <a:r>
              <a:rPr lang="zh-CN" altLang="en-US" sz="3600" u="sng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凄异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，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空谷传响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，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哀转久绝。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03458" name="图片 403457" descr="1507"/>
          <p:cNvPicPr>
            <a:picLocks noChangeAspect="1"/>
          </p:cNvPicPr>
          <p:nvPr/>
        </p:nvPicPr>
        <p:blipFill>
          <a:blip r:embed="rId2"/>
          <a:srcRect r="54167"/>
          <a:stretch>
            <a:fillRect/>
          </a:stretch>
        </p:blipFill>
        <p:spPr>
          <a:xfrm>
            <a:off x="7423785" y="1986915"/>
            <a:ext cx="1617980" cy="3387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11505" y="1439545"/>
            <a:ext cx="6376670" cy="22453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林寒涧肃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：树林显出一片清凉，山涧寂静。 </a:t>
            </a:r>
            <a:r>
              <a:rPr lang="zh-CN" altLang="en-US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属引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：接连不断。</a:t>
            </a:r>
            <a:r>
              <a:rPr lang="zh-CN" altLang="en-US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属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，连接。 </a:t>
            </a:r>
            <a:r>
              <a:rPr lang="zh-CN" altLang="en-US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引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，延长。</a:t>
            </a:r>
            <a:r>
              <a:rPr lang="zh-CN" altLang="en-US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凄异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：凄凉异常。 空谷传响：空荡的山谷传荡着回响。</a:t>
            </a:r>
            <a:r>
              <a:rPr lang="zh-CN" altLang="en-US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哀转久绝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：悲哀婉转，很久才消失。</a:t>
            </a:r>
            <a:r>
              <a:rPr lang="zh-CN" altLang="en-US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绝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，消失。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85" y="3818255"/>
            <a:ext cx="6856095" cy="22453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每逢秋雨初晴或降霜的早晨，树林和山涧里一片清凉和寂静，常常有一些高处的猿猴拉长了声音鸣叫</a:t>
            </a:r>
            <a:r>
              <a:rPr lang="en-US" altLang="zh-CN" sz="280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音调凄凉怪异，叫声连续不断，。空旷的山谷里传来了猿啼的回声，悲哀婉转，很久很久才消失。</a:t>
            </a:r>
            <a:endParaRPr lang="zh-CN" altLang="en-US" sz="28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4786" name="图片 374785" descr="素湍绿潭，回清倒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" y="23495"/>
            <a:ext cx="9037955" cy="6799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85140" y="2112010"/>
            <a:ext cx="7650480" cy="1076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    所以渔人歌唱道：“巴东三峡巫峡长，猿鸣三声泪沾裳</a:t>
            </a:r>
            <a:r>
              <a:rPr lang="en-US" altLang="zh-CN" sz="3200">
                <a:solidFill>
                  <a:srgbClr val="0000CC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!”</a:t>
            </a:r>
            <a:endParaRPr lang="en-US" altLang="zh-CN" sz="3200">
              <a:solidFill>
                <a:srgbClr val="0000CC"/>
              </a:solidFill>
              <a:latin typeface="Times New Roman" panose="02020603050405020304" pitchFamily="2" charset="0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3370" y="227330"/>
            <a:ext cx="8034655" cy="1568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0000CC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故渔者歌曰：“巴东三峡巫峡长，猿鸣三声泪沾裳</a:t>
            </a:r>
            <a:r>
              <a:rPr lang="en-US" altLang="zh-CN" sz="4800">
                <a:solidFill>
                  <a:srgbClr val="0000CC"/>
                </a:solidFill>
                <a:latin typeface="Times New Roman" panose="02020603050405020304" pitchFamily="2" charset="0"/>
                <a:ea typeface="华文新魏" panose="02010800040101010101" pitchFamily="2" charset="-122"/>
                <a:sym typeface="+mn-ea"/>
              </a:rPr>
              <a:t>!”</a:t>
            </a:r>
            <a:endParaRPr lang="en-US" altLang="zh-CN" sz="4800">
              <a:solidFill>
                <a:srgbClr val="0000CC"/>
              </a:solidFill>
              <a:latin typeface="Times New Roman" panose="02020603050405020304" pitchFamily="2" charset="0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06" name="图片 123905" descr="sit_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0"/>
            <a:ext cx="5029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8" name="矩形 123907"/>
          <p:cNvSpPr/>
          <p:nvPr/>
        </p:nvSpPr>
        <p:spPr>
          <a:xfrm>
            <a:off x="8147050" y="6338888"/>
            <a:ext cx="996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t">
            <a:spAutoFit/>
          </a:bodyPr>
          <a:p>
            <a:pPr algn="ctr" eaLnBrk="1" hangingPunct="1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hlinkClick r:id="" action="ppaction://hlinkshowjump?jump=previousslide"/>
              </a:rPr>
              <a:t>back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23909" name="图片 123908" descr="scbt_mp_threegorges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0995" y="0"/>
            <a:ext cx="5257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矩形 36868"/>
          <p:cNvSpPr/>
          <p:nvPr/>
        </p:nvSpPr>
        <p:spPr>
          <a:xfrm>
            <a:off x="455930" y="244475"/>
            <a:ext cx="5248275" cy="82994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marL="342900" indent="-342900" algn="ctr"/>
            <a:r>
              <a:rPr lang="en-US" altLang="zh-CN" sz="4800" dirty="0">
                <a:solidFill>
                  <a:srgbClr val="00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*</a:t>
            </a:r>
            <a:r>
              <a:rPr lang="zh-CN" altLang="en-US" sz="4800" dirty="0">
                <a:solidFill>
                  <a:srgbClr val="00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精读课文品奇美</a:t>
            </a:r>
            <a:endParaRPr lang="zh-CN" altLang="en-US" sz="4800" dirty="0">
              <a:solidFill>
                <a:srgbClr val="0000CC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617220" y="1207770"/>
            <a:ext cx="7908925" cy="11988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marL="342900" indent="-342900"/>
            <a:r>
              <a:rPr lang="zh-CN" altLang="en-US" sz="3600" b="0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（揣摩文章写景的妙处，赏析语言美、意境美，领略三峡的壮美雄奇。）</a:t>
            </a:r>
            <a:r>
              <a:rPr lang="zh-CN" altLang="en-US" sz="3600" b="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6385" descr="u=2609573773,1541514544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" y="-7620"/>
            <a:ext cx="9124315" cy="6843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WordArt 6"/>
          <p:cNvSpPr>
            <a:spLocks noTextEdit="1"/>
          </p:cNvSpPr>
          <p:nvPr/>
        </p:nvSpPr>
        <p:spPr>
          <a:xfrm>
            <a:off x="1295400" y="1447800"/>
            <a:ext cx="1238250" cy="1371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48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险峻</a:t>
            </a:r>
            <a:endParaRPr lang="zh-CN" altLang="en-US" sz="48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89" name="Picture 4" descr="长江三峡风景桌面高清壁纸桌面壁纸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0" y="2026920"/>
            <a:ext cx="6237605" cy="4678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1" name="图片 15361" descr="u=547554441,2564827135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85" y="716280"/>
            <a:ext cx="6847840" cy="5135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img_2948672552,3675917879" descr="u=2948672552,3675917879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042785" cy="6920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hoverImg" descr="u=3946993312,2428249795&amp;fm=23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805" y="62865"/>
            <a:ext cx="682942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37889" descr="u=695536644,1577740879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37890"/>
          <p:cNvSpPr txBox="1"/>
          <p:nvPr/>
        </p:nvSpPr>
        <p:spPr>
          <a:xfrm>
            <a:off x="3114040" y="131445"/>
            <a:ext cx="56121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>
              <a:spcBef>
                <a:spcPts val="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第一个问题：</a:t>
            </a:r>
            <a:r>
              <a:rPr lang="zh-CN" altLang="en-US" sz="2800" b="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文章主要写了三峡的</a:t>
            </a:r>
            <a:endParaRPr lang="zh-CN" altLang="en-US" sz="2800" b="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ts val="0"/>
              </a:spcBef>
            </a:pPr>
            <a:r>
              <a:rPr lang="zh-CN" altLang="en-US" sz="2800" b="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哪些景物？突出景物什么特点？</a:t>
            </a:r>
            <a:endParaRPr lang="zh-CN" altLang="en-US" sz="2800" b="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135890" y="1232535"/>
            <a:ext cx="8871585" cy="41541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marL="342900" indent="-342900">
              <a:spcBef>
                <a:spcPts val="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 </a:t>
            </a:r>
            <a:r>
              <a:rPr lang="zh-CN" altLang="en-US" sz="32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先写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山</a:t>
            </a:r>
            <a:r>
              <a:rPr lang="zh-CN" altLang="en-US" sz="32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，后写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水</a:t>
            </a:r>
            <a:r>
              <a:rPr lang="zh-CN" altLang="en-US" sz="32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ts val="0"/>
              </a:spcBef>
            </a:pP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 写山：突出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连绵不断、遮天蔽日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的特点。</a:t>
            </a:r>
            <a:endParaRPr lang="zh-CN" altLang="en-US" sz="2800" dirty="0">
              <a:solidFill>
                <a:srgbClr val="6600CC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marL="342900" indent="-342900">
              <a:spcBef>
                <a:spcPts val="0"/>
              </a:spcBef>
            </a:pP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 写水：夏天</a:t>
            </a:r>
            <a:r>
              <a:rPr lang="en-US" altLang="x-none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——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春冬</a:t>
            </a:r>
            <a:r>
              <a:rPr lang="en-US" altLang="x-none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——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秋天，描绘不同季节的不同景象。</a:t>
            </a:r>
            <a:endParaRPr lang="zh-CN" altLang="en-US" sz="2800" dirty="0">
              <a:solidFill>
                <a:srgbClr val="6600CC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marL="342900" indent="-342900">
              <a:spcBef>
                <a:spcPts val="0"/>
              </a:spcBef>
            </a:pP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 夏天：突出水势，写出水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急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。气势磅礴，一泻千里。突出“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奔放美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”。</a:t>
            </a:r>
            <a:endParaRPr lang="zh-CN" altLang="en-US" sz="2800" dirty="0">
              <a:solidFill>
                <a:srgbClr val="6600CC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marL="342900" indent="-342900">
              <a:spcBef>
                <a:spcPts val="0"/>
              </a:spcBef>
            </a:pP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 春冬：突出水色，写出水的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清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、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绿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。清澈见底，奇异峻秀。突出“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清幽美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”。</a:t>
            </a:r>
            <a:endParaRPr lang="zh-CN" altLang="en-US" sz="2800" dirty="0">
              <a:solidFill>
                <a:srgbClr val="6600CC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marL="342900" indent="-342900">
              <a:spcBef>
                <a:spcPts val="0"/>
              </a:spcBef>
            </a:pP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 秋天：水枯气寒，猿鸣凄凉。突出“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凄婉美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”。</a:t>
            </a:r>
            <a:endParaRPr lang="zh-CN" altLang="en-US" sz="2800" dirty="0">
              <a:solidFill>
                <a:srgbClr val="6600CC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250" y="131445"/>
            <a:ext cx="2733675" cy="70675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altLang="en-US" sz="4000" dirty="0">
                <a:solidFill>
                  <a:srgbClr val="0000CC"/>
                </a:solidFill>
                <a:ea typeface="隶书" panose="02010509060101010101" pitchFamily="1" charset="-122"/>
                <a:sym typeface="+mn-ea"/>
              </a:rPr>
              <a:t>问题探究：</a:t>
            </a:r>
            <a:endParaRPr lang="zh-CN" altLang="en-US" sz="4000" dirty="0">
              <a:solidFill>
                <a:srgbClr val="0000CC"/>
              </a:solidFill>
              <a:ea typeface="隶书" panose="02010509060101010101" pitchFamily="1" charset="-122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8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38913" descr="20120114112740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Text Box 16"/>
          <p:cNvSpPr txBox="1"/>
          <p:nvPr/>
        </p:nvSpPr>
        <p:spPr>
          <a:xfrm>
            <a:off x="5943600" y="3733800"/>
            <a:ext cx="32004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Text Box 17"/>
          <p:cNvSpPr txBox="1"/>
          <p:nvPr/>
        </p:nvSpPr>
        <p:spPr>
          <a:xfrm>
            <a:off x="609600" y="4343400"/>
            <a:ext cx="6096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Text Box 18"/>
          <p:cNvSpPr txBox="1"/>
          <p:nvPr/>
        </p:nvSpPr>
        <p:spPr>
          <a:xfrm>
            <a:off x="2095500" y="5494655"/>
            <a:ext cx="4953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0"/>
              </a:spcBef>
              <a:buClrTx/>
            </a:pP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8" name="矩形 38917"/>
          <p:cNvSpPr/>
          <p:nvPr/>
        </p:nvSpPr>
        <p:spPr>
          <a:xfrm>
            <a:off x="99060" y="144145"/>
            <a:ext cx="89458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>
              <a:spcBef>
                <a:spcPts val="0"/>
              </a:spcBef>
            </a:pPr>
            <a:r>
              <a:rPr lang="zh-CN" altLang="en-US" sz="3600" dirty="0">
                <a:solidFill>
                  <a:srgbClr val="66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第二个问题：</a:t>
            </a:r>
            <a:r>
              <a:rPr lang="zh-CN" altLang="en-US" sz="32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赏析文章的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语言美</a:t>
            </a:r>
            <a:r>
              <a:rPr lang="zh-CN" altLang="en-US" sz="32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和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意境美</a:t>
            </a:r>
            <a:r>
              <a:rPr lang="zh-CN" altLang="en-US" sz="32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。</a:t>
            </a:r>
            <a:endParaRPr lang="zh-CN" altLang="en-US" sz="3200" dirty="0">
              <a:solidFill>
                <a:srgbClr val="6600CC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marL="342900" indent="-342900">
              <a:spcBef>
                <a:spcPts val="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</a:t>
            </a:r>
            <a:r>
              <a:rPr lang="zh-CN" altLang="en-US" sz="2800" dirty="0">
                <a:solidFill>
                  <a:srgbClr val="6600CC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（</a:t>
            </a:r>
            <a:r>
              <a:rPr lang="zh-CN" altLang="en-US" sz="2800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rPr>
              <a:t>读写景句子，品语言特色。可从动静、色彩、修辞、视角、用词、画面等角度赏析语言美和意境美。）</a:t>
            </a:r>
            <a:endParaRPr lang="zh-CN" altLang="en-US" sz="2800" dirty="0">
              <a:solidFill>
                <a:srgbClr val="66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54" name="文本框 39953"/>
          <p:cNvSpPr txBox="1"/>
          <p:nvPr/>
        </p:nvSpPr>
        <p:spPr>
          <a:xfrm>
            <a:off x="250031" y="1712595"/>
            <a:ext cx="2685415" cy="5219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marL="342900" indent="-342900" algn="ctr"/>
            <a:r>
              <a:rPr lang="zh-CN" altLang="en-US" sz="28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例：春冬之景：</a:t>
            </a:r>
            <a:endParaRPr lang="zh-CN" altLang="en-US" sz="28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Text Box 12"/>
          <p:cNvSpPr txBox="1"/>
          <p:nvPr/>
        </p:nvSpPr>
        <p:spPr>
          <a:xfrm>
            <a:off x="341630" y="2369185"/>
            <a:ext cx="6852920" cy="52197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t">
            <a:spAutoFit/>
          </a:bodyPr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俯视</a:t>
            </a:r>
            <a:r>
              <a:rPr lang="zh-CN" altLang="en-US" sz="28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江中所见</a:t>
            </a:r>
            <a:r>
              <a:rPr lang="zh-CN" altLang="en-US" sz="2800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   </a:t>
            </a:r>
            <a:r>
              <a:rPr lang="zh-CN" altLang="en-US" sz="28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素湍 绿潭，回清倒影。</a:t>
            </a:r>
            <a:endParaRPr lang="zh-CN" altLang="en-US" sz="28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8" name="AutoShape 13"/>
          <p:cNvSpPr/>
          <p:nvPr/>
        </p:nvSpPr>
        <p:spPr>
          <a:xfrm>
            <a:off x="3747135" y="1725930"/>
            <a:ext cx="1898650" cy="522605"/>
          </a:xfrm>
          <a:prstGeom prst="wedgeRoundRectCallout">
            <a:avLst>
              <a:gd name="adj1" fmla="val -42532"/>
              <a:gd name="adj2" fmla="val 8611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有动有静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949" name="AutoShape 15"/>
          <p:cNvSpPr/>
          <p:nvPr/>
        </p:nvSpPr>
        <p:spPr>
          <a:xfrm>
            <a:off x="6240145" y="1712595"/>
            <a:ext cx="1622425" cy="483870"/>
          </a:xfrm>
          <a:prstGeom prst="wedgeRoundRectCallout">
            <a:avLst>
              <a:gd name="adj1" fmla="val -47727"/>
              <a:gd name="adj2" fmla="val 1020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  <a:buClrTx/>
            </a:pPr>
            <a:r>
              <a:rPr lang="zh-CN" altLang="en-US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白绿相衬</a:t>
            </a:r>
            <a:endParaRPr lang="zh-CN" altLang="en-US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9943" name="矩形 39942"/>
          <p:cNvSpPr/>
          <p:nvPr/>
        </p:nvSpPr>
        <p:spPr>
          <a:xfrm>
            <a:off x="3747294" y="2954020"/>
            <a:ext cx="4115435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t">
            <a:spAutoFit/>
          </a:bodyPr>
          <a:p>
            <a:pPr marL="342900" indent="-342900" algn="ctr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（动静结合，色彩各异）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4" name="矩形 39943"/>
          <p:cNvSpPr/>
          <p:nvPr/>
        </p:nvSpPr>
        <p:spPr>
          <a:xfrm>
            <a:off x="341789" y="3475673"/>
            <a:ext cx="80479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 algn="ctr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仰视</a:t>
            </a:r>
            <a:r>
              <a:rPr lang="zh-CN" altLang="en-US" sz="28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所见：绝</a:t>
            </a:r>
            <a:r>
              <a:rPr lang="zh-CN" altLang="en-US" sz="2800" dirty="0">
                <a:solidFill>
                  <a:srgbClr val="6600CC"/>
                </a:solidFill>
                <a:sym typeface="+mn-ea"/>
              </a:rPr>
              <a:t>巘</a:t>
            </a:r>
            <a:r>
              <a:rPr lang="zh-CN" altLang="en-US" sz="28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多生怪柏，悬泉瀑布，飞漱其间。</a:t>
            </a:r>
            <a:endParaRPr lang="zh-CN" altLang="en-US" sz="28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矩形 39944"/>
          <p:cNvSpPr/>
          <p:nvPr/>
        </p:nvSpPr>
        <p:spPr>
          <a:xfrm>
            <a:off x="2095342" y="3997960"/>
            <a:ext cx="6118225" cy="52197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t">
            <a:spAutoFit/>
          </a:bodyPr>
          <a:p>
            <a:pPr marL="342900" indent="-342900" algn="ctr"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（山静、    柏怪、    泉飞、     水奇）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4" grpId="0" bldLvl="0" animBg="1"/>
      <p:bldP spid="39942" grpId="0" bldLvl="0" animBg="1"/>
      <p:bldP spid="39948" grpId="0" bldLvl="0" animBg="1"/>
      <p:bldP spid="39949" grpId="0" bldLvl="0" animBg="1"/>
      <p:bldP spid="39943" grpId="0" bldLvl="0" animBg="1"/>
      <p:bldP spid="39944" grpId="0"/>
      <p:bldP spid="3994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16"/>
          <p:cNvSpPr txBox="1"/>
          <p:nvPr/>
        </p:nvSpPr>
        <p:spPr>
          <a:xfrm>
            <a:off x="543560" y="3830955"/>
            <a:ext cx="4969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  <a:buClrTx/>
            </a:pPr>
            <a:r>
              <a:rPr lang="zh-CN" altLang="en-US" sz="36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秋景：林       涧         猿</a:t>
            </a:r>
            <a:endParaRPr lang="zh-CN" altLang="en-US" sz="36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AutoShape 17"/>
          <p:cNvSpPr/>
          <p:nvPr/>
        </p:nvSpPr>
        <p:spPr>
          <a:xfrm>
            <a:off x="2473960" y="2950210"/>
            <a:ext cx="838200" cy="819785"/>
          </a:xfrm>
          <a:prstGeom prst="cloudCallout">
            <a:avLst>
              <a:gd name="adj1" fmla="val -47727"/>
              <a:gd name="adj2" fmla="val 78384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  <a:buClrTx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寒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940" name="AutoShape 18"/>
          <p:cNvSpPr/>
          <p:nvPr/>
        </p:nvSpPr>
        <p:spPr>
          <a:xfrm>
            <a:off x="3691890" y="4662805"/>
            <a:ext cx="1226820" cy="795655"/>
          </a:xfrm>
          <a:prstGeom prst="cloudCallout">
            <a:avLst>
              <a:gd name="adj1" fmla="val -46403"/>
              <a:gd name="adj2" fmla="val -8244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  <a:buClrTx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肃</a:t>
            </a:r>
            <a:endParaRPr lang="zh-CN" altLang="en-US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941" name="AutoShape 19"/>
          <p:cNvSpPr/>
          <p:nvPr/>
        </p:nvSpPr>
        <p:spPr>
          <a:xfrm>
            <a:off x="5513070" y="2741930"/>
            <a:ext cx="2372360" cy="1028065"/>
          </a:xfrm>
          <a:prstGeom prst="cloudCallout">
            <a:avLst>
              <a:gd name="adj1" fmla="val -52537"/>
              <a:gd name="adj2" fmla="val 7630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  <a:buClrTx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凄、哀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947" name="矩形 39946"/>
          <p:cNvSpPr/>
          <p:nvPr/>
        </p:nvSpPr>
        <p:spPr>
          <a:xfrm>
            <a:off x="459105" y="1980565"/>
            <a:ext cx="7942580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marL="342900" indent="-342900" algn="ctr">
              <a:spcBef>
                <a:spcPct val="50000"/>
              </a:spcBef>
              <a:buClrTx/>
            </a:pPr>
            <a:r>
              <a:rPr lang="en-US" altLang="x-none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状写四种景物，由景境导出作者的心境。</a:t>
            </a:r>
            <a:r>
              <a:rPr lang="en-US" altLang="x-none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x-none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50" name="AutoShape 20"/>
          <p:cNvSpPr/>
          <p:nvPr/>
        </p:nvSpPr>
        <p:spPr>
          <a:xfrm>
            <a:off x="2667635" y="588010"/>
            <a:ext cx="720725" cy="859155"/>
          </a:xfrm>
          <a:prstGeom prst="wedgeEllipseCallout">
            <a:avLst>
              <a:gd name="adj1" fmla="val -53569"/>
              <a:gd name="adj2" fmla="val 76736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  <a:buClrTx/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51" name="AutoShape 21"/>
          <p:cNvSpPr/>
          <p:nvPr/>
        </p:nvSpPr>
        <p:spPr>
          <a:xfrm>
            <a:off x="3580765" y="588645"/>
            <a:ext cx="686435" cy="858520"/>
          </a:xfrm>
          <a:prstGeom prst="wedgeEllipseCallout">
            <a:avLst>
              <a:gd name="adj1" fmla="val -51190"/>
              <a:gd name="adj2" fmla="val 65773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  <a:buClrTx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树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52" name="AutoShape 22"/>
          <p:cNvSpPr/>
          <p:nvPr/>
        </p:nvSpPr>
        <p:spPr>
          <a:xfrm>
            <a:off x="4732655" y="629920"/>
            <a:ext cx="714375" cy="774700"/>
          </a:xfrm>
          <a:prstGeom prst="wedgeEllipseCallout">
            <a:avLst>
              <a:gd name="adj1" fmla="val -40625"/>
              <a:gd name="adj2" fmla="val 7291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  <a:buClrTx/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山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53" name="AutoShape 23"/>
          <p:cNvSpPr/>
          <p:nvPr/>
        </p:nvSpPr>
        <p:spPr>
          <a:xfrm>
            <a:off x="5772785" y="587375"/>
            <a:ext cx="619760" cy="739140"/>
          </a:xfrm>
          <a:prstGeom prst="wedgeEllipseCallout">
            <a:avLst>
              <a:gd name="adj1" fmla="val -40625"/>
              <a:gd name="adj2" fmla="val 68153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0"/>
              </a:spcBef>
              <a:buClrTx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草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956" name="文本框 39955"/>
          <p:cNvSpPr txBox="1"/>
          <p:nvPr/>
        </p:nvSpPr>
        <p:spPr>
          <a:xfrm>
            <a:off x="5513070" y="4267200"/>
            <a:ext cx="2642235" cy="12604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>
              <a:spcBef>
                <a:spcPts val="0"/>
              </a:spcBef>
              <a:buClrTx/>
            </a:pPr>
            <a:r>
              <a:rPr lang="zh-CN" altLang="en-US" sz="32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（水枯气寒，</a:t>
            </a:r>
            <a:endParaRPr lang="zh-CN" altLang="en-US" sz="320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ts val="0"/>
              </a:spcBef>
              <a:buClrTx/>
            </a:pPr>
            <a:r>
              <a:rPr lang="zh-CN" altLang="en-US" sz="32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猿鸣凄凉）</a:t>
            </a:r>
            <a:r>
              <a:rPr lang="zh-CN" altLang="en-US" sz="44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endParaRPr lang="zh-CN" altLang="en-US" sz="440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924" y="1447165"/>
            <a:ext cx="85617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 algn="ctr"/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总括</a:t>
            </a:r>
            <a:r>
              <a:rPr lang="zh-CN" altLang="en-US" sz="3200" dirty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的句子：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   荣   峻   茂</a:t>
            </a:r>
            <a:r>
              <a:rPr lang="zh-CN" altLang="en-US" sz="3200" dirty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，良多趣味。</a:t>
            </a:r>
            <a:endParaRPr lang="zh-CN" altLang="en-US" sz="3200" dirty="0">
              <a:solidFill>
                <a:srgbClr val="66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0" grpId="0" animBg="1"/>
      <p:bldP spid="39951" grpId="0" animBg="1"/>
      <p:bldP spid="39952" grpId="0" bldLvl="0" animBg="1"/>
      <p:bldP spid="39953" grpId="0" animBg="1"/>
      <p:bldP spid="2" grpId="0"/>
      <p:bldP spid="39938" grpId="0"/>
      <p:bldP spid="39939" grpId="0" bldLvl="0" animBg="1"/>
      <p:bldP spid="39940" grpId="0" bldLvl="0" animBg="1"/>
      <p:bldP spid="39941" grpId="0" bldLvl="0" animBg="1"/>
      <p:bldP spid="39956" grpId="0" bldLvl="0" animBg="1"/>
      <p:bldP spid="3994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06" name="图片 123905" descr="sit_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0"/>
            <a:ext cx="90963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1645" y="217170"/>
            <a:ext cx="8540115" cy="10388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marL="342900" indent="-342900" algn="l"/>
            <a:r>
              <a:rPr lang="zh-CN" altLang="en-US" sz="2800" dirty="0">
                <a:solidFill>
                  <a:srgbClr val="66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第三个问题：第二段写水急，是从哪两个方面来写的？</a:t>
            </a:r>
            <a:endParaRPr lang="zh-CN" altLang="en-US" sz="2800" dirty="0">
              <a:solidFill>
                <a:srgbClr val="6600CC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  <a:p>
            <a:pPr marL="342900" indent="-342900" algn="l"/>
            <a:r>
              <a:rPr lang="zh-CN" altLang="en-US" sz="2800" dirty="0">
                <a:solidFill>
                  <a:srgbClr val="66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用了什么修辞手法？最后一段</a:t>
            </a:r>
            <a:r>
              <a:rPr lang="zh-CN" altLang="en-US" sz="2800" dirty="0">
                <a:solidFill>
                  <a:srgbClr val="6600CC"/>
                </a:solidFill>
                <a:sym typeface="+mn-ea"/>
              </a:rPr>
              <a:t>引用渔歌的目的是什么？</a:t>
            </a:r>
            <a:endParaRPr lang="zh-CN" altLang="en-US" sz="2800" dirty="0">
              <a:solidFill>
                <a:srgbClr val="6600CC"/>
              </a:solidFill>
              <a:latin typeface="Arial" panose="020B0604020202020204" pitchFamily="34" charset="0"/>
              <a:ea typeface="隶书" panose="02010509060101010101" pitchFamily="1" charset="-122"/>
              <a:sym typeface="+mn-ea"/>
            </a:endParaRPr>
          </a:p>
        </p:txBody>
      </p:sp>
      <p:sp>
        <p:nvSpPr>
          <p:cNvPr id="39947" name="矩形 39946"/>
          <p:cNvSpPr/>
          <p:nvPr/>
        </p:nvSpPr>
        <p:spPr>
          <a:xfrm>
            <a:off x="766445" y="1490345"/>
            <a:ext cx="4265930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marL="342900" indent="-342900" algn="ctr"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正面描写和侧面描写。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6445" y="2277745"/>
            <a:ext cx="2019300" cy="645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marL="342900" indent="-342900" algn="ctr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夸张手法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6445" y="3049905"/>
            <a:ext cx="7087870" cy="1076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eaLnBrk="1" hangingPunct="1"/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突出三峡之长和两岸猿声悲哀的特点，进一步渲染了三峡秋景的凄凉气氛。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09" name="图片 123908" descr="scbt_mp_threegorges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" y="29845"/>
            <a:ext cx="8931275" cy="675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8" name="文本框 41987"/>
          <p:cNvSpPr txBox="1"/>
          <p:nvPr/>
        </p:nvSpPr>
        <p:spPr>
          <a:xfrm>
            <a:off x="460852" y="195580"/>
            <a:ext cx="7528560" cy="645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marL="342900" indent="-342900" algn="ctr"/>
            <a:r>
              <a:rPr lang="zh-CN" altLang="en-US" sz="3600" dirty="0">
                <a:solidFill>
                  <a:srgbClr val="66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第四个问题：感悟作者抒发的情感。</a:t>
            </a:r>
            <a:endParaRPr lang="zh-CN" altLang="en-US" sz="3600" dirty="0">
              <a:solidFill>
                <a:srgbClr val="6600CC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461010" y="1191260"/>
            <a:ext cx="6781800" cy="29718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t">
            <a:spAutoFit/>
          </a:bodyPr>
          <a:p>
            <a:pPr marL="342900" indent="-342900"/>
            <a:r>
              <a:rPr lang="en-US" altLang="x-none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《</a:t>
            </a:r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三峡</a:t>
            </a:r>
            <a:r>
              <a:rPr lang="en-US" altLang="x-none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描写了三峡雄奇险拔、清幽秀丽的景色，歌颂了祖国的大好河山，抒发了对祖国山河的挚爱之情。</a:t>
            </a:r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/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43009" descr="u=2445300643,34783597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4696460"/>
            <a:ext cx="9175750" cy="2087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43010"/>
          <p:cNvSpPr txBox="1"/>
          <p:nvPr/>
        </p:nvSpPr>
        <p:spPr>
          <a:xfrm>
            <a:off x="-635" y="127635"/>
            <a:ext cx="9048115" cy="572960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marL="342900" indent="-342900"/>
            <a:r>
              <a:rPr lang="zh-CN" altLang="en-US" sz="7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小结内容：</a:t>
            </a:r>
            <a:endParaRPr lang="zh-CN" altLang="en-US" sz="7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/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        </a:t>
            </a:r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1" charset="-122"/>
              </a:rPr>
              <a:t>作者先写三峡的整体风貌，然后抓住了三峡最有特点的时间</a:t>
            </a:r>
            <a:r>
              <a:rPr lang="en-US" altLang="x-none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1" charset="-122"/>
              </a:rPr>
              <a:t>——</a:t>
            </a:r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1" charset="-122"/>
              </a:rPr>
              <a:t>夏天，春冬，晴初霜旦来写。高峻的山峰，汹涌的江流，清澈的碧水，奇形怪状的柏树，飞悬的瀑布，哀转的猿鸣，悲凉的渔歌，三峡的奇异景象，被描绘得淋漓尽致，把景物的神韵生动地表现了出来。写出了三峡独特的美</a:t>
            </a:r>
            <a:r>
              <a:rPr lang="en-US" altLang="x-none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1" charset="-122"/>
              </a:rPr>
              <a:t>——</a:t>
            </a:r>
            <a:r>
              <a:rPr lang="zh-CN" altLang="en-US" sz="3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隶书" panose="02010509060101010101" pitchFamily="1" charset="-122"/>
              </a:rPr>
              <a:t>奔放美、清幽美和凄婉美。同时表达了对山河自然的热爱，对劳动人民的同情。</a:t>
            </a:r>
            <a:endParaRPr lang="zh-CN" altLang="en-US" sz="3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44033" descr="u=2480491423,2972317601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Text Box 4"/>
          <p:cNvSpPr txBox="1"/>
          <p:nvPr/>
        </p:nvSpPr>
        <p:spPr>
          <a:xfrm>
            <a:off x="90170" y="82550"/>
            <a:ext cx="2145030" cy="9220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 b="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*</a:t>
            </a:r>
            <a:r>
              <a:rPr lang="zh-CN" altLang="en-US" sz="5400" b="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拓展</a:t>
            </a:r>
            <a:endParaRPr lang="zh-CN" altLang="en-US" sz="5400" b="0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036" name="Text Box 5"/>
          <p:cNvSpPr txBox="1"/>
          <p:nvPr/>
        </p:nvSpPr>
        <p:spPr>
          <a:xfrm>
            <a:off x="109220" y="1040130"/>
            <a:ext cx="8963660" cy="24917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>
              <a:spcBef>
                <a:spcPct val="0"/>
              </a:spcBef>
              <a:buClrTx/>
            </a:pPr>
            <a:r>
              <a:rPr lang="en-US" altLang="x-none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1</a:t>
            </a:r>
            <a:r>
              <a:rPr lang="zh-CN" altLang="en-US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、比较阅读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</a:rPr>
              <a:t> </a:t>
            </a:r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</a:rPr>
              <a:t>    </a:t>
            </a:r>
            <a:endParaRPr lang="zh-CN" altLang="en-US" sz="3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</a:rPr>
              <a:t>               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</a:rPr>
              <a:t>早发白帝城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algn="ctr">
              <a:spcBef>
                <a:spcPct val="0"/>
              </a:spcBef>
              <a:buClrTx/>
            </a:pP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</a:rPr>
              <a:t>        李白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algn="ctr">
              <a:spcBef>
                <a:spcPct val="0"/>
              </a:spcBef>
              <a:buClrTx/>
            </a:pP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</a:rPr>
              <a:t>        朝辞白帝彩云间，千里江陵一日还。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algn="ctr">
              <a:spcBef>
                <a:spcPct val="0"/>
              </a:spcBef>
              <a:buClrTx/>
            </a:pP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</a:rPr>
              <a:t>        两岸猿声啼不住，轻舟已过万重山。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44037" name="Text Box 6"/>
          <p:cNvSpPr txBox="1"/>
          <p:nvPr/>
        </p:nvSpPr>
        <p:spPr>
          <a:xfrm>
            <a:off x="3017520" y="864870"/>
            <a:ext cx="5487988" cy="5794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solidFill>
                  <a:srgbClr val="CC0099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共同点：都描写了三峡风光。</a:t>
            </a:r>
            <a:endParaRPr lang="zh-CN" altLang="en-US" sz="3200" dirty="0">
              <a:solidFill>
                <a:srgbClr val="CC0099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44038" name="Text Box 7"/>
          <p:cNvSpPr txBox="1"/>
          <p:nvPr/>
        </p:nvSpPr>
        <p:spPr>
          <a:xfrm>
            <a:off x="895350" y="3660775"/>
            <a:ext cx="7391400" cy="9531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spAutoFit/>
          </a:bodyPr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不同点：</a:t>
            </a:r>
            <a:r>
              <a:rPr lang="en-US" altLang="x-none" sz="28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早发白帝城</a:t>
            </a:r>
            <a:r>
              <a:rPr lang="en-US" altLang="x-none" sz="28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是诗，</a:t>
            </a:r>
            <a:r>
              <a:rPr lang="en-US" altLang="x-none" sz="28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三峡</a:t>
            </a:r>
            <a:r>
              <a:rPr lang="en-US" altLang="x-none" sz="28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是游记散文</a:t>
            </a:r>
            <a:r>
              <a:rPr lang="zh-CN" altLang="en-US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039" name="Text Box 8"/>
          <p:cNvSpPr txBox="1"/>
          <p:nvPr/>
        </p:nvSpPr>
        <p:spPr>
          <a:xfrm>
            <a:off x="293370" y="4613910"/>
            <a:ext cx="8556625" cy="181483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联系：</a:t>
            </a:r>
            <a:r>
              <a:rPr lang="en-US" altLang="x-none" sz="2800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《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三峡</a:t>
            </a:r>
            <a:r>
              <a:rPr lang="en-US" altLang="x-none" sz="2800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》</a:t>
            </a:r>
            <a:r>
              <a: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的第二段与这首诗的一、二、四句相印证，表现夏天三峡水流速度快。第四段与诗的第三句相对应，写连续不断的猿啼。第一段和诗中的“万重山”相应。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bldLvl="0" animBg="1"/>
      <p:bldP spid="44038" grpId="0" bldLvl="0" animBg="1"/>
      <p:bldP spid="4403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 noRot="1"/>
          </p:cNvSpPr>
          <p:nvPr>
            <p:ph type="title"/>
          </p:nvPr>
        </p:nvSpPr>
        <p:spPr>
          <a:xfrm>
            <a:off x="131445" y="154305"/>
            <a:ext cx="5953760" cy="69596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anchor="ctr"/>
          <a:p>
            <a:pPr eaLnBrk="1" hangingPunct="1"/>
            <a:r>
              <a:rPr lang="en-US" altLang="x-none" sz="2800" b="1" dirty="0">
                <a:solidFill>
                  <a:srgbClr val="6600CC"/>
                </a:solidFill>
              </a:rPr>
              <a:t>2.</a:t>
            </a:r>
            <a:r>
              <a:rPr lang="zh-CN" altLang="en-US" sz="2800" b="1" dirty="0">
                <a:solidFill>
                  <a:srgbClr val="6600CC"/>
                </a:solidFill>
              </a:rPr>
              <a:t>积累有关山、水、三峡的诗句：</a:t>
            </a:r>
            <a:endParaRPr lang="zh-CN" altLang="en-US" sz="2800" b="1" dirty="0">
              <a:solidFill>
                <a:srgbClr val="6600CC"/>
              </a:solidFill>
            </a:endParaRPr>
          </a:p>
        </p:txBody>
      </p:sp>
      <p:sp>
        <p:nvSpPr>
          <p:cNvPr id="48131" name="文本框 48130"/>
          <p:cNvSpPr txBox="1"/>
          <p:nvPr/>
        </p:nvSpPr>
        <p:spPr>
          <a:xfrm>
            <a:off x="131445" y="942340"/>
            <a:ext cx="8756650" cy="5690235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marL="342900" indent="-342900"/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写山：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绿树村边合，青山郭外斜。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---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孟浩然</a:t>
            </a:r>
            <a:r>
              <a:rPr lang="en-US" altLang="x-none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过故人庄</a:t>
            </a:r>
            <a:r>
              <a:rPr lang="en-US" altLang="x-none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x-none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x-none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客路青山外，行舟绿水前。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---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王湾</a:t>
            </a:r>
            <a:r>
              <a:rPr lang="en-US" altLang="x-none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次北固山下</a:t>
            </a:r>
            <a:r>
              <a:rPr lang="en-US" altLang="x-none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x-none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x-none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会当凌绝顶，一览众山小。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---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杜甫</a:t>
            </a:r>
            <a:r>
              <a:rPr lang="en-US" altLang="x-none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望岳</a:t>
            </a:r>
            <a:r>
              <a:rPr lang="en-US" altLang="x-none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x-none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写水：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水何澹澹，山岛竦峙。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---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曹操</a:t>
            </a:r>
            <a:r>
              <a:rPr lang="en-US" altLang="x-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观沧海</a:t>
            </a:r>
            <a:r>
              <a:rPr lang="en-US" altLang="x-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x-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x-none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仍怜故乡水，万里送行舟。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---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李白</a:t>
            </a:r>
            <a:r>
              <a:rPr lang="en-US" altLang="x-none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渡荆门送别</a:t>
            </a:r>
            <a:r>
              <a:rPr lang="en-US" altLang="x-none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x-none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x-none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孤山寺北贾亭西，水面初平云脚低。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---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白居易</a:t>
            </a:r>
            <a:r>
              <a:rPr lang="en-US" altLang="x-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钱塘湖春行</a:t>
            </a:r>
            <a:r>
              <a:rPr lang="en-US" altLang="x-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x-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写三峡：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朝辞白帝彩云间，千里江陵一日还。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---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李白</a:t>
            </a:r>
            <a:r>
              <a:rPr lang="en-US" altLang="x-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早发白帝城</a:t>
            </a:r>
            <a:r>
              <a:rPr lang="en-US" altLang="x-none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x-none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r>
              <a:rPr lang="en-US" altLang="x-none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endParaRPr lang="en-US" altLang="x-none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/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>
          <a:xfrm>
            <a:off x="101600" y="83185"/>
            <a:ext cx="8966835" cy="142748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/>
          <a:p>
            <a:pPr eaLnBrk="1" hangingPunct="1"/>
            <a:r>
              <a:rPr lang="zh-CN" altLang="en-US">
                <a:solidFill>
                  <a:srgbClr val="9933FF"/>
                </a:solidFill>
                <a:ea typeface="隶书" panose="02010509060101010101" pitchFamily="1" charset="-122"/>
              </a:rPr>
              <a:t>三峡</a:t>
            </a:r>
            <a:endParaRPr lang="zh-CN" altLang="en-US">
              <a:solidFill>
                <a:srgbClr val="9933FF"/>
              </a:solidFill>
              <a:ea typeface="隶书" panose="02010509060101010101" pitchFamily="1" charset="-122"/>
            </a:endParaRPr>
          </a:p>
        </p:txBody>
      </p:sp>
      <p:sp>
        <p:nvSpPr>
          <p:cNvPr id="51203" name="Rectangle 3"/>
          <p:cNvSpPr>
            <a:spLocks noGrp="1" noRot="1"/>
          </p:cNvSpPr>
          <p:nvPr>
            <p:ph type="body"/>
          </p:nvPr>
        </p:nvSpPr>
        <p:spPr>
          <a:xfrm>
            <a:off x="648970" y="1636395"/>
            <a:ext cx="8153400" cy="449897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anchor="t"/>
          <a:p>
            <a:pPr eaLnBrk="1" hangingPunct="1">
              <a:buNone/>
            </a:pPr>
            <a:endParaRPr lang="en-US" altLang="x-none" dirty="0">
              <a:solidFill>
                <a:srgbClr val="FFFF00"/>
              </a:solidFill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FF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雄奇险拔</a:t>
            </a:r>
            <a:endParaRPr lang="zh-CN" altLang="en-US" b="1" dirty="0">
              <a:solidFill>
                <a:srgbClr val="FFFF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FFFF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eaLnBrk="1" hangingPunct="1"/>
            <a:endParaRPr lang="zh-CN" altLang="en-US" b="1" dirty="0">
              <a:solidFill>
                <a:srgbClr val="FFFF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FF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清幽秀丽</a:t>
            </a:r>
            <a:endParaRPr lang="zh-CN" altLang="en-US" b="1" dirty="0">
              <a:solidFill>
                <a:srgbClr val="FFFF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51204" name="Text Box 4"/>
          <p:cNvSpPr txBox="1"/>
          <p:nvPr/>
        </p:nvSpPr>
        <p:spPr>
          <a:xfrm>
            <a:off x="5350510" y="723900"/>
            <a:ext cx="1676400" cy="641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FF99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郦道元</a:t>
            </a:r>
            <a:endParaRPr lang="zh-CN" altLang="en-US" sz="3600" dirty="0">
              <a:solidFill>
                <a:srgbClr val="FF9900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51205" name="WordArt 5"/>
          <p:cNvSpPr>
            <a:spLocks noTextEdit="1"/>
          </p:cNvSpPr>
          <p:nvPr/>
        </p:nvSpPr>
        <p:spPr>
          <a:xfrm>
            <a:off x="381000" y="228600"/>
            <a:ext cx="1009650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40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板书</a:t>
            </a:r>
            <a:endParaRPr lang="zh-CN" altLang="en-US" sz="40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6" name="Text Box 12"/>
          <p:cNvSpPr txBox="1"/>
          <p:nvPr/>
        </p:nvSpPr>
        <p:spPr>
          <a:xfrm>
            <a:off x="3406775" y="1817370"/>
            <a:ext cx="815975" cy="641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t">
            <a:spAutoFit/>
          </a:bodyPr>
          <a:p>
            <a:pPr marL="342900" indent="-342900" algn="ctr">
              <a:spcBef>
                <a:spcPct val="50000"/>
              </a:spcBef>
            </a:pPr>
            <a:r>
              <a:rPr lang="zh-CN" altLang="en-US" sz="3600" b="0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山</a:t>
            </a:r>
            <a:endParaRPr lang="zh-CN" altLang="en-US" sz="3600" b="0" dirty="0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51207" name="Text Box 13"/>
          <p:cNvSpPr txBox="1"/>
          <p:nvPr/>
        </p:nvSpPr>
        <p:spPr>
          <a:xfrm>
            <a:off x="3530600" y="4098925"/>
            <a:ext cx="692150" cy="7016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t">
            <a:spAutoFit/>
          </a:bodyPr>
          <a:p>
            <a:pPr marL="342900" indent="-342900" algn="ctr"/>
            <a:r>
              <a:rPr lang="zh-CN" altLang="en-US" sz="4000" b="0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水</a:t>
            </a:r>
            <a:endParaRPr lang="zh-CN" altLang="en-US" sz="4000" b="0" dirty="0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51208" name="Text Box 14"/>
          <p:cNvSpPr txBox="1"/>
          <p:nvPr/>
        </p:nvSpPr>
        <p:spPr>
          <a:xfrm>
            <a:off x="4343400" y="1817370"/>
            <a:ext cx="4298950" cy="64135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t">
            <a:spAutoFit/>
          </a:bodyPr>
          <a:p>
            <a:pPr marL="342900" indent="-342900" algn="ctr"/>
            <a:r>
              <a:rPr lang="zh-CN" altLang="en-US" sz="3600" b="0" dirty="0">
                <a:solidFill>
                  <a:srgbClr val="0099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连绵不断、遮天蔽日</a:t>
            </a:r>
            <a:endParaRPr lang="zh-CN" altLang="en-US" sz="3600" b="0" dirty="0">
              <a:solidFill>
                <a:srgbClr val="009900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51209" name="Text Box 17"/>
          <p:cNvSpPr txBox="1"/>
          <p:nvPr/>
        </p:nvSpPr>
        <p:spPr>
          <a:xfrm>
            <a:off x="4633913" y="3016250"/>
            <a:ext cx="2936875" cy="64135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t">
            <a:spAutoFit/>
          </a:bodyPr>
          <a:p>
            <a:pPr marL="342900" indent="-342900" algn="ctr"/>
            <a:r>
              <a:rPr lang="zh-CN" altLang="en-US" sz="3600" dirty="0">
                <a:solidFill>
                  <a:srgbClr val="FF3399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夏天：奔放美</a:t>
            </a:r>
            <a:endParaRPr lang="zh-CN" altLang="en-US" sz="3600" dirty="0">
              <a:solidFill>
                <a:srgbClr val="FF3399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51210" name="Text Box 18"/>
          <p:cNvSpPr txBox="1"/>
          <p:nvPr/>
        </p:nvSpPr>
        <p:spPr>
          <a:xfrm>
            <a:off x="4719638" y="4098925"/>
            <a:ext cx="2632075" cy="57943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t">
            <a:spAutoFit/>
          </a:bodyPr>
          <a:p>
            <a:pPr marL="342900" indent="-342900" algn="ctr"/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春冬：清幽美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51211" name="Text Box 19"/>
          <p:cNvSpPr txBox="1"/>
          <p:nvPr/>
        </p:nvSpPr>
        <p:spPr>
          <a:xfrm>
            <a:off x="4719955" y="5029200"/>
            <a:ext cx="3276600" cy="57943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t">
            <a:spAutoFit/>
          </a:bodyPr>
          <a:p>
            <a:pPr marL="342900" indent="-342900" algn="ctr">
              <a:spcBef>
                <a:spcPct val="50000"/>
              </a:spcBef>
            </a:pP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秋天：凄婉美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51212" name="Text Box 23"/>
          <p:cNvSpPr txBox="1"/>
          <p:nvPr/>
        </p:nvSpPr>
        <p:spPr>
          <a:xfrm>
            <a:off x="519113" y="1866900"/>
            <a:ext cx="733425" cy="312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eaVert" anchor="t">
            <a:spAutoFit/>
          </a:bodyPr>
          <a:p>
            <a:pPr marL="342900" indent="-342900" algn="ctr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歌颂      热爱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" name="左大括号 51212"/>
          <p:cNvSpPr/>
          <p:nvPr/>
        </p:nvSpPr>
        <p:spPr>
          <a:xfrm>
            <a:off x="2743200" y="2743200"/>
            <a:ext cx="228600" cy="2286000"/>
          </a:xfrm>
          <a:prstGeom prst="leftBrace">
            <a:avLst>
              <a:gd name="adj1" fmla="val 83287"/>
              <a:gd name="adj2" fmla="val 50000"/>
            </a:avLst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3" name="文本框 51213"/>
          <p:cNvSpPr txBox="1"/>
          <p:nvPr/>
        </p:nvSpPr>
        <p:spPr>
          <a:xfrm>
            <a:off x="3900488" y="3581400"/>
            <a:ext cx="671512" cy="2209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marL="342900" indent="-342900" algn="ctr">
              <a:spcBef>
                <a:spcPct val="50000"/>
              </a:spcBef>
            </a:pP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4" name="文本框 51214"/>
          <p:cNvSpPr txBox="1"/>
          <p:nvPr/>
        </p:nvSpPr>
        <p:spPr>
          <a:xfrm>
            <a:off x="3962400" y="3657600"/>
            <a:ext cx="671513" cy="2209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marL="342900" indent="-342900" algn="ctr">
              <a:spcBef>
                <a:spcPct val="50000"/>
              </a:spcBef>
            </a:pP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6" name="文本框 51216"/>
          <p:cNvSpPr txBox="1"/>
          <p:nvPr/>
        </p:nvSpPr>
        <p:spPr>
          <a:xfrm>
            <a:off x="3962718" y="3200400"/>
            <a:ext cx="671512" cy="1828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marL="342900" indent="-342900" algn="ctr">
              <a:spcBef>
                <a:spcPct val="50000"/>
              </a:spcBef>
            </a:pP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8" name="左大括号 51217"/>
          <p:cNvSpPr/>
          <p:nvPr/>
        </p:nvSpPr>
        <p:spPr>
          <a:xfrm>
            <a:off x="4343400" y="3276600"/>
            <a:ext cx="228600" cy="2133600"/>
          </a:xfrm>
          <a:prstGeom prst="leftBrace">
            <a:avLst>
              <a:gd name="adj1" fmla="val 7773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anchor="ctr"/>
          <a:p>
            <a:pPr marL="342900" indent="-342900" algn="ctr"/>
            <a:endParaRPr lang="zh-CN" altLang="en-US" sz="3600" b="0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51220" name="左大括号 51219"/>
          <p:cNvSpPr/>
          <p:nvPr/>
        </p:nvSpPr>
        <p:spPr>
          <a:xfrm>
            <a:off x="2910205" y="2025015"/>
            <a:ext cx="496570" cy="2520315"/>
          </a:xfrm>
          <a:prstGeom prst="leftBrace">
            <a:avLst>
              <a:gd name="adj1" fmla="val 6000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2068" name="图片 342067" descr="u=706453713,1717103390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graphicFrame>
        <p:nvGraphicFramePr>
          <p:cNvPr id="342018" name="表格 342017"/>
          <p:cNvGraphicFramePr/>
          <p:nvPr/>
        </p:nvGraphicFramePr>
        <p:xfrm>
          <a:off x="535305" y="914400"/>
          <a:ext cx="8239760" cy="3992880"/>
        </p:xfrm>
        <a:graphic>
          <a:graphicData uri="http://schemas.openxmlformats.org/drawingml/2006/table">
            <a:tbl>
              <a:tblPr/>
              <a:tblGrid>
                <a:gridCol w="1969135"/>
                <a:gridCol w="1530985"/>
                <a:gridCol w="2260600"/>
                <a:gridCol w="2479040"/>
              </a:tblGrid>
              <a:tr h="55499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0000CC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段落</a:t>
                      </a:r>
                      <a:endParaRPr lang="zh-CN" altLang="en-US" sz="3600" b="1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0000CC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季节</a:t>
                      </a:r>
                      <a:endParaRPr lang="zh-CN" altLang="en-US" sz="3600" b="1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CC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主要景物</a:t>
                      </a:r>
                      <a:endParaRPr lang="zh-CN" altLang="en-US" sz="3200" b="1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00CC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景物特征</a:t>
                      </a:r>
                      <a:endParaRPr lang="zh-CN" altLang="en-US" sz="3200" b="1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0000CC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第一段</a:t>
                      </a:r>
                      <a:endParaRPr lang="zh-CN" altLang="en-US" sz="3600" b="1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0000CC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第二段</a:t>
                      </a:r>
                      <a:endParaRPr lang="zh-CN" altLang="en-US" sz="3600" b="1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0000CC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第三段</a:t>
                      </a:r>
                      <a:endParaRPr lang="zh-CN" altLang="en-US" sz="3600" b="1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rgbClr val="0000CC"/>
                          </a:solidFill>
                          <a:latin typeface="华文隶书" panose="02010800040101010101" charset="-122"/>
                          <a:ea typeface="华文隶书" panose="02010800040101010101" charset="-122"/>
                        </a:rPr>
                        <a:t>第四段</a:t>
                      </a:r>
                      <a:endParaRPr lang="zh-CN" altLang="en-US" sz="3600" b="1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CC"/>
                        </a:solidFill>
                        <a:latin typeface="华文隶书" panose="02010800040101010101" charset="-122"/>
                        <a:ea typeface="华文隶书" panose="020108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3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2052" name="文本框 342051"/>
          <p:cNvSpPr txBox="1"/>
          <p:nvPr/>
        </p:nvSpPr>
        <p:spPr>
          <a:xfrm>
            <a:off x="4533583" y="1608138"/>
            <a:ext cx="838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山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53" name="文本框 342052"/>
          <p:cNvSpPr txBox="1"/>
          <p:nvPr/>
        </p:nvSpPr>
        <p:spPr>
          <a:xfrm>
            <a:off x="5791200" y="2514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2" charset="0"/>
            </a:endParaRPr>
          </a:p>
        </p:txBody>
      </p:sp>
      <p:sp>
        <p:nvSpPr>
          <p:cNvPr id="342054" name="文本框 342053"/>
          <p:cNvSpPr txBox="1"/>
          <p:nvPr/>
        </p:nvSpPr>
        <p:spPr>
          <a:xfrm>
            <a:off x="6430010" y="1639570"/>
            <a:ext cx="23444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连绵、高耸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55" name="文本框 342054"/>
          <p:cNvSpPr txBox="1"/>
          <p:nvPr/>
        </p:nvSpPr>
        <p:spPr>
          <a:xfrm>
            <a:off x="2754630" y="2389505"/>
            <a:ext cx="1219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夏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56" name="文本框 342055"/>
          <p:cNvSpPr txBox="1"/>
          <p:nvPr/>
        </p:nvSpPr>
        <p:spPr>
          <a:xfrm>
            <a:off x="4533900" y="2390140"/>
            <a:ext cx="609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水</a:t>
            </a:r>
            <a:endParaRPr lang="zh-CN" altLang="en-US" sz="4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57" name="文本框 342056"/>
          <p:cNvSpPr txBox="1"/>
          <p:nvPr/>
        </p:nvSpPr>
        <p:spPr>
          <a:xfrm>
            <a:off x="6477000" y="2451735"/>
            <a:ext cx="2297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汹涌、迅疾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58" name="文本框 342057"/>
          <p:cNvSpPr txBox="1"/>
          <p:nvPr/>
        </p:nvSpPr>
        <p:spPr>
          <a:xfrm>
            <a:off x="2640330" y="3208020"/>
            <a:ext cx="1371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春冬</a:t>
            </a:r>
            <a:endParaRPr lang="zh-CN" altLang="en-US" sz="4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59" name="文本框 342058"/>
          <p:cNvSpPr txBox="1"/>
          <p:nvPr/>
        </p:nvSpPr>
        <p:spPr>
          <a:xfrm>
            <a:off x="4049395" y="3269615"/>
            <a:ext cx="25622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水、山、柏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60" name="文本框 342059"/>
          <p:cNvSpPr txBox="1"/>
          <p:nvPr/>
        </p:nvSpPr>
        <p:spPr>
          <a:xfrm>
            <a:off x="6388735" y="3269615"/>
            <a:ext cx="2427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清幽、秀丽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61" name="文本框 342060"/>
          <p:cNvSpPr txBox="1"/>
          <p:nvPr/>
        </p:nvSpPr>
        <p:spPr>
          <a:xfrm>
            <a:off x="2754630" y="4134485"/>
            <a:ext cx="914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秋</a:t>
            </a:r>
            <a:endParaRPr lang="zh-CN" altLang="en-US" sz="4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62" name="文本框 342061"/>
          <p:cNvSpPr txBox="1"/>
          <p:nvPr/>
        </p:nvSpPr>
        <p:spPr>
          <a:xfrm>
            <a:off x="4236085" y="419608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水、猿声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63" name="文本框 342062"/>
          <p:cNvSpPr txBox="1"/>
          <p:nvPr/>
        </p:nvSpPr>
        <p:spPr>
          <a:xfrm>
            <a:off x="6388735" y="4196080"/>
            <a:ext cx="2297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凄异、哀转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2065" name="矩形 342064"/>
          <p:cNvSpPr/>
          <p:nvPr/>
        </p:nvSpPr>
        <p:spPr>
          <a:xfrm>
            <a:off x="179705" y="76200"/>
            <a:ext cx="668845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（一）、再读课文，请填写下表。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2" charset="0"/>
            </a:endParaRPr>
          </a:p>
        </p:txBody>
      </p:sp>
      <p:sp>
        <p:nvSpPr>
          <p:cNvPr id="342067" name="文本框 342066"/>
          <p:cNvSpPr txBox="1"/>
          <p:nvPr/>
        </p:nvSpPr>
        <p:spPr>
          <a:xfrm>
            <a:off x="2678113" y="1608138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四季</a:t>
            </a:r>
            <a:endParaRPr lang="zh-CN" altLang="en-US" sz="4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52" grpId="0"/>
      <p:bldP spid="342054" grpId="0"/>
      <p:bldP spid="342055" grpId="0"/>
      <p:bldP spid="342056" grpId="0"/>
      <p:bldP spid="342057" grpId="0"/>
      <p:bldP spid="342058" grpId="0"/>
      <p:bldP spid="342059" grpId="0"/>
      <p:bldP spid="342060" grpId="0"/>
      <p:bldP spid="342061" grpId="0"/>
      <p:bldP spid="342062" grpId="0"/>
      <p:bldP spid="342063" grpId="0"/>
      <p:bldP spid="3420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4" descr="u=913906580,2781824685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-15240"/>
            <a:ext cx="9123680" cy="671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4465" y="224790"/>
            <a:ext cx="8814435" cy="23685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三峡 </a:t>
            </a:r>
            <a:r>
              <a:rPr lang="zh-CN" altLang="en-US" sz="4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指瞿塘峡、巫峡、西陵峡的总称，在长江上游重庆奉节和湖北宜昌之间。</a:t>
            </a:r>
            <a:endParaRPr lang="zh-CN" altLang="en-US" sz="44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316" name="Text Box 13"/>
          <p:cNvSpPr txBox="1"/>
          <p:nvPr/>
        </p:nvSpPr>
        <p:spPr>
          <a:xfrm>
            <a:off x="98425" y="2667000"/>
            <a:ext cx="8947785" cy="304609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 marL="342900" indent="-342900"/>
            <a:r>
              <a:rPr lang="en-US" altLang="zh-CN" sz="4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4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瞿塘峡的雄伟、巫峡的秀丽、西陵峡的险峻 ，使三峡成为神州山水中的瑰宝，古往今来，闪耀着迷人的光彩。 </a:t>
            </a:r>
            <a:endParaRPr lang="zh-CN" altLang="en-US" sz="48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06" name="图片 123905" descr="sit_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21590"/>
            <a:ext cx="9096375" cy="6836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4635" y="137795"/>
            <a:ext cx="2868930" cy="8299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*</a:t>
            </a:r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教学反思</a:t>
            </a:r>
            <a:endParaRPr lang="zh-CN" altLang="en-US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4" descr="长江三峡风景桌面高清壁纸桌面壁纸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WordArt 5" descr="纸莎草纸"/>
          <p:cNvSpPr>
            <a:spLocks noTextEdit="1"/>
          </p:cNvSpPr>
          <p:nvPr/>
        </p:nvSpPr>
        <p:spPr>
          <a:xfrm>
            <a:off x="1676400" y="1295400"/>
            <a:ext cx="61722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三峡</a:t>
            </a:r>
            <a:endParaRPr lang="zh-CN" altLang="en-US" sz="9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WordArt 8"/>
          <p:cNvSpPr>
            <a:spLocks noTextEdit="1"/>
          </p:cNvSpPr>
          <p:nvPr/>
        </p:nvSpPr>
        <p:spPr>
          <a:xfrm>
            <a:off x="5486400" y="4648200"/>
            <a:ext cx="20859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9525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郦道元</a:t>
            </a:r>
            <a:endParaRPr lang="zh-CN" altLang="en-US" sz="5400" b="1">
              <a:ln w="9525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8433" descr="u=660696493,3739626578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5"/>
          <p:cNvSpPr/>
          <p:nvPr/>
        </p:nvSpPr>
        <p:spPr>
          <a:xfrm>
            <a:off x="228600" y="76200"/>
            <a:ext cx="2265045" cy="6451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0"/>
              </a:spcBef>
              <a:buClrTx/>
            </a:pPr>
            <a:r>
              <a:rPr lang="zh-CN" altLang="en-US" sz="36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学习目标：</a:t>
            </a:r>
            <a:endParaRPr lang="zh-CN" altLang="en-US" sz="3600" b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6" name="Rectangle 6"/>
          <p:cNvSpPr/>
          <p:nvPr/>
        </p:nvSpPr>
        <p:spPr>
          <a:xfrm>
            <a:off x="183515" y="721360"/>
            <a:ext cx="8776970" cy="56299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marL="812800" indent="-812800"/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（一）知识与能力：</a:t>
            </a:r>
            <a:endParaRPr lang="zh-CN" altLang="en-US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12800" indent="-812800"/>
            <a:r>
              <a:rPr lang="zh-CN" altLang="en-US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x-none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、积累常用的文言实虚词；背诵全文。</a:t>
            </a:r>
            <a:endParaRPr lang="zh-CN" altLang="en-US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12800" indent="-812800"/>
            <a:r>
              <a:rPr lang="en-US" altLang="x-none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    2</a:t>
            </a:r>
            <a:r>
              <a:rPr lang="zh-CN" altLang="en-US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、学习抓住事物特征、动静结合的写景方法。</a:t>
            </a:r>
            <a:endParaRPr lang="zh-CN" altLang="en-US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12800" indent="-812800"/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（二）过程与方法：</a:t>
            </a:r>
            <a:endParaRPr lang="zh-CN" altLang="en-US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12800" indent="-812800"/>
            <a:r>
              <a:rPr lang="zh-CN" altLang="en-US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x-none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、重视朗读训练，提高学生朗读和翻译的能力。</a:t>
            </a:r>
            <a:endParaRPr lang="zh-CN" altLang="en-US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12800" indent="-812800"/>
            <a:r>
              <a:rPr lang="en-US" altLang="x-none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    2</a:t>
            </a:r>
            <a:r>
              <a:rPr lang="zh-CN" altLang="en-US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、在想象中再现景物，体会作品的意境和作者的思想感情，</a:t>
            </a:r>
            <a:endParaRPr lang="zh-CN" altLang="en-US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12800" indent="-812800"/>
            <a:r>
              <a:rPr lang="zh-CN" altLang="en-US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逐步提高鉴赏能力。</a:t>
            </a:r>
            <a:endParaRPr lang="zh-CN" altLang="en-US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12800" indent="-812800"/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（三）情感态度与价值观：</a:t>
            </a:r>
            <a:endParaRPr lang="zh-CN" altLang="en-US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12800" indent="-812800"/>
            <a:r>
              <a:rPr lang="zh-CN" altLang="en-US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dirty="0">
                <a:solidFill>
                  <a:srgbClr val="6600CC"/>
                </a:solidFill>
                <a:latin typeface="黑体" panose="02010609060101010101" charset="-122"/>
                <a:ea typeface="黑体" panose="02010609060101010101" charset="-122"/>
              </a:rPr>
              <a:t>感受祖国山川的壮美雄奇，培养热爱祖国山河的感情。</a:t>
            </a:r>
            <a:endParaRPr lang="zh-CN" altLang="en-US" dirty="0">
              <a:solidFill>
                <a:srgbClr val="66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812800" indent="-812800"/>
            <a:r>
              <a:rPr lang="zh-CN" altLang="en-US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教学重难点：</a:t>
            </a:r>
            <a:endParaRPr lang="zh-CN" altLang="en-US" sz="280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342900" indent="-342900">
              <a:spcBef>
                <a:spcPts val="0"/>
              </a:spcBef>
            </a:pPr>
            <a:r>
              <a:rPr lang="en-US" altLang="x-none" dirty="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1</a:t>
            </a:r>
            <a:r>
              <a:rPr lang="zh-CN" altLang="en-US" dirty="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、反复朗读，学习抓住特征描写景物的方法。背诵全文。</a:t>
            </a:r>
            <a:endParaRPr lang="zh-CN" altLang="en-US" dirty="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ts val="0"/>
              </a:spcBef>
            </a:pPr>
            <a:r>
              <a:rPr lang="en-US" altLang="x-none" dirty="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2</a:t>
            </a:r>
            <a:r>
              <a:rPr lang="zh-CN" altLang="en-US" dirty="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、激发想象，体味作品的语言美、意境美，培养学生热爱</a:t>
            </a:r>
            <a:endParaRPr lang="zh-CN" altLang="en-US" dirty="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342900" indent="-342900">
              <a:spcBef>
                <a:spcPts val="0"/>
              </a:spcBef>
            </a:pPr>
            <a:r>
              <a:rPr lang="zh-CN" altLang="en-US" dirty="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祖国河山的感情。</a:t>
            </a:r>
            <a:endParaRPr lang="zh-CN" altLang="en-US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20481" descr="u=1432089332,164502809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80" y="52705"/>
            <a:ext cx="8736330" cy="6751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12"/>
          <p:cNvSpPr/>
          <p:nvPr/>
        </p:nvSpPr>
        <p:spPr>
          <a:xfrm>
            <a:off x="453390" y="852805"/>
            <a:ext cx="499237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>
              <a:spcBef>
                <a:spcPct val="0"/>
              </a:spcBef>
              <a:buClrTx/>
            </a:pPr>
            <a:r>
              <a:rPr lang="zh-CN" altLang="en-US" sz="3600" dirty="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</a:rPr>
              <a:t>（一）作者、作品介绍：</a:t>
            </a:r>
            <a:endParaRPr lang="zh-CN" altLang="en-US" sz="3600" dirty="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208280" y="85090"/>
            <a:ext cx="4928235" cy="6451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marL="342900" indent="-342900" algn="ctr"/>
            <a:r>
              <a:rPr lang="en-US" altLang="zh-CN" sz="36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*</a:t>
            </a:r>
            <a:r>
              <a:rPr lang="zh-CN" altLang="en-US" sz="36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初读课文，整体感知</a:t>
            </a:r>
            <a:endParaRPr lang="zh-CN" altLang="en-US" sz="36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1930" y="1797685"/>
            <a:ext cx="5924550" cy="3784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en-US" altLang="x-none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郦道元（约</a:t>
            </a:r>
            <a:r>
              <a:rPr lang="en-US" altLang="zh-CN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470-527</a:t>
            </a:r>
            <a:r>
              <a:rPr lang="zh-CN" altLang="en-US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），字善长，范阳涿县（现在属河北）人，北魏</a:t>
            </a:r>
            <a:r>
              <a:rPr lang="zh-CN" altLang="en-US" sz="4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地理学家</a:t>
            </a:r>
            <a:r>
              <a:rPr lang="zh-CN" altLang="en-US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40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散文家</a:t>
            </a:r>
            <a:r>
              <a:rPr lang="zh-CN" altLang="en-US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。好学博览，留心水道等地理现象，撰</a:t>
            </a:r>
            <a:r>
              <a:rPr lang="en-US" altLang="x-none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水经注</a:t>
            </a:r>
            <a:r>
              <a:rPr lang="en-US" altLang="x-none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40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40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1712595"/>
            <a:ext cx="2009775" cy="2856865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20481" descr="u=1432089332,164502809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7" descr="server640db415-ec65-4d1c-8517-c1dea81f74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" y="179705"/>
            <a:ext cx="1950720" cy="2766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20290" y="780415"/>
            <a:ext cx="6599555" cy="50158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marL="342900" indent="-342900" algn="l"/>
            <a:r>
              <a:rPr lang="en-US" altLang="x-none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作品介绍：本文选自</a:t>
            </a:r>
            <a:r>
              <a:rPr lang="en-US" altLang="x-none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水经注疏</a:t>
            </a:r>
            <a:r>
              <a:rPr lang="en-US" altLang="x-none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en-US" altLang="x-none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水经注</a:t>
            </a:r>
            <a:r>
              <a:rPr lang="en-US" altLang="x-none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，其书名为注释</a:t>
            </a:r>
            <a:r>
              <a:rPr lang="en-US" altLang="x-none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水经</a:t>
            </a:r>
            <a:r>
              <a:rPr lang="en-US" altLang="x-none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，实则以</a:t>
            </a:r>
            <a:r>
              <a:rPr lang="en-US" altLang="x-none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水经</a:t>
            </a:r>
            <a:r>
              <a:rPr lang="en-US" altLang="x-none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为纲，</a:t>
            </a:r>
            <a:r>
              <a:rPr lang="zh-CN" altLang="en-US" sz="3200" u="sng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详细记载了一千多条大小河流及有关的历史遗迹、人物掌故</a:t>
            </a:r>
            <a:r>
              <a:rPr lang="zh-CN" altLang="en-US" sz="3200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、</a:t>
            </a:r>
            <a:r>
              <a:rPr lang="zh-CN" altLang="en-US" sz="3200" u="sng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神话传说等，是我国古代最全面</a:t>
            </a:r>
            <a:r>
              <a:rPr lang="zh-CN" altLang="en-US" sz="3200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、</a:t>
            </a:r>
            <a:r>
              <a:rPr lang="zh-CN" altLang="en-US" sz="3200" u="sng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最系统的综合性地理著作。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该书还记录了不少碑刻墨迹和渔歌民谣，文笔绚烂，语言清丽，具有较高的文学价值。</a:t>
            </a:r>
            <a:endParaRPr lang="zh-CN" altLang="en-US" sz="32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/>
      </p:transition>
    </mc:Choice>
    <mc:Fallback>
      <p:transition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2529" descr="20120114112740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7"/>
          <p:cNvSpPr txBox="1"/>
          <p:nvPr/>
        </p:nvSpPr>
        <p:spPr>
          <a:xfrm>
            <a:off x="563245" y="648335"/>
            <a:ext cx="2637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、读准字音</a:t>
            </a:r>
            <a:endParaRPr lang="zh-CN" altLang="en-US" sz="32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2" name="Text Box 8"/>
          <p:cNvSpPr txBox="1"/>
          <p:nvPr/>
        </p:nvSpPr>
        <p:spPr>
          <a:xfrm>
            <a:off x="730885" y="1295400"/>
            <a:ext cx="7682230" cy="27997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阙       曦        溯          </a:t>
            </a:r>
            <a:endParaRPr lang="zh-CN" altLang="en-US" sz="4400" dirty="0">
              <a:ln w="10160">
                <a:solidFill>
                  <a:schemeClr val="accent5"/>
                </a:solidFill>
                <a:prstDash val="solid"/>
              </a:ln>
              <a:solidFill>
                <a:srgbClr val="0000CC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御       湍        </a:t>
            </a:r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巘</a:t>
            </a:r>
            <a:r>
              <a:rPr lang="zh-CN" altLang="en-US" sz="4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4400" dirty="0">
              <a:ln w="10160">
                <a:solidFill>
                  <a:schemeClr val="accent5"/>
                </a:solidFill>
                <a:prstDash val="solid"/>
              </a:ln>
              <a:solidFill>
                <a:srgbClr val="0000CC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漱       属</a:t>
            </a:r>
            <a:endParaRPr lang="zh-CN" altLang="en-US" sz="4400" dirty="0">
              <a:ln w="10160">
                <a:solidFill>
                  <a:schemeClr val="accent5"/>
                </a:solidFill>
                <a:prstDash val="solid"/>
              </a:ln>
              <a:solidFill>
                <a:srgbClr val="0000CC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2253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矩形 22534"/>
          <p:cNvSpPr/>
          <p:nvPr/>
        </p:nvSpPr>
        <p:spPr>
          <a:xfrm>
            <a:off x="4443413" y="133350"/>
            <a:ext cx="255587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 eaLnBrk="0" hangingPunct="0"/>
            <a:r>
              <a:rPr lang="zh-CN" altLang="en-US" sz="1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8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矩形 2253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矩形 22536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矩形 22537"/>
          <p:cNvSpPr/>
          <p:nvPr/>
        </p:nvSpPr>
        <p:spPr>
          <a:xfrm>
            <a:off x="0" y="32258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88265" y="66675"/>
            <a:ext cx="27768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（二）朗读</a:t>
            </a:r>
            <a:endParaRPr lang="zh-CN" altLang="en-US" sz="36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2400" y="1295400"/>
            <a:ext cx="10033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x-none" sz="3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quē </a:t>
            </a:r>
            <a:endParaRPr lang="en-US" altLang="x-none" sz="3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07815" y="1295400"/>
            <a:ext cx="665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x-none" sz="3600" b="0" dirty="0">
                <a:solidFill>
                  <a:schemeClr val="bg1"/>
                </a:solidFill>
                <a:cs typeface="+mn-ea"/>
                <a:sym typeface="+mn-ea"/>
              </a:rPr>
              <a:t>xī </a:t>
            </a:r>
            <a:endParaRPr lang="en-US" altLang="x-none" sz="3600" b="0" dirty="0">
              <a:solidFill>
                <a:schemeClr val="bg1"/>
              </a:solidFill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5135" y="1295400"/>
            <a:ext cx="665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x-none" sz="3600" b="0" dirty="0">
                <a:solidFill>
                  <a:schemeClr val="bg1"/>
                </a:solidFill>
                <a:cs typeface="+mn-ea"/>
                <a:sym typeface="+mn-ea"/>
              </a:rPr>
              <a:t>sù</a:t>
            </a:r>
            <a:endParaRPr lang="en-US" altLang="x-none" sz="3600" b="0" dirty="0">
              <a:solidFill>
                <a:schemeClr val="bg1"/>
              </a:solidFill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7810" y="2282825"/>
            <a:ext cx="792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x-none" sz="3600" b="0" dirty="0">
                <a:solidFill>
                  <a:schemeClr val="bg1"/>
                </a:solidFill>
                <a:cs typeface="+mn-ea"/>
                <a:sym typeface="+mn-ea"/>
              </a:rPr>
              <a:t>yù </a:t>
            </a:r>
            <a:endParaRPr lang="en-US" altLang="x-none" sz="3600" b="0" dirty="0">
              <a:solidFill>
                <a:schemeClr val="bg1"/>
              </a:solidFill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04615" y="2282825"/>
            <a:ext cx="1071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x-none" sz="3600" b="0" dirty="0">
                <a:solidFill>
                  <a:schemeClr val="bg1"/>
                </a:solidFill>
                <a:cs typeface="+mn-ea"/>
                <a:sym typeface="+mn-ea"/>
              </a:rPr>
              <a:t>tuān</a:t>
            </a:r>
            <a:endParaRPr lang="en-US" altLang="x-none" sz="3600" b="0" dirty="0">
              <a:solidFill>
                <a:schemeClr val="bg1"/>
              </a:solidFill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95135" y="2282825"/>
            <a:ext cx="919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x-none" sz="3600" b="0" dirty="0">
                <a:solidFill>
                  <a:schemeClr val="bg1"/>
                </a:solidFill>
                <a:cs typeface="+mn-ea"/>
                <a:sym typeface="+mn-ea"/>
              </a:rPr>
              <a:t>yǎn</a:t>
            </a:r>
            <a:endParaRPr lang="en-US" altLang="x-none" sz="3600" b="0" dirty="0">
              <a:solidFill>
                <a:schemeClr val="bg1"/>
              </a:solidFill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22400" y="3336290"/>
            <a:ext cx="919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x-none" sz="3600" b="0" dirty="0">
                <a:solidFill>
                  <a:schemeClr val="bg1"/>
                </a:solidFill>
                <a:cs typeface="+mn-ea"/>
                <a:sym typeface="+mn-ea"/>
              </a:rPr>
              <a:t>shù</a:t>
            </a:r>
            <a:endParaRPr lang="en-US" altLang="x-none" sz="3600" b="0" dirty="0">
              <a:solidFill>
                <a:schemeClr val="bg1"/>
              </a:solidFill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04615" y="3336290"/>
            <a:ext cx="919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x-none" sz="3600" b="0" dirty="0">
                <a:solidFill>
                  <a:schemeClr val="bg1"/>
                </a:solidFill>
                <a:cs typeface="+mn-ea"/>
                <a:sym typeface="+mn-ea"/>
              </a:rPr>
              <a:t>zhǔ</a:t>
            </a:r>
            <a:endParaRPr lang="en-US" altLang="x-none" sz="3600" b="0" dirty="0">
              <a:solidFill>
                <a:schemeClr val="bg1"/>
              </a:solidFill>
              <a:cs typeface="+mn-ea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45" name="图片 368644" descr="自三峡七百里中，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25602"/>
          <p:cNvSpPr/>
          <p:nvPr/>
        </p:nvSpPr>
        <p:spPr>
          <a:xfrm>
            <a:off x="170180" y="947420"/>
            <a:ext cx="8886190" cy="51504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marL="342900" indent="-342900"/>
            <a:r>
              <a:rPr lang="zh-CN" altLang="en-US" sz="32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自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三峡七百里中，两岸连山，略无阙处。重岩叠嶂，隐天蔽日。自非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亭午夜分，不见曦月。</a:t>
            </a:r>
            <a:endParaRPr lang="zh-CN" altLang="en-US" sz="28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/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     至于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夏水襄陵，沿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溯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阻绝。或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王命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急宣，有时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朝发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白帝，暮到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江陵，其间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千二百里，虽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乘奔御风，不以疾也。</a:t>
            </a:r>
            <a:endParaRPr lang="zh-CN" altLang="en-US" sz="28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/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     春冬之时，则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素湍绿潭，回清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倒影。绝</a:t>
            </a:r>
            <a:r>
              <a:rPr lang="zh-CN" altLang="en-US" sz="2800" dirty="0">
                <a:solidFill>
                  <a:srgbClr val="0000CC"/>
                </a:solidFill>
                <a:latin typeface="隶书" panose="02010509060101010101" pitchFamily="1" charset="-122"/>
                <a:ea typeface="隶书" panose="02010509060101010101" pitchFamily="1" charset="-122"/>
                <a:sym typeface="+mn-ea"/>
              </a:rPr>
              <a:t>巘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多生怪柏，悬泉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瀑布，飞漱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其间。清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荣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峻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茂，良多趣味。</a:t>
            </a:r>
            <a:endParaRPr lang="zh-CN" altLang="en-US" sz="28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/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      每至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晴初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霜旦，林寒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涧肃，常有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高猿长啸，属引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凄异，空谷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传响，哀转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久绝。故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渔者</a:t>
            </a:r>
            <a:r>
              <a:rPr lang="en-US" altLang="x-none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歌曰：“巴东三峡巫峡长，猿鸣三声泪沾裳。”</a:t>
            </a:r>
            <a:endParaRPr lang="zh-CN" altLang="en-US" sz="28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180" y="99695"/>
            <a:ext cx="3857625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r>
              <a:rPr lang="en-US" altLang="zh-CN" sz="36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、朗读</a:t>
            </a:r>
            <a:r>
              <a:rPr lang="en-US" altLang="zh-CN" sz="36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,</a:t>
            </a:r>
            <a:r>
              <a:rPr lang="zh-CN" altLang="zh-CN" sz="3600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把握节奏</a:t>
            </a:r>
            <a:endParaRPr lang="zh-CN" altLang="zh-CN" sz="3600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Curtain Call">
  <a:themeElements>
    <a:clrScheme name="">
      <a:dk1>
        <a:srgbClr val="FFFFFF"/>
      </a:dk1>
      <a:lt1>
        <a:srgbClr val="800000"/>
      </a:lt1>
      <a:dk2>
        <a:srgbClr val="FFFFCC"/>
      </a:dk2>
      <a:lt2>
        <a:srgbClr val="602000"/>
      </a:lt2>
      <a:accent1>
        <a:srgbClr val="FF3300"/>
      </a:accent1>
      <a:accent2>
        <a:srgbClr val="000000"/>
      </a:accent2>
      <a:accent3>
        <a:srgbClr val="C1AAAA"/>
      </a:accent3>
      <a:accent4>
        <a:srgbClr val="DCDCDC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602000"/>
        </a:lt2>
        <a:accent1>
          <a:srgbClr val="FF3300"/>
        </a:accent1>
        <a:accent2>
          <a:srgbClr val="000000"/>
        </a:accent2>
        <a:accent3>
          <a:srgbClr val="C1AAAA"/>
        </a:accent3>
        <a:accent4>
          <a:srgbClr val="DCDCDC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D8F6F8"/>
        </a:dk2>
        <a:lt2>
          <a:srgbClr val="000066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33"/>
        </a:accent6>
        <a:hlink>
          <a:srgbClr val="DDD925"/>
        </a:hlink>
        <a:folHlink>
          <a:srgbClr val="72C67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66"/>
        </a:lt1>
        <a:dk2>
          <a:srgbClr val="FDFBE3"/>
        </a:dk2>
        <a:lt2>
          <a:srgbClr val="4C3D57"/>
        </a:lt2>
        <a:accent1>
          <a:srgbClr val="976C9E"/>
        </a:accent1>
        <a:accent2>
          <a:srgbClr val="1E1822"/>
        </a:accent2>
        <a:accent3>
          <a:srgbClr val="B9AAB9"/>
        </a:accent3>
        <a:accent4>
          <a:srgbClr val="DCDCDC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00"/>
        </a:lt1>
        <a:dk2>
          <a:srgbClr val="D3F1DB"/>
        </a:dk2>
        <a:lt2>
          <a:srgbClr val="334D3F"/>
        </a:lt2>
        <a:accent1>
          <a:srgbClr val="4A6D84"/>
        </a:accent1>
        <a:accent2>
          <a:srgbClr val="213329"/>
        </a:accent2>
        <a:accent3>
          <a:srgbClr val="AAC1AA"/>
        </a:accent3>
        <a:accent4>
          <a:srgbClr val="DCDCDC"/>
        </a:accent4>
        <a:accent5>
          <a:srgbClr val="B2BB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D8771"/>
        </a:lt1>
        <a:dk2>
          <a:srgbClr val="ECECB2"/>
        </a:dk2>
        <a:lt2>
          <a:srgbClr val="566858"/>
        </a:lt2>
        <a:accent1>
          <a:srgbClr val="76A571"/>
        </a:accent1>
        <a:accent2>
          <a:srgbClr val="465648"/>
        </a:accent2>
        <a:accent3>
          <a:srgbClr val="BBC3BC"/>
        </a:accent3>
        <a:accent4>
          <a:srgbClr val="DCDCDC"/>
        </a:accent4>
        <a:accent5>
          <a:srgbClr val="BDCFBC"/>
        </a:accent5>
        <a:accent6>
          <a:srgbClr val="3E4C40"/>
        </a:accent6>
        <a:hlink>
          <a:srgbClr val="FFDC0B"/>
        </a:hlink>
        <a:folHlink>
          <a:srgbClr val="FC991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D8784"/>
        </a:lt1>
        <a:dk2>
          <a:srgbClr val="B8DEC6"/>
        </a:dk2>
        <a:lt2>
          <a:srgbClr val="0A686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CDCDC"/>
        </a:accent4>
        <a:accent5>
          <a:srgbClr val="AFBDB3"/>
        </a:accent5>
        <a:accent6>
          <a:srgbClr val="004947"/>
        </a:accent6>
        <a:hlink>
          <a:srgbClr val="00E0A5"/>
        </a:hlink>
        <a:folHlink>
          <a:srgbClr val="00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E87AC"/>
        </a:lt1>
        <a:dk2>
          <a:srgbClr val="FFFFFF"/>
        </a:dk2>
        <a:lt2>
          <a:srgbClr val="50688C"/>
        </a:lt2>
        <a:accent1>
          <a:srgbClr val="376EA5"/>
        </a:accent1>
        <a:accent2>
          <a:srgbClr val="445876"/>
        </a:accent2>
        <a:accent3>
          <a:srgbClr val="BBC3D2"/>
        </a:accent3>
        <a:accent4>
          <a:srgbClr val="DCDCDC"/>
        </a:accent4>
        <a:accent5>
          <a:srgbClr val="AEBBCF"/>
        </a:accent5>
        <a:accent6>
          <a:srgbClr val="3C4E69"/>
        </a:accent6>
        <a:hlink>
          <a:srgbClr val="66C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ADE"/>
        </a:accent3>
        <a:accent4>
          <a:srgbClr val="000000"/>
        </a:accent4>
        <a:accent5>
          <a:srgbClr val="DCDCDC"/>
        </a:accent5>
        <a:accent6>
          <a:srgbClr val="9D9A81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CACAC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风景田野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风景田野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欢天喜地">
  <a:themeElements>
    <a:clrScheme name="">
      <a:dk1>
        <a:srgbClr val="FFFFFF"/>
      </a:dk1>
      <a:lt1>
        <a:srgbClr val="FFA679"/>
      </a:lt1>
      <a:dk2>
        <a:srgbClr val="FFFF66"/>
      </a:dk2>
      <a:lt2>
        <a:srgbClr val="C0C0C0"/>
      </a:lt2>
      <a:accent1>
        <a:srgbClr val="9C9CBE"/>
      </a:accent1>
      <a:accent2>
        <a:srgbClr val="FFFFCC"/>
      </a:accent2>
      <a:accent3>
        <a:srgbClr val="FFD0BE"/>
      </a:accent3>
      <a:accent4>
        <a:srgbClr val="DCDCDC"/>
      </a:accent4>
      <a:accent5>
        <a:srgbClr val="CBCBDB"/>
      </a:accent5>
      <a:accent6>
        <a:srgbClr val="E5E5B7"/>
      </a:accent6>
      <a:hlink>
        <a:srgbClr val="CCECFF"/>
      </a:hlink>
      <a:folHlink>
        <a:srgbClr val="99FF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FFFFFF"/>
        </a:dk1>
        <a:lt1>
          <a:srgbClr val="FFA679"/>
        </a:lt1>
        <a:dk2>
          <a:srgbClr val="FFFF66"/>
        </a:dk2>
        <a:lt2>
          <a:srgbClr val="C0C0C0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CDCDC"/>
        </a:accent4>
        <a:accent5>
          <a:srgbClr val="CBCBDB"/>
        </a:accent5>
        <a:accent6>
          <a:srgbClr val="E5E5B7"/>
        </a:accent6>
        <a:hlink>
          <a:srgbClr val="CCECFF"/>
        </a:hlink>
        <a:folHlink>
          <a:srgbClr val="99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EBA18D"/>
        </a:lt1>
        <a:dk2>
          <a:srgbClr val="FFFFFF"/>
        </a:dk2>
        <a:lt2>
          <a:srgbClr val="B2B2B2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CDCDC"/>
        </a:accent4>
        <a:accent5>
          <a:srgbClr val="E0C0C8"/>
        </a:accent5>
        <a:accent6>
          <a:srgbClr val="B789E5"/>
        </a:accent6>
        <a:hlink>
          <a:srgbClr val="FFFF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EEEE"/>
        </a:accent5>
        <a:accent6>
          <a:srgbClr val="E5E5E5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E0A172"/>
        </a:lt1>
        <a:dk2>
          <a:srgbClr val="FFFF99"/>
        </a:dk2>
        <a:lt2>
          <a:srgbClr val="C0C0C0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CDCDC"/>
        </a:accent4>
        <a:accent5>
          <a:srgbClr val="C4CED2"/>
        </a:accent5>
        <a:accent6>
          <a:srgbClr val="B7B7E5"/>
        </a:accent6>
        <a:hlink>
          <a:srgbClr val="4D4D4D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D5E2CC"/>
        </a:lt1>
        <a:dk2>
          <a:srgbClr val="FFFFFF"/>
        </a:dk2>
        <a:lt2>
          <a:srgbClr val="B2B2B2"/>
        </a:lt2>
        <a:accent1>
          <a:srgbClr val="859AC3"/>
        </a:accent1>
        <a:accent2>
          <a:srgbClr val="66CCFF"/>
        </a:accent2>
        <a:accent3>
          <a:srgbClr val="E6EEE2"/>
        </a:accent3>
        <a:accent4>
          <a:srgbClr val="DCDC57"/>
        </a:accent4>
        <a:accent5>
          <a:srgbClr val="C3CADD"/>
        </a:accent5>
        <a:accent6>
          <a:srgbClr val="5BB7E5"/>
        </a:accent6>
        <a:hlink>
          <a:srgbClr val="0000CC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FFCC99"/>
        </a:lt1>
        <a:dk2>
          <a:srgbClr val="000000"/>
        </a:dk2>
        <a:lt2>
          <a:srgbClr val="C0C0C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CDCAF"/>
        </a:accent4>
        <a:accent5>
          <a:srgbClr val="BDD0C5"/>
        </a:accent5>
        <a:accent6>
          <a:srgbClr val="B72D89"/>
        </a:accent6>
        <a:hlink>
          <a:srgbClr val="CCECFF"/>
        </a:hlink>
        <a:folHlink>
          <a:srgbClr val="00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B"/>
        </a:accent3>
        <a:accent4>
          <a:srgbClr val="000057"/>
        </a:accent4>
        <a:accent5>
          <a:srgbClr val="F1F1E3"/>
        </a:accent5>
        <a:accent6>
          <a:srgbClr val="2D2DB7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FFFF"/>
        </a:dk1>
        <a:lt1>
          <a:srgbClr val="FFCCCC"/>
        </a:lt1>
        <a:dk2>
          <a:srgbClr val="660066"/>
        </a:dk2>
        <a:lt2>
          <a:srgbClr val="B2B2B2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7DCDC"/>
        </a:accent4>
        <a:accent5>
          <a:srgbClr val="BDC7D4"/>
        </a:accent5>
        <a:accent6>
          <a:srgbClr val="007272"/>
        </a:accent6>
        <a:hlink>
          <a:srgbClr val="FFFFFF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Fireworks">
  <a:themeElements>
    <a:clrScheme name="">
      <a:dk1>
        <a:srgbClr val="FFCC00"/>
      </a:dk1>
      <a:lt1>
        <a:srgbClr val="000000"/>
      </a:lt1>
      <a:dk2>
        <a:srgbClr val="FFFFFF"/>
      </a:dk2>
      <a:lt2>
        <a:srgbClr val="AF273E"/>
      </a:lt2>
      <a:accent1>
        <a:srgbClr val="FF8B17"/>
      </a:accent1>
      <a:accent2>
        <a:srgbClr val="FFE103"/>
      </a:accent2>
      <a:accent3>
        <a:srgbClr val="AAAAAA"/>
      </a:accent3>
      <a:accent4>
        <a:srgbClr val="DCAF00"/>
      </a:accent4>
      <a:accent5>
        <a:srgbClr val="FFC5AA"/>
      </a:accent5>
      <a:accent6>
        <a:srgbClr val="E5CA02"/>
      </a:accent6>
      <a:hlink>
        <a:srgbClr val="FF3399"/>
      </a:hlink>
      <a:folHlink>
        <a:srgbClr val="FE1F0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AF273E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CAF00"/>
        </a:accent4>
        <a:accent5>
          <a:srgbClr val="FFC5AA"/>
        </a:accent5>
        <a:accent6>
          <a:srgbClr val="E5CA02"/>
        </a:accent6>
        <a:hlink>
          <a:srgbClr val="FF3399"/>
        </a:hlink>
        <a:folHlink>
          <a:srgbClr val="FE1F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FFFF"/>
        </a:dk1>
        <a:lt1>
          <a:srgbClr val="000066"/>
        </a:lt1>
        <a:dk2>
          <a:srgbClr val="00FFFF"/>
        </a:dk2>
        <a:lt2>
          <a:srgbClr val="0000A4"/>
        </a:lt2>
        <a:accent1>
          <a:srgbClr val="51B2E3"/>
        </a:accent1>
        <a:accent2>
          <a:srgbClr val="04E8AC"/>
        </a:accent2>
        <a:accent3>
          <a:srgbClr val="AAAAB9"/>
        </a:accent3>
        <a:accent4>
          <a:srgbClr val="AFDCDC"/>
        </a:accent4>
        <a:accent5>
          <a:srgbClr val="B3D5EE"/>
        </a:accent5>
        <a:accent6>
          <a:srgbClr val="03D09A"/>
        </a:accent6>
        <a:hlink>
          <a:srgbClr val="FF3399"/>
        </a:hlink>
        <a:folHlink>
          <a:srgbClr val="8F5F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9F237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E502CF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00603B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05E115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FF6600"/>
        </a:lt2>
        <a:accent1>
          <a:srgbClr val="FF99FF"/>
        </a:accent1>
        <a:accent2>
          <a:srgbClr val="FFFF99"/>
        </a:accent2>
        <a:accent3>
          <a:srgbClr val="AAADB9"/>
        </a:accent3>
        <a:accent4>
          <a:srgbClr val="DCDCDC"/>
        </a:accent4>
        <a:accent5>
          <a:srgbClr val="FFCAFF"/>
        </a:accent5>
        <a:accent6>
          <a:srgbClr val="E5E589"/>
        </a:accent6>
        <a:hlink>
          <a:srgbClr val="FF33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89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3476</Words>
  <Application>WPS 演示</Application>
  <PresentationFormat>在屏幕上显示</PresentationFormat>
  <Paragraphs>312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30</vt:i4>
      </vt:variant>
    </vt:vector>
  </HeadingPairs>
  <TitlesOfParts>
    <vt:vector size="58" baseType="lpstr">
      <vt:lpstr>Arial</vt:lpstr>
      <vt:lpstr>宋体</vt:lpstr>
      <vt:lpstr>Wingdings</vt:lpstr>
      <vt:lpstr>Times New Roman</vt:lpstr>
      <vt:lpstr>Comic Sans MS</vt:lpstr>
      <vt:lpstr>Wingdings 2</vt:lpstr>
      <vt:lpstr>Arial Black</vt:lpstr>
      <vt:lpstr>Tahoma</vt:lpstr>
      <vt:lpstr>黑体</vt:lpstr>
      <vt:lpstr>楷体_GB2312</vt:lpstr>
      <vt:lpstr>隶书</vt:lpstr>
      <vt:lpstr>微软雅黑</vt:lpstr>
      <vt:lpstr>Arial Unicode MS</vt:lpstr>
      <vt:lpstr>Calibri</vt:lpstr>
      <vt:lpstr>华文行楷</vt:lpstr>
      <vt:lpstr>华文新魏</vt:lpstr>
      <vt:lpstr>楷体</vt:lpstr>
      <vt:lpstr>华文隶书</vt:lpstr>
      <vt:lpstr>默认设计模板</vt:lpstr>
      <vt:lpstr>Crayons</vt:lpstr>
      <vt:lpstr>1_风景田野</vt:lpstr>
      <vt:lpstr>风景田野</vt:lpstr>
      <vt:lpstr>欢天喜地</vt:lpstr>
      <vt:lpstr>吉祥如意</vt:lpstr>
      <vt:lpstr>1_Crayons</vt:lpstr>
      <vt:lpstr>1_Fireworks</vt:lpstr>
      <vt:lpstr>1_吉祥如意</vt:lpstr>
      <vt:lpstr>1_Curtain Call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三                      峡</vt:lpstr>
      <vt:lpstr>重岩叠嶂，隐天蔽日。</vt:lpstr>
      <vt:lpstr>自 非 亭午夜分，不见曦月。</vt:lpstr>
      <vt:lpstr>水</vt:lpstr>
      <vt:lpstr>或王命急宣，有时朝发白帝，暮到江陵，其间千二百里，虽乘奔御风，不以疾也。</vt:lpstr>
      <vt:lpstr>PowerPoint 演示文稿</vt:lpstr>
      <vt:lpstr>绝巘多生怪柏，悬泉瀑布，飞漱其间，清荣峻茂，良多趣味。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2.积累有关山、水、三峡的诗句：</vt:lpstr>
      <vt:lpstr>三峡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487</cp:revision>
  <dcterms:created xsi:type="dcterms:W3CDTF">2014-03-08T02:05:00Z</dcterms:created>
  <dcterms:modified xsi:type="dcterms:W3CDTF">2017-08-31T13:08:33Z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2052-10.1.0.6748</vt:lpwstr>
  </property>
</Properties>
</file>