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57" r:id="rId3"/>
    <p:sldId id="258" r:id="rId4"/>
    <p:sldId id="259" r:id="rId5"/>
    <p:sldId id="268" r:id="rId6"/>
    <p:sldId id="260" r:id="rId7"/>
    <p:sldId id="261" r:id="rId8"/>
    <p:sldId id="262" r:id="rId9"/>
    <p:sldId id="263" r:id="rId10"/>
    <p:sldId id="264" r:id="rId11"/>
    <p:sldId id="269" r:id="rId12"/>
    <p:sldId id="265" r:id="rId13"/>
    <p:sldId id="266" r:id="rId14"/>
    <p:sldId id="267" r:id="rId15"/>
    <p:sldId id="270" r:id="rId16"/>
    <p:sldId id="271" r:id="rId17"/>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1" d="100"/>
          <a:sy n="81" d="100"/>
        </p:scale>
        <p:origin x="-90" y="-55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tags" Target="tags/tag1.xml" /><Relationship Id="rId19" Type="http://schemas.openxmlformats.org/officeDocument/2006/relationships/presProps" Target="presProps.xml" /><Relationship Id="rId2" Type="http://schemas.openxmlformats.org/officeDocument/2006/relationships/slide" Target="slides/slide1.xml" /><Relationship Id="rId20" Type="http://schemas.openxmlformats.org/officeDocument/2006/relationships/viewProps" Target="viewProps.xml" /><Relationship Id="rId21" Type="http://schemas.openxmlformats.org/officeDocument/2006/relationships/theme" Target="theme/theme1.xml" /><Relationship Id="rId22"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3051827620"/>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3188717747"/>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4025501431"/>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598653943"/>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1612184157"/>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2905825717"/>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2020/10/5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168117047"/>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2764406021"/>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2020/10/5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276523006"/>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694758376"/>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477805659"/>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2020/10/5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1570892" y="738553"/>
            <a:ext cx="9144000" cy="1599101"/>
          </a:xfrm>
        </p:spPr>
        <p:txBody>
          <a:bodyPr>
            <a:normAutofit/>
          </a:bodyPr>
          <a:lstStyle/>
          <a:p>
            <a:r>
              <a:rPr lang="zh-CN" altLang="en-US" sz="9600" smtClean="0">
                <a:solidFill>
                  <a:srgbClr val="FF0000"/>
                </a:solidFill>
                <a:latin typeface="隶书" pitchFamily="49" charset="-122"/>
                <a:ea typeface="隶书" pitchFamily="49" charset="-122"/>
              </a:rPr>
              <a:t>登泰山记</a:t>
            </a:r>
            <a:endParaRPr lang="zh-CN" altLang="en-US" sz="9600">
              <a:solidFill>
                <a:srgbClr val="FF0000"/>
              </a:solidFill>
              <a:latin typeface="隶书" pitchFamily="49" charset="-122"/>
              <a:ea typeface="隶书" pitchFamily="49" charset="-122"/>
            </a:endParaRPr>
          </a:p>
        </p:txBody>
      </p:sp>
      <p:sp>
        <p:nvSpPr>
          <p:cNvPr id="3" name="副标题 2"/>
          <p:cNvSpPr>
            <a:spLocks noGrp="1"/>
          </p:cNvSpPr>
          <p:nvPr>
            <p:ph type="subTitle" idx="1"/>
          </p:nvPr>
        </p:nvSpPr>
        <p:spPr>
          <a:xfrm>
            <a:off x="3634156" y="2124930"/>
            <a:ext cx="5029200" cy="1110639"/>
          </a:xfrm>
        </p:spPr>
        <p:txBody>
          <a:bodyPr>
            <a:normAutofit/>
          </a:bodyPr>
          <a:lstStyle/>
          <a:p>
            <a:r>
              <a:rPr lang="zh-CN" altLang="en-US" sz="5400" smtClean="0">
                <a:solidFill>
                  <a:srgbClr val="0070C0"/>
                </a:solidFill>
                <a:latin typeface="华文隶书" pitchFamily="2" charset="-122"/>
                <a:ea typeface="华文隶书" pitchFamily="2" charset="-122"/>
              </a:rPr>
              <a:t>姚    鼐</a:t>
            </a:r>
            <a:endParaRPr lang="zh-CN" altLang="en-US" sz="5400">
              <a:solidFill>
                <a:srgbClr val="0070C0"/>
              </a:solidFill>
              <a:latin typeface="华文隶书" pitchFamily="2" charset="-122"/>
              <a:ea typeface="华文隶书" pitchFamily="2" charset="-122"/>
            </a:endParaRPr>
          </a:p>
        </p:txBody>
      </p:sp>
      <p:pic>
        <p:nvPicPr>
          <p:cNvPr id="1026" name="Picture 2"/>
          <p:cNvPicPr>
            <a:picLocks noChangeAspect="1" noChangeArrowheads="1"/>
          </p:cNvPicPr>
          <p:nvPr/>
        </p:nvPicPr>
        <p:blipFill>
          <a:blip r:embed="rId2"/>
          <a:stretch>
            <a:fillRect/>
          </a:stretch>
        </p:blipFill>
        <p:spPr bwMode="auto">
          <a:xfrm>
            <a:off x="3596053" y="3412514"/>
            <a:ext cx="5266592" cy="2823478"/>
          </a:xfrm>
          <a:prstGeom prst="rect">
            <a:avLst/>
          </a:prstGeom>
          <a:noFill/>
          <a:ln w="9525">
            <a:noFill/>
            <a:miter lim="800000"/>
          </a:ln>
        </p:spPr>
      </p:pic>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olidFill>
                  <a:srgbClr val="0070C0"/>
                </a:solidFill>
                <a:latin typeface="隶书" pitchFamily="49" charset="-122"/>
                <a:ea typeface="隶书" pitchFamily="49" charset="-122"/>
              </a:rPr>
              <a:t>分析第二段</a:t>
            </a:r>
            <a:endParaRPr lang="zh-CN" altLang="en-US">
              <a:solidFill>
                <a:srgbClr val="0070C0"/>
              </a:solidFill>
              <a:latin typeface="隶书" pitchFamily="49" charset="-122"/>
              <a:ea typeface="隶书" pitchFamily="49" charset="-122"/>
            </a:endParaRPr>
          </a:p>
        </p:txBody>
      </p:sp>
      <p:sp>
        <p:nvSpPr>
          <p:cNvPr id="3" name="内容占位符 2"/>
          <p:cNvSpPr>
            <a:spLocks noGrp="1"/>
          </p:cNvSpPr>
          <p:nvPr>
            <p:ph idx="1"/>
          </p:nvPr>
        </p:nvSpPr>
        <p:spPr>
          <a:xfrm>
            <a:off x="838200" y="1825625"/>
            <a:ext cx="10515600" cy="3719390"/>
          </a:xfrm>
        </p:spPr>
        <p:txBody>
          <a:bodyPr/>
          <a:lstStyle/>
          <a:p>
            <a:r>
              <a:rPr lang="zh-CN" altLang="en-US" smtClean="0"/>
              <a:t>此段泰山给我们留下了哪些深刻的印象？</a:t>
            </a:r>
          </a:p>
          <a:p>
            <a:r>
              <a:rPr lang="zh-CN" altLang="en-US" smtClean="0"/>
              <a:t>明确：首先</a:t>
            </a:r>
            <a:r>
              <a:rPr lang="zh-CN" altLang="en-US" b="1" smtClean="0"/>
              <a:t>，</a:t>
            </a:r>
            <a:r>
              <a:rPr lang="zh-CN" altLang="en-US" smtClean="0"/>
              <a:t>泰山是古老而险峻的。依据是：第一，作者不畏风雪不远万里不放弃机会，可见倾慕泰山已久，足见泰山的魅力；第二</a:t>
            </a:r>
            <a:r>
              <a:rPr lang="zh-CN" altLang="en-US" b="1" smtClean="0"/>
              <a:t>，</a:t>
            </a:r>
            <a:r>
              <a:rPr lang="zh-CN" altLang="en-US" smtClean="0"/>
              <a:t>既然泰山上有石级，有郦道元、古人、世人的记述传闻，沿途有名胜就知其古老闻名了；第三</a:t>
            </a:r>
            <a:r>
              <a:rPr lang="zh-CN" altLang="en-US" b="1" smtClean="0"/>
              <a:t>，</a:t>
            </a:r>
            <a:r>
              <a:rPr lang="zh-CN" altLang="en-US" smtClean="0"/>
              <a:t>山路上“迷雾冰滑</a:t>
            </a:r>
            <a:r>
              <a:rPr lang="zh-CN" altLang="en-US" b="1" smtClean="0"/>
              <a:t>，</a:t>
            </a:r>
            <a:r>
              <a:rPr lang="zh-CN" altLang="en-US" smtClean="0"/>
              <a:t>蹬几不可登”更是令人胆颤心惊；其次</a:t>
            </a:r>
            <a:r>
              <a:rPr lang="zh-CN" altLang="en-US" b="1" smtClean="0"/>
              <a:t>，</a:t>
            </a:r>
            <a:r>
              <a:rPr lang="zh-CN" altLang="en-US" smtClean="0"/>
              <a:t>泰山是雄奇高远的。石级“七千有余”已显其高</a:t>
            </a:r>
            <a:r>
              <a:rPr lang="zh-CN" altLang="en-US" b="1" smtClean="0"/>
              <a:t>，</a:t>
            </a:r>
            <a:r>
              <a:rPr lang="zh-CN" altLang="en-US" smtClean="0"/>
              <a:t>全程</a:t>
            </a:r>
            <a:r>
              <a:rPr lang="en-US" altLang="zh-CN" smtClean="0"/>
              <a:t>45</a:t>
            </a:r>
            <a:r>
              <a:rPr lang="zh-CN" altLang="en-US" smtClean="0"/>
              <a:t>里，其远不言而喻</a:t>
            </a:r>
            <a:r>
              <a:rPr lang="zh-CN" altLang="en-US" b="1" smtClean="0"/>
              <a:t>；</a:t>
            </a:r>
            <a:r>
              <a:rPr lang="zh-CN" altLang="en-US" smtClean="0"/>
              <a:t>山顶上落日、白雪、青山、流水、城郭，尽收眼底，好一幅绚丽壮观的夕照图</a:t>
            </a:r>
            <a:r>
              <a:rPr lang="zh-CN" altLang="en-US" b="1" smtClean="0"/>
              <a:t>，</a:t>
            </a:r>
            <a:r>
              <a:rPr lang="zh-CN" altLang="en-US" smtClean="0"/>
              <a:t>怎不神奇？</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olidFill>
                  <a:srgbClr val="0070C0"/>
                </a:solidFill>
                <a:latin typeface="隶书" pitchFamily="49" charset="-122"/>
                <a:ea typeface="隶书" pitchFamily="49" charset="-122"/>
              </a:rPr>
              <a:t>第二段详写登山过程，说出登山路线。</a:t>
            </a:r>
            <a:endParaRPr lang="zh-CN" altLang="en-US">
              <a:solidFill>
                <a:srgbClr val="0070C0"/>
              </a:solidFill>
              <a:latin typeface="隶书" pitchFamily="49" charset="-122"/>
              <a:ea typeface="隶书" pitchFamily="49" charset="-122"/>
            </a:endParaRPr>
          </a:p>
        </p:txBody>
      </p:sp>
      <p:sp>
        <p:nvSpPr>
          <p:cNvPr id="3" name="内容占位符 2"/>
          <p:cNvSpPr>
            <a:spLocks noGrp="1"/>
          </p:cNvSpPr>
          <p:nvPr>
            <p:ph idx="1"/>
          </p:nvPr>
        </p:nvSpPr>
        <p:spPr/>
        <p:txBody>
          <a:bodyPr/>
          <a:lstStyle/>
          <a:p>
            <a:pPr>
              <a:buNone/>
            </a:pPr>
            <a:r>
              <a:rPr lang="zh-CN" altLang="en-US" smtClean="0"/>
              <a:t>   </a:t>
            </a:r>
            <a:r>
              <a:rPr lang="zh-CN" altLang="en-US" smtClean="0">
                <a:latin typeface="楷体" pitchFamily="49" charset="-122"/>
                <a:ea typeface="楷体" pitchFamily="49" charset="-122"/>
              </a:rPr>
              <a:t>先写：京师</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泰安，点明时间和节令。</a:t>
            </a:r>
            <a:br>
              <a:rPr lang="zh-CN" altLang="en-US" smtClean="0">
                <a:latin typeface="楷体" pitchFamily="49" charset="-122"/>
                <a:ea typeface="楷体" pitchFamily="49" charset="-122"/>
              </a:rPr>
            </a:br>
            <a:r>
              <a:rPr lang="zh-CN" altLang="en-US" smtClean="0">
                <a:latin typeface="楷体" pitchFamily="49" charset="-122"/>
                <a:ea typeface="楷体" pitchFamily="49" charset="-122"/>
              </a:rPr>
              <a:t>再写：山麓</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山顶。</a:t>
            </a:r>
            <a:br>
              <a:rPr lang="zh-CN" altLang="en-US" smtClean="0">
                <a:latin typeface="楷体" pitchFamily="49" charset="-122"/>
                <a:ea typeface="楷体" pitchFamily="49" charset="-122"/>
              </a:rPr>
            </a:br>
            <a:r>
              <a:rPr lang="zh-CN" altLang="en-US" smtClean="0">
                <a:latin typeface="楷体" pitchFamily="49" charset="-122"/>
                <a:ea typeface="楷体" pitchFamily="49" charset="-122"/>
              </a:rPr>
              <a:t>路程：四十五里（远）</a:t>
            </a:r>
            <a:br>
              <a:rPr lang="zh-CN" altLang="en-US" smtClean="0">
                <a:latin typeface="楷体" pitchFamily="49" charset="-122"/>
                <a:ea typeface="楷体" pitchFamily="49" charset="-122"/>
              </a:rPr>
            </a:br>
            <a:r>
              <a:rPr lang="zh-CN" altLang="en-US" smtClean="0">
                <a:latin typeface="楷体" pitchFamily="49" charset="-122"/>
                <a:ea typeface="楷体" pitchFamily="49" charset="-122"/>
              </a:rPr>
              <a:t>石级：七千有余（高）</a:t>
            </a:r>
            <a:br>
              <a:rPr lang="zh-CN" altLang="en-US" smtClean="0">
                <a:latin typeface="楷体" pitchFamily="49" charset="-122"/>
                <a:ea typeface="楷体" pitchFamily="49" charset="-122"/>
              </a:rPr>
            </a:br>
            <a:r>
              <a:rPr lang="zh-CN" altLang="en-US" smtClean="0">
                <a:latin typeface="楷体" pitchFamily="49" charset="-122"/>
                <a:ea typeface="楷体" pitchFamily="49" charset="-122"/>
              </a:rPr>
              <a:t>路线：中谷</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西谷</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山巅（险）</a:t>
            </a:r>
            <a:br>
              <a:rPr lang="zh-CN" altLang="en-US" smtClean="0">
                <a:latin typeface="楷体" pitchFamily="49" charset="-122"/>
                <a:ea typeface="楷体" pitchFamily="49" charset="-122"/>
              </a:rPr>
            </a:br>
            <a:r>
              <a:rPr lang="zh-CN" altLang="en-US" smtClean="0">
                <a:latin typeface="楷体" pitchFamily="49" charset="-122"/>
                <a:ea typeface="楷体" pitchFamily="49" charset="-122"/>
              </a:rPr>
              <a:t>顶景：苍山负雪，明烛天南（壮阔、上）</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晚日照城，汶水、徂徕如画（雄浑、下）半山居雾若带然（高峻）</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（远</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近）</a:t>
            </a:r>
            <a:endParaRPr lang="zh-CN" altLang="en-US">
              <a:latin typeface="楷体" pitchFamily="49" charset="-122"/>
              <a:ea typeface="楷体" pitchFamily="49"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rgbClr val="0070C0"/>
                </a:solidFill>
                <a:latin typeface="隶书" pitchFamily="49" charset="-122"/>
                <a:ea typeface="隶书" pitchFamily="49" charset="-122"/>
              </a:rPr>
              <a:t>赏读第三段</a:t>
            </a:r>
            <a:endParaRPr lang="zh-CN" altLang="en-US">
              <a:solidFill>
                <a:srgbClr val="0070C0"/>
              </a:solidFill>
              <a:latin typeface="隶书" pitchFamily="49" charset="-122"/>
              <a:ea typeface="隶书" pitchFamily="49" charset="-122"/>
            </a:endParaRPr>
          </a:p>
        </p:txBody>
      </p:sp>
      <p:sp>
        <p:nvSpPr>
          <p:cNvPr id="3" name="内容占位符 2"/>
          <p:cNvSpPr>
            <a:spLocks noGrp="1"/>
          </p:cNvSpPr>
          <p:nvPr>
            <p:ph idx="1"/>
          </p:nvPr>
        </p:nvSpPr>
        <p:spPr>
          <a:xfrm>
            <a:off x="504093" y="1758463"/>
            <a:ext cx="11101754" cy="3962399"/>
          </a:xfrm>
        </p:spPr>
        <p:txBody>
          <a:bodyPr>
            <a:normAutofit/>
          </a:bodyPr>
          <a:lstStyle/>
          <a:p>
            <a:r>
              <a:rPr lang="zh-CN" altLang="en-US" smtClean="0">
                <a:latin typeface="楷体" pitchFamily="49" charset="-122"/>
                <a:ea typeface="楷体" pitchFamily="49" charset="-122"/>
              </a:rPr>
              <a:t>泰山日出有何特点？作者是如何描绘的？</a:t>
            </a:r>
          </a:p>
          <a:p>
            <a:r>
              <a:rPr lang="zh-CN" altLang="en-US" smtClean="0">
                <a:latin typeface="楷体" pitchFamily="49" charset="-122"/>
                <a:ea typeface="楷体" pitchFamily="49" charset="-122"/>
              </a:rPr>
              <a:t>明确：泰山日出场面壮阔宏大，景象变化多姿，绚烂多彩；作者是按照时间顺序依次写了日出前、日出时和日出后的不同景色。</a:t>
            </a:r>
          </a:p>
          <a:p>
            <a:r>
              <a:rPr lang="zh-CN" altLang="en-US" smtClean="0">
                <a:latin typeface="楷体" pitchFamily="49" charset="-122"/>
                <a:ea typeface="楷体" pitchFamily="49" charset="-122"/>
              </a:rPr>
              <a:t>待日出</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五鼓，与子颖坐日观亭待日出。</a:t>
            </a:r>
            <a:r>
              <a:rPr lang="zh-CN" altLang="en-US" sz="1600" smtClean="0">
                <a:solidFill>
                  <a:srgbClr val="7030A0"/>
                </a:solidFill>
                <a:latin typeface="华文隶书" pitchFamily="2" charset="-122"/>
                <a:ea typeface="华文隶书" pitchFamily="2" charset="-122"/>
              </a:rPr>
              <a:t>（主观心情：满怀逸兴，心情急切盼日出）</a:t>
            </a:r>
          </a:p>
          <a:p>
            <a:r>
              <a:rPr lang="zh-CN" altLang="en-US" smtClean="0">
                <a:latin typeface="楷体" pitchFamily="49" charset="-122"/>
                <a:ea typeface="楷体" pitchFamily="49" charset="-122"/>
              </a:rPr>
              <a:t>日出前</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大风扬积雪击面。自亭东足下皆云漫。</a:t>
            </a:r>
            <a:r>
              <a:rPr lang="zh-CN" altLang="en-US" sz="1600" smtClean="0">
                <a:solidFill>
                  <a:srgbClr val="7030A0"/>
                </a:solidFill>
                <a:latin typeface="华文隶书" pitchFamily="2" charset="-122"/>
                <a:ea typeface="华文隶书" pitchFamily="2" charset="-122"/>
              </a:rPr>
              <a:t>（四周迷蒙为日出作铺垫） </a:t>
            </a:r>
            <a:br>
              <a:rPr lang="zh-CN" altLang="en-US" smtClean="0">
                <a:latin typeface="楷体" pitchFamily="49" charset="-122"/>
                <a:ea typeface="楷体" pitchFamily="49" charset="-122"/>
              </a:rPr>
            </a:br>
            <a:r>
              <a:rPr lang="zh-CN" altLang="en-US" smtClean="0">
                <a:latin typeface="楷体" pitchFamily="49" charset="-122"/>
                <a:ea typeface="楷体" pitchFamily="49" charset="-122"/>
              </a:rPr>
              <a:t>日将出</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稍见山峦微露，极天云一线异色，须臾成五彩。</a:t>
            </a:r>
            <a:r>
              <a:rPr lang="zh-CN" altLang="en-US" sz="1600" smtClean="0">
                <a:solidFill>
                  <a:srgbClr val="7030A0"/>
                </a:solidFill>
                <a:latin typeface="华文隶书" pitchFamily="2" charset="-122"/>
                <a:ea typeface="华文隶书" pitchFamily="2" charset="-122"/>
              </a:rPr>
              <a:t>（聚焦云色变幻）</a:t>
            </a:r>
            <a:br>
              <a:rPr lang="zh-CN" altLang="en-US" smtClean="0">
                <a:latin typeface="楷体" pitchFamily="49" charset="-122"/>
                <a:ea typeface="楷体" pitchFamily="49" charset="-122"/>
              </a:rPr>
            </a:br>
            <a:r>
              <a:rPr lang="zh-CN" altLang="en-US" smtClean="0">
                <a:latin typeface="楷体" pitchFamily="49" charset="-122"/>
                <a:ea typeface="楷体" pitchFamily="49" charset="-122"/>
              </a:rPr>
              <a:t>日正出</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正赤如丹，下有红光动摇承之 。</a:t>
            </a:r>
            <a:r>
              <a:rPr lang="zh-CN" altLang="en-US" sz="1600" smtClean="0">
                <a:solidFill>
                  <a:srgbClr val="7030A0"/>
                </a:solidFill>
                <a:latin typeface="华文隶书" pitchFamily="2" charset="-122"/>
                <a:ea typeface="华文隶书" pitchFamily="2" charset="-122"/>
              </a:rPr>
              <a:t>（兼绘日色云状）</a:t>
            </a:r>
            <a:br>
              <a:rPr lang="zh-CN" altLang="en-US" smtClean="0">
                <a:latin typeface="楷体" pitchFamily="49" charset="-122"/>
                <a:ea typeface="楷体" pitchFamily="49" charset="-122"/>
              </a:rPr>
            </a:br>
            <a:r>
              <a:rPr lang="zh-CN" altLang="en-US" smtClean="0">
                <a:latin typeface="楷体" pitchFamily="49" charset="-122"/>
                <a:ea typeface="楷体" pitchFamily="49" charset="-122"/>
              </a:rPr>
              <a:t>日已出</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西峰“降皓驳色”“而皆若偻”</a:t>
            </a:r>
            <a:r>
              <a:rPr lang="zh-CN" altLang="en-US" sz="1600" smtClean="0">
                <a:solidFill>
                  <a:srgbClr val="7030A0"/>
                </a:solidFill>
                <a:latin typeface="华文隶书" pitchFamily="2" charset="-122"/>
                <a:ea typeface="华文隶书" pitchFamily="2" charset="-122"/>
              </a:rPr>
              <a:t>（掉转镜头扫描承照阳光的山色山形） </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b="1" smtClean="0">
                <a:solidFill>
                  <a:srgbClr val="0070C0"/>
                </a:solidFill>
                <a:latin typeface="隶书" pitchFamily="49" charset="-122"/>
                <a:ea typeface="隶书" pitchFamily="49" charset="-122"/>
              </a:rPr>
              <a:t>分析最后两个自然段</a:t>
            </a:r>
            <a:r>
              <a:rPr lang="zh-CN" altLang="en-US" sz="2700" smtClean="0">
                <a:solidFill>
                  <a:srgbClr val="00B050"/>
                </a:solidFill>
                <a:latin typeface="隶书" pitchFamily="49" charset="-122"/>
                <a:ea typeface="隶书" pitchFamily="49" charset="-122"/>
              </a:rPr>
              <a:t>（体会泰山冬景特点）</a:t>
            </a:r>
            <a:endParaRPr lang="zh-CN" altLang="en-US" sz="2700">
              <a:solidFill>
                <a:srgbClr val="00B050"/>
              </a:solidFill>
              <a:latin typeface="隶书" pitchFamily="49" charset="-122"/>
              <a:ea typeface="隶书" pitchFamily="49" charset="-122"/>
            </a:endParaRPr>
          </a:p>
        </p:txBody>
      </p:sp>
      <p:sp>
        <p:nvSpPr>
          <p:cNvPr id="3" name="内容占位符 2"/>
          <p:cNvSpPr>
            <a:spLocks noGrp="1"/>
          </p:cNvSpPr>
          <p:nvPr>
            <p:ph idx="1"/>
          </p:nvPr>
        </p:nvSpPr>
        <p:spPr>
          <a:xfrm>
            <a:off x="838200" y="1629508"/>
            <a:ext cx="10515600" cy="4547455"/>
          </a:xfrm>
        </p:spPr>
        <p:txBody>
          <a:bodyPr>
            <a:normAutofit/>
          </a:bodyPr>
          <a:lstStyle/>
          <a:p>
            <a:r>
              <a:rPr lang="zh-CN" altLang="en-US" smtClean="0">
                <a:latin typeface="楷体" pitchFamily="49" charset="-122"/>
                <a:ea typeface="楷体" pitchFamily="49" charset="-122"/>
              </a:rPr>
              <a:t>最后两段略写泰山的人文景观和自然景观。</a:t>
            </a:r>
            <a:endParaRPr lang="en-US" altLang="zh-CN" smtClean="0">
              <a:latin typeface="楷体" pitchFamily="49" charset="-122"/>
              <a:ea typeface="楷体" pitchFamily="49" charset="-122"/>
            </a:endParaRPr>
          </a:p>
          <a:p>
            <a:r>
              <a:rPr lang="zh-CN" altLang="en-US" smtClean="0">
                <a:latin typeface="楷体" pitchFamily="49" charset="-122"/>
                <a:ea typeface="楷体" pitchFamily="49" charset="-122"/>
              </a:rPr>
              <a:t>第四段写人文景观突现了泰山的古老风貌，和悠久的历史文化，而风雪中不在道旁的石刻“皆不及往”，交代了冬季泰山的安静险峻，也给游者留下了一丝遗憾。</a:t>
            </a:r>
          </a:p>
          <a:p>
            <a:r>
              <a:rPr lang="zh-CN" altLang="en-US" smtClean="0">
                <a:latin typeface="楷体" pitchFamily="49" charset="-122"/>
                <a:ea typeface="楷体" pitchFamily="49" charset="-122"/>
              </a:rPr>
              <a:t>第五段写自然景观。这一段完美地写出了冬季泰山的特征，多石少土，突出了泰山的阳刚之气；多平方少圜，泰山雄伟之势自出；杂树给人零乱之感，松却傲霜斗雪，令人钦佩，风雪中那生长在石头罅隙里的松树，屹立在泰山之巅更显得庄严肃穆，泰山也因此平添十分魅力。</a:t>
            </a:r>
          </a:p>
          <a:p>
            <a:endParaRPr lang="zh-CN" altLang="en-US"/>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rgbClr val="0070C0"/>
                </a:solidFill>
                <a:latin typeface="隶书" pitchFamily="49" charset="-122"/>
                <a:ea typeface="隶书" pitchFamily="49" charset="-122"/>
              </a:rPr>
              <a:t>赏读第一段</a:t>
            </a:r>
            <a:endParaRPr lang="zh-CN" altLang="en-US"/>
          </a:p>
        </p:txBody>
      </p:sp>
      <p:sp>
        <p:nvSpPr>
          <p:cNvPr id="3" name="内容占位符 2"/>
          <p:cNvSpPr>
            <a:spLocks noGrp="1"/>
          </p:cNvSpPr>
          <p:nvPr>
            <p:ph idx="1"/>
          </p:nvPr>
        </p:nvSpPr>
        <p:spPr>
          <a:xfrm>
            <a:off x="838200" y="1825625"/>
            <a:ext cx="10515600" cy="2054713"/>
          </a:xfrm>
        </p:spPr>
        <p:txBody>
          <a:bodyPr/>
          <a:lstStyle/>
          <a:p>
            <a:r>
              <a:rPr lang="zh-CN" altLang="en-US" smtClean="0">
                <a:latin typeface="楷体" pitchFamily="49" charset="-122"/>
                <a:ea typeface="楷体" pitchFamily="49" charset="-122"/>
              </a:rPr>
              <a:t>文章开篇介绍“泰山之阳”“其阴”“古长城”“日观峰”的位置由面</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线</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点为下文的描写登山所见营造氛围埋下伏笔；也正因为泰山特殊的地理位置和得天独厚的人文自然景观才吸引着四方游客，吸引着作者顶风冒雪而来，作者对祖国河山的感情由此可见一斑。没有此段后面的内容就显得突兀而模糊。</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olidFill>
                  <a:srgbClr val="0070C0"/>
                </a:solidFill>
                <a:latin typeface="隶书" pitchFamily="49" charset="-122"/>
                <a:ea typeface="隶书" pitchFamily="49" charset="-122"/>
              </a:rPr>
              <a:t>找出文中几处使用比喻和拟人的手法，体会特点和作用。</a:t>
            </a:r>
            <a:endParaRPr lang="zh-CN" altLang="en-US">
              <a:solidFill>
                <a:srgbClr val="0070C0"/>
              </a:solidFill>
              <a:latin typeface="隶书" pitchFamily="49" charset="-122"/>
              <a:ea typeface="隶书" pitchFamily="49" charset="-122"/>
            </a:endParaRPr>
          </a:p>
        </p:txBody>
      </p:sp>
      <p:sp>
        <p:nvSpPr>
          <p:cNvPr id="3" name="内容占位符 2"/>
          <p:cNvSpPr>
            <a:spLocks noGrp="1"/>
          </p:cNvSpPr>
          <p:nvPr>
            <p:ph idx="1"/>
          </p:nvPr>
        </p:nvSpPr>
        <p:spPr/>
        <p:txBody>
          <a:bodyPr>
            <a:normAutofit lnSpcReduction="10000"/>
          </a:bodyPr>
          <a:lstStyle/>
          <a:p>
            <a:pPr>
              <a:buNone/>
            </a:pPr>
            <a:r>
              <a:rPr lang="zh-CN" altLang="en-US" smtClean="0">
                <a:latin typeface="楷体" pitchFamily="49" charset="-122"/>
                <a:ea typeface="楷体" pitchFamily="49" charset="-122"/>
              </a:rPr>
              <a:t> （</a:t>
            </a:r>
            <a:r>
              <a:rPr lang="en-US" altLang="zh-CN" smtClean="0">
                <a:latin typeface="楷体" pitchFamily="49" charset="-122"/>
                <a:ea typeface="楷体" pitchFamily="49" charset="-122"/>
              </a:rPr>
              <a:t>1</a:t>
            </a:r>
            <a:r>
              <a:rPr lang="zh-CN" altLang="en-US" smtClean="0">
                <a:latin typeface="楷体" pitchFamily="49" charset="-122"/>
                <a:ea typeface="楷体" pitchFamily="49" charset="-122"/>
              </a:rPr>
              <a:t>）“苍山负雪，明烛天南。”这是初登山顶时刹那间的感受，作者不言冰雪覆盖青山，却说青山负白雪，赋予静态的青山以人的动态，用语新颖、传神。进而说苍山上的雪像蜡烛一样照着天南，形象、生动地绘出了积雪的光彩。</a:t>
            </a:r>
            <a:br>
              <a:rPr lang="zh-CN" altLang="en-US" smtClean="0">
                <a:latin typeface="楷体" pitchFamily="49" charset="-122"/>
                <a:ea typeface="楷体" pitchFamily="49" charset="-122"/>
              </a:rPr>
            </a:br>
            <a:r>
              <a:rPr lang="zh-CN" altLang="en-US" smtClean="0">
                <a:latin typeface="楷体" pitchFamily="49" charset="-122"/>
                <a:ea typeface="楷体" pitchFamily="49" charset="-122"/>
              </a:rPr>
              <a:t>（</a:t>
            </a:r>
            <a:r>
              <a:rPr lang="en-US" altLang="zh-CN" smtClean="0">
                <a:latin typeface="楷体" pitchFamily="49" charset="-122"/>
                <a:ea typeface="楷体" pitchFamily="49" charset="-122"/>
              </a:rPr>
              <a:t>2</a:t>
            </a:r>
            <a:r>
              <a:rPr lang="zh-CN" altLang="en-US" smtClean="0">
                <a:latin typeface="楷体" pitchFamily="49" charset="-122"/>
                <a:ea typeface="楷体" pitchFamily="49" charset="-122"/>
              </a:rPr>
              <a:t>）“望晚日照城郭，汶水、徂徕如画，而半山居雾若带然”。这是在山顶上远望和俯视所得的画面。作者纵目远眺，夕阳照耀着泰安城，汶水徂徕好像自然天成的山水画，而山腰间停留着的云雾好像飘带一般，使人感到那种特有的宁静气息，而且设喻新奇，给人以美的享受。</a:t>
            </a:r>
            <a:br>
              <a:rPr lang="zh-CN" altLang="en-US" smtClean="0">
                <a:latin typeface="楷体" pitchFamily="49" charset="-122"/>
                <a:ea typeface="楷体" pitchFamily="49" charset="-122"/>
              </a:rPr>
            </a:br>
            <a:r>
              <a:rPr lang="zh-CN" altLang="en-US" smtClean="0">
                <a:latin typeface="楷体" pitchFamily="49" charset="-122"/>
                <a:ea typeface="楷体" pitchFamily="49" charset="-122"/>
              </a:rPr>
              <a:t>（</a:t>
            </a:r>
            <a:r>
              <a:rPr lang="en-US" altLang="zh-CN" smtClean="0">
                <a:latin typeface="楷体" pitchFamily="49" charset="-122"/>
                <a:ea typeface="楷体" pitchFamily="49" charset="-122"/>
              </a:rPr>
              <a:t>3</a:t>
            </a:r>
            <a:r>
              <a:rPr lang="zh-CN" altLang="en-US" smtClean="0">
                <a:latin typeface="楷体" pitchFamily="49" charset="-122"/>
                <a:ea typeface="楷体" pitchFamily="49" charset="-122"/>
              </a:rPr>
              <a:t>）“回视日观以西峰，或得日，或否，绛皓驳色，而皆若偻”。这一比喻写出了西海诸峰的特点，更显出日观峰的雄峻，且赋予山峰以人的情感，形象而生动。</a:t>
            </a:r>
            <a:endParaRPr lang="zh-CN" altLang="en-US">
              <a:latin typeface="楷体" pitchFamily="49" charset="-122"/>
              <a:ea typeface="楷体" pitchFamily="49"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olidFill>
                  <a:srgbClr val="0070C0"/>
                </a:solidFill>
                <a:latin typeface="隶书" pitchFamily="49" charset="-122"/>
                <a:ea typeface="隶书" pitchFamily="49" charset="-122"/>
              </a:rPr>
              <a:t>写作特点</a:t>
            </a:r>
            <a:endParaRPr lang="zh-CN" altLang="en-US">
              <a:solidFill>
                <a:srgbClr val="0070C0"/>
              </a:solidFill>
              <a:latin typeface="隶书" pitchFamily="49" charset="-122"/>
              <a:ea typeface="隶书" pitchFamily="49" charset="-122"/>
            </a:endParaRPr>
          </a:p>
        </p:txBody>
      </p:sp>
      <p:sp>
        <p:nvSpPr>
          <p:cNvPr id="3" name="内容占位符 2"/>
          <p:cNvSpPr>
            <a:spLocks noGrp="1"/>
          </p:cNvSpPr>
          <p:nvPr>
            <p:ph idx="1"/>
          </p:nvPr>
        </p:nvSpPr>
        <p:spPr>
          <a:xfrm>
            <a:off x="838200" y="1825625"/>
            <a:ext cx="6383215" cy="2347790"/>
          </a:xfrm>
        </p:spPr>
        <p:txBody>
          <a:bodyPr/>
          <a:lstStyle/>
          <a:p>
            <a:pPr>
              <a:buNone/>
            </a:pPr>
            <a:r>
              <a:rPr lang="en-US" altLang="zh-CN" smtClean="0">
                <a:latin typeface="楷体" pitchFamily="49" charset="-122"/>
                <a:ea typeface="楷体" pitchFamily="49" charset="-122"/>
              </a:rPr>
              <a:t>1</a:t>
            </a:r>
            <a:r>
              <a:rPr lang="zh-CN" altLang="en-US" smtClean="0">
                <a:latin typeface="楷体" pitchFamily="49" charset="-122"/>
                <a:ea typeface="楷体" pitchFamily="49" charset="-122"/>
              </a:rPr>
              <a:t>、章法严明，剪裁得当。</a:t>
            </a:r>
            <a:endParaRPr lang="en-US"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2</a:t>
            </a:r>
            <a:r>
              <a:rPr lang="zh-CN" altLang="en-US" smtClean="0">
                <a:latin typeface="楷体" pitchFamily="49" charset="-122"/>
                <a:ea typeface="楷体" pitchFamily="49" charset="-122"/>
              </a:rPr>
              <a:t>、善于抓住景物特征，巧妙进行烘托。</a:t>
            </a:r>
            <a:endParaRPr lang="en-US"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3</a:t>
            </a:r>
            <a:r>
              <a:rPr lang="zh-CN" altLang="en-US" smtClean="0">
                <a:latin typeface="楷体" pitchFamily="49" charset="-122"/>
                <a:ea typeface="楷体" pitchFamily="49" charset="-122"/>
              </a:rPr>
              <a:t>、用笔简洁，词语精当。</a:t>
            </a:r>
            <a:endParaRPr lang="en-US"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4</a:t>
            </a:r>
            <a:r>
              <a:rPr lang="zh-CN" altLang="en-US" smtClean="0">
                <a:latin typeface="楷体" pitchFamily="49" charset="-122"/>
                <a:ea typeface="楷体" pitchFamily="49" charset="-122"/>
              </a:rPr>
              <a:t>、句式多变，用此灵活传神。</a:t>
            </a:r>
            <a:endParaRPr lang="zh-CN" altLang="en-US">
              <a:latin typeface="楷体" pitchFamily="49" charset="-122"/>
              <a:ea typeface="楷体" pitchFamily="49" charset="-122"/>
            </a:endParaRPr>
          </a:p>
        </p:txBody>
      </p:sp>
      <p:pic>
        <p:nvPicPr>
          <p:cNvPr id="4" name="New picture"/>
          <p:cNvPicPr/>
          <p:nvPr/>
        </p:nvPicPr>
        <p:blipFill>
          <a:blip r:embed="rId2"/>
          <a:stretch>
            <a:fillRect/>
          </a:stretch>
        </p:blipFill>
        <p:spPr>
          <a:xfrm>
            <a:off x="10998200" y="11163300"/>
            <a:ext cx="342900" cy="266700"/>
          </a:xfrm>
          <a:prstGeom prst="cube">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rgbClr val="0070C0"/>
                </a:solidFill>
                <a:latin typeface="隶书" pitchFamily="49" charset="-122"/>
                <a:ea typeface="隶书" pitchFamily="49" charset="-122"/>
              </a:rPr>
              <a:t>导语设计</a:t>
            </a:r>
            <a:endParaRPr lang="zh-CN" altLang="en-US" b="1">
              <a:solidFill>
                <a:srgbClr val="0070C0"/>
              </a:solidFill>
              <a:latin typeface="隶书" pitchFamily="49" charset="-122"/>
              <a:ea typeface="隶书" pitchFamily="49" charset="-122"/>
            </a:endParaRPr>
          </a:p>
        </p:txBody>
      </p:sp>
      <p:sp>
        <p:nvSpPr>
          <p:cNvPr id="3" name="内容占位符 2"/>
          <p:cNvSpPr>
            <a:spLocks noGrp="1"/>
          </p:cNvSpPr>
          <p:nvPr>
            <p:ph idx="1"/>
          </p:nvPr>
        </p:nvSpPr>
        <p:spPr>
          <a:xfrm>
            <a:off x="574431" y="1825625"/>
            <a:ext cx="11125199" cy="2816713"/>
          </a:xfrm>
        </p:spPr>
        <p:txBody>
          <a:bodyPr/>
          <a:lstStyle/>
          <a:p>
            <a:r>
              <a:rPr lang="zh-CN" altLang="en-US" smtClean="0">
                <a:latin typeface="华文隶书" pitchFamily="2" charset="-122"/>
                <a:ea typeface="华文隶书" pitchFamily="2" charset="-122"/>
              </a:rPr>
              <a:t>        名山大川向来备受文人骚客旅行家冒险家挑战者的欢迎，有“五岳独尊”之誉的泰山也不例外。泰山素以“雄”著称，有拔地通天之势，擎天捧日之姿。历代帝王尊崇它，把它当作江山永固的象征；历代文人礼赞它</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孔子有“登东山而小鲁，登泰山而小天下”的感叹 ，杜甫有“会当凌绝顶，一览众山小”的妙悟 ，这些无不激起人们对泰山的向往，清代文人姚鼐就曾经冒着风雪不远万里赶来登山并给我们留下了一篇脍炙人口的</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登泰山记</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a:t>
            </a:r>
            <a:endParaRPr lang="zh-CN" altLang="en-US">
              <a:latin typeface="华文隶书" pitchFamily="2" charset="-122"/>
              <a:ea typeface="华文隶书" pitchFamily="2"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rgbClr val="0070C0"/>
                </a:solidFill>
                <a:latin typeface="隶书" pitchFamily="49" charset="-122"/>
                <a:ea typeface="隶书" pitchFamily="49" charset="-122"/>
              </a:rPr>
              <a:t>作者介绍</a:t>
            </a:r>
            <a:endParaRPr lang="zh-CN" altLang="en-US" b="1">
              <a:solidFill>
                <a:srgbClr val="0070C0"/>
              </a:solidFill>
              <a:latin typeface="隶书" pitchFamily="49" charset="-122"/>
              <a:ea typeface="隶书" pitchFamily="49" charset="-122"/>
            </a:endParaRPr>
          </a:p>
        </p:txBody>
      </p:sp>
      <p:sp>
        <p:nvSpPr>
          <p:cNvPr id="3" name="内容占位符 2"/>
          <p:cNvSpPr>
            <a:spLocks noGrp="1"/>
          </p:cNvSpPr>
          <p:nvPr>
            <p:ph idx="1"/>
          </p:nvPr>
        </p:nvSpPr>
        <p:spPr>
          <a:xfrm>
            <a:off x="433754" y="1825625"/>
            <a:ext cx="11101754" cy="4351338"/>
          </a:xfrm>
        </p:spPr>
        <p:txBody>
          <a:bodyPr/>
          <a:lstStyle/>
          <a:p>
            <a:r>
              <a:rPr lang="zh-CN" altLang="en-US" smtClean="0">
                <a:latin typeface="华文隶书" pitchFamily="2" charset="-122"/>
                <a:ea typeface="华文隶书" pitchFamily="2" charset="-122"/>
              </a:rPr>
              <a:t>      姚鼐（</a:t>
            </a:r>
            <a:r>
              <a:rPr lang="en-US" altLang="zh-CN" smtClean="0">
                <a:latin typeface="华文隶书" pitchFamily="2" charset="-122"/>
                <a:ea typeface="华文隶书" pitchFamily="2" charset="-122"/>
              </a:rPr>
              <a:t>1731—1815</a:t>
            </a:r>
            <a:r>
              <a:rPr lang="zh-CN" altLang="en-US" smtClean="0">
                <a:latin typeface="华文隶书" pitchFamily="2" charset="-122"/>
                <a:ea typeface="华文隶书" pitchFamily="2" charset="-122"/>
              </a:rPr>
              <a:t>），字姬传，一字梦谷，安徽桐城人，著名的散文家，清代桐城派奠基人之一。曾任刑部郎中（记名御史、四库全书馆纂修竺职。辞官后，先后在江宁、扬州等书院讲学四十多年。著有</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惜抱轩全集</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九经说</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等书。他因室名惜抱轩而被人称为“惜抱先生”。他所选编的</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古文辞类纂</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，在近代是一部家传户诵的文章总集。他的文笔雅洁、严谨，自成一格。 </a:t>
            </a:r>
            <a:br>
              <a:rPr lang="zh-CN" altLang="en-US" smtClean="0">
                <a:latin typeface="华文隶书" pitchFamily="2" charset="-122"/>
                <a:ea typeface="华文隶书" pitchFamily="2" charset="-122"/>
              </a:rPr>
            </a:br>
            <a:r>
              <a:rPr lang="zh-CN" altLang="en-US" smtClean="0">
                <a:latin typeface="华文隶书" pitchFamily="2" charset="-122"/>
                <a:ea typeface="华文隶书" pitchFamily="2" charset="-122"/>
              </a:rPr>
              <a:t>   </a:t>
            </a:r>
            <a:endParaRPr lang="zh-CN" altLang="en-US">
              <a:latin typeface="华文隶书" pitchFamily="2" charset="-122"/>
              <a:ea typeface="华文隶书" pitchFamily="2" charset="-122"/>
            </a:endParaRPr>
          </a:p>
        </p:txBody>
      </p:sp>
      <p:pic>
        <p:nvPicPr>
          <p:cNvPr id="2050" name="Picture 2"/>
          <p:cNvPicPr>
            <a:picLocks noChangeAspect="1" noChangeArrowheads="1"/>
          </p:cNvPicPr>
          <p:nvPr/>
        </p:nvPicPr>
        <p:blipFill>
          <a:blip r:embed="rId2"/>
          <a:stretch>
            <a:fillRect/>
          </a:stretch>
        </p:blipFill>
        <p:spPr bwMode="auto">
          <a:xfrm>
            <a:off x="2825262" y="4476749"/>
            <a:ext cx="6693876" cy="2055415"/>
          </a:xfrm>
          <a:prstGeom prst="rect">
            <a:avLst/>
          </a:prstGeom>
          <a:noFill/>
          <a:ln w="9525">
            <a:noFill/>
            <a:miter lim="800000"/>
          </a:ln>
        </p:spPr>
      </p:pic>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rgbClr val="0070C0"/>
                </a:solidFill>
                <a:latin typeface="隶书" pitchFamily="49" charset="-122"/>
                <a:ea typeface="隶书" pitchFamily="49" charset="-122"/>
              </a:rPr>
              <a:t>文学派别</a:t>
            </a:r>
            <a:endParaRPr lang="zh-CN" altLang="en-US"/>
          </a:p>
        </p:txBody>
      </p:sp>
      <p:sp>
        <p:nvSpPr>
          <p:cNvPr id="3" name="内容占位符 2"/>
          <p:cNvSpPr>
            <a:spLocks noGrp="1"/>
          </p:cNvSpPr>
          <p:nvPr>
            <p:ph idx="1"/>
          </p:nvPr>
        </p:nvSpPr>
        <p:spPr/>
        <p:txBody>
          <a:bodyPr/>
          <a:lstStyle/>
          <a:p>
            <a:r>
              <a:rPr lang="zh-CN" altLang="en-US" smtClean="0">
                <a:latin typeface="华文隶书" pitchFamily="2" charset="-122"/>
                <a:ea typeface="华文隶书" pitchFamily="2" charset="-122"/>
              </a:rPr>
              <a:t>      桐城派：清代中叶影响最大的散文流派，创始于方苞，经刘大櫆、姚鼐的发展，形成完整的理论，三人并称“桐城三祖” ，姚鼐被称为领袖，他秉承了“文道合一”的主张，讲究义理、考据、词章三者兼长，注重内容和形式的关系。写景散文尤有独特成就。</a:t>
            </a:r>
            <a:endParaRPr lang="zh-CN" altLang="en-US"/>
          </a:p>
        </p:txBody>
      </p:sp>
      <p:pic>
        <p:nvPicPr>
          <p:cNvPr id="3074" name="Picture 2"/>
          <p:cNvPicPr>
            <a:picLocks noChangeAspect="1" noChangeArrowheads="1"/>
          </p:cNvPicPr>
          <p:nvPr/>
        </p:nvPicPr>
        <p:blipFill>
          <a:blip r:embed="rId2"/>
          <a:stretch>
            <a:fillRect/>
          </a:stretch>
        </p:blipFill>
        <p:spPr bwMode="auto">
          <a:xfrm>
            <a:off x="2931136" y="4323251"/>
            <a:ext cx="6037017" cy="1866533"/>
          </a:xfrm>
          <a:prstGeom prst="rect">
            <a:avLst/>
          </a:prstGeom>
          <a:noFill/>
          <a:ln w="9525">
            <a:noFill/>
            <a:miter lim="800000"/>
          </a:ln>
        </p:spPr>
      </p:pic>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olidFill>
                  <a:srgbClr val="FF0000"/>
                </a:solidFill>
                <a:latin typeface="隶书" pitchFamily="49" charset="-122"/>
                <a:ea typeface="隶书" pitchFamily="49" charset="-122"/>
              </a:rPr>
              <a:t>重点文言词语</a:t>
            </a:r>
            <a:endParaRPr lang="zh-CN" altLang="en-US">
              <a:solidFill>
                <a:srgbClr val="FF0000"/>
              </a:solidFill>
              <a:latin typeface="隶书" pitchFamily="49" charset="-122"/>
              <a:ea typeface="隶书" pitchFamily="49" charset="-122"/>
            </a:endParaRPr>
          </a:p>
        </p:txBody>
      </p:sp>
      <p:sp>
        <p:nvSpPr>
          <p:cNvPr id="3" name="内容占位符 2"/>
          <p:cNvSpPr>
            <a:spLocks noGrp="1"/>
          </p:cNvSpPr>
          <p:nvPr>
            <p:ph idx="1"/>
          </p:nvPr>
        </p:nvSpPr>
        <p:spPr>
          <a:xfrm>
            <a:off x="838201" y="1825625"/>
            <a:ext cx="6723184" cy="4351338"/>
          </a:xfrm>
        </p:spPr>
        <p:txBody>
          <a:bodyPr>
            <a:normAutofit fontScale="92500" lnSpcReduction="20000"/>
          </a:bodyPr>
          <a:lstStyle/>
          <a:p>
            <a:pPr>
              <a:buNone/>
            </a:pPr>
            <a:r>
              <a:rPr lang="zh-CN" altLang="en-US" smtClean="0">
                <a:latin typeface="华文隶书" pitchFamily="2" charset="-122"/>
                <a:ea typeface="华文隶书" pitchFamily="2" charset="-122"/>
              </a:rPr>
              <a:t>   泰山之阳</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阳：山的南面，水的北面为阳，这里指泰山的南面。</a:t>
            </a:r>
            <a:br>
              <a:rPr lang="zh-CN" altLang="en-US" smtClean="0">
                <a:latin typeface="华文隶书" pitchFamily="2" charset="-122"/>
                <a:ea typeface="华文隶书" pitchFamily="2" charset="-122"/>
              </a:rPr>
            </a:br>
            <a:r>
              <a:rPr lang="zh-CN" altLang="en-US" smtClean="0">
                <a:latin typeface="华文隶书" pitchFamily="2" charset="-122"/>
                <a:ea typeface="华文隶书" pitchFamily="2" charset="-122"/>
              </a:rPr>
              <a:t>其阴</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阴：山的北面，水的南面，这里指泰山的北面。</a:t>
            </a:r>
            <a:br>
              <a:rPr lang="zh-CN" altLang="en-US" smtClean="0">
                <a:latin typeface="华文隶书" pitchFamily="2" charset="-122"/>
                <a:ea typeface="华文隶书" pitchFamily="2" charset="-122"/>
              </a:rPr>
            </a:br>
            <a:r>
              <a:rPr lang="zh-CN" altLang="en-US" smtClean="0">
                <a:latin typeface="华文隶书" pitchFamily="2" charset="-122"/>
                <a:ea typeface="华文隶书" pitchFamily="2" charset="-122"/>
              </a:rPr>
              <a:t>乘风雪</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乘：趁，这里有“冒着”的意思。</a:t>
            </a:r>
            <a:br>
              <a:rPr lang="zh-CN" altLang="en-US" smtClean="0">
                <a:latin typeface="华文隶书" pitchFamily="2" charset="-122"/>
                <a:ea typeface="华文隶书" pitchFamily="2" charset="-122"/>
              </a:rPr>
            </a:br>
            <a:r>
              <a:rPr lang="zh-CN" altLang="en-US" smtClean="0">
                <a:latin typeface="华文隶书" pitchFamily="2" charset="-122"/>
                <a:ea typeface="华文隶书" pitchFamily="2" charset="-122"/>
              </a:rPr>
              <a:t>长城之限</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限：界限，这里指城墙。</a:t>
            </a:r>
            <a:br>
              <a:rPr lang="zh-CN" altLang="en-US" smtClean="0">
                <a:latin typeface="华文隶书" pitchFamily="2" charset="-122"/>
                <a:ea typeface="华文隶书" pitchFamily="2" charset="-122"/>
              </a:rPr>
            </a:br>
            <a:r>
              <a:rPr lang="zh-CN" altLang="en-US" smtClean="0">
                <a:latin typeface="华文隶书" pitchFamily="2" charset="-122"/>
                <a:ea typeface="华文隶书" pitchFamily="2" charset="-122"/>
              </a:rPr>
              <a:t>遂至山巅</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巅：顶峰，颠峰。</a:t>
            </a:r>
            <a:br>
              <a:rPr lang="zh-CN" altLang="en-US" smtClean="0">
                <a:latin typeface="华文隶书" pitchFamily="2" charset="-122"/>
                <a:ea typeface="华文隶书" pitchFamily="2" charset="-122"/>
              </a:rPr>
            </a:br>
            <a:r>
              <a:rPr lang="zh-CN" altLang="en-US" smtClean="0">
                <a:latin typeface="华文隶书" pitchFamily="2" charset="-122"/>
                <a:ea typeface="华文隶书" pitchFamily="2" charset="-122"/>
              </a:rPr>
              <a:t>半山居雾</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居：停留。</a:t>
            </a:r>
            <a:br>
              <a:rPr lang="zh-CN" altLang="en-US" smtClean="0">
                <a:latin typeface="华文隶书" pitchFamily="2" charset="-122"/>
                <a:ea typeface="华文隶书" pitchFamily="2" charset="-122"/>
              </a:rPr>
            </a:br>
            <a:r>
              <a:rPr lang="zh-CN" altLang="en-US" smtClean="0">
                <a:latin typeface="华文隶书" pitchFamily="2" charset="-122"/>
                <a:ea typeface="华文隶书" pitchFamily="2" charset="-122"/>
              </a:rPr>
              <a:t>戊申晦</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晦：阴历每月最后一天。</a:t>
            </a:r>
            <a:br>
              <a:rPr lang="zh-CN" altLang="en-US" smtClean="0">
                <a:latin typeface="华文隶书" pitchFamily="2" charset="-122"/>
                <a:ea typeface="华文隶书" pitchFamily="2" charset="-122"/>
              </a:rPr>
            </a:br>
            <a:r>
              <a:rPr lang="zh-CN" altLang="en-US" smtClean="0">
                <a:latin typeface="华文隶书" pitchFamily="2" charset="-122"/>
                <a:ea typeface="华文隶书" pitchFamily="2" charset="-122"/>
              </a:rPr>
              <a:t>极天云一线</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极：尽，尽头。</a:t>
            </a:r>
            <a:br>
              <a:rPr lang="zh-CN" altLang="en-US" smtClean="0">
                <a:latin typeface="华文隶书" pitchFamily="2" charset="-122"/>
                <a:ea typeface="华文隶书" pitchFamily="2" charset="-122"/>
              </a:rPr>
            </a:br>
            <a:r>
              <a:rPr lang="zh-CN" altLang="en-US" smtClean="0">
                <a:latin typeface="华文隶书" pitchFamily="2" charset="-122"/>
                <a:ea typeface="华文隶书" pitchFamily="2" charset="-122"/>
              </a:rPr>
              <a:t>绛皓驳色</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驳：杂，错杂。</a:t>
            </a:r>
            <a:br>
              <a:rPr lang="zh-CN" altLang="en-US" smtClean="0">
                <a:latin typeface="华文隶书" pitchFamily="2" charset="-122"/>
                <a:ea typeface="华文隶书" pitchFamily="2" charset="-122"/>
              </a:rPr>
            </a:br>
            <a:r>
              <a:rPr lang="zh-CN" altLang="en-US" smtClean="0">
                <a:latin typeface="华文隶书" pitchFamily="2" charset="-122"/>
                <a:ea typeface="华文隶书" pitchFamily="2" charset="-122"/>
              </a:rPr>
              <a:t>尽漫失</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漫失：模糊、缺损。</a:t>
            </a:r>
            <a:br>
              <a:rPr lang="zh-CN" altLang="en-US" smtClean="0">
                <a:latin typeface="华文隶书" pitchFamily="2" charset="-122"/>
                <a:ea typeface="华文隶书" pitchFamily="2" charset="-122"/>
              </a:rPr>
            </a:br>
            <a:r>
              <a:rPr lang="zh-CN" altLang="en-US" smtClean="0">
                <a:latin typeface="华文隶书" pitchFamily="2" charset="-122"/>
                <a:ea typeface="华文隶书" pitchFamily="2" charset="-122"/>
              </a:rPr>
              <a:t>僻不当道者</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僻：偏僻。</a:t>
            </a:r>
            <a:br>
              <a:rPr lang="zh-CN" altLang="en-US" smtClean="0">
                <a:latin typeface="华文隶书" pitchFamily="2" charset="-122"/>
                <a:ea typeface="华文隶书" pitchFamily="2" charset="-122"/>
              </a:rPr>
            </a:br>
            <a:r>
              <a:rPr lang="zh-CN" altLang="en-US" smtClean="0">
                <a:latin typeface="华文隶书" pitchFamily="2" charset="-122"/>
                <a:ea typeface="华文隶书" pitchFamily="2" charset="-122"/>
              </a:rPr>
              <a:t>明烛天南</a:t>
            </a:r>
            <a:r>
              <a:rPr lang="en-US" altLang="zh-CN" smtClean="0">
                <a:latin typeface="华文隶书" pitchFamily="2" charset="-122"/>
                <a:ea typeface="华文隶书" pitchFamily="2" charset="-122"/>
              </a:rPr>
              <a:t>——</a:t>
            </a:r>
            <a:r>
              <a:rPr lang="zh-CN" altLang="en-US" smtClean="0">
                <a:latin typeface="华文隶书" pitchFamily="2" charset="-122"/>
                <a:ea typeface="华文隶书" pitchFamily="2" charset="-122"/>
              </a:rPr>
              <a:t>烛：名词作动词用，照。</a:t>
            </a:r>
            <a:endParaRPr lang="zh-CN" altLang="en-US">
              <a:latin typeface="华文隶书" pitchFamily="2" charset="-122"/>
              <a:ea typeface="华文隶书" pitchFamily="2" charset="-122"/>
            </a:endParaRPr>
          </a:p>
        </p:txBody>
      </p:sp>
      <p:pic>
        <p:nvPicPr>
          <p:cNvPr id="4098" name="Picture 2"/>
          <p:cNvPicPr>
            <a:picLocks noChangeAspect="1" noChangeArrowheads="1"/>
          </p:cNvPicPr>
          <p:nvPr/>
        </p:nvPicPr>
        <p:blipFill>
          <a:blip r:embed="rId2"/>
          <a:stretch>
            <a:fillRect/>
          </a:stretch>
        </p:blipFill>
        <p:spPr bwMode="auto">
          <a:xfrm>
            <a:off x="8760068" y="2414588"/>
            <a:ext cx="2215387" cy="2638059"/>
          </a:xfrm>
          <a:prstGeom prst="rect">
            <a:avLst/>
          </a:prstGeom>
          <a:noFill/>
          <a:ln w="9525">
            <a:noFill/>
            <a:miter lim="800000"/>
          </a:ln>
        </p:spPr>
      </p:pic>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olidFill>
                  <a:srgbClr val="0070C0"/>
                </a:solidFill>
                <a:latin typeface="隶书" pitchFamily="49" charset="-122"/>
                <a:ea typeface="隶书" pitchFamily="49" charset="-122"/>
              </a:rPr>
              <a:t>熟读课文，概括各段内容</a:t>
            </a:r>
            <a:endParaRPr lang="zh-CN" altLang="en-US">
              <a:solidFill>
                <a:srgbClr val="0070C0"/>
              </a:solidFill>
              <a:latin typeface="隶书" pitchFamily="49" charset="-122"/>
              <a:ea typeface="隶书" pitchFamily="49" charset="-122"/>
            </a:endParaRPr>
          </a:p>
        </p:txBody>
      </p:sp>
      <p:sp>
        <p:nvSpPr>
          <p:cNvPr id="3" name="内容占位符 2"/>
          <p:cNvSpPr>
            <a:spLocks noGrp="1"/>
          </p:cNvSpPr>
          <p:nvPr>
            <p:ph idx="1"/>
          </p:nvPr>
        </p:nvSpPr>
        <p:spPr>
          <a:xfrm>
            <a:off x="2186353" y="1778733"/>
            <a:ext cx="6371492" cy="4351338"/>
          </a:xfrm>
        </p:spPr>
        <p:txBody>
          <a:bodyPr/>
          <a:lstStyle/>
          <a:p>
            <a:r>
              <a:rPr lang="zh-CN" altLang="en-US" smtClean="0"/>
              <a:t>第一段：</a:t>
            </a:r>
            <a:r>
              <a:rPr lang="zh-CN" altLang="en-US" smtClean="0">
                <a:solidFill>
                  <a:srgbClr val="FF0000"/>
                </a:solidFill>
                <a:latin typeface="隶书" pitchFamily="49" charset="-122"/>
                <a:ea typeface="隶书" pitchFamily="49" charset="-122"/>
              </a:rPr>
              <a:t>总写</a:t>
            </a:r>
            <a:r>
              <a:rPr lang="zh-CN" altLang="en-US" smtClean="0"/>
              <a:t>泰山的地理形势，点出泰山及其最高峰</a:t>
            </a:r>
            <a:r>
              <a:rPr lang="en-US" altLang="zh-CN" smtClean="0"/>
              <a:t>——</a:t>
            </a:r>
            <a:r>
              <a:rPr lang="zh-CN" altLang="en-US" smtClean="0"/>
              <a:t>日观峰的</a:t>
            </a:r>
            <a:r>
              <a:rPr lang="zh-CN" altLang="en-US" smtClean="0">
                <a:solidFill>
                  <a:srgbClr val="FF0000"/>
                </a:solidFill>
                <a:latin typeface="隶书" pitchFamily="49" charset="-122"/>
                <a:ea typeface="隶书" pitchFamily="49" charset="-122"/>
              </a:rPr>
              <a:t>地理位置</a:t>
            </a:r>
            <a:r>
              <a:rPr lang="zh-CN" altLang="en-US" smtClean="0"/>
              <a:t>。</a:t>
            </a:r>
          </a:p>
          <a:p>
            <a:r>
              <a:rPr lang="zh-CN" altLang="en-US" smtClean="0"/>
              <a:t> 第二段：记述</a:t>
            </a:r>
            <a:r>
              <a:rPr lang="zh-CN" altLang="en-US" smtClean="0">
                <a:solidFill>
                  <a:srgbClr val="FF0000"/>
                </a:solidFill>
                <a:latin typeface="隶书" pitchFamily="49" charset="-122"/>
                <a:ea typeface="隶书" pitchFamily="49" charset="-122"/>
              </a:rPr>
              <a:t>登山经过</a:t>
            </a:r>
            <a:r>
              <a:rPr lang="zh-CN" altLang="en-US" smtClean="0"/>
              <a:t>，着力写登山的艰难和到达</a:t>
            </a:r>
            <a:r>
              <a:rPr lang="zh-CN" altLang="en-US" smtClean="0">
                <a:solidFill>
                  <a:srgbClr val="FF0000"/>
                </a:solidFill>
                <a:latin typeface="隶书" pitchFamily="49" charset="-122"/>
                <a:ea typeface="隶书" pitchFamily="49" charset="-122"/>
              </a:rPr>
              <a:t>山顶</a:t>
            </a:r>
            <a:r>
              <a:rPr lang="zh-CN" altLang="en-US" smtClean="0"/>
              <a:t>后</a:t>
            </a:r>
            <a:r>
              <a:rPr lang="zh-CN" altLang="en-US" smtClean="0">
                <a:solidFill>
                  <a:srgbClr val="FF0000"/>
                </a:solidFill>
                <a:latin typeface="隶书" pitchFamily="49" charset="-122"/>
                <a:ea typeface="隶书" pitchFamily="49" charset="-122"/>
              </a:rPr>
              <a:t>所见</a:t>
            </a:r>
            <a:r>
              <a:rPr lang="zh-CN" altLang="en-US" smtClean="0"/>
              <a:t>的</a:t>
            </a:r>
            <a:r>
              <a:rPr lang="zh-CN" altLang="en-US" smtClean="0">
                <a:solidFill>
                  <a:srgbClr val="FF0000"/>
                </a:solidFill>
                <a:latin typeface="隶书" pitchFamily="49" charset="-122"/>
                <a:ea typeface="隶书" pitchFamily="49" charset="-122"/>
              </a:rPr>
              <a:t>景象</a:t>
            </a:r>
            <a:r>
              <a:rPr lang="zh-CN" altLang="en-US" smtClean="0"/>
              <a:t>。</a:t>
            </a:r>
          </a:p>
          <a:p>
            <a:r>
              <a:rPr lang="zh-CN" altLang="en-US" smtClean="0"/>
              <a:t>第三段：主要描写</a:t>
            </a:r>
            <a:r>
              <a:rPr lang="zh-CN" altLang="en-US" smtClean="0">
                <a:solidFill>
                  <a:srgbClr val="FF0000"/>
                </a:solidFill>
                <a:latin typeface="隶书" pitchFamily="49" charset="-122"/>
                <a:ea typeface="隶书" pitchFamily="49" charset="-122"/>
              </a:rPr>
              <a:t>泰山日出</a:t>
            </a:r>
            <a:r>
              <a:rPr lang="zh-CN" altLang="en-US" smtClean="0"/>
              <a:t>的动人</a:t>
            </a:r>
            <a:r>
              <a:rPr lang="zh-CN" altLang="en-US" smtClean="0">
                <a:solidFill>
                  <a:srgbClr val="FF0000"/>
                </a:solidFill>
                <a:latin typeface="隶书" pitchFamily="49" charset="-122"/>
                <a:ea typeface="隶书" pitchFamily="49" charset="-122"/>
              </a:rPr>
              <a:t>景象</a:t>
            </a:r>
            <a:r>
              <a:rPr lang="zh-CN" altLang="en-US" smtClean="0"/>
              <a:t>。</a:t>
            </a:r>
          </a:p>
          <a:p>
            <a:r>
              <a:rPr lang="zh-CN" altLang="en-US" smtClean="0"/>
              <a:t>第四段：介绍泰山的</a:t>
            </a:r>
            <a:r>
              <a:rPr lang="zh-CN" altLang="en-US" smtClean="0">
                <a:solidFill>
                  <a:srgbClr val="FF0000"/>
                </a:solidFill>
                <a:latin typeface="隶书" pitchFamily="49" charset="-122"/>
                <a:ea typeface="隶书" pitchFamily="49" charset="-122"/>
              </a:rPr>
              <a:t>人文景观</a:t>
            </a:r>
            <a:r>
              <a:rPr lang="zh-CN" altLang="en-US" smtClean="0"/>
              <a:t>。</a:t>
            </a:r>
          </a:p>
          <a:p>
            <a:endParaRPr lang="zh-CN" altLang="en-US"/>
          </a:p>
        </p:txBody>
      </p:sp>
      <p:sp>
        <p:nvSpPr>
          <p:cNvPr id="4" name="左大括号 3"/>
          <p:cNvSpPr/>
          <p:nvPr/>
        </p:nvSpPr>
        <p:spPr>
          <a:xfrm>
            <a:off x="1535723" y="1946031"/>
            <a:ext cx="422031" cy="3165231"/>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F0000"/>
              </a:solidFill>
            </a:endParaRPr>
          </a:p>
        </p:txBody>
      </p:sp>
      <p:pic>
        <p:nvPicPr>
          <p:cNvPr id="5122" name="Picture 2"/>
          <p:cNvPicPr>
            <a:picLocks noChangeAspect="1" noChangeArrowheads="1"/>
          </p:cNvPicPr>
          <p:nvPr/>
        </p:nvPicPr>
        <p:blipFill>
          <a:blip r:embed="rId2"/>
          <a:stretch>
            <a:fillRect/>
          </a:stretch>
        </p:blipFill>
        <p:spPr bwMode="auto">
          <a:xfrm>
            <a:off x="8446844" y="2525958"/>
            <a:ext cx="3386749" cy="2092935"/>
          </a:xfrm>
          <a:prstGeom prst="rect">
            <a:avLst/>
          </a:prstGeom>
          <a:noFill/>
          <a:ln w="9525">
            <a:noFill/>
            <a:miter lim="800000"/>
          </a:ln>
        </p:spPr>
      </p:pic>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4308231" cy="1325563"/>
          </a:xfrm>
        </p:spPr>
        <p:txBody>
          <a:bodyPr/>
          <a:lstStyle/>
          <a:p>
            <a:r>
              <a:rPr lang="zh-CN" altLang="en-US" smtClean="0">
                <a:solidFill>
                  <a:srgbClr val="0070C0"/>
                </a:solidFill>
                <a:latin typeface="隶书" pitchFamily="49" charset="-122"/>
                <a:ea typeface="隶书" pitchFamily="49" charset="-122"/>
              </a:rPr>
              <a:t>文章思路</a:t>
            </a:r>
            <a:endParaRPr lang="zh-CN" altLang="en-US"/>
          </a:p>
        </p:txBody>
      </p:sp>
      <p:sp>
        <p:nvSpPr>
          <p:cNvPr id="3" name="内容占位符 2"/>
          <p:cNvSpPr>
            <a:spLocks noGrp="1"/>
          </p:cNvSpPr>
          <p:nvPr>
            <p:ph idx="1"/>
          </p:nvPr>
        </p:nvSpPr>
        <p:spPr>
          <a:xfrm>
            <a:off x="1049216" y="1942856"/>
            <a:ext cx="3382108" cy="2769821"/>
          </a:xfrm>
        </p:spPr>
        <p:txBody>
          <a:bodyPr/>
          <a:lstStyle/>
          <a:p>
            <a:r>
              <a:rPr lang="zh-CN" altLang="en-US" smtClean="0"/>
              <a:t>交代泰山位置</a:t>
            </a:r>
            <a:r>
              <a:rPr lang="en-US" altLang="zh-CN" smtClean="0"/>
              <a:t>——</a:t>
            </a:r>
          </a:p>
          <a:p>
            <a:r>
              <a:rPr lang="zh-CN" altLang="en-US" smtClean="0"/>
              <a:t>记述登山过程</a:t>
            </a:r>
            <a:r>
              <a:rPr lang="en-US" altLang="zh-CN" smtClean="0"/>
              <a:t>——</a:t>
            </a:r>
          </a:p>
          <a:p>
            <a:r>
              <a:rPr lang="zh-CN" altLang="en-US" smtClean="0"/>
              <a:t>描绘日出美景</a:t>
            </a:r>
            <a:r>
              <a:rPr lang="en-US" altLang="zh-CN" smtClean="0"/>
              <a:t>——</a:t>
            </a:r>
          </a:p>
          <a:p>
            <a:r>
              <a:rPr lang="zh-CN" altLang="en-US" smtClean="0"/>
              <a:t>返记人文景观</a:t>
            </a:r>
            <a:r>
              <a:rPr lang="en-US" altLang="zh-CN" smtClean="0"/>
              <a:t>——</a:t>
            </a:r>
          </a:p>
          <a:p>
            <a:r>
              <a:rPr lang="zh-CN" altLang="en-US" smtClean="0"/>
              <a:t>补写自然景观</a:t>
            </a:r>
            <a:r>
              <a:rPr lang="en-US" altLang="zh-CN" smtClean="0"/>
              <a:t>—— </a:t>
            </a:r>
            <a:endParaRPr lang="zh-CN" altLang="en-US"/>
          </a:p>
        </p:txBody>
      </p:sp>
      <p:sp>
        <p:nvSpPr>
          <p:cNvPr id="4" name="TextBox 3"/>
          <p:cNvSpPr txBox="1"/>
          <p:nvPr/>
        </p:nvSpPr>
        <p:spPr>
          <a:xfrm>
            <a:off x="7221415" y="2403230"/>
            <a:ext cx="1946031" cy="1077218"/>
          </a:xfrm>
          <a:prstGeom prst="rect">
            <a:avLst/>
          </a:prstGeom>
          <a:noFill/>
        </p:spPr>
        <p:txBody>
          <a:bodyPr wrap="square" rtlCol="0">
            <a:spAutoFit/>
          </a:bodyPr>
          <a:lstStyle/>
          <a:p>
            <a:r>
              <a:rPr lang="zh-CN" altLang="en-US" sz="3200" smtClean="0">
                <a:solidFill>
                  <a:srgbClr val="00B050"/>
                </a:solidFill>
                <a:latin typeface="华文隶书" pitchFamily="2" charset="-122"/>
                <a:ea typeface="华文隶书" pitchFamily="2" charset="-122"/>
              </a:rPr>
              <a:t>循序渐进，</a:t>
            </a:r>
            <a:endParaRPr lang="en-US" altLang="zh-CN" sz="3200" smtClean="0">
              <a:solidFill>
                <a:srgbClr val="00B050"/>
              </a:solidFill>
              <a:latin typeface="华文隶书" pitchFamily="2" charset="-122"/>
              <a:ea typeface="华文隶书" pitchFamily="2" charset="-122"/>
            </a:endParaRPr>
          </a:p>
          <a:p>
            <a:r>
              <a:rPr lang="zh-CN" altLang="en-US" sz="3200" smtClean="0">
                <a:solidFill>
                  <a:srgbClr val="00B050"/>
                </a:solidFill>
                <a:latin typeface="华文隶书" pitchFamily="2" charset="-122"/>
                <a:ea typeface="华文隶书" pitchFamily="2" charset="-122"/>
              </a:rPr>
              <a:t>一线贯穿。</a:t>
            </a:r>
            <a:endParaRPr lang="zh-CN" altLang="en-US" sz="3200">
              <a:solidFill>
                <a:srgbClr val="00B050"/>
              </a:solidFill>
              <a:latin typeface="华文隶书" pitchFamily="2" charset="-122"/>
              <a:ea typeface="华文隶书" pitchFamily="2" charset="-122"/>
            </a:endParaRPr>
          </a:p>
        </p:txBody>
      </p:sp>
      <p:sp>
        <p:nvSpPr>
          <p:cNvPr id="5" name="右大括号 4"/>
          <p:cNvSpPr/>
          <p:nvPr/>
        </p:nvSpPr>
        <p:spPr>
          <a:xfrm>
            <a:off x="4337538" y="2086708"/>
            <a:ext cx="269631" cy="64476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右大括号 5"/>
          <p:cNvSpPr/>
          <p:nvPr/>
        </p:nvSpPr>
        <p:spPr>
          <a:xfrm>
            <a:off x="4349261" y="3118338"/>
            <a:ext cx="222739" cy="101990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椭圆 6"/>
          <p:cNvSpPr/>
          <p:nvPr/>
        </p:nvSpPr>
        <p:spPr>
          <a:xfrm>
            <a:off x="4994031" y="2121877"/>
            <a:ext cx="1723292" cy="6682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solidFill>
                  <a:srgbClr val="FF0000"/>
                </a:solidFill>
                <a:latin typeface="楷体" pitchFamily="49" charset="-122"/>
                <a:ea typeface="楷体" pitchFamily="49" charset="-122"/>
              </a:rPr>
              <a:t>登山</a:t>
            </a:r>
            <a:endParaRPr lang="zh-CN" altLang="en-US" sz="2800" b="1">
              <a:solidFill>
                <a:srgbClr val="FF0000"/>
              </a:solidFill>
              <a:latin typeface="楷体" pitchFamily="49" charset="-122"/>
              <a:ea typeface="楷体" pitchFamily="49" charset="-122"/>
            </a:endParaRPr>
          </a:p>
        </p:txBody>
      </p:sp>
      <p:sp>
        <p:nvSpPr>
          <p:cNvPr id="8" name="椭圆 7"/>
          <p:cNvSpPr/>
          <p:nvPr/>
        </p:nvSpPr>
        <p:spPr>
          <a:xfrm>
            <a:off x="4994031" y="3223845"/>
            <a:ext cx="1723292" cy="6682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solidFill>
                  <a:srgbClr val="FF0000"/>
                </a:solidFill>
                <a:latin typeface="楷体" pitchFamily="49" charset="-122"/>
                <a:ea typeface="楷体" pitchFamily="49" charset="-122"/>
              </a:rPr>
              <a:t>观景</a:t>
            </a:r>
            <a:endParaRPr lang="zh-CN" altLang="en-US" sz="2800" b="1">
              <a:solidFill>
                <a:srgbClr val="FF0000"/>
              </a:solidFill>
              <a:latin typeface="楷体" pitchFamily="49" charset="-122"/>
              <a:ea typeface="楷体" pitchFamily="49" charset="-122"/>
            </a:endParaRPr>
          </a:p>
        </p:txBody>
      </p:sp>
      <p:pic>
        <p:nvPicPr>
          <p:cNvPr id="7170" name="Picture 2"/>
          <p:cNvPicPr>
            <a:picLocks noChangeAspect="1" noChangeArrowheads="1"/>
          </p:cNvPicPr>
          <p:nvPr/>
        </p:nvPicPr>
        <p:blipFill>
          <a:blip r:embed="rId2"/>
          <a:stretch>
            <a:fillRect/>
          </a:stretch>
        </p:blipFill>
        <p:spPr bwMode="auto">
          <a:xfrm>
            <a:off x="8438784" y="4458800"/>
            <a:ext cx="2676525" cy="1762125"/>
          </a:xfrm>
          <a:prstGeom prst="rect">
            <a:avLst/>
          </a:prstGeom>
          <a:noFill/>
          <a:ln w="9525">
            <a:noFill/>
            <a:miter lim="800000"/>
          </a:ln>
        </p:spPr>
      </p:pic>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olidFill>
                  <a:srgbClr val="0070C0"/>
                </a:solidFill>
                <a:latin typeface="隶书" pitchFamily="49" charset="-122"/>
                <a:ea typeface="隶书" pitchFamily="49" charset="-122"/>
              </a:rPr>
              <a:t>阅读课文，思考</a:t>
            </a:r>
            <a:endParaRPr lang="zh-CN" altLang="en-US">
              <a:solidFill>
                <a:srgbClr val="0070C0"/>
              </a:solidFill>
              <a:latin typeface="隶书" pitchFamily="49" charset="-122"/>
              <a:ea typeface="隶书" pitchFamily="49" charset="-122"/>
            </a:endParaRPr>
          </a:p>
        </p:txBody>
      </p:sp>
      <p:sp>
        <p:nvSpPr>
          <p:cNvPr id="3" name="内容占位符 2"/>
          <p:cNvSpPr>
            <a:spLocks noGrp="1"/>
          </p:cNvSpPr>
          <p:nvPr>
            <p:ph idx="1"/>
          </p:nvPr>
        </p:nvSpPr>
        <p:spPr>
          <a:xfrm>
            <a:off x="339969" y="1825625"/>
            <a:ext cx="11207261" cy="2933944"/>
          </a:xfrm>
        </p:spPr>
        <p:txBody>
          <a:bodyPr/>
          <a:lstStyle/>
          <a:p>
            <a:r>
              <a:rPr lang="zh-CN" altLang="en-US" smtClean="0"/>
              <a:t>本文从登山到观景一共有几天的游程？说出依据。</a:t>
            </a:r>
            <a:endParaRPr lang="en-US" altLang="zh-CN" smtClean="0"/>
          </a:p>
          <a:p>
            <a:r>
              <a:rPr lang="zh-CN" altLang="en-US" smtClean="0"/>
              <a:t>明确：两天。</a:t>
            </a:r>
            <a:endParaRPr lang="en-US" altLang="zh-CN" smtClean="0"/>
          </a:p>
          <a:p>
            <a:r>
              <a:rPr lang="zh-CN" altLang="en-US" smtClean="0"/>
              <a:t>依据一：运用天干地支和书下注解推出丁未和戊申两天的具体日期。</a:t>
            </a:r>
          </a:p>
          <a:p>
            <a:r>
              <a:rPr lang="zh-CN" altLang="en-US" smtClean="0"/>
              <a:t>依据二：第三段中游者登上山顶后所观之景是“晚日照城郭”，而第四段中写“五鼓与子颖坐日观亭待日出” ，由此可推出他们在山顶宿了一晚，而且极有兴致。</a:t>
            </a:r>
          </a:p>
          <a:p>
            <a:endParaRPr lang="zh-CN" altLang="en-US"/>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olidFill>
                  <a:srgbClr val="0070C0"/>
                </a:solidFill>
                <a:latin typeface="隶书" pitchFamily="49" charset="-122"/>
                <a:ea typeface="隶书" pitchFamily="49" charset="-122"/>
              </a:rPr>
              <a:t>阅读课文，思考</a:t>
            </a:r>
            <a:endParaRPr lang="zh-CN" altLang="en-US">
              <a:solidFill>
                <a:srgbClr val="0070C0"/>
              </a:solidFill>
              <a:latin typeface="隶书" pitchFamily="49" charset="-122"/>
              <a:ea typeface="隶书" pitchFamily="49" charset="-122"/>
            </a:endParaRPr>
          </a:p>
        </p:txBody>
      </p:sp>
      <p:sp>
        <p:nvSpPr>
          <p:cNvPr id="3" name="内容占位符 2"/>
          <p:cNvSpPr>
            <a:spLocks noGrp="1"/>
          </p:cNvSpPr>
          <p:nvPr>
            <p:ph idx="1"/>
          </p:nvPr>
        </p:nvSpPr>
        <p:spPr>
          <a:xfrm>
            <a:off x="339970" y="1825624"/>
            <a:ext cx="4806461" cy="4047638"/>
          </a:xfrm>
        </p:spPr>
        <p:txBody>
          <a:bodyPr>
            <a:normAutofit/>
          </a:bodyPr>
          <a:lstStyle/>
          <a:p>
            <a:r>
              <a:rPr lang="zh-CN" altLang="en-US" smtClean="0"/>
              <a:t>登山路线如何？</a:t>
            </a:r>
          </a:p>
          <a:p>
            <a:r>
              <a:rPr lang="zh-CN" altLang="en-US" smtClean="0"/>
              <a:t>明确：有两条。</a:t>
            </a:r>
            <a:endParaRPr lang="en-US" altLang="zh-CN" smtClean="0"/>
          </a:p>
          <a:p>
            <a:r>
              <a:rPr lang="zh-CN" altLang="en-US" smtClean="0"/>
              <a:t>一条是作者与友人从泰安南麓登</a:t>
            </a:r>
            <a:r>
              <a:rPr lang="en-US" altLang="zh-CN" smtClean="0"/>
              <a:t>——</a:t>
            </a:r>
            <a:r>
              <a:rPr lang="zh-CN" altLang="en-US" smtClean="0"/>
              <a:t>中谷</a:t>
            </a:r>
            <a:r>
              <a:rPr lang="en-US" altLang="zh-CN" smtClean="0"/>
              <a:t>——</a:t>
            </a:r>
            <a:r>
              <a:rPr lang="zh-CN" altLang="en-US" smtClean="0"/>
              <a:t>中岭</a:t>
            </a:r>
            <a:r>
              <a:rPr lang="en-US" altLang="zh-CN" smtClean="0"/>
              <a:t>——</a:t>
            </a:r>
            <a:r>
              <a:rPr lang="zh-CN" altLang="en-US" smtClean="0"/>
              <a:t>西谷</a:t>
            </a:r>
            <a:r>
              <a:rPr lang="en-US" altLang="zh-CN" smtClean="0"/>
              <a:t>——</a:t>
            </a:r>
            <a:r>
              <a:rPr lang="zh-CN" altLang="en-US" smtClean="0"/>
              <a:t>山巅（全程</a:t>
            </a:r>
            <a:r>
              <a:rPr lang="en-US" altLang="zh-CN" smtClean="0"/>
              <a:t>45</a:t>
            </a:r>
            <a:r>
              <a:rPr lang="zh-CN" altLang="en-US" smtClean="0"/>
              <a:t>里）；</a:t>
            </a:r>
            <a:endParaRPr lang="en-US" altLang="zh-CN" smtClean="0"/>
          </a:p>
          <a:p>
            <a:r>
              <a:rPr lang="zh-CN" altLang="en-US" smtClean="0"/>
              <a:t>一条是古人登山路径既从泰安</a:t>
            </a:r>
            <a:r>
              <a:rPr lang="en-US" altLang="zh-CN" smtClean="0"/>
              <a:t>——</a:t>
            </a:r>
            <a:r>
              <a:rPr lang="zh-CN" altLang="en-US" smtClean="0"/>
              <a:t>东谷</a:t>
            </a:r>
            <a:r>
              <a:rPr lang="en-US" altLang="zh-CN" smtClean="0"/>
              <a:t>——</a:t>
            </a:r>
            <a:r>
              <a:rPr lang="zh-CN" altLang="en-US" smtClean="0"/>
              <a:t>天门（山巅）</a:t>
            </a:r>
          </a:p>
        </p:txBody>
      </p:sp>
      <p:pic>
        <p:nvPicPr>
          <p:cNvPr id="6146" name="Picture 2"/>
          <p:cNvPicPr>
            <a:picLocks noChangeAspect="1" noChangeArrowheads="1"/>
          </p:cNvPicPr>
          <p:nvPr/>
        </p:nvPicPr>
        <p:blipFill>
          <a:blip r:embed="rId2"/>
          <a:stretch>
            <a:fillRect/>
          </a:stretch>
        </p:blipFill>
        <p:spPr bwMode="auto">
          <a:xfrm>
            <a:off x="6448794" y="2171698"/>
            <a:ext cx="3738562" cy="3102541"/>
          </a:xfrm>
          <a:prstGeom prst="rect">
            <a:avLst/>
          </a:prstGeom>
          <a:noFill/>
          <a:ln w="9525">
            <a:noFill/>
            <a:miter lim="800000"/>
          </a:ln>
        </p:spPr>
      </p:pic>
    </p:spTree>
  </p:cSld>
  <p:clrMapOvr>
    <a:masterClrMapping/>
  </p:clrMapOvr>
  <p:transition/>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58</Paragraphs>
  <Slides>16</Slides>
  <Notes>0</Notes>
  <TotalTime>0</TotalTime>
  <HiddenSlides>0</HiddenSlides>
  <MMClips>0</MMClips>
  <ScaleCrop>0</ScaleCrop>
  <HeadingPairs>
    <vt:vector baseType="variant" size="4">
      <vt:variant>
        <vt:lpstr>Theme</vt:lpstr>
      </vt:variant>
      <vt:variant>
        <vt:i4>1</vt:i4>
      </vt:variant>
      <vt:variant>
        <vt:lpstr>Slide Titles</vt:lpstr>
      </vt:variant>
      <vt:variant>
        <vt:i4>16</vt:i4>
      </vt:variant>
    </vt:vector>
  </HeadingPairs>
  <TitlesOfParts>
    <vt:vector baseType="lpstr" size="17">
      <vt:lpstr>Office 主题</vt:lpstr>
      <vt:lpstr>登泰山记</vt:lpstr>
      <vt:lpstr>导语设计</vt:lpstr>
      <vt:lpstr>作者介绍</vt:lpstr>
      <vt:lpstr>文学派别</vt:lpstr>
      <vt:lpstr>重点文言词语</vt:lpstr>
      <vt:lpstr>熟读课文，概括各段内容</vt:lpstr>
      <vt:lpstr>文章思路</vt:lpstr>
      <vt:lpstr>阅读课文，思考</vt:lpstr>
      <vt:lpstr>阅读课文，思考</vt:lpstr>
      <vt:lpstr>分析第二段</vt:lpstr>
      <vt:lpstr>第二段详写登山过程，说出登山路线。</vt:lpstr>
      <vt:lpstr>赏读第三段</vt:lpstr>
      <vt:lpstr>分析最后两个自然段（体会泰山冬景特点）</vt:lpstr>
      <vt:lpstr>赏读第一段</vt:lpstr>
      <vt:lpstr>找出文中几处使用比喻和拟人的手法，体会特点和作用。</vt:lpstr>
      <vt:lpstr>写作特点</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2020-10-10T18:06:26.400</cp:lastPrinted>
  <dcterms:created xsi:type="dcterms:W3CDTF">2020-10-10T18:06:26Z</dcterms:created>
  <dcterms:modified xsi:type="dcterms:W3CDTF">2020-10-10T10:06:28Z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