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443" r:id="rId2"/>
    <p:sldId id="411" r:id="rId3"/>
    <p:sldId id="491" r:id="rId4"/>
    <p:sldId id="492" r:id="rId5"/>
    <p:sldId id="467" r:id="rId6"/>
    <p:sldId id="478" r:id="rId7"/>
    <p:sldId id="479" r:id="rId8"/>
    <p:sldId id="480" r:id="rId9"/>
    <p:sldId id="447" r:id="rId10"/>
    <p:sldId id="469" r:id="rId11"/>
    <p:sldId id="468" r:id="rId12"/>
    <p:sldId id="450" r:id="rId13"/>
    <p:sldId id="451" r:id="rId14"/>
    <p:sldId id="470" r:id="rId15"/>
    <p:sldId id="471" r:id="rId16"/>
    <p:sldId id="472" r:id="rId17"/>
    <p:sldId id="493" r:id="rId18"/>
    <p:sldId id="49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88"/>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80.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2021/8/25</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2021/8/25</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2021/8/25</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2021/8/25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2021/8/25</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2021/8/25</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png" /><Relationship Id="rId4" Type="http://schemas.openxmlformats.org/officeDocument/2006/relationships/tags" Target="../tags/tag7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6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tags" Target="../tags/tag7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标题 8"/>
          <p:cNvSpPr txBox="1">
            <a:spLocks noGrp="1"/>
          </p:cNvSpPr>
          <p:nvPr>
            <p:ph type="ctrTitle"/>
          </p:nvPr>
        </p:nvSpPr>
        <p:spPr>
          <a:xfrm>
            <a:off x="1565275" y="709930"/>
            <a:ext cx="8628380" cy="4524375"/>
          </a:xfrm>
          <a:prstGeom prst="rect">
            <a:avLst/>
          </a:prstGeom>
          <a:solidFill>
            <a:schemeClr val="bg2">
              <a:lumMod val="25000"/>
            </a:schemeClr>
          </a:solidFill>
        </p:spPr>
        <p:txBody>
          <a:bodyPr vert="horz" wrap="square" rtlCol="0">
            <a:spAutoFit/>
          </a:bodyPr>
          <a:lstStyle/>
          <a:p>
            <a:r>
              <a:rPr lang="zh-CN" altLang="en-US" sz="7200">
                <a:solidFill>
                  <a:schemeClr val="bg1"/>
                </a:solidFill>
                <a:latin typeface="微软雅黑" panose="020b0503020204020204" pitchFamily="34" charset="-122"/>
                <a:ea typeface="微软雅黑" panose="020b0503020204020204" pitchFamily="34" charset="-122"/>
              </a:rPr>
              <a:t>县委书记的榜样</a:t>
            </a:r>
            <a:br>
              <a:rPr lang="zh-CN" altLang="en-US" sz="7200">
                <a:solidFill>
                  <a:schemeClr val="bg1"/>
                </a:solidFill>
                <a:latin typeface="微软雅黑" panose="020b0503020204020204" pitchFamily="34" charset="-122"/>
                <a:ea typeface="微软雅黑" panose="020b0503020204020204" pitchFamily="34" charset="-122"/>
              </a:rPr>
            </a:br>
            <a:r>
              <a:rPr lang="en-US" altLang="zh-CN" sz="7200">
                <a:solidFill>
                  <a:schemeClr val="bg1"/>
                </a:solidFill>
                <a:latin typeface="微软雅黑" panose="020b0503020204020204" pitchFamily="34" charset="-122"/>
                <a:ea typeface="微软雅黑" panose="020b0503020204020204" pitchFamily="34" charset="-122"/>
              </a:rPr>
              <a:t>——</a:t>
            </a:r>
            <a:r>
              <a:rPr lang="zh-CN" altLang="en-US" sz="7200">
                <a:solidFill>
                  <a:schemeClr val="bg1"/>
                </a:solidFill>
                <a:latin typeface="微软雅黑" panose="020b0503020204020204" pitchFamily="34" charset="-122"/>
                <a:ea typeface="微软雅黑" panose="020b0503020204020204" pitchFamily="34" charset="-122"/>
              </a:rPr>
              <a:t>焦裕禄</a:t>
            </a:r>
            <a:br>
              <a:rPr lang="zh-CN" altLang="en-US" sz="7200">
                <a:solidFill>
                  <a:schemeClr val="bg1"/>
                </a:solidFill>
                <a:latin typeface="微软雅黑" panose="020b0503020204020204" pitchFamily="34" charset="-122"/>
                <a:ea typeface="微软雅黑" panose="020b0503020204020204" pitchFamily="34" charset="-122"/>
              </a:rPr>
            </a:br>
            <a:br>
              <a:rPr lang="zh-CN" altLang="en-US" sz="7200">
                <a:solidFill>
                  <a:schemeClr val="bg1"/>
                </a:solidFill>
                <a:latin typeface="微软雅黑" panose="020b0503020204020204" pitchFamily="34" charset="-122"/>
                <a:ea typeface="微软雅黑" panose="020b0503020204020204" pitchFamily="34" charset="-122"/>
              </a:rPr>
            </a:br>
            <a:r>
              <a:rPr lang="zh-CN" altLang="en-US" sz="7200">
                <a:solidFill>
                  <a:schemeClr val="bg1"/>
                </a:solidFill>
                <a:latin typeface="微软雅黑" panose="020b0503020204020204" pitchFamily="34" charset="-122"/>
                <a:ea typeface="微软雅黑" panose="020b0503020204020204" pitchFamily="34" charset="-122"/>
              </a:rPr>
              <a:t>限时练</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53365" y="692150"/>
            <a:ext cx="11685905" cy="439991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其间</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指某一段特定时间段内，前面不能加修饰语；</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期间：</a:t>
            </a:r>
            <a:r>
              <a:rPr sz="3200">
                <a:latin typeface="黑体" panose="02010609060101010101" charset="-122"/>
                <a:ea typeface="黑体" panose="02010609060101010101" charset="-122"/>
                <a:sym typeface="+mn-ea"/>
              </a:rPr>
              <a:t>前面则必须加表示时段的修饰语。应选“其间”。</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里程碑：</a:t>
            </a:r>
            <a:r>
              <a:rPr sz="3200">
                <a:latin typeface="黑体" panose="02010609060101010101" charset="-122"/>
                <a:ea typeface="黑体" panose="02010609060101010101" charset="-122"/>
                <a:sym typeface="+mn-ea"/>
              </a:rPr>
              <a:t>比喻历史发展过程中可以作为重要标志的大事。</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转折点：</a:t>
            </a:r>
            <a:r>
              <a:rPr sz="3200">
                <a:latin typeface="黑体" panose="02010609060101010101" charset="-122"/>
                <a:ea typeface="黑体" panose="02010609060101010101" charset="-122"/>
                <a:sym typeface="+mn-ea"/>
              </a:rPr>
              <a:t>指事物发展过程中改变原来方向起决定作用的事情。</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旷日持久：</a:t>
            </a:r>
            <a:r>
              <a:rPr sz="3200">
                <a:latin typeface="黑体" panose="02010609060101010101" charset="-122"/>
                <a:ea typeface="黑体" panose="02010609060101010101" charset="-122"/>
                <a:sym typeface="+mn-ea"/>
              </a:rPr>
              <a:t>指荒废时日、长期拖延。</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长年累月：</a:t>
            </a:r>
            <a:r>
              <a:rPr sz="3200">
                <a:latin typeface="黑体" panose="02010609060101010101" charset="-122"/>
                <a:ea typeface="黑体" panose="02010609060101010101" charset="-122"/>
                <a:sym typeface="+mn-ea"/>
              </a:rPr>
              <a:t>指经历很多年月。应选“长年累月”。</a:t>
            </a:r>
          </a:p>
          <a:p>
            <a:pPr indent="0" algn="just" fontAlgn="auto">
              <a:lnSpc>
                <a:spcPct val="125000"/>
              </a:lnSpc>
              <a:buSzPct val="65000"/>
              <a:buFont typeface="Wingdings" panose="05000000000000000000" charset="0"/>
              <a:buNone/>
            </a:pPr>
            <a:r>
              <a:rPr sz="3200">
                <a:latin typeface="黑体" panose="02010609060101010101" charset="-122"/>
                <a:ea typeface="黑体" panose="02010609060101010101" charset="-122"/>
                <a:sym typeface="+mn-ea"/>
              </a:rPr>
              <a:t>最后一处，</a:t>
            </a:r>
            <a:r>
              <a:rPr sz="3200">
                <a:solidFill>
                  <a:srgbClr val="FF0000"/>
                </a:solidFill>
                <a:latin typeface="黑体" panose="02010609060101010101" charset="-122"/>
                <a:ea typeface="黑体" panose="02010609060101010101" charset="-122"/>
                <a:sym typeface="+mn-ea"/>
              </a:rPr>
              <a:t>与“实践”对照的只能是“磨炼”。</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4399915"/>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cs typeface="黑体" panose="02010609060101010101" charset="-122"/>
                <a:sym typeface="+mn-ea"/>
              </a:rPr>
              <a:t>A.特别令人兴奋的是，一批又一批年轻的干部，相继陆续走上了县委书记、县长的领导岗位。</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cs typeface="黑体" panose="02010609060101010101" charset="-122"/>
                <a:sym typeface="+mn-ea"/>
              </a:rPr>
              <a:t>B.特别令人兴奋的是，一批又一批年轻的干部，陆续走上了县委书记、县长的领导职位。</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cs typeface="黑体" panose="02010609060101010101" charset="-122"/>
                <a:sym typeface="+mn-ea"/>
              </a:rPr>
              <a:t>C.特别令人兴奋的是，一批又一批年轻的干部，相继走上了县委书记、县长的领导岗位。</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cs typeface="黑体" panose="02010609060101010101" charset="-122"/>
                <a:sym typeface="+mn-ea"/>
              </a:rPr>
              <a:t>D.特别令人兴奋的是，一批又一批年轻的干部，相继走上了县委书记、县长的领导职位。</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7" name="文本框 6"/>
          <p:cNvSpPr txBox="1"/>
          <p:nvPr/>
        </p:nvSpPr>
        <p:spPr>
          <a:xfrm>
            <a:off x="166370" y="5092065"/>
            <a:ext cx="11860530" cy="170688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en-US" altLang="zh-CN" sz="2800">
                <a:solidFill>
                  <a:srgbClr val="FF0000"/>
                </a:solidFill>
                <a:latin typeface="黑体" panose="02010609060101010101" charset="-122"/>
                <a:ea typeface="黑体" panose="02010609060101010101" charset="-122"/>
                <a:sym typeface="+mn-ea"/>
              </a:rPr>
              <a:t>9.</a:t>
            </a:r>
            <a:r>
              <a:rPr lang="zh-CN" altLang="en-US" sz="2800">
                <a:solidFill>
                  <a:srgbClr val="FF0000"/>
                </a:solidFill>
                <a:latin typeface="黑体" panose="02010609060101010101" charset="-122"/>
                <a:ea typeface="黑体" panose="02010609060101010101" charset="-122"/>
                <a:sym typeface="+mn-ea"/>
              </a:rPr>
              <a:t>【答案】C</a:t>
            </a:r>
          </a:p>
          <a:p>
            <a:pPr indent="0" algn="just" fontAlgn="auto">
              <a:lnSpc>
                <a:spcPct val="125000"/>
              </a:lnSpc>
              <a:buSzPct val="65000"/>
              <a:buFont typeface="Wingdings" panose="05000000000000000000" charset="0"/>
              <a:buNone/>
            </a:pPr>
            <a:r>
              <a:rPr lang="zh-CN" altLang="en-US" sz="2800">
                <a:solidFill>
                  <a:srgbClr val="FF0000"/>
                </a:solidFill>
                <a:latin typeface="黑体" panose="02010609060101010101" charset="-122"/>
                <a:ea typeface="黑体" panose="02010609060101010101" charset="-122"/>
                <a:sym typeface="+mn-ea"/>
              </a:rPr>
              <a:t>【解析】原句有两处语病，一是用词不当，应删除“陆续”；二是搭配不当，应该把“职位”改成“岗位”。</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4000" y="659130"/>
            <a:ext cx="11685270" cy="224536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A.身上也闪现着60年代县委书记焦裕禄的精神风貌</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B.身上也闪现着县委书记焦裕禄60年代的精神风貌</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C.60年代县委书记焦裕禄的精神风貌在身上也闪现着</a:t>
            </a:r>
          </a:p>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D.县委书记焦裕禄60年代的精神风貌也闪现在身上</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52730" y="3114675"/>
            <a:ext cx="11685905" cy="170688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en-US" sz="2800">
                <a:solidFill>
                  <a:srgbClr val="FF0000"/>
                </a:solidFill>
                <a:latin typeface="黑体" panose="02010609060101010101" charset="-122"/>
                <a:ea typeface="黑体" panose="02010609060101010101" charset="-122"/>
                <a:sym typeface="+mn-ea"/>
              </a:rPr>
              <a:t>10.</a:t>
            </a:r>
            <a:r>
              <a:rPr sz="2800">
                <a:solidFill>
                  <a:srgbClr val="FF0000"/>
                </a:solidFill>
                <a:latin typeface="黑体" panose="02010609060101010101" charset="-122"/>
                <a:ea typeface="黑体" panose="02010609060101010101" charset="-122"/>
                <a:sym typeface="+mn-ea"/>
              </a:rPr>
              <a:t>【答案】A</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【解析】根据上文来看，所填句子的主语应是“(他们)身上”，排除C、D；“县委书记焦裕禄60年代的”多项定语语序不当，排除B。故选A。</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3365" y="659130"/>
            <a:ext cx="11844020" cy="547751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历久弥新</a:t>
            </a:r>
            <a:r>
              <a:rPr lang="zh-CN" sz="2800">
                <a:solidFill>
                  <a:srgbClr val="FF0000"/>
                </a:solidFill>
                <a:latin typeface="黑体" panose="02010609060101010101" charset="-122"/>
                <a:ea typeface="黑体" panose="02010609060101010101" charset="-122"/>
                <a:sym typeface="+mn-ea"/>
              </a:rPr>
              <a:t>：</a:t>
            </a:r>
            <a:r>
              <a:rPr sz="2800">
                <a:latin typeface="黑体" panose="02010609060101010101" charset="-122"/>
                <a:ea typeface="黑体" panose="02010609060101010101" charset="-122"/>
                <a:sym typeface="+mn-ea"/>
              </a:rPr>
              <a:t>指经过了很久的时间而更加鲜活,更加有活力。</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经久不衰：</a:t>
            </a:r>
            <a:r>
              <a:rPr sz="2800">
                <a:latin typeface="黑体" panose="02010609060101010101" charset="-122"/>
                <a:ea typeface="黑体" panose="02010609060101010101" charset="-122"/>
                <a:sym typeface="+mn-ea"/>
              </a:rPr>
              <a:t>形容某事或某人经历很长时间仍旧保持较高的旺盛状态。</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责无旁贷：</a:t>
            </a:r>
            <a:r>
              <a:rPr sz="2800">
                <a:latin typeface="黑体" panose="02010609060101010101" charset="-122"/>
                <a:ea typeface="黑体" panose="02010609060101010101" charset="-122"/>
                <a:sym typeface="+mn-ea"/>
              </a:rPr>
              <a:t>指自己的责任,不能推卸给别人。多用于指自己应当做的不可推卸的事,强调的是“责任”。</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义不容辞：</a:t>
            </a:r>
            <a:r>
              <a:rPr sz="2800">
                <a:latin typeface="黑体" panose="02010609060101010101" charset="-122"/>
                <a:ea typeface="黑体" panose="02010609060101010101" charset="-122"/>
                <a:sym typeface="+mn-ea"/>
              </a:rPr>
              <a:t>指道义上不允许推辞。责无旁贷”偏重于职责所需不能推卸</a:t>
            </a:r>
            <a:r>
              <a:rPr lang="zh-CN" sz="2800">
                <a:latin typeface="黑体" panose="02010609060101010101" charset="-122"/>
                <a:ea typeface="黑体" panose="02010609060101010101" charset="-122"/>
                <a:sym typeface="+mn-ea"/>
              </a:rPr>
              <a:t>，</a:t>
            </a:r>
            <a:r>
              <a:rPr sz="2800">
                <a:latin typeface="黑体" panose="02010609060101010101" charset="-122"/>
                <a:ea typeface="黑体" panose="02010609060101010101" charset="-122"/>
                <a:sym typeface="+mn-ea"/>
              </a:rPr>
              <a:t>“义不容辞”偏重在道义上难以推托。</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表面化：</a:t>
            </a:r>
            <a:r>
              <a:rPr sz="2800">
                <a:latin typeface="黑体" panose="02010609060101010101" charset="-122"/>
                <a:ea typeface="黑体" panose="02010609060101010101" charset="-122"/>
                <a:sym typeface="+mn-ea"/>
              </a:rPr>
              <a:t>指(矛盾等)由隐藏的变成明显的。</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特殊化：</a:t>
            </a:r>
            <a:r>
              <a:rPr sz="2800">
                <a:latin typeface="黑体" panose="02010609060101010101" charset="-122"/>
                <a:ea typeface="黑体" panose="02010609060101010101" charset="-122"/>
                <a:sym typeface="+mn-ea"/>
              </a:rPr>
              <a:t>指依仗权力、地位、关系等</a:t>
            </a:r>
            <a:r>
              <a:rPr lang="zh-CN" sz="2800">
                <a:latin typeface="黑体" panose="02010609060101010101" charset="-122"/>
                <a:ea typeface="黑体" panose="02010609060101010101" charset="-122"/>
                <a:sym typeface="+mn-ea"/>
              </a:rPr>
              <a:t>，</a:t>
            </a:r>
            <a:r>
              <a:rPr sz="2800">
                <a:latin typeface="黑体" panose="02010609060101010101" charset="-122"/>
                <a:ea typeface="黑体" panose="02010609060101010101" charset="-122"/>
                <a:sym typeface="+mn-ea"/>
              </a:rPr>
              <a:t>获取制度以外的特殊待遇。</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发扬：</a:t>
            </a:r>
            <a:r>
              <a:rPr sz="2800">
                <a:latin typeface="黑体" panose="02010609060101010101" charset="-122"/>
                <a:ea typeface="黑体" panose="02010609060101010101" charset="-122"/>
                <a:sym typeface="+mn-ea"/>
              </a:rPr>
              <a:t>指发展和提倡。多用于优良作风、传统、精神等。</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弘扬：</a:t>
            </a:r>
            <a:r>
              <a:rPr sz="2800">
                <a:latin typeface="黑体" panose="02010609060101010101" charset="-122"/>
                <a:ea typeface="黑体" panose="02010609060101010101" charset="-122"/>
                <a:sym typeface="+mn-ea"/>
              </a:rPr>
              <a:t>指发扬光大。多用于精神文化等</a:t>
            </a:r>
            <a:r>
              <a:rPr lang="zh-CN" sz="2800">
                <a:latin typeface="黑体" panose="02010609060101010101" charset="-122"/>
                <a:ea typeface="黑体" panose="02010609060101010101" charset="-122"/>
                <a:sym typeface="+mn-ea"/>
              </a:rPr>
              <a:t>，</a:t>
            </a:r>
            <a:r>
              <a:rPr sz="2800">
                <a:latin typeface="黑体" panose="02010609060101010101" charset="-122"/>
                <a:ea typeface="黑体" panose="02010609060101010101" charset="-122"/>
                <a:sym typeface="+mn-ea"/>
              </a:rPr>
              <a:t>比“发扬”语义重。</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3365" y="659130"/>
            <a:ext cx="11685270" cy="2399665"/>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12.下列在文中括号内补写的语句,最恰当的一项是	(　　)</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A.但要学习焦裕禄同志扬起头做人、沉下心做事的高尚品行</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B.更要学习焦裕禄同志扬起头做人、沉下心做事的高尚品行</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C.但要学习焦裕禄同志沉下心做事、扬起头做人的高尚品行</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D.更要学习焦裕禄同志沉下心做事、扬起头做人的高尚品行</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53365" y="3289935"/>
            <a:ext cx="11685905" cy="224536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【答案】B　</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【解析】 根据前后语句的句间关系,这里应该是递进关系,B、D两项中的“更”字体现了递进关系,排除A、C两项;根据事理逻辑,应该是“扬起头做人、沉下心做事”的顺序,排除D项。</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3365" y="659130"/>
            <a:ext cx="11685270" cy="247650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13.文中画横线的句子有语病，请修改。（6分）</a:t>
            </a:r>
          </a:p>
          <a:p>
            <a:pPr indent="0" algn="just" fontAlgn="auto">
              <a:lnSpc>
                <a:spcPct val="125000"/>
              </a:lnSpc>
              <a:buSzPct val="65000"/>
              <a:buFont typeface="Wingdings" panose="05000000000000000000" charset="0"/>
              <a:buNone/>
            </a:pPr>
            <a:r>
              <a:rPr sz="3200">
                <a:latin typeface="楷体" panose="02010609060101010101" charset="-122"/>
                <a:ea typeface="楷体" panose="02010609060101010101" charset="-122"/>
                <a:cs typeface="楷体" panose="02010609060101010101" charset="-122"/>
                <a:sym typeface="+mn-ea"/>
              </a:rPr>
              <a:t>不仅我们要摒弃浮躁的情绪,严格执行“中央八项规定”,远离“小腐微贪”,切忌不要因“蝇头小利”而蒙蔽双眼,侵蚀人民群众切身利益的“蛀虫”</a:t>
            </a:r>
            <a:r>
              <a:rPr lang="zh-CN" sz="3200">
                <a:latin typeface="楷体" panose="02010609060101010101" charset="-122"/>
                <a:ea typeface="楷体" panose="02010609060101010101" charset="-122"/>
                <a:cs typeface="楷体" panose="02010609060101010101" charset="-122"/>
                <a:sym typeface="+mn-ea"/>
              </a:rPr>
              <a:t>。</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345440" y="3435985"/>
            <a:ext cx="11685905" cy="278447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【解析】 画线语句有三处语病</a:t>
            </a:r>
            <a:r>
              <a:rPr lang="zh-CN" sz="2800">
                <a:solidFill>
                  <a:srgbClr val="FF0000"/>
                </a:solidFill>
                <a:latin typeface="黑体" panose="02010609060101010101" charset="-122"/>
                <a:ea typeface="黑体" panose="02010609060101010101" charset="-122"/>
                <a:sym typeface="+mn-ea"/>
              </a:rPr>
              <a:t>：</a:t>
            </a:r>
          </a:p>
          <a:p>
            <a:pPr indent="0" algn="just" fontAlgn="auto">
              <a:lnSpc>
                <a:spcPct val="125000"/>
              </a:lnSpc>
              <a:buSzPct val="65000"/>
              <a:buFont typeface="Wingdings" panose="05000000000000000000" charset="0"/>
              <a:buNone/>
            </a:pPr>
            <a:r>
              <a:rPr sz="2800">
                <a:solidFill>
                  <a:srgbClr val="FF0000"/>
                </a:solidFill>
                <a:latin typeface="黑体" panose="02010609060101010101" charset="-122"/>
                <a:ea typeface="黑体" panose="02010609060101010101" charset="-122"/>
                <a:sym typeface="+mn-ea"/>
              </a:rPr>
              <a:t>①关联词语位置不当</a:t>
            </a:r>
            <a:r>
              <a:rPr lang="zh-CN" sz="2800">
                <a:solidFill>
                  <a:srgbClr val="FF0000"/>
                </a:solidFill>
                <a:latin typeface="黑体" panose="02010609060101010101" charset="-122"/>
                <a:ea typeface="黑体" panose="02010609060101010101" charset="-122"/>
                <a:sym typeface="+mn-ea"/>
              </a:rPr>
              <a:t>，</a:t>
            </a:r>
            <a:r>
              <a:rPr sz="2800">
                <a:solidFill>
                  <a:srgbClr val="FF0000"/>
                </a:solidFill>
                <a:latin typeface="黑体" panose="02010609060101010101" charset="-122"/>
                <a:ea typeface="黑体" panose="02010609060101010101" charset="-122"/>
                <a:sym typeface="+mn-ea"/>
              </a:rPr>
              <a:t>“不仅我们要摒弃浮躁的情绪”应改为“我们不仅要摒弃浮躁的情绪”</a:t>
            </a:r>
            <a:r>
              <a:rPr lang="zh-CN" sz="2800">
                <a:solidFill>
                  <a:srgbClr val="FF0000"/>
                </a:solidFill>
                <a:latin typeface="黑体" panose="02010609060101010101" charset="-122"/>
                <a:ea typeface="黑体" panose="02010609060101010101" charset="-122"/>
                <a:sym typeface="+mn-ea"/>
              </a:rPr>
              <a:t>；</a:t>
            </a:r>
            <a:r>
              <a:rPr sz="2800">
                <a:solidFill>
                  <a:srgbClr val="FF0000"/>
                </a:solidFill>
                <a:latin typeface="黑体" panose="02010609060101010101" charset="-122"/>
                <a:ea typeface="黑体" panose="02010609060101010101" charset="-122"/>
                <a:sym typeface="+mn-ea"/>
              </a:rPr>
              <a:t>②否定不当,“切忌不要因‘蝇头小利’而蒙蔽双眼”</a:t>
            </a:r>
            <a:r>
              <a:rPr lang="zh-CN" sz="2800">
                <a:solidFill>
                  <a:srgbClr val="FF0000"/>
                </a:solidFill>
                <a:latin typeface="黑体" panose="02010609060101010101" charset="-122"/>
                <a:ea typeface="黑体" panose="02010609060101010101" charset="-122"/>
                <a:sym typeface="+mn-ea"/>
              </a:rPr>
              <a:t>，</a:t>
            </a:r>
            <a:r>
              <a:rPr sz="2800">
                <a:solidFill>
                  <a:srgbClr val="FF0000"/>
                </a:solidFill>
                <a:latin typeface="黑体" panose="02010609060101010101" charset="-122"/>
                <a:ea typeface="黑体" panose="02010609060101010101" charset="-122"/>
                <a:sym typeface="+mn-ea"/>
              </a:rPr>
              <a:t>去掉“不要”</a:t>
            </a:r>
            <a:r>
              <a:rPr lang="zh-CN" sz="2800">
                <a:solidFill>
                  <a:srgbClr val="FF0000"/>
                </a:solidFill>
                <a:latin typeface="黑体" panose="02010609060101010101" charset="-122"/>
                <a:ea typeface="黑体" panose="02010609060101010101" charset="-122"/>
                <a:sym typeface="+mn-ea"/>
              </a:rPr>
              <a:t>；</a:t>
            </a:r>
            <a:r>
              <a:rPr sz="2800">
                <a:solidFill>
                  <a:srgbClr val="FF0000"/>
                </a:solidFill>
                <a:latin typeface="黑体" panose="02010609060101010101" charset="-122"/>
                <a:ea typeface="黑体" panose="02010609060101010101" charset="-122"/>
                <a:sym typeface="+mn-ea"/>
              </a:rPr>
              <a:t>③谓语残缺,在“侵蚀人民群众切身利益的‘蛀虫’”前加上谓语动词“成为”。</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08915" y="692150"/>
            <a:ext cx="11870055" cy="424624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14.下列对材料一相关内容的理解和分析，不正确的一项是(　　)</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A.超过七成的受访干部表示自己的工作动机是“从基层做起，锻炼自己”，超过六成的则表示工作动机是“工作稳定，待遇有保障”。</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B.不足四成的受访干部表示自己的工作动机是“为了当地群众过得更好”，这表明基层面貌的改变、当地民生的改善还需更多的干部转变工作动机。</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C.工作动机为“有权力，有资源”的受访干部对待工作的态度不够端正，不足三成人认真对待工作，不足三成人把工作做得尽善尽美。</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D.相比其他工作动机的基层干部，工作动机为“为了当地群众过得更好”的受访干部，最愿意把工作做得尽善尽美，最不愿意把工作当任务完成。</a:t>
            </a:r>
          </a:p>
        </p:txBody>
      </p:sp>
      <p:sp>
        <p:nvSpPr>
          <p:cNvPr id="100" name="文本框 99"/>
          <p:cNvSpPr txBox="1"/>
          <p:nvPr/>
        </p:nvSpPr>
        <p:spPr>
          <a:xfrm>
            <a:off x="267970" y="4938395"/>
            <a:ext cx="11811635" cy="1814830"/>
          </a:xfrm>
          <a:prstGeom prst="rect">
            <a:avLst/>
          </a:prstGeom>
          <a:noFill/>
          <a:ln w="9525">
            <a:noFill/>
          </a:ln>
        </p:spPr>
        <p:txBody>
          <a:bodyPr wrap="square">
            <a:spAutoFit/>
          </a:bodyPr>
          <a:lstStyle/>
          <a:p>
            <a:pPr indent="0"/>
            <a:r>
              <a:rPr lang="zh-CN" sz="2800" b="0">
                <a:solidFill>
                  <a:srgbClr val="FF0000"/>
                </a:solidFill>
                <a:ea typeface="宋体" panose="02010600030101010101" pitchFamily="2" charset="-122"/>
              </a:rPr>
              <a:t>【答案】</a:t>
            </a:r>
            <a:r>
              <a:rPr lang="en-US" sz="2800" b="0">
                <a:solidFill>
                  <a:srgbClr val="FF0000"/>
                </a:solidFill>
                <a:latin typeface="宋体" panose="02010600030101010101" pitchFamily="2" charset="-122"/>
                <a:ea typeface="宋体" panose="02010600030101010101" pitchFamily="2" charset="-122"/>
              </a:rPr>
              <a:t>D</a:t>
            </a:r>
            <a:endParaRPr lang="zh-CN" sz="2800" b="0">
              <a:solidFill>
                <a:srgbClr val="FF0000"/>
              </a:solidFill>
              <a:ea typeface="宋体" panose="02010600030101010101" pitchFamily="2" charset="-122"/>
            </a:endParaRPr>
          </a:p>
          <a:p>
            <a:pPr indent="0"/>
            <a:r>
              <a:rPr lang="zh-CN" sz="2800" b="0">
                <a:solidFill>
                  <a:srgbClr val="FF0000"/>
                </a:solidFill>
                <a:ea typeface="宋体" panose="02010600030101010101" pitchFamily="2" charset="-122"/>
              </a:rPr>
              <a:t>【解析】D项，“最愿意把工作做得尽善尽美”这一表述错误，“最愿意”与材料一图2“基层干部工作动机对工作态度的影响”中“尽善尽美”部分反映的数据不符。故选D。</a:t>
            </a:r>
            <a:endParaRPr lang="zh-CN" altLang="en-US" sz="2800" b="0">
              <a:solidFill>
                <a:srgbClr val="FF0000"/>
              </a:solidFill>
              <a:ea typeface="宋体" panose="0201060003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08915" y="692150"/>
            <a:ext cx="11870055" cy="355346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000">
                <a:latin typeface="黑体" panose="02010609060101010101" charset="-122"/>
                <a:ea typeface="黑体" panose="02010609060101010101" charset="-122"/>
                <a:sym typeface="+mn-ea"/>
              </a:rPr>
              <a:t>15.下列对材料相关内容的概括和分析，正确的一项是(　　)</a:t>
            </a:r>
          </a:p>
          <a:p>
            <a:pPr indent="0" algn="just" fontAlgn="auto">
              <a:lnSpc>
                <a:spcPct val="125000"/>
              </a:lnSpc>
              <a:buSzPct val="65000"/>
              <a:buFont typeface="Wingdings" panose="05000000000000000000" charset="0"/>
              <a:buNone/>
            </a:pPr>
            <a:r>
              <a:rPr sz="2000">
                <a:latin typeface="黑体" panose="02010609060101010101" charset="-122"/>
                <a:ea typeface="黑体" panose="02010609060101010101" charset="-122"/>
                <a:sym typeface="+mn-ea"/>
              </a:rPr>
              <a:t>A.在国家治理体系中，国家就像人体，而焦裕禄、杨善洲、孔繁森</a:t>
            </a:r>
            <a:r>
              <a:rPr sz="2000">
                <a:solidFill>
                  <a:srgbClr val="FF0000"/>
                </a:solidFill>
                <a:latin typeface="黑体" panose="02010609060101010101" charset="-122"/>
                <a:ea typeface="黑体" panose="02010609060101010101" charset="-122"/>
                <a:sym typeface="+mn-ea"/>
              </a:rPr>
              <a:t>等基层干部是毛细血管的组成部分，决定着国家的未来和发展。</a:t>
            </a:r>
          </a:p>
          <a:p>
            <a:pPr indent="0" algn="just" fontAlgn="auto">
              <a:lnSpc>
                <a:spcPct val="125000"/>
              </a:lnSpc>
              <a:buSzPct val="65000"/>
              <a:buFont typeface="Wingdings" panose="05000000000000000000" charset="0"/>
              <a:buNone/>
            </a:pPr>
            <a:r>
              <a:rPr sz="2000">
                <a:latin typeface="黑体" panose="02010609060101010101" charset="-122"/>
                <a:ea typeface="黑体" panose="02010609060101010101" charset="-122"/>
                <a:sym typeface="+mn-ea"/>
              </a:rPr>
              <a:t>B.材料二列举了一些数据，叙述了党的优秀基层干部王传喜、龙书伍的先进事迹，说明了基层群众的好日子是怎么得来的。</a:t>
            </a:r>
          </a:p>
          <a:p>
            <a:pPr algn="just" fontAlgn="auto">
              <a:lnSpc>
                <a:spcPct val="125000"/>
              </a:lnSpc>
              <a:buClrTx/>
              <a:buSzPct val="65000"/>
              <a:buFont typeface="Wingdings" panose="05000000000000000000" charset="0"/>
              <a:buNone/>
            </a:pPr>
            <a:r>
              <a:rPr sz="2000">
                <a:latin typeface="黑体" panose="02010609060101010101" charset="-122"/>
                <a:ea typeface="黑体" panose="02010609060101010101" charset="-122"/>
                <a:sym typeface="+mn-ea"/>
              </a:rPr>
              <a:t>C.材料三叙述杨波等众多基层群众带头人的先进事迹，</a:t>
            </a:r>
            <a:r>
              <a:rPr sz="2000">
                <a:solidFill>
                  <a:srgbClr val="FF0000"/>
                </a:solidFill>
                <a:latin typeface="黑体" panose="02010609060101010101" charset="-122"/>
                <a:ea typeface="黑体" panose="02010609060101010101" charset="-122"/>
                <a:sym typeface="+mn-ea"/>
              </a:rPr>
              <a:t>意在说明实施乡村振兴战略已催生了大量优秀的基层干部。</a:t>
            </a:r>
          </a:p>
          <a:p>
            <a:pPr algn="just" fontAlgn="auto">
              <a:lnSpc>
                <a:spcPct val="125000"/>
              </a:lnSpc>
              <a:buClrTx/>
              <a:buSzPct val="65000"/>
              <a:buFont typeface="Wingdings" panose="05000000000000000000" charset="0"/>
              <a:buNone/>
            </a:pPr>
            <a:r>
              <a:rPr sz="2000">
                <a:latin typeface="黑体" panose="02010609060101010101" charset="-122"/>
                <a:ea typeface="黑体" panose="02010609060101010101" charset="-122"/>
                <a:sym typeface="+mn-ea"/>
              </a:rPr>
              <a:t>D.材料三辩证地分析了当下基层干部队伍的长处与短处，指出部分基层干部被负面评价的危害性，</a:t>
            </a:r>
            <a:r>
              <a:rPr sz="2000">
                <a:solidFill>
                  <a:srgbClr val="FF0000"/>
                </a:solidFill>
                <a:latin typeface="黑体" panose="02010609060101010101" charset="-122"/>
                <a:ea typeface="黑体" panose="02010609060101010101" charset="-122"/>
                <a:sym typeface="+mn-ea"/>
              </a:rPr>
              <a:t>并提出消除危害的具体对策。</a:t>
            </a:r>
          </a:p>
        </p:txBody>
      </p:sp>
      <p:sp>
        <p:nvSpPr>
          <p:cNvPr id="100" name="文本框 99"/>
          <p:cNvSpPr txBox="1"/>
          <p:nvPr/>
        </p:nvSpPr>
        <p:spPr>
          <a:xfrm>
            <a:off x="208915" y="4394835"/>
            <a:ext cx="11811635" cy="2245360"/>
          </a:xfrm>
          <a:prstGeom prst="rect">
            <a:avLst/>
          </a:prstGeom>
          <a:noFill/>
          <a:ln w="9525">
            <a:noFill/>
          </a:ln>
        </p:spPr>
        <p:txBody>
          <a:bodyPr wrap="square">
            <a:spAutoFit/>
          </a:bodyPr>
          <a:lstStyle/>
          <a:p>
            <a:pPr indent="0"/>
            <a:r>
              <a:rPr sz="2000" b="0">
                <a:solidFill>
                  <a:srgbClr val="FF0000"/>
                </a:solidFill>
                <a:ea typeface="宋体" panose="02010600030101010101" pitchFamily="2" charset="-122"/>
              </a:rPr>
              <a:t>【答案】B</a:t>
            </a:r>
          </a:p>
          <a:p>
            <a:pPr indent="0"/>
            <a:r>
              <a:rPr sz="2000" b="0">
                <a:solidFill>
                  <a:srgbClr val="FF0000"/>
                </a:solidFill>
                <a:ea typeface="宋体" panose="02010600030101010101" pitchFamily="2" charset="-122"/>
              </a:rPr>
              <a:t>【解析】A项，“决定着国家的未来和发展”错，参见原文信息“中央是心脏和大脑”。C项，结合“贵州省六盘水市钟山……照亮前程”“党的十九大</a:t>
            </a:r>
            <a:r>
              <a:rPr lang="en-US" sz="2000" b="0">
                <a:solidFill>
                  <a:srgbClr val="FF0000"/>
                </a:solidFill>
                <a:ea typeface="宋体" panose="02010600030101010101" pitchFamily="2" charset="-122"/>
              </a:rPr>
              <a:t>......</a:t>
            </a:r>
            <a:r>
              <a:rPr sz="2000" b="0">
                <a:solidFill>
                  <a:srgbClr val="FF0000"/>
                </a:solidFill>
                <a:ea typeface="宋体" panose="02010600030101010101" pitchFamily="2" charset="-122"/>
              </a:rPr>
              <a:t>干部信心饱满，热情迸发”分析可知，“意在说明实施乡村振兴战略已催生了大量优秀的基层干部”这一表述曲解文意。D项，结合文本内容“客观地说，囿于政策水平和管理艺术等原因，加之适逢改革转型期和利益调整期，一些地方确实有个别领导干部在实践中未能妥当处理多种问题和关系……观感进一步偏离真实面，这是值得警惕的”分析可知，“并提出消除危害的具体对策”这一表述无中生有。故选B。</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0"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a:off x="208915" y="692150"/>
            <a:ext cx="11870055" cy="70675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3200">
                <a:latin typeface="黑体" panose="02010609060101010101" charset="-122"/>
                <a:ea typeface="黑体" panose="02010609060101010101" charset="-122"/>
                <a:sym typeface="+mn-ea"/>
              </a:rPr>
              <a:t>16.怎样才能成为群众认可的基层好干部？请根据材料简要概括。</a:t>
            </a:r>
          </a:p>
        </p:txBody>
      </p:sp>
      <p:sp>
        <p:nvSpPr>
          <p:cNvPr id="100" name="文本框 99"/>
          <p:cNvSpPr txBox="1"/>
          <p:nvPr/>
        </p:nvSpPr>
        <p:spPr>
          <a:xfrm>
            <a:off x="208915" y="1688465"/>
            <a:ext cx="11811635" cy="2306955"/>
          </a:xfrm>
          <a:prstGeom prst="rect">
            <a:avLst/>
          </a:prstGeom>
          <a:noFill/>
          <a:ln w="9525">
            <a:noFill/>
          </a:ln>
        </p:spPr>
        <p:txBody>
          <a:bodyPr wrap="square">
            <a:spAutoFit/>
          </a:bodyPr>
          <a:lstStyle/>
          <a:p>
            <a:pPr indent="0"/>
            <a:r>
              <a:rPr sz="3600" b="0">
                <a:solidFill>
                  <a:srgbClr val="FF0000"/>
                </a:solidFill>
                <a:ea typeface="宋体" panose="02010600030101010101" pitchFamily="2" charset="-122"/>
              </a:rPr>
              <a:t>【答案】</a:t>
            </a:r>
          </a:p>
          <a:p>
            <a:pPr indent="0"/>
            <a:r>
              <a:rPr sz="3600" b="0">
                <a:solidFill>
                  <a:srgbClr val="FF0000"/>
                </a:solidFill>
                <a:ea typeface="宋体" panose="02010600030101010101" pitchFamily="2" charset="-122"/>
              </a:rPr>
              <a:t>①要为与群众心心相印为群众谋幸福而奋斗；</a:t>
            </a:r>
          </a:p>
          <a:p>
            <a:pPr indent="0"/>
            <a:r>
              <a:rPr sz="3600" b="0">
                <a:solidFill>
                  <a:srgbClr val="FF0000"/>
                </a:solidFill>
                <a:ea typeface="宋体" panose="02010600030101010101" pitchFamily="2" charset="-122"/>
              </a:rPr>
              <a:t>②要扎根基层，恪尽职守，以身作则；</a:t>
            </a:r>
          </a:p>
          <a:p>
            <a:pPr indent="0"/>
            <a:r>
              <a:rPr sz="3600" b="0">
                <a:solidFill>
                  <a:srgbClr val="FF0000"/>
                </a:solidFill>
                <a:ea typeface="宋体" panose="02010600030101010101" pitchFamily="2" charset="-122"/>
              </a:rPr>
              <a:t>③要廉洁自律，妥当处理好各种问题和关系。</a:t>
            </a:r>
          </a:p>
        </p:txBody>
      </p:sp>
      <p:pic>
        <p:nvPicPr>
          <p:cNvPr id="101" name="New picture"/>
          <p:cNvPicPr/>
          <p:nvPr/>
        </p:nvPicPr>
        <p:blipFill>
          <a:blip r:embed="rId3"/>
          <a:stretch>
            <a:fillRect/>
          </a:stretch>
        </p:blipFill>
        <p:spPr>
          <a:xfrm>
            <a:off x="11557000" y="11379200"/>
            <a:ext cx="342900" cy="2540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547751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800">
                <a:solidFill>
                  <a:schemeClr val="tx1"/>
                </a:solidFill>
                <a:latin typeface="黑体" panose="02010609060101010101" charset="-122"/>
                <a:ea typeface="黑体" panose="02010609060101010101" charset="-122"/>
                <a:sym typeface="+mn-ea"/>
              </a:rPr>
              <a:t>A.“他没有死，他还活着”是说焦裕禄的精神不死，永远鼓舞着人民，永远活在人民心中。</a:t>
            </a:r>
          </a:p>
          <a:p>
            <a:pPr indent="0" algn="just" fontAlgn="auto">
              <a:lnSpc>
                <a:spcPct val="125000"/>
              </a:lnSpc>
              <a:buSzPct val="65000"/>
              <a:buFont typeface="Wingdings" panose="05000000000000000000" charset="0"/>
              <a:buNone/>
            </a:pPr>
            <a:r>
              <a:rPr sz="2800">
                <a:solidFill>
                  <a:schemeClr val="tx1"/>
                </a:solidFill>
                <a:latin typeface="黑体" panose="02010609060101010101" charset="-122"/>
                <a:ea typeface="黑体" panose="02010609060101010101" charset="-122"/>
                <a:sym typeface="+mn-ea"/>
              </a:rPr>
              <a:t>B.焦裕禄去世一年后，贫农代表和干部专程来到焦裕禄的墓前缅怀他的事迹，回忆起一年前的风雪夜、洪水期焦书记带领人们战天斗地的场景，仍历历在目。</a:t>
            </a:r>
          </a:p>
          <a:p>
            <a:pPr indent="0" algn="just" fontAlgn="auto">
              <a:lnSpc>
                <a:spcPct val="125000"/>
              </a:lnSpc>
              <a:buSzPct val="65000"/>
              <a:buFont typeface="Wingdings" panose="05000000000000000000" charset="0"/>
              <a:buNone/>
            </a:pPr>
            <a:r>
              <a:rPr sz="2800">
                <a:solidFill>
                  <a:schemeClr val="tx1"/>
                </a:solidFill>
                <a:latin typeface="黑体" panose="02010609060101010101" charset="-122"/>
                <a:ea typeface="黑体" panose="02010609060101010101" charset="-122"/>
                <a:sym typeface="+mn-ea"/>
              </a:rPr>
              <a:t>C.“人们一个个含着泪站在他的坟前，一位老贫农泣不成声地说出了36万兰考人的心声”，</a:t>
            </a:r>
            <a:r>
              <a:rPr sz="2800">
                <a:solidFill>
                  <a:srgbClr val="FF0000"/>
                </a:solidFill>
                <a:latin typeface="黑体" panose="02010609060101010101" charset="-122"/>
                <a:ea typeface="黑体" panose="02010609060101010101" charset="-122"/>
                <a:sym typeface="+mn-ea"/>
              </a:rPr>
              <a:t>这里运用了动静结合的手法。</a:t>
            </a:r>
            <a:endParaRPr sz="2800">
              <a:solidFill>
                <a:schemeClr val="tx1"/>
              </a:solidFill>
              <a:latin typeface="黑体" panose="02010609060101010101" charset="-122"/>
              <a:ea typeface="黑体" panose="02010609060101010101" charset="-122"/>
              <a:sym typeface="+mn-ea"/>
            </a:endParaRPr>
          </a:p>
          <a:p>
            <a:pPr indent="0" algn="just" fontAlgn="auto">
              <a:lnSpc>
                <a:spcPct val="125000"/>
              </a:lnSpc>
              <a:buSzPct val="65000"/>
              <a:buFont typeface="Wingdings" panose="05000000000000000000" charset="0"/>
              <a:buNone/>
            </a:pPr>
            <a:r>
              <a:rPr sz="2800">
                <a:solidFill>
                  <a:schemeClr val="tx1"/>
                </a:solidFill>
                <a:latin typeface="黑体" panose="02010609060101010101" charset="-122"/>
                <a:ea typeface="黑体" panose="02010609060101010101" charset="-122"/>
                <a:sym typeface="+mn-ea"/>
              </a:rPr>
              <a:t>D.“焦裕禄去世后的这一年，兰考县的全体党员，全体人民，用眼泪和汗水灌溉了兰考大地”，这句话有两层意思：一是人民对焦裕禄的去世非常悲痛；二是人民化悲痛为力量，改变着兰考大地的面貌。</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5" name="文本框 4"/>
          <p:cNvSpPr txBox="1"/>
          <p:nvPr/>
        </p:nvSpPr>
        <p:spPr>
          <a:xfrm flipH="1">
            <a:off x="8420735" y="75565"/>
            <a:ext cx="514350" cy="583565"/>
          </a:xfrm>
          <a:prstGeom prst="rect">
            <a:avLst/>
          </a:prstGeom>
          <a:noFill/>
        </p:spPr>
        <p:txBody>
          <a:bodyPr wrap="square" rtlCol="0">
            <a:spAutoFit/>
          </a:bodyPr>
          <a:lstStyle/>
          <a:p>
            <a:pPr algn="l"/>
            <a:r>
              <a:rPr lang="en-US" altLang="zh-CN" sz="3200">
                <a:solidFill>
                  <a:srgbClr val="FF0000"/>
                </a:solidFill>
                <a:latin typeface="黑体" panose="02010609060101010101" charset="-122"/>
                <a:ea typeface="黑体" panose="02010609060101010101" charset="-122"/>
                <a:sym typeface="+mn-ea"/>
              </a:rPr>
              <a:t>C</a:t>
            </a:r>
          </a:p>
        </p:txBody>
      </p:sp>
      <p:sp>
        <p:nvSpPr>
          <p:cNvPr id="7" name="文本框 6"/>
          <p:cNvSpPr txBox="1"/>
          <p:nvPr/>
        </p:nvSpPr>
        <p:spPr>
          <a:xfrm>
            <a:off x="-13970" y="6073140"/>
            <a:ext cx="11860530" cy="62992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zh-CN" altLang="en-US" sz="2800">
                <a:solidFill>
                  <a:srgbClr val="FF0000"/>
                </a:solidFill>
                <a:latin typeface="黑体" panose="02010609060101010101" charset="-122"/>
                <a:ea typeface="黑体" panose="02010609060101010101" charset="-122"/>
                <a:sym typeface="+mn-ea"/>
              </a:rPr>
              <a:t>【解析】此处运用了“点面结合”的手法。</a:t>
            </a:r>
          </a:p>
        </p:txBody>
      </p:sp>
      <p:sp>
        <p:nvSpPr>
          <p:cNvPr id="2" name="文本框 1"/>
          <p:cNvSpPr txBox="1"/>
          <p:nvPr/>
        </p:nvSpPr>
        <p:spPr>
          <a:xfrm>
            <a:off x="1283970" y="29210"/>
            <a:ext cx="6955155" cy="62992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800">
                <a:latin typeface="黑体" panose="02010609060101010101" charset="-122"/>
                <a:ea typeface="黑体" panose="02010609060101010101" charset="-122"/>
                <a:sym typeface="+mn-ea"/>
              </a:rPr>
              <a:t>1.下列关于文章内容分析，不正确的一项是</a:t>
            </a:r>
            <a:endParaRPr lang="zh-CN" altLang="en-US" sz="2800">
              <a:latin typeface="黑体" panose="02010609060101010101" charset="-122"/>
              <a:ea typeface="黑体" panose="02010609060101010101" charset="-122"/>
              <a:sym typeface="+mn-ea"/>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80340" y="838200"/>
            <a:ext cx="11831320" cy="4646295"/>
          </a:xfrm>
          <a:prstGeom prst="rect">
            <a:avLst/>
          </a:prstGeom>
          <a:noFill/>
        </p:spPr>
        <p:txBody>
          <a:bodyPr wrap="square" rtlCol="0">
            <a:spAutoFit/>
          </a:bodyPr>
          <a:lstStyle/>
          <a:p>
            <a:pPr indent="0" algn="just" fontAlgn="auto">
              <a:lnSpc>
                <a:spcPct val="100000"/>
              </a:lnSpc>
              <a:buSzPct val="65000"/>
              <a:buFont typeface="Wingdings" panose="05000000000000000000" charset="0"/>
              <a:buNone/>
            </a:pPr>
            <a:r>
              <a:rPr lang="zh-CN" sz="4000" b="1">
                <a:solidFill>
                  <a:srgbClr val="FF0000"/>
                </a:solidFill>
                <a:latin typeface="黑体" panose="02010609060101010101" charset="-122"/>
                <a:ea typeface="黑体" panose="02010609060101010101" charset="-122"/>
                <a:sym typeface="+mn-ea"/>
              </a:rPr>
              <a:t>点面结合</a:t>
            </a:r>
            <a:endParaRPr sz="4000" b="1">
              <a:solidFill>
                <a:srgbClr val="FF0000"/>
              </a:solidFill>
              <a:latin typeface="黑体" panose="02010609060101010101" charset="-122"/>
              <a:ea typeface="黑体" panose="02010609060101010101" charset="-122"/>
              <a:sym typeface="+mn-ea"/>
            </a:endParaRPr>
          </a:p>
          <a:p>
            <a:pPr indent="0" algn="just" fontAlgn="auto">
              <a:lnSpc>
                <a:spcPct val="100000"/>
              </a:lnSpc>
              <a:buSzPct val="65000"/>
              <a:buFont typeface="Wingdings" panose="05000000000000000000" charset="0"/>
              <a:buNone/>
            </a:pPr>
            <a:r>
              <a:rPr sz="3200">
                <a:latin typeface="黑体" panose="02010609060101010101" charset="-122"/>
                <a:ea typeface="黑体" panose="02010609060101010101" charset="-122"/>
                <a:sym typeface="+mn-ea"/>
              </a:rPr>
              <a:t>指的就是</a:t>
            </a:r>
            <a:r>
              <a:rPr sz="3200">
                <a:solidFill>
                  <a:srgbClr val="FF0000"/>
                </a:solidFill>
                <a:latin typeface="黑体" panose="02010609060101010101" charset="-122"/>
                <a:ea typeface="黑体" panose="02010609060101010101" charset="-122"/>
                <a:sym typeface="+mn-ea"/>
              </a:rPr>
              <a:t>详写和略写的相结合</a:t>
            </a:r>
            <a:r>
              <a:rPr sz="3200">
                <a:latin typeface="黑体" panose="02010609060101010101" charset="-122"/>
                <a:ea typeface="黑体" panose="02010609060101010101" charset="-122"/>
                <a:sym typeface="+mn-ea"/>
              </a:rPr>
              <a:t>。</a:t>
            </a:r>
          </a:p>
          <a:p>
            <a:pPr indent="0" algn="just" fontAlgn="auto">
              <a:lnSpc>
                <a:spcPct val="100000"/>
              </a:lnSpc>
              <a:buSzPct val="65000"/>
              <a:buFont typeface="Wingdings" panose="05000000000000000000" charset="0"/>
              <a:buNone/>
            </a:pPr>
            <a:r>
              <a:rPr sz="3200">
                <a:latin typeface="黑体" panose="02010609060101010101" charset="-122"/>
                <a:ea typeface="黑体" panose="02010609060101010101" charset="-122"/>
                <a:sym typeface="+mn-ea"/>
              </a:rPr>
              <a:t>所谓</a:t>
            </a:r>
            <a:r>
              <a:rPr sz="3200">
                <a:solidFill>
                  <a:srgbClr val="FF0000"/>
                </a:solidFill>
                <a:latin typeface="黑体" panose="02010609060101010101" charset="-122"/>
                <a:ea typeface="黑体" panose="02010609060101010101" charset="-122"/>
                <a:sym typeface="+mn-ea"/>
              </a:rPr>
              <a:t>“点”</a:t>
            </a:r>
            <a:r>
              <a:rPr sz="3200">
                <a:latin typeface="黑体" panose="02010609060101010101" charset="-122"/>
                <a:ea typeface="黑体" panose="02010609060101010101" charset="-122"/>
                <a:sym typeface="+mn-ea"/>
              </a:rPr>
              <a:t>，指的是对</a:t>
            </a:r>
            <a:r>
              <a:rPr sz="3200">
                <a:solidFill>
                  <a:srgbClr val="FF0000"/>
                </a:solidFill>
                <a:latin typeface="黑体" panose="02010609060101010101" charset="-122"/>
                <a:ea typeface="黑体" panose="02010609060101010101" charset="-122"/>
                <a:sym typeface="+mn-ea"/>
              </a:rPr>
              <a:t>某个事物或多个事物</a:t>
            </a:r>
            <a:r>
              <a:rPr sz="3200">
                <a:latin typeface="黑体" panose="02010609060101010101" charset="-122"/>
                <a:ea typeface="黑体" panose="02010609060101010101" charset="-122"/>
                <a:sym typeface="+mn-ea"/>
              </a:rPr>
              <a:t>的</a:t>
            </a:r>
            <a:r>
              <a:rPr sz="3200">
                <a:solidFill>
                  <a:srgbClr val="FF0000"/>
                </a:solidFill>
                <a:latin typeface="黑体" panose="02010609060101010101" charset="-122"/>
                <a:ea typeface="黑体" panose="02010609060101010101" charset="-122"/>
                <a:sym typeface="+mn-ea"/>
              </a:rPr>
              <a:t>详细描写</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是最能显示人事景物的形象状态特征的详细描写</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可以突出重点，体现深度；</a:t>
            </a:r>
            <a:endParaRPr lang="zh-CN" sz="3200">
              <a:latin typeface="黑体" panose="02010609060101010101" charset="-122"/>
              <a:ea typeface="黑体" panose="02010609060101010101" charset="-122"/>
              <a:sym typeface="+mn-ea"/>
            </a:endParaRPr>
          </a:p>
          <a:p>
            <a:pPr indent="0" algn="just" fontAlgn="auto">
              <a:lnSpc>
                <a:spcPct val="100000"/>
              </a:lnSpc>
              <a:buSzPct val="65000"/>
              <a:buFont typeface="Wingdings" panose="05000000000000000000" charset="0"/>
              <a:buNone/>
            </a:pPr>
            <a:r>
              <a:rPr sz="3200">
                <a:latin typeface="黑体" panose="02010609060101010101" charset="-122"/>
                <a:ea typeface="黑体" panose="02010609060101010101" charset="-122"/>
                <a:sym typeface="+mn-ea"/>
              </a:rPr>
              <a:t>所谓</a:t>
            </a:r>
            <a:r>
              <a:rPr sz="3200">
                <a:solidFill>
                  <a:srgbClr val="FF0000"/>
                </a:solidFill>
                <a:latin typeface="黑体" panose="02010609060101010101" charset="-122"/>
                <a:ea typeface="黑体" panose="02010609060101010101" charset="-122"/>
                <a:sym typeface="+mn-ea"/>
              </a:rPr>
              <a:t>“面”</a:t>
            </a:r>
            <a:r>
              <a:rPr sz="3200">
                <a:latin typeface="黑体" panose="02010609060101010101" charset="-122"/>
                <a:ea typeface="黑体" panose="02010609060101010101" charset="-122"/>
                <a:sym typeface="+mn-ea"/>
              </a:rPr>
              <a:t>，指的是</a:t>
            </a:r>
            <a:r>
              <a:rPr sz="3200">
                <a:solidFill>
                  <a:srgbClr val="FF0000"/>
                </a:solidFill>
                <a:latin typeface="黑体" panose="02010609060101010101" charset="-122"/>
                <a:ea typeface="黑体" panose="02010609060101010101" charset="-122"/>
                <a:sym typeface="+mn-ea"/>
              </a:rPr>
              <a:t>多个事物的概括描写</a:t>
            </a:r>
            <a:r>
              <a:rPr sz="3200">
                <a:latin typeface="黑体" panose="02010609060101010101" charset="-122"/>
                <a:ea typeface="黑体" panose="02010609060101010101" charset="-122"/>
                <a:sym typeface="+mn-ea"/>
              </a:rPr>
              <a:t>。可以顾及全局，体现广度。</a:t>
            </a:r>
          </a:p>
          <a:p>
            <a:pPr indent="0" algn="just" fontAlgn="auto">
              <a:lnSpc>
                <a:spcPct val="100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点面结合，可以既有深度又有广度地反映人事景物的形象状态，最充分地表现思想，抒发感情。</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378460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A.习近平将于4月6日和7日同特朗普就中美关系以及共同关心的国际和地区问题交换广泛深入的意见。</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B.中国物流与采购联合会今天发布的数据显示，无论物流业景气指数和其他主要分项指数，都保持了回升态势。</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C.在河南省兰考县焦裕禄纪念园，来自全国各地的干部群众在人民的好书记——焦裕禄墓前，寄托哀思。</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D.今年清明假日期间，全国森林防火形势严峻，河南西北部和四川西部的部分地区森林火险气象等级为中度危险。</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7" name="文本框 6"/>
          <p:cNvSpPr txBox="1"/>
          <p:nvPr/>
        </p:nvSpPr>
        <p:spPr>
          <a:xfrm>
            <a:off x="165735" y="4476750"/>
            <a:ext cx="11860530" cy="101473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zh-CN" altLang="en-US" sz="2400">
                <a:solidFill>
                  <a:srgbClr val="FF0000"/>
                </a:solidFill>
                <a:latin typeface="黑体" panose="02010609060101010101" charset="-122"/>
                <a:ea typeface="黑体" panose="02010609060101010101" charset="-122"/>
                <a:sym typeface="+mn-ea"/>
              </a:rPr>
              <a:t>【解析】A项语序不当，“广泛深入”应该做“交换”的状语，B项关联词运用不当，“和”应改为“还是”，D项歧义，“河南西北部和四川西部的部分地区”表意不清。</a:t>
            </a:r>
          </a:p>
        </p:txBody>
      </p:sp>
      <p:sp>
        <p:nvSpPr>
          <p:cNvPr id="2" name="文本框 1"/>
          <p:cNvSpPr txBox="1"/>
          <p:nvPr/>
        </p:nvSpPr>
        <p:spPr>
          <a:xfrm>
            <a:off x="1755140" y="0"/>
            <a:ext cx="936625" cy="78359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en-US" sz="3600" b="1">
                <a:solidFill>
                  <a:srgbClr val="FF0000"/>
                </a:solidFill>
                <a:latin typeface="黑体" panose="02010609060101010101" charset="-122"/>
                <a:ea typeface="黑体" panose="02010609060101010101" charset="-122"/>
                <a:sym typeface="+mn-ea"/>
              </a:rPr>
              <a:t>2</a:t>
            </a:r>
            <a:r>
              <a:rPr sz="3600" b="1">
                <a:solidFill>
                  <a:srgbClr val="FF0000"/>
                </a:solidFill>
                <a:latin typeface="黑体" panose="02010609060101010101" charset="-122"/>
                <a:ea typeface="黑体" panose="02010609060101010101" charset="-122"/>
                <a:sym typeface="+mn-ea"/>
              </a:rPr>
              <a:t>.</a:t>
            </a:r>
            <a:r>
              <a:rPr lang="en-US" altLang="zh-CN" sz="3600" b="1">
                <a:solidFill>
                  <a:srgbClr val="FF0000"/>
                </a:solidFill>
                <a:latin typeface="黑体" panose="02010609060101010101" charset="-122"/>
                <a:ea typeface="黑体" panose="02010609060101010101" charset="-122"/>
                <a:sym typeface="+mn-ea"/>
              </a:rPr>
              <a:t>C</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378460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A.在人类历史的精神天空里,总有一些星光璀璨闪耀。焦裕禄同志离开我们55年了,55次花开花落,55载春去秋来,焦裕禄精神跨越时空,历久弥新。</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B.只有走最有效地利用资源和保护环境为基础的循环经济之路,才能提高人民的生活水平和质量,这是可持续发展的终极目标。</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C.张桂梅校长最初创办华坪女子高中的初衷,是为了改变山区女孩们的素质,她认为女孩们的素质提高了,将来做了母亲,至少能改变三代人的命运。</a:t>
            </a:r>
          </a:p>
          <a:p>
            <a:pPr indent="0" algn="just" fontAlgn="auto">
              <a:lnSpc>
                <a:spcPct val="125000"/>
              </a:lnSpc>
              <a:buSzPct val="65000"/>
              <a:buFont typeface="Wingdings" panose="05000000000000000000" charset="0"/>
              <a:buNone/>
            </a:pPr>
            <a:r>
              <a:rPr sz="2400">
                <a:solidFill>
                  <a:schemeClr val="tx1"/>
                </a:solidFill>
                <a:latin typeface="黑体" panose="02010609060101010101" charset="-122"/>
                <a:ea typeface="黑体" panose="02010609060101010101" charset="-122"/>
                <a:sym typeface="+mn-ea"/>
              </a:rPr>
              <a:t>D.中国印章已有两千多年的历史,它已经逐渐发展成为一种具有独特审美的艺术门类,受到了画家和收藏家的大力推崇。</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7" name="文本框 6"/>
          <p:cNvSpPr txBox="1"/>
          <p:nvPr/>
        </p:nvSpPr>
        <p:spPr>
          <a:xfrm>
            <a:off x="165735" y="4476750"/>
            <a:ext cx="11860530" cy="147637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zh-CN" altLang="en-US" sz="2400">
                <a:solidFill>
                  <a:srgbClr val="FF0000"/>
                </a:solidFill>
                <a:latin typeface="黑体" panose="02010609060101010101" charset="-122"/>
                <a:ea typeface="黑体" panose="02010609060101010101" charset="-122"/>
                <a:sym typeface="+mn-ea"/>
              </a:rPr>
              <a:t>【解析】B项,成分残缺,缺少介词,应为“只有走以最有效地利用资源和保护环境为基础的循环经济之路”。C项,语意重复,“最初……初衷”语意重复,应删去“最初”或“的初衷”。D项,成分残缺,“具有独特审美”缺宾语中心语,在“审美”后加上“价值”。</a:t>
            </a:r>
          </a:p>
        </p:txBody>
      </p:sp>
      <p:sp>
        <p:nvSpPr>
          <p:cNvPr id="2" name="文本框 1"/>
          <p:cNvSpPr txBox="1"/>
          <p:nvPr/>
        </p:nvSpPr>
        <p:spPr>
          <a:xfrm>
            <a:off x="1755140" y="0"/>
            <a:ext cx="936625" cy="78359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en-US" sz="3600" b="1">
                <a:solidFill>
                  <a:srgbClr val="FF0000"/>
                </a:solidFill>
                <a:latin typeface="黑体" panose="02010609060101010101" charset="-122"/>
                <a:ea typeface="黑体" panose="02010609060101010101" charset="-122"/>
                <a:sym typeface="+mn-ea"/>
              </a:rPr>
              <a:t>3</a:t>
            </a:r>
            <a:r>
              <a:rPr sz="3600" b="1">
                <a:solidFill>
                  <a:srgbClr val="FF0000"/>
                </a:solidFill>
                <a:latin typeface="黑体" panose="02010609060101010101" charset="-122"/>
                <a:ea typeface="黑体" panose="02010609060101010101" charset="-122"/>
                <a:sym typeface="+mn-ea"/>
              </a:rPr>
              <a:t>.</a:t>
            </a:r>
            <a:r>
              <a:rPr lang="en-US" altLang="zh-CN" sz="3600" b="1">
                <a:solidFill>
                  <a:srgbClr val="FF0000"/>
                </a:solidFill>
                <a:latin typeface="黑体" panose="02010609060101010101" charset="-122"/>
                <a:ea typeface="黑体" panose="02010609060101010101" charset="-122"/>
                <a:sym typeface="+mn-ea"/>
              </a:rPr>
              <a:t>A</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378460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A.近日，习总书记考查兰考，寄言广大干部，要以焦裕禄为榜样，不负众望，做一个对得住历史的好官。</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B.孟子说的“毋忘”“毋助”，表达了一种成事态度：一方面要知道任何事情都不是一挥而就的，另一方面要有笃定不移的毅力。</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C.江西婺源既是一个合乎现代背景下城市人乡村情怀的秀美之乡，也是一处承载了中国共产党光荣传统的革命胜地。</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D.随着科技的发展，智能手机集上网收发邮件看电影听音乐等功能为一身，真可谓无所不为。</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7" name="文本框 6"/>
          <p:cNvSpPr txBox="1"/>
          <p:nvPr/>
        </p:nvSpPr>
        <p:spPr>
          <a:xfrm>
            <a:off x="165735" y="4458335"/>
            <a:ext cx="11860530" cy="2399665"/>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【详解】</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A项，不负众望，不辜负众人的期望。与语境焦裕禄做一个好官不辜负人民的期望相符。</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B项，“一挥而就”指写字，写文章，画画快，不能指办事快，改为“一蹴而就”。</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C项，</a:t>
            </a:r>
            <a:r>
              <a:rPr sz="2400">
                <a:solidFill>
                  <a:srgbClr val="FF0000"/>
                </a:solidFill>
                <a:latin typeface="黑体" panose="02010609060101010101" charset="-122"/>
                <a:ea typeface="黑体" panose="02010609060101010101" charset="-122"/>
                <a:sym typeface="+mn-ea"/>
              </a:rPr>
              <a:t>“胜地”指风景秀美的地方</a:t>
            </a:r>
            <a:r>
              <a:rPr sz="2400">
                <a:latin typeface="黑体" panose="02010609060101010101" charset="-122"/>
                <a:ea typeface="黑体" panose="02010609060101010101" charset="-122"/>
                <a:sym typeface="+mn-ea"/>
              </a:rPr>
              <a:t>，而</a:t>
            </a:r>
            <a:r>
              <a:rPr sz="2400">
                <a:solidFill>
                  <a:srgbClr val="FF0000"/>
                </a:solidFill>
                <a:latin typeface="黑体" panose="02010609060101010101" charset="-122"/>
                <a:ea typeface="黑体" panose="02010609060101010101" charset="-122"/>
                <a:sym typeface="+mn-ea"/>
              </a:rPr>
              <a:t>革命之地应为神圣之地，改为“圣地”</a:t>
            </a:r>
            <a:r>
              <a:rPr sz="2400">
                <a:latin typeface="黑体" panose="02010609060101010101" charset="-122"/>
                <a:ea typeface="黑体" panose="02010609060101010101" charset="-122"/>
                <a:sym typeface="+mn-ea"/>
              </a:rPr>
              <a:t>。</a:t>
            </a:r>
          </a:p>
          <a:p>
            <a:pPr indent="0" algn="just" fontAlgn="auto">
              <a:lnSpc>
                <a:spcPct val="125000"/>
              </a:lnSpc>
              <a:buSzPct val="65000"/>
              <a:buFont typeface="Wingdings" panose="05000000000000000000" charset="0"/>
              <a:buNone/>
            </a:pPr>
            <a:r>
              <a:rPr sz="2400">
                <a:latin typeface="黑体" panose="02010609060101010101" charset="-122"/>
                <a:ea typeface="黑体" panose="02010609060101010101" charset="-122"/>
                <a:sym typeface="+mn-ea"/>
              </a:rPr>
              <a:t>D项，“无所不为”贬义词，无恶不作的意思，词义色彩错误。</a:t>
            </a:r>
          </a:p>
        </p:txBody>
      </p:sp>
      <p:sp>
        <p:nvSpPr>
          <p:cNvPr id="8" name="文本框 7"/>
          <p:cNvSpPr txBox="1"/>
          <p:nvPr/>
        </p:nvSpPr>
        <p:spPr>
          <a:xfrm>
            <a:off x="1755140" y="0"/>
            <a:ext cx="936625" cy="783590"/>
          </a:xfrm>
          <a:prstGeom prst="rect">
            <a:avLst/>
          </a:prstGeom>
          <a:noFill/>
        </p:spPr>
        <p:txBody>
          <a:bodyPr wrap="square" rtlCol="0" anchor="t">
            <a:spAutoFit/>
          </a:bodyPr>
          <a:lstStyle/>
          <a:p>
            <a:pPr indent="0" algn="just" fontAlgn="auto">
              <a:lnSpc>
                <a:spcPct val="125000"/>
              </a:lnSpc>
              <a:buSzPct val="65000"/>
              <a:buFont typeface="Wingdings" panose="05000000000000000000" charset="0"/>
              <a:buNone/>
            </a:pPr>
            <a:r>
              <a:rPr lang="en-US" sz="3600" b="1">
                <a:solidFill>
                  <a:srgbClr val="FF0000"/>
                </a:solidFill>
                <a:latin typeface="黑体" panose="02010609060101010101" charset="-122"/>
                <a:ea typeface="黑体" panose="02010609060101010101" charset="-122"/>
                <a:sym typeface="+mn-ea"/>
              </a:rPr>
              <a:t>4</a:t>
            </a:r>
            <a:r>
              <a:rPr sz="3600" b="1">
                <a:solidFill>
                  <a:srgbClr val="FF0000"/>
                </a:solidFill>
                <a:latin typeface="黑体" panose="02010609060101010101" charset="-122"/>
                <a:ea typeface="黑体" panose="02010609060101010101" charset="-122"/>
                <a:sym typeface="+mn-ea"/>
              </a:rPr>
              <a:t>.</a:t>
            </a:r>
            <a:r>
              <a:rPr lang="en-US" altLang="zh-CN" sz="3600" b="1">
                <a:solidFill>
                  <a:srgbClr val="FF0000"/>
                </a:solidFill>
                <a:latin typeface="黑体" panose="02010609060101010101" charset="-122"/>
                <a:ea typeface="黑体" panose="02010609060101010101" charset="-122"/>
                <a:sym typeface="+mn-ea"/>
              </a:rPr>
              <a:t>A</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7950" y="692150"/>
            <a:ext cx="11990070" cy="3784600"/>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掷地有声</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扔在地下能发出声响,形容话语豪迈有力。</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滔滔不绝</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滔滔</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波浪滚滚流动、连续不断的样子。形容话一句接着一句</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说个不停。</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视而不见：</a:t>
            </a:r>
            <a:r>
              <a:rPr sz="3200">
                <a:latin typeface="黑体" panose="02010609060101010101" charset="-122"/>
                <a:ea typeface="黑体" panose="02010609060101010101" charset="-122"/>
                <a:sym typeface="+mn-ea"/>
              </a:rPr>
              <a:t>尽管睁着眼睛看</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却什么也没看见</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指不重视或不注意。后面不能带宾语,该成语使用错误。</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穷形尽相：</a:t>
            </a:r>
            <a:r>
              <a:rPr sz="3200">
                <a:latin typeface="黑体" panose="02010609060101010101" charset="-122"/>
                <a:ea typeface="黑体" panose="02010609060101010101" charset="-122"/>
                <a:sym typeface="+mn-ea"/>
              </a:rPr>
              <a:t>原指描写刻画十分细致生动</a:t>
            </a:r>
            <a:r>
              <a:rPr lang="zh-CN" sz="3200">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现在也用来指丑态毕露。</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46075" y="692150"/>
            <a:ext cx="11500485" cy="2553335"/>
          </a:xfrm>
          <a:prstGeom prst="rect">
            <a:avLst/>
          </a:prstGeom>
          <a:noFill/>
        </p:spPr>
        <p:txBody>
          <a:bodyPr wrap="square" rtlCol="0">
            <a:spAutoFit/>
          </a:bodyPr>
          <a:lstStyle/>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以身作则</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着重于自身做出榜样；</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身体力行</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着重于亲自实践，努力去做；</a:t>
            </a:r>
          </a:p>
          <a:p>
            <a:pPr indent="0" algn="just" fontAlgn="auto">
              <a:lnSpc>
                <a:spcPct val="125000"/>
              </a:lnSpc>
              <a:buSzPct val="65000"/>
              <a:buFont typeface="Wingdings" panose="05000000000000000000" charset="0"/>
              <a:buNone/>
            </a:pPr>
            <a:r>
              <a:rPr sz="3200">
                <a:solidFill>
                  <a:srgbClr val="FF0000"/>
                </a:solidFill>
                <a:latin typeface="黑体" panose="02010609060101010101" charset="-122"/>
                <a:ea typeface="黑体" panose="02010609060101010101" charset="-122"/>
                <a:sym typeface="+mn-ea"/>
              </a:rPr>
              <a:t>身先士卒</a:t>
            </a:r>
            <a:r>
              <a:rPr lang="zh-CN" sz="3200">
                <a:solidFill>
                  <a:srgbClr val="FF0000"/>
                </a:solidFill>
                <a:latin typeface="黑体" panose="02010609060101010101" charset="-122"/>
                <a:ea typeface="黑体" panose="02010609060101010101" charset="-122"/>
                <a:sym typeface="+mn-ea"/>
              </a:rPr>
              <a:t>：</a:t>
            </a:r>
            <a:r>
              <a:rPr sz="3200">
                <a:latin typeface="黑体" panose="02010609060101010101" charset="-122"/>
                <a:ea typeface="黑体" panose="02010609060101010101" charset="-122"/>
                <a:sym typeface="+mn-ea"/>
              </a:rPr>
              <a:t>原指作战时将帅冲在士兵前面，多引申为职位高的人首先干在前面，带头去做。</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80340" y="838200"/>
            <a:ext cx="11831320" cy="1568450"/>
          </a:xfrm>
          <a:prstGeom prst="rect">
            <a:avLst/>
          </a:prstGeom>
          <a:noFill/>
        </p:spPr>
        <p:txBody>
          <a:bodyPr wrap="square" rtlCol="0">
            <a:spAutoFit/>
          </a:bodyPr>
          <a:lstStyle/>
          <a:p>
            <a:pPr indent="457200" algn="just" fontAlgn="auto">
              <a:lnSpc>
                <a:spcPct val="100000"/>
              </a:lnSpc>
              <a:buSzPct val="65000"/>
              <a:buFont typeface="Wingdings" panose="05000000000000000000" charset="0"/>
              <a:buNone/>
            </a:pPr>
            <a:r>
              <a:rPr sz="3200">
                <a:latin typeface="楷体" panose="02010609060101010101" charset="-122"/>
                <a:ea typeface="楷体" panose="02010609060101010101" charset="-122"/>
                <a:cs typeface="楷体" panose="02010609060101010101" charset="-122"/>
                <a:sym typeface="+mn-ea"/>
              </a:rPr>
              <a:t>作为党员领导干部，任何时候都不能忘记讲学习、讲政治、讲正气</a:t>
            </a:r>
            <a:r>
              <a:rPr lang="zh-CN" sz="3200">
                <a:latin typeface="楷体" panose="02010609060101010101" charset="-122"/>
                <a:ea typeface="楷体" panose="02010609060101010101" charset="-122"/>
                <a:cs typeface="楷体" panose="02010609060101010101" charset="-122"/>
                <a:sym typeface="+mn-ea"/>
              </a:rPr>
              <a:t>。</a:t>
            </a:r>
            <a:r>
              <a:rPr lang="en-US" sz="3200" u="sng">
                <a:latin typeface="楷体" panose="02010609060101010101" charset="-122"/>
                <a:ea typeface="楷体" panose="02010609060101010101" charset="-122"/>
                <a:cs typeface="楷体" panose="02010609060101010101" charset="-122"/>
                <a:sym typeface="+mn-ea"/>
              </a:rPr>
              <a:t>     </a:t>
            </a:r>
            <a:r>
              <a:rPr sz="3200">
                <a:latin typeface="楷体" panose="02010609060101010101" charset="-122"/>
                <a:ea typeface="楷体" panose="02010609060101010101" charset="-122"/>
                <a:cs typeface="楷体" panose="02010609060101010101" charset="-122"/>
                <a:sym typeface="+mn-ea"/>
              </a:rPr>
              <a:t>，只有具备了马克思主义的世界观、人生观、价值观，才能有坚强的人生支柱，正确的是非标准和有效的政治免疫力。</a:t>
            </a:r>
          </a:p>
        </p:txBody>
      </p:sp>
      <p:cxnSp>
        <p:nvCxnSpPr>
          <p:cNvPr id="4" name="直接连接符 3"/>
          <p:cNvCxnSpPr/>
          <p:nvPr/>
        </p:nvCxnSpPr>
        <p:spPr>
          <a:xfrm>
            <a:off x="345440" y="659130"/>
            <a:ext cx="11158855" cy="33020"/>
          </a:xfrm>
          <a:prstGeom prst="line">
            <a:avLst/>
          </a:prstGeom>
          <a:ln w="508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pic>
        <p:nvPicPr>
          <p:cNvPr id="6" name="图片 5" descr="微信图片_20201128171827"/>
          <p:cNvPicPr>
            <a:picLocks noChangeAspect="1"/>
          </p:cNvPicPr>
          <p:nvPr/>
        </p:nvPicPr>
        <p:blipFill>
          <a:blip r:embed="rId2"/>
          <a:stretch>
            <a:fillRect/>
          </a:stretch>
        </p:blipFill>
        <p:spPr>
          <a:xfrm>
            <a:off x="345440" y="0"/>
            <a:ext cx="760095" cy="692150"/>
          </a:xfrm>
          <a:prstGeom prst="rect">
            <a:avLst/>
          </a:prstGeom>
        </p:spPr>
      </p:pic>
      <p:sp>
        <p:nvSpPr>
          <p:cNvPr id="100" name="文本框 99"/>
          <p:cNvSpPr txBox="1"/>
          <p:nvPr/>
        </p:nvSpPr>
        <p:spPr>
          <a:xfrm>
            <a:off x="345440" y="2552700"/>
            <a:ext cx="8051165" cy="1814830"/>
          </a:xfrm>
          <a:prstGeom prst="rect">
            <a:avLst/>
          </a:prstGeom>
          <a:noFill/>
          <a:ln w="9525">
            <a:noFill/>
          </a:ln>
        </p:spPr>
        <p:txBody>
          <a:bodyPr wrap="square">
            <a:spAutoFit/>
          </a:bodyPr>
          <a:lstStyle/>
          <a:p>
            <a:pPr indent="0"/>
            <a:r>
              <a:rPr lang="zh-CN" sz="2800" b="0">
                <a:solidFill>
                  <a:srgbClr val="000000"/>
                </a:solidFill>
                <a:ea typeface="宋体" panose="02010600030101010101" pitchFamily="2" charset="-122"/>
              </a:rPr>
              <a:t>A.名节源于党性，是非明于学习，腐败止于正气</a:t>
            </a:r>
          </a:p>
          <a:p>
            <a:pPr indent="0"/>
            <a:r>
              <a:rPr lang="zh-CN" sz="2800" b="0">
                <a:solidFill>
                  <a:srgbClr val="000000"/>
                </a:solidFill>
                <a:ea typeface="宋体" panose="02010600030101010101" pitchFamily="2" charset="-122"/>
              </a:rPr>
              <a:t>B.名节源于党性，腐败止于正气，是非明于学习</a:t>
            </a:r>
          </a:p>
          <a:p>
            <a:pPr indent="0"/>
            <a:r>
              <a:rPr lang="zh-CN" sz="2800" b="0">
                <a:solidFill>
                  <a:srgbClr val="000000"/>
                </a:solidFill>
                <a:ea typeface="宋体" panose="02010600030101010101" pitchFamily="2" charset="-122"/>
              </a:rPr>
              <a:t>C.是非明于学习，腐败止于正气，名节源于党性</a:t>
            </a:r>
          </a:p>
          <a:p>
            <a:pPr indent="0"/>
            <a:r>
              <a:rPr lang="zh-CN" sz="2800" b="0">
                <a:solidFill>
                  <a:srgbClr val="000000"/>
                </a:solidFill>
                <a:ea typeface="宋体" panose="02010600030101010101" pitchFamily="2" charset="-122"/>
              </a:rPr>
              <a:t>D.是非明于学习，名节源于党性，腐败止于正气</a:t>
            </a:r>
            <a:endParaRPr lang="zh-CN" altLang="en-US" sz="2800"/>
          </a:p>
        </p:txBody>
      </p:sp>
      <p:sp>
        <p:nvSpPr>
          <p:cNvPr id="2" name="文本框 1"/>
          <p:cNvSpPr txBox="1"/>
          <p:nvPr/>
        </p:nvSpPr>
        <p:spPr>
          <a:xfrm>
            <a:off x="438785" y="4513580"/>
            <a:ext cx="11327130" cy="1383665"/>
          </a:xfrm>
          <a:prstGeom prst="rect">
            <a:avLst/>
          </a:prstGeom>
          <a:noFill/>
          <a:ln w="9525">
            <a:noFill/>
          </a:ln>
        </p:spPr>
        <p:txBody>
          <a:bodyPr wrap="square">
            <a:spAutoFit/>
          </a:bodyPr>
          <a:lstStyle/>
          <a:p>
            <a:pPr indent="0"/>
            <a:r>
              <a:rPr lang="en-US" altLang="zh-CN" sz="2800" b="0">
                <a:solidFill>
                  <a:srgbClr val="FF0000"/>
                </a:solidFill>
                <a:ea typeface="宋体" panose="02010600030101010101" pitchFamily="2" charset="-122"/>
              </a:rPr>
              <a:t>7.</a:t>
            </a:r>
            <a:r>
              <a:rPr lang="zh-CN" sz="2800" b="0">
                <a:solidFill>
                  <a:srgbClr val="FF0000"/>
                </a:solidFill>
                <a:ea typeface="宋体" panose="02010600030101010101" pitchFamily="2" charset="-122"/>
              </a:rPr>
              <a:t>【答案】</a:t>
            </a:r>
            <a:r>
              <a:rPr lang="en-US" sz="2800" b="0">
                <a:solidFill>
                  <a:srgbClr val="FF0000"/>
                </a:solidFill>
                <a:latin typeface="宋体" panose="02010600030101010101" pitchFamily="2" charset="-122"/>
                <a:ea typeface="宋体" panose="02010600030101010101" pitchFamily="2" charset="-122"/>
              </a:rPr>
              <a:t>D</a:t>
            </a:r>
            <a:endParaRPr lang="zh-CN" sz="2800" b="0">
              <a:solidFill>
                <a:srgbClr val="FF0000"/>
              </a:solidFill>
              <a:ea typeface="宋体" panose="02010600030101010101" pitchFamily="2" charset="-122"/>
            </a:endParaRPr>
          </a:p>
          <a:p>
            <a:pPr indent="0"/>
            <a:r>
              <a:rPr lang="zh-CN" sz="2800" b="0">
                <a:solidFill>
                  <a:srgbClr val="FF0000"/>
                </a:solidFill>
                <a:ea typeface="宋体" panose="02010600030101010101" pitchFamily="2" charset="-122"/>
              </a:rPr>
              <a:t>【解析】注意与前面的“三讲”的对应。先是“学习”，故排除A、B两项；然后是“政治”，故排除C项；最后是“正气”，故选D项。</a:t>
            </a:r>
            <a:endParaRPr lang="zh-CN" altLang="en-US" sz="2800" b="0">
              <a:solidFill>
                <a:srgbClr val="FF0000"/>
              </a:solidFill>
              <a:ea typeface="宋体" panose="02010600030101010101" pitchFamily="2"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OS" val="Unix 3.10 unknown"/>
  <p:tag name="AS_RELEASE_DATE" val="2020.11.30"/>
  <p:tag name="AS_TITLE" val="Aspose.Slides for Java"/>
  <p:tag name="AS_VERSION" val="20.1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106</Paragraphs>
  <Slides>18</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18</vt:i4>
      </vt:variant>
    </vt:vector>
  </HeadingPairs>
  <TitlesOfParts>
    <vt:vector baseType="lpstr" size="25">
      <vt:lpstr>Arial</vt:lpstr>
      <vt:lpstr>微软雅黑</vt:lpstr>
      <vt:lpstr>Wingdings</vt:lpstr>
      <vt:lpstr>黑体</vt:lpstr>
      <vt:lpstr>楷体</vt:lpstr>
      <vt:lpstr>宋体</vt:lpstr>
      <vt:lpstr>Office 主题​​</vt:lpstr>
      <vt:lpstr>县委书记的榜样——焦裕禄限时练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2021-08-25T10:41:48.040</cp:lastPrinted>
  <dcterms:created xsi:type="dcterms:W3CDTF">2021-08-25T10:41:48Z</dcterms:created>
  <dcterms:modified xsi:type="dcterms:W3CDTF">2021-08-25T02:41:49Z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