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63" r:id="rId4"/>
    <p:sldId id="262" r:id="rId5"/>
    <p:sldId id="261" r:id="rId6"/>
    <p:sldId id="258" r:id="rId7"/>
    <p:sldId id="260" r:id="rId8"/>
    <p:sldId id="257" r:id="rId9"/>
    <p:sldId id="272" r:id="rId10"/>
    <p:sldId id="271" r:id="rId11"/>
    <p:sldId id="270" r:id="rId12"/>
    <p:sldId id="259" r:id="rId13"/>
    <p:sldId id="277" r:id="rId14"/>
    <p:sldId id="278" r:id="rId15"/>
    <p:sldId id="279" r:id="rId16"/>
    <p:sldId id="276" r:id="rId17"/>
    <p:sldId id="281" r:id="rId18"/>
    <p:sldId id="282" r:id="rId19"/>
    <p:sldId id="283" r:id="rId20"/>
    <p:sldId id="284" r:id="rId21"/>
    <p:sldId id="285" r:id="rId22"/>
    <p:sldId id="280" r:id="rId23"/>
    <p:sldId id="28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9000"/>
          </a:blip>
          <a:stretch>
            <a:fillRect/>
          </a:stretch>
        </a:blipFill>
        <a:effectLst/>
      </p:bgPr>
    </p:bg>
    <p:spTree>
      <p:nvGrpSpPr>
        <p:cNvPr id="1" name=""/>
        <p:cNvGrpSpPr/>
        <p:nvPr/>
      </p:nvGrpSpPr>
      <p:grpSpPr/>
      <p:sp>
        <p:nvSpPr>
          <p:cNvPr id="2" name="标题 1"/>
          <p:cNvSpPr>
            <a:spLocks noGrp="1"/>
          </p:cNvSpPr>
          <p:nvPr>
            <p:ph type="ctrTitle"/>
          </p:nvPr>
        </p:nvSpPr>
        <p:spPr>
          <a:xfrm>
            <a:off x="1283970" y="1084263"/>
            <a:ext cx="9144000" cy="2387600"/>
          </a:xfrm>
        </p:spPr>
        <p:txBody>
          <a:bodyPr>
            <a:normAutofit fontScale="90000"/>
          </a:bodyPr>
          <a:p>
            <a:r>
              <a:rPr lang="zh-CN" altLang="zh-CN"/>
              <a:t>女娲造人</a:t>
            </a:r>
            <a:br>
              <a:rPr lang="zh-CN" altLang="zh-CN"/>
            </a:br>
            <a:r>
              <a:rPr lang="zh-CN" altLang="zh-CN"/>
              <a:t>               </a:t>
            </a:r>
            <a:br>
              <a:rPr lang="zh-CN" altLang="zh-CN"/>
            </a:br>
            <a:r>
              <a:rPr lang="zh-CN" altLang="zh-CN"/>
              <a:t>                            </a:t>
            </a:r>
            <a:r>
              <a:rPr lang="zh-CN" altLang="zh-CN" sz="4000"/>
              <a:t>袁珂</a:t>
            </a:r>
            <a:endParaRPr lang="zh-CN" altLang="zh-CN" sz="4000"/>
          </a:p>
        </p:txBody>
      </p:sp>
      <p:sp>
        <p:nvSpPr>
          <p:cNvPr id="3" name="副标题 2"/>
          <p:cNvSpPr>
            <a:spLocks noGrp="1"/>
          </p:cNvSpPr>
          <p:nvPr>
            <p:ph type="subTitle" idx="1"/>
          </p:nvPr>
        </p:nvSpPr>
        <p:spPr>
          <a:xfrm>
            <a:off x="3207385" y="4585970"/>
            <a:ext cx="5676265" cy="1149985"/>
          </a:xfrm>
        </p:spPr>
        <p:txBody>
          <a:bodyPr/>
          <a:p>
            <a:r>
              <a:rPr lang="zh-CN" altLang="en-US"/>
              <a:t>说课人：吴石</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510540" y="320040"/>
            <a:ext cx="4373245" cy="701040"/>
          </a:xfrm>
          <a:prstGeom prst="rect">
            <a:avLst/>
          </a:prstGeom>
          <a:noFill/>
        </p:spPr>
        <p:txBody>
          <a:bodyPr wrap="square" rtlCol="0">
            <a:spAutoFit/>
          </a:bodyPr>
          <a:p>
            <a:r>
              <a:rPr lang="zh-CN" altLang="en-US" sz="4000" b="1">
                <a:solidFill>
                  <a:srgbClr val="FF0000"/>
                </a:solidFill>
              </a:rPr>
              <a:t>（二）说学法</a:t>
            </a:r>
            <a:endParaRPr lang="zh-CN" altLang="en-US" sz="4000" b="1">
              <a:solidFill>
                <a:srgbClr val="FF0000"/>
              </a:solidFill>
            </a:endParaRPr>
          </a:p>
        </p:txBody>
      </p:sp>
      <p:sp>
        <p:nvSpPr>
          <p:cNvPr id="2" name="文本框 1"/>
          <p:cNvSpPr txBox="1"/>
          <p:nvPr/>
        </p:nvSpPr>
        <p:spPr>
          <a:xfrm>
            <a:off x="822960" y="1021080"/>
            <a:ext cx="10788650" cy="5654040"/>
          </a:xfrm>
          <a:prstGeom prst="rect">
            <a:avLst/>
          </a:prstGeom>
          <a:noFill/>
        </p:spPr>
        <p:txBody>
          <a:bodyPr wrap="square" rtlCol="0">
            <a:spAutoFit/>
          </a:bodyPr>
          <a:p>
            <a:pPr>
              <a:lnSpc>
                <a:spcPct val="125000"/>
              </a:lnSpc>
              <a:spcBef>
                <a:spcPts val="0"/>
              </a:spcBef>
              <a:spcAft>
                <a:spcPts val="0"/>
              </a:spcAft>
            </a:pPr>
            <a:r>
              <a:rPr lang="en-US" altLang="zh-CN" sz="3600"/>
              <a:t>       </a:t>
            </a:r>
            <a:r>
              <a:rPr lang="en-US" altLang="zh-CN" sz="3200"/>
              <a:t> </a:t>
            </a:r>
            <a:r>
              <a:rPr lang="zh-CN" altLang="en-US" sz="3200"/>
              <a:t>根据“</a:t>
            </a:r>
            <a:r>
              <a:rPr lang="zh-CN" altLang="en-US" sz="3200" u="sng"/>
              <a:t>把学习的主动权还给学生</a:t>
            </a:r>
            <a:r>
              <a:rPr lang="zh-CN" altLang="en-US" sz="3200"/>
              <a:t>”的指导思想，倡导“</a:t>
            </a:r>
            <a:r>
              <a:rPr lang="zh-CN" altLang="en-US" sz="3200" u="sng"/>
              <a:t>自主、合作、探究</a:t>
            </a:r>
            <a:r>
              <a:rPr lang="zh-CN" altLang="en-US" sz="3200"/>
              <a:t>”的学习方式。其次，这篇课文浅显易懂，内容非常有趣，所以我采取以下学法：</a:t>
            </a:r>
            <a:endParaRPr lang="zh-CN" altLang="en-US" sz="3200"/>
          </a:p>
          <a:p>
            <a:pPr>
              <a:lnSpc>
                <a:spcPct val="125000"/>
              </a:lnSpc>
              <a:spcBef>
                <a:spcPts val="0"/>
              </a:spcBef>
              <a:spcAft>
                <a:spcPts val="0"/>
              </a:spcAft>
            </a:pPr>
            <a:r>
              <a:rPr lang="zh-CN" altLang="en-US" sz="3200"/>
              <a:t>         </a:t>
            </a:r>
            <a:r>
              <a:rPr lang="zh-CN" altLang="en-US" sz="3200">
                <a:solidFill>
                  <a:srgbClr val="FF0000"/>
                </a:solidFill>
              </a:rPr>
              <a:t>圈点勾画法</a:t>
            </a:r>
            <a:r>
              <a:rPr lang="zh-CN" altLang="en-US" sz="3200"/>
              <a:t>：一边阅读一边勾画自己不懂或感兴趣的句子，有利于激发学生的积极性。</a:t>
            </a:r>
            <a:endParaRPr lang="zh-CN" altLang="en-US" sz="3200"/>
          </a:p>
          <a:p>
            <a:pPr>
              <a:lnSpc>
                <a:spcPct val="125000"/>
              </a:lnSpc>
              <a:spcBef>
                <a:spcPts val="0"/>
              </a:spcBef>
              <a:spcAft>
                <a:spcPts val="0"/>
              </a:spcAft>
            </a:pPr>
            <a:r>
              <a:rPr lang="zh-CN" altLang="en-US" sz="3200"/>
              <a:t>         </a:t>
            </a:r>
            <a:r>
              <a:rPr lang="zh-CN" altLang="en-US" sz="3200">
                <a:solidFill>
                  <a:srgbClr val="FF0000"/>
                </a:solidFill>
              </a:rPr>
              <a:t>自主预习法</a:t>
            </a:r>
            <a:r>
              <a:rPr lang="zh-CN" altLang="en-US" sz="3200"/>
              <a:t>：根据本课的特点，文章简单易懂，让学生预习，可以培养学生自发学习的习惯。</a:t>
            </a:r>
            <a:endParaRPr lang="zh-CN" altLang="en-US" sz="3200"/>
          </a:p>
          <a:p>
            <a:pPr>
              <a:lnSpc>
                <a:spcPct val="125000"/>
              </a:lnSpc>
              <a:spcBef>
                <a:spcPts val="0"/>
              </a:spcBef>
              <a:spcAft>
                <a:spcPts val="0"/>
              </a:spcAft>
            </a:pPr>
            <a:r>
              <a:rPr lang="zh-CN" altLang="en-US" sz="3200"/>
              <a:t>        </a:t>
            </a:r>
            <a:r>
              <a:rPr lang="zh-CN" altLang="en-US" sz="3200">
                <a:solidFill>
                  <a:srgbClr val="FF0000"/>
                </a:solidFill>
              </a:rPr>
              <a:t> 讨论法：</a:t>
            </a:r>
            <a:r>
              <a:rPr lang="zh-CN" altLang="en-US" sz="3200">
                <a:sym typeface="+mn-ea"/>
              </a:rPr>
              <a:t>倡导“自主、合作、探究”的学习方式，讨论能让学生积极参与课堂，积极思考</a:t>
            </a:r>
            <a:endParaRPr lang="zh-CN" altLang="en-US" sz="320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4" name="文本框 3"/>
          <p:cNvSpPr txBox="1"/>
          <p:nvPr/>
        </p:nvSpPr>
        <p:spPr>
          <a:xfrm>
            <a:off x="4008120" y="335280"/>
            <a:ext cx="4892040" cy="706755"/>
          </a:xfrm>
          <a:prstGeom prst="rect">
            <a:avLst/>
          </a:prstGeom>
          <a:noFill/>
        </p:spPr>
        <p:txBody>
          <a:bodyPr wrap="square" rtlCol="0">
            <a:spAutoFit/>
            <a:scene3d>
              <a:camera prst="orthographicFront"/>
              <a:lightRig rig="threePt" dir="t"/>
            </a:scene3d>
          </a:bodyPr>
          <a:p>
            <a:r>
              <a:rPr lang="zh-CN" altLang="en-US" sz="4000" b="1">
                <a:ln w="9525" cmpd="sng">
                  <a:solidFill>
                    <a:schemeClr val="accent1"/>
                  </a:solidFill>
                  <a:prstDash val="solid"/>
                </a:ln>
                <a:solidFill>
                  <a:srgbClr val="FF0000"/>
                </a:solidFill>
                <a:effectLst>
                  <a:glow rad="38100">
                    <a:schemeClr val="accent1">
                      <a:alpha val="40000"/>
                    </a:schemeClr>
                  </a:glow>
                </a:effectLst>
              </a:rPr>
              <a:t>五</a:t>
            </a:r>
            <a:r>
              <a:rPr lang="en-US" altLang="zh-CN" sz="4000" b="1">
                <a:ln w="9525" cmpd="sng">
                  <a:solidFill>
                    <a:schemeClr val="accent1"/>
                  </a:solidFill>
                  <a:prstDash val="solid"/>
                </a:ln>
                <a:solidFill>
                  <a:srgbClr val="FF0000"/>
                </a:solidFill>
                <a:effectLst>
                  <a:glow rad="38100">
                    <a:schemeClr val="accent1">
                      <a:alpha val="40000"/>
                    </a:schemeClr>
                  </a:glow>
                </a:effectLst>
              </a:rPr>
              <a:t>.</a:t>
            </a:r>
            <a:r>
              <a:rPr lang="zh-CN" altLang="en-US" sz="4000" b="1">
                <a:ln w="9525" cmpd="sng">
                  <a:solidFill>
                    <a:schemeClr val="accent1"/>
                  </a:solidFill>
                  <a:prstDash val="solid"/>
                </a:ln>
                <a:solidFill>
                  <a:srgbClr val="FF0000"/>
                </a:solidFill>
                <a:effectLst>
                  <a:glow rad="38100">
                    <a:schemeClr val="accent1">
                      <a:alpha val="40000"/>
                    </a:schemeClr>
                  </a:glow>
                </a:effectLst>
              </a:rPr>
              <a:t>说教学过程</a:t>
            </a:r>
            <a:endParaRPr lang="zh-CN" altLang="en-US" sz="4000" b="1">
              <a:ln w="9525" cmpd="sng">
                <a:solidFill>
                  <a:schemeClr val="accent1"/>
                </a:solidFill>
                <a:prstDash val="solid"/>
              </a:ln>
              <a:solidFill>
                <a:srgbClr val="FF0000"/>
              </a:solidFill>
              <a:effectLst>
                <a:glow rad="38100">
                  <a:schemeClr val="accent1">
                    <a:alpha val="40000"/>
                  </a:schemeClr>
                </a:glow>
              </a:effectLst>
            </a:endParaRPr>
          </a:p>
        </p:txBody>
      </p:sp>
      <p:sp>
        <p:nvSpPr>
          <p:cNvPr id="5" name="文本框 4"/>
          <p:cNvSpPr txBox="1"/>
          <p:nvPr/>
        </p:nvSpPr>
        <p:spPr>
          <a:xfrm>
            <a:off x="1859280" y="1036320"/>
            <a:ext cx="5044440" cy="5029200"/>
          </a:xfrm>
          <a:prstGeom prst="rect">
            <a:avLst/>
          </a:prstGeom>
          <a:noFill/>
        </p:spPr>
        <p:txBody>
          <a:bodyPr wrap="square" rtlCol="0">
            <a:spAutoFit/>
          </a:bodyPr>
          <a:p>
            <a:pPr>
              <a:lnSpc>
                <a:spcPct val="150000"/>
              </a:lnSpc>
            </a:pPr>
            <a:r>
              <a:rPr lang="en-US" altLang="zh-CN" sz="3600"/>
              <a:t>1.</a:t>
            </a:r>
            <a:r>
              <a:rPr lang="zh-CN" altLang="en-US" sz="3600"/>
              <a:t>导入新课</a:t>
            </a:r>
            <a:endParaRPr lang="zh-CN" altLang="en-US" sz="3600"/>
          </a:p>
          <a:p>
            <a:pPr>
              <a:lnSpc>
                <a:spcPct val="150000"/>
              </a:lnSpc>
            </a:pPr>
            <a:r>
              <a:rPr lang="en-US" altLang="zh-CN" sz="3600"/>
              <a:t>2.快速阅读，初步感知</a:t>
            </a:r>
            <a:endParaRPr lang="en-US" altLang="zh-CN" sz="3600"/>
          </a:p>
          <a:p>
            <a:pPr>
              <a:lnSpc>
                <a:spcPct val="150000"/>
              </a:lnSpc>
            </a:pPr>
            <a:r>
              <a:rPr lang="en-US" altLang="zh-CN" sz="3600"/>
              <a:t>3.对比阅读，整体感知</a:t>
            </a:r>
            <a:endParaRPr lang="en-US" altLang="zh-CN" sz="3600"/>
          </a:p>
          <a:p>
            <a:pPr>
              <a:lnSpc>
                <a:spcPct val="150000"/>
              </a:lnSpc>
            </a:pPr>
            <a:r>
              <a:rPr lang="en-US" altLang="zh-CN" sz="3600"/>
              <a:t>4.想象训练，能力培养</a:t>
            </a:r>
            <a:endParaRPr lang="en-US" altLang="zh-CN" sz="3600"/>
          </a:p>
          <a:p>
            <a:pPr>
              <a:lnSpc>
                <a:spcPct val="150000"/>
              </a:lnSpc>
            </a:pPr>
            <a:r>
              <a:rPr lang="en-US" altLang="zh-CN" sz="3600"/>
              <a:t>5.小结</a:t>
            </a:r>
            <a:endParaRPr lang="en-US" altLang="zh-CN" sz="3600"/>
          </a:p>
          <a:p>
            <a:pPr>
              <a:lnSpc>
                <a:spcPct val="150000"/>
              </a:lnSpc>
            </a:pPr>
            <a:r>
              <a:rPr lang="en-US" altLang="zh-CN" sz="3600"/>
              <a:t>6.作业：</a:t>
            </a:r>
            <a:endParaRPr lang="en-US" altLang="zh-CN" sz="3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en-US" altLang="zh-CN" b="1">
                <a:ln w="9525" cmpd="sng">
                  <a:solidFill>
                    <a:schemeClr val="accent1"/>
                  </a:solidFill>
                  <a:prstDash val="solid"/>
                </a:ln>
                <a:solidFill>
                  <a:srgbClr val="FF0000"/>
                </a:solidFill>
                <a:effectLst>
                  <a:glow rad="38100">
                    <a:schemeClr val="accent1">
                      <a:alpha val="40000"/>
                    </a:schemeClr>
                  </a:glow>
                </a:effectLst>
              </a:rPr>
              <a:t>1.</a:t>
            </a:r>
            <a:r>
              <a:rPr lang="zh-CN" altLang="en-US" b="1">
                <a:ln w="9525" cmpd="sng">
                  <a:solidFill>
                    <a:schemeClr val="accent1"/>
                  </a:solidFill>
                  <a:prstDash val="solid"/>
                </a:ln>
                <a:solidFill>
                  <a:srgbClr val="FF0000"/>
                </a:solidFill>
                <a:effectLst>
                  <a:glow rad="38100">
                    <a:schemeClr val="accent1">
                      <a:alpha val="40000"/>
                    </a:schemeClr>
                  </a:glow>
                </a:effectLst>
              </a:rPr>
              <a:t>导入新课</a:t>
            </a:r>
            <a:endParaRPr lang="zh-CN" altLang="en-US" b="1">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a:xfrm>
            <a:off x="838200" y="1597025"/>
            <a:ext cx="10515600" cy="4351338"/>
          </a:xfrm>
        </p:spPr>
        <p:txBody>
          <a:bodyPr>
            <a:noAutofit/>
          </a:bodyPr>
          <a:p>
            <a:pPr marL="0" indent="0">
              <a:buNone/>
            </a:pPr>
            <a:r>
              <a:rPr lang="zh-CN" altLang="en-US" sz="3000"/>
              <a:t>我将采取</a:t>
            </a:r>
            <a:r>
              <a:rPr lang="zh-CN" altLang="en-US" sz="3000">
                <a:solidFill>
                  <a:srgbClr val="FF0000"/>
                </a:solidFill>
              </a:rPr>
              <a:t>问题导入法</a:t>
            </a:r>
            <a:r>
              <a:rPr lang="zh-CN" altLang="en-US" sz="3000"/>
              <a:t>，这样</a:t>
            </a:r>
            <a:r>
              <a:rPr lang="zh-CN" altLang="en-US" sz="3000">
                <a:solidFill>
                  <a:srgbClr val="FF0000"/>
                </a:solidFill>
              </a:rPr>
              <a:t>有利于激发学生的参与度和积极性</a:t>
            </a:r>
            <a:r>
              <a:rPr lang="zh-CN" altLang="en-US" sz="3000"/>
              <a:t>。</a:t>
            </a:r>
            <a:endParaRPr lang="zh-CN" altLang="en-US" sz="3000"/>
          </a:p>
          <a:p>
            <a:pPr marL="0" indent="0">
              <a:buNone/>
            </a:pPr>
            <a:endParaRPr lang="zh-CN" altLang="en-US" sz="3000"/>
          </a:p>
          <a:p>
            <a:pPr marL="0" indent="0">
              <a:buNone/>
            </a:pPr>
            <a:r>
              <a:rPr lang="zh-CN" altLang="en-US" sz="3000" u="sng"/>
              <a:t>“人，是从哪里来的呢?”</a:t>
            </a:r>
            <a:r>
              <a:rPr lang="zh-CN" altLang="en-US" sz="3000"/>
              <a:t>让学生们畅所欲言。</a:t>
            </a:r>
            <a:endParaRPr lang="zh-CN" altLang="en-US" sz="3000"/>
          </a:p>
          <a:p>
            <a:pPr marL="0" indent="0">
              <a:buNone/>
            </a:pPr>
            <a:r>
              <a:rPr lang="zh-CN" altLang="en-US" sz="3000"/>
              <a:t>   我借此引出本文《女娲造人》。</a:t>
            </a:r>
            <a:endParaRPr lang="zh-CN" altLang="en-US" sz="3000"/>
          </a:p>
          <a:p>
            <a:pPr marL="0" indent="0">
              <a:buNone/>
            </a:pPr>
            <a:r>
              <a:rPr lang="zh-CN" altLang="en-US" sz="3000"/>
              <a:t>“同学们说的都很棒。在古代，人认为人是神创造的；在现代，人是从类人猿进化而来。人从哪里来，是个值得我们探讨的问题，现在我们来了解一种神话般的说法《女娲造人》，今天我们就来学习这个。”</a:t>
            </a:r>
            <a:endParaRPr lang="zh-CN" altLang="en-US" sz="3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en-US" altLang="zh-CN" b="1">
                <a:ln w="9525" cmpd="sng">
                  <a:solidFill>
                    <a:schemeClr val="accent1"/>
                  </a:solidFill>
                  <a:prstDash val="solid"/>
                </a:ln>
                <a:solidFill>
                  <a:srgbClr val="FF0000"/>
                </a:solidFill>
                <a:effectLst>
                  <a:glow rad="38100">
                    <a:schemeClr val="accent1">
                      <a:alpha val="40000"/>
                    </a:schemeClr>
                  </a:glow>
                </a:effectLst>
              </a:rPr>
              <a:t>2.</a:t>
            </a:r>
            <a:r>
              <a:rPr lang="zh-CN" altLang="en-US" b="1">
                <a:ln w="9525" cmpd="sng">
                  <a:solidFill>
                    <a:schemeClr val="accent1"/>
                  </a:solidFill>
                  <a:prstDash val="solid"/>
                </a:ln>
                <a:solidFill>
                  <a:srgbClr val="FF0000"/>
                </a:solidFill>
                <a:effectLst>
                  <a:glow rad="38100">
                    <a:schemeClr val="accent1">
                      <a:alpha val="40000"/>
                    </a:schemeClr>
                  </a:glow>
                </a:effectLst>
              </a:rPr>
              <a:t>快速阅读，初步感知</a:t>
            </a:r>
            <a:endParaRPr lang="zh-CN" altLang="en-US" b="1">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a:xfrm>
            <a:off x="838200" y="1691005"/>
            <a:ext cx="10515600" cy="4351338"/>
          </a:xfrm>
        </p:spPr>
        <p:txBody>
          <a:bodyPr>
            <a:normAutofit lnSpcReduction="10000"/>
          </a:bodyPr>
          <a:p>
            <a:pPr marL="0" indent="0">
              <a:buNone/>
            </a:pPr>
            <a:r>
              <a:rPr lang="en-US" altLang="zh-CN"/>
              <a:t>         </a:t>
            </a:r>
            <a:r>
              <a:rPr lang="zh-CN" altLang="en-US"/>
              <a:t>通过快速阅读法，认识生字词，了解文章内容。我会用几个问题引导学生了解课文内容</a:t>
            </a:r>
            <a:endParaRPr lang="zh-CN" altLang="en-US"/>
          </a:p>
          <a:p>
            <a:pPr marL="0" indent="0">
              <a:buNone/>
            </a:pPr>
            <a:endParaRPr lang="zh-CN" altLang="en-US"/>
          </a:p>
          <a:p>
            <a:pPr marL="0" indent="0">
              <a:buNone/>
            </a:pPr>
            <a:r>
              <a:rPr lang="zh-CN" altLang="en-US"/>
              <a:t>（1）检查预习情况，认识生字词，学生提出不认识或不确定的字，老师解答</a:t>
            </a:r>
            <a:endParaRPr lang="zh-CN" altLang="en-US"/>
          </a:p>
          <a:p>
            <a:pPr marL="0" indent="0">
              <a:buNone/>
            </a:pPr>
            <a:endParaRPr lang="zh-CN" altLang="en-US"/>
          </a:p>
          <a:p>
            <a:pPr marL="0" indent="0">
              <a:buNone/>
            </a:pPr>
            <a:r>
              <a:rPr lang="zh-CN" altLang="en-US"/>
              <a:t>   莽莽榛榛      澄澈             揉团        绵延          神通广大</a:t>
            </a:r>
            <a:endParaRPr lang="zh-CN" altLang="en-US"/>
          </a:p>
          <a:p>
            <a:pPr marL="0" indent="0">
              <a:buNone/>
            </a:pPr>
            <a:endParaRPr lang="en-US" altLang="zh-CN"/>
          </a:p>
          <a:p>
            <a:pPr marL="0" indent="0">
              <a:buNone/>
            </a:pPr>
            <a:r>
              <a:rPr lang="zh-CN" altLang="en-US"/>
              <a:t>眉开眼笑       寂寞</a:t>
            </a:r>
            <a:endParaRPr lang="zh-CN" altLang="en-US"/>
          </a:p>
        </p:txBody>
      </p:sp>
      <p:sp>
        <p:nvSpPr>
          <p:cNvPr id="4" name="文本框 3"/>
          <p:cNvSpPr txBox="1"/>
          <p:nvPr/>
        </p:nvSpPr>
        <p:spPr>
          <a:xfrm>
            <a:off x="1066800" y="3870960"/>
            <a:ext cx="8898890" cy="368300"/>
          </a:xfrm>
          <a:prstGeom prst="rect">
            <a:avLst/>
          </a:prstGeom>
          <a:noFill/>
        </p:spPr>
        <p:txBody>
          <a:bodyPr wrap="square" rtlCol="0">
            <a:spAutoFit/>
          </a:bodyPr>
          <a:p>
            <a:r>
              <a:rPr lang="en-US" altLang="zh-CN"/>
              <a:t>mǎng     zhēn           chéng  chè                róu  tuán          mián  yán          shēntōngguǎngdà</a:t>
            </a:r>
            <a:endParaRPr lang="en-US" altLang="zh-CN"/>
          </a:p>
        </p:txBody>
      </p:sp>
      <p:sp>
        <p:nvSpPr>
          <p:cNvPr id="5" name="文本框 4"/>
          <p:cNvSpPr txBox="1"/>
          <p:nvPr/>
        </p:nvSpPr>
        <p:spPr>
          <a:xfrm>
            <a:off x="838200" y="4754880"/>
            <a:ext cx="3215005" cy="368300"/>
          </a:xfrm>
          <a:prstGeom prst="rect">
            <a:avLst/>
          </a:prstGeom>
          <a:noFill/>
        </p:spPr>
        <p:txBody>
          <a:bodyPr wrap="square" rtlCol="0">
            <a:spAutoFit/>
          </a:bodyPr>
          <a:p>
            <a:r>
              <a:rPr lang="en-US" altLang="zh-CN"/>
              <a:t>méikāi yǎn xiào            jì  mò</a:t>
            </a:r>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3" name="内容占位符 2"/>
          <p:cNvSpPr>
            <a:spLocks noGrp="1"/>
          </p:cNvSpPr>
          <p:nvPr>
            <p:ph idx="1"/>
          </p:nvPr>
        </p:nvSpPr>
        <p:spPr>
          <a:xfrm>
            <a:off x="609600" y="835025"/>
            <a:ext cx="10515600" cy="4351338"/>
          </a:xfrm>
        </p:spPr>
        <p:txBody>
          <a:bodyPr>
            <a:normAutofit fontScale="90000" lnSpcReduction="10000"/>
          </a:bodyPr>
          <a:p>
            <a:pPr marL="0" indent="0">
              <a:lnSpc>
                <a:spcPct val="150000"/>
              </a:lnSpc>
              <a:buNone/>
            </a:pPr>
            <a:r>
              <a:rPr lang="zh-CN" altLang="en-US" sz="3200"/>
              <a:t>（2）勾画出时间地点人物，学生自己讲述女娲造人的事件起因高潮结果。（</a:t>
            </a:r>
            <a:r>
              <a:rPr lang="zh-CN" altLang="en-US" sz="3200">
                <a:solidFill>
                  <a:srgbClr val="FF0000"/>
                </a:solidFill>
              </a:rPr>
              <a:t>培养学生的口语能力。</a:t>
            </a:r>
            <a:r>
              <a:rPr lang="zh-CN" altLang="en-US" sz="3200"/>
              <a:t>）</a:t>
            </a:r>
            <a:endParaRPr lang="zh-CN" altLang="en-US" sz="3200"/>
          </a:p>
          <a:p>
            <a:pPr marL="0" indent="0">
              <a:lnSpc>
                <a:spcPct val="150000"/>
              </a:lnSpc>
              <a:buNone/>
            </a:pPr>
            <a:r>
              <a:rPr lang="zh-CN" altLang="en-US"/>
              <a:t>  造人</a:t>
            </a:r>
            <a:r>
              <a:rPr lang="zh-CN" altLang="en-US">
                <a:solidFill>
                  <a:srgbClr val="FF0000"/>
                </a:solidFill>
              </a:rPr>
              <a:t>时间</a:t>
            </a:r>
            <a:r>
              <a:rPr lang="zh-CN" altLang="en-US"/>
              <a:t>            天地开辟之后</a:t>
            </a:r>
            <a:endParaRPr lang="zh-CN" altLang="en-US"/>
          </a:p>
          <a:p>
            <a:pPr marL="0" indent="0" algn="l">
              <a:buNone/>
            </a:pPr>
            <a:r>
              <a:rPr lang="zh-CN" altLang="en-US"/>
              <a:t>  造人</a:t>
            </a:r>
            <a:r>
              <a:rPr lang="zh-CN" altLang="en-US">
                <a:solidFill>
                  <a:srgbClr val="FF0000"/>
                </a:solidFill>
              </a:rPr>
              <a:t>地点  </a:t>
            </a:r>
            <a:r>
              <a:rPr lang="zh-CN" altLang="en-US"/>
              <a:t>          原野的池子旁</a:t>
            </a:r>
            <a:endParaRPr lang="zh-CN" altLang="en-US"/>
          </a:p>
          <a:p>
            <a:pPr marL="0" indent="0" algn="l">
              <a:buNone/>
            </a:pPr>
            <a:r>
              <a:rPr lang="zh-CN" altLang="en-US"/>
              <a:t>  造人</a:t>
            </a:r>
            <a:r>
              <a:rPr lang="zh-CN" altLang="en-US">
                <a:solidFill>
                  <a:srgbClr val="FF0000"/>
                </a:solidFill>
              </a:rPr>
              <a:t>人物 </a:t>
            </a:r>
            <a:r>
              <a:rPr lang="zh-CN" altLang="en-US"/>
              <a:t>           女娲</a:t>
            </a:r>
            <a:endParaRPr lang="zh-CN" altLang="en-US"/>
          </a:p>
          <a:p>
            <a:pPr marL="0" indent="0" algn="l">
              <a:buNone/>
            </a:pPr>
            <a:r>
              <a:rPr lang="zh-CN" altLang="en-US"/>
              <a:t>  造人</a:t>
            </a:r>
            <a:r>
              <a:rPr lang="zh-CN" altLang="en-US">
                <a:solidFill>
                  <a:srgbClr val="FF0000"/>
                </a:solidFill>
              </a:rPr>
              <a:t>起因</a:t>
            </a:r>
            <a:r>
              <a:rPr lang="zh-CN" altLang="en-US"/>
              <a:t>            寂寞，无聊和孤独</a:t>
            </a:r>
            <a:endParaRPr lang="zh-CN" altLang="en-US"/>
          </a:p>
          <a:p>
            <a:pPr marL="0" indent="0" algn="l">
              <a:buNone/>
            </a:pPr>
            <a:r>
              <a:rPr lang="zh-CN" altLang="en-US"/>
              <a:t>  造人</a:t>
            </a:r>
            <a:r>
              <a:rPr lang="zh-CN" altLang="en-US">
                <a:solidFill>
                  <a:srgbClr val="FF0000"/>
                </a:solidFill>
              </a:rPr>
              <a:t>高潮</a:t>
            </a:r>
            <a:r>
              <a:rPr lang="zh-CN" altLang="en-US"/>
              <a:t>            遇到困难，解决困难，换方式造人</a:t>
            </a:r>
            <a:endParaRPr lang="zh-CN" altLang="en-US"/>
          </a:p>
          <a:p>
            <a:pPr marL="0" indent="0" algn="l">
              <a:buNone/>
            </a:pPr>
            <a:r>
              <a:rPr lang="zh-CN" altLang="en-US"/>
              <a:t>  造人</a:t>
            </a:r>
            <a:r>
              <a:rPr lang="zh-CN" altLang="en-US">
                <a:solidFill>
                  <a:srgbClr val="FF0000"/>
                </a:solidFill>
              </a:rPr>
              <a:t>结果 </a:t>
            </a:r>
            <a:r>
              <a:rPr lang="zh-CN" altLang="en-US"/>
              <a:t>           人越来越多</a:t>
            </a:r>
            <a:endParaRPr lang="zh-CN" altLang="en-US"/>
          </a:p>
        </p:txBody>
      </p:sp>
      <p:sp>
        <p:nvSpPr>
          <p:cNvPr id="5" name="文本框 4"/>
          <p:cNvSpPr txBox="1"/>
          <p:nvPr/>
        </p:nvSpPr>
        <p:spPr>
          <a:xfrm>
            <a:off x="822960" y="5379720"/>
            <a:ext cx="10749280" cy="579120"/>
          </a:xfrm>
          <a:prstGeom prst="rect">
            <a:avLst/>
          </a:prstGeom>
          <a:noFill/>
        </p:spPr>
        <p:txBody>
          <a:bodyPr wrap="none" rtlCol="0">
            <a:spAutoFit/>
          </a:bodyPr>
          <a:p>
            <a:pPr algn="l"/>
            <a:r>
              <a:rPr lang="zh-CN" altLang="en-US" sz="3200">
                <a:solidFill>
                  <a:srgbClr val="FF0000"/>
                </a:solidFill>
                <a:sym typeface="+mn-ea"/>
              </a:rPr>
              <a:t>【这样学生能更好地了解课文内容，讲述起来能更有条理】</a:t>
            </a:r>
            <a:endParaRPr lang="zh-CN" altLang="en-US" sz="3200">
              <a:solidFill>
                <a:srgbClr val="FF0000"/>
              </a:solidFill>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3" name="内容占位符 2"/>
          <p:cNvSpPr>
            <a:spLocks noGrp="1"/>
          </p:cNvSpPr>
          <p:nvPr>
            <p:ph idx="1"/>
          </p:nvPr>
        </p:nvSpPr>
        <p:spPr>
          <a:xfrm>
            <a:off x="609600" y="1130935"/>
            <a:ext cx="11246485" cy="5402580"/>
          </a:xfrm>
        </p:spPr>
        <p:txBody>
          <a:bodyPr>
            <a:normAutofit lnSpcReduction="10000"/>
          </a:bodyPr>
          <a:p>
            <a:pPr marL="0" indent="0">
              <a:lnSpc>
                <a:spcPct val="150000"/>
              </a:lnSpc>
              <a:buNone/>
            </a:pPr>
            <a:r>
              <a:rPr lang="zh-CN" altLang="en-US" sz="2400"/>
              <a:t>女娲造人的故事在中国古代的《风俗通》中就已经出现。</a:t>
            </a:r>
            <a:endParaRPr lang="zh-CN" altLang="en-US" sz="2400"/>
          </a:p>
          <a:p>
            <a:pPr marL="0" indent="0">
              <a:lnSpc>
                <a:spcPct val="150000"/>
              </a:lnSpc>
              <a:buNone/>
            </a:pPr>
            <a:r>
              <a:rPr lang="zh-CN" altLang="en-US"/>
              <a:t>         俗说天地开辟，未有人民。女娲抟黄土作人，剧务，力不暇供，乃引绳于絙泥中，举以为人。故富贵者，黄土人；贫贱凡庸者，引縆人也。</a:t>
            </a:r>
            <a:endParaRPr lang="zh-CN" altLang="en-US"/>
          </a:p>
          <a:p>
            <a:pPr marL="0" indent="0">
              <a:lnSpc>
                <a:spcPct val="150000"/>
              </a:lnSpc>
              <a:buNone/>
            </a:pPr>
            <a:r>
              <a:rPr lang="zh-CN" altLang="en-US" sz="2000"/>
              <a:t>译文：民间传说，天地开辟之初，大地上并没有人类，是女娲抟捏黄土造了人。她干得又忙又累，竭尽全力干还赶不上供应。于是她就拿了绳子把它投入泥浆中，举起绳子一甩，泥浆洒落在地上，就变成了一个个人。后人说，富贵的人是女娲亲手抟黄土造的，而贫贱平庸的人只是女娲用绳子沾泥浆，把泥浆洒落在地上变成的。</a:t>
            </a:r>
            <a:endParaRPr lang="zh-CN" altLang="en-US" sz="2000"/>
          </a:p>
          <a:p>
            <a:pPr marL="0" indent="0">
              <a:lnSpc>
                <a:spcPct val="150000"/>
              </a:lnSpc>
              <a:buNone/>
            </a:pPr>
            <a:r>
              <a:rPr lang="zh-CN" altLang="en-US"/>
              <a:t>        女娲祷神祠祈而为女媒，因置婚姻。</a:t>
            </a:r>
            <a:endParaRPr lang="zh-CN" altLang="en-US"/>
          </a:p>
          <a:p>
            <a:pPr marL="0" indent="0">
              <a:lnSpc>
                <a:spcPct val="150000"/>
              </a:lnSpc>
              <a:buNone/>
            </a:pPr>
            <a:r>
              <a:rPr lang="zh-CN" altLang="en-US" sz="2000"/>
              <a:t>译文：女娲在神祠里祷告，祈求神任命她做女媒，于是女娲就安排男女婚配。</a:t>
            </a:r>
            <a:endParaRPr lang="zh-CN" altLang="en-US" sz="2000"/>
          </a:p>
        </p:txBody>
      </p:sp>
      <p:sp>
        <p:nvSpPr>
          <p:cNvPr id="4" name="文本框 3"/>
          <p:cNvSpPr txBox="1"/>
          <p:nvPr/>
        </p:nvSpPr>
        <p:spPr>
          <a:xfrm>
            <a:off x="1828800" y="335280"/>
            <a:ext cx="6111240" cy="645160"/>
          </a:xfrm>
          <a:prstGeom prst="rect">
            <a:avLst/>
          </a:prstGeom>
          <a:noFill/>
        </p:spPr>
        <p:txBody>
          <a:bodyPr wrap="square" rtlCol="0">
            <a:spAutoFit/>
            <a:scene3d>
              <a:camera prst="orthographicFront"/>
              <a:lightRig rig="threePt" dir="t"/>
            </a:scene3d>
          </a:bodyPr>
          <a:p>
            <a:r>
              <a:rPr lang="en-US" altLang="zh-CN" sz="3600" b="1">
                <a:ln w="9525" cmpd="sng">
                  <a:solidFill>
                    <a:schemeClr val="accent1"/>
                  </a:solidFill>
                  <a:prstDash val="solid"/>
                </a:ln>
                <a:solidFill>
                  <a:srgbClr val="FF0000"/>
                </a:solidFill>
                <a:effectLst>
                  <a:glow rad="38100">
                    <a:schemeClr val="accent1">
                      <a:alpha val="40000"/>
                    </a:schemeClr>
                  </a:glow>
                </a:effectLst>
              </a:rPr>
              <a:t>3.</a:t>
            </a:r>
            <a:r>
              <a:rPr lang="zh-CN" altLang="en-US" sz="3600" b="1">
                <a:ln w="9525" cmpd="sng">
                  <a:solidFill>
                    <a:schemeClr val="accent1"/>
                  </a:solidFill>
                  <a:prstDash val="solid"/>
                </a:ln>
                <a:solidFill>
                  <a:srgbClr val="FF0000"/>
                </a:solidFill>
                <a:effectLst>
                  <a:glow rad="38100">
                    <a:schemeClr val="accent1">
                      <a:alpha val="40000"/>
                    </a:schemeClr>
                  </a:glow>
                </a:effectLst>
              </a:rPr>
              <a:t>对比阅读，整体感知</a:t>
            </a:r>
            <a:endParaRPr lang="zh-CN" altLang="en-US" sz="3600" b="1">
              <a:ln w="9525" cmpd="sng">
                <a:solidFill>
                  <a:schemeClr val="accent1"/>
                </a:solidFill>
                <a:prstDash val="solid"/>
              </a:ln>
              <a:solidFill>
                <a:srgbClr val="FF0000"/>
              </a:solidFill>
              <a:effectLst>
                <a:glow rad="38100">
                  <a:schemeClr val="accent1">
                    <a:alpha val="40000"/>
                  </a:schemeClr>
                </a:glow>
              </a:effectLs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a:xfrm>
            <a:off x="716280" y="636905"/>
            <a:ext cx="10515600" cy="1325563"/>
          </a:xfrm>
        </p:spPr>
        <p:txBody>
          <a:bodyPr>
            <a:normAutofit/>
          </a:bodyPr>
          <a:p>
            <a:r>
              <a:rPr lang="zh-CN" altLang="en-US" sz="3200"/>
              <a:t>（1）对比一下，本文和《风俗通》中的女娲造人丰富了哪些内容？具体概括一下，你能从中体会到什么</a:t>
            </a:r>
            <a:endParaRPr lang="zh-CN" altLang="en-US" sz="3200"/>
          </a:p>
        </p:txBody>
      </p:sp>
      <p:sp>
        <p:nvSpPr>
          <p:cNvPr id="3" name="内容占位符 2"/>
          <p:cNvSpPr>
            <a:spLocks noGrp="1"/>
          </p:cNvSpPr>
          <p:nvPr>
            <p:ph idx="1"/>
          </p:nvPr>
        </p:nvSpPr>
        <p:spPr>
          <a:xfrm>
            <a:off x="838200" y="2419985"/>
            <a:ext cx="10515600" cy="3254375"/>
          </a:xfrm>
        </p:spPr>
        <p:txBody>
          <a:bodyPr/>
          <a:p>
            <a:pPr marL="0" indent="0">
              <a:buNone/>
            </a:pPr>
            <a:r>
              <a:rPr lang="zh-CN" altLang="en-US"/>
              <a:t>内容：女娲为什么造人；女娲造人的具体过程；人造出来之后欢欣喜悦场面；女娲像人一样具有心理活动和喜怒哀乐等情绪……</a:t>
            </a:r>
            <a:endParaRPr lang="zh-CN" altLang="en-US"/>
          </a:p>
          <a:p>
            <a:pPr marL="0" indent="0">
              <a:buNone/>
            </a:pPr>
            <a:endParaRPr lang="zh-CN" altLang="en-US"/>
          </a:p>
          <a:p>
            <a:pPr marL="0" indent="0">
              <a:buNone/>
            </a:pPr>
            <a:r>
              <a:rPr lang="zh-CN" altLang="en-US"/>
              <a:t>体会：女娲神通广大，女娲有七情六欲，人类诞生的喜悦等等</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3" name="内容占位符 2"/>
          <p:cNvSpPr>
            <a:spLocks noGrp="1"/>
          </p:cNvSpPr>
          <p:nvPr>
            <p:ph idx="1"/>
          </p:nvPr>
        </p:nvSpPr>
        <p:spPr>
          <a:xfrm>
            <a:off x="624840" y="530225"/>
            <a:ext cx="10515600" cy="4351338"/>
          </a:xfrm>
        </p:spPr>
        <p:txBody>
          <a:bodyPr>
            <a:normAutofit lnSpcReduction="20000"/>
          </a:bodyPr>
          <a:p>
            <a:pPr marL="0" indent="0">
              <a:lnSpc>
                <a:spcPct val="150000"/>
              </a:lnSpc>
              <a:buNone/>
            </a:pPr>
            <a:r>
              <a:rPr lang="zh-CN" altLang="en-US"/>
              <a:t>（2）这些内容是真是假，是怎么来的呢？作者为什么这样写？（引出想象，让同学们直观感受想象的魅力，从而体会到人类诞生的喜悦）</a:t>
            </a:r>
            <a:endParaRPr lang="zh-CN" altLang="en-US"/>
          </a:p>
          <a:p>
            <a:pPr marL="0" indent="0">
              <a:lnSpc>
                <a:spcPct val="150000"/>
              </a:lnSpc>
              <a:buNone/>
            </a:pPr>
            <a:r>
              <a:rPr lang="zh-CN" altLang="en-US"/>
              <a:t>（</a:t>
            </a:r>
            <a:r>
              <a:rPr lang="en-US" altLang="zh-CN"/>
              <a:t>3</a:t>
            </a:r>
            <a:r>
              <a:rPr lang="zh-CN" altLang="en-US"/>
              <a:t>）同学们快速阅读，勾画出自己喜欢的文中补充的哪一部分，先和小组成员讨论，最后展示，老师点评</a:t>
            </a:r>
            <a:endParaRPr lang="zh-CN" altLang="en-US"/>
          </a:p>
          <a:p>
            <a:pPr marL="0" indent="0">
              <a:lnSpc>
                <a:spcPct val="150000"/>
              </a:lnSpc>
              <a:buNone/>
            </a:pPr>
            <a:r>
              <a:rPr lang="zh-CN" altLang="en-US"/>
              <a:t>（4）展示西方上帝造人的神话，对比阅读，说说你更喜欢哪一个，为什么？</a:t>
            </a:r>
            <a:endParaRPr lang="zh-CN" altLang="en-US"/>
          </a:p>
        </p:txBody>
      </p:sp>
      <p:sp>
        <p:nvSpPr>
          <p:cNvPr id="4" name="文本框 3"/>
          <p:cNvSpPr txBox="1"/>
          <p:nvPr/>
        </p:nvSpPr>
        <p:spPr>
          <a:xfrm>
            <a:off x="792480" y="4881880"/>
            <a:ext cx="10591165" cy="1188720"/>
          </a:xfrm>
          <a:prstGeom prst="rect">
            <a:avLst/>
          </a:prstGeom>
          <a:noFill/>
        </p:spPr>
        <p:txBody>
          <a:bodyPr wrap="square" rtlCol="0">
            <a:spAutoFit/>
          </a:bodyPr>
          <a:p>
            <a:r>
              <a:rPr lang="zh-CN" altLang="en-US" sz="3600">
                <a:solidFill>
                  <a:srgbClr val="FF0000"/>
                </a:solidFill>
              </a:rPr>
              <a:t>【通过国内不同版本的女娲造人的神话和国内外的造人神话，培养学生横向思维和纵向思维的能力】</a:t>
            </a:r>
            <a:endParaRPr lang="zh-CN" altLang="en-US" sz="360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a:xfrm>
            <a:off x="960120" y="197485"/>
            <a:ext cx="10515600" cy="1325563"/>
          </a:xfrm>
        </p:spPr>
        <p:txBody>
          <a:bodyPr>
            <a:scene3d>
              <a:camera prst="orthographicFront"/>
              <a:lightRig rig="threePt" dir="t"/>
            </a:scene3d>
          </a:bodyPr>
          <a:p>
            <a:r>
              <a:rPr lang="en-US" altLang="zh-CN" b="1">
                <a:ln w="9525" cmpd="sng">
                  <a:solidFill>
                    <a:schemeClr val="accent1"/>
                  </a:solidFill>
                  <a:prstDash val="solid"/>
                </a:ln>
                <a:solidFill>
                  <a:srgbClr val="FF0000"/>
                </a:solidFill>
                <a:effectLst>
                  <a:glow rad="38100">
                    <a:schemeClr val="accent1">
                      <a:alpha val="40000"/>
                    </a:schemeClr>
                  </a:glow>
                </a:effectLst>
              </a:rPr>
              <a:t>4.</a:t>
            </a:r>
            <a:r>
              <a:rPr lang="zh-CN" altLang="en-US" b="1">
                <a:ln w="9525" cmpd="sng">
                  <a:solidFill>
                    <a:schemeClr val="accent1"/>
                  </a:solidFill>
                  <a:prstDash val="solid"/>
                </a:ln>
                <a:solidFill>
                  <a:srgbClr val="FF0000"/>
                </a:solidFill>
                <a:effectLst>
                  <a:glow rad="38100">
                    <a:schemeClr val="accent1">
                      <a:alpha val="40000"/>
                    </a:schemeClr>
                  </a:glow>
                </a:effectLst>
              </a:rPr>
              <a:t>想象训练，能力培养</a:t>
            </a:r>
            <a:endParaRPr lang="zh-CN" altLang="en-US" b="1">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a:xfrm>
            <a:off x="838200" y="1627505"/>
            <a:ext cx="10515600" cy="4351338"/>
          </a:xfrm>
        </p:spPr>
        <p:txBody>
          <a:bodyPr/>
          <a:p>
            <a:pPr marL="0" indent="0">
              <a:lnSpc>
                <a:spcPct val="150000"/>
              </a:lnSpc>
              <a:buNone/>
            </a:pPr>
            <a:r>
              <a:rPr lang="zh-CN" altLang="en-US"/>
              <a:t>（</a:t>
            </a:r>
            <a:r>
              <a:rPr lang="en-US" altLang="zh-CN"/>
              <a:t>1</a:t>
            </a:r>
            <a:r>
              <a:rPr lang="zh-CN" altLang="en-US"/>
              <a:t>）如果是你，根据《风俗通》你会怎么写女娲造人？可以尝试写其中的一部分。写完后与同学交流学习。</a:t>
            </a:r>
            <a:endParaRPr lang="zh-CN" altLang="en-US"/>
          </a:p>
          <a:p>
            <a:pPr marL="0" indent="0">
              <a:lnSpc>
                <a:spcPct val="150000"/>
              </a:lnSpc>
              <a:buNone/>
            </a:pPr>
            <a:r>
              <a:rPr lang="zh-CN" altLang="en-US"/>
              <a:t>（</a:t>
            </a:r>
            <a:r>
              <a:rPr lang="en-US" altLang="zh-CN"/>
              <a:t>2</a:t>
            </a:r>
            <a:r>
              <a:rPr lang="zh-CN" altLang="en-US"/>
              <a:t>）续写课文，想想人越来越多后，会发生什么，会有什么样的事情出现等等。写一段话。</a:t>
            </a:r>
            <a:endParaRPr lang="zh-CN" altLang="en-US"/>
          </a:p>
        </p:txBody>
      </p:sp>
      <p:sp>
        <p:nvSpPr>
          <p:cNvPr id="4" name="文本框 3"/>
          <p:cNvSpPr txBox="1"/>
          <p:nvPr/>
        </p:nvSpPr>
        <p:spPr>
          <a:xfrm>
            <a:off x="731520" y="4739640"/>
            <a:ext cx="10393045" cy="1066800"/>
          </a:xfrm>
          <a:prstGeom prst="rect">
            <a:avLst/>
          </a:prstGeom>
          <a:noFill/>
        </p:spPr>
        <p:txBody>
          <a:bodyPr wrap="square" rtlCol="0">
            <a:spAutoFit/>
          </a:bodyPr>
          <a:p>
            <a:r>
              <a:rPr lang="zh-CN" altLang="en-US" sz="3200">
                <a:solidFill>
                  <a:srgbClr val="FF0000"/>
                </a:solidFill>
              </a:rPr>
              <a:t>【通过这样的练习，能锻炼学生的写作能力，又能展开学生的思维，培养想象能力】</a:t>
            </a:r>
            <a:endParaRPr lang="zh-CN" altLang="en-US" sz="320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en-US" altLang="zh-CN">
                <a:ln w="9525" cmpd="sng">
                  <a:solidFill>
                    <a:schemeClr val="accent1"/>
                  </a:solidFill>
                  <a:prstDash val="solid"/>
                </a:ln>
                <a:solidFill>
                  <a:srgbClr val="FF0000"/>
                </a:solidFill>
                <a:effectLst>
                  <a:glow rad="38100">
                    <a:schemeClr val="accent1">
                      <a:alpha val="40000"/>
                    </a:schemeClr>
                  </a:glow>
                </a:effectLst>
              </a:rPr>
              <a:t>5.</a:t>
            </a:r>
            <a:r>
              <a:rPr lang="zh-CN" altLang="en-US">
                <a:ln w="9525" cmpd="sng">
                  <a:solidFill>
                    <a:schemeClr val="accent1"/>
                  </a:solidFill>
                  <a:prstDash val="solid"/>
                </a:ln>
                <a:solidFill>
                  <a:srgbClr val="FF0000"/>
                </a:solidFill>
                <a:effectLst>
                  <a:glow rad="38100">
                    <a:schemeClr val="accent1">
                      <a:alpha val="40000"/>
                    </a:schemeClr>
                  </a:glow>
                </a:effectLst>
              </a:rPr>
              <a:t>小结</a:t>
            </a:r>
            <a:endParaRPr lang="zh-CN" altLang="en-US">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p:txBody>
          <a:bodyPr/>
          <a:p>
            <a:pPr marL="0" indent="0">
              <a:lnSpc>
                <a:spcPct val="150000"/>
              </a:lnSpc>
              <a:buNone/>
            </a:pPr>
            <a:r>
              <a:rPr lang="en-US" altLang="zh-CN" sz="3000"/>
              <a:t>         </a:t>
            </a:r>
            <a:r>
              <a:rPr lang="zh-CN" altLang="en-US" sz="3000"/>
              <a:t>女娲造人是一则神话，它最大的魅力就在于丰富新奇大胆的想象。同时作者的这种奇特的想象也让我们体会到了生命诞生的喜悦和欢欣，让我们知道了生活不止有真实地记录，还有奇妙的想象，适当的运用想象会使生活在我们眼中更美妙。</a:t>
            </a:r>
            <a:endParaRPr lang="zh-CN" altLang="en-US" sz="3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2312670" y="624205"/>
            <a:ext cx="7106285" cy="5455920"/>
          </a:xfrm>
          <a:prstGeom prst="rect">
            <a:avLst/>
          </a:prstGeom>
          <a:noFill/>
        </p:spPr>
        <p:txBody>
          <a:bodyPr wrap="square" rtlCol="0">
            <a:spAutoFit/>
          </a:bodyPr>
          <a:p>
            <a:pPr>
              <a:lnSpc>
                <a:spcPct val="130000"/>
              </a:lnSpc>
              <a:spcBef>
                <a:spcPts val="0"/>
              </a:spcBef>
              <a:spcAft>
                <a:spcPts val="0"/>
              </a:spcAft>
            </a:pPr>
            <a:r>
              <a:rPr lang="zh-CN" altLang="en-US" sz="4000"/>
              <a:t>一</a:t>
            </a:r>
            <a:r>
              <a:rPr lang="en-US" altLang="zh-CN" sz="4000"/>
              <a:t>.</a:t>
            </a:r>
            <a:r>
              <a:rPr lang="zh-CN" altLang="en-US" sz="4000"/>
              <a:t>说教材</a:t>
            </a:r>
            <a:endParaRPr lang="zh-CN" altLang="en-US" sz="4000"/>
          </a:p>
          <a:p>
            <a:pPr>
              <a:lnSpc>
                <a:spcPct val="130000"/>
              </a:lnSpc>
              <a:spcBef>
                <a:spcPts val="0"/>
              </a:spcBef>
              <a:spcAft>
                <a:spcPts val="0"/>
              </a:spcAft>
            </a:pPr>
            <a:r>
              <a:rPr lang="zh-CN" altLang="en-US" sz="4000"/>
              <a:t>二</a:t>
            </a:r>
            <a:r>
              <a:rPr lang="en-US" altLang="zh-CN" sz="4000"/>
              <a:t>.</a:t>
            </a:r>
            <a:r>
              <a:rPr lang="zh-CN" altLang="en-US" sz="4000"/>
              <a:t>说学情</a:t>
            </a:r>
            <a:endParaRPr lang="zh-CN" altLang="en-US" sz="4000"/>
          </a:p>
          <a:p>
            <a:pPr>
              <a:lnSpc>
                <a:spcPct val="130000"/>
              </a:lnSpc>
              <a:spcBef>
                <a:spcPts val="0"/>
              </a:spcBef>
              <a:spcAft>
                <a:spcPts val="0"/>
              </a:spcAft>
            </a:pPr>
            <a:r>
              <a:rPr lang="zh-CN" altLang="en-US" sz="4000"/>
              <a:t>三</a:t>
            </a:r>
            <a:r>
              <a:rPr lang="en-US" altLang="zh-CN" sz="4000"/>
              <a:t>.</a:t>
            </a:r>
            <a:r>
              <a:rPr lang="zh-CN" altLang="en-US" sz="4000"/>
              <a:t>说教学目标</a:t>
            </a:r>
            <a:endParaRPr lang="zh-CN" altLang="en-US" sz="4000"/>
          </a:p>
          <a:p>
            <a:pPr>
              <a:lnSpc>
                <a:spcPct val="130000"/>
              </a:lnSpc>
              <a:spcBef>
                <a:spcPts val="0"/>
              </a:spcBef>
              <a:spcAft>
                <a:spcPts val="0"/>
              </a:spcAft>
            </a:pPr>
            <a:r>
              <a:rPr lang="zh-CN" altLang="en-US" sz="4000"/>
              <a:t>四</a:t>
            </a:r>
            <a:r>
              <a:rPr lang="en-US" altLang="zh-CN" sz="4000"/>
              <a:t>.</a:t>
            </a:r>
            <a:r>
              <a:rPr lang="zh-CN" altLang="en-US" sz="4000"/>
              <a:t>说教学法</a:t>
            </a:r>
            <a:endParaRPr lang="zh-CN" altLang="en-US" sz="4000"/>
          </a:p>
          <a:p>
            <a:pPr>
              <a:lnSpc>
                <a:spcPct val="130000"/>
              </a:lnSpc>
              <a:spcBef>
                <a:spcPts val="0"/>
              </a:spcBef>
              <a:spcAft>
                <a:spcPts val="0"/>
              </a:spcAft>
            </a:pPr>
            <a:r>
              <a:rPr lang="zh-CN" altLang="en-US" sz="4000"/>
              <a:t>五</a:t>
            </a:r>
            <a:r>
              <a:rPr lang="en-US" altLang="zh-CN" sz="4000"/>
              <a:t>.</a:t>
            </a:r>
            <a:r>
              <a:rPr lang="zh-CN" altLang="en-US" sz="4000"/>
              <a:t>说教学过程</a:t>
            </a:r>
            <a:endParaRPr lang="zh-CN" altLang="en-US" sz="4000"/>
          </a:p>
          <a:p>
            <a:pPr>
              <a:lnSpc>
                <a:spcPct val="130000"/>
              </a:lnSpc>
              <a:spcBef>
                <a:spcPts val="0"/>
              </a:spcBef>
              <a:spcAft>
                <a:spcPts val="0"/>
              </a:spcAft>
            </a:pPr>
            <a:r>
              <a:rPr lang="zh-CN" altLang="en-US" sz="4000"/>
              <a:t>六</a:t>
            </a:r>
            <a:r>
              <a:rPr lang="en-US" altLang="zh-CN" sz="4000"/>
              <a:t>.</a:t>
            </a:r>
            <a:r>
              <a:rPr lang="zh-CN" altLang="en-US" sz="4000"/>
              <a:t>说板书设计</a:t>
            </a:r>
            <a:endParaRPr lang="zh-CN" altLang="en-US" sz="4000"/>
          </a:p>
          <a:p>
            <a:endParaRPr lang="zh-CN" altLang="en-US" sz="4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en-US" altLang="zh-CN" b="1">
                <a:ln w="9525" cmpd="sng">
                  <a:solidFill>
                    <a:schemeClr val="accent1"/>
                  </a:solidFill>
                  <a:prstDash val="solid"/>
                </a:ln>
                <a:solidFill>
                  <a:srgbClr val="FF0000"/>
                </a:solidFill>
                <a:effectLst>
                  <a:glow rad="38100">
                    <a:schemeClr val="accent1">
                      <a:alpha val="40000"/>
                    </a:schemeClr>
                  </a:glow>
                </a:effectLst>
              </a:rPr>
              <a:t>6.</a:t>
            </a:r>
            <a:r>
              <a:rPr lang="zh-CN" altLang="en-US" b="1">
                <a:ln w="9525" cmpd="sng">
                  <a:solidFill>
                    <a:schemeClr val="accent1"/>
                  </a:solidFill>
                  <a:prstDash val="solid"/>
                </a:ln>
                <a:solidFill>
                  <a:srgbClr val="FF0000"/>
                </a:solidFill>
                <a:effectLst>
                  <a:glow rad="38100">
                    <a:schemeClr val="accent1">
                      <a:alpha val="40000"/>
                    </a:schemeClr>
                  </a:glow>
                </a:effectLst>
              </a:rPr>
              <a:t>作业</a:t>
            </a:r>
            <a:endParaRPr lang="zh-CN" altLang="en-US" b="1">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p:txBody>
          <a:bodyPr/>
          <a:p>
            <a:pPr marL="0" indent="0">
              <a:lnSpc>
                <a:spcPct val="150000"/>
              </a:lnSpc>
              <a:buNone/>
            </a:pPr>
            <a:r>
              <a:rPr lang="en-US" altLang="zh-CN"/>
              <a:t>        </a:t>
            </a:r>
            <a:r>
              <a:rPr lang="en-US" altLang="zh-CN" sz="3000"/>
              <a:t>   </a:t>
            </a:r>
            <a:r>
              <a:rPr lang="zh-CN" altLang="en-US" sz="3000"/>
              <a:t>羿请不死之药于西王母，姮娥窃之奔月宫。（《淮南子·姮娥奔月》。</a:t>
            </a:r>
            <a:endParaRPr lang="zh-CN" altLang="en-US" sz="3000"/>
          </a:p>
          <a:p>
            <a:pPr marL="0" indent="0">
              <a:lnSpc>
                <a:spcPct val="150000"/>
              </a:lnSpc>
              <a:buNone/>
            </a:pPr>
            <a:r>
              <a:rPr lang="zh-CN" altLang="en-US" sz="3000"/>
              <a:t>          尝试扩写姮娥奔月，使之内容更丰富奇妙。</a:t>
            </a:r>
            <a:endParaRPr lang="zh-CN" altLang="en-US"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zh-CN" altLang="en-US" b="1">
                <a:ln w="9525" cmpd="sng">
                  <a:solidFill>
                    <a:schemeClr val="accent1"/>
                  </a:solidFill>
                  <a:prstDash val="solid"/>
                </a:ln>
                <a:solidFill>
                  <a:srgbClr val="FF0000"/>
                </a:solidFill>
                <a:effectLst>
                  <a:glow rad="38100">
                    <a:schemeClr val="accent1">
                      <a:alpha val="40000"/>
                    </a:schemeClr>
                  </a:glow>
                </a:effectLst>
              </a:rPr>
              <a:t>六</a:t>
            </a:r>
            <a:r>
              <a:rPr lang="en-US" altLang="zh-CN" b="1">
                <a:ln w="9525" cmpd="sng">
                  <a:solidFill>
                    <a:schemeClr val="accent1"/>
                  </a:solidFill>
                  <a:prstDash val="solid"/>
                </a:ln>
                <a:solidFill>
                  <a:srgbClr val="FF0000"/>
                </a:solidFill>
                <a:effectLst>
                  <a:glow rad="38100">
                    <a:schemeClr val="accent1">
                      <a:alpha val="40000"/>
                    </a:schemeClr>
                  </a:glow>
                </a:effectLst>
              </a:rPr>
              <a:t>.</a:t>
            </a:r>
            <a:r>
              <a:rPr lang="zh-CN" altLang="en-US" b="1">
                <a:ln w="9525" cmpd="sng">
                  <a:solidFill>
                    <a:schemeClr val="accent1"/>
                  </a:solidFill>
                  <a:prstDash val="solid"/>
                </a:ln>
                <a:solidFill>
                  <a:srgbClr val="FF0000"/>
                </a:solidFill>
                <a:effectLst>
                  <a:glow rad="38100">
                    <a:schemeClr val="accent1">
                      <a:alpha val="40000"/>
                    </a:schemeClr>
                  </a:glow>
                </a:effectLst>
              </a:rPr>
              <a:t>说板书设计</a:t>
            </a:r>
            <a:endParaRPr lang="zh-CN" altLang="en-US" b="1">
              <a:ln w="9525" cmpd="sng">
                <a:solidFill>
                  <a:schemeClr val="accent1"/>
                </a:solidFill>
                <a:prstDash val="solid"/>
              </a:ln>
              <a:solidFill>
                <a:srgbClr val="FF0000"/>
              </a:solidFill>
              <a:effectLst>
                <a:glow rad="38100">
                  <a:schemeClr val="accent1">
                    <a:alpha val="40000"/>
                  </a:schemeClr>
                </a:glow>
              </a:effectLst>
            </a:endParaRPr>
          </a:p>
        </p:txBody>
      </p:sp>
      <p:sp>
        <p:nvSpPr>
          <p:cNvPr id="3" name="内容占位符 2"/>
          <p:cNvSpPr>
            <a:spLocks noGrp="1"/>
          </p:cNvSpPr>
          <p:nvPr>
            <p:ph idx="1"/>
          </p:nvPr>
        </p:nvSpPr>
        <p:spPr>
          <a:xfrm>
            <a:off x="518160" y="1691005"/>
            <a:ext cx="10515600" cy="4351338"/>
          </a:xfrm>
        </p:spPr>
        <p:txBody>
          <a:bodyPr/>
          <a:p>
            <a:pPr marL="0" indent="0">
              <a:buNone/>
            </a:pPr>
            <a:r>
              <a:rPr lang="zh-CN" altLang="en-US"/>
              <a:t>造人时间       天地开辟之后</a:t>
            </a:r>
            <a:endParaRPr lang="zh-CN" altLang="en-US"/>
          </a:p>
          <a:p>
            <a:pPr marL="0" indent="0">
              <a:buNone/>
            </a:pPr>
            <a:r>
              <a:rPr lang="zh-CN" altLang="en-US"/>
              <a:t>造人地点       原野的池子旁</a:t>
            </a:r>
            <a:endParaRPr lang="zh-CN" altLang="en-US"/>
          </a:p>
          <a:p>
            <a:pPr marL="0" indent="0">
              <a:buNone/>
            </a:pPr>
            <a:r>
              <a:rPr lang="zh-CN" altLang="en-US"/>
              <a:t>造人人物       女娲</a:t>
            </a:r>
            <a:endParaRPr lang="zh-CN" altLang="en-US"/>
          </a:p>
          <a:p>
            <a:pPr marL="0" indent="0">
              <a:buNone/>
            </a:pPr>
            <a:r>
              <a:rPr lang="zh-CN" altLang="en-US"/>
              <a:t>造人起因       寂寞，无聊和孤独</a:t>
            </a:r>
            <a:endParaRPr lang="zh-CN" altLang="en-US"/>
          </a:p>
          <a:p>
            <a:pPr marL="0" indent="0">
              <a:buNone/>
            </a:pPr>
            <a:r>
              <a:rPr lang="zh-CN" altLang="en-US"/>
              <a:t>造人高潮       遇到困难，解决困难，</a:t>
            </a:r>
            <a:endParaRPr lang="zh-CN" altLang="en-US"/>
          </a:p>
          <a:p>
            <a:pPr marL="0" indent="0">
              <a:buNone/>
            </a:pPr>
            <a:r>
              <a:rPr lang="zh-CN" altLang="en-US"/>
              <a:t>                        换方式造人</a:t>
            </a:r>
            <a:endParaRPr lang="zh-CN" altLang="en-US"/>
          </a:p>
          <a:p>
            <a:pPr marL="0" indent="0">
              <a:buNone/>
            </a:pPr>
            <a:r>
              <a:rPr lang="zh-CN" altLang="en-US"/>
              <a:t>造人结果      人越来越多</a:t>
            </a:r>
            <a:endParaRPr lang="zh-CN" altLang="en-US"/>
          </a:p>
        </p:txBody>
      </p:sp>
      <p:sp>
        <p:nvSpPr>
          <p:cNvPr id="4" name="右大括号 3"/>
          <p:cNvSpPr/>
          <p:nvPr/>
        </p:nvSpPr>
        <p:spPr>
          <a:xfrm>
            <a:off x="6156960" y="1737360"/>
            <a:ext cx="654685" cy="3383280"/>
          </a:xfrm>
          <a:prstGeom prst="righ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sz="2400"/>
          </a:p>
        </p:txBody>
      </p:sp>
      <p:sp>
        <p:nvSpPr>
          <p:cNvPr id="5" name="右箭头 4"/>
          <p:cNvSpPr/>
          <p:nvPr/>
        </p:nvSpPr>
        <p:spPr>
          <a:xfrm>
            <a:off x="6614160" y="3215640"/>
            <a:ext cx="1158240" cy="42672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 name="文本框 5"/>
          <p:cNvSpPr txBox="1"/>
          <p:nvPr/>
        </p:nvSpPr>
        <p:spPr>
          <a:xfrm>
            <a:off x="7772400" y="1133475"/>
            <a:ext cx="1036320" cy="4591685"/>
          </a:xfrm>
          <a:prstGeom prst="rect">
            <a:avLst/>
          </a:prstGeom>
          <a:noFill/>
        </p:spPr>
        <p:txBody>
          <a:bodyPr vert="eaVert" wrap="square" rtlCol="0">
            <a:spAutoFit/>
          </a:bodyPr>
          <a:p>
            <a:r>
              <a:rPr lang="zh-CN" altLang="en-US" sz="2800"/>
              <a:t>通过想象，使文章更生动，</a:t>
            </a:r>
            <a:endParaRPr lang="zh-CN" altLang="en-US" sz="2800"/>
          </a:p>
          <a:p>
            <a:r>
              <a:rPr lang="zh-CN" altLang="en-US" sz="2800"/>
              <a:t>女娲形象更丰富圆满</a:t>
            </a:r>
            <a:endParaRPr lang="zh-CN" altLang="en-US" sz="2800"/>
          </a:p>
        </p:txBody>
      </p:sp>
      <p:sp>
        <p:nvSpPr>
          <p:cNvPr id="7" name="左大括号 6"/>
          <p:cNvSpPr/>
          <p:nvPr/>
        </p:nvSpPr>
        <p:spPr>
          <a:xfrm>
            <a:off x="9052560" y="2194560"/>
            <a:ext cx="641985" cy="2468880"/>
          </a:xfrm>
          <a:prstGeom prst="lef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
        <p:nvSpPr>
          <p:cNvPr id="8" name="文本框 7"/>
          <p:cNvSpPr txBox="1"/>
          <p:nvPr/>
        </p:nvSpPr>
        <p:spPr>
          <a:xfrm>
            <a:off x="9860280" y="1905000"/>
            <a:ext cx="2179320" cy="944880"/>
          </a:xfrm>
          <a:prstGeom prst="rect">
            <a:avLst/>
          </a:prstGeom>
          <a:noFill/>
        </p:spPr>
        <p:txBody>
          <a:bodyPr wrap="square" rtlCol="0">
            <a:spAutoFit/>
          </a:bodyPr>
          <a:p>
            <a:r>
              <a:rPr lang="zh-CN" altLang="en-US" sz="2800"/>
              <a:t>人性：有人的七情六欲</a:t>
            </a:r>
            <a:endParaRPr lang="zh-CN" altLang="en-US" sz="2800"/>
          </a:p>
        </p:txBody>
      </p:sp>
      <p:sp>
        <p:nvSpPr>
          <p:cNvPr id="9" name="文本框 8"/>
          <p:cNvSpPr txBox="1"/>
          <p:nvPr/>
        </p:nvSpPr>
        <p:spPr>
          <a:xfrm>
            <a:off x="9860280" y="4175760"/>
            <a:ext cx="1965960" cy="944880"/>
          </a:xfrm>
          <a:prstGeom prst="rect">
            <a:avLst/>
          </a:prstGeom>
          <a:noFill/>
        </p:spPr>
        <p:txBody>
          <a:bodyPr wrap="square" rtlCol="0">
            <a:spAutoFit/>
          </a:bodyPr>
          <a:p>
            <a:r>
              <a:rPr lang="zh-CN" altLang="en-US" sz="2800"/>
              <a:t>神性：神通广大</a:t>
            </a:r>
            <a:endParaRPr lang="zh-CN" altLang="en-US" sz="2800"/>
          </a:p>
        </p:txBody>
      </p:sp>
      <p:sp>
        <p:nvSpPr>
          <p:cNvPr id="11" name="下箭头 10"/>
          <p:cNvSpPr/>
          <p:nvPr/>
        </p:nvSpPr>
        <p:spPr>
          <a:xfrm>
            <a:off x="7078980" y="4076700"/>
            <a:ext cx="426720" cy="11430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2" name="文本框 11"/>
          <p:cNvSpPr txBox="1"/>
          <p:nvPr/>
        </p:nvSpPr>
        <p:spPr>
          <a:xfrm>
            <a:off x="4175760" y="5524500"/>
            <a:ext cx="6522720" cy="518160"/>
          </a:xfrm>
          <a:prstGeom prst="rect">
            <a:avLst/>
          </a:prstGeom>
          <a:noFill/>
        </p:spPr>
        <p:txBody>
          <a:bodyPr wrap="square" rtlCol="0">
            <a:spAutoFit/>
          </a:bodyPr>
          <a:p>
            <a:r>
              <a:rPr lang="zh-CN" altLang="en-US" sz="2800"/>
              <a:t>感受想象的魅力，体会人类诞生的欢欣</a:t>
            </a:r>
            <a:endParaRPr lang="zh-CN"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3" name="内容占位符 2"/>
          <p:cNvSpPr>
            <a:spLocks noGrp="1"/>
          </p:cNvSpPr>
          <p:nvPr>
            <p:ph idx="1"/>
          </p:nvPr>
        </p:nvSpPr>
        <p:spPr>
          <a:xfrm>
            <a:off x="487680" y="1307465"/>
            <a:ext cx="10515600" cy="4351338"/>
          </a:xfrm>
        </p:spPr>
        <p:txBody>
          <a:bodyPr/>
          <a:p>
            <a:pPr marL="0" indent="0">
              <a:buNone/>
            </a:pPr>
            <a:r>
              <a:rPr lang="en-US" altLang="zh-CN" sz="4000"/>
              <a:t>                               </a:t>
            </a:r>
            <a:r>
              <a:rPr lang="en-US" altLang="zh-CN" sz="6000">
                <a:solidFill>
                  <a:srgbClr val="FF0000"/>
                </a:solidFill>
                <a:latin typeface="Brush Script Std" charset="0"/>
              </a:rPr>
              <a:t>  </a:t>
            </a:r>
            <a:endParaRPr lang="en-US" altLang="zh-CN" sz="6000">
              <a:solidFill>
                <a:srgbClr val="FF0000"/>
              </a:solidFill>
              <a:latin typeface="Brush Script Std" charset="0"/>
            </a:endParaRPr>
          </a:p>
          <a:p>
            <a:pPr marL="0" indent="0">
              <a:buNone/>
            </a:pPr>
            <a:r>
              <a:rPr lang="en-US" altLang="zh-CN" sz="6000">
                <a:solidFill>
                  <a:srgbClr val="FF0000"/>
                </a:solidFill>
                <a:latin typeface="Brush Script Std" charset="0"/>
              </a:rPr>
              <a:t>                </a:t>
            </a:r>
            <a:r>
              <a:rPr lang="en-US" altLang="zh-CN" sz="6000">
                <a:solidFill>
                  <a:srgbClr val="FF0000"/>
                </a:solidFill>
                <a:latin typeface="Chaparral Pro Light" charset="0"/>
              </a:rPr>
              <a:t>thank  you</a:t>
            </a:r>
            <a:endParaRPr lang="en-US" altLang="zh-CN" sz="4000"/>
          </a:p>
          <a:p>
            <a:pPr marL="0" indent="0">
              <a:buNone/>
            </a:pPr>
            <a:endParaRPr lang="zh-CN" altLang="en-US" sz="4000"/>
          </a:p>
          <a:p>
            <a:pPr marL="0" indent="0">
              <a:buNone/>
            </a:pPr>
            <a:r>
              <a:rPr lang="zh-CN" altLang="en-US" sz="4000"/>
              <a:t>                                  </a:t>
            </a:r>
            <a:r>
              <a:rPr lang="zh-CN" altLang="en-US" sz="4000">
                <a:latin typeface="Brush Script Std" charset="0"/>
              </a:rPr>
              <a:t> </a:t>
            </a:r>
            <a:r>
              <a:rPr lang="zh-CN" altLang="en-US" sz="4000">
                <a:latin typeface="Chaparral Pro Light" charset="0"/>
              </a:rPr>
              <a:t> </a:t>
            </a:r>
            <a:r>
              <a:rPr lang="en-US" altLang="zh-CN" sz="7200">
                <a:solidFill>
                  <a:srgbClr val="FF0000"/>
                </a:solidFill>
                <a:latin typeface="Chaparral Pro Light" charset="0"/>
              </a:rPr>
              <a:t>goodbye</a:t>
            </a:r>
            <a:endParaRPr lang="en-US" altLang="zh-CN" sz="7200">
              <a:solidFill>
                <a:srgbClr val="FF0000"/>
              </a:solidFill>
              <a:latin typeface="Chaparral Pro Light"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5" name="文本框 4"/>
          <p:cNvSpPr txBox="1"/>
          <p:nvPr/>
        </p:nvSpPr>
        <p:spPr>
          <a:xfrm>
            <a:off x="643255" y="1183005"/>
            <a:ext cx="792480" cy="3840480"/>
          </a:xfrm>
          <a:prstGeom prst="rect">
            <a:avLst/>
          </a:prstGeom>
          <a:noFill/>
        </p:spPr>
        <p:txBody>
          <a:bodyPr vert="eaVert" wrap="square" rtlCol="0">
            <a:spAutoFit/>
          </a:bodyPr>
          <a:p>
            <a:r>
              <a:rPr lang="zh-CN" altLang="en-US" sz="4000" b="1">
                <a:ln w="9525" cmpd="sng">
                  <a:solidFill>
                    <a:schemeClr val="accent1"/>
                  </a:solidFill>
                  <a:prstDash val="solid"/>
                </a:ln>
                <a:solidFill>
                  <a:srgbClr val="FF0000"/>
                </a:solidFill>
                <a:effectLst>
                  <a:glow rad="38100">
                    <a:schemeClr val="accent1">
                      <a:alpha val="40000"/>
                    </a:schemeClr>
                  </a:glow>
                </a:effectLst>
              </a:rPr>
              <a:t>一：说教材</a:t>
            </a:r>
            <a:endParaRPr lang="zh-CN" altLang="en-US" sz="4000" b="1">
              <a:ln w="9525" cmpd="sng">
                <a:solidFill>
                  <a:schemeClr val="accent1"/>
                </a:solidFill>
                <a:prstDash val="solid"/>
              </a:ln>
              <a:solidFill>
                <a:srgbClr val="FF0000"/>
              </a:solidFill>
              <a:effectLst>
                <a:glow rad="38100">
                  <a:schemeClr val="accent1">
                    <a:alpha val="40000"/>
                  </a:schemeClr>
                </a:glow>
              </a:effectLst>
            </a:endParaRPr>
          </a:p>
        </p:txBody>
      </p:sp>
      <p:sp>
        <p:nvSpPr>
          <p:cNvPr id="6" name="文本框 5"/>
          <p:cNvSpPr txBox="1"/>
          <p:nvPr/>
        </p:nvSpPr>
        <p:spPr>
          <a:xfrm>
            <a:off x="2096770" y="617220"/>
            <a:ext cx="9355455" cy="5460365"/>
          </a:xfrm>
          <a:prstGeom prst="rect">
            <a:avLst/>
          </a:prstGeom>
          <a:noFill/>
        </p:spPr>
        <p:txBody>
          <a:bodyPr wrap="square" rtlCol="0">
            <a:spAutoFit/>
          </a:bodyPr>
          <a:p>
            <a:r>
              <a:rPr lang="en-US" altLang="zh-CN" sz="3200"/>
              <a:t>       </a:t>
            </a:r>
            <a:r>
              <a:rPr lang="zh-CN" altLang="en-US" sz="3200"/>
              <a:t>《女娲造人》是</a:t>
            </a:r>
            <a:r>
              <a:rPr lang="zh-CN" altLang="en-US" sz="3200" u="sng"/>
              <a:t>人教版初中语文七年级上册第六单元中的第3篇课文</a:t>
            </a:r>
            <a:r>
              <a:rPr lang="zh-CN" altLang="en-US" sz="3200"/>
              <a:t>。这个单元的课文都是想象极为丰富的作品。作者以各种奇思妙想描绘出一个个亦真亦幻的世界令人惊叹。</a:t>
            </a:r>
            <a:r>
              <a:rPr lang="zh-CN" altLang="en-US" sz="3200" u="sng"/>
              <a:t>文章清新、质朴，洋溢着一种天真的新鲜感。</a:t>
            </a:r>
            <a:endParaRPr lang="zh-CN" altLang="en-US" sz="3200" u="sng"/>
          </a:p>
          <a:p>
            <a:endParaRPr lang="zh-CN" altLang="en-US" sz="3200" u="sng"/>
          </a:p>
          <a:p>
            <a:r>
              <a:rPr lang="zh-CN" altLang="en-US" sz="3200"/>
              <a:t>       《女娲造人》是一则神话，通过本课的学习，使学生了解神话的特点，了解原始先民关于人类起源的极富想像力的解释，培养学生丰富的想像力，引导学生理解女娲身上所寄托的人类母亲的优秀品质，感受人类诞生后的欢欣与愉快。</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amond(in)">
                                      <p:cBhvr>
                                        <p:cTn id="7" dur="2000"/>
                                        <p:tgtEl>
                                          <p:spTgt spid="6">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diamond(in)">
                                      <p:cBhvr>
                                        <p:cTn id="10"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4419600" y="502920"/>
            <a:ext cx="3124200" cy="762000"/>
          </a:xfrm>
          <a:prstGeom prst="rect">
            <a:avLst/>
          </a:prstGeom>
          <a:noFill/>
        </p:spPr>
        <p:txBody>
          <a:bodyPr wrap="square" rtlCol="0">
            <a:spAutoFit/>
            <a:scene3d>
              <a:camera prst="orthographicFront"/>
              <a:lightRig rig="threePt" dir="t"/>
            </a:scene3d>
          </a:bodyPr>
          <a:p>
            <a:r>
              <a:rPr lang="zh-CN" altLang="zh-CN" sz="4400" b="1">
                <a:ln w="9525" cmpd="sng">
                  <a:solidFill>
                    <a:schemeClr val="accent1"/>
                  </a:solidFill>
                  <a:prstDash val="solid"/>
                </a:ln>
                <a:solidFill>
                  <a:srgbClr val="FF0000"/>
                </a:solidFill>
                <a:effectLst>
                  <a:glow rad="38100">
                    <a:schemeClr val="accent1">
                      <a:alpha val="40000"/>
                    </a:schemeClr>
                  </a:glow>
                </a:effectLst>
              </a:rPr>
              <a:t>二：说学情</a:t>
            </a:r>
            <a:endParaRPr lang="zh-CN" altLang="zh-CN" sz="4400" b="1">
              <a:ln w="9525" cmpd="sng">
                <a:solidFill>
                  <a:schemeClr val="accent1"/>
                </a:solidFill>
                <a:prstDash val="solid"/>
              </a:ln>
              <a:solidFill>
                <a:srgbClr val="FF0000"/>
              </a:solidFill>
              <a:effectLst>
                <a:glow rad="38100">
                  <a:schemeClr val="accent1">
                    <a:alpha val="40000"/>
                  </a:schemeClr>
                </a:glow>
              </a:effectLst>
            </a:endParaRPr>
          </a:p>
        </p:txBody>
      </p:sp>
      <p:sp>
        <p:nvSpPr>
          <p:cNvPr id="5" name="文本框 4"/>
          <p:cNvSpPr txBox="1"/>
          <p:nvPr/>
        </p:nvSpPr>
        <p:spPr>
          <a:xfrm>
            <a:off x="739775" y="1478915"/>
            <a:ext cx="10483850" cy="4370070"/>
          </a:xfrm>
          <a:prstGeom prst="rect">
            <a:avLst/>
          </a:prstGeom>
          <a:noFill/>
        </p:spPr>
        <p:txBody>
          <a:bodyPr wrap="square" rtlCol="0">
            <a:spAutoFit/>
          </a:bodyPr>
          <a:p>
            <a:pPr>
              <a:lnSpc>
                <a:spcPct val="130000"/>
              </a:lnSpc>
              <a:spcBef>
                <a:spcPts val="0"/>
              </a:spcBef>
              <a:spcAft>
                <a:spcPts val="0"/>
              </a:spcAft>
            </a:pPr>
            <a:r>
              <a:rPr lang="en-US" altLang="zh-CN" sz="3600"/>
              <a:t>         </a:t>
            </a:r>
            <a:r>
              <a:rPr lang="zh-CN" altLang="en-US" sz="3600"/>
              <a:t>在能力方面，我所授课的对象是我校初一（3）班的学生。我校初一共分为五个班，而初一（三）班里学生成绩大部分比较优越，班级平均分较高，悟性较高；</a:t>
            </a:r>
            <a:endParaRPr lang="zh-CN" altLang="en-US" sz="3600"/>
          </a:p>
          <a:p>
            <a:pPr>
              <a:lnSpc>
                <a:spcPct val="130000"/>
              </a:lnSpc>
              <a:spcBef>
                <a:spcPts val="0"/>
              </a:spcBef>
              <a:spcAft>
                <a:spcPts val="0"/>
              </a:spcAft>
            </a:pPr>
            <a:r>
              <a:rPr lang="zh-CN" altLang="en-US" sz="3600"/>
              <a:t>        其次，在心理方面，初一学生都属于十二三岁，正处于想象思维的开发期，需要老师的引导和开发。</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edge">
                                      <p:cBhvr>
                                        <p:cTn id="7" dur="2000"/>
                                        <p:tgtEl>
                                          <p:spTgt spid="5">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edge">
                                      <p:cBhvr>
                                        <p:cTn id="1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3215640" y="441960"/>
            <a:ext cx="5897245" cy="762000"/>
          </a:xfrm>
          <a:prstGeom prst="rect">
            <a:avLst/>
          </a:prstGeom>
          <a:noFill/>
        </p:spPr>
        <p:txBody>
          <a:bodyPr wrap="square" rtlCol="0">
            <a:spAutoFit/>
            <a:scene3d>
              <a:camera prst="orthographicFront"/>
              <a:lightRig rig="threePt" dir="t"/>
            </a:scene3d>
          </a:bodyPr>
          <a:p>
            <a:r>
              <a:rPr lang="zh-CN" altLang="en-US" sz="4400" b="1">
                <a:ln w="9525" cmpd="sng">
                  <a:solidFill>
                    <a:schemeClr val="accent1"/>
                  </a:solidFill>
                  <a:prstDash val="solid"/>
                </a:ln>
                <a:solidFill>
                  <a:srgbClr val="FF0000"/>
                </a:solidFill>
                <a:effectLst>
                  <a:glow rad="38100">
                    <a:schemeClr val="accent1">
                      <a:alpha val="40000"/>
                    </a:schemeClr>
                  </a:glow>
                </a:effectLst>
              </a:rPr>
              <a:t>三：说教学目标</a:t>
            </a:r>
            <a:endParaRPr lang="zh-CN" altLang="en-US" sz="4400" b="1">
              <a:ln w="9525" cmpd="sng">
                <a:solidFill>
                  <a:schemeClr val="accent1"/>
                </a:solidFill>
                <a:prstDash val="solid"/>
              </a:ln>
              <a:solidFill>
                <a:srgbClr val="FF0000"/>
              </a:solidFill>
              <a:effectLst>
                <a:glow rad="38100">
                  <a:schemeClr val="accent1">
                    <a:alpha val="40000"/>
                  </a:schemeClr>
                </a:glow>
              </a:effectLst>
            </a:endParaRPr>
          </a:p>
        </p:txBody>
      </p:sp>
      <p:sp>
        <p:nvSpPr>
          <p:cNvPr id="5" name="文本框 4"/>
          <p:cNvSpPr txBox="1"/>
          <p:nvPr/>
        </p:nvSpPr>
        <p:spPr>
          <a:xfrm>
            <a:off x="1752600" y="1676400"/>
            <a:ext cx="8686800" cy="3893820"/>
          </a:xfrm>
          <a:prstGeom prst="rect">
            <a:avLst/>
          </a:prstGeom>
          <a:noFill/>
        </p:spPr>
        <p:txBody>
          <a:bodyPr wrap="square" rtlCol="0">
            <a:spAutoFit/>
          </a:bodyPr>
          <a:p>
            <a:pPr>
              <a:lnSpc>
                <a:spcPct val="130000"/>
              </a:lnSpc>
              <a:spcBef>
                <a:spcPts val="0"/>
              </a:spcBef>
              <a:spcAft>
                <a:spcPts val="0"/>
              </a:spcAft>
            </a:pPr>
            <a:r>
              <a:rPr lang="en-US" altLang="zh-CN" sz="3200"/>
              <a:t>        </a:t>
            </a:r>
            <a:r>
              <a:rPr lang="zh-CN" altLang="en-US" sz="3200" b="1">
                <a:solidFill>
                  <a:srgbClr val="FF0000"/>
                </a:solidFill>
              </a:rPr>
              <a:t>依据：</a:t>
            </a:r>
            <a:r>
              <a:rPr lang="zh-CN" altLang="en-US" sz="3200"/>
              <a:t>根据《九年义务语文教育新课程标准》理念，语文教学应当是以学生发展为本，培养能力为重，同时关注学生的情感、态度和价值观；</a:t>
            </a:r>
            <a:endParaRPr lang="zh-CN" altLang="en-US" sz="3200"/>
          </a:p>
          <a:p>
            <a:pPr>
              <a:lnSpc>
                <a:spcPct val="130000"/>
              </a:lnSpc>
              <a:spcBef>
                <a:spcPts val="0"/>
              </a:spcBef>
              <a:spcAft>
                <a:spcPts val="0"/>
              </a:spcAft>
            </a:pPr>
            <a:r>
              <a:rPr lang="zh-CN" altLang="en-US" sz="3200"/>
              <a:t>         其次，根据现阶段初中生想象思维的发展。所以根据本课内容确定以下三个方面的目标。</a:t>
            </a:r>
            <a:endParaRPr lang="zh-CN" altLang="en-US" sz="3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4000"/>
          </a:blip>
          <a:stretch>
            <a:fillRect/>
          </a:stretch>
        </a:blipFill>
        <a:effectLst/>
      </p:bgPr>
    </p:bg>
    <p:spTree>
      <p:nvGrpSpPr>
        <p:cNvPr id="1" name=""/>
        <p:cNvGrpSpPr/>
        <p:nvPr/>
      </p:nvGrpSpPr>
      <p:grpSpPr/>
      <p:sp>
        <p:nvSpPr>
          <p:cNvPr id="4" name="文本框 3"/>
          <p:cNvSpPr txBox="1"/>
          <p:nvPr/>
        </p:nvSpPr>
        <p:spPr>
          <a:xfrm>
            <a:off x="1005840" y="472440"/>
            <a:ext cx="10575925" cy="5795010"/>
          </a:xfrm>
          <a:prstGeom prst="rect">
            <a:avLst/>
          </a:prstGeom>
          <a:noFill/>
        </p:spPr>
        <p:txBody>
          <a:bodyPr wrap="square" rtlCol="0">
            <a:spAutoFit/>
          </a:bodyPr>
          <a:p>
            <a:pPr>
              <a:lnSpc>
                <a:spcPct val="120000"/>
              </a:lnSpc>
              <a:spcBef>
                <a:spcPts val="0"/>
              </a:spcBef>
              <a:spcAft>
                <a:spcPts val="0"/>
              </a:spcAft>
            </a:pPr>
            <a:r>
              <a:rPr lang="en-US" altLang="zh-CN"/>
              <a:t>        </a:t>
            </a:r>
            <a:r>
              <a:rPr lang="en-US" altLang="zh-CN" sz="3200"/>
              <a:t> </a:t>
            </a:r>
            <a:r>
              <a:rPr lang="en-US" altLang="zh-CN" sz="3200" b="1">
                <a:solidFill>
                  <a:srgbClr val="FF0000"/>
                </a:solidFill>
              </a:rPr>
              <a:t>1.</a:t>
            </a:r>
            <a:r>
              <a:rPr lang="zh-CN" altLang="en-US" sz="3200" b="1">
                <a:solidFill>
                  <a:srgbClr val="FF0000"/>
                </a:solidFill>
              </a:rPr>
              <a:t>知识与能力：</a:t>
            </a:r>
            <a:r>
              <a:rPr lang="zh-CN" altLang="en-US" sz="3200"/>
              <a:t>学习生字词，</a:t>
            </a:r>
            <a:r>
              <a:rPr lang="zh-CN" altLang="en-US" sz="3200" u="sng"/>
              <a:t>了解文章内容</a:t>
            </a:r>
            <a:r>
              <a:rPr lang="zh-CN" altLang="en-US" sz="3200"/>
              <a:t>；了解神话的特点；学习文章对原有故事的人性化演绎与扩充，</a:t>
            </a:r>
            <a:r>
              <a:rPr lang="zh-CN" altLang="en-US" sz="3200" u="sng"/>
              <a:t>培养改写神话故事的能力</a:t>
            </a:r>
            <a:r>
              <a:rPr lang="zh-CN" altLang="en-US" sz="3200"/>
              <a:t>；</a:t>
            </a:r>
            <a:r>
              <a:rPr lang="zh-CN" altLang="en-US" sz="3200" u="sng"/>
              <a:t>培养学生的想象能力</a:t>
            </a:r>
            <a:r>
              <a:rPr lang="zh-CN" altLang="en-US" sz="3200"/>
              <a:t>。</a:t>
            </a:r>
            <a:endParaRPr lang="zh-CN" altLang="en-US" sz="3200"/>
          </a:p>
          <a:p>
            <a:endParaRPr lang="zh-CN" altLang="en-US" sz="3200"/>
          </a:p>
          <a:p>
            <a:pPr>
              <a:lnSpc>
                <a:spcPct val="120000"/>
              </a:lnSpc>
              <a:spcBef>
                <a:spcPts val="0"/>
              </a:spcBef>
              <a:spcAft>
                <a:spcPts val="0"/>
              </a:spcAft>
            </a:pPr>
            <a:r>
              <a:rPr lang="zh-CN" altLang="en-US" sz="3200"/>
              <a:t>      </a:t>
            </a:r>
            <a:r>
              <a:rPr lang="en-US" altLang="zh-CN" sz="3200" b="1">
                <a:solidFill>
                  <a:srgbClr val="FF0000"/>
                </a:solidFill>
              </a:rPr>
              <a:t>2.</a:t>
            </a:r>
            <a:r>
              <a:rPr lang="zh-CN" altLang="en-US" sz="3200" b="1">
                <a:solidFill>
                  <a:srgbClr val="FF0000"/>
                </a:solidFill>
              </a:rPr>
              <a:t>过程与方法：</a:t>
            </a:r>
            <a:r>
              <a:rPr lang="en-US" altLang="zh-CN" sz="3200"/>
              <a:t>通过快速阅读，体会想像在神话创作中的作用；</a:t>
            </a:r>
            <a:r>
              <a:rPr lang="en-US" altLang="zh-CN" sz="3200" u="sng"/>
              <a:t>快速阅读，画出文章体现想象的句子</a:t>
            </a:r>
            <a:r>
              <a:rPr lang="en-US" altLang="zh-CN" sz="3200"/>
              <a:t>；</a:t>
            </a:r>
            <a:r>
              <a:rPr lang="en-US" altLang="zh-CN" sz="3200" u="sng"/>
              <a:t>自己进行仿写</a:t>
            </a:r>
            <a:endParaRPr lang="en-US" altLang="zh-CN" sz="3200" u="sng"/>
          </a:p>
          <a:p>
            <a:endParaRPr lang="en-US" altLang="zh-CN" sz="3200" u="sng"/>
          </a:p>
          <a:p>
            <a:pPr>
              <a:lnSpc>
                <a:spcPct val="125000"/>
              </a:lnSpc>
              <a:spcBef>
                <a:spcPts val="0"/>
              </a:spcBef>
              <a:spcAft>
                <a:spcPts val="0"/>
              </a:spcAft>
            </a:pPr>
            <a:r>
              <a:rPr lang="en-US" altLang="zh-CN" sz="3200"/>
              <a:t>     </a:t>
            </a:r>
            <a:r>
              <a:rPr lang="en-US" altLang="zh-CN" sz="3200" b="1">
                <a:solidFill>
                  <a:srgbClr val="FF0000"/>
                </a:solidFill>
              </a:rPr>
              <a:t> 3.</a:t>
            </a:r>
            <a:r>
              <a:rPr lang="zh-CN" altLang="en-US" sz="3200" b="1">
                <a:solidFill>
                  <a:srgbClr val="FF0000"/>
                </a:solidFill>
              </a:rPr>
              <a:t>情感态度价值观：</a:t>
            </a:r>
            <a:r>
              <a:rPr lang="zh-CN" altLang="en-US" sz="3200"/>
              <a:t>3.让学生</a:t>
            </a:r>
            <a:r>
              <a:rPr lang="zh-CN" altLang="en-US" sz="3200" u="sng"/>
              <a:t>体验人类诞生的欢欣与愉快</a:t>
            </a:r>
            <a:r>
              <a:rPr lang="zh-CN" altLang="en-US" sz="3200"/>
              <a:t>，感受创造的快乐，思索自身来源，</a:t>
            </a:r>
            <a:r>
              <a:rPr lang="zh-CN" altLang="en-US" sz="3200" u="sng"/>
              <a:t>珍爱生命</a:t>
            </a:r>
            <a:r>
              <a:rPr lang="zh-CN" altLang="en-US" sz="3200"/>
              <a:t>。</a:t>
            </a:r>
            <a:endParaRPr lang="zh-CN" altLang="en-US" sz="3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5000"/>
          </a:blip>
          <a:stretch>
            <a:fillRect/>
          </a:stretch>
        </a:blipFill>
        <a:effectLst/>
      </p:bgPr>
    </p:bg>
    <p:spTree>
      <p:nvGrpSpPr>
        <p:cNvPr id="1" name=""/>
        <p:cNvGrpSpPr/>
        <p:nvPr/>
      </p:nvGrpSpPr>
      <p:grpSpPr/>
      <p:sp>
        <p:nvSpPr>
          <p:cNvPr id="4" name="文本框 3"/>
          <p:cNvSpPr txBox="1"/>
          <p:nvPr/>
        </p:nvSpPr>
        <p:spPr>
          <a:xfrm>
            <a:off x="1508760" y="1112520"/>
            <a:ext cx="9326245" cy="4480560"/>
          </a:xfrm>
          <a:prstGeom prst="rect">
            <a:avLst/>
          </a:prstGeom>
          <a:noFill/>
        </p:spPr>
        <p:txBody>
          <a:bodyPr wrap="square" rtlCol="0">
            <a:spAutoFit/>
          </a:bodyPr>
          <a:p>
            <a:r>
              <a:rPr lang="en-US" altLang="zh-CN"/>
              <a:t>               </a:t>
            </a:r>
            <a:r>
              <a:rPr lang="en-US" altLang="zh-CN" sz="3200"/>
              <a:t>根据单元及课文培养学生想象能力和快速阅读能力的要求，我制定了以下重难点：</a:t>
            </a:r>
            <a:endParaRPr lang="en-US" altLang="zh-CN" sz="3200"/>
          </a:p>
          <a:p>
            <a:endParaRPr lang="en-US" altLang="zh-CN" sz="3200"/>
          </a:p>
          <a:p>
            <a:endParaRPr lang="zh-CN" altLang="en-US" sz="3200" b="1">
              <a:solidFill>
                <a:srgbClr val="FF0000"/>
              </a:solidFill>
            </a:endParaRPr>
          </a:p>
          <a:p>
            <a:r>
              <a:rPr lang="zh-CN" altLang="en-US" sz="3200" b="1">
                <a:solidFill>
                  <a:srgbClr val="FF0000"/>
                </a:solidFill>
              </a:rPr>
              <a:t>重点：</a:t>
            </a:r>
            <a:r>
              <a:rPr lang="zh-CN" altLang="en-US" sz="3200"/>
              <a:t>体验人类诞生的欢欣与愉快；</a:t>
            </a:r>
            <a:r>
              <a:rPr lang="zh-CN" altLang="en-US" sz="3200" u="sng"/>
              <a:t>体会文中大胆而新奇的想象</a:t>
            </a:r>
            <a:r>
              <a:rPr lang="zh-CN" altLang="en-US" sz="3200"/>
              <a:t>。学习文章对原有故事的人性化演绎与扩充，</a:t>
            </a:r>
            <a:r>
              <a:rPr lang="zh-CN" altLang="en-US" sz="3200" u="sng"/>
              <a:t>培养改写神话故事的能力</a:t>
            </a:r>
            <a:r>
              <a:rPr lang="zh-CN" altLang="en-US" sz="3200"/>
              <a:t>。</a:t>
            </a:r>
            <a:endParaRPr lang="zh-CN" altLang="en-US" sz="3200"/>
          </a:p>
          <a:p>
            <a:endParaRPr lang="zh-CN" altLang="en-US" sz="3200"/>
          </a:p>
          <a:p>
            <a:r>
              <a:rPr lang="zh-CN" altLang="en-US" sz="3200" b="1">
                <a:solidFill>
                  <a:srgbClr val="FF0000"/>
                </a:solidFill>
              </a:rPr>
              <a:t>难点：</a:t>
            </a:r>
            <a:r>
              <a:rPr lang="zh-CN" altLang="en-US" sz="3200" u="sng"/>
              <a:t>培养学生的想象能力。</a:t>
            </a:r>
            <a:endParaRPr lang="zh-CN" altLang="en-US" sz="3200" u="sng"/>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4335780" y="335280"/>
            <a:ext cx="3520440" cy="701040"/>
          </a:xfrm>
          <a:prstGeom prst="rect">
            <a:avLst/>
          </a:prstGeom>
          <a:noFill/>
        </p:spPr>
        <p:txBody>
          <a:bodyPr wrap="square" rtlCol="0">
            <a:spAutoFit/>
            <a:scene3d>
              <a:camera prst="orthographicFront"/>
              <a:lightRig rig="threePt" dir="t"/>
            </a:scene3d>
          </a:bodyPr>
          <a:p>
            <a:r>
              <a:rPr lang="zh-CN" altLang="en-US" sz="4000" b="1">
                <a:ln w="9525" cmpd="sng">
                  <a:solidFill>
                    <a:schemeClr val="accent1"/>
                  </a:solidFill>
                  <a:prstDash val="solid"/>
                </a:ln>
                <a:solidFill>
                  <a:srgbClr val="FF0000"/>
                </a:solidFill>
                <a:effectLst>
                  <a:glow rad="38100">
                    <a:schemeClr val="accent1">
                      <a:alpha val="40000"/>
                    </a:schemeClr>
                  </a:glow>
                </a:effectLst>
              </a:rPr>
              <a:t>四：说教学法</a:t>
            </a:r>
            <a:endParaRPr lang="zh-CN" altLang="en-US" sz="4000" b="1">
              <a:ln w="9525" cmpd="sng">
                <a:solidFill>
                  <a:schemeClr val="accent1"/>
                </a:solidFill>
                <a:prstDash val="solid"/>
              </a:ln>
              <a:solidFill>
                <a:srgbClr val="FF0000"/>
              </a:solidFill>
              <a:effectLst>
                <a:glow rad="38100">
                  <a:schemeClr val="accent1">
                    <a:alpha val="40000"/>
                  </a:schemeClr>
                </a:glow>
              </a:effectLst>
            </a:endParaRPr>
          </a:p>
        </p:txBody>
      </p:sp>
      <p:sp>
        <p:nvSpPr>
          <p:cNvPr id="5" name="文本框 4"/>
          <p:cNvSpPr txBox="1"/>
          <p:nvPr/>
        </p:nvSpPr>
        <p:spPr>
          <a:xfrm>
            <a:off x="648335" y="1036320"/>
            <a:ext cx="11261090" cy="4968240"/>
          </a:xfrm>
          <a:prstGeom prst="rect">
            <a:avLst/>
          </a:prstGeom>
          <a:noFill/>
        </p:spPr>
        <p:txBody>
          <a:bodyPr wrap="square" rtlCol="0">
            <a:spAutoFit/>
          </a:bodyPr>
          <a:p>
            <a:pPr>
              <a:lnSpc>
                <a:spcPct val="125000"/>
              </a:lnSpc>
              <a:spcBef>
                <a:spcPts val="0"/>
              </a:spcBef>
              <a:spcAft>
                <a:spcPts val="0"/>
              </a:spcAft>
            </a:pPr>
            <a:r>
              <a:rPr lang="zh-CN" altLang="en-US" sz="3200" b="1">
                <a:solidFill>
                  <a:srgbClr val="FF0000"/>
                </a:solidFill>
              </a:rPr>
              <a:t>（一）说教法：</a:t>
            </a:r>
            <a:endParaRPr lang="zh-CN" altLang="en-US" sz="3200" b="1">
              <a:solidFill>
                <a:srgbClr val="FF0000"/>
              </a:solidFill>
            </a:endParaRPr>
          </a:p>
          <a:p>
            <a:pPr>
              <a:lnSpc>
                <a:spcPct val="125000"/>
              </a:lnSpc>
              <a:spcBef>
                <a:spcPts val="0"/>
              </a:spcBef>
              <a:spcAft>
                <a:spcPts val="0"/>
              </a:spcAft>
            </a:pPr>
            <a:r>
              <a:rPr lang="zh-CN" altLang="en-US" sz="3200" b="1">
                <a:solidFill>
                  <a:srgbClr val="FF0000"/>
                </a:solidFill>
              </a:rPr>
              <a:t>          </a:t>
            </a:r>
            <a:r>
              <a:rPr lang="zh-CN" altLang="en-US" sz="3200">
                <a:solidFill>
                  <a:schemeClr val="tx1"/>
                </a:solidFill>
              </a:rPr>
              <a:t>据新《大纲》在《教学中要重视的问题》里指出：“教学过程应突出学生的实践活动，指导学生主动地获取知识，科学地训练，全面提高语文能力。”我根据本课目标和内容，从学生已掌握的知识基础、发展水平出发，应用各种教学手段调动学生的主动性，以激发兴趣法、讨论探究法·····科学合理的教学方法能使教学效果事半功倍，达到教与学的和谐完美统一。因此，我准备采用以下的教学方法：</a:t>
            </a:r>
            <a:endParaRPr lang="zh-CN" altLang="en-US" sz="320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2000"/>
          </a:blip>
          <a:stretch>
            <a:fillRect/>
          </a:stretch>
        </a:blipFill>
        <a:effectLst/>
      </p:bgPr>
    </p:bg>
    <p:spTree>
      <p:nvGrpSpPr>
        <p:cNvPr id="1" name=""/>
        <p:cNvGrpSpPr/>
        <p:nvPr/>
      </p:nvGrpSpPr>
      <p:grpSpPr/>
      <p:sp>
        <p:nvSpPr>
          <p:cNvPr id="4" name="文本框 3"/>
          <p:cNvSpPr txBox="1"/>
          <p:nvPr/>
        </p:nvSpPr>
        <p:spPr>
          <a:xfrm>
            <a:off x="1249680" y="381000"/>
            <a:ext cx="9889490" cy="5894070"/>
          </a:xfrm>
          <a:prstGeom prst="rect">
            <a:avLst/>
          </a:prstGeom>
          <a:noFill/>
        </p:spPr>
        <p:txBody>
          <a:bodyPr wrap="square" rtlCol="0">
            <a:spAutoFit/>
          </a:bodyPr>
          <a:p>
            <a:pPr>
              <a:lnSpc>
                <a:spcPct val="130000"/>
              </a:lnSpc>
              <a:spcBef>
                <a:spcPts val="0"/>
              </a:spcBef>
              <a:spcAft>
                <a:spcPts val="0"/>
              </a:spcAft>
            </a:pPr>
            <a:r>
              <a:rPr lang="en-US" altLang="zh-CN" sz="3200"/>
              <a:t>         </a:t>
            </a:r>
            <a:r>
              <a:rPr lang="en-US" altLang="zh-CN" sz="3200" b="1">
                <a:solidFill>
                  <a:srgbClr val="FF0000"/>
                </a:solidFill>
              </a:rPr>
              <a:t>1.</a:t>
            </a:r>
            <a:r>
              <a:rPr lang="zh-CN" altLang="en-US" sz="3200" b="1">
                <a:solidFill>
                  <a:srgbClr val="FF0000"/>
                </a:solidFill>
              </a:rPr>
              <a:t>快速阅读法：</a:t>
            </a:r>
            <a:r>
              <a:rPr lang="zh-CN" altLang="en-US" sz="3200"/>
              <a:t>快速阅读法：根据本单元的单元导读要求，学习快速阅读，所以采取快速阅读法，锻炼学生的能力</a:t>
            </a:r>
            <a:endParaRPr lang="zh-CN" altLang="en-US" sz="3200"/>
          </a:p>
          <a:p>
            <a:r>
              <a:rPr lang="en-US" altLang="zh-CN" sz="3200" b="1">
                <a:solidFill>
                  <a:srgbClr val="FF0000"/>
                </a:solidFill>
              </a:rPr>
              <a:t>        2.</a:t>
            </a:r>
            <a:r>
              <a:rPr lang="zh-CN" altLang="en-US" sz="3200" b="1">
                <a:solidFill>
                  <a:srgbClr val="FF0000"/>
                </a:solidFill>
              </a:rPr>
              <a:t>讨论法：</a:t>
            </a:r>
            <a:r>
              <a:rPr lang="zh-CN" altLang="en-US" sz="3200"/>
              <a:t>将学生分组讨论，有利于激发学生的参与度。</a:t>
            </a:r>
            <a:endParaRPr lang="zh-CN" altLang="en-US" sz="3200"/>
          </a:p>
          <a:p>
            <a:r>
              <a:rPr lang="en-US" altLang="zh-CN" sz="3200"/>
              <a:t>        </a:t>
            </a:r>
            <a:r>
              <a:rPr lang="en-US" altLang="zh-CN" sz="3200" b="1">
                <a:solidFill>
                  <a:srgbClr val="FF0000"/>
                </a:solidFill>
              </a:rPr>
              <a:t>3.</a:t>
            </a:r>
            <a:r>
              <a:rPr lang="zh-CN" altLang="en-US" sz="3200" b="1">
                <a:solidFill>
                  <a:srgbClr val="FF0000"/>
                </a:solidFill>
              </a:rPr>
              <a:t>复述法：</a:t>
            </a:r>
            <a:r>
              <a:rPr lang="zh-CN" altLang="en-US" sz="3200"/>
              <a:t>根据新课标的要求，让学生自己用自己的语言讲述女娲造人的前因后果，培养学生的口语能力</a:t>
            </a:r>
            <a:r>
              <a:rPr lang="en-US" altLang="zh-CN" sz="3200"/>
              <a:t>.</a:t>
            </a:r>
            <a:endParaRPr lang="en-US" altLang="zh-CN" sz="3200"/>
          </a:p>
          <a:p>
            <a:r>
              <a:rPr lang="zh-CN" altLang="zh-CN" sz="3200"/>
              <a:t>       </a:t>
            </a:r>
            <a:r>
              <a:rPr lang="zh-CN" altLang="zh-CN" sz="3200" b="1">
                <a:solidFill>
                  <a:srgbClr val="FF0000"/>
                </a:solidFill>
              </a:rPr>
              <a:t> </a:t>
            </a:r>
            <a:r>
              <a:rPr lang="en-US" altLang="zh-CN" sz="3200" b="1">
                <a:solidFill>
                  <a:srgbClr val="FF0000"/>
                </a:solidFill>
              </a:rPr>
              <a:t>4.</a:t>
            </a:r>
            <a:r>
              <a:rPr lang="zh-CN" altLang="en-US" sz="3200" b="1">
                <a:solidFill>
                  <a:srgbClr val="FF0000"/>
                </a:solidFill>
              </a:rPr>
              <a:t>对比阅读法：</a:t>
            </a:r>
            <a:r>
              <a:rPr lang="zh-CN" altLang="en-US" sz="3200">
                <a:solidFill>
                  <a:schemeClr val="tx1"/>
                </a:solidFill>
              </a:rPr>
              <a:t>女娲造人存在的版本有好多，采取比较阅读法，有利于培养学生横向思维和纵向思维的能力</a:t>
            </a:r>
            <a:endParaRPr lang="zh-CN" altLang="en-US" sz="3200">
              <a:solidFill>
                <a:schemeClr val="tx1"/>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3505</Words>
  <Application>WPS 演示</Application>
  <PresentationFormat>宽屏</PresentationFormat>
  <Paragraphs>159</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女娲造人                                             袁珂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1.导入新课</vt:lpstr>
      <vt:lpstr>2.快速阅读，初步感知</vt:lpstr>
      <vt:lpstr>PowerPoint 演示文稿</vt:lpstr>
      <vt:lpstr>PowerPoint 演示文稿</vt:lpstr>
      <vt:lpstr>（1）对比一下，本文和《风俗通》中的女娲造人丰富了哪些内容？具体概括一下，你能从中体会到什么</vt:lpstr>
      <vt:lpstr>PowerPoint 演示文稿</vt:lpstr>
      <vt:lpstr>4.想象训练，能力培养</vt:lpstr>
      <vt:lpstr>5.小结</vt:lpstr>
      <vt:lpstr>6.作业</vt:lpstr>
      <vt:lpstr>六.说板书设计</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6</cp:revision>
  <dcterms:created xsi:type="dcterms:W3CDTF">2015-05-05T08:02:00Z</dcterms:created>
  <dcterms:modified xsi:type="dcterms:W3CDTF">2016-06-13T13:30:08Z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