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559" r:id="rId3"/>
    <p:sldId id="561" r:id="rId4"/>
    <p:sldId id="566" r:id="rId5"/>
    <p:sldId id="567" r:id="rId6"/>
    <p:sldId id="568" r:id="rId7"/>
    <p:sldId id="570" r:id="rId8"/>
    <p:sldId id="571" r:id="rId9"/>
    <p:sldId id="572" r:id="rId10"/>
    <p:sldId id="573" r:id="rId11"/>
    <p:sldId id="574" r:id="rId12"/>
    <p:sldId id="569" r:id="rId13"/>
    <p:sldId id="575" r:id="rId14"/>
    <p:sldId id="576" r:id="rId15"/>
    <p:sldId id="578" r:id="rId16"/>
    <p:sldId id="579" r:id="rId17"/>
    <p:sldId id="577" r:id="rId18"/>
    <p:sldId id="580" r:id="rId19"/>
    <p:sldId id="601" r:id="rId20"/>
    <p:sldId id="602" r:id="rId21"/>
    <p:sldId id="581" r:id="rId22"/>
    <p:sldId id="587" r:id="rId23"/>
    <p:sldId id="588" r:id="rId24"/>
    <p:sldId id="590" r:id="rId25"/>
    <p:sldId id="591" r:id="rId26"/>
    <p:sldId id="592" r:id="rId27"/>
    <p:sldId id="593" r:id="rId28"/>
    <p:sldId id="594" r:id="rId29"/>
    <p:sldId id="595" r:id="rId30"/>
    <p:sldId id="596" r:id="rId31"/>
    <p:sldId id="597" r:id="rId32"/>
    <p:sldId id="598" r:id="rId33"/>
    <p:sldId id="562" r:id="rId34"/>
    <p:sldId id="589" r:id="rId35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FF"/>
    <a:srgbClr val="3333FF"/>
    <a:srgbClr val="0000FF"/>
    <a:srgbClr val="FFFFCC"/>
    <a:srgbClr val="080005"/>
    <a:srgbClr val="3399FF"/>
    <a:srgbClr val="FFFF00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60"/>
        <p:guide pos="288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标题 4097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4099" name="文本占位符 4098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sp>
        <p:nvSpPr>
          <p:cNvPr id="4101" name="矩形 4100"/>
          <p:cNvSpPr>
            <a:spLocks noChangeAspect="1"/>
          </p:cNvSpPr>
          <p:nvPr/>
        </p:nvSpPr>
        <p:spPr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103" name="矩形 4102"/>
          <p:cNvSpPr>
            <a:spLocks noChangeAspect="1"/>
          </p:cNvSpPr>
          <p:nvPr/>
        </p:nvSpPr>
        <p:spPr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105" name="矩形 4104"/>
          <p:cNvSpPr>
            <a:spLocks noChangeAspect="1"/>
          </p:cNvSpPr>
          <p:nvPr/>
        </p:nvSpPr>
        <p:spPr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107" name="矩形 4106"/>
          <p:cNvSpPr>
            <a:spLocks noChangeAspect="1"/>
          </p:cNvSpPr>
          <p:nvPr/>
        </p:nvSpPr>
        <p:spPr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111" name="矩形 4110"/>
          <p:cNvSpPr>
            <a:spLocks noChangeAspect="1"/>
          </p:cNvSpPr>
          <p:nvPr/>
        </p:nvSpPr>
        <p:spPr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113" name="矩形 4112"/>
          <p:cNvSpPr>
            <a:spLocks noChangeAspect="1"/>
          </p:cNvSpPr>
          <p:nvPr/>
        </p:nvSpPr>
        <p:spPr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115" name="矩形 4114"/>
          <p:cNvSpPr>
            <a:spLocks noChangeAspect="1"/>
          </p:cNvSpPr>
          <p:nvPr/>
        </p:nvSpPr>
        <p:spPr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pic>
        <p:nvPicPr>
          <p:cNvPr id="4117" name="图片 4116" descr="timg?image&amp;quality=80&amp;size=b9999_10000&amp;sec=1586321066871&amp;di=57a72247e75f5f83e1004efca0d42137&amp;imgtype=0&amp;src=http%3A%2F%2Fbb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18" name="文本框 4117"/>
          <p:cNvSpPr txBox="1"/>
          <p:nvPr/>
        </p:nvSpPr>
        <p:spPr>
          <a:xfrm>
            <a:off x="1116013" y="2205038"/>
            <a:ext cx="7416800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dirty="0">
              <a:latin typeface="Arial" panose="020B0604020202020204" pitchFamily="34" charset="0"/>
            </a:endParaRPr>
          </a:p>
        </p:txBody>
      </p:sp>
      <p:sp>
        <p:nvSpPr>
          <p:cNvPr id="4119" name="文本框 4118"/>
          <p:cNvSpPr txBox="1"/>
          <p:nvPr/>
        </p:nvSpPr>
        <p:spPr>
          <a:xfrm>
            <a:off x="323850" y="2133600"/>
            <a:ext cx="8496300" cy="2168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5400" b="1" dirty="0">
                <a:solidFill>
                  <a:srgbClr val="FF00FF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中考语文语法知识专题复习</a:t>
            </a:r>
            <a:endParaRPr lang="zh-CN" altLang="en-US" sz="5400" b="1" dirty="0">
              <a:solidFill>
                <a:srgbClr val="FF00FF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 algn="ctr">
              <a:spcBef>
                <a:spcPct val="50000"/>
              </a:spcBef>
            </a:pPr>
            <a:r>
              <a:rPr lang="zh-CN" altLang="zh-CN" sz="5400" b="1" dirty="0">
                <a:solidFill>
                  <a:srgbClr val="FF00FF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（一、词类）</a:t>
            </a:r>
            <a:endParaRPr lang="zh-CN" altLang="zh-CN" sz="5400" b="1" dirty="0">
              <a:solidFill>
                <a:srgbClr val="FF00FF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8197" name="图片 8196" descr="u=1013194796,1830417939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47650" y="138430"/>
            <a:ext cx="1405890" cy="583565"/>
          </a:xfrm>
          <a:prstGeom prst="rect">
            <a:avLst/>
          </a:prstGeom>
          <a:solidFill>
            <a:srgbClr val="FFFF00"/>
          </a:solidFill>
          <a:ln w="38100"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ctr"/>
            <a:r>
              <a:rPr lang="zh-CN" altLang="zh-CN" sz="32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词类</a:t>
            </a:r>
            <a:endParaRPr lang="zh-CN" altLang="zh-CN" sz="32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39470" y="930275"/>
            <a:ext cx="5478780" cy="521970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0000FF"/>
                </a:solidFill>
              </a:rPr>
              <a:t>F、代词：起代替或指示作用的词</a:t>
            </a:r>
            <a:endParaRPr lang="zh-CN" altLang="en-US" sz="2800">
              <a:solidFill>
                <a:srgbClr val="0000FF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14375" y="2327275"/>
            <a:ext cx="7890510" cy="37846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66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代词分为人称代词、疑问代词、指示代词三类</a:t>
            </a:r>
            <a:endParaRPr lang="zh-CN" altLang="en-US" sz="2400">
              <a:solidFill>
                <a:srgbClr val="6600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2400">
                <a:solidFill>
                  <a:srgbClr val="66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 人称代词包括三种代词：</a:t>
            </a:r>
            <a:endParaRPr lang="zh-CN" altLang="en-US" sz="2400">
              <a:solidFill>
                <a:srgbClr val="6600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2400">
                <a:solidFill>
                  <a:srgbClr val="66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第一人称：我、我们、咱、咱们；</a:t>
            </a:r>
            <a:endParaRPr lang="zh-CN" altLang="en-US" sz="2400">
              <a:solidFill>
                <a:srgbClr val="6600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2400">
                <a:solidFill>
                  <a:srgbClr val="66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第二人称：你、你们、您；</a:t>
            </a:r>
            <a:endParaRPr lang="zh-CN" altLang="en-US" sz="2400">
              <a:solidFill>
                <a:srgbClr val="6600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2400">
                <a:solidFill>
                  <a:srgbClr val="66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第三人称：他、她、它、他们、她们、它们、别人、大家</a:t>
            </a:r>
            <a:endParaRPr lang="zh-CN" altLang="en-US" sz="2400">
              <a:solidFill>
                <a:srgbClr val="6600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2400">
                <a:solidFill>
                  <a:srgbClr val="66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 疑问代词是表示疑问的，如：谁、什么、哪、哪里、多少、哪儿、怎么、怎么样等</a:t>
            </a:r>
            <a:endParaRPr lang="zh-CN" altLang="en-US" sz="2400">
              <a:solidFill>
                <a:srgbClr val="6600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2400">
                <a:solidFill>
                  <a:srgbClr val="66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3. 指示代词是具有指示作用的，如：这，这儿、这里、</a:t>
            </a:r>
            <a:r>
              <a:rPr lang="zh-CN" altLang="en-US" sz="2400">
                <a:solidFill>
                  <a:srgbClr val="66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这么、这边、</a:t>
            </a:r>
            <a:r>
              <a:rPr lang="zh-CN" altLang="en-US" sz="2400">
                <a:solidFill>
                  <a:srgbClr val="66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那、那儿、那里、那么、那边、这阵子、那会儿、各、每等</a:t>
            </a:r>
            <a:endParaRPr lang="zh-CN" altLang="en-US" sz="2400">
              <a:solidFill>
                <a:srgbClr val="6600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animBg="1"/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8197" name="图片 8196" descr="u=1013194796,1830417939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47650" y="138430"/>
            <a:ext cx="1405890" cy="583565"/>
          </a:xfrm>
          <a:prstGeom prst="rect">
            <a:avLst/>
          </a:prstGeom>
          <a:solidFill>
            <a:srgbClr val="FFFF00"/>
          </a:solidFill>
          <a:ln w="38100"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ctr"/>
            <a:r>
              <a:rPr lang="zh-CN" altLang="zh-CN" sz="32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词类</a:t>
            </a:r>
            <a:endParaRPr lang="zh-CN" altLang="zh-CN" sz="32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46430" y="1100455"/>
            <a:ext cx="3195955" cy="52197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代词的语法特点：</a:t>
            </a:r>
            <a:endParaRPr lang="zh-CN" altLang="en-US" sz="28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2120" y="1906905"/>
            <a:ext cx="8234680" cy="4523105"/>
          </a:xfrm>
          <a:prstGeom prst="rect">
            <a:avLst/>
          </a:prstGeom>
          <a:ln w="57150">
            <a:prstDash val="sys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3333FF"/>
                </a:solidFill>
                <a:latin typeface="BatangChe" panose="02030609000101010101" charset="-127"/>
                <a:ea typeface="BatangChe" panose="02030609000101010101" charset="-127"/>
                <a:cs typeface="BatangChe" panose="02030609000101010101" charset="-127"/>
              </a:rPr>
              <a:t>①第二人称的敬称“您”不用于复数，如果需要表示复数，就用“您几位”“您诸位”</a:t>
            </a:r>
            <a:endParaRPr lang="zh-CN" altLang="en-US" sz="2400">
              <a:solidFill>
                <a:srgbClr val="3333FF"/>
              </a:solidFill>
              <a:latin typeface="BatangChe" panose="02030609000101010101" charset="-127"/>
              <a:ea typeface="BatangChe" panose="02030609000101010101" charset="-127"/>
              <a:cs typeface="BatangChe" panose="02030609000101010101" charset="-127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3333FF"/>
                </a:solidFill>
                <a:latin typeface="BatangChe" panose="02030609000101010101" charset="-127"/>
                <a:ea typeface="BatangChe" panose="02030609000101010101" charset="-127"/>
                <a:cs typeface="BatangChe" panose="02030609000101010101" charset="-127"/>
              </a:rPr>
              <a:t>②第三人称复数代词“他们”可专指男性，也可兼指男性和女性，“她们”则专指女性</a:t>
            </a:r>
            <a:endParaRPr lang="zh-CN" altLang="en-US" sz="2400">
              <a:solidFill>
                <a:srgbClr val="3333FF"/>
              </a:solidFill>
              <a:latin typeface="BatangChe" panose="02030609000101010101" charset="-127"/>
              <a:ea typeface="BatangChe" panose="02030609000101010101" charset="-127"/>
              <a:cs typeface="BatangChe" panose="02030609000101010101" charset="-127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3333FF"/>
                </a:solidFill>
                <a:latin typeface="BatangChe" panose="02030609000101010101" charset="-127"/>
                <a:ea typeface="BatangChe" panose="02030609000101010101" charset="-127"/>
                <a:cs typeface="BatangChe" panose="02030609000101010101" charset="-127"/>
              </a:rPr>
              <a:t>③注意“我们”和“咱们”用法的区别“我们”指说话人，有时也可以包括听话人；“咱们”一定包括说话人和听话人</a:t>
            </a:r>
            <a:endParaRPr lang="zh-CN" altLang="en-US" sz="2400">
              <a:solidFill>
                <a:srgbClr val="3333FF"/>
              </a:solidFill>
              <a:latin typeface="BatangChe" panose="02030609000101010101" charset="-127"/>
              <a:ea typeface="BatangChe" panose="02030609000101010101" charset="-127"/>
              <a:cs typeface="BatangChe" panose="02030609000101010101" charset="-127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3333FF"/>
                </a:solidFill>
                <a:latin typeface="BatangChe" panose="02030609000101010101" charset="-127"/>
                <a:ea typeface="BatangChe" panose="02030609000101010101" charset="-127"/>
                <a:cs typeface="BatangChe" panose="02030609000101010101" charset="-127"/>
              </a:rPr>
              <a:t>④指示代词“那”用于远指，“这”用于近指</a:t>
            </a:r>
            <a:endParaRPr lang="zh-CN" altLang="en-US" sz="2400">
              <a:solidFill>
                <a:srgbClr val="3333FF"/>
              </a:solidFill>
              <a:latin typeface="BatangChe" panose="02030609000101010101" charset="-127"/>
              <a:ea typeface="BatangChe" panose="02030609000101010101" charset="-127"/>
              <a:cs typeface="BatangChe" panose="02030609000101010101" charset="-127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3333FF"/>
                </a:solidFill>
                <a:latin typeface="BatangChe" panose="02030609000101010101" charset="-127"/>
                <a:ea typeface="BatangChe" panose="02030609000101010101" charset="-127"/>
                <a:cs typeface="BatangChe" panose="02030609000101010101" charset="-127"/>
              </a:rPr>
              <a:t>⑤代词用得不恰当，指代不明，可造成病句</a:t>
            </a:r>
            <a:endParaRPr lang="zh-CN" altLang="en-US" sz="2400">
              <a:solidFill>
                <a:srgbClr val="3333FF"/>
              </a:solidFill>
              <a:latin typeface="BatangChe" panose="02030609000101010101" charset="-127"/>
              <a:ea typeface="BatangChe" panose="02030609000101010101" charset="-127"/>
              <a:cs typeface="BatangChe" panose="02030609000101010101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8197" name="图片 8196" descr="u=1013194796,1830417939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47650" y="138430"/>
            <a:ext cx="1405890" cy="583565"/>
          </a:xfrm>
          <a:prstGeom prst="rect">
            <a:avLst/>
          </a:prstGeom>
          <a:solidFill>
            <a:srgbClr val="FFFF00"/>
          </a:solidFill>
          <a:ln w="38100"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ctr"/>
            <a:r>
              <a:rPr lang="zh-CN" altLang="zh-CN" sz="32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词类</a:t>
            </a:r>
            <a:endParaRPr lang="zh-CN" altLang="zh-CN" sz="32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48155" y="138430"/>
            <a:ext cx="7326630" cy="119888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3333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G、副词：一般用在动词、形容词前边，表示行为、动作或性质、状态的程度、范围、时间、频率、情势、语气等</a:t>
            </a:r>
            <a:endParaRPr lang="zh-CN" altLang="en-US" sz="2400">
              <a:solidFill>
                <a:srgbClr val="3333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7650" y="1486535"/>
            <a:ext cx="8722995" cy="5262245"/>
          </a:xfrm>
          <a:prstGeom prst="rect">
            <a:avLst/>
          </a:prstGeom>
          <a:ln w="57150">
            <a:prstDash val="sys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2400">
                <a:solidFill>
                  <a:srgbClr val="C00000"/>
                </a:solidFill>
              </a:rPr>
              <a:t>表示范围：</a:t>
            </a:r>
            <a:r>
              <a:rPr lang="zh-CN" altLang="en-US" sz="2400"/>
              <a:t>都、全、单、共、光、尽、净、仅、就、只、一共、一起、一同、一道、一齐、一概、一味、统统、总共、仅仅、惟独等；</a:t>
            </a:r>
            <a:endParaRPr lang="zh-CN" altLang="en-US" sz="2400"/>
          </a:p>
          <a:p>
            <a:r>
              <a:rPr lang="zh-CN" altLang="en-US" sz="2400">
                <a:solidFill>
                  <a:srgbClr val="C00000"/>
                </a:solidFill>
              </a:rPr>
              <a:t>表示语气：</a:t>
            </a:r>
            <a:r>
              <a:rPr lang="zh-CN" altLang="en-US" sz="2400"/>
              <a:t>可、倒、一定、必定、必然、却、就、幸亏、难道、何尝、偏偏、索性、简直、反正、多亏、也许、大约、好在、敢情；</a:t>
            </a:r>
            <a:endParaRPr lang="zh-CN" altLang="en-US" sz="2400"/>
          </a:p>
          <a:p>
            <a:r>
              <a:rPr lang="zh-CN" altLang="en-US" sz="2400">
                <a:solidFill>
                  <a:srgbClr val="C00000"/>
                </a:solidFill>
              </a:rPr>
              <a:t>表示否定：</a:t>
            </a:r>
            <a:r>
              <a:rPr lang="zh-CN" altLang="en-US" sz="2400"/>
              <a:t>不、没、没有、别；</a:t>
            </a:r>
            <a:endParaRPr lang="zh-CN" altLang="en-US" sz="2400"/>
          </a:p>
          <a:p>
            <a:r>
              <a:rPr lang="zh-CN" altLang="en-US" sz="2400">
                <a:solidFill>
                  <a:srgbClr val="C00000"/>
                </a:solidFill>
              </a:rPr>
              <a:t>表示时间：</a:t>
            </a:r>
            <a:r>
              <a:rPr lang="zh-CN" altLang="en-US" sz="2400"/>
              <a:t>刚、恰好、正、将、老（是）、总（是）、早就、已经、正在、立刻、马上、起初、原先、一向、永远、从来、偶尔、随时、忽然；</a:t>
            </a:r>
            <a:endParaRPr lang="zh-CN" altLang="en-US" sz="2400"/>
          </a:p>
          <a:p>
            <a:r>
              <a:rPr lang="zh-CN" altLang="en-US" sz="2400">
                <a:solidFill>
                  <a:srgbClr val="C00000"/>
                </a:solidFill>
              </a:rPr>
              <a:t>表示程度：</a:t>
            </a:r>
            <a:r>
              <a:rPr lang="zh-CN" altLang="en-US" sz="2400"/>
              <a:t>很、极、最、太、更、更加、格外、十分、极其、比较、相当、稍微、略微、多么；</a:t>
            </a:r>
            <a:endParaRPr lang="zh-CN" altLang="en-US" sz="2400"/>
          </a:p>
          <a:p>
            <a:r>
              <a:rPr lang="zh-CN" altLang="en-US" sz="2400">
                <a:solidFill>
                  <a:srgbClr val="C00000"/>
                </a:solidFill>
              </a:rPr>
              <a:t>表示情势：</a:t>
            </a:r>
            <a:r>
              <a:rPr lang="zh-CN" altLang="en-US" sz="2400"/>
              <a:t>仿佛、渐渐、百般、特地、互相、擅自、几乎、逐渐、逐步、猛然、依然、仍然、当然、毅然、果然、差点儿</a:t>
            </a:r>
            <a:endParaRPr lang="zh-CN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8197" name="图片 8196" descr="u=1013194796,1830417939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47650" y="138430"/>
            <a:ext cx="1405890" cy="583565"/>
          </a:xfrm>
          <a:prstGeom prst="rect">
            <a:avLst/>
          </a:prstGeom>
          <a:solidFill>
            <a:srgbClr val="FFFF00"/>
          </a:solidFill>
          <a:ln w="38100"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ctr"/>
            <a:r>
              <a:rPr lang="zh-CN" altLang="zh-CN" sz="32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词类</a:t>
            </a:r>
            <a:endParaRPr lang="zh-CN" altLang="zh-CN" sz="32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8295" y="1021080"/>
            <a:ext cx="3079750" cy="521970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副词的语法特点：</a:t>
            </a:r>
            <a:endParaRPr lang="zh-CN" altLang="en-US" sz="28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7650" y="2326640"/>
            <a:ext cx="8283575" cy="3322955"/>
          </a:xfrm>
          <a:prstGeom prst="rect">
            <a:avLst/>
          </a:prstGeom>
          <a:ln w="57150">
            <a:prstDash val="sysDot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0000FF"/>
                </a:solidFill>
                <a:latin typeface="BatangChe" panose="02030609000101010101" charset="-127"/>
                <a:ea typeface="BatangChe" panose="02030609000101010101" charset="-127"/>
              </a:rPr>
              <a:t>①副词主要用来修饰、限制动词或形容词，在动词、形容词前面作状语</a:t>
            </a:r>
            <a:endParaRPr lang="zh-CN" altLang="en-US" sz="2800">
              <a:solidFill>
                <a:srgbClr val="0000FF"/>
              </a:solidFill>
              <a:latin typeface="BatangChe" panose="02030609000101010101" charset="-127"/>
              <a:ea typeface="BatangChe" panose="02030609000101010101" charset="-127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0000FF"/>
                </a:solidFill>
                <a:latin typeface="BatangChe" panose="02030609000101010101" charset="-127"/>
                <a:ea typeface="BatangChe" panose="02030609000101010101" charset="-127"/>
              </a:rPr>
              <a:t>②副词有时用在形容词后面，补充说明程度、结果，作补语</a:t>
            </a:r>
            <a:endParaRPr lang="zh-CN" altLang="en-US" sz="2800">
              <a:solidFill>
                <a:srgbClr val="0000FF"/>
              </a:solidFill>
              <a:latin typeface="BatangChe" panose="02030609000101010101" charset="-127"/>
              <a:ea typeface="BatangChe" panose="02030609000101010101" charset="-127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0000FF"/>
                </a:solidFill>
                <a:latin typeface="BatangChe" panose="02030609000101010101" charset="-127"/>
                <a:ea typeface="BatangChe" panose="02030609000101010101" charset="-127"/>
              </a:rPr>
              <a:t>③副词不能修饰名词、代词</a:t>
            </a:r>
            <a:endParaRPr lang="zh-CN" altLang="en-US" sz="2800">
              <a:solidFill>
                <a:srgbClr val="0000FF"/>
              </a:solidFill>
              <a:latin typeface="BatangChe" panose="02030609000101010101" charset="-127"/>
              <a:ea typeface="BatangChe" panose="02030609000101010101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8197" name="图片 8196" descr="u=1013194796,1830417939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47650" y="138430"/>
            <a:ext cx="1405890" cy="583565"/>
          </a:xfrm>
          <a:prstGeom prst="rect">
            <a:avLst/>
          </a:prstGeom>
          <a:solidFill>
            <a:srgbClr val="FFFF00"/>
          </a:solidFill>
          <a:ln w="38100"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ctr"/>
            <a:r>
              <a:rPr lang="zh-CN" altLang="zh-CN" sz="32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词类</a:t>
            </a:r>
            <a:endParaRPr lang="zh-CN" altLang="zh-CN" sz="32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71525" y="885190"/>
            <a:ext cx="7616825" cy="119888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2400"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I、介词：介词经常用在名词、代词等的前面，和这些词合起来，表示动作、行为、性状的起止、方向、处所、时间、对象、方式、原因、目的、比较等</a:t>
            </a:r>
            <a:endParaRPr lang="zh-CN" altLang="en-US" sz="2400">
              <a:latin typeface="DFKai-SB" panose="03000509000000000000" charset="-120"/>
              <a:ea typeface="DFKai-SB" panose="03000509000000000000" charset="-120"/>
              <a:cs typeface="DFKai-SB" panose="03000509000000000000" charset="-12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19100" y="2599690"/>
            <a:ext cx="8185785" cy="3538220"/>
          </a:xfrm>
          <a:prstGeom prst="rect">
            <a:avLst/>
          </a:prstGeom>
          <a:ln w="57150">
            <a:solidFill>
              <a:schemeClr val="accent2">
                <a:alpha val="33000"/>
              </a:schemeClr>
            </a:solidFill>
            <a:prstDash val="sys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2800">
                <a:solidFill>
                  <a:srgbClr val="C00000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1.表时间：</a:t>
            </a:r>
            <a:r>
              <a:rPr lang="zh-CN" altLang="en-US" sz="2800">
                <a:solidFill>
                  <a:srgbClr val="0000FF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在 于 自自从 从 当 由 趁 随着 到</a:t>
            </a:r>
            <a:endParaRPr lang="zh-CN" altLang="en-US" sz="2800">
              <a:solidFill>
                <a:srgbClr val="0000FF"/>
              </a:solidFill>
              <a:latin typeface="DFKai-SB" panose="03000509000000000000" charset="-120"/>
              <a:ea typeface="DFKai-SB" panose="03000509000000000000" charset="-120"/>
              <a:cs typeface="DFKai-SB" panose="03000509000000000000" charset="-120"/>
            </a:endParaRPr>
          </a:p>
          <a:p>
            <a:r>
              <a:rPr lang="zh-CN" altLang="en-US" sz="2800">
                <a:solidFill>
                  <a:srgbClr val="C00000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2、表处所：</a:t>
            </a:r>
            <a:r>
              <a:rPr lang="zh-CN" altLang="en-US" sz="2800">
                <a:solidFill>
                  <a:srgbClr val="0000FF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从 打 朝 向 在 沿着 顺着</a:t>
            </a:r>
            <a:endParaRPr lang="zh-CN" altLang="en-US" sz="2800">
              <a:solidFill>
                <a:srgbClr val="0000FF"/>
              </a:solidFill>
              <a:latin typeface="DFKai-SB" panose="03000509000000000000" charset="-120"/>
              <a:ea typeface="DFKai-SB" panose="03000509000000000000" charset="-120"/>
              <a:cs typeface="DFKai-SB" panose="03000509000000000000" charset="-120"/>
            </a:endParaRPr>
          </a:p>
          <a:p>
            <a:r>
              <a:rPr lang="zh-CN" altLang="en-US" sz="2800">
                <a:solidFill>
                  <a:srgbClr val="C00000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3、表排除：</a:t>
            </a:r>
            <a:r>
              <a:rPr lang="zh-CN" altLang="en-US" sz="2800">
                <a:solidFill>
                  <a:srgbClr val="0000FF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除 除了</a:t>
            </a:r>
            <a:endParaRPr lang="zh-CN" altLang="en-US" sz="2800">
              <a:solidFill>
                <a:srgbClr val="0000FF"/>
              </a:solidFill>
              <a:latin typeface="DFKai-SB" panose="03000509000000000000" charset="-120"/>
              <a:ea typeface="DFKai-SB" panose="03000509000000000000" charset="-120"/>
              <a:cs typeface="DFKai-SB" panose="03000509000000000000" charset="-120"/>
            </a:endParaRPr>
          </a:p>
          <a:p>
            <a:r>
              <a:rPr lang="zh-CN" altLang="en-US" sz="2800">
                <a:solidFill>
                  <a:srgbClr val="C00000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4、表对象、范围：</a:t>
            </a:r>
            <a:r>
              <a:rPr lang="zh-CN" altLang="en-US" sz="2800">
                <a:solidFill>
                  <a:srgbClr val="0000FF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 对于 和 跟同 与 替 将 把 关于 被</a:t>
            </a:r>
            <a:endParaRPr lang="zh-CN" altLang="en-US" sz="2800">
              <a:solidFill>
                <a:srgbClr val="0000FF"/>
              </a:solidFill>
              <a:latin typeface="DFKai-SB" panose="03000509000000000000" charset="-120"/>
              <a:ea typeface="DFKai-SB" panose="03000509000000000000" charset="-120"/>
              <a:cs typeface="DFKai-SB" panose="03000509000000000000" charset="-120"/>
            </a:endParaRPr>
          </a:p>
          <a:p>
            <a:r>
              <a:rPr lang="zh-CN" altLang="en-US" sz="2800">
                <a:solidFill>
                  <a:srgbClr val="C00000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5、表方式、手段：</a:t>
            </a:r>
            <a:r>
              <a:rPr lang="zh-CN" altLang="en-US" sz="2800">
                <a:solidFill>
                  <a:srgbClr val="0000FF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 按照 依 依照 根据 以 凭 本着 用</a:t>
            </a:r>
            <a:endParaRPr lang="zh-CN" altLang="en-US" sz="2800">
              <a:solidFill>
                <a:srgbClr val="0000FF"/>
              </a:solidFill>
              <a:latin typeface="DFKai-SB" panose="03000509000000000000" charset="-120"/>
              <a:ea typeface="DFKai-SB" panose="03000509000000000000" charset="-120"/>
              <a:cs typeface="DFKai-SB" panose="03000509000000000000" charset="-120"/>
            </a:endParaRPr>
          </a:p>
          <a:p>
            <a:r>
              <a:rPr lang="zh-CN" altLang="en-US" sz="2800">
                <a:solidFill>
                  <a:srgbClr val="C00000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6、表目的、原因：</a:t>
            </a:r>
            <a:r>
              <a:rPr lang="zh-CN" altLang="en-US" sz="2800">
                <a:solidFill>
                  <a:srgbClr val="0000FF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为 为了 为着 因 由</a:t>
            </a:r>
            <a:endParaRPr lang="zh-CN" altLang="en-US" sz="2800">
              <a:solidFill>
                <a:srgbClr val="0000FF"/>
              </a:solidFill>
              <a:latin typeface="DFKai-SB" panose="03000509000000000000" charset="-120"/>
              <a:ea typeface="DFKai-SB" panose="03000509000000000000" charset="-120"/>
              <a:cs typeface="DFKai-SB" panose="03000509000000000000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8197" name="图片 8196" descr="u=1013194796,1830417939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47650" y="138430"/>
            <a:ext cx="1405890" cy="583565"/>
          </a:xfrm>
          <a:prstGeom prst="rect">
            <a:avLst/>
          </a:prstGeom>
          <a:solidFill>
            <a:srgbClr val="FFFF00"/>
          </a:solidFill>
          <a:ln w="38100"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ctr"/>
            <a:r>
              <a:rPr lang="zh-CN" altLang="zh-CN" sz="32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词类</a:t>
            </a:r>
            <a:endParaRPr lang="zh-CN" altLang="zh-CN" sz="32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61340" y="2157095"/>
            <a:ext cx="7840345" cy="3969385"/>
          </a:xfrm>
          <a:prstGeom prst="rect">
            <a:avLst/>
          </a:prstGeom>
          <a:ln w="57150">
            <a:solidFill>
              <a:schemeClr val="accent4">
                <a:alpha val="50000"/>
              </a:schemeClr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C00000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自、从、以、当、为、按照，</a:t>
            </a:r>
            <a:endParaRPr lang="zh-CN" altLang="en-US" sz="2800">
              <a:solidFill>
                <a:srgbClr val="C00000"/>
              </a:solidFill>
              <a:latin typeface="DFKai-SB" panose="03000509000000000000" charset="-120"/>
              <a:ea typeface="DFKai-SB" panose="03000509000000000000" charset="-120"/>
              <a:cs typeface="DFKai-SB" panose="03000509000000000000" charset="-120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C00000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由于、对于、为了、到</a:t>
            </a:r>
            <a:endParaRPr lang="zh-CN" altLang="en-US" sz="2800">
              <a:solidFill>
                <a:srgbClr val="C00000"/>
              </a:solidFill>
              <a:latin typeface="DFKai-SB" panose="03000509000000000000" charset="-120"/>
              <a:ea typeface="DFKai-SB" panose="03000509000000000000" charset="-120"/>
              <a:cs typeface="DFKai-SB" panose="03000509000000000000" charset="-120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C00000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和、跟、把、比、在、关于</a:t>
            </a:r>
            <a:endParaRPr lang="zh-CN" altLang="en-US" sz="2800">
              <a:solidFill>
                <a:srgbClr val="C00000"/>
              </a:solidFill>
              <a:latin typeface="DFKai-SB" panose="03000509000000000000" charset="-120"/>
              <a:ea typeface="DFKai-SB" panose="03000509000000000000" charset="-120"/>
              <a:cs typeface="DFKai-SB" panose="03000509000000000000" charset="-120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C00000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除了、同、对、向、往、朝……</a:t>
            </a:r>
            <a:endParaRPr lang="zh-CN" altLang="en-US" sz="2800">
              <a:solidFill>
                <a:srgbClr val="C00000"/>
              </a:solidFill>
              <a:latin typeface="DFKai-SB" panose="03000509000000000000" charset="-120"/>
              <a:ea typeface="DFKai-SB" panose="03000509000000000000" charset="-120"/>
              <a:cs typeface="DFKai-SB" panose="03000509000000000000" charset="-120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C00000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用在名词、代词前，组成介宾短语后，修饰、补充“动”“形”要记牢</a:t>
            </a:r>
            <a:endParaRPr lang="zh-CN" altLang="en-US" sz="2800">
              <a:solidFill>
                <a:srgbClr val="C00000"/>
              </a:solidFill>
              <a:latin typeface="DFKai-SB" panose="03000509000000000000" charset="-120"/>
              <a:ea typeface="DFKai-SB" panose="03000509000000000000" charset="-120"/>
              <a:cs typeface="DFKai-SB" panose="03000509000000000000" charset="-12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93495" y="975995"/>
            <a:ext cx="4338955" cy="4603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2400"/>
              <a:t>常用介词及其用法（顺口溜）</a:t>
            </a:r>
            <a:endParaRPr lang="zh-CN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animBg="1"/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8197" name="图片 8196" descr="u=1013194796,1830417939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47650" y="138430"/>
            <a:ext cx="1405890" cy="583565"/>
          </a:xfrm>
          <a:prstGeom prst="rect">
            <a:avLst/>
          </a:prstGeom>
          <a:solidFill>
            <a:srgbClr val="FFFF00"/>
          </a:solidFill>
          <a:ln w="38100"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ctr"/>
            <a:r>
              <a:rPr lang="zh-CN" altLang="zh-CN" sz="32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词类</a:t>
            </a:r>
            <a:endParaRPr lang="zh-CN" altLang="zh-CN" sz="32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38630" y="274955"/>
            <a:ext cx="6948805" cy="521970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H、连词：是用来连接词、短语或句子的词</a:t>
            </a:r>
            <a:endParaRPr lang="zh-CN" altLang="en-US" sz="280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6250" y="1145540"/>
            <a:ext cx="8229600" cy="332295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一般连词：和、跟、同、而、与、并、或、及；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关联词：主要用来连接复句中的分句或句群中的句子：不但 而且、虽然 但是、只有、只要、不管、因为、即使等，用来表示并列、转折、选择、递进、条件、因果等关系。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7200" y="4618355"/>
            <a:ext cx="2091690" cy="521970"/>
          </a:xfrm>
          <a:prstGeom prst="rect">
            <a:avLst/>
          </a:prstGeom>
          <a:ln w="571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2800">
                <a:latin typeface="BatangChe" panose="02030609000101010101" charset="-127"/>
                <a:ea typeface="BatangChe" panose="02030609000101010101" charset="-127"/>
              </a:rPr>
              <a:t>语法特点：</a:t>
            </a:r>
            <a:endParaRPr lang="zh-CN" altLang="en-US" sz="2800">
              <a:latin typeface="BatangChe" panose="02030609000101010101" charset="-127"/>
              <a:ea typeface="BatangChe" panose="02030609000101010101" charset="-127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47650" y="5290185"/>
            <a:ext cx="8211185" cy="1383665"/>
          </a:xfrm>
          <a:prstGeom prst="rect">
            <a:avLst/>
          </a:prstGeom>
          <a:noFill/>
          <a:ln w="38100">
            <a:solidFill>
              <a:schemeClr val="tx1"/>
            </a:solidFill>
            <a:prstDash val="sysDash"/>
          </a:ln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①一般连词的前后两部分可以调换而基本意思不变</a:t>
            </a:r>
            <a:endParaRPr lang="zh-CN" altLang="en-US" sz="280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②关联词的主要在复句中进行运用</a:t>
            </a:r>
            <a:endParaRPr lang="zh-CN" altLang="en-US" sz="280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8197" name="图片 8196" descr="u=1013194796,1830417939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47650" y="138430"/>
            <a:ext cx="1405890" cy="583565"/>
          </a:xfrm>
          <a:prstGeom prst="rect">
            <a:avLst/>
          </a:prstGeom>
          <a:solidFill>
            <a:srgbClr val="FFFF00"/>
          </a:solidFill>
          <a:ln w="38100"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ctr"/>
            <a:r>
              <a:rPr lang="zh-CN" altLang="zh-CN" sz="32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词类</a:t>
            </a:r>
            <a:endParaRPr lang="zh-CN" altLang="zh-CN" sz="32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82955" y="987425"/>
            <a:ext cx="7461885" cy="95313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2800">
                <a:latin typeface="BatangChe" panose="02030609000101010101" charset="-127"/>
                <a:ea typeface="BatangChe" panose="02030609000101010101" charset="-127"/>
                <a:cs typeface="BatangChe" panose="02030609000101010101" charset="-127"/>
              </a:rPr>
              <a:t>J、助词：是附着在实词、短语或句子上面，起辅助作用的词</a:t>
            </a:r>
            <a:endParaRPr lang="zh-CN" altLang="en-US" sz="2800">
              <a:latin typeface="BatangChe" panose="02030609000101010101" charset="-127"/>
              <a:ea typeface="BatangChe" panose="02030609000101010101" charset="-127"/>
              <a:cs typeface="BatangChe" panose="02030609000101010101" charset="-127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8190" y="2486025"/>
            <a:ext cx="7628255" cy="3322955"/>
          </a:xfrm>
          <a:prstGeom prst="rect">
            <a:avLst/>
          </a:prstGeom>
          <a:noFill/>
          <a:ln w="76200">
            <a:solidFill>
              <a:schemeClr val="tx1">
                <a:alpha val="39000"/>
              </a:schemeClr>
            </a:solidFill>
            <a:prstDash val="sysDash"/>
          </a:ln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0000FF"/>
                </a:solidFill>
                <a:latin typeface="Batang" panose="02030600000101010101" charset="-127"/>
                <a:ea typeface="Batang" panose="02030600000101010101" charset="-127"/>
              </a:rPr>
              <a:t>助词可分三类：</a:t>
            </a:r>
            <a:endParaRPr lang="zh-CN" altLang="en-US" sz="2800">
              <a:solidFill>
                <a:srgbClr val="0000FF"/>
              </a:solidFill>
              <a:latin typeface="Batang" panose="02030600000101010101" charset="-127"/>
              <a:ea typeface="Batang" panose="02030600000101010101" charset="-127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0000FF"/>
                </a:solidFill>
                <a:latin typeface="Batang" panose="02030600000101010101" charset="-127"/>
                <a:ea typeface="Batang" panose="02030600000101010101" charset="-127"/>
              </a:rPr>
              <a:t>结构助词、动态助词、语气助词</a:t>
            </a:r>
            <a:endParaRPr lang="zh-CN" altLang="en-US" sz="2800">
              <a:solidFill>
                <a:srgbClr val="0000FF"/>
              </a:solidFill>
              <a:latin typeface="Batang" panose="02030600000101010101" charset="-127"/>
              <a:ea typeface="Batang" panose="02030600000101010101" charset="-127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0000FF"/>
                </a:solidFill>
                <a:latin typeface="Batang" panose="02030600000101010101" charset="-127"/>
                <a:ea typeface="Batang" panose="02030600000101010101" charset="-127"/>
              </a:rPr>
              <a:t>结构助词：的、得、所、似的；</a:t>
            </a:r>
            <a:endParaRPr lang="zh-CN" altLang="en-US" sz="2800">
              <a:solidFill>
                <a:srgbClr val="0000FF"/>
              </a:solidFill>
              <a:latin typeface="Batang" panose="02030600000101010101" charset="-127"/>
              <a:ea typeface="Batang" panose="02030600000101010101" charset="-127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0000FF"/>
                </a:solidFill>
                <a:latin typeface="Batang" panose="02030600000101010101" charset="-127"/>
                <a:ea typeface="Batang" panose="02030600000101010101" charset="-127"/>
              </a:rPr>
              <a:t>动态助词：着、了、过；</a:t>
            </a:r>
            <a:endParaRPr lang="zh-CN" altLang="en-US" sz="2800">
              <a:solidFill>
                <a:srgbClr val="0000FF"/>
              </a:solidFill>
              <a:latin typeface="Batang" panose="02030600000101010101" charset="-127"/>
              <a:ea typeface="Batang" panose="02030600000101010101" charset="-127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0000FF"/>
                </a:solidFill>
                <a:latin typeface="Batang" panose="02030600000101010101" charset="-127"/>
                <a:ea typeface="Batang" panose="02030600000101010101" charset="-127"/>
              </a:rPr>
              <a:t>语气助词：的、了、吗、吧、呢等</a:t>
            </a:r>
            <a:endParaRPr lang="zh-CN" altLang="en-US" sz="2800">
              <a:solidFill>
                <a:srgbClr val="0000FF"/>
              </a:solidFill>
              <a:latin typeface="Batang" panose="02030600000101010101" charset="-127"/>
              <a:ea typeface="Batang" panose="02030600000101010101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8197" name="图片 8196" descr="u=1013194796,1830417939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47650" y="138430"/>
            <a:ext cx="1405890" cy="583565"/>
          </a:xfrm>
          <a:prstGeom prst="rect">
            <a:avLst/>
          </a:prstGeom>
          <a:solidFill>
            <a:srgbClr val="FFFF00"/>
          </a:solidFill>
          <a:ln w="38100"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ctr"/>
            <a:r>
              <a:rPr lang="zh-CN" altLang="zh-CN" sz="32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词类</a:t>
            </a:r>
            <a:endParaRPr lang="zh-CN" altLang="zh-CN" sz="32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57835" y="1083945"/>
            <a:ext cx="8228965" cy="5262245"/>
          </a:xfrm>
          <a:prstGeom prst="rect">
            <a:avLst/>
          </a:prstGeom>
          <a:ln w="57150">
            <a:solidFill>
              <a:srgbClr val="6600FF">
                <a:alpha val="45000"/>
              </a:srgbClr>
            </a:solidFill>
            <a:prstDash val="dashDot"/>
            <a:beve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 indent="457200">
              <a:lnSpc>
                <a:spcPct val="150000"/>
              </a:lnSpc>
            </a:pPr>
            <a:r>
              <a:rPr lang="en-US" altLang="zh-CN" sz="2800" b="1">
                <a:solidFill>
                  <a:srgbClr val="3333FF"/>
                </a:solidFill>
                <a:latin typeface="BatangChe" panose="02030609000101010101" charset="-127"/>
                <a:ea typeface="BatangChe" panose="02030609000101010101" charset="-127"/>
                <a:cs typeface="BatangChe" panose="02030609000101010101" charset="-127"/>
              </a:rPr>
              <a:t>“</a:t>
            </a:r>
            <a:r>
              <a:rPr lang="zh-CN" altLang="en-US" sz="2800" b="1">
                <a:solidFill>
                  <a:srgbClr val="3333FF"/>
                </a:solidFill>
                <a:latin typeface="BatangChe" panose="02030609000101010101" charset="-127"/>
                <a:ea typeface="BatangChe" panose="02030609000101010101" charset="-127"/>
                <a:cs typeface="BatangChe" panose="02030609000101010101" charset="-127"/>
              </a:rPr>
              <a:t>的</a:t>
            </a:r>
            <a:r>
              <a:rPr lang="en-US" altLang="zh-CN" sz="2800" b="1">
                <a:solidFill>
                  <a:srgbClr val="3333FF"/>
                </a:solidFill>
                <a:latin typeface="BatangChe" panose="02030609000101010101" charset="-127"/>
                <a:ea typeface="BatangChe" panose="02030609000101010101" charset="-127"/>
                <a:cs typeface="BatangChe" panose="02030609000101010101" charset="-127"/>
              </a:rPr>
              <a:t>”</a:t>
            </a:r>
            <a:r>
              <a:rPr lang="zh-CN" altLang="en-US" sz="2800" b="1">
                <a:solidFill>
                  <a:srgbClr val="3333FF"/>
                </a:solidFill>
                <a:latin typeface="BatangChe" panose="02030609000101010101" charset="-127"/>
                <a:ea typeface="BatangChe" panose="02030609000101010101" charset="-127"/>
                <a:cs typeface="BatangChe" panose="02030609000101010101" charset="-127"/>
              </a:rPr>
              <a:t>、</a:t>
            </a:r>
            <a:r>
              <a:rPr lang="en-US" altLang="zh-CN" sz="2800" b="1">
                <a:solidFill>
                  <a:srgbClr val="3333FF"/>
                </a:solidFill>
                <a:latin typeface="BatangChe" panose="02030609000101010101" charset="-127"/>
                <a:ea typeface="BatangChe" panose="02030609000101010101" charset="-127"/>
                <a:cs typeface="BatangChe" panose="02030609000101010101" charset="-127"/>
              </a:rPr>
              <a:t>“</a:t>
            </a:r>
            <a:r>
              <a:rPr lang="zh-CN" altLang="en-US" sz="2800" b="1">
                <a:solidFill>
                  <a:srgbClr val="3333FF"/>
                </a:solidFill>
                <a:latin typeface="BatangChe" panose="02030609000101010101" charset="-127"/>
                <a:ea typeface="BatangChe" panose="02030609000101010101" charset="-127"/>
                <a:cs typeface="BatangChe" panose="02030609000101010101" charset="-127"/>
              </a:rPr>
              <a:t>地</a:t>
            </a:r>
            <a:r>
              <a:rPr lang="en-US" altLang="zh-CN" sz="2800" b="1">
                <a:solidFill>
                  <a:srgbClr val="3333FF"/>
                </a:solidFill>
                <a:latin typeface="BatangChe" panose="02030609000101010101" charset="-127"/>
                <a:ea typeface="BatangChe" panose="02030609000101010101" charset="-127"/>
                <a:cs typeface="BatangChe" panose="02030609000101010101" charset="-127"/>
              </a:rPr>
              <a:t>”</a:t>
            </a:r>
            <a:r>
              <a:rPr lang="zh-CN" altLang="en-US" sz="2800" b="1">
                <a:solidFill>
                  <a:srgbClr val="3333FF"/>
                </a:solidFill>
                <a:latin typeface="BatangChe" panose="02030609000101010101" charset="-127"/>
                <a:ea typeface="BatangChe" panose="02030609000101010101" charset="-127"/>
                <a:cs typeface="BatangChe" panose="02030609000101010101" charset="-127"/>
              </a:rPr>
              <a:t>在连接前后词语时，前边的词语主要起修饰或限制作用；</a:t>
            </a:r>
            <a:r>
              <a:rPr lang="en-US" altLang="zh-CN" sz="2800" b="1">
                <a:solidFill>
                  <a:srgbClr val="3333FF"/>
                </a:solidFill>
                <a:latin typeface="BatangChe" panose="02030609000101010101" charset="-127"/>
                <a:ea typeface="BatangChe" panose="02030609000101010101" charset="-127"/>
                <a:cs typeface="BatangChe" panose="02030609000101010101" charset="-127"/>
              </a:rPr>
              <a:t>“</a:t>
            </a:r>
            <a:r>
              <a:rPr lang="zh-CN" altLang="en-US" sz="2800" b="1">
                <a:solidFill>
                  <a:srgbClr val="3333FF"/>
                </a:solidFill>
                <a:latin typeface="BatangChe" panose="02030609000101010101" charset="-127"/>
                <a:ea typeface="BatangChe" panose="02030609000101010101" charset="-127"/>
                <a:cs typeface="BatangChe" panose="02030609000101010101" charset="-127"/>
              </a:rPr>
              <a:t>得</a:t>
            </a:r>
            <a:r>
              <a:rPr lang="en-US" altLang="zh-CN" sz="2800" b="1">
                <a:solidFill>
                  <a:srgbClr val="3333FF"/>
                </a:solidFill>
                <a:latin typeface="BatangChe" panose="02030609000101010101" charset="-127"/>
                <a:ea typeface="BatangChe" panose="02030609000101010101" charset="-127"/>
                <a:cs typeface="BatangChe" panose="02030609000101010101" charset="-127"/>
              </a:rPr>
              <a:t>”</a:t>
            </a:r>
            <a:r>
              <a:rPr lang="zh-CN" altLang="en-US" sz="2800" b="1">
                <a:solidFill>
                  <a:srgbClr val="3333FF"/>
                </a:solidFill>
                <a:latin typeface="BatangChe" panose="02030609000101010101" charset="-127"/>
                <a:ea typeface="BatangChe" panose="02030609000101010101" charset="-127"/>
                <a:cs typeface="BatangChe" panose="02030609000101010101" charset="-127"/>
              </a:rPr>
              <a:t>则主要用在动词或形容词之后，表示它后边的成分起补充说明作用。</a:t>
            </a:r>
            <a:endParaRPr lang="zh-CN" altLang="en-US" sz="2800" b="1">
              <a:solidFill>
                <a:srgbClr val="3333FF"/>
              </a:solidFill>
              <a:latin typeface="BatangChe" panose="02030609000101010101" charset="-127"/>
              <a:ea typeface="BatangChe" panose="02030609000101010101" charset="-127"/>
              <a:cs typeface="BatangChe" panose="02030609000101010101" charset="-127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800" b="1">
                <a:solidFill>
                  <a:srgbClr val="3333FF"/>
                </a:solidFill>
                <a:latin typeface="BatangChe" panose="02030609000101010101" charset="-127"/>
                <a:ea typeface="BatangChe" panose="02030609000101010101" charset="-127"/>
                <a:cs typeface="BatangChe" panose="02030609000101010101" charset="-127"/>
              </a:rPr>
              <a:t>“</a:t>
            </a:r>
            <a:r>
              <a:rPr lang="zh-CN" altLang="en-US" sz="2800" b="1">
                <a:solidFill>
                  <a:srgbClr val="3333FF"/>
                </a:solidFill>
                <a:latin typeface="BatangChe" panose="02030609000101010101" charset="-127"/>
                <a:ea typeface="BatangChe" panose="02030609000101010101" charset="-127"/>
                <a:cs typeface="BatangChe" panose="02030609000101010101" charset="-127"/>
              </a:rPr>
              <a:t>所</a:t>
            </a:r>
            <a:r>
              <a:rPr lang="en-US" altLang="zh-CN" sz="2800" b="1">
                <a:solidFill>
                  <a:srgbClr val="3333FF"/>
                </a:solidFill>
                <a:latin typeface="BatangChe" panose="02030609000101010101" charset="-127"/>
                <a:ea typeface="BatangChe" panose="02030609000101010101" charset="-127"/>
                <a:cs typeface="BatangChe" panose="02030609000101010101" charset="-127"/>
              </a:rPr>
              <a:t>”</a:t>
            </a:r>
            <a:r>
              <a:rPr lang="zh-CN" altLang="en-US" sz="2800" b="1">
                <a:solidFill>
                  <a:srgbClr val="3333FF"/>
                </a:solidFill>
                <a:latin typeface="BatangChe" panose="02030609000101010101" charset="-127"/>
                <a:ea typeface="BatangChe" panose="02030609000101010101" charset="-127"/>
                <a:cs typeface="BatangChe" panose="02030609000101010101" charset="-127"/>
              </a:rPr>
              <a:t>用在一部分动词的前边，后边加</a:t>
            </a:r>
            <a:r>
              <a:rPr lang="en-US" altLang="zh-CN" sz="2800" b="1">
                <a:solidFill>
                  <a:srgbClr val="3333FF"/>
                </a:solidFill>
                <a:latin typeface="BatangChe" panose="02030609000101010101" charset="-127"/>
                <a:ea typeface="BatangChe" panose="02030609000101010101" charset="-127"/>
                <a:cs typeface="BatangChe" panose="02030609000101010101" charset="-127"/>
              </a:rPr>
              <a:t>“</a:t>
            </a:r>
            <a:r>
              <a:rPr lang="zh-CN" altLang="en-US" sz="2800" b="1">
                <a:solidFill>
                  <a:srgbClr val="3333FF"/>
                </a:solidFill>
                <a:latin typeface="BatangChe" panose="02030609000101010101" charset="-127"/>
                <a:ea typeface="BatangChe" panose="02030609000101010101" charset="-127"/>
                <a:cs typeface="BatangChe" panose="02030609000101010101" charset="-127"/>
              </a:rPr>
              <a:t>的</a:t>
            </a:r>
            <a:r>
              <a:rPr lang="en-US" altLang="zh-CN" sz="2800" b="1">
                <a:solidFill>
                  <a:srgbClr val="3333FF"/>
                </a:solidFill>
                <a:latin typeface="BatangChe" panose="02030609000101010101" charset="-127"/>
                <a:ea typeface="BatangChe" panose="02030609000101010101" charset="-127"/>
                <a:cs typeface="BatangChe" panose="02030609000101010101" charset="-127"/>
              </a:rPr>
              <a:t>”</a:t>
            </a:r>
            <a:r>
              <a:rPr lang="zh-CN" altLang="en-US" sz="2800" b="1">
                <a:solidFill>
                  <a:srgbClr val="3333FF"/>
                </a:solidFill>
                <a:latin typeface="BatangChe" panose="02030609000101010101" charset="-127"/>
                <a:ea typeface="BatangChe" panose="02030609000101010101" charset="-127"/>
                <a:cs typeface="BatangChe" panose="02030609000101010101" charset="-127"/>
              </a:rPr>
              <a:t>，组成一个名词性成分。如</a:t>
            </a:r>
            <a:r>
              <a:rPr lang="en-US" altLang="zh-CN" sz="2800" b="1">
                <a:solidFill>
                  <a:srgbClr val="3333FF"/>
                </a:solidFill>
                <a:latin typeface="BatangChe" panose="02030609000101010101" charset="-127"/>
                <a:ea typeface="BatangChe" panose="02030609000101010101" charset="-127"/>
                <a:cs typeface="BatangChe" panose="02030609000101010101" charset="-127"/>
              </a:rPr>
              <a:t>“</a:t>
            </a:r>
            <a:r>
              <a:rPr lang="zh-CN" altLang="en-US" sz="2800" b="1">
                <a:solidFill>
                  <a:srgbClr val="3333FF"/>
                </a:solidFill>
                <a:latin typeface="BatangChe" panose="02030609000101010101" charset="-127"/>
                <a:ea typeface="BatangChe" panose="02030609000101010101" charset="-127"/>
                <a:cs typeface="BatangChe" panose="02030609000101010101" charset="-127"/>
              </a:rPr>
              <a:t>所写的</a:t>
            </a:r>
            <a:r>
              <a:rPr lang="en-US" altLang="zh-CN" sz="2800" b="1">
                <a:solidFill>
                  <a:srgbClr val="3333FF"/>
                </a:solidFill>
                <a:latin typeface="BatangChe" panose="02030609000101010101" charset="-127"/>
                <a:ea typeface="BatangChe" panose="02030609000101010101" charset="-127"/>
                <a:cs typeface="BatangChe" panose="02030609000101010101" charset="-127"/>
              </a:rPr>
              <a:t>”“</a:t>
            </a:r>
            <a:r>
              <a:rPr lang="zh-CN" altLang="en-US" sz="2800" b="1">
                <a:solidFill>
                  <a:srgbClr val="3333FF"/>
                </a:solidFill>
                <a:latin typeface="BatangChe" panose="02030609000101010101" charset="-127"/>
                <a:ea typeface="BatangChe" panose="02030609000101010101" charset="-127"/>
                <a:cs typeface="BatangChe" panose="02030609000101010101" charset="-127"/>
              </a:rPr>
              <a:t>所说的</a:t>
            </a:r>
            <a:r>
              <a:rPr lang="en-US" altLang="zh-CN" sz="2800" b="1">
                <a:solidFill>
                  <a:srgbClr val="3333FF"/>
                </a:solidFill>
                <a:latin typeface="BatangChe" panose="02030609000101010101" charset="-127"/>
                <a:ea typeface="BatangChe" panose="02030609000101010101" charset="-127"/>
                <a:cs typeface="BatangChe" panose="02030609000101010101" charset="-127"/>
              </a:rPr>
              <a:t>”“</a:t>
            </a:r>
            <a:r>
              <a:rPr lang="zh-CN" altLang="en-US" sz="2800" b="1">
                <a:solidFill>
                  <a:srgbClr val="3333FF"/>
                </a:solidFill>
                <a:latin typeface="BatangChe" panose="02030609000101010101" charset="-127"/>
                <a:ea typeface="BatangChe" panose="02030609000101010101" charset="-127"/>
                <a:cs typeface="BatangChe" panose="02030609000101010101" charset="-127"/>
              </a:rPr>
              <a:t>所认识的</a:t>
            </a:r>
            <a:r>
              <a:rPr lang="en-US" altLang="zh-CN" sz="2800" b="1">
                <a:solidFill>
                  <a:srgbClr val="3333FF"/>
                </a:solidFill>
                <a:latin typeface="BatangChe" panose="02030609000101010101" charset="-127"/>
                <a:ea typeface="BatangChe" panose="02030609000101010101" charset="-127"/>
                <a:cs typeface="BatangChe" panose="02030609000101010101" charset="-127"/>
              </a:rPr>
              <a:t>”“</a:t>
            </a:r>
            <a:r>
              <a:rPr lang="zh-CN" altLang="en-US" sz="2800" b="1">
                <a:solidFill>
                  <a:srgbClr val="3333FF"/>
                </a:solidFill>
                <a:latin typeface="BatangChe" panose="02030609000101010101" charset="-127"/>
                <a:ea typeface="BatangChe" panose="02030609000101010101" charset="-127"/>
                <a:cs typeface="BatangChe" panose="02030609000101010101" charset="-127"/>
              </a:rPr>
              <a:t>所面临的</a:t>
            </a:r>
            <a:r>
              <a:rPr lang="en-US" altLang="zh-CN" sz="2800" b="1">
                <a:solidFill>
                  <a:srgbClr val="3333FF"/>
                </a:solidFill>
                <a:latin typeface="BatangChe" panose="02030609000101010101" charset="-127"/>
                <a:ea typeface="BatangChe" panose="02030609000101010101" charset="-127"/>
                <a:cs typeface="BatangChe" panose="02030609000101010101" charset="-127"/>
              </a:rPr>
              <a:t>”</a:t>
            </a:r>
            <a:r>
              <a:rPr lang="zh-CN" altLang="en-US" sz="2800" b="1">
                <a:solidFill>
                  <a:srgbClr val="3333FF"/>
                </a:solidFill>
                <a:latin typeface="BatangChe" panose="02030609000101010101" charset="-127"/>
                <a:ea typeface="BatangChe" panose="02030609000101010101" charset="-127"/>
                <a:cs typeface="BatangChe" panose="02030609000101010101" charset="-127"/>
              </a:rPr>
              <a:t>等。</a:t>
            </a:r>
            <a:endParaRPr lang="zh-CN" altLang="en-US" sz="2800" b="1">
              <a:solidFill>
                <a:srgbClr val="3333FF"/>
              </a:solidFill>
              <a:latin typeface="BatangChe" panose="02030609000101010101" charset="-127"/>
              <a:ea typeface="BatangChe" panose="02030609000101010101" charset="-127"/>
              <a:cs typeface="BatangChe" panose="02030609000101010101" charset="-127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800" b="1">
                <a:solidFill>
                  <a:srgbClr val="3333FF"/>
                </a:solidFill>
                <a:latin typeface="BatangChe" panose="02030609000101010101" charset="-127"/>
                <a:ea typeface="BatangChe" panose="02030609000101010101" charset="-127"/>
                <a:cs typeface="BatangChe" panose="02030609000101010101" charset="-127"/>
              </a:rPr>
              <a:t>“</a:t>
            </a:r>
            <a:r>
              <a:rPr lang="zh-CN" altLang="en-US" sz="2800" b="1">
                <a:solidFill>
                  <a:srgbClr val="3333FF"/>
                </a:solidFill>
                <a:latin typeface="BatangChe" panose="02030609000101010101" charset="-127"/>
                <a:ea typeface="BatangChe" panose="02030609000101010101" charset="-127"/>
                <a:cs typeface="BatangChe" panose="02030609000101010101" charset="-127"/>
              </a:rPr>
              <a:t>似的</a:t>
            </a:r>
            <a:r>
              <a:rPr lang="en-US" altLang="zh-CN" sz="2800" b="1">
                <a:solidFill>
                  <a:srgbClr val="3333FF"/>
                </a:solidFill>
                <a:latin typeface="BatangChe" panose="02030609000101010101" charset="-127"/>
                <a:ea typeface="BatangChe" panose="02030609000101010101" charset="-127"/>
                <a:cs typeface="BatangChe" panose="02030609000101010101" charset="-127"/>
              </a:rPr>
              <a:t>”</a:t>
            </a:r>
            <a:r>
              <a:rPr lang="zh-CN" altLang="en-US" sz="2800" b="1">
                <a:solidFill>
                  <a:srgbClr val="3333FF"/>
                </a:solidFill>
                <a:latin typeface="BatangChe" panose="02030609000101010101" charset="-127"/>
                <a:ea typeface="BatangChe" panose="02030609000101010101" charset="-127"/>
                <a:cs typeface="BatangChe" panose="02030609000101010101" charset="-127"/>
              </a:rPr>
              <a:t>附着在词或短语的后边，相当于</a:t>
            </a:r>
            <a:r>
              <a:rPr lang="en-US" altLang="zh-CN" sz="2800" b="1">
                <a:solidFill>
                  <a:srgbClr val="3333FF"/>
                </a:solidFill>
                <a:latin typeface="BatangChe" panose="02030609000101010101" charset="-127"/>
                <a:ea typeface="BatangChe" panose="02030609000101010101" charset="-127"/>
                <a:cs typeface="BatangChe" panose="02030609000101010101" charset="-127"/>
              </a:rPr>
              <a:t>“</a:t>
            </a:r>
            <a:r>
              <a:rPr lang="zh-CN" altLang="en-US" sz="2800" b="1">
                <a:solidFill>
                  <a:srgbClr val="3333FF"/>
                </a:solidFill>
                <a:latin typeface="BatangChe" panose="02030609000101010101" charset="-127"/>
                <a:ea typeface="BatangChe" panose="02030609000101010101" charset="-127"/>
                <a:cs typeface="BatangChe" panose="02030609000101010101" charset="-127"/>
              </a:rPr>
              <a:t>像……一样</a:t>
            </a:r>
            <a:r>
              <a:rPr lang="en-US" altLang="zh-CN" sz="2800" b="1">
                <a:solidFill>
                  <a:srgbClr val="3333FF"/>
                </a:solidFill>
                <a:latin typeface="BatangChe" panose="02030609000101010101" charset="-127"/>
                <a:ea typeface="BatangChe" panose="02030609000101010101" charset="-127"/>
                <a:cs typeface="BatangChe" panose="02030609000101010101" charset="-127"/>
              </a:rPr>
              <a:t>”</a:t>
            </a:r>
            <a:r>
              <a:rPr lang="zh-CN" altLang="en-US" sz="2800" b="1">
                <a:solidFill>
                  <a:srgbClr val="3333FF"/>
                </a:solidFill>
                <a:latin typeface="BatangChe" panose="02030609000101010101" charset="-127"/>
                <a:ea typeface="BatangChe" panose="02030609000101010101" charset="-127"/>
                <a:cs typeface="BatangChe" panose="02030609000101010101" charset="-127"/>
              </a:rPr>
              <a:t>，用来做比喻，或者说明情况相似。</a:t>
            </a:r>
            <a:endParaRPr lang="zh-CN" altLang="en-US" sz="2800" b="1">
              <a:solidFill>
                <a:srgbClr val="3333FF"/>
              </a:solidFill>
              <a:latin typeface="BatangChe" panose="02030609000101010101" charset="-127"/>
              <a:ea typeface="BatangChe" panose="02030609000101010101" charset="-127"/>
              <a:cs typeface="BatangChe" panose="02030609000101010101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8197" name="图片 8196" descr="u=1013194796,1830417939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47650" y="138430"/>
            <a:ext cx="1405890" cy="583565"/>
          </a:xfrm>
          <a:prstGeom prst="rect">
            <a:avLst/>
          </a:prstGeom>
          <a:solidFill>
            <a:srgbClr val="FFFF00"/>
          </a:solidFill>
          <a:ln w="38100"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ctr"/>
            <a:r>
              <a:rPr lang="zh-CN" altLang="zh-CN" sz="32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词类</a:t>
            </a:r>
            <a:endParaRPr lang="zh-CN" altLang="zh-CN" sz="32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35000" y="1441450"/>
            <a:ext cx="7897495" cy="3969385"/>
          </a:xfrm>
          <a:prstGeom prst="rect">
            <a:avLst/>
          </a:prstGeom>
          <a:ln w="76200">
            <a:solidFill>
              <a:srgbClr val="0000FF">
                <a:alpha val="99000"/>
              </a:srgbClr>
            </a:solidFill>
            <a:prstDash val="sysDot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 indent="457200">
              <a:lnSpc>
                <a:spcPct val="150000"/>
              </a:lnSpc>
            </a:pPr>
            <a:r>
              <a:rPr lang="zh-CN" altLang="en-US" sz="2800">
                <a:solidFill>
                  <a:srgbClr val="66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动态助词附着在动词的后边，表示动作行为的状态。其中</a:t>
            </a:r>
            <a:r>
              <a:rPr lang="en-US" altLang="zh-CN" sz="2800">
                <a:solidFill>
                  <a:srgbClr val="66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2800">
                <a:solidFill>
                  <a:srgbClr val="66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着</a:t>
            </a:r>
            <a:r>
              <a:rPr lang="en-US" altLang="zh-CN" sz="2800">
                <a:solidFill>
                  <a:srgbClr val="66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 sz="2800">
                <a:solidFill>
                  <a:srgbClr val="66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表示动作、行为在进行或持续中，</a:t>
            </a:r>
            <a:r>
              <a:rPr lang="en-US" altLang="zh-CN" sz="2800">
                <a:solidFill>
                  <a:srgbClr val="66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2800">
                <a:solidFill>
                  <a:srgbClr val="66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了</a:t>
            </a:r>
            <a:r>
              <a:rPr lang="en-US" altLang="zh-CN" sz="2800">
                <a:solidFill>
                  <a:srgbClr val="66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 sz="2800">
                <a:solidFill>
                  <a:srgbClr val="66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表示已经完成或实现，</a:t>
            </a:r>
            <a:r>
              <a:rPr lang="en-US" altLang="zh-CN" sz="2800">
                <a:solidFill>
                  <a:srgbClr val="66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2800">
                <a:solidFill>
                  <a:srgbClr val="66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过</a:t>
            </a:r>
            <a:r>
              <a:rPr lang="en-US" altLang="zh-CN" sz="2800">
                <a:solidFill>
                  <a:srgbClr val="66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 sz="2800">
                <a:solidFill>
                  <a:srgbClr val="66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表示曾经发生过。</a:t>
            </a:r>
            <a:endParaRPr lang="zh-CN" altLang="en-US" sz="2800">
              <a:solidFill>
                <a:srgbClr val="6600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2800">
                <a:solidFill>
                  <a:srgbClr val="66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语气助词放在句子末尾，表示陈述、疑问、祈使或感叹等语气。</a:t>
            </a:r>
            <a:endParaRPr lang="zh-CN" altLang="en-US" sz="2800">
              <a:solidFill>
                <a:srgbClr val="6600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8197" name="图片 8196" descr="u=1013194796,1830417939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247650" y="138430"/>
            <a:ext cx="1405890" cy="583565"/>
          </a:xfrm>
          <a:prstGeom prst="rect">
            <a:avLst/>
          </a:prstGeom>
          <a:solidFill>
            <a:srgbClr val="FFFF00"/>
          </a:solidFill>
          <a:ln w="38100"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ctr"/>
            <a:r>
              <a:rPr lang="zh-CN" altLang="zh-CN" sz="32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词类</a:t>
            </a:r>
            <a:endParaRPr lang="zh-CN" altLang="zh-CN" sz="32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36980" y="895985"/>
            <a:ext cx="3435350" cy="521970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p>
            <a:r>
              <a:rPr lang="zh-CN" altLang="en-US" sz="2800"/>
              <a:t>有实词与虚词两大类</a:t>
            </a:r>
            <a:endParaRPr lang="zh-CN" altLang="en-US" sz="2800"/>
          </a:p>
        </p:txBody>
      </p:sp>
      <p:sp>
        <p:nvSpPr>
          <p:cNvPr id="4" name="文本框 3"/>
          <p:cNvSpPr txBox="1"/>
          <p:nvPr/>
        </p:nvSpPr>
        <p:spPr>
          <a:xfrm>
            <a:off x="767080" y="2087880"/>
            <a:ext cx="7609840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>
              <a:lnSpc>
                <a:spcPct val="150000"/>
              </a:lnSpc>
            </a:pPr>
            <a:r>
              <a:rPr lang="zh-CN" altLang="en-US" sz="2800">
                <a:solidFill>
                  <a:srgbClr val="0000FF"/>
                </a:solidFill>
                <a:latin typeface="BatangChe" panose="02030609000101010101" charset="-127"/>
                <a:ea typeface="BatangChe" panose="02030609000101010101" charset="-127"/>
                <a:cs typeface="BatangChe" panose="02030609000101010101" charset="-127"/>
              </a:rPr>
              <a:t>实词：表示实在的意义，能够作短语或句子的成分，能够独立成句。</a:t>
            </a:r>
            <a:endParaRPr lang="zh-CN" altLang="en-US" sz="2800">
              <a:solidFill>
                <a:srgbClr val="0000FF"/>
              </a:solidFill>
              <a:latin typeface="BatangChe" panose="02030609000101010101" charset="-127"/>
              <a:ea typeface="BatangChe" panose="02030609000101010101" charset="-127"/>
              <a:cs typeface="BatangChe" panose="02030609000101010101" charset="-127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2800">
                <a:solidFill>
                  <a:srgbClr val="0000FF"/>
                </a:solidFill>
                <a:latin typeface="BatangChe" panose="02030609000101010101" charset="-127"/>
                <a:ea typeface="BatangChe" panose="02030609000101010101" charset="-127"/>
                <a:cs typeface="BatangChe" panose="02030609000101010101" charset="-127"/>
              </a:rPr>
              <a:t>虚词：一般不表示实在的意义，不作短语或句子的成分（只有副词例外），它们的基本用途是表示语法关系。</a:t>
            </a:r>
            <a:endParaRPr lang="zh-CN" altLang="en-US" sz="2800">
              <a:solidFill>
                <a:srgbClr val="0000FF"/>
              </a:solidFill>
              <a:latin typeface="BatangChe" panose="02030609000101010101" charset="-127"/>
              <a:ea typeface="BatangChe" panose="02030609000101010101" charset="-127"/>
              <a:cs typeface="BatangChe" panose="02030609000101010101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8197" name="图片 8196" descr="u=1013194796,1830417939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47650" y="138430"/>
            <a:ext cx="1405890" cy="583565"/>
          </a:xfrm>
          <a:prstGeom prst="rect">
            <a:avLst/>
          </a:prstGeom>
          <a:solidFill>
            <a:srgbClr val="FFFF00"/>
          </a:solidFill>
          <a:ln w="38100"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ctr"/>
            <a:r>
              <a:rPr lang="zh-CN" altLang="zh-CN" sz="32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词类</a:t>
            </a:r>
            <a:endParaRPr lang="zh-CN" altLang="zh-CN" sz="32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20420" y="1600200"/>
            <a:ext cx="7628255" cy="181483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K、叹词：表示感叹、呼唤、应答等声音的词。如唉、哎、嗨、喂、嗯、哎呀、哎呦等。语法特点：一般都是单用，独立成句或做独立成分，强化情感的表达。</a:t>
            </a:r>
            <a:endParaRPr lang="zh-CN" altLang="en-US" sz="280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20420" y="4086860"/>
            <a:ext cx="7567930" cy="1383665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p>
            <a:r>
              <a:rPr lang="zh-CN" altLang="en-US" sz="2800"/>
              <a:t>L、拟声词：是摹拟人或事物的声音的词。如：嗡嗡、沙沙、嘎叽等。语法特点：在句子中相当于一个形容词</a:t>
            </a: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8197" name="图片 8196" descr="u=1013194796,1830417939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47650" y="138430"/>
            <a:ext cx="1405890" cy="583565"/>
          </a:xfrm>
          <a:prstGeom prst="rect">
            <a:avLst/>
          </a:prstGeom>
          <a:solidFill>
            <a:srgbClr val="FFFF00"/>
          </a:solidFill>
          <a:ln w="38100"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ctr"/>
            <a:r>
              <a:rPr lang="zh-CN" altLang="zh-CN" sz="32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词类</a:t>
            </a:r>
            <a:endParaRPr lang="zh-CN" altLang="zh-CN" sz="32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41705" y="1032510"/>
            <a:ext cx="2204720" cy="521970"/>
          </a:xfrm>
          <a:prstGeom prst="rect">
            <a:avLst/>
          </a:prstGeom>
          <a:ln w="571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2800">
                <a:solidFill>
                  <a:srgbClr val="0000FF"/>
                </a:solidFill>
              </a:rPr>
              <a:t>词类的辨别：</a:t>
            </a:r>
            <a:endParaRPr lang="zh-CN" altLang="en-US" sz="2800">
              <a:solidFill>
                <a:srgbClr val="0000FF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70510" y="1748155"/>
            <a:ext cx="8416290" cy="4892675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0000FF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①区分名词和非名词，名词前不能加“不”和“很”</a:t>
            </a:r>
            <a:endParaRPr lang="zh-CN" altLang="en-US" sz="2400">
              <a:solidFill>
                <a:srgbClr val="0000FF"/>
              </a:solidFill>
              <a:latin typeface="DFKai-SB" panose="03000509000000000000" charset="-120"/>
              <a:ea typeface="DFKai-SB" panose="03000509000000000000" charset="-120"/>
              <a:cs typeface="DFKai-SB" panose="03000509000000000000" charset="-120"/>
            </a:endParaRPr>
          </a:p>
          <a:p>
            <a:r>
              <a:rPr lang="zh-CN" altLang="en-US" sz="2400">
                <a:solidFill>
                  <a:srgbClr val="0000FF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②区分形容词和动词，形容词可以用“很”来修饰，动词前不能加“很”（表示心理活动的动词除外）</a:t>
            </a:r>
            <a:endParaRPr lang="zh-CN" altLang="en-US" sz="2400">
              <a:solidFill>
                <a:srgbClr val="0000FF"/>
              </a:solidFill>
              <a:latin typeface="DFKai-SB" panose="03000509000000000000" charset="-120"/>
              <a:ea typeface="DFKai-SB" panose="03000509000000000000" charset="-120"/>
              <a:cs typeface="DFKai-SB" panose="03000509000000000000" charset="-120"/>
            </a:endParaRPr>
          </a:p>
          <a:p>
            <a:r>
              <a:rPr lang="zh-CN" altLang="en-US" sz="2400">
                <a:solidFill>
                  <a:srgbClr val="0000FF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③区分形容词和副词，形容词能修饰名词，前面能加“很”；副词不能修饰名词，前面不能加“很”</a:t>
            </a:r>
            <a:endParaRPr lang="zh-CN" altLang="en-US" sz="2400">
              <a:solidFill>
                <a:srgbClr val="0000FF"/>
              </a:solidFill>
              <a:latin typeface="DFKai-SB" panose="03000509000000000000" charset="-120"/>
              <a:ea typeface="DFKai-SB" panose="03000509000000000000" charset="-120"/>
              <a:cs typeface="DFKai-SB" panose="03000509000000000000" charset="-120"/>
            </a:endParaRPr>
          </a:p>
          <a:p>
            <a:r>
              <a:rPr lang="zh-CN" altLang="en-US" sz="2400">
                <a:solidFill>
                  <a:srgbClr val="0000FF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④区分连词和介词，前后能互换的是连词，前后不能互换的是介词</a:t>
            </a:r>
            <a:endParaRPr lang="zh-CN" altLang="en-US" sz="2400">
              <a:solidFill>
                <a:srgbClr val="0000FF"/>
              </a:solidFill>
              <a:latin typeface="DFKai-SB" panose="03000509000000000000" charset="-120"/>
              <a:ea typeface="DFKai-SB" panose="03000509000000000000" charset="-120"/>
              <a:cs typeface="DFKai-SB" panose="03000509000000000000" charset="-120"/>
            </a:endParaRPr>
          </a:p>
          <a:p>
            <a:r>
              <a:rPr lang="zh-CN" altLang="en-US" sz="2400">
                <a:solidFill>
                  <a:srgbClr val="0000FF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⑤区分动词和介词，作谓语中心语的只能是动词，组成介宾短语是介词</a:t>
            </a:r>
            <a:endParaRPr lang="zh-CN" altLang="en-US" sz="2400">
              <a:solidFill>
                <a:srgbClr val="0000FF"/>
              </a:solidFill>
              <a:latin typeface="DFKai-SB" panose="03000509000000000000" charset="-120"/>
              <a:ea typeface="DFKai-SB" panose="03000509000000000000" charset="-120"/>
              <a:cs typeface="DFKai-SB" panose="03000509000000000000" charset="-120"/>
            </a:endParaRPr>
          </a:p>
          <a:p>
            <a:r>
              <a:rPr lang="zh-CN" altLang="en-US" sz="2400">
                <a:solidFill>
                  <a:srgbClr val="0000FF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⑥区分语气助词和叹词，语气助词一般用在句尾，叹词往往独立成句，一般在句首</a:t>
            </a:r>
            <a:endParaRPr lang="zh-CN" altLang="en-US" sz="2400">
              <a:solidFill>
                <a:srgbClr val="0000FF"/>
              </a:solidFill>
              <a:latin typeface="DFKai-SB" panose="03000509000000000000" charset="-120"/>
              <a:ea typeface="DFKai-SB" panose="03000509000000000000" charset="-120"/>
              <a:cs typeface="DFKai-SB" panose="03000509000000000000" charset="-120"/>
            </a:endParaRPr>
          </a:p>
          <a:p>
            <a:r>
              <a:rPr lang="zh-CN" altLang="en-US" sz="2400">
                <a:solidFill>
                  <a:srgbClr val="0000FF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⑦区分介词和副词，介词后面跟名词、代词，副词后面是动词或形容词</a:t>
            </a:r>
            <a:endParaRPr lang="zh-CN" altLang="en-US" sz="2400">
              <a:solidFill>
                <a:srgbClr val="0000FF"/>
              </a:solidFill>
              <a:latin typeface="DFKai-SB" panose="03000509000000000000" charset="-120"/>
              <a:ea typeface="DFKai-SB" panose="03000509000000000000" charset="-120"/>
              <a:cs typeface="DFKai-SB" panose="03000509000000000000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8197" name="图片 8196" descr="u=1013194796,1830417939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47650" y="138430"/>
            <a:ext cx="1405890" cy="1076325"/>
          </a:xfrm>
          <a:prstGeom prst="rect">
            <a:avLst/>
          </a:prstGeom>
          <a:solidFill>
            <a:srgbClr val="FFFF00"/>
          </a:solidFill>
          <a:ln w="38100"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ctr"/>
            <a:r>
              <a:rPr lang="zh-CN" altLang="zh-CN" sz="32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实战演练</a:t>
            </a:r>
            <a:endParaRPr lang="zh-CN" altLang="zh-CN" sz="32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850390" y="1600200"/>
            <a:ext cx="7040880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0000FF"/>
                </a:solidFill>
              </a:rPr>
              <a:t>1、选出下面一句话中画横线的词的词性正确的一组：（        ）</a:t>
            </a:r>
            <a:endParaRPr lang="zh-CN" altLang="en-US" sz="2800">
              <a:solidFill>
                <a:srgbClr val="0000FF"/>
              </a:solidFill>
            </a:endParaRPr>
          </a:p>
          <a:p>
            <a:r>
              <a:rPr lang="zh-CN" altLang="en-US" sz="2800">
                <a:solidFill>
                  <a:srgbClr val="0000FF"/>
                </a:solidFill>
              </a:rPr>
              <a:t>明天</a:t>
            </a:r>
            <a:r>
              <a:rPr lang="zh-CN" altLang="en-US" sz="2800" i="1" u="sng">
                <a:solidFill>
                  <a:srgbClr val="0000FF"/>
                </a:solidFill>
              </a:rPr>
              <a:t>早晨</a:t>
            </a:r>
            <a:r>
              <a:rPr lang="zh-CN" altLang="en-US" sz="2800">
                <a:solidFill>
                  <a:srgbClr val="0000FF"/>
                </a:solidFill>
              </a:rPr>
              <a:t>我</a:t>
            </a:r>
            <a:r>
              <a:rPr lang="zh-CN" altLang="en-US" sz="2800" i="1" u="sng">
                <a:solidFill>
                  <a:srgbClr val="0000FF"/>
                </a:solidFill>
              </a:rPr>
              <a:t>和</a:t>
            </a:r>
            <a:r>
              <a:rPr lang="zh-CN" altLang="en-US" sz="2800">
                <a:solidFill>
                  <a:srgbClr val="0000FF"/>
                </a:solidFill>
              </a:rPr>
              <a:t>李光、王平同学</a:t>
            </a:r>
            <a:r>
              <a:rPr lang="zh-CN" altLang="en-US" sz="2800" i="1">
                <a:solidFill>
                  <a:srgbClr val="0000FF"/>
                </a:solidFill>
              </a:rPr>
              <a:t> </a:t>
            </a:r>
            <a:r>
              <a:rPr lang="zh-CN" altLang="en-US" sz="2800" i="1" u="sng">
                <a:solidFill>
                  <a:srgbClr val="0000FF"/>
                </a:solidFill>
              </a:rPr>
              <a:t>在</a:t>
            </a:r>
            <a:r>
              <a:rPr lang="zh-CN" altLang="en-US" sz="2800">
                <a:solidFill>
                  <a:srgbClr val="0000FF"/>
                </a:solidFill>
              </a:rPr>
              <a:t>学校集合</a:t>
            </a:r>
            <a:r>
              <a:rPr lang="zh-CN" altLang="en-US" sz="2800" i="1" u="sng">
                <a:solidFill>
                  <a:srgbClr val="0000FF"/>
                </a:solidFill>
              </a:rPr>
              <a:t>去</a:t>
            </a:r>
            <a:r>
              <a:rPr lang="zh-CN" altLang="en-US" sz="2800">
                <a:solidFill>
                  <a:srgbClr val="0000FF"/>
                </a:solidFill>
              </a:rPr>
              <a:t>爬山。</a:t>
            </a:r>
            <a:endParaRPr lang="zh-CN" altLang="en-US" sz="2800">
              <a:solidFill>
                <a:srgbClr val="0000FF"/>
              </a:solidFill>
            </a:endParaRPr>
          </a:p>
          <a:p>
            <a:r>
              <a:rPr lang="zh-CN" altLang="en-US" sz="2800">
                <a:solidFill>
                  <a:srgbClr val="0000FF"/>
                </a:solidFill>
              </a:rPr>
              <a:t>A.副，连，代，连，动</a:t>
            </a:r>
            <a:endParaRPr lang="zh-CN" altLang="en-US" sz="2800">
              <a:solidFill>
                <a:srgbClr val="0000FF"/>
              </a:solidFill>
            </a:endParaRPr>
          </a:p>
          <a:p>
            <a:r>
              <a:rPr lang="zh-CN" altLang="en-US" sz="2800">
                <a:solidFill>
                  <a:srgbClr val="0000FF"/>
                </a:solidFill>
              </a:rPr>
              <a:t>B.副，介，代，介，名</a:t>
            </a:r>
            <a:endParaRPr lang="zh-CN" altLang="en-US" sz="2800">
              <a:solidFill>
                <a:srgbClr val="0000FF"/>
              </a:solidFill>
            </a:endParaRPr>
          </a:p>
          <a:p>
            <a:r>
              <a:rPr lang="zh-CN" altLang="en-US" sz="2800">
                <a:solidFill>
                  <a:srgbClr val="0000FF"/>
                </a:solidFill>
              </a:rPr>
              <a:t>C.名，连，名，介，动</a:t>
            </a:r>
            <a:endParaRPr lang="zh-CN" altLang="en-US" sz="2800">
              <a:solidFill>
                <a:srgbClr val="0000FF"/>
              </a:solidFill>
            </a:endParaRPr>
          </a:p>
          <a:p>
            <a:r>
              <a:rPr lang="zh-CN" altLang="en-US" sz="2800">
                <a:solidFill>
                  <a:srgbClr val="0000FF"/>
                </a:solidFill>
              </a:rPr>
              <a:t>D.名，介，名，动，名</a:t>
            </a:r>
            <a:endParaRPr lang="zh-CN" altLang="en-US" sz="2800">
              <a:solidFill>
                <a:srgbClr val="0000FF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185285" y="2032000"/>
            <a:ext cx="7734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solidFill>
                  <a:srgbClr val="FF0000"/>
                </a:solidFill>
              </a:rPr>
              <a:t>C</a:t>
            </a:r>
            <a:endParaRPr lang="en-US" altLang="zh-CN" sz="28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8197" name="图片 8196" descr="u=1013194796,1830417939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47650" y="138430"/>
            <a:ext cx="1405890" cy="1076325"/>
          </a:xfrm>
          <a:prstGeom prst="rect">
            <a:avLst/>
          </a:prstGeom>
          <a:solidFill>
            <a:srgbClr val="FFFF00"/>
          </a:solidFill>
          <a:ln w="38100"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ctr"/>
            <a:r>
              <a:rPr lang="zh-CN" altLang="zh-CN" sz="32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实战演练</a:t>
            </a:r>
            <a:endParaRPr lang="zh-CN" altLang="zh-CN" sz="32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7520" y="1600200"/>
            <a:ext cx="818896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6600FF"/>
                </a:solidFill>
              </a:rPr>
              <a:t>2、对题目《①谁②是③最④可爱⑤的⑥人》词性分析正确的一项是：（        ）</a:t>
            </a:r>
            <a:endParaRPr lang="zh-CN" altLang="en-US" sz="2800" b="1">
              <a:solidFill>
                <a:srgbClr val="6600FF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6600FF"/>
                </a:solidFill>
              </a:rPr>
              <a:t>A.①名词②助词③形容词④动词⑤代词⑥代词</a:t>
            </a:r>
            <a:endParaRPr lang="zh-CN" altLang="en-US" sz="2800" b="1">
              <a:solidFill>
                <a:srgbClr val="6600FF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6600FF"/>
                </a:solidFill>
              </a:rPr>
              <a:t>B.①名词②动词③副词④形容词⑤代词⑥名词</a:t>
            </a:r>
            <a:endParaRPr lang="zh-CN" altLang="en-US" sz="2800" b="1">
              <a:solidFill>
                <a:srgbClr val="6600FF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6600FF"/>
                </a:solidFill>
              </a:rPr>
              <a:t>C.①代词②助词③介词④动词⑤助词⑥名词</a:t>
            </a:r>
            <a:endParaRPr lang="zh-CN" altLang="en-US" sz="2800" b="1">
              <a:solidFill>
                <a:srgbClr val="6600FF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6600FF"/>
                </a:solidFill>
              </a:rPr>
              <a:t>D.①代词②动词③副词④形容词⑤助词⑥名词</a:t>
            </a:r>
            <a:endParaRPr lang="zh-CN" altLang="en-US" sz="2800" b="1">
              <a:solidFill>
                <a:srgbClr val="6600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313555" y="2406015"/>
            <a:ext cx="7772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solidFill>
                  <a:srgbClr val="FF0000"/>
                </a:solidFill>
              </a:rPr>
              <a:t>D</a:t>
            </a:r>
            <a:endParaRPr lang="en-US" altLang="zh-CN" sz="28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8197" name="图片 8196" descr="u=1013194796,1830417939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47650" y="138430"/>
            <a:ext cx="1405890" cy="1076325"/>
          </a:xfrm>
          <a:prstGeom prst="rect">
            <a:avLst/>
          </a:prstGeom>
          <a:solidFill>
            <a:srgbClr val="FFFF00"/>
          </a:solidFill>
          <a:ln w="38100"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ctr"/>
            <a:r>
              <a:rPr lang="zh-CN" altLang="zh-CN" sz="32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实战演练</a:t>
            </a:r>
            <a:endParaRPr lang="zh-CN" altLang="zh-CN" sz="32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54330" y="1344295"/>
            <a:ext cx="843534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3、对下列加下划线的词词性判断正确的一项是：（      ）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①他</a:t>
            </a:r>
            <a:r>
              <a:rPr lang="zh-CN" altLang="en-US" sz="2800" i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画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</a:t>
            </a:r>
            <a:r>
              <a:rPr lang="zh-CN" altLang="en-US" sz="2800" i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画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儿得奖了。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②他的态度不</a:t>
            </a:r>
            <a:r>
              <a:rPr lang="zh-CN" altLang="en-US" sz="2800" i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对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 sz="2800" i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对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他要教育。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A.①动词 名词  ②形容词 介词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B.①名词 名词  ②形容词 介词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C.①动词 名词  ②动词 副词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D.①动词 动词  ②副词 介词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69035" y="2099945"/>
            <a:ext cx="8788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solidFill>
                  <a:srgbClr val="FF0000"/>
                </a:solidFill>
              </a:rPr>
              <a:t>A</a:t>
            </a:r>
            <a:endParaRPr lang="en-US" altLang="zh-CN" sz="28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/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8197" name="图片 8196" descr="u=1013194796,1830417939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47650" y="138430"/>
            <a:ext cx="1405890" cy="1076325"/>
          </a:xfrm>
          <a:prstGeom prst="rect">
            <a:avLst/>
          </a:prstGeom>
          <a:solidFill>
            <a:srgbClr val="FFFF00"/>
          </a:solidFill>
          <a:ln w="38100"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ctr"/>
            <a:r>
              <a:rPr lang="zh-CN" altLang="zh-CN" sz="32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实战演练</a:t>
            </a:r>
            <a:endParaRPr lang="zh-CN" altLang="zh-CN" sz="32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92150" y="1895475"/>
            <a:ext cx="7984490" cy="31076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solidFill>
                  <a:srgbClr val="0000FF"/>
                </a:solidFill>
                <a:latin typeface="Batang" panose="02030600000101010101" charset="-127"/>
                <a:ea typeface="Batang" panose="02030600000101010101" charset="-127"/>
                <a:cs typeface="Batang" panose="02030600000101010101" charset="-127"/>
              </a:rPr>
              <a:t>4</a:t>
            </a:r>
            <a:r>
              <a:rPr lang="zh-CN" altLang="en-US" sz="2800">
                <a:solidFill>
                  <a:srgbClr val="0000FF"/>
                </a:solidFill>
                <a:latin typeface="Batang" panose="02030600000101010101" charset="-127"/>
                <a:ea typeface="Batang" panose="02030600000101010101" charset="-127"/>
                <a:cs typeface="Batang" panose="02030600000101010101" charset="-127"/>
              </a:rPr>
              <a:t>、对“下”的词性的分析，正确的一组是：（     ）</a:t>
            </a:r>
            <a:endParaRPr lang="zh-CN" altLang="en-US" sz="2800">
              <a:solidFill>
                <a:srgbClr val="0000FF"/>
              </a:solidFill>
              <a:latin typeface="Batang" panose="02030600000101010101" charset="-127"/>
              <a:ea typeface="Batang" panose="02030600000101010101" charset="-127"/>
              <a:cs typeface="Batang" panose="02030600000101010101" charset="-127"/>
            </a:endParaRPr>
          </a:p>
          <a:p>
            <a:r>
              <a:rPr lang="zh-CN" altLang="en-US" sz="2800">
                <a:solidFill>
                  <a:srgbClr val="0000FF"/>
                </a:solidFill>
                <a:latin typeface="Batang" panose="02030600000101010101" charset="-127"/>
                <a:ea typeface="Batang" panose="02030600000101010101" charset="-127"/>
                <a:cs typeface="Batang" panose="02030600000101010101" charset="-127"/>
              </a:rPr>
              <a:t>老虎正要下山，老猎人躲在石岩下，抡起虎叉，突然给了老虎一下。</a:t>
            </a:r>
            <a:endParaRPr lang="zh-CN" altLang="en-US" sz="2800">
              <a:solidFill>
                <a:srgbClr val="0000FF"/>
              </a:solidFill>
              <a:latin typeface="Batang" panose="02030600000101010101" charset="-127"/>
              <a:ea typeface="Batang" panose="02030600000101010101" charset="-127"/>
              <a:cs typeface="Batang" panose="02030600000101010101" charset="-127"/>
            </a:endParaRPr>
          </a:p>
          <a:p>
            <a:r>
              <a:rPr lang="zh-CN" altLang="en-US" sz="2800">
                <a:solidFill>
                  <a:srgbClr val="0000FF"/>
                </a:solidFill>
                <a:latin typeface="Batang" panose="02030600000101010101" charset="-127"/>
                <a:ea typeface="Batang" panose="02030600000101010101" charset="-127"/>
                <a:cs typeface="Batang" panose="02030600000101010101" charset="-127"/>
              </a:rPr>
              <a:t>A. ①动词 ②方位词 ③量词</a:t>
            </a:r>
            <a:endParaRPr lang="zh-CN" altLang="en-US" sz="2800">
              <a:solidFill>
                <a:srgbClr val="0000FF"/>
              </a:solidFill>
              <a:latin typeface="Batang" panose="02030600000101010101" charset="-127"/>
              <a:ea typeface="Batang" panose="02030600000101010101" charset="-127"/>
              <a:cs typeface="Batang" panose="02030600000101010101" charset="-127"/>
            </a:endParaRPr>
          </a:p>
          <a:p>
            <a:r>
              <a:rPr lang="zh-CN" altLang="en-US" sz="2800">
                <a:solidFill>
                  <a:srgbClr val="0000FF"/>
                </a:solidFill>
                <a:latin typeface="Batang" panose="02030600000101010101" charset="-127"/>
                <a:ea typeface="Batang" panose="02030600000101010101" charset="-127"/>
                <a:cs typeface="Batang" panose="02030600000101010101" charset="-127"/>
              </a:rPr>
              <a:t>B. ①介词 ②方位词 ③量词</a:t>
            </a:r>
            <a:endParaRPr lang="zh-CN" altLang="en-US" sz="2800">
              <a:solidFill>
                <a:srgbClr val="0000FF"/>
              </a:solidFill>
              <a:latin typeface="Batang" panose="02030600000101010101" charset="-127"/>
              <a:ea typeface="Batang" panose="02030600000101010101" charset="-127"/>
              <a:cs typeface="Batang" panose="02030600000101010101" charset="-127"/>
            </a:endParaRPr>
          </a:p>
          <a:p>
            <a:r>
              <a:rPr lang="zh-CN" altLang="en-US" sz="2800">
                <a:solidFill>
                  <a:srgbClr val="0000FF"/>
                </a:solidFill>
                <a:latin typeface="Batang" panose="02030600000101010101" charset="-127"/>
                <a:ea typeface="Batang" panose="02030600000101010101" charset="-127"/>
                <a:cs typeface="Batang" panose="02030600000101010101" charset="-127"/>
              </a:rPr>
              <a:t>C. ①动词 ②助词 ③量词</a:t>
            </a:r>
            <a:endParaRPr lang="zh-CN" altLang="en-US" sz="2800">
              <a:solidFill>
                <a:srgbClr val="0000FF"/>
              </a:solidFill>
              <a:latin typeface="Batang" panose="02030600000101010101" charset="-127"/>
              <a:ea typeface="Batang" panose="02030600000101010101" charset="-127"/>
              <a:cs typeface="Batang" panose="02030600000101010101" charset="-127"/>
            </a:endParaRPr>
          </a:p>
          <a:p>
            <a:r>
              <a:rPr lang="zh-CN" altLang="en-US" sz="2800">
                <a:solidFill>
                  <a:srgbClr val="0000FF"/>
                </a:solidFill>
                <a:latin typeface="Batang" panose="02030600000101010101" charset="-127"/>
                <a:ea typeface="Batang" panose="02030600000101010101" charset="-127"/>
                <a:cs typeface="Batang" panose="02030600000101010101" charset="-127"/>
              </a:rPr>
              <a:t>D. ①介词 ②助词 ③量词</a:t>
            </a:r>
            <a:endParaRPr lang="zh-CN" altLang="en-US" sz="2800">
              <a:solidFill>
                <a:srgbClr val="0000FF"/>
              </a:solidFill>
              <a:latin typeface="Batang" panose="02030600000101010101" charset="-127"/>
              <a:ea typeface="Batang" panose="02030600000101010101" charset="-127"/>
              <a:cs typeface="Batang" panose="02030600000101010101" charset="-127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753985" y="1895475"/>
            <a:ext cx="5848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solidFill>
                  <a:srgbClr val="FF0000"/>
                </a:solidFill>
              </a:rPr>
              <a:t>A</a:t>
            </a:r>
            <a:endParaRPr lang="en-US" altLang="zh-CN" sz="28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/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8197" name="图片 8196" descr="u=1013194796,1830417939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47650" y="138430"/>
            <a:ext cx="1405890" cy="1076325"/>
          </a:xfrm>
          <a:prstGeom prst="rect">
            <a:avLst/>
          </a:prstGeom>
          <a:solidFill>
            <a:srgbClr val="FFFF00"/>
          </a:solidFill>
          <a:ln w="38100"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ctr"/>
            <a:r>
              <a:rPr lang="zh-CN" altLang="zh-CN" sz="32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实战演练</a:t>
            </a:r>
            <a:endParaRPr lang="zh-CN" altLang="zh-CN" sz="32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28930" y="1656715"/>
            <a:ext cx="8347710" cy="4831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/>
              <a:t>5</a:t>
            </a:r>
            <a:r>
              <a:rPr lang="zh-CN" altLang="en-US" sz="2800"/>
              <a:t>、判断下列句子中加下划线词的词性，写在句末括号中。</a:t>
            </a:r>
            <a:endParaRPr lang="zh-CN" altLang="en-US" sz="2800"/>
          </a:p>
          <a:p>
            <a:r>
              <a:rPr lang="zh-CN" altLang="en-US" sz="2800"/>
              <a:t>①这</a:t>
            </a:r>
            <a:r>
              <a:rPr lang="zh-CN" altLang="en-US" sz="2800" i="1" u="sng">
                <a:solidFill>
                  <a:srgbClr val="FF0000"/>
                </a:solidFill>
              </a:rPr>
              <a:t>朦胧</a:t>
            </a:r>
            <a:r>
              <a:rPr lang="zh-CN" altLang="en-US" sz="2800"/>
              <a:t>的桔红的光，实在照不了多远。（             ）</a:t>
            </a:r>
            <a:endParaRPr lang="zh-CN" altLang="en-US" sz="2800"/>
          </a:p>
          <a:p>
            <a:r>
              <a:rPr lang="zh-CN" altLang="en-US" sz="2800"/>
              <a:t>②月色便</a:t>
            </a:r>
            <a:r>
              <a:rPr lang="zh-CN" altLang="en-US" sz="2800" u="sng">
                <a:solidFill>
                  <a:srgbClr val="FF0000"/>
                </a:solidFill>
              </a:rPr>
              <a:t>朦胧</a:t>
            </a:r>
            <a:r>
              <a:rPr lang="zh-CN" altLang="en-US" sz="2800"/>
              <a:t>在这水气里。（                       ）</a:t>
            </a:r>
            <a:endParaRPr lang="zh-CN" altLang="en-US" sz="2800"/>
          </a:p>
          <a:p>
            <a:r>
              <a:rPr lang="zh-CN" altLang="en-US" sz="2800"/>
              <a:t>③月色给大地带来一片</a:t>
            </a:r>
            <a:r>
              <a:rPr lang="zh-CN" altLang="en-US" sz="2800" i="1" u="sng">
                <a:solidFill>
                  <a:srgbClr val="FF0000"/>
                </a:solidFill>
              </a:rPr>
              <a:t>朦胧</a:t>
            </a:r>
            <a:r>
              <a:rPr lang="zh-CN" altLang="en-US" sz="2800"/>
              <a:t>。（                     ）</a:t>
            </a:r>
            <a:endParaRPr lang="zh-CN" altLang="en-US" sz="2800"/>
          </a:p>
          <a:p>
            <a:r>
              <a:rPr lang="zh-CN" altLang="en-US" sz="2800"/>
              <a:t>④隔着云看太阳和月亮，就像隔了一层毛玻璃，</a:t>
            </a:r>
            <a:r>
              <a:rPr lang="zh-CN" altLang="en-US" sz="2800" i="1" u="sng">
                <a:solidFill>
                  <a:srgbClr val="FF0000"/>
                </a:solidFill>
              </a:rPr>
              <a:t>朦胧</a:t>
            </a:r>
            <a:r>
              <a:rPr lang="zh-CN" altLang="en-US" sz="2800"/>
              <a:t>不清。（                 ）</a:t>
            </a:r>
            <a:endParaRPr lang="zh-CN" altLang="en-US" sz="2800"/>
          </a:p>
          <a:p>
            <a:r>
              <a:rPr lang="zh-CN" altLang="en-US" sz="2800"/>
              <a:t>⑤他患了一场大</a:t>
            </a:r>
            <a:r>
              <a:rPr lang="zh-CN" altLang="en-US" sz="2800" i="1" u="sng">
                <a:solidFill>
                  <a:srgbClr val="FF0000"/>
                </a:solidFill>
              </a:rPr>
              <a:t>病</a:t>
            </a:r>
            <a:r>
              <a:rPr lang="zh-CN" altLang="en-US" sz="2800"/>
              <a:t>。（                      ）</a:t>
            </a:r>
            <a:endParaRPr lang="zh-CN" altLang="en-US" sz="2800"/>
          </a:p>
          <a:p>
            <a:r>
              <a:rPr lang="zh-CN" altLang="en-US" sz="2800"/>
              <a:t>⑥他</a:t>
            </a:r>
            <a:r>
              <a:rPr lang="zh-CN" altLang="en-US" sz="2800" i="1" u="sng">
                <a:solidFill>
                  <a:srgbClr val="FF0000"/>
                </a:solidFill>
              </a:rPr>
              <a:t>病</a:t>
            </a:r>
            <a:r>
              <a:rPr lang="zh-CN" altLang="en-US" sz="2800"/>
              <a:t>了三天。（                      ）</a:t>
            </a:r>
            <a:endParaRPr lang="zh-CN" altLang="en-US" sz="2800"/>
          </a:p>
          <a:p>
            <a:r>
              <a:rPr lang="zh-CN" altLang="en-US" sz="2800"/>
              <a:t>⑦这把锁</a:t>
            </a:r>
            <a:r>
              <a:rPr lang="zh-CN" altLang="en-US" sz="2800" i="1" u="sng">
                <a:solidFill>
                  <a:srgbClr val="FF0000"/>
                </a:solidFill>
              </a:rPr>
              <a:t>锈</a:t>
            </a:r>
            <a:r>
              <a:rPr lang="zh-CN" altLang="en-US" sz="2800"/>
              <a:t>死了。（                      ）</a:t>
            </a:r>
            <a:endParaRPr lang="zh-CN" altLang="en-US" sz="2800"/>
          </a:p>
          <a:p>
            <a:r>
              <a:rPr lang="zh-CN" altLang="en-US" sz="2800"/>
              <a:t>⑧这把锁长了</a:t>
            </a:r>
            <a:r>
              <a:rPr lang="zh-CN" altLang="en-US" sz="2800" i="1" u="sng">
                <a:solidFill>
                  <a:srgbClr val="FF0000"/>
                </a:solidFill>
              </a:rPr>
              <a:t>锈</a:t>
            </a:r>
            <a:r>
              <a:rPr lang="zh-CN" altLang="en-US" sz="2800"/>
              <a:t>。（                      ）</a:t>
            </a:r>
            <a:endParaRPr lang="zh-CN" altLang="en-US" sz="2800"/>
          </a:p>
        </p:txBody>
      </p:sp>
      <p:sp>
        <p:nvSpPr>
          <p:cNvPr id="6" name="文本框 5"/>
          <p:cNvSpPr txBox="1"/>
          <p:nvPr/>
        </p:nvSpPr>
        <p:spPr>
          <a:xfrm>
            <a:off x="7379335" y="2497455"/>
            <a:ext cx="7931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形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846445" y="3019425"/>
            <a:ext cx="14535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动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65400" y="4324985"/>
            <a:ext cx="1143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608320" y="3416935"/>
            <a:ext cx="14122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名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725420" y="4248150"/>
            <a:ext cx="9829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形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665980" y="4700270"/>
            <a:ext cx="7702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名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598545" y="5074920"/>
            <a:ext cx="8299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动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428490" y="5414645"/>
            <a:ext cx="3543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动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067810" y="5936615"/>
            <a:ext cx="10763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名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/>
      <p:bldP spid="6" grpId="0"/>
      <p:bldP spid="7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8197" name="图片 8196" descr="u=1013194796,1830417939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47650" y="138430"/>
            <a:ext cx="1405890" cy="1076325"/>
          </a:xfrm>
          <a:prstGeom prst="rect">
            <a:avLst/>
          </a:prstGeom>
          <a:solidFill>
            <a:srgbClr val="FFFF00"/>
          </a:solidFill>
          <a:ln w="38100"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ctr"/>
            <a:r>
              <a:rPr lang="zh-CN" altLang="zh-CN" sz="32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实战演练</a:t>
            </a:r>
            <a:endParaRPr lang="zh-CN" altLang="zh-CN" sz="32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78230" y="1861185"/>
            <a:ext cx="7166610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800">
                <a:solidFill>
                  <a:srgbClr val="0000FF"/>
                </a:solidFill>
                <a:latin typeface="Batang" panose="02030600000101010101" charset="-127"/>
                <a:ea typeface="Batang" panose="02030600000101010101" charset="-127"/>
                <a:cs typeface="Batang" panose="02030600000101010101" charset="-127"/>
              </a:rPr>
              <a:t>6</a:t>
            </a:r>
            <a:r>
              <a:rPr lang="zh-CN" altLang="en-US" sz="2800">
                <a:solidFill>
                  <a:srgbClr val="0000FF"/>
                </a:solidFill>
                <a:latin typeface="Batang" panose="02030600000101010101" charset="-127"/>
                <a:ea typeface="Batang" panose="02030600000101010101" charset="-127"/>
                <a:cs typeface="Batang" panose="02030600000101010101" charset="-127"/>
              </a:rPr>
              <a:t>、找出词性完全相同的一组:（    ）</a:t>
            </a:r>
            <a:endParaRPr lang="zh-CN" altLang="en-US" sz="2800">
              <a:solidFill>
                <a:srgbClr val="0000FF"/>
              </a:solidFill>
              <a:latin typeface="Batang" panose="02030600000101010101" charset="-127"/>
              <a:ea typeface="Batang" panose="02030600000101010101" charset="-127"/>
              <a:cs typeface="Batang" panose="02030600000101010101" charset="-127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0000FF"/>
                </a:solidFill>
                <a:latin typeface="Batang" panose="02030600000101010101" charset="-127"/>
                <a:ea typeface="Batang" panose="02030600000101010101" charset="-127"/>
                <a:cs typeface="Batang" panose="02030600000101010101" charset="-127"/>
              </a:rPr>
              <a:t>A．宝贵     光荣     骄傲     战友</a:t>
            </a:r>
            <a:endParaRPr lang="zh-CN" altLang="en-US" sz="2800">
              <a:solidFill>
                <a:srgbClr val="0000FF"/>
              </a:solidFill>
              <a:latin typeface="Batang" panose="02030600000101010101" charset="-127"/>
              <a:ea typeface="Batang" panose="02030600000101010101" charset="-127"/>
              <a:cs typeface="Batang" panose="02030600000101010101" charset="-127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0000FF"/>
                </a:solidFill>
                <a:latin typeface="Batang" panose="02030600000101010101" charset="-127"/>
                <a:ea typeface="Batang" panose="02030600000101010101" charset="-127"/>
                <a:cs typeface="Batang" panose="02030600000101010101" charset="-127"/>
              </a:rPr>
              <a:t>B．制造     报答     提高     寻求</a:t>
            </a:r>
            <a:endParaRPr lang="zh-CN" altLang="en-US" sz="2800">
              <a:solidFill>
                <a:srgbClr val="0000FF"/>
              </a:solidFill>
              <a:latin typeface="Batang" panose="02030600000101010101" charset="-127"/>
              <a:ea typeface="Batang" panose="02030600000101010101" charset="-127"/>
              <a:cs typeface="Batang" panose="02030600000101010101" charset="-127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0000FF"/>
                </a:solidFill>
                <a:latin typeface="Batang" panose="02030600000101010101" charset="-127"/>
                <a:ea typeface="Batang" panose="02030600000101010101" charset="-127"/>
                <a:cs typeface="Batang" panose="02030600000101010101" charset="-127"/>
              </a:rPr>
              <a:t>C．角色     语文     经常     兴趣</a:t>
            </a:r>
            <a:endParaRPr lang="zh-CN" altLang="en-US" sz="2800">
              <a:solidFill>
                <a:srgbClr val="0000FF"/>
              </a:solidFill>
              <a:latin typeface="Batang" panose="02030600000101010101" charset="-127"/>
              <a:ea typeface="Batang" panose="02030600000101010101" charset="-127"/>
              <a:cs typeface="Batang" panose="02030600000101010101" charset="-127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0000FF"/>
                </a:solidFill>
                <a:latin typeface="Batang" panose="02030600000101010101" charset="-127"/>
                <a:ea typeface="Batang" panose="02030600000101010101" charset="-127"/>
                <a:cs typeface="Batang" panose="02030600000101010101" charset="-127"/>
              </a:rPr>
              <a:t>D．非常     偶尔     清楚     风景</a:t>
            </a:r>
            <a:endParaRPr lang="zh-CN" altLang="en-US" sz="2800">
              <a:solidFill>
                <a:srgbClr val="0000FF"/>
              </a:solidFill>
              <a:latin typeface="Batang" panose="02030600000101010101" charset="-127"/>
              <a:ea typeface="Batang" panose="02030600000101010101" charset="-127"/>
              <a:cs typeface="Batang" panose="02030600000101010101" charset="-127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176010" y="2020570"/>
            <a:ext cx="412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FF0000"/>
                </a:solidFill>
              </a:rPr>
              <a:t>B</a:t>
            </a:r>
            <a:endParaRPr lang="en-US" altLang="zh-CN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/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8197" name="图片 8196" descr="u=1013194796,1830417939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47650" y="138430"/>
            <a:ext cx="1405890" cy="1076325"/>
          </a:xfrm>
          <a:prstGeom prst="rect">
            <a:avLst/>
          </a:prstGeom>
          <a:solidFill>
            <a:srgbClr val="FFFF00"/>
          </a:solidFill>
          <a:ln w="38100"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ctr"/>
            <a:r>
              <a:rPr lang="zh-CN" altLang="zh-CN" sz="32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实战演练</a:t>
            </a:r>
            <a:endParaRPr lang="zh-CN" altLang="zh-CN" sz="32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63675" y="1896110"/>
            <a:ext cx="6518910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800"/>
              <a:t>7</a:t>
            </a:r>
            <a:r>
              <a:rPr lang="zh-CN" altLang="en-US" sz="2800"/>
              <a:t>、找出词性完全相同的一组:    （    ）</a:t>
            </a:r>
            <a:endParaRPr lang="zh-CN" altLang="en-US" sz="2800"/>
          </a:p>
          <a:p>
            <a:pPr>
              <a:lnSpc>
                <a:spcPct val="150000"/>
              </a:lnSpc>
            </a:pPr>
            <a:r>
              <a:rPr lang="zh-CN" altLang="en-US" sz="2800"/>
              <a:t>A．宝贵 光荣 骄傲 战友</a:t>
            </a:r>
            <a:endParaRPr lang="zh-CN" altLang="en-US" sz="2800"/>
          </a:p>
          <a:p>
            <a:pPr>
              <a:lnSpc>
                <a:spcPct val="150000"/>
              </a:lnSpc>
            </a:pPr>
            <a:r>
              <a:rPr lang="zh-CN" altLang="en-US" sz="2800"/>
              <a:t>B．制造 报答 提高 寻求</a:t>
            </a:r>
            <a:endParaRPr lang="zh-CN" altLang="en-US" sz="2800"/>
          </a:p>
          <a:p>
            <a:pPr>
              <a:lnSpc>
                <a:spcPct val="150000"/>
              </a:lnSpc>
            </a:pPr>
            <a:r>
              <a:rPr lang="zh-CN" altLang="en-US" sz="2800"/>
              <a:t>C．角色 语文 经常 兴趣</a:t>
            </a:r>
            <a:endParaRPr lang="zh-CN" altLang="en-US" sz="2800"/>
          </a:p>
          <a:p>
            <a:pPr>
              <a:lnSpc>
                <a:spcPct val="150000"/>
              </a:lnSpc>
            </a:pPr>
            <a:r>
              <a:rPr lang="zh-CN" altLang="en-US" sz="2800"/>
              <a:t>D．非常 偶尔 清楚 风景</a:t>
            </a:r>
            <a:endParaRPr lang="zh-CN" altLang="en-US" sz="2800"/>
          </a:p>
        </p:txBody>
      </p:sp>
      <p:sp>
        <p:nvSpPr>
          <p:cNvPr id="4" name="文本框 3"/>
          <p:cNvSpPr txBox="1"/>
          <p:nvPr/>
        </p:nvSpPr>
        <p:spPr>
          <a:xfrm>
            <a:off x="6891655" y="2077720"/>
            <a:ext cx="3378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FF0000"/>
                </a:solidFill>
              </a:rPr>
              <a:t>B</a:t>
            </a:r>
            <a:endParaRPr lang="en-US" altLang="zh-CN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/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8197" name="图片 8196" descr="u=1013194796,1830417939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47650" y="138430"/>
            <a:ext cx="1405890" cy="1076325"/>
          </a:xfrm>
          <a:prstGeom prst="rect">
            <a:avLst/>
          </a:prstGeom>
          <a:solidFill>
            <a:srgbClr val="FFFF00"/>
          </a:solidFill>
          <a:ln w="38100"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ctr"/>
            <a:r>
              <a:rPr lang="zh-CN" altLang="zh-CN" sz="32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实战演练</a:t>
            </a:r>
            <a:endParaRPr lang="zh-CN" altLang="zh-CN" sz="32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21080" y="1770380"/>
            <a:ext cx="7431405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/>
              <a:t>8</a:t>
            </a:r>
            <a:r>
              <a:rPr lang="zh-CN" altLang="en-US" sz="2800"/>
              <a:t>、对下面句中划横线的词性判断完全正确的一项是:（    ）</a:t>
            </a:r>
            <a:endParaRPr lang="zh-CN" altLang="en-US" sz="2800"/>
          </a:p>
          <a:p>
            <a:r>
              <a:rPr lang="zh-CN" altLang="en-US" sz="2800"/>
              <a:t>为了发展</a:t>
            </a:r>
            <a:r>
              <a:rPr lang="zh-CN" altLang="en-US" sz="2800" i="1" u="sng">
                <a:solidFill>
                  <a:srgbClr val="FF0000"/>
                </a:solidFill>
              </a:rPr>
              <a:t>教育</a:t>
            </a:r>
            <a:r>
              <a:rPr lang="zh-CN" altLang="en-US" sz="2800"/>
              <a:t>事业，十分</a:t>
            </a:r>
            <a:r>
              <a:rPr lang="zh-CN" altLang="en-US" sz="2800" i="1" u="sng">
                <a:solidFill>
                  <a:srgbClr val="FF0000"/>
                </a:solidFill>
              </a:rPr>
              <a:t>需要</a:t>
            </a:r>
            <a:r>
              <a:rPr lang="zh-CN" altLang="en-US" sz="2800"/>
              <a:t>人们了解，关心</a:t>
            </a:r>
            <a:r>
              <a:rPr lang="zh-CN" altLang="en-US" sz="2800" b="1" u="sng">
                <a:solidFill>
                  <a:srgbClr val="FF0000"/>
                </a:solidFill>
              </a:rPr>
              <a:t>和</a:t>
            </a:r>
            <a:r>
              <a:rPr lang="zh-CN" altLang="en-US" sz="2800"/>
              <a:t>重视它。</a:t>
            </a:r>
            <a:endParaRPr lang="zh-CN" altLang="en-US" sz="2800"/>
          </a:p>
          <a:p>
            <a:r>
              <a:rPr lang="zh-CN" altLang="en-US" sz="2800"/>
              <a:t>A．名词 动词  连词</a:t>
            </a:r>
            <a:endParaRPr lang="zh-CN" altLang="en-US" sz="2800"/>
          </a:p>
          <a:p>
            <a:r>
              <a:rPr lang="zh-CN" altLang="en-US" sz="2800"/>
              <a:t>B．名词 形容词 介词</a:t>
            </a:r>
            <a:endParaRPr lang="zh-CN" altLang="en-US" sz="2800"/>
          </a:p>
          <a:p>
            <a:r>
              <a:rPr lang="zh-CN" altLang="en-US" sz="2800"/>
              <a:t>C．代词 副词 介词</a:t>
            </a:r>
            <a:endParaRPr lang="zh-CN" altLang="en-US" sz="2800"/>
          </a:p>
          <a:p>
            <a:r>
              <a:rPr lang="zh-CN" altLang="en-US" sz="2800"/>
              <a:t>D．动词 动词 介词</a:t>
            </a:r>
            <a:endParaRPr lang="zh-CN" altLang="en-US" sz="2800"/>
          </a:p>
        </p:txBody>
      </p:sp>
      <p:sp>
        <p:nvSpPr>
          <p:cNvPr id="4" name="文本框 3"/>
          <p:cNvSpPr txBox="1"/>
          <p:nvPr/>
        </p:nvSpPr>
        <p:spPr>
          <a:xfrm>
            <a:off x="2679065" y="2190750"/>
            <a:ext cx="3810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FF0000"/>
                </a:solidFill>
              </a:rPr>
              <a:t>A</a:t>
            </a:r>
            <a:endParaRPr lang="en-US" altLang="zh-CN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8197" name="图片 8196" descr="u=1013194796,1830417939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47650" y="138430"/>
            <a:ext cx="1405890" cy="583565"/>
          </a:xfrm>
          <a:prstGeom prst="rect">
            <a:avLst/>
          </a:prstGeom>
          <a:solidFill>
            <a:srgbClr val="FFFF00"/>
          </a:solidFill>
          <a:ln w="38100"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ctr"/>
            <a:r>
              <a:rPr lang="zh-CN" altLang="zh-CN" sz="32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词类</a:t>
            </a:r>
            <a:endParaRPr lang="zh-CN" altLang="zh-CN" sz="32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371725" y="169545"/>
            <a:ext cx="5464175" cy="52197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p>
            <a:r>
              <a:rPr lang="zh-CN" altLang="en-US" sz="2800"/>
              <a:t>A、名词：表示人和事物名称的词</a:t>
            </a:r>
            <a:endParaRPr lang="zh-CN" altLang="en-US" sz="2800"/>
          </a:p>
        </p:txBody>
      </p:sp>
      <p:sp>
        <p:nvSpPr>
          <p:cNvPr id="5" name="文本框 4"/>
          <p:cNvSpPr txBox="1"/>
          <p:nvPr/>
        </p:nvSpPr>
        <p:spPr>
          <a:xfrm>
            <a:off x="358775" y="998855"/>
            <a:ext cx="8052435" cy="5262245"/>
          </a:xfrm>
          <a:prstGeom prst="rect">
            <a:avLst/>
          </a:prstGeom>
          <a:noFill/>
          <a:ln w="57150">
            <a:solidFill>
              <a:schemeClr val="tx1"/>
            </a:solidFill>
            <a:prstDash val="sysDash"/>
          </a:ln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0000FF"/>
                </a:solidFill>
              </a:rPr>
              <a:t>表示人的名称：</a:t>
            </a:r>
            <a:r>
              <a:rPr lang="zh-CN" altLang="en-US" sz="2800"/>
              <a:t> </a:t>
            </a:r>
            <a:r>
              <a:rPr lang="zh-CN" altLang="en-US" sz="2800">
                <a:solidFill>
                  <a:srgbClr val="C00000"/>
                </a:solidFill>
              </a:rPr>
              <a:t>如同志、作家、父亲、主人、老李、青年、娃娃、姑娘、农夫等；</a:t>
            </a:r>
            <a:endParaRPr lang="zh-CN" altLang="en-US" sz="2800">
              <a:solidFill>
                <a:srgbClr val="C00000"/>
              </a:solidFill>
            </a:endParaRPr>
          </a:p>
          <a:p>
            <a:r>
              <a:rPr lang="zh-CN" altLang="en-US" sz="2800">
                <a:solidFill>
                  <a:srgbClr val="0000FF"/>
                </a:solidFill>
              </a:rPr>
              <a:t>表示具体事物：</a:t>
            </a:r>
            <a:r>
              <a:rPr lang="zh-CN" altLang="en-US" sz="2800">
                <a:solidFill>
                  <a:srgbClr val="FF0000"/>
                </a:solidFill>
              </a:rPr>
              <a:t>绿萍、水藻、镰刀、蟋蟀、</a:t>
            </a:r>
            <a:r>
              <a:rPr lang="zh-CN" altLang="en-US" sz="2800">
                <a:solidFill>
                  <a:srgbClr val="C00000"/>
                </a:solidFill>
              </a:rPr>
              <a:t>河流、高山、森林、 湖泊等；</a:t>
            </a:r>
            <a:endParaRPr lang="zh-CN" altLang="en-US" sz="2800"/>
          </a:p>
          <a:p>
            <a:r>
              <a:rPr lang="zh-CN" altLang="en-US" sz="2800">
                <a:solidFill>
                  <a:srgbClr val="0000FF"/>
                </a:solidFill>
              </a:rPr>
              <a:t>表示抽象事物：</a:t>
            </a:r>
            <a:r>
              <a:rPr lang="zh-CN" altLang="en-US" sz="2800">
                <a:solidFill>
                  <a:srgbClr val="C00000"/>
                </a:solidFill>
              </a:rPr>
              <a:t>如政治、科学 、效率、品德、精神、爱情、法律等；</a:t>
            </a:r>
            <a:endParaRPr lang="zh-CN" altLang="en-US" sz="2800"/>
          </a:p>
          <a:p>
            <a:r>
              <a:rPr lang="zh-CN" altLang="en-US" sz="2800">
                <a:solidFill>
                  <a:srgbClr val="0000FF"/>
                </a:solidFill>
              </a:rPr>
              <a:t>表示时间名称：</a:t>
            </a:r>
            <a:r>
              <a:rPr lang="zh-CN" altLang="en-US" sz="2800">
                <a:solidFill>
                  <a:srgbClr val="C00000"/>
                </a:solidFill>
              </a:rPr>
              <a:t>上午、夏天、春天、现在、立春、星期二、刚才、过去、昨天、早晨等；</a:t>
            </a:r>
            <a:endParaRPr lang="zh-CN" altLang="en-US" sz="2800">
              <a:solidFill>
                <a:srgbClr val="C00000"/>
              </a:solidFill>
            </a:endParaRPr>
          </a:p>
          <a:p>
            <a:r>
              <a:rPr lang="zh-CN" altLang="en-US" sz="2800">
                <a:solidFill>
                  <a:srgbClr val="0000FF"/>
                </a:solidFill>
              </a:rPr>
              <a:t>表示处所名称：</a:t>
            </a:r>
            <a:r>
              <a:rPr lang="zh-CN" altLang="en-US" sz="2800">
                <a:solidFill>
                  <a:srgbClr val="C00000"/>
                </a:solidFill>
              </a:rPr>
              <a:t>上海、中国、颐和园、商店、亚洲、北京；</a:t>
            </a:r>
            <a:endParaRPr lang="zh-CN" altLang="en-US" sz="2800">
              <a:solidFill>
                <a:srgbClr val="C00000"/>
              </a:solidFill>
            </a:endParaRPr>
          </a:p>
          <a:p>
            <a:r>
              <a:rPr lang="zh-CN" altLang="en-US" sz="2800">
                <a:solidFill>
                  <a:srgbClr val="0000FF"/>
                </a:solidFill>
              </a:rPr>
              <a:t>表示方位名称：</a:t>
            </a:r>
            <a:r>
              <a:rPr lang="zh-CN" altLang="en-US" sz="2800">
                <a:solidFill>
                  <a:srgbClr val="C00000"/>
                </a:solidFill>
              </a:rPr>
              <a:t>上、下、东、西、里、前、内、左、右、里头、外边、以上、之下（简称方位名词）</a:t>
            </a:r>
            <a:endParaRPr lang="zh-CN" altLang="en-US" sz="280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5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8197" name="图片 8196" descr="u=1013194796,1830417939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47650" y="138430"/>
            <a:ext cx="1405890" cy="1076325"/>
          </a:xfrm>
          <a:prstGeom prst="rect">
            <a:avLst/>
          </a:prstGeom>
          <a:solidFill>
            <a:srgbClr val="FFFF00"/>
          </a:solidFill>
          <a:ln w="38100"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ctr"/>
            <a:r>
              <a:rPr lang="zh-CN" altLang="zh-CN" sz="32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实战演练</a:t>
            </a:r>
            <a:endParaRPr lang="zh-CN" altLang="zh-CN" sz="32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57835" y="1816100"/>
            <a:ext cx="8362950" cy="43999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/>
              <a:t>9</a:t>
            </a:r>
            <a:r>
              <a:rPr lang="zh-CN" altLang="en-US" sz="2800"/>
              <a:t>、下面句中划横线的词性完全相同的一项是:（    ）</a:t>
            </a:r>
            <a:endParaRPr lang="zh-CN" altLang="en-US" sz="2800"/>
          </a:p>
          <a:p>
            <a:r>
              <a:rPr lang="zh-CN" altLang="en-US" sz="2800"/>
              <a:t>A．① 这</a:t>
            </a:r>
            <a:r>
              <a:rPr lang="zh-CN" altLang="en-US" sz="2800" i="1" u="sng">
                <a:solidFill>
                  <a:srgbClr val="FF0000"/>
                </a:solidFill>
              </a:rPr>
              <a:t>朦胧</a:t>
            </a:r>
            <a:r>
              <a:rPr lang="zh-CN" altLang="en-US" sz="2800"/>
              <a:t>的月光，实在照不了多远。</a:t>
            </a:r>
            <a:endParaRPr lang="zh-CN" altLang="en-US" sz="2800"/>
          </a:p>
          <a:p>
            <a:r>
              <a:rPr lang="zh-CN" altLang="en-US" sz="2800"/>
              <a:t>      ② 月色便</a:t>
            </a:r>
            <a:r>
              <a:rPr lang="zh-CN" altLang="en-US" sz="2800" i="1" u="sng">
                <a:solidFill>
                  <a:srgbClr val="FF0000"/>
                </a:solidFill>
              </a:rPr>
              <a:t>朦胧</a:t>
            </a:r>
            <a:r>
              <a:rPr lang="zh-CN" altLang="en-US" sz="2800"/>
              <a:t>在水气里。</a:t>
            </a:r>
            <a:endParaRPr lang="zh-CN" altLang="en-US" sz="2800"/>
          </a:p>
          <a:p>
            <a:r>
              <a:rPr lang="zh-CN" altLang="en-US" sz="2800"/>
              <a:t>B．①掌握法律武器，增强禁毒</a:t>
            </a:r>
            <a:r>
              <a:rPr lang="zh-CN" altLang="en-US" sz="2800" i="1" u="sng">
                <a:solidFill>
                  <a:srgbClr val="FF0000"/>
                </a:solidFill>
              </a:rPr>
              <a:t>意识</a:t>
            </a:r>
            <a:r>
              <a:rPr lang="zh-CN" altLang="en-US" sz="2800"/>
              <a:t>。</a:t>
            </a:r>
            <a:endParaRPr lang="zh-CN" altLang="en-US" sz="2800"/>
          </a:p>
          <a:p>
            <a:r>
              <a:rPr lang="zh-CN" altLang="en-US" sz="2800"/>
              <a:t>      ②朋友,你是否</a:t>
            </a:r>
            <a:r>
              <a:rPr lang="zh-CN" altLang="en-US" sz="2800" i="1" u="sng">
                <a:solidFill>
                  <a:srgbClr val="FF0000"/>
                </a:solidFill>
              </a:rPr>
              <a:t>意识</a:t>
            </a:r>
            <a:r>
              <a:rPr lang="zh-CN" altLang="en-US" sz="2800"/>
              <a:t>到你在幸福之中呢?</a:t>
            </a:r>
            <a:endParaRPr lang="zh-CN" altLang="en-US" sz="2800"/>
          </a:p>
          <a:p>
            <a:r>
              <a:rPr lang="zh-CN" altLang="en-US" sz="2800"/>
              <a:t>C．①工作随便，学习</a:t>
            </a:r>
            <a:r>
              <a:rPr lang="zh-CN" altLang="en-US" sz="2800" i="1" u="sng">
                <a:solidFill>
                  <a:srgbClr val="FF0000"/>
                </a:solidFill>
              </a:rPr>
              <a:t>松懈</a:t>
            </a:r>
            <a:r>
              <a:rPr lang="zh-CN" altLang="en-US" sz="2800"/>
              <a:t>。</a:t>
            </a:r>
            <a:endParaRPr lang="zh-CN" altLang="en-US" sz="2800"/>
          </a:p>
          <a:p>
            <a:r>
              <a:rPr lang="zh-CN" altLang="en-US" sz="2800"/>
              <a:t>      ②刚才出力摇船犹如龙船似的那股劲儿，现在在每个人的身体里</a:t>
            </a:r>
            <a:r>
              <a:rPr lang="zh-CN" altLang="en-US" sz="2800" i="1" u="sng">
                <a:solidFill>
                  <a:srgbClr val="FF0000"/>
                </a:solidFill>
              </a:rPr>
              <a:t>松懈</a:t>
            </a:r>
            <a:r>
              <a:rPr lang="zh-CN" altLang="en-US" sz="2800"/>
              <a:t>下来了。</a:t>
            </a:r>
            <a:endParaRPr lang="zh-CN" altLang="en-US" sz="2800"/>
          </a:p>
          <a:p>
            <a:r>
              <a:rPr lang="zh-CN" altLang="en-US" sz="2800"/>
              <a:t>D．①酒香不怕巷子</a:t>
            </a:r>
            <a:r>
              <a:rPr lang="zh-CN" altLang="en-US" sz="2800" i="1" u="sng">
                <a:solidFill>
                  <a:srgbClr val="FF0000"/>
                </a:solidFill>
              </a:rPr>
              <a:t>深</a:t>
            </a:r>
            <a:r>
              <a:rPr lang="zh-CN" altLang="en-US" sz="2800"/>
              <a:t>。</a:t>
            </a:r>
            <a:endParaRPr lang="zh-CN" altLang="en-US" sz="2800"/>
          </a:p>
          <a:p>
            <a:r>
              <a:rPr lang="zh-CN" altLang="en-US" sz="2800"/>
              <a:t>      ②这本书的内容很</a:t>
            </a:r>
            <a:r>
              <a:rPr lang="zh-CN" altLang="en-US" sz="2800" i="1" u="sng">
                <a:solidFill>
                  <a:srgbClr val="FF0000"/>
                </a:solidFill>
              </a:rPr>
              <a:t>深</a:t>
            </a:r>
            <a:r>
              <a:rPr lang="zh-CN" altLang="en-US" sz="2800"/>
              <a:t>，可真难懂。</a:t>
            </a:r>
            <a:endParaRPr lang="zh-CN" altLang="en-US" sz="2800"/>
          </a:p>
        </p:txBody>
      </p:sp>
      <p:sp>
        <p:nvSpPr>
          <p:cNvPr id="4" name="文本框 3"/>
          <p:cNvSpPr txBox="1"/>
          <p:nvPr/>
        </p:nvSpPr>
        <p:spPr>
          <a:xfrm>
            <a:off x="7969885" y="1816100"/>
            <a:ext cx="3352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FF0000"/>
                </a:solidFill>
              </a:rPr>
              <a:t>D</a:t>
            </a:r>
            <a:endParaRPr lang="en-US" altLang="zh-CN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/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8197" name="图片 8196" descr="u=1013194796,1830417939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47650" y="138430"/>
            <a:ext cx="1405890" cy="1076325"/>
          </a:xfrm>
          <a:prstGeom prst="rect">
            <a:avLst/>
          </a:prstGeom>
          <a:solidFill>
            <a:srgbClr val="FFFF00"/>
          </a:solidFill>
          <a:ln w="38100"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ctr"/>
            <a:r>
              <a:rPr lang="zh-CN" altLang="zh-CN" sz="32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实战演练</a:t>
            </a:r>
            <a:endParaRPr lang="zh-CN" altLang="zh-CN" sz="32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69620" y="1600200"/>
            <a:ext cx="7605395" cy="43999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10</a:t>
            </a:r>
            <a:r>
              <a:rPr lang="zh-CN" altLang="en-US" sz="2800"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、下面句中划横线的词性完全相同的一项是:（    ）</a:t>
            </a:r>
            <a:endParaRPr lang="zh-CN" altLang="en-US" sz="2800">
              <a:latin typeface="DFKai-SB" panose="03000509000000000000" charset="-120"/>
              <a:ea typeface="DFKai-SB" panose="03000509000000000000" charset="-120"/>
              <a:cs typeface="DFKai-SB" panose="03000509000000000000" charset="-120"/>
            </a:endParaRPr>
          </a:p>
          <a:p>
            <a:r>
              <a:rPr lang="zh-CN" altLang="en-US" sz="2800"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A．①他</a:t>
            </a:r>
            <a:r>
              <a:rPr lang="zh-CN" altLang="en-US" sz="2800" i="1" u="sng">
                <a:solidFill>
                  <a:srgbClr val="FF0000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在</a:t>
            </a:r>
            <a:r>
              <a:rPr lang="zh-CN" altLang="en-US" sz="2800"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学校里。</a:t>
            </a:r>
            <a:endParaRPr lang="zh-CN" altLang="en-US" sz="2800">
              <a:latin typeface="DFKai-SB" panose="03000509000000000000" charset="-120"/>
              <a:ea typeface="DFKai-SB" panose="03000509000000000000" charset="-120"/>
              <a:cs typeface="DFKai-SB" panose="03000509000000000000" charset="-120"/>
            </a:endParaRPr>
          </a:p>
          <a:p>
            <a:r>
              <a:rPr lang="zh-CN" altLang="en-US" sz="2800"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   ②他</a:t>
            </a:r>
            <a:r>
              <a:rPr lang="zh-CN" altLang="en-US" sz="2800" i="1" u="sng">
                <a:solidFill>
                  <a:srgbClr val="FF0000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在</a:t>
            </a:r>
            <a:r>
              <a:rPr lang="zh-CN" altLang="en-US" sz="2800"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阅览室学习。</a:t>
            </a:r>
            <a:endParaRPr lang="zh-CN" altLang="en-US" sz="2800">
              <a:latin typeface="DFKai-SB" panose="03000509000000000000" charset="-120"/>
              <a:ea typeface="DFKai-SB" panose="03000509000000000000" charset="-120"/>
              <a:cs typeface="DFKai-SB" panose="03000509000000000000" charset="-120"/>
            </a:endParaRPr>
          </a:p>
          <a:p>
            <a:r>
              <a:rPr lang="zh-CN" altLang="en-US" sz="2800"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B．①这座房子</a:t>
            </a:r>
            <a:r>
              <a:rPr lang="zh-CN" altLang="en-US" sz="2800" i="1" u="sng">
                <a:solidFill>
                  <a:srgbClr val="FF0000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朝</a:t>
            </a:r>
            <a:r>
              <a:rPr lang="zh-CN" altLang="en-US" sz="2800"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南。</a:t>
            </a:r>
            <a:endParaRPr lang="zh-CN" altLang="en-US" sz="2800">
              <a:latin typeface="DFKai-SB" panose="03000509000000000000" charset="-120"/>
              <a:ea typeface="DFKai-SB" panose="03000509000000000000" charset="-120"/>
              <a:cs typeface="DFKai-SB" panose="03000509000000000000" charset="-120"/>
            </a:endParaRPr>
          </a:p>
          <a:p>
            <a:r>
              <a:rPr lang="zh-CN" altLang="en-US" sz="2800"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   ②他</a:t>
            </a:r>
            <a:r>
              <a:rPr lang="zh-CN" altLang="en-US" sz="2800" i="1" u="sng">
                <a:solidFill>
                  <a:srgbClr val="FF0000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朝</a:t>
            </a:r>
            <a:r>
              <a:rPr lang="zh-CN" altLang="en-US" sz="2800"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北走去了。</a:t>
            </a:r>
            <a:endParaRPr lang="zh-CN" altLang="en-US" sz="2800">
              <a:latin typeface="DFKai-SB" panose="03000509000000000000" charset="-120"/>
              <a:ea typeface="DFKai-SB" panose="03000509000000000000" charset="-120"/>
              <a:cs typeface="DFKai-SB" panose="03000509000000000000" charset="-120"/>
            </a:endParaRPr>
          </a:p>
          <a:p>
            <a:r>
              <a:rPr lang="zh-CN" altLang="en-US" sz="2800"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C．①物质文明建设</a:t>
            </a:r>
            <a:r>
              <a:rPr lang="zh-CN" altLang="en-US" sz="2800" i="1" u="sng">
                <a:solidFill>
                  <a:srgbClr val="FF0000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和</a:t>
            </a:r>
            <a:r>
              <a:rPr lang="zh-CN" altLang="en-US" sz="2800"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精神文明建设应该一起抓。</a:t>
            </a:r>
            <a:endParaRPr lang="zh-CN" altLang="en-US" sz="2800">
              <a:latin typeface="DFKai-SB" panose="03000509000000000000" charset="-120"/>
              <a:ea typeface="DFKai-SB" panose="03000509000000000000" charset="-120"/>
              <a:cs typeface="DFKai-SB" panose="03000509000000000000" charset="-120"/>
            </a:endParaRPr>
          </a:p>
          <a:p>
            <a:r>
              <a:rPr lang="zh-CN" altLang="en-US" sz="2800"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   ②张健</a:t>
            </a:r>
            <a:r>
              <a:rPr lang="zh-CN" altLang="en-US" sz="2800" i="1" u="sng">
                <a:solidFill>
                  <a:srgbClr val="FF0000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和</a:t>
            </a:r>
            <a:r>
              <a:rPr lang="zh-CN" altLang="en-US" sz="2800"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李升一同到北京去了。</a:t>
            </a:r>
            <a:endParaRPr lang="zh-CN" altLang="en-US" sz="2800">
              <a:latin typeface="DFKai-SB" panose="03000509000000000000" charset="-120"/>
              <a:ea typeface="DFKai-SB" panose="03000509000000000000" charset="-120"/>
              <a:cs typeface="DFKai-SB" panose="03000509000000000000" charset="-120"/>
            </a:endParaRPr>
          </a:p>
          <a:p>
            <a:r>
              <a:rPr lang="zh-CN" altLang="en-US" sz="2800"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D．①运动会上,他</a:t>
            </a:r>
            <a:r>
              <a:rPr lang="zh-CN" altLang="en-US" sz="2800" i="1" u="sng">
                <a:solidFill>
                  <a:srgbClr val="FF0000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得</a:t>
            </a:r>
            <a:r>
              <a:rPr lang="zh-CN" altLang="en-US" sz="2800"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到了百米冠军。</a:t>
            </a:r>
            <a:endParaRPr lang="zh-CN" altLang="en-US" sz="2800">
              <a:latin typeface="DFKai-SB" panose="03000509000000000000" charset="-120"/>
              <a:ea typeface="DFKai-SB" panose="03000509000000000000" charset="-120"/>
              <a:cs typeface="DFKai-SB" panose="03000509000000000000" charset="-120"/>
            </a:endParaRPr>
          </a:p>
          <a:p>
            <a:r>
              <a:rPr lang="zh-CN" altLang="en-US" sz="2800"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   ②他的字写</a:t>
            </a:r>
            <a:r>
              <a:rPr lang="zh-CN" altLang="en-US" sz="2800" i="1" u="sng">
                <a:solidFill>
                  <a:srgbClr val="FF0000"/>
                </a:solidFill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得</a:t>
            </a:r>
            <a:r>
              <a:rPr lang="zh-CN" altLang="en-US" sz="2800">
                <a:latin typeface="DFKai-SB" panose="03000509000000000000" charset="-120"/>
                <a:ea typeface="DFKai-SB" panose="03000509000000000000" charset="-120"/>
                <a:cs typeface="DFKai-SB" panose="03000509000000000000" charset="-120"/>
              </a:rPr>
              <a:t>很工整。</a:t>
            </a:r>
            <a:endParaRPr lang="zh-CN" altLang="en-US" sz="2800">
              <a:latin typeface="DFKai-SB" panose="03000509000000000000" charset="-120"/>
              <a:ea typeface="DFKai-SB" panose="03000509000000000000" charset="-120"/>
              <a:cs typeface="DFKai-SB" panose="03000509000000000000" charset="-12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27785" y="2009140"/>
            <a:ext cx="4362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FF0000"/>
                </a:solidFill>
              </a:rPr>
              <a:t>C</a:t>
            </a:r>
            <a:endParaRPr lang="en-US" altLang="zh-CN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/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标题 7169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7171" name="文本占位符 7170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7173" name="图片 7172" descr="u=975641077,1976452026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2644140" y="2500630"/>
            <a:ext cx="385572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感谢聆听</a:t>
            </a:r>
            <a:endParaRPr lang="zh-CN" altLang="en-US" sz="7200" b="1">
              <a:ln w="12700">
                <a:solidFill>
                  <a:schemeClr val="accent1"/>
                </a:solidFill>
                <a:prstDash val="solid"/>
              </a:ln>
              <a:solidFill>
                <a:srgbClr val="FF0000"/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8197" name="图片 8196" descr="u=1013194796,1830417939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47650" y="138430"/>
            <a:ext cx="1405890" cy="583565"/>
          </a:xfrm>
          <a:prstGeom prst="rect">
            <a:avLst/>
          </a:prstGeom>
          <a:solidFill>
            <a:srgbClr val="FFFF00"/>
          </a:solidFill>
          <a:ln w="38100"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ctr"/>
            <a:r>
              <a:rPr lang="zh-CN" altLang="zh-CN" sz="32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词类</a:t>
            </a:r>
            <a:endParaRPr lang="zh-CN" altLang="zh-CN" sz="32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8197" name="图片 8196" descr="u=1013194796,1830417939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47650" y="138430"/>
            <a:ext cx="1405890" cy="583565"/>
          </a:xfrm>
          <a:prstGeom prst="rect">
            <a:avLst/>
          </a:prstGeom>
          <a:solidFill>
            <a:srgbClr val="FFFF00"/>
          </a:solidFill>
          <a:ln w="38100"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ctr"/>
            <a:r>
              <a:rPr lang="zh-CN" altLang="zh-CN" sz="32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词类</a:t>
            </a:r>
            <a:endParaRPr lang="zh-CN" altLang="zh-CN" sz="32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79830" y="930275"/>
            <a:ext cx="3101340" cy="521970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p>
            <a:r>
              <a:rPr lang="zh-CN" altLang="en-US" sz="2800"/>
              <a:t>名词的语法特点:</a:t>
            </a:r>
            <a:endParaRPr lang="zh-CN" altLang="en-US" sz="2800"/>
          </a:p>
        </p:txBody>
      </p:sp>
      <p:sp>
        <p:nvSpPr>
          <p:cNvPr id="4" name="文本框 3"/>
          <p:cNvSpPr txBox="1"/>
          <p:nvPr/>
        </p:nvSpPr>
        <p:spPr>
          <a:xfrm>
            <a:off x="457200" y="2524760"/>
            <a:ext cx="8279130" cy="26765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①表示人称的名词，可以在后头加“们”表示多数</a:t>
            </a:r>
            <a:endParaRPr lang="zh-CN" altLang="en-US" sz="280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②方位词常用在其他名词后头，组成表示处所、范围或时间的方位短语</a:t>
            </a:r>
            <a:endParaRPr lang="zh-CN" altLang="en-US" sz="280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③名词一般不受副词修饰</a:t>
            </a:r>
            <a:endParaRPr lang="zh-CN" altLang="en-US" sz="280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8197" name="图片 8196" descr="u=1013194796,1830417939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47650" y="138430"/>
            <a:ext cx="1405890" cy="583565"/>
          </a:xfrm>
          <a:prstGeom prst="rect">
            <a:avLst/>
          </a:prstGeom>
          <a:solidFill>
            <a:srgbClr val="FFFF00"/>
          </a:solidFill>
          <a:ln w="38100"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ctr"/>
            <a:r>
              <a:rPr lang="zh-CN" altLang="zh-CN" sz="32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词类</a:t>
            </a:r>
            <a:endParaRPr lang="zh-CN" altLang="zh-CN" sz="32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894205" y="138430"/>
            <a:ext cx="7157720" cy="953135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p>
            <a:r>
              <a:rPr lang="zh-CN" altLang="en-US" sz="2800"/>
              <a:t>B、动词：是表示动作行为、发展变化、心理活动等意义的词</a:t>
            </a:r>
            <a:endParaRPr lang="zh-CN" altLang="en-US" sz="2800"/>
          </a:p>
        </p:txBody>
      </p:sp>
      <p:sp>
        <p:nvSpPr>
          <p:cNvPr id="4" name="文本框 3"/>
          <p:cNvSpPr txBox="1"/>
          <p:nvPr/>
        </p:nvSpPr>
        <p:spPr>
          <a:xfrm>
            <a:off x="247650" y="1417955"/>
            <a:ext cx="8803640" cy="5077460"/>
          </a:xfrm>
          <a:prstGeom prst="rect">
            <a:avLst/>
          </a:prstGeom>
          <a:ln w="57150">
            <a:prstDash val="sys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1、动作动词：</a:t>
            </a:r>
            <a:r>
              <a:rPr lang="zh-CN" altLang="en-US" sz="2400" b="1">
                <a:solidFill>
                  <a:srgbClr val="0000FF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表动作、行为如，走 看 说 进行 开始</a:t>
            </a:r>
            <a:endParaRPr lang="zh-CN" altLang="en-US" sz="2400" b="1">
              <a:solidFill>
                <a:srgbClr val="0000FF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2、心理活动动词</a:t>
            </a:r>
            <a:r>
              <a:rPr lang="zh-CN" altLang="en-US" sz="2400" b="1">
                <a:solidFill>
                  <a:srgbClr val="0000FF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如，想 爱 恨 怕 希望 喜欢 担心 忘记 佩服</a:t>
            </a:r>
            <a:endParaRPr lang="zh-CN" altLang="en-US" sz="2400" b="1">
              <a:solidFill>
                <a:srgbClr val="0000FF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3、使令动词：</a:t>
            </a:r>
            <a:r>
              <a:rPr lang="zh-CN" altLang="en-US" sz="2400" b="1">
                <a:solidFill>
                  <a:srgbClr val="0000FF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表指使、命令或请求如，使 叫 让 派 请求禁止</a:t>
            </a:r>
            <a:endParaRPr lang="zh-CN" altLang="en-US" sz="2400" b="1">
              <a:solidFill>
                <a:srgbClr val="0000FF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4、能愿动词，表示可能、应该、意愿，</a:t>
            </a:r>
            <a:r>
              <a:rPr lang="zh-CN" altLang="en-US" sz="2400" b="1">
                <a:solidFill>
                  <a:srgbClr val="0000FF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如，能 会 可以 愿 肯 敢 要 应 应该（这类动词常常放在动词的前面 ）</a:t>
            </a:r>
            <a:endParaRPr lang="zh-CN" altLang="en-US" sz="2400" b="1">
              <a:solidFill>
                <a:srgbClr val="0000FF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5、趋向动词 </a:t>
            </a:r>
            <a:r>
              <a:rPr lang="zh-CN" altLang="en-US" sz="2400" b="1">
                <a:solidFill>
                  <a:srgbClr val="0000FF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如，来 去 上 进 出 回 过 开 上来 起来（这类动词往往放在表示动作行为的动词后边，用来表示动作行为的方向。）</a:t>
            </a:r>
            <a:endParaRPr lang="zh-CN" altLang="en-US" sz="2400" b="1">
              <a:solidFill>
                <a:srgbClr val="0000FF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6、判断动词：</a:t>
            </a:r>
            <a:r>
              <a:rPr lang="zh-CN" altLang="en-US" sz="2400" b="1">
                <a:solidFill>
                  <a:srgbClr val="0000FF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主要是“是”，以及同“是”相当的 “为”等</a:t>
            </a:r>
            <a:endParaRPr lang="zh-CN" altLang="en-US" sz="2400" b="1">
              <a:solidFill>
                <a:srgbClr val="0000FF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8197" name="图片 8196" descr="u=1013194796,1830417939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47650" y="138430"/>
            <a:ext cx="1405890" cy="583565"/>
          </a:xfrm>
          <a:prstGeom prst="rect">
            <a:avLst/>
          </a:prstGeom>
          <a:solidFill>
            <a:srgbClr val="FFFF00"/>
          </a:solidFill>
          <a:ln w="38100"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ctr"/>
            <a:r>
              <a:rPr lang="zh-CN" altLang="zh-CN" sz="32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词类</a:t>
            </a:r>
            <a:endParaRPr lang="zh-CN" altLang="zh-CN" sz="32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18335" y="585470"/>
            <a:ext cx="3014980" cy="521970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p>
            <a:r>
              <a:rPr lang="zh-CN" altLang="en-US" sz="2800"/>
              <a:t>动词的语法特点：</a:t>
            </a:r>
            <a:endParaRPr lang="zh-CN" altLang="en-US" sz="2800"/>
          </a:p>
        </p:txBody>
      </p:sp>
      <p:sp>
        <p:nvSpPr>
          <p:cNvPr id="4" name="文本框 3"/>
          <p:cNvSpPr txBox="1"/>
          <p:nvPr/>
        </p:nvSpPr>
        <p:spPr>
          <a:xfrm>
            <a:off x="247650" y="1417955"/>
            <a:ext cx="8429625" cy="5262245"/>
          </a:xfrm>
          <a:prstGeom prst="rect">
            <a:avLst/>
          </a:prstGeom>
          <a:ln w="57150">
            <a:prstDash val="sysDot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3333FF"/>
                </a:solidFill>
                <a:latin typeface="BatangChe" panose="02030609000101010101" charset="-127"/>
                <a:ea typeface="BatangChe" panose="02030609000101010101" charset="-127"/>
                <a:cs typeface="BatangChe" panose="02030609000101010101" charset="-127"/>
              </a:rPr>
              <a:t>①动词一般受副词“不”的修饰。</a:t>
            </a:r>
            <a:endParaRPr lang="zh-CN" altLang="en-US" sz="2800">
              <a:solidFill>
                <a:srgbClr val="3333FF"/>
              </a:solidFill>
              <a:latin typeface="BatangChe" panose="02030609000101010101" charset="-127"/>
              <a:ea typeface="BatangChe" panose="02030609000101010101" charset="-127"/>
              <a:cs typeface="BatangChe" panose="02030609000101010101" charset="-127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3333FF"/>
                </a:solidFill>
                <a:latin typeface="BatangChe" panose="02030609000101010101" charset="-127"/>
                <a:ea typeface="BatangChe" panose="02030609000101010101" charset="-127"/>
                <a:cs typeface="BatangChe" panose="02030609000101010101" charset="-127"/>
              </a:rPr>
              <a:t>②动词后面可以带“着、了、过”，表示动态。</a:t>
            </a:r>
            <a:endParaRPr lang="zh-CN" altLang="en-US" sz="2800">
              <a:solidFill>
                <a:srgbClr val="3333FF"/>
              </a:solidFill>
              <a:latin typeface="BatangChe" panose="02030609000101010101" charset="-127"/>
              <a:ea typeface="BatangChe" panose="02030609000101010101" charset="-127"/>
              <a:cs typeface="BatangChe" panose="02030609000101010101" charset="-127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3333FF"/>
                </a:solidFill>
                <a:latin typeface="BatangChe" panose="02030609000101010101" charset="-127"/>
                <a:ea typeface="BatangChe" panose="02030609000101010101" charset="-127"/>
                <a:cs typeface="BatangChe" panose="02030609000101010101" charset="-127"/>
              </a:rPr>
              <a:t>③一部分动词可以重叠，表示时间短暂或尝试的意思</a:t>
            </a:r>
            <a:endParaRPr lang="zh-CN" altLang="en-US" sz="2800">
              <a:solidFill>
                <a:srgbClr val="3333FF"/>
              </a:solidFill>
              <a:latin typeface="BatangChe" panose="02030609000101010101" charset="-127"/>
              <a:ea typeface="BatangChe" panose="02030609000101010101" charset="-127"/>
              <a:cs typeface="BatangChe" panose="02030609000101010101" charset="-127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3333FF"/>
                </a:solidFill>
                <a:latin typeface="BatangChe" panose="02030609000101010101" charset="-127"/>
                <a:ea typeface="BatangChe" panose="02030609000101010101" charset="-127"/>
                <a:cs typeface="BatangChe" panose="02030609000101010101" charset="-127"/>
              </a:rPr>
              <a:t>④判断词“是”主要是联结句子的主语和宾语。</a:t>
            </a:r>
            <a:endParaRPr lang="zh-CN" altLang="en-US" sz="2800">
              <a:solidFill>
                <a:srgbClr val="3333FF"/>
              </a:solidFill>
              <a:latin typeface="BatangChe" panose="02030609000101010101" charset="-127"/>
              <a:ea typeface="BatangChe" panose="02030609000101010101" charset="-127"/>
              <a:cs typeface="BatangChe" panose="02030609000101010101" charset="-127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3333FF"/>
                </a:solidFill>
                <a:latin typeface="BatangChe" panose="02030609000101010101" charset="-127"/>
                <a:ea typeface="BatangChe" panose="02030609000101010101" charset="-127"/>
                <a:cs typeface="BatangChe" panose="02030609000101010101" charset="-127"/>
              </a:rPr>
              <a:t>⑤能愿动词后面不能跟名词，能愿动词可以和后面的动词一起作谓语中心语，也可以单独作谓语中心语。</a:t>
            </a:r>
            <a:endParaRPr lang="zh-CN" altLang="en-US" sz="2800">
              <a:solidFill>
                <a:srgbClr val="3333FF"/>
              </a:solidFill>
              <a:latin typeface="BatangChe" panose="02030609000101010101" charset="-127"/>
              <a:ea typeface="BatangChe" panose="02030609000101010101" charset="-127"/>
              <a:cs typeface="BatangChe" panose="02030609000101010101" charset="-127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3333FF"/>
                </a:solidFill>
                <a:latin typeface="BatangChe" panose="02030609000101010101" charset="-127"/>
                <a:ea typeface="BatangChe" panose="02030609000101010101" charset="-127"/>
                <a:cs typeface="BatangChe" panose="02030609000101010101" charset="-127"/>
              </a:rPr>
              <a:t>⑥趋向动词可以单独作谓语中心语，也可以在谓语中心语后面作补语。</a:t>
            </a:r>
            <a:endParaRPr lang="zh-CN" altLang="en-US" sz="2800">
              <a:solidFill>
                <a:srgbClr val="3333FF"/>
              </a:solidFill>
              <a:latin typeface="BatangChe" panose="02030609000101010101" charset="-127"/>
              <a:ea typeface="BatangChe" panose="02030609000101010101" charset="-127"/>
              <a:cs typeface="BatangChe" panose="02030609000101010101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8197" name="图片 8196" descr="u=1013194796,1830417939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47650" y="138430"/>
            <a:ext cx="1405890" cy="583565"/>
          </a:xfrm>
          <a:prstGeom prst="rect">
            <a:avLst/>
          </a:prstGeom>
          <a:solidFill>
            <a:srgbClr val="FFFF00"/>
          </a:solidFill>
          <a:ln w="38100"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ctr"/>
            <a:r>
              <a:rPr lang="zh-CN" altLang="zh-CN" sz="32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词类</a:t>
            </a:r>
            <a:endParaRPr lang="zh-CN" altLang="zh-CN" sz="32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833880" y="138430"/>
            <a:ext cx="7310120" cy="460375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p>
            <a:r>
              <a:rPr lang="zh-CN" altLang="en-US" sz="2400"/>
              <a:t>C、形容词：是表示事物的形状、性质、状态的词。</a:t>
            </a:r>
            <a:endParaRPr lang="zh-CN" altLang="en-US" sz="2400"/>
          </a:p>
        </p:txBody>
      </p:sp>
      <p:sp>
        <p:nvSpPr>
          <p:cNvPr id="4" name="文本框 3"/>
          <p:cNvSpPr txBox="1"/>
          <p:nvPr/>
        </p:nvSpPr>
        <p:spPr>
          <a:xfrm>
            <a:off x="247015" y="881380"/>
            <a:ext cx="8971280" cy="3415030"/>
          </a:xfrm>
          <a:prstGeom prst="rect">
            <a:avLst/>
          </a:prstGeom>
          <a:ln w="381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3333FF"/>
                </a:solidFill>
                <a:latin typeface="黑体" panose="02010609060101010101" charset="-122"/>
                <a:ea typeface="黑体" panose="02010609060101010101" charset="-122"/>
              </a:rPr>
              <a:t>表示事物形状的：大、小、宽、窄、高、矮、胖、瘦笔直、弯曲；</a:t>
            </a:r>
            <a:endParaRPr lang="zh-CN" altLang="en-US" sz="2400">
              <a:solidFill>
                <a:srgbClr val="3333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3333FF"/>
                </a:solidFill>
                <a:latin typeface="黑体" panose="02010609060101010101" charset="-122"/>
                <a:ea typeface="黑体" panose="02010609060101010101" charset="-122"/>
              </a:rPr>
              <a:t>表示事物性质的：好、坏、美、丑、红、甜、干净、清楚、漂亮、结实、纯粹、高尚、清脆；</a:t>
            </a:r>
            <a:endParaRPr lang="zh-CN" altLang="en-US" sz="2400">
              <a:solidFill>
                <a:srgbClr val="3333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3333FF"/>
                </a:solidFill>
                <a:latin typeface="黑体" panose="02010609060101010101" charset="-122"/>
                <a:ea typeface="黑体" panose="02010609060101010101" charset="-122"/>
              </a:rPr>
              <a:t>表示事物状态的：快、慢、软、硬忙碌、悠闲、雪白，滚烫，亮晶晶，泪涟涟；</a:t>
            </a:r>
            <a:endParaRPr lang="zh-CN" altLang="en-US" sz="2400">
              <a:solidFill>
                <a:srgbClr val="3333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3333FF"/>
                </a:solidFill>
                <a:latin typeface="黑体" panose="02010609060101010101" charset="-122"/>
                <a:ea typeface="黑体" panose="02010609060101010101" charset="-122"/>
              </a:rPr>
              <a:t>表示事物颜色的：黑、白、橙、苍白、碧绿、绿油油、红彤彤</a:t>
            </a:r>
            <a:endParaRPr lang="zh-CN" altLang="en-US" sz="2400">
              <a:solidFill>
                <a:srgbClr val="3333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76555" y="4375785"/>
            <a:ext cx="3093720" cy="46037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2400"/>
              <a:t>形容词的语法特点：</a:t>
            </a:r>
            <a:endParaRPr lang="zh-CN" altLang="en-US" sz="2400"/>
          </a:p>
        </p:txBody>
      </p:sp>
      <p:sp>
        <p:nvSpPr>
          <p:cNvPr id="6" name="文本框 5"/>
          <p:cNvSpPr txBox="1"/>
          <p:nvPr/>
        </p:nvSpPr>
        <p:spPr>
          <a:xfrm>
            <a:off x="111125" y="4904105"/>
            <a:ext cx="7517765" cy="1753235"/>
          </a:xfrm>
          <a:prstGeom prst="rect">
            <a:avLst/>
          </a:prstGeom>
          <a:ln w="3810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66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①一部分形容词可以用重叠形式来加强语义</a:t>
            </a:r>
            <a:endParaRPr lang="zh-CN" altLang="en-US" sz="2400">
              <a:solidFill>
                <a:srgbClr val="6600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66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②大多数形容词可以受副词“很、最、非常、十分、极、多么、那么”等表示程度的词来修饰</a:t>
            </a:r>
            <a:endParaRPr lang="zh-CN" altLang="en-US" sz="2400">
              <a:solidFill>
                <a:srgbClr val="6600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8197" name="图片 8196" descr="u=1013194796,1830417939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47650" y="138430"/>
            <a:ext cx="1405890" cy="583565"/>
          </a:xfrm>
          <a:prstGeom prst="rect">
            <a:avLst/>
          </a:prstGeom>
          <a:solidFill>
            <a:srgbClr val="FFFF00"/>
          </a:solidFill>
          <a:ln w="38100"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ctr"/>
            <a:r>
              <a:rPr lang="zh-CN" altLang="zh-CN" sz="32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词类</a:t>
            </a:r>
            <a:endParaRPr lang="zh-CN" altLang="zh-CN" sz="32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328545" y="138430"/>
            <a:ext cx="4486910" cy="52197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28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D、数词：是表示数目的词</a:t>
            </a:r>
            <a:endParaRPr lang="zh-CN" altLang="en-US" sz="28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0560" y="839470"/>
            <a:ext cx="7802880" cy="2676525"/>
          </a:xfrm>
          <a:prstGeom prst="rect">
            <a:avLst/>
          </a:prstGeom>
          <a:noFill/>
          <a:ln w="57150">
            <a:solidFill>
              <a:schemeClr val="accent1"/>
            </a:solidFill>
            <a:prstDash val="sysDash"/>
          </a:ln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6600FF"/>
                </a:solidFill>
                <a:latin typeface="Batang" panose="02030600000101010101" charset="-127"/>
                <a:ea typeface="Batang" panose="02030600000101010101" charset="-127"/>
              </a:rPr>
              <a:t>表确数：一、七千、六万九千（表示分数，整数和倍数）；</a:t>
            </a:r>
            <a:endParaRPr lang="zh-CN" altLang="en-US" sz="2800">
              <a:solidFill>
                <a:srgbClr val="6600FF"/>
              </a:solidFill>
              <a:latin typeface="Batang" panose="02030600000101010101" charset="-127"/>
              <a:ea typeface="Batang" panose="02030600000101010101" charset="-127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6600FF"/>
                </a:solidFill>
                <a:latin typeface="Batang" panose="02030600000101010101" charset="-127"/>
                <a:ea typeface="Batang" panose="02030600000101010101" charset="-127"/>
              </a:rPr>
              <a:t>表概数：二十几（只）、七八（辆）；</a:t>
            </a:r>
            <a:endParaRPr lang="zh-CN" altLang="en-US" sz="2800">
              <a:solidFill>
                <a:srgbClr val="6600FF"/>
              </a:solidFill>
              <a:latin typeface="Batang" panose="02030600000101010101" charset="-127"/>
              <a:ea typeface="Batang" panose="02030600000101010101" charset="-127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6600FF"/>
                </a:solidFill>
                <a:latin typeface="Batang" panose="02030600000101010101" charset="-127"/>
                <a:ea typeface="Batang" panose="02030600000101010101" charset="-127"/>
              </a:rPr>
              <a:t>表序数：第一、老三、初五；</a:t>
            </a:r>
            <a:endParaRPr lang="zh-CN" altLang="en-US" sz="2800">
              <a:solidFill>
                <a:srgbClr val="6600FF"/>
              </a:solidFill>
              <a:latin typeface="Batang" panose="02030600000101010101" charset="-127"/>
              <a:ea typeface="Batang" panose="02030600000101010101" charset="-127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89280" y="4041140"/>
            <a:ext cx="3267710" cy="521970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C00000"/>
                </a:solidFill>
              </a:rPr>
              <a:t>数词的语法特点：</a:t>
            </a:r>
            <a:endParaRPr lang="zh-CN" altLang="en-US" sz="2800">
              <a:solidFill>
                <a:srgbClr val="C0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7200" y="4893310"/>
            <a:ext cx="8241665" cy="1383665"/>
          </a:xfrm>
          <a:prstGeom prst="rect">
            <a:avLst/>
          </a:prstGeom>
          <a:ln w="38100">
            <a:prstDash val="sys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①数目增加，可以用分数表示，也可以用倍数表示</a:t>
            </a:r>
            <a:endParaRPr lang="zh-CN" altLang="en-US" sz="280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②数目减少，只能用分数，不能用倍数</a:t>
            </a:r>
            <a:endParaRPr lang="zh-CN" altLang="en-US" sz="280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8197" name="图片 8196" descr="u=1013194796,1830417939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47650" y="138430"/>
            <a:ext cx="1405890" cy="583565"/>
          </a:xfrm>
          <a:prstGeom prst="rect">
            <a:avLst/>
          </a:prstGeom>
          <a:solidFill>
            <a:srgbClr val="FFFF00"/>
          </a:solidFill>
          <a:ln w="38100"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ctr"/>
            <a:r>
              <a:rPr lang="zh-CN" altLang="zh-CN" sz="32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词类</a:t>
            </a:r>
            <a:endParaRPr lang="zh-CN" altLang="zh-CN" sz="32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58950" y="274955"/>
            <a:ext cx="7216775" cy="1383665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C000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E、量词：是表示事物和动作、行为单位的词。表示事物单位的量词叫数量词；表示动作、行为单位的量词叫动量词</a:t>
            </a:r>
            <a:endParaRPr lang="zh-CN" altLang="en-US" sz="2800">
              <a:solidFill>
                <a:srgbClr val="C00000"/>
              </a:solidFill>
              <a:latin typeface="新宋体" panose="02010609030101010101" charset="-122"/>
              <a:ea typeface="新宋体" panose="02010609030101010101" charset="-122"/>
              <a:cs typeface="新宋体" panose="0201060903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9750" y="1844675"/>
            <a:ext cx="7992745" cy="2245360"/>
          </a:xfrm>
          <a:prstGeom prst="rect">
            <a:avLst/>
          </a:prstGeom>
          <a:ln w="38100">
            <a:prstDash val="sysDot"/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2800">
                <a:solidFill>
                  <a:srgbClr val="0000FF"/>
                </a:solidFill>
                <a:latin typeface="Batang" panose="02030600000101010101" charset="-127"/>
                <a:ea typeface="Batang" panose="02030600000101010101" charset="-127"/>
              </a:rPr>
              <a:t>表示事物单位的：个、只、台、条；</a:t>
            </a:r>
            <a:endParaRPr lang="zh-CN" altLang="en-US" sz="2800">
              <a:solidFill>
                <a:srgbClr val="0000FF"/>
              </a:solidFill>
              <a:latin typeface="Batang" panose="02030600000101010101" charset="-127"/>
              <a:ea typeface="Batang" panose="02030600000101010101" charset="-127"/>
            </a:endParaRPr>
          </a:p>
          <a:p>
            <a:r>
              <a:rPr lang="zh-CN" altLang="en-US" sz="2800">
                <a:solidFill>
                  <a:srgbClr val="0000FF"/>
                </a:solidFill>
                <a:latin typeface="Batang" panose="02030600000101010101" charset="-127"/>
                <a:ea typeface="Batang" panose="02030600000101010101" charset="-127"/>
              </a:rPr>
              <a:t>表示动作、行为单位的：次、回，趟、遍；</a:t>
            </a:r>
            <a:endParaRPr lang="zh-CN" altLang="en-US" sz="2800">
              <a:solidFill>
                <a:srgbClr val="0000FF"/>
              </a:solidFill>
              <a:latin typeface="Batang" panose="02030600000101010101" charset="-127"/>
              <a:ea typeface="Batang" panose="02030600000101010101" charset="-127"/>
            </a:endParaRPr>
          </a:p>
          <a:p>
            <a:r>
              <a:rPr lang="zh-CN" altLang="en-US" sz="2800">
                <a:solidFill>
                  <a:srgbClr val="0000FF"/>
                </a:solidFill>
                <a:latin typeface="Batang" panose="02030600000101010101" charset="-127"/>
                <a:ea typeface="Batang" panose="02030600000101010101" charset="-127"/>
              </a:rPr>
              <a:t>表示度量衡单位：米、千米、毫升、升、克、千克；</a:t>
            </a:r>
            <a:endParaRPr lang="zh-CN" altLang="en-US" sz="2800">
              <a:solidFill>
                <a:srgbClr val="0000FF"/>
              </a:solidFill>
              <a:latin typeface="Batang" panose="02030600000101010101" charset="-127"/>
              <a:ea typeface="Batang" panose="02030600000101010101" charset="-127"/>
            </a:endParaRPr>
          </a:p>
          <a:p>
            <a:r>
              <a:rPr lang="zh-CN" altLang="en-US" sz="2800">
                <a:solidFill>
                  <a:srgbClr val="0000FF"/>
                </a:solidFill>
                <a:latin typeface="Batang" panose="02030600000101010101" charset="-127"/>
                <a:ea typeface="Batang" panose="02030600000101010101" charset="-127"/>
              </a:rPr>
              <a:t>有时也借用某些名词来表示，如：脚、年；</a:t>
            </a:r>
            <a:endParaRPr lang="zh-CN" altLang="en-US" sz="2800">
              <a:solidFill>
                <a:srgbClr val="0000FF"/>
              </a:solidFill>
              <a:latin typeface="Batang" panose="02030600000101010101" charset="-127"/>
              <a:ea typeface="Batang" panose="02030600000101010101" charset="-127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0360" y="4450080"/>
            <a:ext cx="2979420" cy="52197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2800"/>
              <a:t>量词的语法特点：</a:t>
            </a:r>
            <a:endParaRPr lang="zh-CN" altLang="en-US" sz="2800"/>
          </a:p>
        </p:txBody>
      </p:sp>
      <p:sp>
        <p:nvSpPr>
          <p:cNvPr id="6" name="文本框 5"/>
          <p:cNvSpPr txBox="1"/>
          <p:nvPr/>
        </p:nvSpPr>
        <p:spPr>
          <a:xfrm>
            <a:off x="89535" y="5233670"/>
            <a:ext cx="8726805" cy="1383665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p>
            <a:r>
              <a:rPr lang="zh-CN" altLang="en-US" sz="2800">
                <a:latin typeface="DFKai-SB" panose="03000509000000000000" charset="-120"/>
                <a:ea typeface="DFKai-SB" panose="03000509000000000000" charset="-120"/>
              </a:rPr>
              <a:t>①量词经常和数词连用，组成数量短语，也称为数量词。</a:t>
            </a:r>
            <a:endParaRPr lang="zh-CN" altLang="en-US" sz="2800">
              <a:latin typeface="DFKai-SB" panose="03000509000000000000" charset="-120"/>
              <a:ea typeface="DFKai-SB" panose="03000509000000000000" charset="-120"/>
            </a:endParaRPr>
          </a:p>
          <a:p>
            <a:r>
              <a:rPr lang="zh-CN" altLang="en-US" sz="2800">
                <a:latin typeface="DFKai-SB" panose="03000509000000000000" charset="-120"/>
                <a:ea typeface="DFKai-SB" panose="03000509000000000000" charset="-120"/>
              </a:rPr>
              <a:t>②表示物量的数量词常用在名词的前面③表示动量的数量词数量词常用在动词的后面</a:t>
            </a:r>
            <a:endParaRPr lang="zh-CN" altLang="en-US" sz="2800">
              <a:latin typeface="DFKai-SB" panose="03000509000000000000" charset="-120"/>
              <a:ea typeface="DFKai-SB" panose="03000509000000000000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  <p:bldP spid="4" grpId="0" bldLvl="0" animBg="1"/>
      <p:bldP spid="5" grpId="0" bldLvl="0" animBg="1"/>
      <p:bldP spid="6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CDESIGNJ</Template>
  <TotalTime>0</TotalTime>
  <Words>4809</Words>
  <Application>WPS 演示</Application>
  <PresentationFormat>在屏幕上显示</PresentationFormat>
  <Paragraphs>340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7" baseType="lpstr">
      <vt:lpstr>Arial</vt:lpstr>
      <vt:lpstr>宋体</vt:lpstr>
      <vt:lpstr>Wingdings</vt:lpstr>
      <vt:lpstr>楷体</vt:lpstr>
      <vt:lpstr>黑体</vt:lpstr>
      <vt:lpstr>BatangChe</vt:lpstr>
      <vt:lpstr>仿宋</vt:lpstr>
      <vt:lpstr>Batang</vt:lpstr>
      <vt:lpstr>新宋体</vt:lpstr>
      <vt:lpstr>DFKai-SB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ttnet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xudehua</dc:creator>
  <cp:lastModifiedBy>借我一生</cp:lastModifiedBy>
  <cp:revision>261</cp:revision>
  <dcterms:created xsi:type="dcterms:W3CDTF">2004-04-26T06:03:00Z</dcterms:created>
  <dcterms:modified xsi:type="dcterms:W3CDTF">2020-04-21T02:22:15Z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2052-11.1.0.9513</vt:lpwstr>
  </property>
</Properties>
</file>