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1" r:id="rId1"/>
  </p:sldMasterIdLst>
  <p:sldIdLst>
    <p:sldId id="271" r:id="rId2"/>
    <p:sldId id="259" r:id="rId3"/>
    <p:sldId id="272" r:id="rId4"/>
    <p:sldId id="262" r:id="rId5"/>
    <p:sldId id="273" r:id="rId6"/>
    <p:sldId id="274" r:id="rId7"/>
    <p:sldId id="275" r:id="rId8"/>
    <p:sldId id="276" r:id="rId9"/>
    <p:sldId id="260" r:id="rId10"/>
    <p:sldId id="277" r:id="rId11"/>
    <p:sldId id="278" r:id="rId12"/>
    <p:sldId id="265" r:id="rId13"/>
    <p:sldId id="279" r:id="rId14"/>
    <p:sldId id="266" r:id="rId15"/>
    <p:sldId id="280" r:id="rId16"/>
    <p:sldId id="281" r:id="rId1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318" autoAdjust="0"/>
    <p:restoredTop sz="94660" autoAdjust="0"/>
  </p:normalViewPr>
  <p:slideViewPr>
    <p:cSldViewPr>
      <p:cViewPr varScale="1">
        <p:scale>
          <a:sx n="61" d="100"/>
          <a:sy n="61" d="100"/>
        </p:scale>
        <p:origin x="-7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65E67-D149-4F87-BBB7-74BA04FB555B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AAB4E-0F3C-466B-95B7-C272E7E064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65E67-D149-4F87-BBB7-74BA04FB555B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AAB4E-0F3C-466B-95B7-C272E7E064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65E67-D149-4F87-BBB7-74BA04FB555B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AAB4E-0F3C-466B-95B7-C272E7E064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68250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65E67-D149-4F87-BBB7-74BA04FB555B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AAB4E-0F3C-466B-95B7-C272E7E064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293096"/>
            <a:ext cx="7772400" cy="4874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800" b="1">
                <a:solidFill>
                  <a:schemeClr val="tx1"/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9416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font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813" y="1535113"/>
            <a:ext cx="803275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2267744" y="1026195"/>
            <a:ext cx="6624736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2401416" y="1823144"/>
            <a:ext cx="6491064" cy="441416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2000"/>
            </a:lvl1pPr>
            <a:lvl2pPr marL="457200" indent="0">
              <a:lnSpc>
                <a:spcPct val="150000"/>
              </a:lnSpc>
              <a:buFontTx/>
              <a:buNone/>
              <a:defRPr sz="2000"/>
            </a:lvl2pPr>
            <a:lvl3pPr marL="914400" indent="0">
              <a:lnSpc>
                <a:spcPct val="150000"/>
              </a:lnSpc>
              <a:buFontTx/>
              <a:buNone/>
              <a:defRPr sz="2000"/>
            </a:lvl3pPr>
            <a:lvl4pPr marL="1371600" indent="0">
              <a:lnSpc>
                <a:spcPct val="150000"/>
              </a:lnSpc>
              <a:buFontTx/>
              <a:buNone/>
              <a:defRPr sz="2000"/>
            </a:lvl4pPr>
            <a:lvl5pPr marL="1828800" indent="0">
              <a:lnSpc>
                <a:spcPct val="150000"/>
              </a:lnSpc>
              <a:buFontTx/>
              <a:buNone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2411760" y="1558504"/>
            <a:ext cx="5946429" cy="214312"/>
            <a:chOff x="2411760" y="1558504"/>
            <a:chExt cx="5946429" cy="214312"/>
          </a:xfrm>
        </p:grpSpPr>
        <p:sp>
          <p:nvSpPr>
            <p:cNvPr id="12" name="Line 46"/>
            <p:cNvSpPr>
              <a:spLocks noChangeShapeType="1"/>
            </p:cNvSpPr>
            <p:nvPr userDrawn="1"/>
          </p:nvSpPr>
          <p:spPr bwMode="auto">
            <a:xfrm>
              <a:off x="2626073" y="1663279"/>
              <a:ext cx="5732116" cy="0"/>
            </a:xfrm>
            <a:prstGeom prst="line">
              <a:avLst/>
            </a:prstGeom>
            <a:noFill/>
            <a:ln w="25400">
              <a:solidFill>
                <a:srgbClr val="5F5F5F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十六角星 12"/>
            <p:cNvSpPr/>
            <p:nvPr userDrawn="1"/>
          </p:nvSpPr>
          <p:spPr>
            <a:xfrm>
              <a:off x="2411760" y="1558504"/>
              <a:ext cx="214312" cy="214312"/>
            </a:xfrm>
            <a:prstGeom prst="star16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650229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65E67-D149-4F87-BBB7-74BA04FB555B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AAB4E-0F3C-466B-95B7-C272E7E064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五边形 3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五边形 1"/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48806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138372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14282" y="785812"/>
            <a:ext cx="8715436" cy="571502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DC2C1-AFE0-47B9-A30D-87A44ECA0F1A}" type="datetimeFigureOut">
              <a:rPr lang="zh-CN" altLang="en-US"/>
              <a:pPr>
                <a:defRPr/>
              </a:pPr>
              <a:t>2016-9-17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281694-89E8-44DE-906D-68E1C1BE59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8281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65E67-D149-4F87-BBB7-74BA04FB555B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AAB4E-0F3C-466B-95B7-C272E7E064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65E67-D149-4F87-BBB7-74BA04FB555B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AAB4E-0F3C-466B-95B7-C272E7E064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65E67-D149-4F87-BBB7-74BA04FB555B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AAB4E-0F3C-466B-95B7-C272E7E064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65E67-D149-4F87-BBB7-74BA04FB555B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AAB4E-0F3C-466B-95B7-C272E7E064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65E67-D149-4F87-BBB7-74BA04FB555B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AAB4E-0F3C-466B-95B7-C272E7E064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65E67-D149-4F87-BBB7-74BA04FB555B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AAB4E-0F3C-466B-95B7-C272E7E064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365E67-D149-4F87-BBB7-74BA04FB555B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AAAB4E-0F3C-466B-95B7-C272E7E064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3" r:id="rId2"/>
    <p:sldLayoutId id="2147483854" r:id="rId3"/>
    <p:sldLayoutId id="2147483855" r:id="rId4"/>
    <p:sldLayoutId id="2147483856" r:id="rId5"/>
    <p:sldLayoutId id="2147483857" r:id="rId6"/>
    <p:sldLayoutId id="2147483858" r:id="rId7"/>
    <p:sldLayoutId id="2147483859" r:id="rId8"/>
    <p:sldLayoutId id="2147483860" r:id="rId9"/>
    <p:sldLayoutId id="2147483861" r:id="rId10"/>
    <p:sldLayoutId id="2147483862" r:id="rId11"/>
    <p:sldLayoutId id="2147483863" r:id="rId12"/>
    <p:sldLayoutId id="2147483864" r:id="rId13"/>
    <p:sldLayoutId id="2147483865" r:id="rId14"/>
    <p:sldLayoutId id="2147483866" r:id="rId15"/>
    <p:sldLayoutId id="2147483867" r:id="rId16"/>
    <p:sldLayoutId id="2147483868" r:id="rId17"/>
    <p:sldLayoutId id="2147483869" r:id="rId18"/>
    <p:sldLayoutId id="2147483870" r:id="rId19"/>
    <p:sldLayoutId id="2147483871" r:id="rId20"/>
    <p:sldLayoutId id="2147483872" r:id="rId21"/>
    <p:sldLayoutId id="2147483873" r:id="rId22"/>
    <p:sldLayoutId id="2147483874" r:id="rId23"/>
    <p:sldLayoutId id="2147483875" r:id="rId24"/>
    <p:sldLayoutId id="2147483876" r:id="rId25"/>
    <p:sldLayoutId id="2147483877" r:id="rId26"/>
    <p:sldLayoutId id="2147483878" r:id="rId27"/>
    <p:sldLayoutId id="2147483840" r:id="rId28"/>
    <p:sldLayoutId id="2147483841" r:id="rId29"/>
    <p:sldLayoutId id="2147483839" r:id="rId30"/>
    <p:sldLayoutId id="2147483844" r:id="rId31"/>
    <p:sldLayoutId id="2147483847" r:id="rId3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2007___1.docx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9.xml"/><Relationship Id="rId1" Type="http://schemas.openxmlformats.org/officeDocument/2006/relationships/slideLayout" Target="../slideLayouts/slideLayout21.xml"/><Relationship Id="rId4" Type="http://schemas.openxmlformats.org/officeDocument/2006/relationships/slide" Target="slide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9.xml"/><Relationship Id="rId1" Type="http://schemas.openxmlformats.org/officeDocument/2006/relationships/slideLayout" Target="../slideLayouts/slideLayout22.xml"/><Relationship Id="rId4" Type="http://schemas.openxmlformats.org/officeDocument/2006/relationships/slide" Target="slide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9.xml"/><Relationship Id="rId1" Type="http://schemas.openxmlformats.org/officeDocument/2006/relationships/slideLayout" Target="../slideLayouts/slideLayout23.xml"/><Relationship Id="rId4" Type="http://schemas.openxmlformats.org/officeDocument/2006/relationships/slide" Target="slide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9.xml"/><Relationship Id="rId1" Type="http://schemas.openxmlformats.org/officeDocument/2006/relationships/slideLayout" Target="../slideLayouts/slideLayout24.xml"/><Relationship Id="rId4" Type="http://schemas.openxmlformats.org/officeDocument/2006/relationships/slide" Target="slide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9.xml"/><Relationship Id="rId1" Type="http://schemas.openxmlformats.org/officeDocument/2006/relationships/slideLayout" Target="../slideLayouts/slideLayout25.xml"/><Relationship Id="rId4" Type="http://schemas.openxmlformats.org/officeDocument/2006/relationships/slide" Target="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9.xml"/><Relationship Id="rId1" Type="http://schemas.openxmlformats.org/officeDocument/2006/relationships/slideLayout" Target="../slideLayouts/slideLayout26.xml"/><Relationship Id="rId4" Type="http://schemas.openxmlformats.org/officeDocument/2006/relationships/slide" Target="slide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9.xml"/><Relationship Id="rId1" Type="http://schemas.openxmlformats.org/officeDocument/2006/relationships/slideLayout" Target="../slideLayouts/slideLayout27.xml"/><Relationship Id="rId4" Type="http://schemas.openxmlformats.org/officeDocument/2006/relationships/slide" Target="slide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Office_Word_2007___2.docx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9.xml"/><Relationship Id="rId1" Type="http://schemas.openxmlformats.org/officeDocument/2006/relationships/slideLayout" Target="../slideLayouts/slideLayout20.xml"/><Relationship Id="rId4" Type="http://schemas.openxmlformats.org/officeDocument/2006/relationships/slide" Target="slide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47970598"/>
              </p:ext>
            </p:extLst>
          </p:nvPr>
        </p:nvGraphicFramePr>
        <p:xfrm>
          <a:off x="508000" y="3224897"/>
          <a:ext cx="8128000" cy="662206"/>
        </p:xfrm>
        <a:graphic>
          <a:graphicData uri="http://schemas.openxmlformats.org/presentationml/2006/ole">
            <p:oleObj spid="_x0000_s1028" name="文档" r:id="rId3" imgW="3839157" imgH="31289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66733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年老的浮士德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都像是一种浪费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浮士德此时已是一个年过半百的老学者。他毕生都在孜孜不倦地博览群书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钻研各种学问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以求洞解自然奥秘。然而至此垂垂暮年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他才恍然悟到这些知识毫无用处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而自己处身其中的书斋实在形同牢狱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使自己与大自然隔离了。他痛苦得想要自杀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到另一个世界去寻求出路。复活节的钟声唤回了他生的意志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把他引到郊外。在万物欣欣向荣的大自然和自由欢乐的人群中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他深受鼓舞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想要重新开始人生的历程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于是与魔鬼梅非斯特定下合约。在魔鬼的帮助下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浮士德经历了一番对人生意义和宇宙奥秘的探寻过程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最终认识到生命的根本意义和最高目的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人必须每日去争取生活的自由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才配有自由与生活的享受。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5536" y="1700808"/>
            <a:ext cx="8240464" cy="41163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0106972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生命是一个大债主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我们怎么混都是他的积欠户。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对待生命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我们不要追求太完美。无论我们怎么尽心尽力做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都无法偿还人的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生命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之债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无论做什么都觉是浪掷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因此我们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无论诚恳地做了什么都不必言悔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5536" y="3130050"/>
            <a:ext cx="8240464" cy="19551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9248588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作者是从哪几个方面来感受年轻和青春的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你从中又获得了哪些心灵启示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作者从情感、伤害、无常、过程等方面来感性地阐释青春的年轻和美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从中引发出了爱和恨、受创、青春的短暂与欲望的无穷、懊恼等相关的感慨。从中我们感受到来自青春的美好和短暂、人生的无奈与飞扬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在享受美的时候要学会看透它的易逝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在失去的时候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学会感恩和回味。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5536" y="2924944"/>
            <a:ext cx="8240464" cy="2160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99457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本文在结构上有何特色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本文采用了张晓风在散文中常用的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归纳法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。这种组合片断以成篇的方式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李丰楙先生将之称为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缀段式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。张晓风于记忆的仓库中将种种美与爱掇拾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串成珠花式的一篇美文。全文围绕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青春的年轻和美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分别从爱与恨、受伤与关怀、生命的经济学、人一生应如何度过四个片断进行阐释。作者正是通过不同的人生感悟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从不同的层面来探究青春的奥秘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来归结不定的人生。全文轻松自然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以片断的展现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流利的行文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将作者对于青春的感悟抒发出来。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5536" y="2204864"/>
            <a:ext cx="8240464" cy="3465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4874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张晓风的《只因为年轻啊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节选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告诉我们年轻没有错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但会有遗憾。她用自己的智慧、经历娓娓道来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年轻人一定要学会珍惜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学会超越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无怨无悔。请以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青春无悔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为中心组织写作素材。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舟曲之子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王伟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王伟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,27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陕西省大荔县埝桥乡游斜村人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武警甘肃总队甘南藏族自治州支队舟曲县中队副中队长。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日晚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雷电、暴雨笼罩着舟曲县城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,27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岁的王伟正在单位值班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不敢一个人住在家的妻子当晚睡在娘家。屋外的雨越下越大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王伟立即向中队领导汇报雨情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准备应对突发事件。集合哨响起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,73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名武警战士带上雨披和应急灯开始清点人数。集合完毕不久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营房开始晃动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774873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王伟带领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名官兵冒雨冲入泥石流现场。天像裂开了口子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雨水砸在王伟脸上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周围一片漆黑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即使打开应急灯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能见度也不足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米。扶着倒塌的碎石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凭借着记忆与呼救声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王伟与救援队战士搜寻着生还者。没有任何工具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王伟和救援官兵徒手掀开瓦砾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他与战友营救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多个小时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条生命逃离了死神的威胁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而自己怀孕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个月的妻子和岳父母一家四口人却遇难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被浑浊的泥石流无情吞噬。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救灾的那几天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王伟总会习惯性地掏电话、看妻子的未接来电。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不知道她最后会说什么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王伟拭去眼泪又说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我现在就想多救人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多救出一个人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心里才能好受一些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!”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632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毛泽东从青少年时代起就立志救国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献身革命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他在中学念书的时候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同学们称他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身无分文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心忧天下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。他在离家求学前夕改写了日本西乡隆盛的一首诗留给父亲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孩儿立志出乡关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学不成名誓不还。埋骨何须桑梓地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人生无处不青山。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据英国《卫报》日前报道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一项持续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余年跟踪上万名英国人生活的调查显示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志向远大的孩子成人后事业更成功。在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岁时便有专业技术职业抱负的孩子当中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,50%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岁时在从事这类职业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在没有类似职业抱负的孩子中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这个比例仅为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29%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。无论男孩女孩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无论其家长从事体力还是专业技术工作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这种差别都十分明显。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140574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980728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连线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作者</a:t>
            </a:r>
            <a:endParaRPr lang="en-US" altLang="zh-CN" sz="220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张晓风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张晓风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1941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江苏铜山人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台湾散文家。有人称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她的作品是中国的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怀乡的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不忘情于古典而纵身现代的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她又是极人道的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。余光中也曾称其文字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柔婉中带刚劲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将之列为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第三代散文家中的名家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。又有人称其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文笔如太阳之热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霜雪之贞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篇篇有寒梅之香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字字若璎珞敲冰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。主要散文有《母亲的羽衣》《地毯的那一端》《张晓风经典散文》《花之笔记》等。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Q14.eps" descr="id:2147489520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3779912" y="1428088"/>
            <a:ext cx="1594470" cy="1986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5708833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写作背景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《只因为年轻啊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节选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》是作者历经沧桑后的感慨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更是对人生的参悟。年轻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是每个人必经的美好岁月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年轻往往代表一切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而年轻也因为太完整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而无法体会到人生的滋味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可谓身在其中不知处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作者却掉转头来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用一种过来人的智慧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将青春细细品尝。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538318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17834359"/>
              </p:ext>
            </p:extLst>
          </p:nvPr>
        </p:nvGraphicFramePr>
        <p:xfrm>
          <a:off x="508000" y="1487024"/>
          <a:ext cx="8128000" cy="4137953"/>
        </p:xfrm>
        <a:graphic>
          <a:graphicData uri="http://schemas.openxmlformats.org/presentationml/2006/ole">
            <p:oleObj spid="_x0000_s2052" name="文档" r:id="rId5" imgW="3839157" imgH="1953709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1691680" y="1873288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86132" y="1873288"/>
            <a:ext cx="72008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796136" y="1873288"/>
            <a:ext cx="72008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669908" y="2334938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264970" y="2345824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992708" y="2334938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659022" y="2796588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263481" y="2796588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003594" y="2796588"/>
            <a:ext cx="115258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659022" y="3259620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555706" y="3259620"/>
            <a:ext cx="113184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905516" y="4138810"/>
            <a:ext cx="291795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916402" y="4666878"/>
            <a:ext cx="291795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480070" y="5222508"/>
            <a:ext cx="291795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368533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解词义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正襟危坐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理好衣襟端端正正地坐着。形容严肃或拘谨的样子。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人老珠黄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妇女年老失去青春容颜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就像珍珠年久变黄不值钱一样。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束手无策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遇到问题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就像手被捆住一样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一点儿办法也没有。策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办法。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语焉不详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指虽然提到了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但说得不详细。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840233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辨用法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震动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振动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我愣在那里反复想着他那句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为什么有经济学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因为稀少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为什么稀少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因为欲望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而麻颤惊动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如同山间顽崖愚壁偶闻大师说法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不免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震动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到石骨土髓格格作响的程度。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一只阳光的雄鹰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拼命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振动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双翼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一支羽毛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飘摇着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落在崇山峻岭间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化作一个注定孤独的人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名叫项羽。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二者都指物体运动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动词。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震动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指颤动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使颤动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物体受外力影响而迅速、剧烈地颤动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多指一次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重大的事情、消息等使人心不平静。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振动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指物体通过一个中心位置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不断做往复运动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摆动多次。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63688" y="2996952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18790" y="3401098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5536" y="4150486"/>
            <a:ext cx="8240464" cy="2086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5449708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细致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仔细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读你的作品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发现你的情感很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细致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并且总是在关怀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关怀就容易受伤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对不对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房产市场有些房子很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便宜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。下手前一定要看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仔细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二者都有细密之意。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细致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着重指精细、周密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或指人们对细小的地方都花了工夫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或指事物精细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使用范围较广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常用于人的活动及其态度、感情、作风等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也指工作及其成果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仔细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着重指考虑细心、周到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使用范围较窄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一般形容人的活动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如看、听、寻找、考察、研究等。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566320" y="2183092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71118" y="2996952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5536" y="3356992"/>
            <a:ext cx="8240464" cy="2304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0756040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正襟危坐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一本正经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至于满堂的学生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正襟危坐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是因岁月尚早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早如揭衣初涉水的浅溪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所以才凝然无动吗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节目解说员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一本正经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这部电影启示人们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要敬畏自然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保护环境。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二者都有严肃庄重的意思。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正襟危坐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指理好衣襟端端正正坐着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形容严肃或拘谨的样子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褒义词。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一本正经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形容很规矩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很庄重。有时含讽刺意味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可做贬义词。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100525" y="2388230"/>
            <a:ext cx="113855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535506" y="3193016"/>
            <a:ext cx="113855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5536" y="3933055"/>
            <a:ext cx="8240464" cy="17587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8302260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爱的反面不是恨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是漠然。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这句话颇具哲理性。人们常说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爱之深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恨之切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由爱而生恨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。如果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他几十年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说明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得刻骨铭心。所以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爱的反面不是恨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而是被遗忘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是见面时的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漠然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相视。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如果关怀和爱就必须包括受伤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那么就不要完整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只要撕裂。基督不同于世人的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岂不正在那双钉痕宛在的受伤手掌吗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不能因为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关怀就容易受伤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就放弃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关怀和爱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正如博爱的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基督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他不会因为钉在十字架上而放弃对世人的博爱。要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关怀和爱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别人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就要承受自己可能受到的伤害。作者在此表达了自己在今后仍然要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关怀和爱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别人的意愿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表现了作者高尚的人格。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5536" y="1907319"/>
            <a:ext cx="8240464" cy="12183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5536" y="3933056"/>
            <a:ext cx="8240464" cy="20903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412150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97</TotalTime>
  <Words>1613</Words>
  <Application>Microsoft Office PowerPoint</Application>
  <PresentationFormat>全屏显示(4:3)</PresentationFormat>
  <Paragraphs>85</Paragraphs>
  <Slides>16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自定义设计方案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13</cp:revision>
  <dcterms:created xsi:type="dcterms:W3CDTF">2014-12-27T00:55:35Z</dcterms:created>
  <dcterms:modified xsi:type="dcterms:W3CDTF">2016-09-16T16:03:31Z</dcterms:modified>
</cp:coreProperties>
</file>