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3" r:id="rId3"/>
    <p:sldId id="381" r:id="rId4"/>
    <p:sldId id="317" r:id="rId5"/>
    <p:sldId id="393" r:id="rId6"/>
    <p:sldId id="394" r:id="rId7"/>
    <p:sldId id="382" r:id="rId8"/>
    <p:sldId id="395" r:id="rId9"/>
    <p:sldId id="263" r:id="rId10"/>
    <p:sldId id="308" r:id="rId11"/>
    <p:sldId id="383" r:id="rId12"/>
    <p:sldId id="396" r:id="rId13"/>
    <p:sldId id="386" r:id="rId14"/>
    <p:sldId id="397" r:id="rId15"/>
    <p:sldId id="398" r:id="rId16"/>
    <p:sldId id="399" r:id="rId17"/>
    <p:sldId id="265" r:id="rId18"/>
    <p:sldId id="266" r:id="rId19"/>
    <p:sldId id="269" r:id="rId20"/>
    <p:sldId id="400" r:id="rId21"/>
    <p:sldId id="401" r:id="rId22"/>
    <p:sldId id="402" r:id="rId23"/>
    <p:sldId id="403" r:id="rId24"/>
    <p:sldId id="278" r:id="rId25"/>
    <p:sldId id="404" r:id="rId26"/>
    <p:sldId id="310" r:id="rId27"/>
    <p:sldId id="405" r:id="rId28"/>
    <p:sldId id="362" r:id="rId29"/>
    <p:sldId id="363" r:id="rId30"/>
    <p:sldId id="406" r:id="rId31"/>
    <p:sldId id="364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4" r:id="rId40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78" d="100"/>
          <a:sy n="78" d="100"/>
        </p:scale>
        <p:origin x="126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46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" Target="../slides/slide3.xml" TargetMode="Internal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" Target="../slides/slide8.xml" TargetMode="Internal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" Target="../slides/slide16.xml" TargetMode="Interna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" Target="../slides/slide27.xml" TargetMode="Interna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794168" y="-27384"/>
            <a:ext cx="1748512" cy="880109"/>
            <a:chOff x="-36774" y="1584001"/>
            <a:chExt cx="1491424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2" action="ppaction://hlinksldjump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晨读篇闻鸡起舞</a:t>
              </a:r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40192" y="-27384"/>
            <a:ext cx="1748512" cy="880109"/>
            <a:chOff x="-36774" y="1584001"/>
            <a:chExt cx="1491424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2" action="ppaction://hlinksldjump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5065896" y="-27384"/>
            <a:ext cx="1748512" cy="880109"/>
            <a:chOff x="-36774" y="1584001"/>
            <a:chExt cx="1491424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7" name="TextBox 8">
              <a:hlinkClick r:id="rId2" action="ppaction://hlinksldjump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639911" y="-27384"/>
            <a:ext cx="1676505" cy="880109"/>
            <a:chOff x="-44594" y="2237065"/>
            <a:chExt cx="1499244" cy="733424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594" y="2237065"/>
              <a:ext cx="1499244" cy="733424"/>
            </a:xfrm>
            <a:prstGeom prst="rect">
              <a:avLst/>
            </a:prstGeom>
          </p:spPr>
        </p:pic>
        <p:sp>
          <p:nvSpPr>
            <p:cNvPr id="4" name="TextBox 9">
              <a:hlinkClick r:id="rId2" action="ppaction://hlinksldjump"/>
            </p:cNvPr>
            <p:cNvSpPr txBox="1"/>
            <p:nvPr userDrawn="1"/>
          </p:nvSpPr>
          <p:spPr>
            <a:xfrm>
              <a:off x="27759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高考篇一起提高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../slides/slide3.xml" TargetMode="Internal" /><Relationship Id="rId11" Type="http://schemas.openxmlformats.org/officeDocument/2006/relationships/image" Target="../media/image2.jpe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" Target="../slides/slide16.xml" TargetMode="Internal" /><Relationship Id="rId8" Type="http://schemas.openxmlformats.org/officeDocument/2006/relationships/slide" Target="../slides/slide27.xml" TargetMode="Internal" /><Relationship Id="rId9" Type="http://schemas.openxmlformats.org/officeDocument/2006/relationships/slide" Target="../slides/slide8.xml" TargetMode="In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" y="-30840"/>
            <a:ext cx="9143998" cy="787915"/>
            <a:chOff x="2" y="-30840"/>
            <a:chExt cx="9143998" cy="787915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183381" y="-4213861"/>
              <a:ext cx="77723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704396" y="357961"/>
              <a:ext cx="7776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88572" y="357960"/>
              <a:ext cx="7776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800739" y="357960"/>
              <a:ext cx="7776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rot="16200000">
              <a:off x="3048212" y="368275"/>
              <a:ext cx="7776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 rot="16200000">
              <a:off x="1392028" y="368275"/>
              <a:ext cx="7776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24">
              <a:hlinkClick r:id="rId7" action="ppaction://hlinksldjump"/>
            </p:cNvPr>
            <p:cNvSpPr txBox="1"/>
            <p:nvPr/>
          </p:nvSpPr>
          <p:spPr>
            <a:xfrm>
              <a:off x="5163944" y="22564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" name="TextBox 24">
              <a:hlinkClick r:id="rId8" action="ppaction://hlinksldjump"/>
            </p:cNvPr>
            <p:cNvSpPr txBox="1"/>
            <p:nvPr/>
          </p:nvSpPr>
          <p:spPr>
            <a:xfrm>
              <a:off x="6708740" y="23074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高考篇一起提高</a:t>
              </a:r>
              <a:endParaRPr lang="en-US" altLang="zh-CN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" name="TextBox 24">
              <a:hlinkClick r:id="rId9" action="ppaction://hlinksldjump"/>
            </p:cNvPr>
            <p:cNvSpPr txBox="1"/>
            <p:nvPr/>
          </p:nvSpPr>
          <p:spPr>
            <a:xfrm>
              <a:off x="3569608" y="22564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TextBox 24">
              <a:hlinkClick r:id="rId10" action="ppaction://hlinksldjump"/>
            </p:cNvPr>
            <p:cNvSpPr txBox="1"/>
            <p:nvPr/>
          </p:nvSpPr>
          <p:spPr>
            <a:xfrm>
              <a:off x="1907704" y="22564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晨读篇闻鸡起舞</a:t>
              </a:r>
              <a:endParaRPr lang="zh-CN" altLang="en-US" sz="1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Relationship Id="rId6" Type="http://schemas.openxmlformats.org/officeDocument/2006/relationships/package" Target="../embeddings/Microsoft_Word___1.docx" TargetMode="Internal" /><Relationship Id="rId7" Type="http://schemas.openxmlformats.org/officeDocument/2006/relationships/oleObject" Target="../embeddings/oleObject1.bin" /><Relationship Id="rId8" Type="http://schemas.openxmlformats.org/officeDocument/2006/relationships/image" Target="../media/image4.emf" /><Relationship Id="rId9" Type="http://schemas.openxmlformats.org/officeDocument/2006/relationships/vmlDrawing" Target="../drawings/vmlDrawing1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Relationship Id="rId6" Type="http://schemas.openxmlformats.org/officeDocument/2006/relationships/package" Target="../embeddings/Microsoft_Word___2.docx" TargetMode="Internal" /><Relationship Id="rId7" Type="http://schemas.openxmlformats.org/officeDocument/2006/relationships/oleObject" Target="../embeddings/oleObject2.bin" /><Relationship Id="rId8" Type="http://schemas.openxmlformats.org/officeDocument/2006/relationships/image" Target="../media/image5.emf" /><Relationship Id="rId9" Type="http://schemas.openxmlformats.org/officeDocument/2006/relationships/vmlDrawing" Target="../drawings/vmlDrawing2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Relationship Id="rId6" Type="http://schemas.openxmlformats.org/officeDocument/2006/relationships/package" Target="../embeddings/Microsoft_Word___3.docx" TargetMode="Internal" /><Relationship Id="rId7" Type="http://schemas.openxmlformats.org/officeDocument/2006/relationships/oleObject" Target="../embeddings/oleObject3.bin" /><Relationship Id="rId8" Type="http://schemas.openxmlformats.org/officeDocument/2006/relationships/image" Target="../media/image6.emf" /><Relationship Id="rId9" Type="http://schemas.openxmlformats.org/officeDocument/2006/relationships/vmlDrawing" Target="../drawings/vmlDrawing3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Relationship Id="rId7" Type="http://schemas.openxmlformats.org/officeDocument/2006/relationships/image" Target="../media/image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16.xml" TargetMode="Internal" /><Relationship Id="rId3" Type="http://schemas.openxmlformats.org/officeDocument/2006/relationships/slide" Target="slide17.xml" TargetMode="Internal" /><Relationship Id="rId4" Type="http://schemas.openxmlformats.org/officeDocument/2006/relationships/slide" Target="slide18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5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slide" Target="slide30.xml" TargetMode="Internal" /><Relationship Id="rId5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Relationship Id="rId6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8.xml" TargetMode="Internal" /><Relationship Id="rId3" Type="http://schemas.openxmlformats.org/officeDocument/2006/relationships/slide" Target="slide9.xml" TargetMode="Internal" /><Relationship Id="rId4" Type="http://schemas.openxmlformats.org/officeDocument/2006/relationships/slide" Target="slide10.xml" TargetMode="Internal" /><Relationship Id="rId5" Type="http://schemas.openxmlformats.org/officeDocument/2006/relationships/slide" Target="slide12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7</a:t>
            </a:r>
            <a:r>
              <a:rPr lang="zh-CN" altLang="en-US" b="1"/>
              <a:t>　一个消逝了的山村</a:t>
            </a:r>
            <a:endParaRPr lang="zh-CN" altLang="zh-CN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中国现代文学团体。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年成立于北京。因办《沉钟》周刊而得名。前身为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年在上海成立的浅草社。主要成员有杨晦、陈翔鹤、陈炜谟、冯至等。《沉钟》周刊于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月创刊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期停刊。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改为《沉钟》半月刊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期又停刊。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月复刊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月出至第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期停刊。曾出版《沉钟丛书》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包括冯至诗集《昨日之歌》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陈翔鹤小说集《不安定的灵魂》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陈炜谟小说集《炉边》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杨晦译法国罗曼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罗兰著《贝多芬传》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冯至诗集《北游及其他》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杨晦戏剧集《除夕及其他》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郝荫潭长篇小说《逸路》等。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沉钟社以翻译与创作并重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翻译了俄国安德烈耶夫、契诃夫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匈牙利裴多菲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德国莱辛、歌德、霍夫曼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奥地利里尔克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法国伏尔泰、古尔蒙、法朗士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英国吉辛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瑞典斯特林堡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美国爱伦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坡等作家的作品。创作方面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沉钟社成员多以知识青年的生活为题材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直抒对现实生活的不满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带有热烈而悲凉的艺术情调。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年解散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此前时断时续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首尾将近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年。鲁迅曾誉之为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中国的最坚韧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最诚实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挣扎得最久的团体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中国新文学大系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小说二集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导言》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74218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8000" y="1772816"/>
          <a:ext cx="8128000" cy="451592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6" imgW="3853180" imgH="2142490" progId="Word.Document.12">
                  <p:embed/>
                </p:oleObj>
              </mc:Choice>
              <mc:Fallback>
                <p:oleObj name="文档" r:id="rId6" imgW="3853180" imgH="21424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45159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0893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/>
        </p:nvGraphicFramePr>
        <p:xfrm>
          <a:off x="508000" y="1956470"/>
          <a:ext cx="8128000" cy="4023360"/>
        </p:xfrm>
        <a:graphic>
          <a:graphicData uri="http://schemas.openxmlformats.org/drawingml/2006/table">
            <a:tbl>
              <a:tblPr firstRow="1" firstCol="1" bandRow="1"/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28003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mù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暮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jié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然一身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孑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mù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布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幕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孑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jué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孓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tái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苔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zhě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色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chī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刑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笞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显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赫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风雨如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huì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晦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nǎn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然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赧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huì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人不倦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诲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jùn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峻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欺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wǔ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侮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jùn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竣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1095941"/>
          <a:ext cx="8128000" cy="532989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6" imgW="3841115" imgH="2519680" progId="Word.Document.12">
                  <p:embed/>
                </p:oleObj>
              </mc:Choice>
              <mc:Fallback>
                <p:oleObj name="文档" r:id="rId6" imgW="3841115" imgH="25196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095941"/>
                        <a:ext cx="8128000" cy="5329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1614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词语辨析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泄露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泄漏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2204864"/>
          <a:ext cx="8128000" cy="437311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6" imgW="3980180" imgH="2142490" progId="Word.Document.12">
                  <p:embed/>
                </p:oleObj>
              </mc:Choice>
              <mc:Fallback>
                <p:oleObj name="文档" r:id="rId6" imgW="3980180" imgH="21424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04864"/>
                        <a:ext cx="8128000" cy="43731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M21.eps" descr="id:2147490746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216712"/>
            <a:ext cx="8128000" cy="46785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作者选取了一个已经消逝的山村的自然风物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叠加丰富的想象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把一个山村的过去和现在交替呈现在读者面前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赋予对自然、对人生的独特感悟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让人生发出物是人非的慨叹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寄予了珍爱自然、珍爱生命、共创和平家园的美好愿望。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研读活动一　梳理脉络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理解文本内容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作者开篇从人们进入人口稀少的森林和草原的感受写起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衬托山林的荒寂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与下文写山村丰富且充满生命的景物形成鲜明的对比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这里实际上有过村落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我在那条路上走时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好像是走着两条道路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一条路引我走近山居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另一条路是引我走到过去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这句话有什么含意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一条路通向现实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一条路连接历史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小山村是连接点。在小山村里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我们能读到一切。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段作者举了一个村女在山顶上缝什么的事例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意在表现什么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少女从形象到品质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都像鼠麹草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像鼠麹草一样谦虚、纯洁、坚强、美好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小小的生命舍弃了浮夸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但都默默担负着一个伟大的宇宙的全部秘密。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060848"/>
            <a:ext cx="147027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6690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了解散文的结构特征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体会本文的语言特色。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领悟文中描写意象的丰富内涵。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陶冶性情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培养珍爱自然、珍爱生命、共创美好家园的思想感情。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463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研读活动二　品读语句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把握文本情感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作者在草木中追寻山村的余韵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提到了小溪、鼠麹草、彩菌、有加利树、野狗的嗥叫、麂子的嘶声等风物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这些风物总体上给作者怎样的启迪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自然给生命许多滋养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或自然滋养人类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自然将时间相隔的人们在生命的深处联结在一起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或自然使时空相隔的人们在生命的深处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有着意味不尽的关联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给我的生命许多滋养。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联系全文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概括消逝的村庄给了作者哪些生命的滋养。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山村提供了养育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的物质条件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山村让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学会谦虚、纯洁和坚强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山村让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懂得了生命的美好与崇高。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但在生命的深处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却和他们有着意味不尽的关联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作者认为只要有联系的事物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不管时空的间隔有多远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彼此的生命都有些声息相通的地方。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如今土地上的一切曾经以坦白和恩惠对待那消逝了的村庄。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现今居住的村庄同样给了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的生命许多滋养。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研读活动三　品味特色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鉴赏散文表达技巧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请就下面文字中运用的修辞手法进行赏析。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我爱它那从叶子演变成的、有白色茸毛的花朵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谦虚地掺杂在乱草的中间。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运用了拟人的修辞手法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形象地突出了花朵身上具有的纯洁和坚强。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一篇冷静的散文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突然引用了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我深深理解了古人一首情诗里的句子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日日思君不见君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共饮长江水。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似乎有些令人费解。请分析此处引用的作用。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引用诗句使文章显得富有文采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增添文章的文化底蕴。表明人和人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不管是时间或空间把他们隔离得有多么远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彼此的生命都有些声息相通的地方。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没有人给时间一个定义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因为时间是那样抽象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那样缥缈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就像没有人给生命一种定义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因为它看似随时流动在我们血液里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跳动在我们的胸腔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可我们始终不能知道它何时开始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又何时结束。时间与生命仿佛永远是成正比的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而且时间总是大于生命。像宗璞在《紫藤萝瀑布》里说的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花和人都会遭遇各种各样的不幸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但是生命的长河是无止境的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。读完冯至的《一个消逝了的山村》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你对生命有什么感悟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请分享出来。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970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我看到了一个感觉历史的人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一个感受生命的人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一个让时间与生命完美融合的人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在这行云流水的文字中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作者将自己置身于两个不同的历史空间中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现在与过去。一切都起始于一条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没有一点历史的重担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的石路上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作者由此引出了一段关于在这条石路上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以及这条石路通往那个消逝的村落的故事。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这个山村现在与过去鲜明的对比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让人不禁生出一个疑问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消逝的村庄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那么没有消逝的是什么呢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日日思君不见君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共饮长江水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给了我们答案。诗句出自李之仪的《卜算子》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本指恋人两地相恋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这中间巨大的空间距离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此处却被暗喻为这历史长河间的时间距离。还是那澎湃的长江水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还是那片青山翠林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还是我们看到的那条石路。东西依然在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只是看的人不同了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看到这优美景致时的心情也不同了。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联想和想象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作者冯至由眼前景生发启示和联想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抒发了独特的人生感悟。如文章第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段作者描绘眼前小溪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想象它曾养育昔日的人们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感悟人类声息相通。文章以下各段由眼前景生发了联想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产生了深刻的感悟。联想和想象能使文章更加充实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表达的感情更加深刻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更吸引读者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具有感染力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还能使文章更有内涵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更富有文学性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更加丰富多彩。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258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在日常生活中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我们会经历许多事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看到许多事物和现象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从而产生丰富的联想和想象。以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秋叶飘零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运用联想和想象写一段话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写出自己的感悟和思考。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是秋天里一道美丽的风景。在瑟瑟的秋风中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树上那已枯黄的叶子纷纷扬扬地飘落下来。它缓缓地、缓缓地落到了地上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发出哀怨的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声。落叶啊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你是在哀伤自己生命的短促吗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落红不是无情物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化作春泥更护花。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它是在为来年付出自己的生命。落叶啊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你的灿烂一生并不会随着秋天而结束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因为种子已带着你的希望去奔赴下一个春天。落叶啊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你也不必担心那光秃秃的枝头会被冰霜冻死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因为昔日的嫩枝已变成苍劲的粗干。飘悠悠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飘悠悠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落叶依然在盘旋着、零落着。它似乎不留恋枝头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也不忧虑命运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而只是在寻觅自己的归宿。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高考考向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体会散文重要句子的丰富含意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是就它们在文中的作用而言的。如果考生没有理解这些句子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就可能影响到对文意的准确把握。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体会散文重要句子的丰富含意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是鉴赏评价散文的重要内容和探究疑难问题的基础支撑。文中重要的语句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通常指以下几种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①内涵较为丰富的语句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②使用特殊表现手法的语句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③结构比较复杂的语句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④能显示脉络层次或主旨的语句。这类语句在文中往往是中心句、点睛句、过渡句、矛盾句、抒情句或哲理句等。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句子的含意有基本含意、深层含意和言外之意之别。句子的基本含意即表层意义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句子的深层含意指句子的哲理意义、隐喻意义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象征、比喻、双关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对有深层含意的句子要在总览全篇、整体把握的基础上去理解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句子的言外之意根据具体语境和说话人的用意来理解。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明确方法步骤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找准思路依据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从分析句子的位置入手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句子在文中的位置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对理解句子的含意至关重要。具体地说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首括句常常总起全文或概括段意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理解它就必须从它所领起的那些内容去看、去找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尾括句往往作总结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理解它就必须从它的上文去找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过渡句往往总结上段内容、概括揭示下段内容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理解它就必须从它的上下文中去找。不管哪一种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关键是要找准它的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管辖范围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从句子的管辖区去搜索相关内容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或概括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或摘录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或整合。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从相邻语句入手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对于关键性语句的理解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要特别注意其所处的语言环境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抓住句子所在的语段进行分析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重点看这个句子相邻的上下句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这相邻的上下句往往隐含着解题的信息。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从句子中的重要词语或修饰成分入手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在抓住主干的同时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特别留心那些修饰、限制成分。句子的修饰、限制成分在一定程度上起着揭示句子内涵的作用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从中能挖掘出句子的深层含意。有些句子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只要把其中重要词语的含义搞清楚了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就可以推知整句的意思。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从分析作者的表达意图入手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这种方法主要适用于理解那些在表达上有特色、表达含蓄的句子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作者的创作意图密切关联着文章的主旨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是语句的深层含意所在。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572932"/>
            <a:ext cx="1313180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文化典故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2100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烂柯人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出处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安郡石室山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晋时王质伐木至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见童子数人棋而歌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质因听之。童子以一物与质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如枣核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质含之不觉饥。俄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童子谓曰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质起视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斧柯尽烂。既归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无复时人。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任昉《述异记》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59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我们的裁缝店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在城市里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裁缝和裁缝店越来越少了。但在喀吾图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生活迥然不同。这是游牧地区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人们体格普遍高大宽厚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再加上常年的繁重劳动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很多人身体都有着不同程度的变形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只有量身订做的衣服才能穿得平展。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我们租的店面实在太小了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十来个平方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中间拉块布帘子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前半截做生意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后半截睡觉、做饭。但这样的房间一烧起炉子来便会特别暖和。很多个那样的日子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狂风呼啸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昏天暗地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小碎石子和冰雹砸在玻璃窗上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啪啪啪啪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响个没完没了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但我们的房子里却温暖和平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锅里炖的风干羊肉溢出的香气一波一波地滚动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墙皮似乎都给香得酥掉了。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我们还养了金鱼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每当和顾客讨价还价相持不下时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我们就请他们看金鱼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这样的精灵实在是这偏远荒寒地带最不可思议的尤物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清洁的水和清洁的美艳在清洁的玻璃缸里曼妙地闪动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透明的尾翼和双鳍缓缓在水中张开、收拢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携着音乐一般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等他们回过神来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再谈价钱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口气往往会软下去许多。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当地男人们很少进店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最固执的是一些老头儿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偶尔来一次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取了衣服却死活不愿试穿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即使试了也死活不肯照镜子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你开玩笑地拽着他往镜子跟前拖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让他亲眼看一看这身衣服多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拍兹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可越这样他越害羞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双手死死捂着脸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快要哭出来似的。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女人们就热闹多了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三三两两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不做衣服也时常过来瞅一瞅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看我们有没有进新的布料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如果有了中意的一块布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未来三个月就一边努力攒钱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一边再三提醒我们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一定要给她留一块够做一条裙子的。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库尔马罕的儿媳妇也来做裙子了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她的婆婆拎只编织袋跟在后面。量完尺寸我们让她先付订金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这个漂亮女人二话不说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从婆婆拎着的袋子里抓出三只鸡来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三只鸡嘛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换条裙子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够不够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她订的是我们最新进的晃着金色碎点的布料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这块布料一挂出来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村子里几乎所有的年轻媳妇都跑来做了一条裙子。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不要让公公知道啊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公公嘛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小气嘛。给他知道了嘛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要当当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唠叨、责怪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婆婆知道就没事了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婆婆嘛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好得很嘛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她说着揽过旁边那矮小的老妇人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地亲一口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裙子做好了嘛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我们两个嘛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你一天我一天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轮流换着穿嘛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她的婆婆轻轻嘟囔一句什么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露出长辈才有的笑容。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但是我们要鸡干什么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但是我们还是要了。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还有的人自己送布来做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衣服做好后却凑不够现钱来取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只好挂在我家店里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一有空就来看一看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试穿一下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再叹着气脱下来挂回原处。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有个小姑娘的一件小花衬衣也在我们这儿挂着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加工费也就八元钱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可她妈妈始终凑不出来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小姑娘每天放学路过我家店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都会进来捏着新衣服摸了又摸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不厌其烦地给同伴介绍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穿衬衣的季节都快过去了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可它还在我们店里挂着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我们先受不了了。有一天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这孩子再来看望她的衣服时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我们就取下来让她拿走。小姑娘惊喜得不敢相信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在那儿不知所措地站了好一会儿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才慢吞吞挪出房子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然后转身飞快跑掉。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裁缝的活不算劳累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就是太麻烦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量体、排料、剪裁、锁边、配零料、烫粘合衬、合缝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做成后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还得开扣眼、钉扣子、缝垫肩、缲裤边。浅色衣服还得洗一洗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缝纫机经常加油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难免会染脏一点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而且烙铁也没有电熨斗那么干净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一不小心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黑黑的煤灰就从气孔漾出来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沾得到处都是。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从我们当裁缝的第一天起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就发誓一旦有别的出路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死也不会再干这个了。但假如有一天不做裁缝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我们还是得想办法赚钱过日子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过同样辛苦的生活。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可能干什么都一样的吧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帕孜依拉来做衬衣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我们给她弄得漂漂亮亮的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她穿上以后高兴得在镜子面前转来转去地看。但是我立刻发现袖子那里有一点不平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就殷勤地劝她脱下来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烧好烙铁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地一家伙下去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烫糊一大片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怎么办呢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我们商量了半天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把糊的地方裁掉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用同样的布接了一截子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将袖口做大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呈小喇叭的样式敞开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还钉上了漂亮的扣子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最后又给它取了个名字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马蹄袖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几乎全村的年轻女人都把衬衣袖子裁掉一截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跑来要求我们给她们加工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马蹄袖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6675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干裁缝真的很辛苦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但那么多事情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一针一线的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不是说拆就能拆得掉。当我再一次把一股线平稳准确地穿进一个针孔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总会在一刹那想通很多事情。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结合上下文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分析文中画横线的句子的含意。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①裁缝作为辛苦的谋生行当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看起来与其他行当一样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②但在做裁缝的过程中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对生活有了难忘的经验和体会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不由得对这一行当产生了特殊感情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感到它有独特意义。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7544" y="1197790"/>
            <a:ext cx="816845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本文不是抒情散文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也不是哲理散文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结构上没有一条清晰可见的或者抑扬起伏的情感发展线索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虽然较为散淡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但我们还是能够发现情感抒发的痕迹。大体上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讲述完小姑娘的花衬衣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文本从对外部事件的描写转入到自我内心的感受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即干裁缝的辛苦。画线句子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可能干什么都一样的吧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也就出现在这个段落之后。下文则以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转回去再写另一个故事。因为有了之前的内心感受的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读者再读这个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外部事件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就可能会有不同的角度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会思考其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之外的东西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那就会意识到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马蹄袖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带来的创造性和喜悦感。由此过渡到文末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那么多事情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一针一线的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不是说拆就能拆得掉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即裁缝生活令人难忘的独特的一面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也就非常自然了。画线句子作为一个承上启下的句子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透露出的是作者对裁缝生活个中甘苦的评价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不卑不亢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不遮掩谋生的艰辛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不溢美劳动的自得。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36500" y="105918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晋代王质进山砍柴的时候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看到几位童子有的在下棋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有的在唱歌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王质就到近前去听。有一位童子把一个形状像枣核一样的东西给王质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王质吞下了那东西以后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竟然不觉得饥饿了。过了一会儿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童子对他说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你为什么还不走呢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王质这才起身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他看到自己斧子的斧柄已经完全腐烂了。等他回到人间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与他同时代的人都已经不在了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4681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质在山中逗留了片刻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人世间已经发生了巨大的变化。因此这个故事常常被人们用来形容人世间的巨变。唐代诗人刘禹锡的《酬乐天扬州初逢席上见赠》中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到乡翻似烂柯人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就引用了这个典故。诗人用王质自比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表达了他遭贬离开京城二十多年后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人世的沧桑巨变所带给他的恍如隔世的感觉。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古人喜欢用神话去解释那些神秘陌生的事物。云雾缭绕的深山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常常会被人们想象成不问尘世烦忧的仙人的居所。这个故事中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时间对山中的童子们是宽容的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而对人间却是冷漠的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其中所寄托的一种苍凉的意味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也使历来读到它的人们不由得发出怅惘的叹息。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80728"/>
            <a:ext cx="1313180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诵读鉴赏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923"/>
            <a:ext cx="370396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原文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一个绿衣邮夫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低着头儿走路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也有时看看路旁。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他的面貌很平常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大半安于他的生活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不带着一点悲伤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27984" y="2251722"/>
            <a:ext cx="428002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谁也不注意他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的来来往往。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但是在这疮痍满目的时代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他手里拿着多少不幸的消息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当他正在敲人家的门时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谁又留神或想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这家人可怕的时候到了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923928" y="2240868"/>
            <a:ext cx="0" cy="277230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意象鲜明突出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这个绿衣邮夫仿佛正是一个承担者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一个奔波在路上的形象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低着头儿走路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到甚至已经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大半安于他的生活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不带着一点悲伤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这样一个形象一方面是卑贱命运的承担者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另一方面也因为丧失了生命的活力而成为一个麻木不仁者。冯至通过这个邮夫的形象表达出自己当时的一种寂寥与冷漠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谁也不注意他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日日的来来往往。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转换突兀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冯至在刻画完这样一个麻木的形象之后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突然笔锋一转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使这个寂寞的绿衣人的形象获得了一种抽象的力量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成为残酷命运的象征。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M20.eps" descr="id:214749067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064317" y="1196752"/>
            <a:ext cx="1015365" cy="126873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42088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(1905—1993),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诗人、学者、翻译家。原名冯承植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河北涿州人。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年考入北京大学预科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大学期间开始写诗。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月出版第一部诗集《昨日之歌》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月出版第二部诗集《北游及其他》。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年赴德国留学。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年获得文学博士学位。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年春到达昆明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任西南联大外语系教授。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诗集《十四行集》出版。冯至的小说与散文均十分出色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,1946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年出版中篇小说《伍子胥》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,1947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年出版散文集《山水》。鲁迅称他是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中国最为杰出的抒情诗人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。冯至是研究杜甫的专家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著有《杜甫传》。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冯至将过去写的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篇散文集在一起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题名《山水》。《山水》出版后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学界对它的评价很高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香港文学史家司马长风认为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在诗和散文两方面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他都站在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一览众山小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。《山水》中的《一棵老树》和《一个消逝了的山村》最为精纯。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244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0">
      <vt:lpstr>Arial</vt:lpstr>
      <vt:lpstr>Calibri</vt:lpstr>
      <vt:lpstr>黑体</vt:lpstr>
      <vt:lpstr>Times New Roman</vt:lpstr>
      <vt:lpstr>楷体</vt:lpstr>
      <vt:lpstr>NEU-BZ-S92</vt:lpstr>
      <vt:lpstr>方正书宋_GBK</vt:lpstr>
      <vt:lpstr>仿宋</vt:lpstr>
      <vt:lpstr>方正宋黑_GBK</vt:lpstr>
      <vt:lpstr>微软雅黑</vt:lpstr>
      <vt:lpstr>宋体</vt:lpstr>
      <vt:lpstr>1</vt:lpstr>
      <vt:lpstr>7　一个消逝了的山村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2021-03-22T13:24:47.975</cp:lastPrinted>
  <dcterms:created xsi:type="dcterms:W3CDTF">2021-03-22T13:24:47Z</dcterms:created>
  <dcterms:modified xsi:type="dcterms:W3CDTF">2021-03-22T05:24:48Z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