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5"/>
  </p:handoutMasterIdLst>
  <p:sldIdLst>
    <p:sldId id="260" r:id="rId2"/>
    <p:sldId id="261" r:id="rId3"/>
    <p:sldId id="494" r:id="rId4"/>
    <p:sldId id="533" r:id="rId5"/>
    <p:sldId id="534" r:id="rId6"/>
    <p:sldId id="544" r:id="rId7"/>
    <p:sldId id="545" r:id="rId8"/>
    <p:sldId id="546" r:id="rId9"/>
    <p:sldId id="547" r:id="rId10"/>
    <p:sldId id="548" r:id="rId11"/>
    <p:sldId id="725" r:id="rId12"/>
    <p:sldId id="565" r:id="rId13"/>
    <p:sldId id="568" r:id="rId14"/>
    <p:sldId id="569" r:id="rId15"/>
    <p:sldId id="566" r:id="rId16"/>
    <p:sldId id="567" r:id="rId17"/>
    <p:sldId id="272" r:id="rId18"/>
    <p:sldId id="570" r:id="rId19"/>
    <p:sldId id="495" r:id="rId20"/>
    <p:sldId id="496" r:id="rId21"/>
    <p:sldId id="550" r:id="rId22"/>
    <p:sldId id="726" r:id="rId23"/>
    <p:sldId id="727" r:id="rId24"/>
    <p:sldId id="728" r:id="rId25"/>
    <p:sldId id="554" r:id="rId26"/>
    <p:sldId id="555" r:id="rId27"/>
    <p:sldId id="556" r:id="rId28"/>
    <p:sldId id="557" r:id="rId29"/>
    <p:sldId id="558" r:id="rId30"/>
    <p:sldId id="559" r:id="rId31"/>
    <p:sldId id="560" r:id="rId32"/>
    <p:sldId id="561" r:id="rId33"/>
    <p:sldId id="562" r:id="rId34"/>
    <p:sldId id="563" r:id="rId35"/>
    <p:sldId id="564" r:id="rId36"/>
    <p:sldId id="571" r:id="rId37"/>
    <p:sldId id="572" r:id="rId38"/>
    <p:sldId id="573" r:id="rId39"/>
    <p:sldId id="574" r:id="rId40"/>
    <p:sldId id="575" r:id="rId41"/>
    <p:sldId id="576" r:id="rId42"/>
    <p:sldId id="577" r:id="rId43"/>
    <p:sldId id="259" r:id="rId4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F434A96-25AA-47FB-9DE6-CA3C1F86B330}"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41D08CC-6550-4C82-8A69-4ED69C379B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DF204AB4-408A-4053-8244-E06ACF6D0EA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6CB3EE68-478F-473F-9AE8-B5167F06B77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79760E07-F6E9-49BD-9150-75807D746E25}"/>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92698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52F48600-7420-4BA4-B695-71650A2CED19}"/>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513BD03A-3E3E-4DF7-8B85-D94A9C80EE53}"/>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A563FB02-C155-4DE3-8340-CB1109EF4A6F}"/>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79C67689-ABED-4BEA-B3D7-6C5F565990F8}"/>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DA77218E-D480-428B-B250-3AA7AEBC09FA}"/>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872F1B1B-423F-471F-9FD5-C7116C6B7499}"/>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74354F85-E798-4E5E-AAC9-A33073442D6F}"/>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CA8EC2B4-3BF3-4641-A2EC-7B7FAF3271A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DDAA237C-E5F4-409E-81AB-E3D0E5A1F98A}"/>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01415AC8-C28E-43FC-B4A3-DD42882F0B03}"/>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0B5CE6CE-FC2A-4E93-9661-BE2F3E646EC0}"/>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414F833B-F89B-4EDA-BEAF-8BD7460CF6C2}"/>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3BCD49AA-F7FB-4DE1-BE68-E3929B23B929}"/>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750414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5B74B51-4BD5-413A-B227-D11D225A3990}"/>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6AD0C3B8-BB83-465F-91F5-820FB67DA67D}"/>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E23F1F38-1863-429B-A616-B4384ED900C1}"/>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B3F0B373-72C1-4405-8EFF-144F09A8B6AD}"/>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3728DC1D-A489-4518-9FA1-0B1732489BC9}"/>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7A5AF750-BD8B-425A-AC90-E024CBC020C9}"/>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68C31D73-7993-47DD-997A-2078E44AFCE3}"/>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3E1985ED-B840-46C7-8931-037AD8AE7ED9}"/>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D675C341-EA41-48B2-A00B-B6CEE1EC853B}"/>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38F962D4-69B5-4D69-B3E6-C224B0462597}"/>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49391930-79D0-499F-A07F-120F385644E0}"/>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7E63143C-4C5D-494B-A727-530DEB66D236}"/>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1CB717A2-DD71-4BAF-9AEE-D6398EF9211F}"/>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82D50046-BE07-4601-9C07-3E796DB1035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49BF3BC1-5D84-4444-89D3-235EDD034D73}"/>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6D910B5C-8EA9-4B4C-9F78-40C435A48E81}"/>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2323B03C-4A32-4C55-86A6-135912CE3F3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F1900B3C-7DA5-44FE-B5BC-146ECC484008}"/>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AE6265F9-3AC5-4454-B421-DA76B4B6ED07}"/>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AB713C1E-672C-4B53-9D1E-59DF4AC8B68B}"/>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A002B945-AF10-4B8A-B036-3468C8E89A4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DE24FA3C-F5FC-44BC-B4C6-F7FB43BB1FA9}"/>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6D02A61D-259D-486F-B906-79247DBD842F}"/>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DBEC95FE-8309-4433-8715-45106E5060A9}"/>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27E48D9E-1528-4F45-B0A1-E5D9991F9A5C}"/>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E6AD23FC-6E15-4EEB-8FFF-762F6AB174CE}"/>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965F8167-D304-4529-B3F7-49A96C9594E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37648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A9E5C91B-C050-40D6-929E-C3DDDC34EC1A}"/>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41072BEB-0A5F-4222-85B4-FE1D9A55E712}"/>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C776A86E-2872-4858-B176-16507E042BD8}"/>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0F8F34FA-9D7C-46C7-B7A1-5A4E6D618710}"/>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70CA6A0B-57DA-43C1-88E4-390435DCE548}"/>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204A733-8E5A-4119-B0AA-D74AD2B49488}"/>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0F99BD6-DA1B-410F-9742-0D849435A4BD}"/>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12A0AFA8-06F5-4AD1-9BE7-0255749878CA}"/>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14F56D9C-1465-4594-8AEA-C914A64322A0}"/>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0B514AC2-8B98-469E-AAC9-768EDEF11E56}"/>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C86793F4-08D5-4872-BB6A-2C69C291D9D1}"/>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BEDA2303-A6C5-4C83-AA37-FF149F1A76F8}"/>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349A676E-DAD9-4841-92B7-CFAEFA95192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B01E53AF-0D67-4142-A8B6-7522B56CC67D}"/>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0645DF44-C920-4338-A82C-E2FB83332501}"/>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24BDF329-4B95-4670-9C42-AB85ADE6E7A3}"/>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79EF4945-EE74-42C5-A823-4A988FFA881D}"/>
              </a:ext>
            </a:extLst>
          </p:cNvPr>
          <p:cNvSpPr>
            <a:spLocks noGrp="1"/>
          </p:cNvSpPr>
          <p:nvPr>
            <p:ph type="sldNum" sz="quarter" idx="10"/>
          </p:nvPr>
        </p:nvSpPr>
        <p:spPr>
          <a:xfrm>
            <a:off x="488950" y="6430963"/>
            <a:ext cx="373063" cy="365125"/>
          </a:xfrm>
        </p:spPr>
        <p:txBody>
          <a:bodyPr/>
          <a:lstStyle>
            <a:lvl1pPr>
              <a:defRPr/>
            </a:lvl1pPr>
          </a:lstStyle>
          <a:p>
            <a:pPr>
              <a:defRPr/>
            </a:pPr>
            <a:fld id="{3E675DC4-05C3-4ABB-80EC-2712A39BAC0E}" type="slidenum">
              <a:rPr lang="zh-CN" altLang="en-US"/>
              <a:pPr>
                <a:defRPr/>
              </a:pPr>
              <a:t>‹#›</a:t>
            </a:fld>
            <a:endParaRPr lang="zh-CN" altLang="en-US"/>
          </a:p>
        </p:txBody>
      </p:sp>
    </p:spTree>
    <p:extLst>
      <p:ext uri="{BB962C8B-B14F-4D97-AF65-F5344CB8AC3E}">
        <p14:creationId xmlns:p14="http://schemas.microsoft.com/office/powerpoint/2010/main" val="2687617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8EC79B04-A597-4167-BE7B-561039ACB7B2}"/>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328043DD-9871-4646-AD02-AB13B7ACB485}"/>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33D5DB94-6CD2-49A2-8877-347C056CEC43}"/>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D49F054-8FD0-4FF8-99C8-E29C7BF453EF}"/>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3D1FB73D-0856-4E6A-81D8-9648F6694B72}"/>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AA6FF24D-CC90-4998-B9F9-69E86157F6F6}"/>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859177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55E27918-8CFB-4EC3-BA27-A14703A71A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0E53EECB-F2B2-4585-9E47-FCB13175500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D3594082-BB0F-43B7-80DF-71D3FB91C479}"/>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04014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1541FD48-6B0E-4AFA-9DD9-D8D9379EEF9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CD93B503-963B-431D-B984-23C08053800C}"/>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14802D31-4960-4FC3-B86C-440F6B96398A}"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69080A26-2A91-45CE-B4CE-D405A4264A67}" type="slidenum">
              <a:rPr lang="zh-CN" altLang="en-US"/>
              <a:pPr>
                <a:defRPr/>
              </a:pPr>
              <a:t>‹#›</a:t>
            </a:fld>
            <a:endParaRPr lang="zh-CN" altLang="en-US"/>
          </a:p>
        </p:txBody>
      </p:sp>
      <p:pic>
        <p:nvPicPr>
          <p:cNvPr id="1031" name="图片 6">
            <a:extLst>
              <a:ext uri="{FF2B5EF4-FFF2-40B4-BE49-F238E27FC236}">
                <a16:creationId xmlns:a16="http://schemas.microsoft.com/office/drawing/2014/main" id="{F10CDA7C-F12F-4FF8-A6C5-3507B0F24EE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70D63CED-ECF7-4A23-9EDA-25BABD0FD910}"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95.TIF" TargetMode="External"/><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2.emf"/><Relationship Id="rId5" Type="http://schemas.openxmlformats.org/officeDocument/2006/relationships/package" Target="../embeddings/Microsoft_Word_Document4.docx"/><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4.emf"/><Relationship Id="rId5" Type="http://schemas.openxmlformats.org/officeDocument/2006/relationships/package" Target="../embeddings/Microsoft_Word_Document6.docx"/><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94.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56602" y="2348862"/>
            <a:ext cx="7439858"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13</a:t>
            </a:r>
            <a:r>
              <a:rPr lang="zh-CN" altLang="zh-CN" sz="3600" b="1" kern="2200" dirty="0">
                <a:latin typeface="Times New Roman"/>
                <a:ea typeface="方正小标宋_GBK"/>
              </a:rPr>
              <a:t>　</a:t>
            </a:r>
            <a:r>
              <a:rPr lang="en-US" altLang="zh-CN" sz="3600" b="1" kern="2200" baseline="30000" dirty="0">
                <a:latin typeface="Times New Roman"/>
                <a:ea typeface="方正小标宋_GBK"/>
              </a:rPr>
              <a:t>*</a:t>
            </a:r>
            <a:r>
              <a:rPr lang="zh-CN" altLang="zh-CN" sz="3600" b="1" kern="2200" dirty="0">
                <a:latin typeface="Times New Roman"/>
                <a:ea typeface="方正小标宋_GBK"/>
              </a:rPr>
              <a:t>读书：目的和前提　</a:t>
            </a:r>
            <a:r>
              <a:rPr lang="en-US" altLang="zh-CN" sz="3600" b="1" kern="2200" baseline="30000" dirty="0">
                <a:latin typeface="Times New Roman"/>
                <a:ea typeface="方正小标宋_GBK"/>
              </a:rPr>
              <a:t>*</a:t>
            </a:r>
            <a:r>
              <a:rPr lang="zh-CN" altLang="zh-CN" sz="3600" b="1" kern="2200" dirty="0">
                <a:latin typeface="Times New Roman"/>
                <a:ea typeface="方正小标宋_GBK"/>
              </a:rPr>
              <a:t>上图书馆</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584290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97810" y="1328995"/>
            <a:ext cx="11304749" cy="390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息息相通：</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望洋兴叹：</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孜孜不倦：</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一劳永逸：</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心驰神往：</a:t>
            </a:r>
            <a:endParaRPr lang="zh-CN" altLang="zh-CN" sz="1050" kern="100" dirty="0">
              <a:effectLst/>
              <a:latin typeface="宋体"/>
              <a:cs typeface="Courier New"/>
            </a:endParaRPr>
          </a:p>
        </p:txBody>
      </p:sp>
      <p:sp>
        <p:nvSpPr>
          <p:cNvPr id="5" name="矩形 4"/>
          <p:cNvSpPr/>
          <p:nvPr/>
        </p:nvSpPr>
        <p:spPr>
          <a:xfrm>
            <a:off x="2271940" y="1962312"/>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呼吸相互关联。形容彼此的关系非常密切。</a:t>
            </a:r>
            <a:endParaRPr lang="zh-CN" altLang="en-US" sz="2400" b="1" dirty="0">
              <a:solidFill>
                <a:srgbClr val="FF0000"/>
              </a:solidFill>
            </a:endParaRPr>
          </a:p>
        </p:txBody>
      </p:sp>
      <p:sp>
        <p:nvSpPr>
          <p:cNvPr id="6" name="矩形 5"/>
          <p:cNvSpPr/>
          <p:nvPr/>
        </p:nvSpPr>
        <p:spPr>
          <a:xfrm>
            <a:off x="2275761" y="2428374"/>
            <a:ext cx="8537915"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本义指在伟大的事物面前感叹自己的渺小，今多指要做一件事</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而力量不够，感到无可奈何。</a:t>
            </a:r>
            <a:endParaRPr lang="zh-CN" altLang="en-US" sz="2400" b="1" dirty="0">
              <a:solidFill>
                <a:srgbClr val="FF0000"/>
              </a:solidFill>
            </a:endParaRPr>
          </a:p>
        </p:txBody>
      </p:sp>
      <p:sp>
        <p:nvSpPr>
          <p:cNvPr id="7" name="矩形 6"/>
          <p:cNvSpPr/>
          <p:nvPr/>
        </p:nvSpPr>
        <p:spPr>
          <a:xfrm>
            <a:off x="2258688" y="3594663"/>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工作或学习勤奋不知疲倦。</a:t>
            </a:r>
            <a:endParaRPr lang="zh-CN" altLang="en-US" sz="2400" b="1" dirty="0">
              <a:solidFill>
                <a:srgbClr val="FF0000"/>
              </a:solidFill>
            </a:endParaRPr>
          </a:p>
        </p:txBody>
      </p:sp>
      <p:sp>
        <p:nvSpPr>
          <p:cNvPr id="8" name="矩形 7"/>
          <p:cNvSpPr/>
          <p:nvPr/>
        </p:nvSpPr>
        <p:spPr>
          <a:xfrm>
            <a:off x="2258688" y="4149092"/>
            <a:ext cx="6372257" cy="461665"/>
          </a:xfrm>
          <a:prstGeom prst="rect">
            <a:avLst/>
          </a:prstGeom>
        </p:spPr>
        <p:txBody>
          <a:bodyPr wrap="none">
            <a:spAutoFit/>
          </a:bodyPr>
          <a:lstStyle/>
          <a:p>
            <a:r>
              <a:rPr lang="zh-CN" altLang="zh-CN" sz="2400" b="1" kern="100" dirty="0">
                <a:solidFill>
                  <a:srgbClr val="FF0000"/>
                </a:solidFill>
                <a:latin typeface="Times New Roman"/>
                <a:cs typeface="Times New Roman"/>
              </a:rPr>
              <a:t>辛苦一次，把事情办好，以后就不再费事了。</a:t>
            </a:r>
            <a:endParaRPr lang="zh-CN" altLang="en-US" sz="2400" b="1" dirty="0">
              <a:solidFill>
                <a:srgbClr val="FF0000"/>
              </a:solidFill>
            </a:endParaRPr>
          </a:p>
        </p:txBody>
      </p:sp>
      <p:sp>
        <p:nvSpPr>
          <p:cNvPr id="9" name="矩形 8"/>
          <p:cNvSpPr/>
          <p:nvPr/>
        </p:nvSpPr>
        <p:spPr>
          <a:xfrm>
            <a:off x="2262509" y="4688053"/>
            <a:ext cx="5649303" cy="461665"/>
          </a:xfrm>
          <a:prstGeom prst="rect">
            <a:avLst/>
          </a:prstGeom>
        </p:spPr>
        <p:txBody>
          <a:bodyPr wrap="none">
            <a:spAutoFit/>
          </a:bodyPr>
          <a:lstStyle/>
          <a:p>
            <a:r>
              <a:rPr lang="zh-CN" altLang="zh-CN" sz="2400" b="1" kern="100" dirty="0">
                <a:solidFill>
                  <a:srgbClr val="FF0000"/>
                </a:solidFill>
                <a:latin typeface="Times New Roman"/>
                <a:cs typeface="Times New Roman"/>
              </a:rPr>
              <a:t>心神飞到</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向往的地方</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，形容非常向往。</a:t>
            </a:r>
            <a:endParaRPr lang="zh-CN" altLang="en-US" sz="2400" b="1" dirty="0">
              <a:solidFill>
                <a:srgbClr val="FF0000"/>
              </a:solidFill>
            </a:endParaRPr>
          </a:p>
        </p:txBody>
      </p:sp>
    </p:spTree>
    <p:extLst>
      <p:ext uri="{BB962C8B-B14F-4D97-AF65-F5344CB8AC3E}">
        <p14:creationId xmlns:p14="http://schemas.microsoft.com/office/powerpoint/2010/main" val="379212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1863"/>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上图书馆</a:t>
            </a:r>
            <a:endParaRPr lang="zh-CN" altLang="zh-CN" sz="1050" kern="100" dirty="0">
              <a:effectLst/>
              <a:latin typeface="宋体"/>
              <a:cs typeface="Courier New"/>
            </a:endParaRPr>
          </a:p>
        </p:txBody>
      </p:sp>
      <p:sp>
        <p:nvSpPr>
          <p:cNvPr id="4" name="矩形 3"/>
          <p:cNvSpPr>
            <a:spLocks noChangeArrowheads="1"/>
          </p:cNvSpPr>
          <p:nvPr/>
        </p:nvSpPr>
        <p:spPr bwMode="auto">
          <a:xfrm>
            <a:off x="206584" y="1283275"/>
            <a:ext cx="875078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外语界泰斗级人物</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王佐良</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kern="100" dirty="0">
                <a:latin typeface="Times New Roman"/>
                <a:cs typeface="Times New Roman"/>
              </a:rPr>
              <a:t>王佐良</a:t>
            </a:r>
            <a:r>
              <a:rPr lang="en-US" altLang="zh-CN" sz="2400" b="1" kern="100" dirty="0">
                <a:latin typeface="Times New Roman"/>
                <a:cs typeface="Courier New"/>
              </a:rPr>
              <a:t>(1916—1995)</a:t>
            </a:r>
            <a:r>
              <a:rPr lang="zh-CN" altLang="zh-CN" sz="2400" b="1" kern="100" dirty="0">
                <a:latin typeface="Times New Roman"/>
                <a:cs typeface="Times New Roman"/>
              </a:rPr>
              <a:t>，诗人、翻译家、教授、英国文学研究专家，浙江上虞人。专于英国文学的研究。著有《英国十七世纪剧作家韦勃斯特的文学声誉》</a:t>
            </a:r>
            <a:r>
              <a:rPr lang="en-US" altLang="zh-CN" sz="2400" b="1" kern="100" dirty="0">
                <a:latin typeface="Times New Roman"/>
                <a:cs typeface="Courier New"/>
              </a:rPr>
              <a:t>(</a:t>
            </a:r>
            <a:r>
              <a:rPr lang="zh-CN" altLang="zh-CN" sz="2400" b="1" kern="100" dirty="0">
                <a:latin typeface="Times New Roman"/>
                <a:cs typeface="Times New Roman"/>
              </a:rPr>
              <a:t>英文</a:t>
            </a:r>
            <a:r>
              <a:rPr lang="en-US" altLang="zh-CN" sz="2400" b="1" kern="100" dirty="0">
                <a:latin typeface="Times New Roman"/>
                <a:cs typeface="Courier New"/>
              </a:rPr>
              <a:t>)</a:t>
            </a:r>
            <a:r>
              <a:rPr lang="zh-CN" altLang="zh-CN" sz="2400" b="1" kern="100" dirty="0">
                <a:latin typeface="Times New Roman"/>
                <a:cs typeface="Times New Roman"/>
              </a:rPr>
              <a:t>、《英国文学论文集》，</a:t>
            </a:r>
            <a:r>
              <a:rPr lang="zh-CN" altLang="zh-CN" sz="2400" b="1" u="sng" kern="100" dirty="0">
                <a:latin typeface="Times New Roman"/>
                <a:ea typeface="黑体"/>
                <a:cs typeface="Times New Roman"/>
              </a:rPr>
              <a:t>译有〔英〕《彭斯诗选》</a:t>
            </a:r>
            <a:r>
              <a:rPr lang="en-US" altLang="zh-CN" sz="2400" b="1" kern="100" baseline="30000" dirty="0">
                <a:latin typeface="宋体"/>
                <a:cs typeface="Times New Roman"/>
              </a:rPr>
              <a:t>⑤</a:t>
            </a:r>
            <a:r>
              <a:rPr lang="zh-CN" altLang="zh-CN" sz="2400" b="1" kern="100" dirty="0">
                <a:latin typeface="Times New Roman"/>
                <a:cs typeface="Times New Roman"/>
              </a:rPr>
              <a:t>，中译英《雷雨》</a:t>
            </a:r>
            <a:r>
              <a:rPr lang="en-US" altLang="zh-CN" sz="2400" b="1" kern="100" dirty="0">
                <a:latin typeface="Times New Roman"/>
                <a:cs typeface="Courier New"/>
              </a:rPr>
              <a:t>(</a:t>
            </a:r>
            <a:r>
              <a:rPr lang="zh-CN" altLang="zh-CN" sz="2400" b="1" kern="100" dirty="0">
                <a:latin typeface="Times New Roman"/>
                <a:cs typeface="Times New Roman"/>
              </a:rPr>
              <a:t>曹禺著</a:t>
            </a:r>
            <a:r>
              <a:rPr lang="en-US" altLang="zh-CN" sz="2400" b="1" kern="100" dirty="0">
                <a:latin typeface="Times New Roman"/>
                <a:cs typeface="Courier New"/>
              </a:rPr>
              <a:t>)</a:t>
            </a:r>
            <a:r>
              <a:rPr lang="zh-CN" altLang="zh-CN" sz="2400" b="1" kern="100" dirty="0">
                <a:latin typeface="Times New Roman"/>
                <a:cs typeface="Times New Roman"/>
              </a:rPr>
              <a:t>。</a:t>
            </a:r>
            <a:r>
              <a:rPr lang="en-US" altLang="zh-CN" sz="2400" b="1" kern="100" dirty="0">
                <a:latin typeface="Times New Roman"/>
                <a:cs typeface="Courier New"/>
              </a:rPr>
              <a:t>1995</a:t>
            </a:r>
            <a:r>
              <a:rPr lang="zh-CN" altLang="zh-CN" sz="2400" b="1" kern="100" dirty="0">
                <a:latin typeface="Times New Roman"/>
                <a:cs typeface="Times New Roman"/>
              </a:rPr>
              <a:t>年</a:t>
            </a:r>
            <a:r>
              <a:rPr lang="en-US" altLang="zh-CN" sz="2400" b="1" kern="100" dirty="0">
                <a:latin typeface="Times New Roman"/>
                <a:cs typeface="Courier New"/>
              </a:rPr>
              <a:t>1</a:t>
            </a:r>
            <a:r>
              <a:rPr lang="zh-CN" altLang="zh-CN" sz="2400" b="1" kern="100" dirty="0">
                <a:latin typeface="Times New Roman"/>
                <a:cs typeface="Times New Roman"/>
              </a:rPr>
              <a:t>月</a:t>
            </a:r>
            <a:r>
              <a:rPr lang="en-US" altLang="zh-CN" sz="2400" b="1" kern="100" dirty="0">
                <a:latin typeface="Times New Roman"/>
                <a:cs typeface="Courier New"/>
              </a:rPr>
              <a:t>19</a:t>
            </a:r>
            <a:r>
              <a:rPr lang="zh-CN" altLang="zh-CN" sz="2400" b="1" kern="100" dirty="0">
                <a:latin typeface="Times New Roman"/>
                <a:cs typeface="Times New Roman"/>
              </a:rPr>
              <a:t>日，于北京去世。</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王先生对诗歌翻译的要求充分地反映出他对翻译的最高要求，即</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一切照原作，雅俗如之，口气如之，文体如之</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effectLst/>
              <a:latin typeface="宋体"/>
              <a:cs typeface="Courier New"/>
            </a:endParaRPr>
          </a:p>
        </p:txBody>
      </p:sp>
      <p:pic>
        <p:nvPicPr>
          <p:cNvPr id="5122" name="Picture 2" descr="D:\梁贺\2019\课件\2019（秋）语文　选修　上册（新教材新标准）\A95.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72055" y="2604560"/>
            <a:ext cx="2404658" cy="29317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499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66793"/>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王佐良先生是我国著名的翻译家、莎学评论家，是国际上最著名的英国文学研究专家之一。在创作和翻译过程中，王先生需要博览群书。</a:t>
            </a:r>
            <a:r>
              <a:rPr lang="zh-CN" altLang="zh-CN" sz="2400" b="1" u="sng" kern="100" dirty="0">
                <a:latin typeface="Times New Roman"/>
                <a:ea typeface="黑体"/>
                <a:cs typeface="Times New Roman"/>
              </a:rPr>
              <a:t>本文就是王先生在回忆自己成长路上的上图书馆的读书经历，表达了对读书的热爱。</a:t>
            </a:r>
            <a:r>
              <a:rPr lang="en-US" altLang="zh-CN" sz="2400" b="1" kern="100" baseline="30000" dirty="0">
                <a:latin typeface="宋体"/>
                <a:cs typeface="Times New Roman"/>
              </a:rPr>
              <a:t>⑥</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⑥</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腹有诗书气自华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，让我们一路书香为伴吧。</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76927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1863"/>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三、理基础</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722440" y="1847441"/>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58526218"/>
              </p:ext>
            </p:extLst>
          </p:nvPr>
        </p:nvGraphicFramePr>
        <p:xfrm>
          <a:off x="534988" y="1932955"/>
          <a:ext cx="9066212" cy="2116137"/>
        </p:xfrm>
        <a:graphic>
          <a:graphicData uri="http://schemas.openxmlformats.org/presentationml/2006/ole">
            <mc:AlternateContent xmlns:mc="http://schemas.openxmlformats.org/markup-compatibility/2006">
              <mc:Choice xmlns:v="urn:schemas-microsoft-com:vml" Requires="v">
                <p:oleObj spid="_x0000_s65538" name="文档" r:id="rId3" imgW="9325776" imgH="2173111" progId="Word.Document.12">
                  <p:embed/>
                </p:oleObj>
              </mc:Choice>
              <mc:Fallback>
                <p:oleObj name="文档" r:id="rId3" imgW="9325776" imgH="2173111" progId="Word.Document.12">
                  <p:embed/>
                  <p:pic>
                    <p:nvPicPr>
                      <p:cNvPr id="2" name="对象 1"/>
                      <p:cNvPicPr/>
                      <p:nvPr/>
                    </p:nvPicPr>
                    <p:blipFill>
                      <a:blip r:embed="rId4"/>
                      <a:stretch>
                        <a:fillRect/>
                      </a:stretch>
                    </p:blipFill>
                    <p:spPr>
                      <a:xfrm>
                        <a:off x="534988" y="1932955"/>
                        <a:ext cx="9066212" cy="2116137"/>
                      </a:xfrm>
                      <a:prstGeom prst="rect">
                        <a:avLst/>
                      </a:prstGeom>
                    </p:spPr>
                  </p:pic>
                </p:oleObj>
              </mc:Fallback>
            </mc:AlternateContent>
          </a:graphicData>
        </a:graphic>
      </p:graphicFrame>
      <p:sp>
        <p:nvSpPr>
          <p:cNvPr id="6" name="矩形 5"/>
          <p:cNvSpPr/>
          <p:nvPr/>
        </p:nvSpPr>
        <p:spPr>
          <a:xfrm>
            <a:off x="4154242" y="1875053"/>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xùn</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125293" y="1847441"/>
            <a:ext cx="78418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sǒng</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515913" y="2435013"/>
            <a:ext cx="92044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qióng</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464964" y="244937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246763" y="2448265"/>
            <a:ext cx="69762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jiàn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689966" y="3028090"/>
            <a:ext cx="45878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fù</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128999" y="3015946"/>
            <a:ext cx="73129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xiào</a:t>
            </a:r>
            <a:endParaRPr lang="zh-CN" altLang="en-US" sz="2400" b="1" dirty="0">
              <a:solidFill>
                <a:srgbClr val="FF0000"/>
              </a:solidFill>
              <a:latin typeface="Times New Roman" pitchFamily="18" charset="0"/>
              <a:cs typeface="Times New Roman" pitchFamily="18" charset="0"/>
            </a:endParaRPr>
          </a:p>
        </p:txBody>
      </p:sp>
      <p:sp>
        <p:nvSpPr>
          <p:cNvPr id="14" name="矩形 13"/>
          <p:cNvSpPr>
            <a:spLocks noChangeArrowheads="1"/>
          </p:cNvSpPr>
          <p:nvPr/>
        </p:nvSpPr>
        <p:spPr bwMode="auto">
          <a:xfrm>
            <a:off x="209442" y="346615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807894040"/>
              </p:ext>
            </p:extLst>
          </p:nvPr>
        </p:nvGraphicFramePr>
        <p:xfrm>
          <a:off x="509588" y="4154488"/>
          <a:ext cx="9418637" cy="2181225"/>
        </p:xfrm>
        <a:graphic>
          <a:graphicData uri="http://schemas.openxmlformats.org/presentationml/2006/ole">
            <mc:AlternateContent xmlns:mc="http://schemas.openxmlformats.org/markup-compatibility/2006">
              <mc:Choice xmlns:v="urn:schemas-microsoft-com:vml" Requires="v">
                <p:oleObj spid="_x0000_s65539" name="文档" r:id="rId5" imgW="9693383" imgH="2240076" progId="Word.Document.12">
                  <p:embed/>
                </p:oleObj>
              </mc:Choice>
              <mc:Fallback>
                <p:oleObj name="文档" r:id="rId5" imgW="9693383" imgH="2240076" progId="Word.Document.12">
                  <p:embed/>
                  <p:pic>
                    <p:nvPicPr>
                      <p:cNvPr id="15" name="对象 14"/>
                      <p:cNvPicPr/>
                      <p:nvPr/>
                    </p:nvPicPr>
                    <p:blipFill>
                      <a:blip r:embed="rId6"/>
                      <a:stretch>
                        <a:fillRect/>
                      </a:stretch>
                    </p:blipFill>
                    <p:spPr>
                      <a:xfrm>
                        <a:off x="509588" y="4154488"/>
                        <a:ext cx="9418637" cy="2181225"/>
                      </a:xfrm>
                      <a:prstGeom prst="rect">
                        <a:avLst/>
                      </a:prstGeom>
                    </p:spPr>
                  </p:pic>
                </p:oleObj>
              </mc:Fallback>
            </mc:AlternateContent>
          </a:graphicData>
        </a:graphic>
      </p:graphicFrame>
      <p:sp>
        <p:nvSpPr>
          <p:cNvPr id="16" name="矩形 15"/>
          <p:cNvSpPr/>
          <p:nvPr/>
        </p:nvSpPr>
        <p:spPr>
          <a:xfrm>
            <a:off x="1555669" y="4022077"/>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2472328" y="4094085"/>
            <a:ext cx="803425" cy="461665"/>
          </a:xfrm>
          <a:prstGeom prst="rect">
            <a:avLst/>
          </a:prstGeom>
        </p:spPr>
        <p:txBody>
          <a:bodyPr wrap="none">
            <a:spAutoFit/>
          </a:bodyPr>
          <a:lstStyle/>
          <a:p>
            <a:r>
              <a:rPr lang="zh-CN" altLang="en-US" sz="2400" b="1" dirty="0">
                <a:solidFill>
                  <a:srgbClr val="FF0000"/>
                </a:solidFill>
              </a:rPr>
              <a:t>愉快</a:t>
            </a:r>
          </a:p>
        </p:txBody>
      </p:sp>
      <p:sp>
        <p:nvSpPr>
          <p:cNvPr id="18" name="矩形 17"/>
          <p:cNvSpPr/>
          <p:nvPr/>
        </p:nvSpPr>
        <p:spPr>
          <a:xfrm>
            <a:off x="1555669" y="4489030"/>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2275761" y="4534534"/>
            <a:ext cx="1422184" cy="461665"/>
          </a:xfrm>
          <a:prstGeom prst="rect">
            <a:avLst/>
          </a:prstGeom>
        </p:spPr>
        <p:txBody>
          <a:bodyPr wrap="none">
            <a:spAutoFit/>
          </a:bodyPr>
          <a:lstStyle/>
          <a:p>
            <a:r>
              <a:rPr lang="zh-CN" altLang="en-US" sz="2400" b="1" dirty="0">
                <a:solidFill>
                  <a:srgbClr val="FF0000"/>
                </a:solidFill>
              </a:rPr>
              <a:t>瑕瑜互见</a:t>
            </a:r>
          </a:p>
        </p:txBody>
      </p:sp>
      <p:sp>
        <p:nvSpPr>
          <p:cNvPr id="20" name="矩形 19"/>
          <p:cNvSpPr/>
          <p:nvPr/>
        </p:nvSpPr>
        <p:spPr>
          <a:xfrm>
            <a:off x="5249527" y="4048581"/>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liàn</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6192690" y="4094085"/>
            <a:ext cx="803425" cy="461665"/>
          </a:xfrm>
          <a:prstGeom prst="rect">
            <a:avLst/>
          </a:prstGeom>
        </p:spPr>
        <p:txBody>
          <a:bodyPr wrap="none">
            <a:spAutoFit/>
          </a:bodyPr>
          <a:lstStyle/>
          <a:p>
            <a:r>
              <a:rPr lang="zh-CN" altLang="en-US" sz="2400" b="1">
                <a:solidFill>
                  <a:srgbClr val="FF0000"/>
                </a:solidFill>
              </a:rPr>
              <a:t>锁链</a:t>
            </a:r>
            <a:endParaRPr lang="zh-CN" altLang="en-US" sz="2400" b="1" dirty="0">
              <a:solidFill>
                <a:srgbClr val="FF0000"/>
              </a:solidFill>
            </a:endParaRPr>
          </a:p>
        </p:txBody>
      </p:sp>
      <p:sp>
        <p:nvSpPr>
          <p:cNvPr id="22" name="矩形 21"/>
          <p:cNvSpPr/>
          <p:nvPr/>
        </p:nvSpPr>
        <p:spPr>
          <a:xfrm>
            <a:off x="5289283" y="4514643"/>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lián</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6219194" y="4520391"/>
            <a:ext cx="803425" cy="461665"/>
          </a:xfrm>
          <a:prstGeom prst="rect">
            <a:avLst/>
          </a:prstGeom>
        </p:spPr>
        <p:txBody>
          <a:bodyPr wrap="none">
            <a:spAutoFit/>
          </a:bodyPr>
          <a:lstStyle/>
          <a:p>
            <a:r>
              <a:rPr lang="zh-CN" altLang="en-US" sz="2400" b="1" dirty="0">
                <a:solidFill>
                  <a:srgbClr val="FF0000"/>
                </a:solidFill>
              </a:rPr>
              <a:t>涟漪</a:t>
            </a:r>
          </a:p>
        </p:txBody>
      </p:sp>
      <p:sp>
        <p:nvSpPr>
          <p:cNvPr id="24" name="矩形 23"/>
          <p:cNvSpPr/>
          <p:nvPr/>
        </p:nvSpPr>
        <p:spPr>
          <a:xfrm>
            <a:off x="1441906" y="5075711"/>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xùn</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2485580" y="5094711"/>
            <a:ext cx="803425" cy="461665"/>
          </a:xfrm>
          <a:prstGeom prst="rect">
            <a:avLst/>
          </a:prstGeom>
        </p:spPr>
        <p:txBody>
          <a:bodyPr wrap="none">
            <a:spAutoFit/>
          </a:bodyPr>
          <a:lstStyle/>
          <a:p>
            <a:r>
              <a:rPr lang="zh-CN" altLang="en-US" sz="2400" b="1" dirty="0">
                <a:solidFill>
                  <a:srgbClr val="FF0000"/>
                </a:solidFill>
              </a:rPr>
              <a:t>音讯</a:t>
            </a:r>
          </a:p>
        </p:txBody>
      </p:sp>
      <p:sp>
        <p:nvSpPr>
          <p:cNvPr id="26" name="矩形 25"/>
          <p:cNvSpPr/>
          <p:nvPr/>
        </p:nvSpPr>
        <p:spPr>
          <a:xfrm>
            <a:off x="1455158" y="5529412"/>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xùn</a:t>
            </a:r>
            <a:endParaRPr lang="zh-CN" altLang="en-US" sz="2400" b="1" dirty="0">
              <a:solidFill>
                <a:srgbClr val="FF0000"/>
              </a:solidFill>
              <a:latin typeface="Times New Roman" pitchFamily="18" charset="0"/>
              <a:cs typeface="Times New Roman" pitchFamily="18" charset="0"/>
            </a:endParaRPr>
          </a:p>
        </p:txBody>
      </p:sp>
      <p:sp>
        <p:nvSpPr>
          <p:cNvPr id="27" name="矩形 26"/>
          <p:cNvSpPr/>
          <p:nvPr/>
        </p:nvSpPr>
        <p:spPr>
          <a:xfrm>
            <a:off x="2498832" y="5535160"/>
            <a:ext cx="803425" cy="461665"/>
          </a:xfrm>
          <a:prstGeom prst="rect">
            <a:avLst/>
          </a:prstGeom>
        </p:spPr>
        <p:txBody>
          <a:bodyPr wrap="none">
            <a:spAutoFit/>
          </a:bodyPr>
          <a:lstStyle/>
          <a:p>
            <a:r>
              <a:rPr lang="zh-CN" altLang="en-US" sz="2400" b="1" dirty="0">
                <a:solidFill>
                  <a:srgbClr val="FF0000"/>
                </a:solidFill>
              </a:rPr>
              <a:t>汛期</a:t>
            </a:r>
          </a:p>
        </p:txBody>
      </p:sp>
      <p:sp>
        <p:nvSpPr>
          <p:cNvPr id="28" name="矩形 27"/>
          <p:cNvSpPr/>
          <p:nvPr/>
        </p:nvSpPr>
        <p:spPr>
          <a:xfrm>
            <a:off x="5262779" y="5068855"/>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chì</a:t>
            </a:r>
            <a:endParaRPr lang="zh-CN" altLang="en-US" sz="2400" b="1" dirty="0">
              <a:solidFill>
                <a:srgbClr val="FF0000"/>
              </a:solidFill>
              <a:latin typeface="Times New Roman" pitchFamily="18" charset="0"/>
              <a:cs typeface="Times New Roman" pitchFamily="18" charset="0"/>
            </a:endParaRPr>
          </a:p>
        </p:txBody>
      </p:sp>
      <p:sp>
        <p:nvSpPr>
          <p:cNvPr id="29" name="矩形 28"/>
          <p:cNvSpPr/>
          <p:nvPr/>
        </p:nvSpPr>
        <p:spPr>
          <a:xfrm>
            <a:off x="6205942" y="5101107"/>
            <a:ext cx="803425" cy="461665"/>
          </a:xfrm>
          <a:prstGeom prst="rect">
            <a:avLst/>
          </a:prstGeom>
        </p:spPr>
        <p:txBody>
          <a:bodyPr wrap="none">
            <a:spAutoFit/>
          </a:bodyPr>
          <a:lstStyle/>
          <a:p>
            <a:r>
              <a:rPr lang="zh-CN" altLang="en-US" sz="2400" b="1" dirty="0">
                <a:solidFill>
                  <a:srgbClr val="FF0000"/>
                </a:solidFill>
              </a:rPr>
              <a:t>炽热</a:t>
            </a:r>
          </a:p>
        </p:txBody>
      </p:sp>
      <p:sp>
        <p:nvSpPr>
          <p:cNvPr id="30" name="矩形 29"/>
          <p:cNvSpPr/>
          <p:nvPr/>
        </p:nvSpPr>
        <p:spPr>
          <a:xfrm>
            <a:off x="5262779" y="550841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31" name="矩形 30"/>
          <p:cNvSpPr/>
          <p:nvPr/>
        </p:nvSpPr>
        <p:spPr>
          <a:xfrm>
            <a:off x="6205942" y="5527413"/>
            <a:ext cx="803425" cy="461665"/>
          </a:xfrm>
          <a:prstGeom prst="rect">
            <a:avLst/>
          </a:prstGeom>
        </p:spPr>
        <p:txBody>
          <a:bodyPr wrap="none">
            <a:spAutoFit/>
          </a:bodyPr>
          <a:lstStyle/>
          <a:p>
            <a:r>
              <a:rPr lang="zh-CN" altLang="en-US" sz="2400" b="1" dirty="0">
                <a:solidFill>
                  <a:srgbClr val="FF0000"/>
                </a:solidFill>
              </a:rPr>
              <a:t>旗帜</a:t>
            </a:r>
          </a:p>
        </p:txBody>
      </p:sp>
    </p:spTree>
    <p:extLst>
      <p:ext uri="{BB962C8B-B14F-4D97-AF65-F5344CB8AC3E}">
        <p14:creationId xmlns:p14="http://schemas.microsoft.com/office/powerpoint/2010/main" val="426339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linds(horizont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linds(horizontal)">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blinds(horizontal)">
                                      <p:cBhvr>
                                        <p:cTn id="92" dur="500"/>
                                        <p:tgtEl>
                                          <p:spTgt spid="2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linds(horizontal)">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blinds(horizontal)">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blinds(horizontal)">
                                      <p:cBhvr>
                                        <p:cTn id="107" dur="5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blinds(horizontal)">
                                      <p:cBhvr>
                                        <p:cTn id="112" dur="500"/>
                                        <p:tgtEl>
                                          <p:spTgt spid="29"/>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blinds(horizontal)">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blinds(horizontal)">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6912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89304"/>
            <a:ext cx="11304749"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消磨</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消耗</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消磨</a:t>
            </a:r>
            <a:r>
              <a:rPr lang="en-US" altLang="zh-CN" sz="2400" b="1" kern="100" dirty="0">
                <a:latin typeface="宋体"/>
                <a:cs typeface="Times New Roman"/>
              </a:rPr>
              <a:t>”</a:t>
            </a:r>
            <a:r>
              <a:rPr lang="zh-CN" altLang="zh-CN" sz="2400" b="1" kern="100" dirty="0">
                <a:latin typeface="Times New Roman"/>
                <a:cs typeface="Times New Roman"/>
              </a:rPr>
              <a:t>指逐渐消耗，磨灭；也指消遣，打发时光，浪费时光。</a:t>
            </a:r>
            <a:r>
              <a:rPr lang="en-US" altLang="zh-CN" sz="2400" b="1" kern="100" dirty="0">
                <a:latin typeface="宋体"/>
                <a:cs typeface="Times New Roman"/>
              </a:rPr>
              <a:t>“</a:t>
            </a:r>
            <a:r>
              <a:rPr lang="zh-CN" altLang="zh-CN" sz="2400" b="1" kern="100" dirty="0">
                <a:latin typeface="Times New Roman"/>
                <a:cs typeface="Times New Roman"/>
              </a:rPr>
              <a:t>消耗</a:t>
            </a:r>
            <a:r>
              <a:rPr lang="en-US" altLang="zh-CN" sz="2400" b="1" kern="100" dirty="0">
                <a:latin typeface="宋体"/>
                <a:cs typeface="Times New Roman"/>
              </a:rPr>
              <a:t>”</a:t>
            </a:r>
            <a:r>
              <a:rPr lang="zh-CN" altLang="zh-CN" sz="2400" b="1" kern="100" dirty="0">
                <a:latin typeface="Times New Roman"/>
                <a:cs typeface="Times New Roman"/>
              </a:rPr>
              <a:t>指</a:t>
            </a:r>
            <a:r>
              <a:rPr lang="en-US" altLang="zh-CN" sz="2400" b="1" kern="100" dirty="0">
                <a:latin typeface="Times New Roman"/>
                <a:cs typeface="Courier New"/>
              </a:rPr>
              <a:t>(</a:t>
            </a:r>
            <a:r>
              <a:rPr lang="zh-CN" altLang="zh-CN" sz="2400" b="1" kern="100" dirty="0">
                <a:latin typeface="Times New Roman"/>
                <a:cs typeface="Times New Roman"/>
              </a:rPr>
              <a:t>精神、东西、力量等</a:t>
            </a:r>
            <a:r>
              <a:rPr lang="en-US" altLang="zh-CN" sz="2400" b="1" kern="100" dirty="0">
                <a:latin typeface="Times New Roman"/>
                <a:cs typeface="Courier New"/>
              </a:rPr>
              <a:t>)</a:t>
            </a:r>
            <a:r>
              <a:rPr lang="zh-CN" altLang="zh-CN" sz="2400" b="1" kern="100" dirty="0">
                <a:latin typeface="Times New Roman"/>
                <a:cs typeface="Times New Roman"/>
              </a:rPr>
              <a:t>因使用或受损失而逐渐减少。</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我有更多的时间留在那个坟墓一般的房间里，拿一些破书来</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光阴。</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ea typeface="楷体_GB2312"/>
                <a:cs typeface="Times New Roman"/>
              </a:rPr>
              <a:t>②</a:t>
            </a:r>
            <a:r>
              <a:rPr lang="zh-CN" altLang="zh-CN" sz="2400" b="1" kern="100" dirty="0">
                <a:latin typeface="Times New Roman"/>
                <a:ea typeface="楷体_GB2312"/>
                <a:cs typeface="Times New Roman"/>
              </a:rPr>
              <a:t>一夜晚的烟酒和激动</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了她不少的精神。</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钟情</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衷情</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钟情：动词，指感情专注</a:t>
            </a:r>
            <a:r>
              <a:rPr lang="en-US" altLang="zh-CN" sz="2400" b="1" kern="100" dirty="0">
                <a:latin typeface="Times New Roman"/>
                <a:cs typeface="Courier New"/>
              </a:rPr>
              <a:t>(</a:t>
            </a:r>
            <a:r>
              <a:rPr lang="zh-CN" altLang="zh-CN" sz="2400" b="1" kern="100" dirty="0">
                <a:latin typeface="Times New Roman"/>
                <a:cs typeface="Times New Roman"/>
              </a:rPr>
              <a:t>多指爱情</a:t>
            </a:r>
            <a:r>
              <a:rPr lang="en-US" altLang="zh-CN" sz="2400" b="1" kern="100" dirty="0">
                <a:latin typeface="Times New Roman"/>
                <a:cs typeface="Courier New"/>
              </a:rPr>
              <a:t>)</a:t>
            </a:r>
            <a:r>
              <a:rPr lang="zh-CN" altLang="zh-CN" sz="2400" b="1" kern="100" dirty="0">
                <a:latin typeface="Times New Roman"/>
                <a:cs typeface="Times New Roman"/>
              </a:rPr>
              <a:t>。衷情：名词，指内心的情感。</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我不去想能否赢得爱情，既然</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于玫瑰，就勇敢地吐露真诚。</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究竟是什么鸟在那树林里，唱着，唱着，唱着，好像在叫唤什么，好像在诉说什么，下雨了也不停，对山野倾诉</a:t>
            </a:r>
            <a:r>
              <a:rPr lang="en-US" altLang="zh-CN" sz="2400" b="1" kern="100" dirty="0">
                <a:latin typeface="Times New Roman"/>
                <a:ea typeface="楷体_GB2312"/>
                <a:cs typeface="Times New Roman"/>
              </a:rPr>
              <a:t>_______</a:t>
            </a:r>
            <a:r>
              <a:rPr lang="zh-CN" altLang="zh-CN" sz="2400" b="1" kern="100" dirty="0">
                <a:latin typeface="Times New Roman"/>
                <a:ea typeface="楷体_GB2312"/>
                <a:cs typeface="Times New Roman"/>
              </a:rPr>
              <a:t>。</a:t>
            </a:r>
            <a:endParaRPr lang="zh-CN" altLang="zh-CN" sz="1050" kern="100" dirty="0">
              <a:effectLst/>
              <a:latin typeface="宋体"/>
              <a:cs typeface="Courier New"/>
            </a:endParaRPr>
          </a:p>
        </p:txBody>
      </p:sp>
      <p:sp>
        <p:nvSpPr>
          <p:cNvPr id="5" name="矩形 4"/>
          <p:cNvSpPr/>
          <p:nvPr/>
        </p:nvSpPr>
        <p:spPr>
          <a:xfrm>
            <a:off x="9876483" y="2721052"/>
            <a:ext cx="803425" cy="461665"/>
          </a:xfrm>
          <a:prstGeom prst="rect">
            <a:avLst/>
          </a:prstGeom>
        </p:spPr>
        <p:txBody>
          <a:bodyPr wrap="none">
            <a:spAutoFit/>
          </a:bodyPr>
          <a:lstStyle/>
          <a:p>
            <a:r>
              <a:rPr lang="zh-CN" altLang="en-US" sz="2400" b="1" dirty="0">
                <a:solidFill>
                  <a:srgbClr val="FF0000"/>
                </a:solidFill>
              </a:rPr>
              <a:t>消磨</a:t>
            </a:r>
          </a:p>
        </p:txBody>
      </p:sp>
      <p:sp>
        <p:nvSpPr>
          <p:cNvPr id="7" name="矩形 6"/>
          <p:cNvSpPr/>
          <p:nvPr/>
        </p:nvSpPr>
        <p:spPr>
          <a:xfrm>
            <a:off x="3782205" y="3300877"/>
            <a:ext cx="803425" cy="461665"/>
          </a:xfrm>
          <a:prstGeom prst="rect">
            <a:avLst/>
          </a:prstGeom>
        </p:spPr>
        <p:txBody>
          <a:bodyPr wrap="none">
            <a:spAutoFit/>
          </a:bodyPr>
          <a:lstStyle/>
          <a:p>
            <a:r>
              <a:rPr lang="zh-CN" altLang="en-US" sz="2400" b="1" dirty="0">
                <a:solidFill>
                  <a:srgbClr val="FF0000"/>
                </a:solidFill>
              </a:rPr>
              <a:t>消耗</a:t>
            </a:r>
          </a:p>
        </p:txBody>
      </p:sp>
      <p:sp>
        <p:nvSpPr>
          <p:cNvPr id="8" name="矩形 7"/>
          <p:cNvSpPr/>
          <p:nvPr/>
        </p:nvSpPr>
        <p:spPr>
          <a:xfrm>
            <a:off x="5902725" y="4934336"/>
            <a:ext cx="803425" cy="461665"/>
          </a:xfrm>
          <a:prstGeom prst="rect">
            <a:avLst/>
          </a:prstGeom>
        </p:spPr>
        <p:txBody>
          <a:bodyPr wrap="none">
            <a:spAutoFit/>
          </a:bodyPr>
          <a:lstStyle/>
          <a:p>
            <a:r>
              <a:rPr lang="zh-CN" altLang="en-US" sz="2400" b="1">
                <a:solidFill>
                  <a:srgbClr val="FF0000"/>
                </a:solidFill>
              </a:rPr>
              <a:t>钟情</a:t>
            </a:r>
            <a:endParaRPr lang="zh-CN" altLang="en-US" sz="2400" b="1" dirty="0">
              <a:solidFill>
                <a:srgbClr val="FF0000"/>
              </a:solidFill>
            </a:endParaRPr>
          </a:p>
        </p:txBody>
      </p:sp>
      <p:sp>
        <p:nvSpPr>
          <p:cNvPr id="9" name="矩形 8"/>
          <p:cNvSpPr/>
          <p:nvPr/>
        </p:nvSpPr>
        <p:spPr>
          <a:xfrm>
            <a:off x="5072796" y="6014474"/>
            <a:ext cx="803425" cy="461665"/>
          </a:xfrm>
          <a:prstGeom prst="rect">
            <a:avLst/>
          </a:prstGeom>
        </p:spPr>
        <p:txBody>
          <a:bodyPr wrap="none">
            <a:spAutoFit/>
          </a:bodyPr>
          <a:lstStyle/>
          <a:p>
            <a:r>
              <a:rPr lang="zh-CN" altLang="en-US" sz="2400" b="1" dirty="0">
                <a:solidFill>
                  <a:srgbClr val="FF0000"/>
                </a:solidFill>
              </a:rPr>
              <a:t>衷情</a:t>
            </a:r>
          </a:p>
        </p:txBody>
      </p:sp>
    </p:spTree>
    <p:extLst>
      <p:ext uri="{BB962C8B-B14F-4D97-AF65-F5344CB8AC3E}">
        <p14:creationId xmlns:p14="http://schemas.microsoft.com/office/powerpoint/2010/main" val="405251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511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462988513"/>
              </p:ext>
            </p:extLst>
          </p:nvPr>
        </p:nvGraphicFramePr>
        <p:xfrm>
          <a:off x="692150" y="2051050"/>
          <a:ext cx="10815638" cy="2598738"/>
        </p:xfrm>
        <a:graphic>
          <a:graphicData uri="http://schemas.openxmlformats.org/presentationml/2006/ole">
            <mc:AlternateContent xmlns:mc="http://schemas.openxmlformats.org/markup-compatibility/2006">
              <mc:Choice xmlns:v="urn:schemas-microsoft-com:vml" Requires="v">
                <p:oleObj spid="_x0000_s66562" name="文档" r:id="rId3" imgW="11124603" imgH="2669586" progId="Word.Document.12">
                  <p:embed/>
                </p:oleObj>
              </mc:Choice>
              <mc:Fallback>
                <p:oleObj name="文档" r:id="rId3" imgW="11124603" imgH="2669586" progId="Word.Document.12">
                  <p:embed/>
                  <p:pic>
                    <p:nvPicPr>
                      <p:cNvPr id="7" name="对象 6"/>
                      <p:cNvPicPr/>
                      <p:nvPr/>
                    </p:nvPicPr>
                    <p:blipFill>
                      <a:blip r:embed="rId4"/>
                      <a:stretch>
                        <a:fillRect/>
                      </a:stretch>
                    </p:blipFill>
                    <p:spPr>
                      <a:xfrm>
                        <a:off x="692150" y="2051050"/>
                        <a:ext cx="10815638" cy="2598738"/>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35606153"/>
              </p:ext>
            </p:extLst>
          </p:nvPr>
        </p:nvGraphicFramePr>
        <p:xfrm>
          <a:off x="731906" y="4337050"/>
          <a:ext cx="10907713" cy="1998663"/>
        </p:xfrm>
        <a:graphic>
          <a:graphicData uri="http://schemas.openxmlformats.org/presentationml/2006/ole">
            <mc:AlternateContent xmlns:mc="http://schemas.openxmlformats.org/markup-compatibility/2006">
              <mc:Choice xmlns:v="urn:schemas-microsoft-com:vml" Requires="v">
                <p:oleObj spid="_x0000_s66563" name="文档" r:id="rId5" imgW="11225318" imgH="2052503" progId="Word.Document.12">
                  <p:embed/>
                </p:oleObj>
              </mc:Choice>
              <mc:Fallback>
                <p:oleObj name="文档" r:id="rId5" imgW="11225318" imgH="2052503" progId="Word.Document.12">
                  <p:embed/>
                  <p:pic>
                    <p:nvPicPr>
                      <p:cNvPr id="8" name="对象 7"/>
                      <p:cNvPicPr/>
                      <p:nvPr/>
                    </p:nvPicPr>
                    <p:blipFill>
                      <a:blip r:embed="rId6"/>
                      <a:stretch>
                        <a:fillRect/>
                      </a:stretch>
                    </p:blipFill>
                    <p:spPr>
                      <a:xfrm>
                        <a:off x="731906" y="4337050"/>
                        <a:ext cx="10907713" cy="1998663"/>
                      </a:xfrm>
                      <a:prstGeom prst="rect">
                        <a:avLst/>
                      </a:prstGeom>
                    </p:spPr>
                  </p:pic>
                </p:oleObj>
              </mc:Fallback>
            </mc:AlternateContent>
          </a:graphicData>
        </a:graphic>
      </p:graphicFrame>
    </p:spTree>
    <p:extLst>
      <p:ext uri="{BB962C8B-B14F-4D97-AF65-F5344CB8AC3E}">
        <p14:creationId xmlns:p14="http://schemas.microsoft.com/office/powerpoint/2010/main" val="4190601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38940" y="1388746"/>
            <a:ext cx="11417796" cy="352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一灯如豆：</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②</a:t>
            </a:r>
            <a:r>
              <a:rPr lang="zh-CN" altLang="zh-CN" sz="2400" b="1" kern="100" dirty="0">
                <a:latin typeface="Times New Roman"/>
                <a:cs typeface="Times New Roman"/>
              </a:rPr>
              <a:t>豁然开朗：</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牵强附会：</a:t>
            </a:r>
            <a:endParaRPr lang="zh-CN" altLang="zh-CN" sz="1050" kern="100" dirty="0">
              <a:effectLst/>
              <a:latin typeface="宋体"/>
              <a:cs typeface="Courier New"/>
            </a:endParaRPr>
          </a:p>
        </p:txBody>
      </p:sp>
      <p:sp>
        <p:nvSpPr>
          <p:cNvPr id="5" name="矩形 4"/>
          <p:cNvSpPr/>
          <p:nvPr/>
        </p:nvSpPr>
        <p:spPr>
          <a:xfrm>
            <a:off x="2315517" y="2046975"/>
            <a:ext cx="6681637" cy="461665"/>
          </a:xfrm>
          <a:prstGeom prst="rect">
            <a:avLst/>
          </a:prstGeom>
        </p:spPr>
        <p:txBody>
          <a:bodyPr wrap="none">
            <a:spAutoFit/>
          </a:bodyPr>
          <a:lstStyle/>
          <a:p>
            <a:r>
              <a:rPr lang="zh-CN" altLang="zh-CN" sz="2400" b="1" kern="100" dirty="0">
                <a:solidFill>
                  <a:srgbClr val="FF0000"/>
                </a:solidFill>
                <a:latin typeface="Times New Roman"/>
                <a:cs typeface="Times New Roman"/>
              </a:rPr>
              <a:t>一盏只有豆粒那样大光线的灯。形容灯光暗弱。</a:t>
            </a:r>
            <a:endParaRPr lang="zh-CN" altLang="en-US" sz="2400" b="1" dirty="0">
              <a:solidFill>
                <a:srgbClr val="FF0000"/>
              </a:solidFill>
            </a:endParaRPr>
          </a:p>
        </p:txBody>
      </p:sp>
      <p:sp>
        <p:nvSpPr>
          <p:cNvPr id="6" name="矩形 5"/>
          <p:cNvSpPr/>
          <p:nvPr/>
        </p:nvSpPr>
        <p:spPr>
          <a:xfrm>
            <a:off x="2315517" y="2534036"/>
            <a:ext cx="9156674" cy="1754326"/>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原形容由狭窄幽暗突然变得宽阔明亮的样子，现比喻对于百思不得</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其解的事物，在突然间开阔了思路，明白了其中的奥秘。形容突然</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明白某件事。</a:t>
            </a:r>
            <a:endParaRPr lang="zh-CN" altLang="en-US" sz="2400" b="1" dirty="0">
              <a:solidFill>
                <a:srgbClr val="FF0000"/>
              </a:solidFill>
            </a:endParaRPr>
          </a:p>
        </p:txBody>
      </p:sp>
      <p:sp>
        <p:nvSpPr>
          <p:cNvPr id="7" name="矩形 6"/>
          <p:cNvSpPr/>
          <p:nvPr/>
        </p:nvSpPr>
        <p:spPr>
          <a:xfrm>
            <a:off x="2315517" y="4334266"/>
            <a:ext cx="6681637" cy="461665"/>
          </a:xfrm>
          <a:prstGeom prst="rect">
            <a:avLst/>
          </a:prstGeom>
        </p:spPr>
        <p:txBody>
          <a:bodyPr wrap="none">
            <a:spAutoFit/>
          </a:bodyPr>
          <a:lstStyle/>
          <a:p>
            <a:r>
              <a:rPr lang="zh-CN" altLang="zh-CN" sz="2400" b="1" kern="100" dirty="0">
                <a:solidFill>
                  <a:srgbClr val="FF0000"/>
                </a:solidFill>
                <a:latin typeface="Times New Roman"/>
                <a:cs typeface="Times New Roman"/>
              </a:rPr>
              <a:t>把关系不大的事物勉强地扯在一起，加以比附。</a:t>
            </a:r>
            <a:endParaRPr lang="zh-CN" altLang="en-US" sz="2400" b="1" dirty="0">
              <a:solidFill>
                <a:srgbClr val="FF0000"/>
              </a:solidFill>
            </a:endParaRPr>
          </a:p>
        </p:txBody>
      </p:sp>
    </p:spTree>
    <p:extLst>
      <p:ext uri="{BB962C8B-B14F-4D97-AF65-F5344CB8AC3E}">
        <p14:creationId xmlns:p14="http://schemas.microsoft.com/office/powerpoint/2010/main" val="185219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049254"/>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996115" y="3049254"/>
            <a:ext cx="4490537"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文章阐述了读书目的和前提，赞美了读书的作用，劝说人们用心研读经典作品，在书籍中发现世界、认识社会、完善自我。</a:t>
            </a:r>
            <a:endParaRPr lang="zh-CN" altLang="zh-CN" sz="1050" kern="100" dirty="0">
              <a:effectLst/>
              <a:latin typeface="宋体"/>
              <a:cs typeface="Courier New"/>
            </a:endParaRPr>
          </a:p>
        </p:txBody>
      </p:sp>
      <p:sp>
        <p:nvSpPr>
          <p:cNvPr id="7" name="矩形 6"/>
          <p:cNvSpPr>
            <a:spLocks noChangeArrowheads="1"/>
          </p:cNvSpPr>
          <p:nvPr/>
        </p:nvSpPr>
        <p:spPr bwMode="auto">
          <a:xfrm>
            <a:off x="2675563" y="2522437"/>
            <a:ext cx="5433550"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读书：目的和前提</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5356" y="3662975"/>
            <a:ext cx="4400157" cy="284047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841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0203"/>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上图书馆</a:t>
            </a:r>
            <a:endParaRPr lang="zh-CN" altLang="zh-CN" sz="1050" kern="100" dirty="0">
              <a:effectLst/>
              <a:latin typeface="宋体"/>
              <a:cs typeface="Courier New"/>
            </a:endParaRPr>
          </a:p>
        </p:txBody>
      </p:sp>
      <p:sp>
        <p:nvSpPr>
          <p:cNvPr id="4" name="矩形 3"/>
          <p:cNvSpPr>
            <a:spLocks noChangeArrowheads="1"/>
          </p:cNvSpPr>
          <p:nvPr/>
        </p:nvSpPr>
        <p:spPr bwMode="auto">
          <a:xfrm>
            <a:off x="335264" y="1816577"/>
            <a:ext cx="4358469"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9218"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743" y="2556369"/>
            <a:ext cx="5098234" cy="267286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6626511" y="1836277"/>
            <a:ext cx="479431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作者回顾自己三段在图书馆的阅读经历，梳理了自己在不同阶段的读书选择、读书的感受与思考，阐述自己的成长经历和读书乐趣，表达了对读书的热爱。</a:t>
            </a:r>
            <a:endParaRPr lang="zh-CN" altLang="zh-CN" sz="1050" kern="100" dirty="0">
              <a:effectLst/>
              <a:latin typeface="宋体"/>
              <a:cs typeface="Courier New"/>
            </a:endParaRPr>
          </a:p>
        </p:txBody>
      </p:sp>
    </p:spTree>
    <p:extLst>
      <p:ext uri="{BB962C8B-B14F-4D97-AF65-F5344CB8AC3E}">
        <p14:creationId xmlns:p14="http://schemas.microsoft.com/office/powerpoint/2010/main" val="4233568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179380"/>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由表及里，透视内涵——理解重要句子的含意及作用</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在具体的语境中分析句子的含意和作用，包括分析句子的表层含义、深层含义，体味句子的言外之意，理解句子的表达作用，分析使用了一定修辞手法或具有一定句式的句子的表达意图，以及对抽象的句子进行阐发或使之具体化等。</a:t>
            </a:r>
            <a:endParaRPr lang="zh-CN" altLang="zh-CN" sz="1050" kern="100" dirty="0">
              <a:effectLst/>
              <a:latin typeface="宋体"/>
              <a:cs typeface="Courier New"/>
            </a:endParaRPr>
          </a:p>
        </p:txBody>
      </p:sp>
    </p:spTree>
    <p:extLst>
      <p:ext uri="{BB962C8B-B14F-4D97-AF65-F5344CB8AC3E}">
        <p14:creationId xmlns:p14="http://schemas.microsoft.com/office/powerpoint/2010/main" val="3223037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21571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读书：目的和前提</a:t>
            </a:r>
            <a:endParaRPr lang="zh-CN" altLang="zh-CN" sz="1050" kern="100" dirty="0">
              <a:effectLst/>
              <a:latin typeface="宋体"/>
              <a:cs typeface="Courier New"/>
            </a:endParaRPr>
          </a:p>
        </p:txBody>
      </p:sp>
      <p:sp>
        <p:nvSpPr>
          <p:cNvPr id="8" name="矩形 7"/>
          <p:cNvSpPr>
            <a:spLocks noChangeArrowheads="1"/>
          </p:cNvSpPr>
          <p:nvPr/>
        </p:nvSpPr>
        <p:spPr bwMode="auto">
          <a:xfrm>
            <a:off x="196920" y="1580157"/>
            <a:ext cx="9917537" cy="493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800"/>
              </a:lnSpc>
              <a:spcAft>
                <a:spcPts val="0"/>
              </a:spcAft>
              <a:tabLst>
                <a:tab pos="1260475" algn="l"/>
                <a:tab pos="2610485" algn="l"/>
                <a:tab pos="3870960" algn="l"/>
              </a:tabLst>
            </a:pPr>
            <a:r>
              <a:rPr lang="zh-CN" altLang="zh-CN" sz="2400" b="1" kern="100" dirty="0">
                <a:latin typeface="Times New Roman"/>
                <a:ea typeface="黑体"/>
                <a:cs typeface="Times New Roman"/>
              </a:rPr>
              <a:t>德国浪漫派最后一位骑士</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赫尔曼</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黑塞</a:t>
            </a:r>
            <a:endParaRPr lang="zh-CN" altLang="zh-CN" sz="1050" kern="100" dirty="0">
              <a:latin typeface="宋体"/>
              <a:cs typeface="Courier New"/>
            </a:endParaRPr>
          </a:p>
          <a:p>
            <a:pPr indent="612140">
              <a:lnSpc>
                <a:spcPts val="3800"/>
              </a:lnSpc>
              <a:tabLst>
                <a:tab pos="1260475" algn="l"/>
                <a:tab pos="2610485" algn="l"/>
                <a:tab pos="3870960" algn="l"/>
              </a:tabLst>
            </a:pPr>
            <a:r>
              <a:rPr lang="zh-CN" altLang="zh-CN" sz="2400" b="1" kern="100" dirty="0">
                <a:latin typeface="Times New Roman"/>
                <a:cs typeface="Times New Roman"/>
              </a:rPr>
              <a:t>赫尔曼</a:t>
            </a:r>
            <a:r>
              <a:rPr lang="en-US" altLang="zh-CN" sz="2400" b="1" kern="100" dirty="0">
                <a:latin typeface="Times New Roman"/>
                <a:cs typeface="Courier New"/>
              </a:rPr>
              <a:t>·</a:t>
            </a:r>
            <a:r>
              <a:rPr lang="zh-CN" altLang="zh-CN" sz="2400" b="1" kern="100" dirty="0">
                <a:latin typeface="Times New Roman"/>
                <a:cs typeface="Times New Roman"/>
              </a:rPr>
              <a:t>黑塞，</a:t>
            </a:r>
            <a:r>
              <a:rPr lang="en-US" altLang="zh-CN" sz="2400" b="1" kern="100" dirty="0">
                <a:latin typeface="Times New Roman"/>
                <a:cs typeface="Courier New"/>
              </a:rPr>
              <a:t>1877</a:t>
            </a:r>
            <a:r>
              <a:rPr lang="zh-CN" altLang="zh-CN" sz="2400" b="1" kern="100" dirty="0">
                <a:latin typeface="Times New Roman"/>
                <a:cs typeface="Times New Roman"/>
              </a:rPr>
              <a:t>年</a:t>
            </a:r>
            <a:r>
              <a:rPr lang="en-US" altLang="zh-CN" sz="2400" b="1" kern="100" dirty="0">
                <a:latin typeface="Times New Roman"/>
                <a:cs typeface="Courier New"/>
              </a:rPr>
              <a:t>7</a:t>
            </a:r>
            <a:r>
              <a:rPr lang="zh-CN" altLang="zh-CN" sz="2400" b="1" kern="100" dirty="0">
                <a:latin typeface="Times New Roman"/>
                <a:cs typeface="Times New Roman"/>
              </a:rPr>
              <a:t>月</a:t>
            </a:r>
            <a:r>
              <a:rPr lang="en-US" altLang="zh-CN" sz="2400" b="1" kern="100" dirty="0">
                <a:latin typeface="Times New Roman"/>
                <a:cs typeface="Courier New"/>
              </a:rPr>
              <a:t>2</a:t>
            </a:r>
            <a:r>
              <a:rPr lang="zh-CN" altLang="zh-CN" sz="2400" b="1" kern="100" dirty="0">
                <a:latin typeface="Times New Roman"/>
                <a:cs typeface="Times New Roman"/>
              </a:rPr>
              <a:t>日出生在德国，德国作家、诗人。</a:t>
            </a:r>
            <a:r>
              <a:rPr lang="en-US" altLang="zh-CN" sz="2400" b="1" kern="100" dirty="0">
                <a:latin typeface="Times New Roman"/>
                <a:cs typeface="Courier New"/>
              </a:rPr>
              <a:t>1919</a:t>
            </a:r>
            <a:r>
              <a:rPr lang="zh-CN" altLang="zh-CN" sz="2400" b="1" kern="100" dirty="0">
                <a:latin typeface="Times New Roman"/>
                <a:cs typeface="Times New Roman"/>
              </a:rPr>
              <a:t>年迁居瑞士，</a:t>
            </a:r>
            <a:r>
              <a:rPr lang="en-US" altLang="zh-CN" sz="2400" b="1" kern="100" dirty="0">
                <a:latin typeface="Times New Roman"/>
                <a:cs typeface="Courier New"/>
              </a:rPr>
              <a:t>1923</a:t>
            </a:r>
            <a:r>
              <a:rPr lang="zh-CN" altLang="zh-CN" sz="2400" b="1" kern="100" dirty="0">
                <a:latin typeface="Times New Roman"/>
                <a:cs typeface="Times New Roman"/>
              </a:rPr>
              <a:t>年</a:t>
            </a:r>
            <a:r>
              <a:rPr lang="en-US" altLang="zh-CN" sz="2400" b="1" kern="100" dirty="0">
                <a:latin typeface="Times New Roman"/>
                <a:cs typeface="Courier New"/>
              </a:rPr>
              <a:t>46</a:t>
            </a:r>
            <a:r>
              <a:rPr lang="zh-CN" altLang="zh-CN" sz="2400" b="1" kern="100" dirty="0">
                <a:latin typeface="Times New Roman"/>
                <a:cs typeface="Times New Roman"/>
              </a:rPr>
              <a:t>岁入瑞士籍。黑塞一生曾获多种文学荣誉，</a:t>
            </a:r>
            <a:r>
              <a:rPr lang="en-US" altLang="zh-CN" sz="2400" b="1" kern="100" dirty="0">
                <a:latin typeface="Times New Roman"/>
                <a:cs typeface="Courier New"/>
              </a:rPr>
              <a:t>1946</a:t>
            </a:r>
            <a:r>
              <a:rPr lang="zh-CN" altLang="zh-CN" sz="2400" b="1" kern="100" dirty="0">
                <a:latin typeface="Times New Roman"/>
                <a:cs typeface="Times New Roman"/>
              </a:rPr>
              <a:t>年获诺贝尔文学奖。爱好音乐与绘画，</a:t>
            </a:r>
            <a:r>
              <a:rPr lang="zh-CN" altLang="zh-CN" sz="2400" b="1" u="sng" kern="100" dirty="0">
                <a:latin typeface="Times New Roman"/>
                <a:ea typeface="黑体"/>
                <a:cs typeface="Times New Roman"/>
              </a:rPr>
              <a:t>是一位漂泊、孤独、隐逸的诗人。</a:t>
            </a:r>
            <a:r>
              <a:rPr lang="en-US" altLang="zh-CN" sz="2400" b="1" kern="100" baseline="30000" dirty="0">
                <a:latin typeface="宋体"/>
                <a:cs typeface="Times New Roman"/>
              </a:rPr>
              <a:t>①</a:t>
            </a:r>
            <a:r>
              <a:rPr lang="en-US" altLang="zh-CN" sz="2400" b="1" kern="100" dirty="0">
                <a:latin typeface="Times New Roman"/>
                <a:cs typeface="Courier New"/>
              </a:rPr>
              <a:t>1962</a:t>
            </a:r>
            <a:r>
              <a:rPr lang="zh-CN" altLang="zh-CN" sz="2400" b="1" kern="100" dirty="0">
                <a:latin typeface="Times New Roman"/>
                <a:cs typeface="Times New Roman"/>
              </a:rPr>
              <a:t>年于瑞士家中去世，享年</a:t>
            </a:r>
            <a:r>
              <a:rPr lang="en-US" altLang="zh-CN" sz="2400" b="1" kern="100" dirty="0">
                <a:latin typeface="Times New Roman"/>
                <a:cs typeface="Courier New"/>
              </a:rPr>
              <a:t>85</a:t>
            </a:r>
            <a:r>
              <a:rPr lang="zh-CN" altLang="zh-CN" sz="2400" b="1" kern="100" dirty="0">
                <a:latin typeface="Times New Roman"/>
                <a:cs typeface="Times New Roman"/>
              </a:rPr>
              <a:t>岁。作品多以小市民生活为题材，表现对过去时代的留恋，也反映了同时期人们的一些绝望心情。主要作品有《彼得</a:t>
            </a:r>
            <a:r>
              <a:rPr lang="en-US" altLang="zh-CN" sz="2400" b="1" kern="100" dirty="0">
                <a:latin typeface="Times New Roman"/>
                <a:cs typeface="Courier New"/>
              </a:rPr>
              <a:t>·</a:t>
            </a:r>
            <a:r>
              <a:rPr lang="zh-CN" altLang="zh-CN" sz="2400" b="1" kern="100" dirty="0">
                <a:latin typeface="Times New Roman"/>
                <a:cs typeface="Times New Roman"/>
              </a:rPr>
              <a:t>卡门青》《荒原狼》《东方之旅》《玻璃球游戏》等。</a:t>
            </a:r>
            <a:endParaRPr lang="zh-CN" altLang="zh-CN" sz="1050" kern="100" dirty="0">
              <a:latin typeface="宋体"/>
              <a:cs typeface="Courier New"/>
            </a:endParaRPr>
          </a:p>
          <a:p>
            <a:pPr indent="612140" algn="just">
              <a:lnSpc>
                <a:spcPts val="38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想起了中国古代的隐逸诗人。何为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隐逸</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？不寻求认同为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隐</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，自得其乐为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逸</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39688"/>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94.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72449" y="2729339"/>
            <a:ext cx="1864310" cy="23495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89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82372"/>
            <a:ext cx="11647294"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阅读《读书：目的和前提》，回答问题。</a:t>
            </a:r>
            <a:endParaRPr lang="zh-CN" altLang="zh-CN" sz="1050" kern="100" dirty="0">
              <a:effectLst/>
              <a:latin typeface="宋体"/>
              <a:cs typeface="Courier New"/>
            </a:endParaRPr>
          </a:p>
        </p:txBody>
      </p:sp>
      <p:sp>
        <p:nvSpPr>
          <p:cNvPr id="4" name="矩形 3"/>
          <p:cNvSpPr>
            <a:spLocks noChangeArrowheads="1"/>
          </p:cNvSpPr>
          <p:nvPr/>
        </p:nvSpPr>
        <p:spPr bwMode="auto">
          <a:xfrm>
            <a:off x="436597" y="1426193"/>
            <a:ext cx="11531974"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黑塞在文章开头说</a:t>
            </a:r>
            <a:r>
              <a:rPr lang="en-US" altLang="zh-CN" sz="2400" b="1" kern="100" dirty="0">
                <a:latin typeface="宋体"/>
                <a:cs typeface="Times New Roman"/>
              </a:rPr>
              <a:t>“</a:t>
            </a:r>
            <a:r>
              <a:rPr lang="zh-CN" altLang="zh-CN" sz="2400" b="1" kern="100" dirty="0">
                <a:latin typeface="Times New Roman"/>
                <a:cs typeface="Times New Roman"/>
              </a:rPr>
              <a:t>真正的修养不追求任何具体目的</a:t>
            </a:r>
            <a:r>
              <a:rPr lang="en-US" altLang="zh-CN" sz="2400" b="1" kern="100" dirty="0">
                <a:latin typeface="宋体"/>
                <a:cs typeface="Times New Roman"/>
              </a:rPr>
              <a:t>”</a:t>
            </a:r>
            <a:r>
              <a:rPr lang="zh-CN" altLang="zh-CN" sz="2400" b="1" kern="100" dirty="0">
                <a:latin typeface="Times New Roman"/>
                <a:cs typeface="Times New Roman"/>
              </a:rPr>
              <a:t>，又认为</a:t>
            </a:r>
            <a:r>
              <a:rPr lang="en-US" altLang="zh-CN" sz="2400" b="1" kern="100" dirty="0">
                <a:latin typeface="宋体"/>
                <a:cs typeface="Times New Roman"/>
              </a:rPr>
              <a:t>“</a:t>
            </a:r>
            <a:r>
              <a:rPr lang="zh-CN" altLang="zh-CN" sz="2400" b="1" kern="100" dirty="0">
                <a:latin typeface="Times New Roman"/>
                <a:cs typeface="Times New Roman"/>
              </a:rPr>
              <a:t>教养也即精神和心灵完善的追求</a:t>
            </a:r>
            <a:r>
              <a:rPr lang="en-US" altLang="zh-CN" sz="2400" b="1" kern="100" dirty="0">
                <a:latin typeface="宋体"/>
                <a:cs typeface="Times New Roman"/>
              </a:rPr>
              <a:t>”</a:t>
            </a:r>
            <a:r>
              <a:rPr lang="zh-CN" altLang="zh-CN" sz="2400" b="1" kern="100" dirty="0">
                <a:latin typeface="Times New Roman"/>
                <a:cs typeface="Times New Roman"/>
              </a:rPr>
              <a:t>。这两句话</a:t>
            </a:r>
            <a:r>
              <a:rPr lang="zh-CN" altLang="zh-CN" sz="2400" b="1" u="sng" kern="100" dirty="0">
                <a:latin typeface="Times New Roman"/>
                <a:ea typeface="黑体"/>
                <a:cs typeface="Times New Roman"/>
              </a:rPr>
              <a:t>是否矛盾</a:t>
            </a:r>
            <a:r>
              <a:rPr lang="zh-CN" altLang="zh-CN" sz="2400" b="1" kern="100" dirty="0">
                <a:latin typeface="Times New Roman"/>
                <a:cs typeface="Times New Roman"/>
              </a:rPr>
              <a:t>？</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具体目的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和</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精神和心灵完善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的区别入手分析。</a:t>
            </a:r>
            <a:endParaRPr lang="zh-CN" altLang="zh-CN" sz="1050" kern="100" dirty="0">
              <a:solidFill>
                <a:srgbClr val="3366FF"/>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这两句话并不矛盾。</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具体目的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指的是通常所说的提高某种能力和本领，也就是说真正的修养不存在功利的企图，而是为了精神和心灵的自我完善。从人的生存来讲，本领和能力固然重要，但是毕竟是生存的手段，而修养或教养是生存的境界。</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作者写道：因为教养得有一个可教养的客体作前提，那就是个性或人格。为什么通过读书获得教养要和个性人格联系在一起？</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读书人必须具有获得教养的愿望，有完整的人格，有个性的追求。如果没有个性或人格，就没有真正意义上的阅读，就不能获得真正的教养。</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1793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linds(horizontal)">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897513"/>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你怎样理解</a:t>
            </a:r>
            <a:r>
              <a:rPr lang="en-US" altLang="zh-CN" sz="2400" b="1" kern="100" dirty="0">
                <a:latin typeface="宋体"/>
                <a:cs typeface="Times New Roman"/>
              </a:rPr>
              <a:t>“</a:t>
            </a:r>
            <a:r>
              <a:rPr lang="zh-CN" altLang="zh-CN" sz="2400" b="1" kern="100" dirty="0">
                <a:latin typeface="Times New Roman"/>
                <a:cs typeface="Times New Roman"/>
              </a:rPr>
              <a:t>不错，读得太多可能有害，书籍可能成为生活的竞争对手</a:t>
            </a:r>
            <a:r>
              <a:rPr lang="en-US" altLang="zh-CN" sz="2400" b="1" kern="100" dirty="0">
                <a:latin typeface="宋体"/>
                <a:cs typeface="Times New Roman"/>
              </a:rPr>
              <a:t>”</a:t>
            </a:r>
            <a:r>
              <a:rPr lang="zh-CN" altLang="zh-CN" sz="2400" b="1" kern="100" dirty="0">
                <a:latin typeface="Times New Roman"/>
                <a:cs typeface="Times New Roman"/>
              </a:rPr>
              <a:t>这句话？</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如果读书时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两耳不闻窗外事，一心只读圣贤书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，只获得了僵死的知识，没有获得鲜活的意识和理解，那么就不能接近真正的生活，反而与读书的目的背道而驰，成了死读书读死书，这样的读书是有害的，例如孔乙己、范进等。</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(4)</a:t>
            </a:r>
            <a:r>
              <a:rPr lang="zh-CN" altLang="zh-CN" sz="2400" b="1" kern="100" dirty="0">
                <a:latin typeface="Times New Roman"/>
                <a:cs typeface="Times New Roman"/>
              </a:rPr>
              <a:t>最后一句</a:t>
            </a:r>
            <a:r>
              <a:rPr lang="en-US" altLang="zh-CN" sz="2400" b="1" kern="100" dirty="0">
                <a:latin typeface="宋体"/>
                <a:cs typeface="Times New Roman"/>
              </a:rPr>
              <a:t>“</a:t>
            </a:r>
            <a:r>
              <a:rPr lang="zh-CN" altLang="zh-CN" sz="2400" b="1" kern="100" dirty="0">
                <a:latin typeface="Times New Roman"/>
                <a:cs typeface="Times New Roman"/>
              </a:rPr>
              <a:t>我们先得向杰作表明自己的价值，才会发现杰作的真正价值</a:t>
            </a:r>
            <a:r>
              <a:rPr lang="en-US" altLang="zh-CN" sz="2400" b="1" kern="100" dirty="0">
                <a:latin typeface="宋体"/>
                <a:cs typeface="Times New Roman"/>
              </a:rPr>
              <a:t>”</a:t>
            </a:r>
            <a:r>
              <a:rPr lang="zh-CN" altLang="zh-CN" sz="2400" b="1" kern="100" dirty="0">
                <a:latin typeface="Times New Roman"/>
                <a:cs typeface="Times New Roman"/>
              </a:rPr>
              <a:t>有什么样的深刻含义？</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这句话阐述的是阅读的态度。阅读杰作，特别是读那些有久远影响、有世界声誉的杰作，要有崇敬之心、庄重之感。如果没有一种敬重之心，是难以体会杰作的伟大的。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6813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482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阅读《上图书馆》，回答问题。</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500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第</a:t>
            </a:r>
            <a:r>
              <a:rPr lang="en-US" altLang="zh-CN" sz="2400" b="1" kern="100" dirty="0">
                <a:latin typeface="Times New Roman"/>
                <a:cs typeface="Courier New"/>
              </a:rPr>
              <a:t>1</a:t>
            </a:r>
            <a:r>
              <a:rPr lang="zh-CN" altLang="zh-CN" sz="2400" b="1" kern="100" dirty="0">
                <a:latin typeface="Times New Roman"/>
                <a:cs typeface="Times New Roman"/>
              </a:rPr>
              <a:t>段引用西蒙娜·德·波伏瓦的话有什么用意？</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为了引出自己对图书馆读书生活的热爱。</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第</a:t>
            </a:r>
            <a:r>
              <a:rPr lang="en-US" altLang="zh-CN" sz="2400" b="1" kern="100" dirty="0">
                <a:latin typeface="Times New Roman"/>
                <a:cs typeface="Courier New"/>
              </a:rPr>
              <a:t>7</a:t>
            </a:r>
            <a:r>
              <a:rPr lang="zh-CN" altLang="zh-CN" sz="2400" b="1" kern="100" dirty="0">
                <a:latin typeface="Times New Roman"/>
                <a:cs typeface="Times New Roman"/>
              </a:rPr>
              <a:t>段说</a:t>
            </a:r>
            <a:r>
              <a:rPr lang="en-US" altLang="zh-CN" sz="2400" b="1" kern="100" dirty="0">
                <a:latin typeface="宋体"/>
                <a:cs typeface="Times New Roman"/>
              </a:rPr>
              <a:t>“</a:t>
            </a:r>
            <a:r>
              <a:rPr lang="zh-CN" altLang="zh-CN" sz="2400" b="1" kern="100" dirty="0">
                <a:latin typeface="Times New Roman"/>
                <a:cs typeface="Times New Roman"/>
              </a:rPr>
              <a:t>真实的世界却在暗淡下来</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真实的世界</a:t>
            </a:r>
            <a:r>
              <a:rPr lang="en-US" altLang="zh-CN" sz="2400" b="1" kern="100" dirty="0">
                <a:latin typeface="宋体"/>
                <a:cs typeface="Times New Roman"/>
              </a:rPr>
              <a:t>”</a:t>
            </a:r>
            <a:r>
              <a:rPr lang="zh-CN" altLang="zh-CN" sz="2400" b="1" kern="100" dirty="0">
                <a:latin typeface="Times New Roman"/>
                <a:cs typeface="Times New Roman"/>
              </a:rPr>
              <a:t>指什么？</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国家民族命运处于危亡时刻。</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第</a:t>
            </a:r>
            <a:r>
              <a:rPr lang="en-US" altLang="zh-CN" sz="2400" b="1" kern="100" dirty="0">
                <a:latin typeface="Times New Roman"/>
                <a:cs typeface="Courier New"/>
              </a:rPr>
              <a:t>8</a:t>
            </a:r>
            <a:r>
              <a:rPr lang="zh-CN" altLang="zh-CN" sz="2400" b="1" kern="100" dirty="0">
                <a:latin typeface="Times New Roman"/>
                <a:cs typeface="Times New Roman"/>
              </a:rPr>
              <a:t>段中</a:t>
            </a:r>
            <a:r>
              <a:rPr lang="en-US" altLang="zh-CN" sz="2400" b="1" kern="100" dirty="0">
                <a:latin typeface="宋体"/>
                <a:cs typeface="Times New Roman"/>
              </a:rPr>
              <a:t>“</a:t>
            </a:r>
            <a:r>
              <a:rPr lang="zh-CN" altLang="zh-CN" sz="2400" b="1" kern="100" dirty="0">
                <a:latin typeface="Times New Roman"/>
                <a:cs typeface="Times New Roman"/>
              </a:rPr>
              <a:t>我的心境也豁然开朗了</a:t>
            </a:r>
            <a:r>
              <a:rPr lang="en-US" altLang="zh-CN" sz="2400" b="1" kern="100" dirty="0">
                <a:latin typeface="宋体"/>
                <a:cs typeface="Times New Roman"/>
              </a:rPr>
              <a:t>”</a:t>
            </a:r>
            <a:r>
              <a:rPr lang="zh-CN" altLang="zh-CN" sz="2400" b="1" kern="100" dirty="0">
                <a:latin typeface="Times New Roman"/>
                <a:cs typeface="Times New Roman"/>
              </a:rPr>
              <a:t>一句的含意是什么？</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表达了对国内战争胜利的喜悦。</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(4)</a:t>
            </a:r>
            <a:r>
              <a:rPr lang="zh-CN" altLang="zh-CN" sz="2400" b="1" kern="100" dirty="0">
                <a:latin typeface="Times New Roman"/>
                <a:cs typeface="Times New Roman"/>
              </a:rPr>
              <a:t>第</a:t>
            </a:r>
            <a:r>
              <a:rPr lang="en-US" altLang="zh-CN" sz="2400" b="1" kern="100" dirty="0">
                <a:latin typeface="Times New Roman"/>
                <a:cs typeface="Courier New"/>
              </a:rPr>
              <a:t>9</a:t>
            </a:r>
            <a:r>
              <a:rPr lang="zh-CN" altLang="zh-CN" sz="2400" b="1" kern="100" dirty="0">
                <a:latin typeface="Times New Roman"/>
                <a:cs typeface="Times New Roman"/>
              </a:rPr>
              <a:t>段引用的莎士比亚的台词有什么含意？</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说明人类创造了知识理性。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0193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linds(horizontal)">
                                      <p:cBhvr>
                                        <p:cTn id="17" dur="500"/>
                                        <p:tgtEl>
                                          <p:spTgt spid="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blinds(horizontal)">
                                      <p:cBhvr>
                                        <p:cTn id="2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请揣摩下面的语句，探究其</a:t>
            </a:r>
            <a:r>
              <a:rPr lang="zh-CN" altLang="zh-CN" sz="2400" b="1" u="sng" kern="100" dirty="0">
                <a:latin typeface="Times New Roman"/>
                <a:ea typeface="黑体"/>
                <a:cs typeface="Times New Roman"/>
              </a:rPr>
              <a:t>蕴含的深刻内涵</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理解此类句子时，特别要注意运用修辞的句子。特别是运用比喻或者拟人的句子，要从本体入手思考。</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伊斯兰教创始人穆罕默德说过：</a:t>
            </a:r>
            <a:r>
              <a:rPr lang="en-US" altLang="zh-CN" sz="2400" b="1" kern="100" dirty="0">
                <a:latin typeface="宋体"/>
                <a:cs typeface="Times New Roman"/>
              </a:rPr>
              <a:t>“</a:t>
            </a:r>
            <a:r>
              <a:rPr lang="zh-CN" altLang="zh-CN" sz="2400" b="1" kern="100" dirty="0">
                <a:latin typeface="Times New Roman"/>
                <a:cs typeface="Times New Roman"/>
              </a:rPr>
              <a:t>假使你有两块面包，你得用一块去换一朵水仙花。</a:t>
            </a:r>
            <a:r>
              <a:rPr lang="en-US" altLang="zh-CN" sz="2400" b="1" kern="100" dirty="0">
                <a:latin typeface="宋体"/>
                <a:cs typeface="Times New Roman"/>
              </a:rPr>
              <a:t>”</a:t>
            </a:r>
            <a:r>
              <a:rPr lang="zh-CN" altLang="zh-CN" sz="2400" b="1" kern="100" dirty="0">
                <a:latin typeface="Times New Roman"/>
                <a:cs typeface="Times New Roman"/>
              </a:rPr>
              <a:t>这句话有什么深刻含义呢？</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享受物质的同时，别忘了精神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或心灵</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追求。</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现代著名散文家柯灵对微型小说的创作要领有如下形象的比喻：</a:t>
            </a:r>
            <a:r>
              <a:rPr lang="en-US" altLang="zh-CN" sz="2400" b="1" kern="100" dirty="0">
                <a:latin typeface="Times New Roman"/>
                <a:cs typeface="Courier New"/>
              </a:rPr>
              <a:t>(</a:t>
            </a:r>
            <a:r>
              <a:rPr lang="zh-CN" altLang="zh-CN" sz="2400" b="1" kern="100" dirty="0">
                <a:latin typeface="Times New Roman"/>
                <a:cs typeface="Times New Roman"/>
              </a:rPr>
              <a:t>微型小说</a:t>
            </a:r>
            <a:r>
              <a:rPr lang="en-US" altLang="zh-CN" sz="2400" b="1" kern="100" dirty="0">
                <a:latin typeface="Times New Roman"/>
                <a:cs typeface="Courier New"/>
              </a:rPr>
              <a:t>)</a:t>
            </a:r>
            <a:r>
              <a:rPr lang="en-US" altLang="zh-CN" sz="2400" b="1" kern="100" dirty="0">
                <a:latin typeface="宋体"/>
                <a:cs typeface="Times New Roman"/>
              </a:rPr>
              <a:t>“</a:t>
            </a:r>
            <a:r>
              <a:rPr lang="zh-CN" altLang="zh-CN" sz="2400" b="1" kern="100" dirty="0">
                <a:latin typeface="Times New Roman"/>
                <a:cs typeface="Times New Roman"/>
              </a:rPr>
              <a:t>关节处一着棋活，妙手成春；结穴处临去秋波那一转，令人低回不尽。</a:t>
            </a:r>
            <a:r>
              <a:rPr lang="en-US" altLang="zh-CN" sz="2400" b="1" kern="100" dirty="0">
                <a:latin typeface="宋体"/>
                <a:cs typeface="Times New Roman"/>
              </a:rPr>
              <a:t>”</a:t>
            </a:r>
            <a:r>
              <a:rPr lang="zh-CN" altLang="zh-CN" sz="2400" b="1" kern="100" dirty="0">
                <a:latin typeface="Times New Roman"/>
                <a:cs typeface="Times New Roman"/>
              </a:rPr>
              <a:t>请你将柯灵的话用平易朴实的语言重新表述。</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关键的地方要写得满篇生色；结尾处应委婉含蓄，意味深长。</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40836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linds(horizontal)">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46638" y="1840768"/>
            <a:ext cx="110820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请分析下面画线句子的含意。</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寓言长得又矮又小，说起话来却很逗。它更喜欢到儿童刊物那里去做客。</a:t>
            </a:r>
            <a:r>
              <a:rPr lang="zh-CN" altLang="zh-CN" sz="2400" b="1" u="sng" kern="100" dirty="0">
                <a:latin typeface="Times New Roman"/>
                <a:ea typeface="楷体_GB2312"/>
                <a:cs typeface="Times New Roman"/>
              </a:rPr>
              <a:t>等小说、童话都坐定之后，它才找一个角落悄悄坐下。</a:t>
            </a:r>
            <a:endParaRPr lang="zh-CN" altLang="zh-CN" sz="1050" kern="100" dirty="0">
              <a:latin typeface="宋体"/>
              <a:cs typeface="Courier New"/>
            </a:endParaRPr>
          </a:p>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常常是在小说、童话都登完后，寓言才被登载在空出的不显眼的位置。</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0167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书籍是人类进步的阶梯——探究文本内容</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高尔基曾这样说过：</a:t>
            </a:r>
            <a:r>
              <a:rPr lang="en-US" altLang="zh-CN" sz="2400" b="1" kern="100" dirty="0">
                <a:latin typeface="宋体"/>
                <a:cs typeface="Times New Roman"/>
              </a:rPr>
              <a:t>“</a:t>
            </a:r>
            <a:r>
              <a:rPr lang="zh-CN" altLang="zh-CN" sz="2400" b="1" kern="100" dirty="0">
                <a:latin typeface="Times New Roman"/>
                <a:ea typeface="楷体_GB2312"/>
                <a:cs typeface="Times New Roman"/>
              </a:rPr>
              <a:t>每一本书都是一个小小的梯子，我向这上面爬着，从兽类到人类，走到更为理想的境地，走到那种生活的憧憬的路上来了。</a:t>
            </a:r>
            <a:r>
              <a:rPr lang="en-US" altLang="zh-CN" sz="2400" b="1" kern="100" dirty="0">
                <a:latin typeface="宋体"/>
                <a:cs typeface="Times New Roman"/>
              </a:rPr>
              <a:t>”</a:t>
            </a:r>
            <a:r>
              <a:rPr lang="zh-CN" altLang="zh-CN" sz="2400" b="1" kern="100" dirty="0">
                <a:latin typeface="Times New Roman"/>
                <a:ea typeface="楷体_GB2312"/>
                <a:cs typeface="Times New Roman"/>
              </a:rPr>
              <a:t>本课所选两篇文章用轻松自由的笔触，写下求学读书的回忆与感悟。学习时要注意文中关于读书的名句，体味读书的氛围与乐趣。</a:t>
            </a:r>
            <a:endParaRPr lang="zh-CN" altLang="zh-CN" sz="1050" kern="100" dirty="0">
              <a:effectLst/>
              <a:latin typeface="宋体"/>
              <a:cs typeface="Courier New"/>
            </a:endParaRPr>
          </a:p>
        </p:txBody>
      </p:sp>
    </p:spTree>
    <p:extLst>
      <p:ext uri="{BB962C8B-B14F-4D97-AF65-F5344CB8AC3E}">
        <p14:creationId xmlns:p14="http://schemas.microsoft.com/office/powerpoint/2010/main" val="4184906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91165"/>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本课两篇文章都描述了作者的阅读经历和乐趣，请根据文本内容梳理一下作者不同阶段的读书选择和读书的感受与思考。</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740883"/>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黑塞是按照时间顺序和对书籍内容的领悟来写自己对阅读的选择的。在少年时代，黑塞先是把显得无聊的藏书整个翻了一遍，终于发掘到自己感兴趣的东西，如《鲁滨逊漂流记》《一千零一夜》；因为这两部书的吸引，黑塞开始阅读之前几乎看不懂的书，如巴尔扎克的作品。</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89849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088701"/>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又过了若干年，黑塞在父亲的指点下，开始阅读中国古典作品的译本，如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中国丛书</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《论语》《道德经》《庄子》《孟子》《吕氏春秋》和《中国民间童话》</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，还有中国的抒情诗和中国通俗小说。</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而王佐良是按照自己的成长过程来写与这几个图书馆的缘分的。在上中学时，去学校的图书馆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公书林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翻阅英文小说，使作者养成了一个看英文杂志的好习惯。在清华大学时，王佐良去清华图书馆读书，读到了很多外国论著，使作者进入了一个知识上和情感上的新世界。在英国读书的时候，王佐良去包德林图书馆和英国博物馆的圆形图书馆读书，纵情阅读使他心境豁然开朗，并领悟到人类对理性的创造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39444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1699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在《读书：目的和前提》中，黑塞认为获得</a:t>
            </a:r>
            <a:r>
              <a:rPr lang="en-US" altLang="zh-CN" sz="2400" b="1" kern="100" dirty="0">
                <a:latin typeface="宋体"/>
                <a:cs typeface="Times New Roman"/>
              </a:rPr>
              <a:t>“</a:t>
            </a:r>
            <a:r>
              <a:rPr lang="zh-CN" altLang="zh-CN" sz="2400" b="1" kern="100" dirty="0">
                <a:latin typeface="Times New Roman"/>
                <a:cs typeface="Times New Roman"/>
              </a:rPr>
              <a:t>真正的教养</a:t>
            </a:r>
            <a:r>
              <a:rPr lang="en-US" altLang="zh-CN" sz="2400" b="1" kern="100" dirty="0">
                <a:latin typeface="宋体"/>
                <a:cs typeface="Times New Roman"/>
              </a:rPr>
              <a:t>”</a:t>
            </a:r>
            <a:r>
              <a:rPr lang="zh-CN" altLang="zh-CN" sz="2400" b="1" kern="100" dirty="0">
                <a:latin typeface="Times New Roman"/>
                <a:cs typeface="Times New Roman"/>
              </a:rPr>
              <a:t>的途径有哪些？</a:t>
            </a:r>
            <a:r>
              <a:rPr lang="en-US" altLang="zh-CN" sz="2400" b="1" kern="100" dirty="0">
                <a:latin typeface="宋体"/>
                <a:cs typeface="Times New Roman"/>
              </a:rPr>
              <a:t>“</a:t>
            </a:r>
            <a:r>
              <a:rPr lang="zh-CN" altLang="zh-CN" sz="2400" b="1" kern="100" dirty="0">
                <a:latin typeface="Times New Roman"/>
                <a:cs typeface="Times New Roman"/>
              </a:rPr>
              <a:t>最重要的途径之一</a:t>
            </a:r>
            <a:r>
              <a:rPr lang="en-US" altLang="zh-CN" sz="2400" b="1" kern="100" dirty="0">
                <a:latin typeface="宋体"/>
                <a:cs typeface="Times New Roman"/>
              </a:rPr>
              <a:t>”</a:t>
            </a:r>
            <a:r>
              <a:rPr lang="zh-CN" altLang="zh-CN" sz="2400" b="1" kern="100" dirty="0">
                <a:latin typeface="Times New Roman"/>
                <a:cs typeface="Times New Roman"/>
              </a:rPr>
              <a:t>是什么？有什么特点？对我们的人生有什么作用？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186885"/>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作者认为获得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真正的教养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可以走不同的道路，比如参加社会实践等。</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最重要的途径之一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，就是研读世界文学，逐渐地熟悉掌握各国作家和思想家的作品，尤其是他们在作品中留给我们的思想、经验和理想的巨大财富。特别是对每一部思想家或作家的杰作的深入理解，都会使你感到满足和幸福</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不是因为获得了僵死的知识，而是有了鲜活的意识和理解。</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1557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特点：这条路永无止境，任何人也不可能在什么时候走到尽头；任何人也不可能在什么时候将哪怕仅仅只是一个文化发达民族的全部文学通通读完，更别提整个人类的文学了。正因为如此，才顺势提出读杰作，选择自己喜欢的杰作。</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对我们的人生的作用：有了鲜活的意识和理解，使我们感到满足和幸福；领略人类所思、所求的广阔和丰盈，从而在自己与整个人类之间，建立起息息相通的生动联系；使我们集中心智；使我们的人生充实、高尚、有意义。这些都符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真正的教养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的内涵，说明深入研读世界文学确实是获得真正的教养的最重要的途径之一。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1914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841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1912</a:t>
            </a:r>
            <a:r>
              <a:rPr lang="zh-CN" altLang="zh-CN" sz="2400" b="1" kern="100" dirty="0">
                <a:latin typeface="Times New Roman"/>
                <a:cs typeface="Times New Roman"/>
              </a:rPr>
              <a:t>年黑塞定居瑞士后不久，第一次世界大战便爆发了。战争无疑是毁灭人性的。这使得黑塞深深地陷入了对人性的思考和探讨中，他试图从教育和修养两个方面来探索人性，通过读书提高修养，达到心灵和个性的自我完善，因此</a:t>
            </a:r>
            <a:r>
              <a:rPr lang="zh-CN" altLang="zh-CN" sz="2400" b="1" u="sng" kern="100" dirty="0">
                <a:latin typeface="Times New Roman"/>
                <a:ea typeface="黑体"/>
                <a:cs typeface="Times New Roman"/>
              </a:rPr>
              <a:t>他写下了一系列探讨人性的作品。</a:t>
            </a:r>
            <a:r>
              <a:rPr lang="en-US" altLang="zh-CN" sz="2400" b="1" kern="100" baseline="30000" dirty="0">
                <a:latin typeface="宋体"/>
                <a:cs typeface="Times New Roman"/>
              </a:rPr>
              <a:t>②</a:t>
            </a:r>
            <a:r>
              <a:rPr lang="zh-CN" altLang="zh-CN" sz="2400" b="1" kern="100" dirty="0">
                <a:latin typeface="Times New Roman"/>
                <a:cs typeface="Times New Roman"/>
              </a:rPr>
              <a:t>本文就是其中的一篇杰作。在文中作者认为读书是获得教养的主要途径，赞美了读书的作用，劝说人们要用心研读经典作品，在书籍中发现世界、认识社会、完善自我修养。</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黑塞受中国的老庄哲学的影响很大，所以他才会笔随心走，其作品又具有心理的深度、哲学的深度。</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22430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245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黑塞倡导什么样的读书观？</a:t>
            </a:r>
            <a:r>
              <a:rPr lang="zh-CN" altLang="zh-CN" sz="2400" b="1" u="sng" kern="100" dirty="0">
                <a:latin typeface="Times New Roman"/>
                <a:ea typeface="黑体"/>
                <a:cs typeface="Times New Roman"/>
              </a:rPr>
              <a:t>为什么提出获得教养必须以个性或人格的追求为前提</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493686" y="1118206"/>
            <a:ext cx="11417796" cy="527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个性或人格的追求在一个人成长过程中的重要性是不容置疑的。另外这也是现实的需求。</a:t>
            </a:r>
            <a:endParaRPr lang="zh-CN" altLang="zh-CN" sz="1050" kern="100" dirty="0">
              <a:solidFill>
                <a:srgbClr val="3366FF"/>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读书观：爱和生命的阅读，敬重知识，心的教养，读书者以个性或人格的追求为前提。</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原因：</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现实状况不容乐观。生活中存在着许多诱惑，存在着轻视读书的现象，而即使是热爱学习的人，对读书的作用也会有误解。一些人对阅读杰作不愿意花力气，下功夫。</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以个性或人格的追求为前提获得教养是解决现实状况的一条有效途径。读书人自己必须有获得教养的愿望，有完整的人格，有个性的追求。如果人没有人格，没有个性，那么他的阅读也未必能获得教养。</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作者的这一见解体现了以人为本的思想。</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5740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14381"/>
            <a:ext cx="11647294" cy="201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3900"/>
              </a:lnSpc>
              <a:spcAft>
                <a:spcPts val="0"/>
              </a:spcAft>
              <a:tabLst>
                <a:tab pos="1260475" algn="l"/>
                <a:tab pos="2610485" algn="l"/>
                <a:tab pos="3870960" algn="l"/>
              </a:tabLst>
            </a:pPr>
            <a:r>
              <a:rPr lang="en-US" altLang="zh-CN" sz="2400" b="1" kern="100" dirty="0">
                <a:latin typeface="Times New Roman"/>
                <a:cs typeface="Courier New"/>
              </a:rPr>
              <a:t>4.</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有人认为，读书能获取知识但不一定能铸炼智慧，有文凭不等同于知识分子，有文化未必有教养；常言说</a:t>
            </a:r>
            <a:r>
              <a:rPr lang="en-US" altLang="zh-CN" sz="2400" b="1" kern="100" dirty="0">
                <a:latin typeface="宋体"/>
                <a:cs typeface="Times New Roman"/>
              </a:rPr>
              <a:t>“</a:t>
            </a:r>
            <a:r>
              <a:rPr lang="zh-CN" altLang="zh-CN" sz="2400" b="1" kern="100" dirty="0">
                <a:latin typeface="Times New Roman"/>
                <a:cs typeface="Times New Roman"/>
              </a:rPr>
              <a:t>开卷有益</a:t>
            </a:r>
            <a:r>
              <a:rPr lang="en-US" altLang="zh-CN" sz="2400" b="1" kern="100" dirty="0">
                <a:latin typeface="宋体"/>
                <a:cs typeface="Times New Roman"/>
              </a:rPr>
              <a:t>”</a:t>
            </a:r>
            <a:r>
              <a:rPr lang="zh-CN" altLang="zh-CN" sz="2400" b="1" kern="100" dirty="0">
                <a:latin typeface="Times New Roman"/>
                <a:cs typeface="Times New Roman"/>
              </a:rPr>
              <a:t>，有人却认为</a:t>
            </a:r>
            <a:r>
              <a:rPr lang="en-US" altLang="zh-CN" sz="2400" b="1" kern="100" dirty="0">
                <a:latin typeface="宋体"/>
                <a:cs typeface="Times New Roman"/>
              </a:rPr>
              <a:t>“</a:t>
            </a:r>
            <a:r>
              <a:rPr lang="zh-CN" altLang="zh-CN" sz="2400" b="1" kern="100" dirty="0">
                <a:latin typeface="Times New Roman"/>
                <a:cs typeface="Times New Roman"/>
              </a:rPr>
              <a:t>开卷未必有益</a:t>
            </a:r>
            <a:r>
              <a:rPr lang="en-US" altLang="zh-CN" sz="2400" b="1" kern="100" dirty="0">
                <a:latin typeface="宋体"/>
                <a:cs typeface="Times New Roman"/>
              </a:rPr>
              <a:t>”</a:t>
            </a:r>
            <a:r>
              <a:rPr lang="zh-CN" altLang="zh-CN" sz="2400" b="1" kern="100" dirty="0">
                <a:latin typeface="Times New Roman"/>
                <a:cs typeface="Times New Roman"/>
              </a:rPr>
              <a:t>；人们通过读书求知，贤人却又告诫</a:t>
            </a:r>
            <a:r>
              <a:rPr lang="en-US" altLang="zh-CN" sz="2400" b="1" kern="100" dirty="0">
                <a:latin typeface="宋体"/>
                <a:cs typeface="Times New Roman"/>
              </a:rPr>
              <a:t>“</a:t>
            </a:r>
            <a:r>
              <a:rPr lang="zh-CN" altLang="zh-CN" sz="2400" b="1" kern="100" dirty="0">
                <a:latin typeface="Times New Roman"/>
                <a:cs typeface="Times New Roman"/>
              </a:rPr>
              <a:t>尽信书不如无书</a:t>
            </a:r>
            <a:r>
              <a:rPr lang="en-US" altLang="zh-CN" sz="2400" b="1" kern="100" dirty="0">
                <a:latin typeface="宋体"/>
                <a:cs typeface="Times New Roman"/>
              </a:rPr>
              <a:t>”</a:t>
            </a:r>
            <a:r>
              <a:rPr lang="zh-CN" altLang="zh-CN" sz="2400" b="1" kern="100" dirty="0">
                <a:latin typeface="Times New Roman"/>
                <a:cs typeface="Times New Roman"/>
              </a:rPr>
              <a:t>。联系所学知识，就这类问题发表自己的看法。</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449373"/>
            <a:ext cx="11304749" cy="4020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仁者见仁，智者见智，言之成理即可。</a:t>
            </a:r>
            <a:endParaRPr lang="zh-CN" altLang="zh-CN" sz="1050" kern="100" dirty="0">
              <a:solidFill>
                <a:srgbClr val="3366FF"/>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这类问题中涉及的概念并不相通。</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智慧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二者虽然密切相关，却是两个概念，读书能获取知识，但是只有通过不断地思考，才能产生智慧。知识可以继承，但是智慧是不能继承的。有学习经历固然重要，但是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知识分子</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还需要有精神的追求，有独立的人格，有修养，这些都不是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能代表的。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教养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也有距离，如同人识字未必一定有礼貌。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开卷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是好事，但是如果不加选择，则未必有益。读书求知，如果没有质疑精神，读得再多，也只能是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仓库型的学生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，加上不知变通，也有可能导致失败。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87762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692696"/>
            <a:ext cx="1153197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世界读书日：爱上阅读的</a:t>
            </a:r>
            <a:r>
              <a:rPr lang="en-US" altLang="zh-CN" sz="2400" b="1" kern="100" dirty="0">
                <a:latin typeface="Times New Roman"/>
                <a:ea typeface="黑体"/>
                <a:cs typeface="Courier New"/>
              </a:rPr>
              <a:t>N</a:t>
            </a:r>
            <a:r>
              <a:rPr lang="zh-CN" altLang="zh-CN" sz="2400" b="1" kern="100" dirty="0">
                <a:latin typeface="Times New Roman"/>
                <a:ea typeface="黑体"/>
                <a:cs typeface="Times New Roman"/>
              </a:rPr>
              <a:t>种理由</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阅读也是一种</a:t>
            </a:r>
            <a:r>
              <a:rPr lang="en-US" altLang="zh-CN" sz="2400" b="1" kern="100" dirty="0">
                <a:latin typeface="宋体"/>
                <a:cs typeface="Times New Roman"/>
              </a:rPr>
              <a:t>“</a:t>
            </a:r>
            <a:r>
              <a:rPr lang="zh-CN" altLang="zh-CN" sz="2400" b="1" kern="100" dirty="0">
                <a:latin typeface="Times New Roman"/>
                <a:ea typeface="黑体"/>
                <a:cs typeface="Times New Roman"/>
              </a:rPr>
              <a:t>天泽</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天泽书店将</a:t>
            </a:r>
            <a:r>
              <a:rPr lang="en-US" altLang="zh-CN" sz="2400" b="1" kern="100" dirty="0">
                <a:latin typeface="宋体"/>
                <a:cs typeface="Times New Roman"/>
              </a:rPr>
              <a:t>“</a:t>
            </a:r>
            <a:r>
              <a:rPr lang="zh-CN" altLang="zh-CN" sz="2400" b="1" kern="100" dirty="0">
                <a:latin typeface="Times New Roman"/>
                <a:ea typeface="楷体_GB2312"/>
                <a:cs typeface="Times New Roman"/>
              </a:rPr>
              <a:t>好书</a:t>
            </a:r>
            <a:r>
              <a:rPr lang="en-US" altLang="zh-CN" sz="2400" b="1" kern="100" dirty="0">
                <a:latin typeface="宋体"/>
                <a:cs typeface="Times New Roman"/>
              </a:rPr>
              <a:t>”</a:t>
            </a:r>
            <a:r>
              <a:rPr lang="zh-CN" altLang="zh-CN" sz="2400" b="1" kern="100" dirty="0">
                <a:latin typeface="Times New Roman"/>
                <a:ea typeface="楷体_GB2312"/>
                <a:cs typeface="Times New Roman"/>
              </a:rPr>
              <a:t>奉为圭臬，重人文，拒浮华、拜物，遴选有品质的书籍。资中筠、叶嘉莹、张鸣等都在天泽举办过讲座</a:t>
            </a:r>
            <a:r>
              <a:rPr lang="en-US" altLang="zh-CN" sz="2400" b="1" kern="100" dirty="0">
                <a:latin typeface="宋体"/>
                <a:cs typeface="Times New Roman"/>
              </a:rPr>
              <a:t>……</a:t>
            </a:r>
            <a:r>
              <a:rPr lang="zh-CN" altLang="zh-CN" sz="2400" b="1" kern="100" dirty="0">
                <a:latin typeface="Times New Roman"/>
                <a:ea typeface="楷体_GB2312"/>
                <a:cs typeface="Times New Roman"/>
              </a:rPr>
              <a:t>在天泽，仿佛总有和学者品书论道的机缘。</a:t>
            </a:r>
            <a:r>
              <a:rPr lang="en-US" altLang="zh-CN" sz="2400" b="1" kern="100" dirty="0">
                <a:latin typeface="宋体"/>
                <a:cs typeface="Times New Roman"/>
              </a:rPr>
              <a:t>“</a:t>
            </a:r>
            <a:r>
              <a:rPr lang="zh-CN" altLang="zh-CN" sz="2400" b="1" kern="100" dirty="0">
                <a:latin typeface="Times New Roman"/>
                <a:ea typeface="楷体_GB2312"/>
                <a:cs typeface="Times New Roman"/>
              </a:rPr>
              <a:t>现在做书店像逆水行舟，能保住不被冲下去，就算万幸。小小的店开个十来年下去，就是个宏大长远的目标了。</a:t>
            </a:r>
            <a:r>
              <a:rPr lang="en-US" altLang="zh-CN" sz="2400" b="1" kern="100" dirty="0">
                <a:latin typeface="宋体"/>
                <a:cs typeface="Times New Roman"/>
              </a:rPr>
              <a:t>”</a:t>
            </a:r>
            <a:r>
              <a:rPr lang="zh-CN" altLang="zh-CN" sz="2400" b="1" kern="100" dirty="0">
                <a:latin typeface="Times New Roman"/>
                <a:ea typeface="楷体_GB2312"/>
                <a:cs typeface="Times New Roman"/>
              </a:rPr>
              <a:t>木南轻描淡写的一句话，道出多少书店主人的心声。</a:t>
            </a:r>
            <a:endParaRPr lang="zh-CN" altLang="zh-CN" sz="1050" kern="100" dirty="0">
              <a:effectLst/>
              <a:latin typeface="宋体"/>
              <a:cs typeface="Courier New"/>
            </a:endParaRPr>
          </a:p>
        </p:txBody>
      </p:sp>
    </p:spTree>
    <p:extLst>
      <p:ext uri="{BB962C8B-B14F-4D97-AF65-F5344CB8AC3E}">
        <p14:creationId xmlns:p14="http://schemas.microsoft.com/office/powerpoint/2010/main" val="4174376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65452"/>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对信仰的</a:t>
            </a:r>
            <a:r>
              <a:rPr lang="en-US" altLang="zh-CN" sz="2400" b="1" kern="100" dirty="0">
                <a:latin typeface="宋体"/>
                <a:cs typeface="Times New Roman"/>
              </a:rPr>
              <a:t>“</a:t>
            </a:r>
            <a:r>
              <a:rPr lang="zh-CN" altLang="zh-CN" sz="2400" b="1" kern="100" dirty="0">
                <a:latin typeface="Times New Roman"/>
                <a:ea typeface="黑体"/>
                <a:cs typeface="Times New Roman"/>
              </a:rPr>
              <a:t>守望</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只售一切与美好生活相关的无用之书，不励志！不畅销！不实用！</a:t>
            </a:r>
            <a:r>
              <a:rPr lang="zh-CN" altLang="zh-CN" sz="2400" b="1" kern="100" dirty="0">
                <a:latin typeface="宋体"/>
                <a:cs typeface="Times New Roman"/>
              </a:rPr>
              <a:t>”</a:t>
            </a:r>
            <a:r>
              <a:rPr lang="zh-CN" altLang="zh-CN" sz="2400" b="1" kern="100" dirty="0">
                <a:latin typeface="Times New Roman"/>
                <a:ea typeface="楷体_GB2312"/>
                <a:cs typeface="Times New Roman"/>
              </a:rPr>
              <a:t>守望者书店开了三四年，门口木板上这句</a:t>
            </a:r>
            <a:r>
              <a:rPr lang="zh-CN" altLang="zh-CN" sz="2400" b="1" kern="100" dirty="0">
                <a:latin typeface="宋体"/>
                <a:cs typeface="Times New Roman"/>
              </a:rPr>
              <a:t>“</a:t>
            </a:r>
            <a:r>
              <a:rPr lang="zh-CN" altLang="zh-CN" sz="2400" b="1" kern="100" dirty="0">
                <a:latin typeface="Times New Roman"/>
                <a:ea typeface="楷体_GB2312"/>
                <a:cs typeface="Times New Roman"/>
              </a:rPr>
              <a:t>标语</a:t>
            </a:r>
            <a:r>
              <a:rPr lang="zh-CN" altLang="zh-CN" sz="2400" b="1" kern="100" dirty="0">
                <a:latin typeface="宋体"/>
                <a:cs typeface="Times New Roman"/>
              </a:rPr>
              <a:t>”</a:t>
            </a:r>
            <a:r>
              <a:rPr lang="zh-CN" altLang="zh-CN" sz="2400" b="1" kern="100" dirty="0">
                <a:latin typeface="Times New Roman"/>
                <a:ea typeface="楷体_GB2312"/>
                <a:cs typeface="Times New Roman"/>
              </a:rPr>
              <a:t>一直在。店主身上的文艺范儿可见一斑。保持个性，从同行那里找灵感，开书店这几年，略有盈余。随时可以和读者联系，聊天，这种亲和力以及自身的独特气质，是马利强眼中小书店的生命力所在。</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彤每在守望者书店淘到好书就会想：</a:t>
            </a:r>
            <a:r>
              <a:rPr lang="zh-CN" altLang="zh-CN" sz="2400" b="1" kern="100" dirty="0">
                <a:latin typeface="宋体"/>
                <a:cs typeface="Times New Roman"/>
              </a:rPr>
              <a:t>“</a:t>
            </a:r>
            <a:r>
              <a:rPr lang="zh-CN" altLang="zh-CN" sz="2400" b="1" kern="100" dirty="0">
                <a:latin typeface="Times New Roman"/>
                <a:ea typeface="楷体_GB2312"/>
                <a:cs typeface="Times New Roman"/>
              </a:rPr>
              <a:t>老板怎么淘到它的？作者又怎么想到要写这些的？</a:t>
            </a:r>
            <a:r>
              <a:rPr lang="zh-CN" altLang="zh-CN" sz="2400" b="1" kern="100" dirty="0">
                <a:latin typeface="宋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03515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692696"/>
            <a:ext cx="11417796"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dirty="0">
                <a:latin typeface="宋体"/>
                <a:cs typeface="Times New Roman"/>
              </a:rPr>
              <a:t>“</a:t>
            </a:r>
            <a:r>
              <a:rPr lang="zh-CN" altLang="zh-CN" sz="2400" b="1" kern="100" dirty="0">
                <a:latin typeface="Times New Roman"/>
                <a:ea typeface="黑体"/>
                <a:cs typeface="Times New Roman"/>
              </a:rPr>
              <a:t>荒岛</a:t>
            </a:r>
            <a:r>
              <a:rPr lang="en-US" altLang="zh-CN" sz="2400" b="1" kern="100" dirty="0">
                <a:latin typeface="宋体"/>
                <a:cs typeface="Times New Roman"/>
              </a:rPr>
              <a:t>”</a:t>
            </a:r>
            <a:r>
              <a:rPr lang="zh-CN" altLang="zh-CN" sz="2400" b="1" kern="100" dirty="0">
                <a:latin typeface="Times New Roman"/>
                <a:ea typeface="黑体"/>
                <a:cs typeface="Times New Roman"/>
              </a:rPr>
              <a:t>里的热闹</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猫，是荒岛书店的镇店神兽。书店里有乖巧的猫咪，有些人是冲着猫去的，结果却爱上这个有猫的书店。</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荒岛书店的土著木南说：</a:t>
            </a:r>
            <a:r>
              <a:rPr lang="en-US" altLang="zh-CN" sz="2400" b="1" kern="100" dirty="0">
                <a:latin typeface="宋体"/>
                <a:cs typeface="Times New Roman"/>
              </a:rPr>
              <a:t>“</a:t>
            </a:r>
            <a:r>
              <a:rPr lang="zh-CN" altLang="zh-CN" sz="2400" b="1" kern="100" dirty="0">
                <a:latin typeface="Times New Roman"/>
                <a:ea typeface="楷体_GB2312"/>
                <a:cs typeface="Times New Roman"/>
              </a:rPr>
              <a:t>人是感情动物，不能用有用没用来衡量读书。</a:t>
            </a:r>
            <a:r>
              <a:rPr lang="zh-CN" altLang="zh-CN" sz="2400" b="1" kern="100" dirty="0">
                <a:latin typeface="宋体"/>
                <a:cs typeface="Times New Roman"/>
              </a:rPr>
              <a:t>”</a:t>
            </a:r>
            <a:r>
              <a:rPr lang="zh-CN" altLang="zh-CN" sz="2400" b="1" kern="100" dirty="0">
                <a:latin typeface="Times New Roman"/>
                <a:ea typeface="楷体_GB2312"/>
                <a:cs typeface="Times New Roman"/>
              </a:rPr>
              <a:t>店主就是个大书痴，经常出去淘书，同时，书店还开展各种有趣的读书会和荒影会。在</a:t>
            </a:r>
            <a:r>
              <a:rPr lang="zh-CN" altLang="zh-CN" sz="2400" b="1" kern="100" dirty="0">
                <a:latin typeface="宋体"/>
                <a:cs typeface="Times New Roman"/>
              </a:rPr>
              <a:t>“</a:t>
            </a:r>
            <a:r>
              <a:rPr lang="zh-CN" altLang="zh-CN" sz="2400" b="1" kern="100" dirty="0">
                <a:latin typeface="Times New Roman"/>
                <a:ea typeface="楷体_GB2312"/>
                <a:cs typeface="Times New Roman"/>
              </a:rPr>
              <a:t>荒岛</a:t>
            </a:r>
            <a:r>
              <a:rPr lang="zh-CN" altLang="zh-CN" sz="2400" b="1" kern="100" dirty="0">
                <a:latin typeface="宋体"/>
                <a:cs typeface="Times New Roman"/>
              </a:rPr>
              <a:t>”</a:t>
            </a:r>
            <a:r>
              <a:rPr lang="zh-CN" altLang="zh-CN" sz="2400" b="1" kern="100" dirty="0">
                <a:latin typeface="Times New Roman"/>
                <a:ea typeface="楷体_GB2312"/>
                <a:cs typeface="Times New Roman"/>
              </a:rPr>
              <a:t>里你会发现不少难得的书。</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木南觉得，图书行业再怎么变化，有些东西是不变的。有人就为在心心念念的书店里淘换新书、好书，闻闻书香，摸摸质感。捧起一本心仪的书，每一页都有温度，那感觉叫幸福。</a:t>
            </a:r>
            <a:endParaRPr lang="zh-CN" altLang="zh-CN" sz="1050" kern="100" dirty="0">
              <a:latin typeface="宋体"/>
              <a:cs typeface="Courier New"/>
            </a:endParaRPr>
          </a:p>
          <a:p>
            <a:pPr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摘编自天津北方网　记者吴宏</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352507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840581"/>
            <a:ext cx="11417796" cy="5008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世界读书日作家签名售书</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楷体_GB2312"/>
                <a:cs typeface="Courier New"/>
              </a:rPr>
              <a:t>2019</a:t>
            </a:r>
            <a:r>
              <a:rPr lang="zh-CN" altLang="zh-CN" sz="2400" b="1" kern="100" dirty="0">
                <a:latin typeface="Times New Roman"/>
                <a:ea typeface="楷体_GB2312"/>
                <a:cs typeface="Times New Roman"/>
              </a:rPr>
              <a:t>年</a:t>
            </a:r>
            <a:r>
              <a:rPr lang="en-US" altLang="zh-CN" sz="2400" b="1" kern="100" dirty="0">
                <a:latin typeface="Times New Roman"/>
                <a:ea typeface="楷体_GB2312"/>
                <a:cs typeface="Courier New"/>
              </a:rPr>
              <a:t>4</a:t>
            </a:r>
            <a:r>
              <a:rPr lang="zh-CN" altLang="zh-CN" sz="2400" b="1" kern="100" dirty="0">
                <a:latin typeface="Times New Roman"/>
                <a:ea typeface="楷体_GB2312"/>
                <a:cs typeface="Times New Roman"/>
              </a:rPr>
              <a:t>月</a:t>
            </a:r>
            <a:r>
              <a:rPr lang="en-US" altLang="zh-CN" sz="2400" b="1" kern="100" dirty="0">
                <a:latin typeface="Times New Roman"/>
                <a:ea typeface="楷体_GB2312"/>
                <a:cs typeface="Courier New"/>
              </a:rPr>
              <a:t>23</a:t>
            </a:r>
            <a:r>
              <a:rPr lang="zh-CN" altLang="zh-CN" sz="2400" b="1" kern="100" dirty="0">
                <a:latin typeface="Times New Roman"/>
                <a:ea typeface="楷体_GB2312"/>
                <a:cs typeface="Times New Roman"/>
              </a:rPr>
              <a:t>日是第</a:t>
            </a:r>
            <a:r>
              <a:rPr lang="en-US" altLang="zh-CN" sz="2400" b="1" kern="100" dirty="0">
                <a:latin typeface="Times New Roman"/>
                <a:ea typeface="楷体_GB2312"/>
                <a:cs typeface="Courier New"/>
              </a:rPr>
              <a:t>24</a:t>
            </a:r>
            <a:r>
              <a:rPr lang="zh-CN" altLang="zh-CN" sz="2400" b="1" kern="100" dirty="0">
                <a:latin typeface="Times New Roman"/>
                <a:ea typeface="楷体_GB2312"/>
                <a:cs typeface="Times New Roman"/>
              </a:rPr>
              <a:t>个世界读书日。德阳文庙广场人头攒动，书香四溢，全民阅读活动热闹非凡。德阳市作家协会组织的</a:t>
            </a:r>
            <a:r>
              <a:rPr lang="zh-CN" altLang="zh-CN" sz="2400" b="1" kern="100" dirty="0">
                <a:latin typeface="宋体"/>
                <a:cs typeface="Times New Roman"/>
              </a:rPr>
              <a:t>“</a:t>
            </a:r>
            <a:r>
              <a:rPr lang="zh-CN" altLang="zh-CN" sz="2400" b="1" kern="100" dirty="0">
                <a:latin typeface="Times New Roman"/>
                <a:ea typeface="楷体_GB2312"/>
                <a:cs typeface="Times New Roman"/>
              </a:rPr>
              <a:t>德阳本土作家签名售书</a:t>
            </a:r>
            <a:r>
              <a:rPr lang="zh-CN" altLang="zh-CN" sz="2400" b="1" kern="100" dirty="0">
                <a:latin typeface="宋体"/>
                <a:cs typeface="Times New Roman"/>
              </a:rPr>
              <a:t>”</a:t>
            </a:r>
            <a:r>
              <a:rPr lang="zh-CN" altLang="zh-CN" sz="2400" b="1" kern="100" dirty="0">
                <a:latin typeface="Times New Roman"/>
                <a:ea typeface="楷体_GB2312"/>
                <a:cs typeface="Times New Roman"/>
              </a:rPr>
              <a:t>活动持续三天，</a:t>
            </a:r>
            <a:r>
              <a:rPr lang="en-US" altLang="zh-CN" sz="2400" b="1" kern="100" dirty="0">
                <a:latin typeface="Times New Roman"/>
                <a:ea typeface="楷体_GB2312"/>
                <a:cs typeface="Courier New"/>
              </a:rPr>
              <a:t>30</a:t>
            </a:r>
            <a:r>
              <a:rPr lang="zh-CN" altLang="zh-CN" sz="2400" b="1" kern="100" dirty="0">
                <a:latin typeface="Times New Roman"/>
                <a:ea typeface="楷体_GB2312"/>
                <a:cs typeface="Times New Roman"/>
              </a:rPr>
              <a:t>余位本土作家签售和赠送书籍</a:t>
            </a:r>
            <a:r>
              <a:rPr lang="en-US" altLang="zh-CN" sz="2400" b="1" kern="100" dirty="0">
                <a:latin typeface="Times New Roman"/>
                <a:ea typeface="楷体_GB2312"/>
                <a:cs typeface="Courier New"/>
              </a:rPr>
              <a:t>4 000</a:t>
            </a:r>
            <a:r>
              <a:rPr lang="zh-CN" altLang="zh-CN" sz="2400" b="1" kern="100" dirty="0">
                <a:latin typeface="Times New Roman"/>
                <a:ea typeface="楷体_GB2312"/>
                <a:cs typeface="Times New Roman"/>
              </a:rPr>
              <a:t>册。</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很多人在签售台前排队候购，作者和读者们亲切交流互动，亲子逛书市，言传身教。在电子产品迅猛发达的今天，这样的活动不仅获得了读者的认同，也坚定了作家踏实创作的决心。</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摘编自四川文艺网　记者鲁丹丹</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250416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08678"/>
            <a:ext cx="11417796"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世界读书日之后你还在阅读吗？</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世界读书日之后，你还在阅读吗？</a:t>
            </a:r>
            <a:r>
              <a:rPr lang="en-US" altLang="zh-CN" sz="2400" b="1" kern="100" dirty="0">
                <a:latin typeface="Times New Roman"/>
                <a:ea typeface="楷体_GB2312"/>
                <a:cs typeface="Courier New"/>
              </a:rPr>
              <a:t>4</a:t>
            </a:r>
            <a:r>
              <a:rPr lang="zh-CN" altLang="zh-CN" sz="2400" b="1" kern="100" dirty="0">
                <a:latin typeface="Times New Roman"/>
                <a:ea typeface="楷体_GB2312"/>
                <a:cs typeface="Times New Roman"/>
              </a:rPr>
              <a:t>月</a:t>
            </a:r>
            <a:r>
              <a:rPr lang="en-US" altLang="zh-CN" sz="2400" b="1" kern="100" dirty="0">
                <a:latin typeface="Times New Roman"/>
                <a:ea typeface="楷体_GB2312"/>
                <a:cs typeface="Courier New"/>
              </a:rPr>
              <a:t>22</a:t>
            </a:r>
            <a:r>
              <a:rPr lang="zh-CN" altLang="zh-CN" sz="2400" b="1" kern="100" dirty="0">
                <a:latin typeface="Times New Roman"/>
                <a:ea typeface="楷体_GB2312"/>
                <a:cs typeface="Times New Roman"/>
              </a:rPr>
              <a:t>日记者在街头进行了随机采访。</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楷体_GB2312"/>
                <a:cs typeface="Courier New"/>
              </a:rPr>
              <a:t>25</a:t>
            </a:r>
            <a:r>
              <a:rPr lang="zh-CN" altLang="zh-CN" sz="2400" b="1" kern="100" dirty="0">
                <a:latin typeface="Times New Roman"/>
                <a:ea typeface="楷体_GB2312"/>
                <a:cs typeface="Times New Roman"/>
              </a:rPr>
              <a:t>岁的刘说：</a:t>
            </a:r>
            <a:r>
              <a:rPr lang="en-US" altLang="zh-CN" sz="2400" b="1" kern="100" dirty="0">
                <a:latin typeface="宋体"/>
                <a:cs typeface="Times New Roman"/>
              </a:rPr>
              <a:t>“</a:t>
            </a:r>
            <a:r>
              <a:rPr lang="zh-CN" altLang="zh-CN" sz="2400" b="1" kern="100" dirty="0">
                <a:latin typeface="Times New Roman"/>
                <a:ea typeface="楷体_GB2312"/>
                <a:cs typeface="Times New Roman"/>
              </a:rPr>
              <a:t>纸质书太笨重，用手机看更方便。有时候还能在论坛上和读友们一起聊聊小说情节，阅读体验更丰富，既能欣赏小说内容，又能与人分享，一举两得。</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楷体_GB2312"/>
                <a:cs typeface="Courier New"/>
              </a:rPr>
              <a:t>27</a:t>
            </a:r>
            <a:r>
              <a:rPr lang="zh-CN" altLang="zh-CN" sz="2400" b="1" kern="100" dirty="0">
                <a:latin typeface="Times New Roman"/>
                <a:ea typeface="楷体_GB2312"/>
                <a:cs typeface="Times New Roman"/>
              </a:rPr>
              <a:t>岁的吴说，毕业之后找工作、找对象是头等大事，闲暇时就上网、玩游戏，当看到</a:t>
            </a:r>
            <a:r>
              <a:rPr lang="en-US" altLang="zh-CN" sz="2400" b="1" kern="100" dirty="0">
                <a:latin typeface="宋体"/>
                <a:cs typeface="Times New Roman"/>
              </a:rPr>
              <a:t>“</a:t>
            </a:r>
            <a:r>
              <a:rPr lang="zh-CN" altLang="zh-CN" sz="2400" b="1" kern="100" dirty="0">
                <a:latin typeface="Times New Roman"/>
                <a:ea typeface="楷体_GB2312"/>
                <a:cs typeface="Times New Roman"/>
              </a:rPr>
              <a:t>也许高考的时候真是我知识储备的巅峰了</a:t>
            </a:r>
            <a:r>
              <a:rPr lang="en-US" altLang="zh-CN" sz="2400" b="1" kern="100" dirty="0">
                <a:latin typeface="宋体"/>
                <a:cs typeface="Times New Roman"/>
              </a:rPr>
              <a:t>”</a:t>
            </a:r>
            <a:r>
              <a:rPr lang="zh-CN" altLang="zh-CN" sz="2400" b="1" kern="100" dirty="0">
                <a:latin typeface="Times New Roman"/>
                <a:ea typeface="楷体_GB2312"/>
                <a:cs typeface="Times New Roman"/>
              </a:rPr>
              <a:t>才恍然发现阅读已离我远去。</a:t>
            </a:r>
            <a:endParaRPr lang="zh-CN" altLang="zh-CN" sz="1050" kern="100" dirty="0">
              <a:latin typeface="宋体"/>
              <a:cs typeface="Courier New"/>
            </a:endParaRPr>
          </a:p>
        </p:txBody>
      </p:sp>
    </p:spTree>
    <p:extLst>
      <p:ext uri="{BB962C8B-B14F-4D97-AF65-F5344CB8AC3E}">
        <p14:creationId xmlns:p14="http://schemas.microsoft.com/office/powerpoint/2010/main" val="160387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97810" y="1342924"/>
            <a:ext cx="11304749" cy="33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lgn="l"/>
                <a:tab pos="2610485" algn="l"/>
                <a:tab pos="3870960" algn="l"/>
              </a:tabLst>
            </a:pPr>
            <a:r>
              <a:rPr lang="en-US" altLang="zh-CN" sz="2400" b="1" kern="100" dirty="0">
                <a:solidFill>
                  <a:prstClr val="black"/>
                </a:solidFill>
                <a:latin typeface="Times New Roman"/>
                <a:ea typeface="楷体_GB2312"/>
                <a:cs typeface="Courier New"/>
              </a:rPr>
              <a:t>28</a:t>
            </a:r>
            <a:r>
              <a:rPr lang="zh-CN" altLang="zh-CN" sz="2400" b="1" kern="100" dirty="0">
                <a:solidFill>
                  <a:prstClr val="black"/>
                </a:solidFill>
                <a:latin typeface="Times New Roman"/>
                <a:ea typeface="楷体_GB2312"/>
                <a:cs typeface="Times New Roman"/>
              </a:rPr>
              <a:t>岁的周女士有空就逛街、看电视，有了孩子后，她觉得为了培养好下一代，阅读还是很有必要的。</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ea typeface="楷体_GB2312"/>
                <a:cs typeface="Times New Roman"/>
              </a:rPr>
              <a:t>最近买了许多绘本，准备和孩子一起阅读。</a:t>
            </a:r>
            <a:r>
              <a:rPr lang="en-US" altLang="zh-CN" sz="2400" b="1" kern="100" dirty="0">
                <a:solidFill>
                  <a:prstClr val="black"/>
                </a:solidFill>
                <a:latin typeface="宋体"/>
                <a:cs typeface="Times New Roman"/>
              </a:rPr>
              <a:t>”</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en-US" altLang="zh-CN" sz="2400" b="1" kern="100" dirty="0">
                <a:solidFill>
                  <a:prstClr val="black"/>
                </a:solidFill>
                <a:latin typeface="Times New Roman"/>
                <a:ea typeface="楷体_GB2312"/>
                <a:cs typeface="Courier New"/>
              </a:rPr>
              <a:t>53</a:t>
            </a:r>
            <a:r>
              <a:rPr lang="zh-CN" altLang="zh-CN" sz="2400" b="1" kern="100" dirty="0">
                <a:solidFill>
                  <a:prstClr val="black"/>
                </a:solidFill>
                <a:latin typeface="Times New Roman"/>
                <a:ea typeface="楷体_GB2312"/>
                <a:cs typeface="Times New Roman"/>
              </a:rPr>
              <a:t>岁的赵女士说，自己非常喜欢读书，但现在老喽，看不上两页，就犯困。与手机阅读相比，她觉得纸质书更有味儿：</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ea typeface="楷体_GB2312"/>
                <a:cs typeface="Times New Roman"/>
              </a:rPr>
              <a:t>沉甸甸的书拿在手里细细品读，让人觉得这就是知识的重量，每读完一本都很有成就感。</a:t>
            </a:r>
            <a:r>
              <a:rPr lang="zh-CN" altLang="zh-CN" sz="2400" b="1" kern="100" dirty="0">
                <a:solidFill>
                  <a:prstClr val="black"/>
                </a:solidFill>
                <a:latin typeface="宋体"/>
                <a:cs typeface="Times New Roman"/>
              </a:rPr>
              <a:t>”</a:t>
            </a:r>
            <a:endParaRPr lang="zh-CN" altLang="zh-CN" sz="1050" kern="100" dirty="0">
              <a:solidFill>
                <a:prstClr val="black"/>
              </a:solidFill>
              <a:latin typeface="宋体"/>
              <a:cs typeface="Courier New"/>
            </a:endParaRPr>
          </a:p>
          <a:p>
            <a:pPr lvl="0" indent="612140" algn="r">
              <a:lnSpc>
                <a:spcPct val="150000"/>
              </a:lnSpc>
              <a:tabLst>
                <a:tab pos="1260475" algn="l"/>
                <a:tab pos="2610485" algn="l"/>
                <a:tab pos="3870960" algn="l"/>
              </a:tabLst>
            </a:pP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摘编自东方圣城网讯　记者李胜男</a:t>
            </a:r>
            <a:r>
              <a:rPr lang="en-US" altLang="zh-CN" sz="2400" b="1" kern="100" dirty="0">
                <a:solidFill>
                  <a:prstClr val="black"/>
                </a:solidFill>
                <a:latin typeface="Times New Roman"/>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205922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5624"/>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下列对材料有关内容的分析和概括，最恰当的一项是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62800"/>
            <a:ext cx="11304749" cy="552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A.</a:t>
            </a:r>
            <a:r>
              <a:rPr lang="en-US" altLang="zh-CN" sz="2400" b="1" kern="100" dirty="0">
                <a:latin typeface="宋体"/>
                <a:cs typeface="Times New Roman"/>
              </a:rPr>
              <a:t>“</a:t>
            </a:r>
            <a:r>
              <a:rPr lang="zh-CN" altLang="zh-CN" sz="2400" b="1" kern="100" dirty="0">
                <a:latin typeface="Times New Roman"/>
                <a:cs typeface="Times New Roman"/>
              </a:rPr>
              <a:t>天泽</a:t>
            </a:r>
            <a:r>
              <a:rPr lang="en-US" altLang="zh-CN" sz="2400" b="1" kern="100" dirty="0">
                <a:latin typeface="宋体"/>
                <a:cs typeface="Times New Roman"/>
              </a:rPr>
              <a:t>”</a:t>
            </a:r>
            <a:r>
              <a:rPr lang="zh-CN" altLang="zh-CN" sz="2400" b="1" kern="100" dirty="0">
                <a:latin typeface="Times New Roman"/>
                <a:cs typeface="Times New Roman"/>
              </a:rPr>
              <a:t>书店的店主对书店的发展抱有强大的信心，他认为，只要售卖重人文，拒浮华、拜物，有品质的书籍，就能让书店开个十来年下去。</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B.</a:t>
            </a:r>
            <a:r>
              <a:rPr lang="en-US" altLang="zh-CN" sz="2400" b="1" kern="100" dirty="0">
                <a:latin typeface="宋体"/>
                <a:cs typeface="Times New Roman"/>
              </a:rPr>
              <a:t>“</a:t>
            </a:r>
            <a:r>
              <a:rPr lang="zh-CN" altLang="zh-CN" sz="2400" b="1" kern="100" dirty="0">
                <a:latin typeface="Times New Roman"/>
                <a:cs typeface="Times New Roman"/>
              </a:rPr>
              <a:t>世界读书日</a:t>
            </a:r>
            <a:r>
              <a:rPr lang="en-US" altLang="zh-CN" sz="2400" b="1" kern="100" dirty="0">
                <a:latin typeface="宋体"/>
                <a:cs typeface="Times New Roman"/>
              </a:rPr>
              <a:t>”</a:t>
            </a:r>
            <a:r>
              <a:rPr lang="zh-CN" altLang="zh-CN" sz="2400" b="1" kern="100" dirty="0">
                <a:latin typeface="Times New Roman"/>
                <a:cs typeface="Times New Roman"/>
              </a:rPr>
              <a:t>是读者爱上读书的</a:t>
            </a:r>
            <a:r>
              <a:rPr lang="en-US" altLang="zh-CN" sz="2400" b="1" kern="100" dirty="0">
                <a:latin typeface="Times New Roman"/>
                <a:cs typeface="Courier New"/>
              </a:rPr>
              <a:t>N</a:t>
            </a:r>
            <a:r>
              <a:rPr lang="zh-CN" altLang="zh-CN" sz="2400" b="1" kern="100" dirty="0">
                <a:latin typeface="Times New Roman"/>
                <a:cs typeface="Times New Roman"/>
              </a:rPr>
              <a:t>种理由之一；打造有品位的经营理念，开有特色的书店，售轻易淘不到的书，甚至玩</a:t>
            </a:r>
            <a:r>
              <a:rPr lang="en-US" altLang="zh-CN" sz="2400" b="1" kern="100" dirty="0">
                <a:latin typeface="宋体"/>
                <a:cs typeface="Times New Roman"/>
              </a:rPr>
              <a:t>“</a:t>
            </a:r>
            <a:r>
              <a:rPr lang="zh-CN" altLang="zh-CN" sz="2400" b="1" kern="100" dirty="0">
                <a:latin typeface="Times New Roman"/>
                <a:cs typeface="Times New Roman"/>
              </a:rPr>
              <a:t>荒岛</a:t>
            </a:r>
            <a:r>
              <a:rPr lang="en-US" altLang="zh-CN" sz="2400" b="1" kern="100" dirty="0">
                <a:latin typeface="宋体"/>
                <a:cs typeface="Times New Roman"/>
              </a:rPr>
              <a:t>”</a:t>
            </a:r>
            <a:r>
              <a:rPr lang="zh-CN" altLang="zh-CN" sz="2400" b="1" kern="100" dirty="0">
                <a:latin typeface="Times New Roman"/>
                <a:cs typeface="Times New Roman"/>
              </a:rPr>
              <a:t>书店的乖巧猫咪都是成功的经验。</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德阳市的作家签字售书活动表明，本土作家的作品还是很受读者欢迎的；只有多搞签字售书等活动，才能坚定本土作家的创作决心和信心。</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在电子阅读的时代，阅读方式发生了变化，就市场调查看，年轻人普遍喜欢便捷、多方位的手机阅读；而中老年人则喜欢有质感、有分量、有温度的纸介图书阅读。</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Times New Roman"/>
                <a:ea typeface="仿宋_GB2312"/>
                <a:cs typeface="Courier New"/>
              </a:rPr>
              <a:t>A</a:t>
            </a:r>
            <a:r>
              <a:rPr lang="zh-CN" altLang="zh-CN" sz="2400" b="1" kern="100" dirty="0">
                <a:solidFill>
                  <a:srgbClr val="0000FF"/>
                </a:solidFill>
                <a:latin typeface="Times New Roman"/>
                <a:ea typeface="仿宋_GB2312"/>
                <a:cs typeface="Times New Roman"/>
              </a:rPr>
              <a:t>项，无中生有。店主对书店的发展感觉是</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逆水行舟</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r>
              <a:rPr lang="en-US" altLang="zh-CN" sz="2400" b="1" kern="100" dirty="0">
                <a:solidFill>
                  <a:srgbClr val="0000FF"/>
                </a:solidFill>
                <a:latin typeface="Times New Roman"/>
                <a:ea typeface="仿宋_GB2312"/>
                <a:cs typeface="Courier New"/>
              </a:rPr>
              <a:t>C</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只有</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才</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错误。</a:t>
            </a:r>
            <a:r>
              <a:rPr lang="en-US" altLang="zh-CN" sz="2400" b="1" kern="100" dirty="0">
                <a:solidFill>
                  <a:srgbClr val="0000FF"/>
                </a:solidFill>
                <a:latin typeface="Times New Roman"/>
                <a:ea typeface="仿宋_GB2312"/>
                <a:cs typeface="Courier New"/>
              </a:rPr>
              <a:t>D</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电子阅读的时代</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值得商榷，</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电子时代的阅读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更恰当，</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年轻人普遍喜欢</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中老年人则喜欢</a:t>
            </a:r>
            <a:r>
              <a:rPr lang="zh-CN"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以偏概全。</a:t>
            </a:r>
            <a:endParaRPr lang="zh-CN" altLang="zh-CN" sz="1050" kern="100" dirty="0">
              <a:solidFill>
                <a:srgbClr val="0000FF"/>
              </a:solidFill>
              <a:latin typeface="宋体"/>
              <a:cs typeface="Courier New"/>
            </a:endParaRPr>
          </a:p>
        </p:txBody>
      </p:sp>
      <p:sp>
        <p:nvSpPr>
          <p:cNvPr id="5" name="矩形 4"/>
          <p:cNvSpPr>
            <a:spLocks noChangeArrowheads="1"/>
          </p:cNvSpPr>
          <p:nvPr/>
        </p:nvSpPr>
        <p:spPr bwMode="auto">
          <a:xfrm>
            <a:off x="7861122" y="489176"/>
            <a:ext cx="5354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solidFill>
                  <a:srgbClr val="FF0000"/>
                </a:solidFill>
                <a:latin typeface="Times New Roman"/>
                <a:cs typeface="Times New Roman"/>
              </a:rPr>
              <a:t>B</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1027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856103"/>
            <a:ext cx="1153197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这三则材料是从哪些角度报道</a:t>
            </a:r>
            <a:r>
              <a:rPr lang="en-US" altLang="zh-CN" sz="2400" b="1" kern="100" dirty="0">
                <a:latin typeface="宋体"/>
                <a:cs typeface="Times New Roman"/>
              </a:rPr>
              <a:t>“</a:t>
            </a:r>
            <a:r>
              <a:rPr lang="zh-CN" altLang="zh-CN" sz="2400" b="1" kern="100" dirty="0">
                <a:latin typeface="Times New Roman"/>
                <a:cs typeface="Times New Roman"/>
              </a:rPr>
              <a:t>第</a:t>
            </a:r>
            <a:r>
              <a:rPr lang="en-US" altLang="zh-CN" sz="2400" b="1" kern="100" dirty="0">
                <a:latin typeface="Times New Roman"/>
                <a:cs typeface="Courier New"/>
              </a:rPr>
              <a:t>24</a:t>
            </a:r>
            <a:r>
              <a:rPr lang="zh-CN" altLang="zh-CN" sz="2400" b="1" kern="100" dirty="0">
                <a:latin typeface="Times New Roman"/>
                <a:cs typeface="Times New Roman"/>
              </a:rPr>
              <a:t>个世界读书日</a:t>
            </a:r>
            <a:r>
              <a:rPr lang="en-US" altLang="zh-CN" sz="2400" b="1" kern="100" dirty="0">
                <a:latin typeface="宋体"/>
                <a:cs typeface="Times New Roman"/>
              </a:rPr>
              <a:t>”</a:t>
            </a:r>
            <a:r>
              <a:rPr lang="zh-CN" altLang="zh-CN" sz="2400" b="1" kern="100" dirty="0">
                <a:latin typeface="Times New Roman"/>
                <a:cs typeface="Times New Roman"/>
              </a:rPr>
              <a:t>活动的情况的？请结合文本做具体分析。</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939248"/>
            <a:ext cx="1119282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三则材料围绕着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第</a:t>
            </a:r>
            <a:r>
              <a:rPr lang="en-US" altLang="zh-CN" sz="2400" b="1" kern="100" dirty="0">
                <a:solidFill>
                  <a:srgbClr val="FF0000"/>
                </a:solidFill>
                <a:latin typeface="Times New Roman"/>
                <a:cs typeface="Courier New"/>
              </a:rPr>
              <a:t>24</a:t>
            </a:r>
            <a:r>
              <a:rPr lang="zh-CN" altLang="zh-CN" sz="2400" b="1" kern="100" dirty="0">
                <a:solidFill>
                  <a:srgbClr val="FF0000"/>
                </a:solidFill>
                <a:latin typeface="Times New Roman"/>
                <a:cs typeface="Times New Roman"/>
              </a:rPr>
              <a:t>个世界读书日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活动，从三个角度进行报道。</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销售者角度：材料一报道了目前图书销售的现状，虽经营惨淡，但用心良苦，营销者不仅追求盈利，更追求文化品位和民族精神。</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作者角度：材料二从国内市场报道中国作家创作、签名售书的情况，前景较为乐观。</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读者角度：材料三报道了读者的阅读现状，包括阅读习惯、阅读目的、阅读体验等。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1544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675647"/>
            <a:ext cx="11763767"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随　笔</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本文是有关读书的一篇</a:t>
            </a:r>
            <a:r>
              <a:rPr lang="zh-CN" altLang="zh-CN" sz="2400" b="1" u="sng" kern="100" dirty="0">
                <a:latin typeface="Times New Roman"/>
                <a:ea typeface="黑体"/>
                <a:cs typeface="Times New Roman"/>
              </a:rPr>
              <a:t>随笔</a:t>
            </a:r>
            <a:r>
              <a:rPr lang="en-US" altLang="zh-CN" sz="2400" b="1" kern="100" baseline="30000" dirty="0">
                <a:latin typeface="宋体"/>
                <a:cs typeface="Times New Roman"/>
              </a:rPr>
              <a:t>③</a:t>
            </a:r>
            <a:r>
              <a:rPr lang="zh-CN" altLang="zh-CN" sz="2400" b="1" kern="100" dirty="0">
                <a:latin typeface="Times New Roman"/>
                <a:cs typeface="Times New Roman"/>
              </a:rPr>
              <a:t>。随笔是散文的一种。这类文章，或讲述文化知识，或发表学术观点，或评析世态人情，启人心智，引人深思。在写法上，它们往往旁征博引，而不作理论性太强的阐释，行文缜密而不失活泼，结构自由而不失谨严，因此，富有</a:t>
            </a:r>
            <a:r>
              <a:rPr lang="zh-CN" altLang="zh-CN" sz="2400" b="1" kern="100" dirty="0">
                <a:latin typeface="宋体"/>
                <a:cs typeface="Times New Roman"/>
              </a:rPr>
              <a:t>“</a:t>
            </a:r>
            <a:r>
              <a:rPr lang="zh-CN" altLang="zh-CN" sz="2400" b="1" kern="100" dirty="0">
                <a:latin typeface="Times New Roman"/>
                <a:cs typeface="Times New Roman"/>
              </a:rPr>
              <a:t>理趣</a:t>
            </a:r>
            <a:r>
              <a:rPr lang="zh-CN" altLang="zh-CN" sz="2400" b="1" kern="100" dirty="0">
                <a:latin typeface="宋体"/>
                <a:cs typeface="Times New Roman"/>
              </a:rPr>
              <a:t>”</a:t>
            </a:r>
            <a:r>
              <a:rPr lang="zh-CN" altLang="zh-CN" sz="2400" b="1" kern="100" dirty="0">
                <a:latin typeface="Times New Roman"/>
                <a:cs typeface="Times New Roman"/>
              </a:rPr>
              <a:t>是它们的突出特色。</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随笔的形式可以不受体裁的限制，灵活多样，不拘一格，可以观景抒感情，可以睹物谈看法，可以读书谈感想，可以一事一议，也可以对同类事进行综合议论。随笔也不受字数的限制，短的几十字，长的几百字，篇幅长短皆由内容而定。</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随笔，顾名思义，随手下笔。大家也要记得时常随手下笔，将会才思滚滚。</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07349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2607"/>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zh-CN" altLang="zh-CN" sz="2400" b="1" kern="100" dirty="0">
                <a:latin typeface="Times New Roman"/>
                <a:cs typeface="Times New Roman"/>
              </a:rPr>
              <a:t>有人说</a:t>
            </a:r>
            <a:r>
              <a:rPr lang="en-US" altLang="zh-CN" sz="2400" b="1" kern="100" dirty="0">
                <a:latin typeface="宋体"/>
                <a:cs typeface="Times New Roman"/>
              </a:rPr>
              <a:t>“</a:t>
            </a:r>
            <a:r>
              <a:rPr lang="zh-CN" altLang="zh-CN" sz="2400" b="1" kern="100" dirty="0">
                <a:latin typeface="Times New Roman"/>
                <a:cs typeface="Times New Roman"/>
              </a:rPr>
              <a:t>酒香不怕巷子深，书好岂嫌门面小</a:t>
            </a:r>
            <a:r>
              <a:rPr lang="en-US" altLang="zh-CN" sz="2400" b="1" kern="100" dirty="0">
                <a:latin typeface="宋体"/>
                <a:cs typeface="Times New Roman"/>
              </a:rPr>
              <a:t>”</a:t>
            </a:r>
            <a:r>
              <a:rPr lang="zh-CN" altLang="zh-CN" sz="2400" b="1" kern="100" dirty="0">
                <a:latin typeface="Times New Roman"/>
                <a:cs typeface="Times New Roman"/>
              </a:rPr>
              <a:t>；有人说</a:t>
            </a:r>
            <a:r>
              <a:rPr lang="en-US" altLang="zh-CN" sz="2400" b="1" kern="100" dirty="0">
                <a:latin typeface="宋体"/>
                <a:cs typeface="Times New Roman"/>
              </a:rPr>
              <a:t>“</a:t>
            </a:r>
            <a:r>
              <a:rPr lang="zh-CN" altLang="zh-CN" sz="2400" b="1" kern="100" dirty="0">
                <a:latin typeface="Times New Roman"/>
                <a:cs typeface="Times New Roman"/>
              </a:rPr>
              <a:t>人靠衣裳，马靠鞍，包装宣传勿小看</a:t>
            </a:r>
            <a:r>
              <a:rPr lang="en-US" altLang="zh-CN" sz="2400" b="1" kern="100" dirty="0">
                <a:latin typeface="宋体"/>
                <a:cs typeface="Times New Roman"/>
              </a:rPr>
              <a:t>”</a:t>
            </a:r>
            <a:r>
              <a:rPr lang="zh-CN" altLang="zh-CN" sz="2400" b="1" kern="100" dirty="0">
                <a:latin typeface="Times New Roman"/>
                <a:cs typeface="Times New Roman"/>
              </a:rPr>
              <a:t>；有人说</a:t>
            </a:r>
            <a:r>
              <a:rPr lang="en-US" altLang="zh-CN" sz="2400" b="1" kern="100" dirty="0">
                <a:latin typeface="宋体"/>
                <a:cs typeface="Times New Roman"/>
              </a:rPr>
              <a:t>“</a:t>
            </a:r>
            <a:r>
              <a:rPr lang="zh-CN" altLang="zh-CN" sz="2400" b="1" kern="100" dirty="0">
                <a:latin typeface="Times New Roman"/>
                <a:cs typeface="Times New Roman"/>
              </a:rPr>
              <a:t>阅读是一种对话</a:t>
            </a:r>
            <a:r>
              <a:rPr lang="en-US" altLang="zh-CN" sz="2400" b="1" kern="100" dirty="0">
                <a:latin typeface="宋体"/>
                <a:cs typeface="Times New Roman"/>
              </a:rPr>
              <a:t>”</a:t>
            </a:r>
            <a:r>
              <a:rPr lang="zh-CN" altLang="zh-CN" sz="2400" b="1" kern="100" dirty="0">
                <a:latin typeface="Times New Roman"/>
                <a:cs typeface="Times New Roman"/>
              </a:rPr>
              <a:t>。请选择其一结合材料谈谈你的看法。</a:t>
            </a:r>
            <a:endParaRPr lang="zh-CN" altLang="zh-CN" sz="1050" kern="100" dirty="0">
              <a:effectLst/>
              <a:latin typeface="宋体"/>
              <a:cs typeface="Courier New"/>
            </a:endParaRPr>
          </a:p>
        </p:txBody>
      </p:sp>
      <p:sp>
        <p:nvSpPr>
          <p:cNvPr id="4" name="矩形 3"/>
          <p:cNvSpPr>
            <a:spLocks noChangeArrowheads="1"/>
          </p:cNvSpPr>
          <p:nvPr/>
        </p:nvSpPr>
        <p:spPr bwMode="auto">
          <a:xfrm>
            <a:off x="523706" y="1979004"/>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观点一：图书品质是盘活阅读市场的根本，是谓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酒香不怕巷子深，书好岂嫌门面小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小书店店主都知道淘选精品，天泽书店把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好书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奉为圭臬；守望者书店守望着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个性、灵感和文艺范儿</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；荒岛书店做足了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人是感情动物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的生意。</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爱好阅读的人，把读书看作是世界上门槛最低的高贵之举，他们在小店里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捧起一本心仪的书，每一页都有温度，那感觉叫幸福</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，他们读心爱的书，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沉甸甸的书拿在手里细细品读，让人觉得这就是知识的重量，每读完一本都很有成就感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51519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49027" y="1452864"/>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观点二：在信息社会，媒体宣传、广告效应不容忽视，是谓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人是衣裳，马是鞍，包装宣传勿小看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世界读书日</a:t>
            </a:r>
            <a:r>
              <a:rPr lang="zh-CN"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月</a:t>
            </a:r>
            <a:r>
              <a:rPr lang="en-US" altLang="zh-CN" sz="2400" b="1" kern="100" dirty="0">
                <a:solidFill>
                  <a:srgbClr val="FF0000"/>
                </a:solidFill>
                <a:latin typeface="Times New Roman"/>
                <a:cs typeface="Courier New"/>
              </a:rPr>
              <a:t>23</a:t>
            </a:r>
            <a:r>
              <a:rPr lang="zh-CN" altLang="zh-CN" sz="2400" b="1" kern="100" dirty="0">
                <a:solidFill>
                  <a:srgbClr val="FF0000"/>
                </a:solidFill>
                <a:latin typeface="Times New Roman"/>
                <a:cs typeface="Times New Roman"/>
              </a:rPr>
              <a:t>日</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，自</a:t>
            </a:r>
            <a:r>
              <a:rPr lang="en-US" altLang="zh-CN" sz="2400" b="1" kern="100" dirty="0">
                <a:solidFill>
                  <a:srgbClr val="FF0000"/>
                </a:solidFill>
                <a:latin typeface="Times New Roman"/>
                <a:cs typeface="Courier New"/>
              </a:rPr>
              <a:t>1995</a:t>
            </a:r>
            <a:r>
              <a:rPr lang="zh-CN" altLang="zh-CN" sz="2400" b="1" kern="100" dirty="0">
                <a:solidFill>
                  <a:srgbClr val="FF0000"/>
                </a:solidFill>
                <a:latin typeface="Times New Roman"/>
                <a:cs typeface="Times New Roman"/>
              </a:rPr>
              <a:t>年联合国教科文组织宣布确定以来，世界各地都在践行传播知识、表达观念和交流信息的宗旨，比如中国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德阳本土作家签名售书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活动。</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商家</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书店</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八仙过海，各显神通。天泽书店请资中筠等学者举办讲座，荒岛书店的小猫咪以及他们开展的各种有趣的读书会和荒影会。</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63918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24762" y="376356"/>
            <a:ext cx="1153197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观点三：木南觉得，有些东西是不变的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人类对话交流积极、向善的本性一致且不变。</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阅读是读者与作者的对话，读者不仅通过文字与作者对话，还渴望通过作家签字售书等形式零距离对话，在德阳，很多人在签售台前排队候购，作者和读者们亲切交流互动。</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阅读是商家与读者的对话，好的书商不仅自己读书，还想尽办法替读者淘到好书，而且善于和读者交流沟通，荒岛书店的土著木南说：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人是感情动物，不能用有用没用来衡量读书。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守望者书店的马利强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随时可以和读者联系，聊天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，这种亲和力以及自身的独特气质，是他的小书店的生命力所在。</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阅读是读者和读者的对话，</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一千个读者就有一千个哈姆雷特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一本书不论在国外国内，都不可避免被误读或捧读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，误读也好，捧读也罢，阅读鉴赏是开放的，正如市民小刘说：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有时候还能在论坛上和读友们一起聊聊小说情节，阅读体验更丰富，既能欣赏小说内容，又能与人分享，一举两得。</a:t>
            </a:r>
            <a:r>
              <a:rPr lang="zh-CN"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329297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1823012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5286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黑塞的诺贝尔颁奖辞</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颁奖辞：</a:t>
            </a:r>
            <a:r>
              <a:rPr lang="zh-CN" altLang="zh-CN" sz="2400" b="1" u="sng" kern="100" dirty="0">
                <a:latin typeface="Times New Roman"/>
                <a:ea typeface="黑体"/>
                <a:cs typeface="Times New Roman"/>
              </a:rPr>
              <a:t>他那些灵思盎然的作品，它们一方面具有高度的创意和深刻的洞见，一方面象征古典的人道理想和高尚的风格。</a:t>
            </a:r>
            <a:r>
              <a:rPr lang="en-US" altLang="zh-CN" sz="2400" b="1" kern="100" baseline="30000" dirty="0">
                <a:latin typeface="宋体"/>
                <a:cs typeface="Times New Roman"/>
              </a:rPr>
              <a:t>④</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由于他的富于灵感的作品具有遒劲的气势和洞察力，也为崇高的人道主义理想和高尚风格提供一个范例。</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这也是颁奖理由。</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70759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09442" y="1008082"/>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679302" y="2223172"/>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ài</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79006841"/>
              </p:ext>
            </p:extLst>
          </p:nvPr>
        </p:nvGraphicFramePr>
        <p:xfrm>
          <a:off x="522288" y="2281561"/>
          <a:ext cx="9953625" cy="3487738"/>
        </p:xfrm>
        <a:graphic>
          <a:graphicData uri="http://schemas.openxmlformats.org/presentationml/2006/ole">
            <mc:AlternateContent xmlns:mc="http://schemas.openxmlformats.org/markup-compatibility/2006">
              <mc:Choice xmlns:v="urn:schemas-microsoft-com:vml" Requires="v">
                <p:oleObj spid="_x0000_s62466" name="文档" r:id="rId3" imgW="10365290" imgH="3635533" progId="Word.Document.12">
                  <p:embed/>
                </p:oleObj>
              </mc:Choice>
              <mc:Fallback>
                <p:oleObj name="文档" r:id="rId3" imgW="10365290" imgH="3635533" progId="Word.Document.12">
                  <p:embed/>
                  <p:pic>
                    <p:nvPicPr>
                      <p:cNvPr id="2" name="对象 1"/>
                      <p:cNvPicPr/>
                      <p:nvPr/>
                    </p:nvPicPr>
                    <p:blipFill>
                      <a:blip r:embed="rId4"/>
                      <a:stretch>
                        <a:fillRect/>
                      </a:stretch>
                    </p:blipFill>
                    <p:spPr>
                      <a:xfrm>
                        <a:off x="522288" y="2281561"/>
                        <a:ext cx="9953625" cy="3487738"/>
                      </a:xfrm>
                      <a:prstGeom prst="rect">
                        <a:avLst/>
                      </a:prstGeom>
                    </p:spPr>
                  </p:pic>
                </p:oleObj>
              </mc:Fallback>
            </mc:AlternateContent>
          </a:graphicData>
        </a:graphic>
      </p:graphicFrame>
      <p:sp>
        <p:nvSpPr>
          <p:cNvPr id="6" name="矩形 5"/>
          <p:cNvSpPr/>
          <p:nvPr/>
        </p:nvSpPr>
        <p:spPr>
          <a:xfrm>
            <a:off x="4173120" y="2245279"/>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bá</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445843" y="2218775"/>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xiá</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69432" y="2794142"/>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jìn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176502" y="2776493"/>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433550" y="2789745"/>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bì</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41906" y="3355210"/>
            <a:ext cx="92044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qiǎng</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790005" y="3350813"/>
            <a:ext cx="40588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zī</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356161" y="3364065"/>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luò</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635181" y="3961539"/>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lún</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4142251" y="3943890"/>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7009367" y="3943890"/>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zhēn</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1468410" y="4550219"/>
            <a:ext cx="92044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qiāng</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3681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7843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942219" y="1914809"/>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bá</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858878" y="1947061"/>
            <a:ext cx="803425" cy="461665"/>
          </a:xfrm>
          <a:prstGeom prst="rect">
            <a:avLst/>
          </a:prstGeom>
        </p:spPr>
        <p:txBody>
          <a:bodyPr wrap="none">
            <a:spAutoFit/>
          </a:bodyPr>
          <a:lstStyle/>
          <a:p>
            <a:r>
              <a:rPr lang="zh-CN" altLang="en-US" sz="2400" b="1" dirty="0">
                <a:solidFill>
                  <a:srgbClr val="FF0000"/>
                </a:solidFill>
              </a:rPr>
              <a:t>跋涉</a:t>
            </a:r>
          </a:p>
        </p:txBody>
      </p:sp>
      <p:graphicFrame>
        <p:nvGraphicFramePr>
          <p:cNvPr id="2" name="对象 1"/>
          <p:cNvGraphicFramePr>
            <a:graphicFrameLocks noChangeAspect="1"/>
          </p:cNvGraphicFramePr>
          <p:nvPr>
            <p:extLst>
              <p:ext uri="{D42A27DB-BD31-4B8C-83A1-F6EECF244321}">
                <p14:modId xmlns:p14="http://schemas.microsoft.com/office/powerpoint/2010/main" val="1856921139"/>
              </p:ext>
            </p:extLst>
          </p:nvPr>
        </p:nvGraphicFramePr>
        <p:xfrm>
          <a:off x="678898" y="2033909"/>
          <a:ext cx="9483725" cy="2835275"/>
        </p:xfrm>
        <a:graphic>
          <a:graphicData uri="http://schemas.openxmlformats.org/presentationml/2006/ole">
            <mc:AlternateContent xmlns:mc="http://schemas.openxmlformats.org/markup-compatibility/2006">
              <mc:Choice xmlns:v="urn:schemas-microsoft-com:vml" Requires="v">
                <p:oleObj spid="_x0000_s63490" name="文档" r:id="rId3" imgW="9759926" imgH="2910803" progId="Word.Document.12">
                  <p:embed/>
                </p:oleObj>
              </mc:Choice>
              <mc:Fallback>
                <p:oleObj name="文档" r:id="rId3" imgW="9759926" imgH="2910803" progId="Word.Document.12">
                  <p:embed/>
                  <p:pic>
                    <p:nvPicPr>
                      <p:cNvPr id="2" name="对象 1"/>
                      <p:cNvPicPr/>
                      <p:nvPr/>
                    </p:nvPicPr>
                    <p:blipFill>
                      <a:blip r:embed="rId4"/>
                      <a:stretch>
                        <a:fillRect/>
                      </a:stretch>
                    </p:blipFill>
                    <p:spPr>
                      <a:xfrm>
                        <a:off x="678898" y="2033909"/>
                        <a:ext cx="9483725" cy="2835275"/>
                      </a:xfrm>
                      <a:prstGeom prst="rect">
                        <a:avLst/>
                      </a:prstGeom>
                    </p:spPr>
                  </p:pic>
                </p:oleObj>
              </mc:Fallback>
            </mc:AlternateContent>
          </a:graphicData>
        </a:graphic>
      </p:graphicFrame>
      <p:sp>
        <p:nvSpPr>
          <p:cNvPr id="7" name="矩形 6"/>
          <p:cNvSpPr/>
          <p:nvPr/>
        </p:nvSpPr>
        <p:spPr>
          <a:xfrm>
            <a:off x="1955471" y="2355258"/>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bá</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858878" y="2387510"/>
            <a:ext cx="803425" cy="461665"/>
          </a:xfrm>
          <a:prstGeom prst="rect">
            <a:avLst/>
          </a:prstGeom>
        </p:spPr>
        <p:txBody>
          <a:bodyPr wrap="none">
            <a:spAutoFit/>
          </a:bodyPr>
          <a:lstStyle/>
          <a:p>
            <a:r>
              <a:rPr lang="zh-CN" altLang="en-US" sz="2400" b="1" dirty="0">
                <a:solidFill>
                  <a:srgbClr val="FF0000"/>
                </a:solidFill>
              </a:rPr>
              <a:t>拔掉</a:t>
            </a:r>
          </a:p>
        </p:txBody>
      </p:sp>
      <p:sp>
        <p:nvSpPr>
          <p:cNvPr id="9" name="矩形 8"/>
          <p:cNvSpPr/>
          <p:nvPr/>
        </p:nvSpPr>
        <p:spPr>
          <a:xfrm>
            <a:off x="1955471" y="2801672"/>
            <a:ext cx="45878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fú</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2858878" y="2833924"/>
            <a:ext cx="803425" cy="461665"/>
          </a:xfrm>
          <a:prstGeom prst="rect">
            <a:avLst/>
          </a:prstGeom>
        </p:spPr>
        <p:txBody>
          <a:bodyPr wrap="none">
            <a:spAutoFit/>
          </a:bodyPr>
          <a:lstStyle/>
          <a:p>
            <a:r>
              <a:rPr lang="zh-CN" altLang="en-US" sz="2400" b="1" dirty="0">
                <a:solidFill>
                  <a:srgbClr val="FF0000"/>
                </a:solidFill>
              </a:rPr>
              <a:t>祓除</a:t>
            </a:r>
          </a:p>
        </p:txBody>
      </p:sp>
      <p:sp>
        <p:nvSpPr>
          <p:cNvPr id="11" name="矩形 10"/>
          <p:cNvSpPr/>
          <p:nvPr/>
        </p:nvSpPr>
        <p:spPr>
          <a:xfrm>
            <a:off x="6321918" y="1928061"/>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ài</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7238577" y="1960313"/>
            <a:ext cx="803425" cy="461665"/>
          </a:xfrm>
          <a:prstGeom prst="rect">
            <a:avLst/>
          </a:prstGeom>
        </p:spPr>
        <p:txBody>
          <a:bodyPr wrap="none">
            <a:spAutoFit/>
          </a:bodyPr>
          <a:lstStyle/>
          <a:p>
            <a:r>
              <a:rPr lang="zh-CN" altLang="en-US" sz="2400" b="1" dirty="0">
                <a:solidFill>
                  <a:srgbClr val="FF0000"/>
                </a:solidFill>
              </a:rPr>
              <a:t>狭隘</a:t>
            </a:r>
          </a:p>
        </p:txBody>
      </p:sp>
      <p:sp>
        <p:nvSpPr>
          <p:cNvPr id="13" name="矩形 12"/>
          <p:cNvSpPr/>
          <p:nvPr/>
        </p:nvSpPr>
        <p:spPr>
          <a:xfrm>
            <a:off x="6335170" y="2355258"/>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7251829" y="2387510"/>
            <a:ext cx="803425" cy="461665"/>
          </a:xfrm>
          <a:prstGeom prst="rect">
            <a:avLst/>
          </a:prstGeom>
        </p:spPr>
        <p:txBody>
          <a:bodyPr wrap="none">
            <a:spAutoFit/>
          </a:bodyPr>
          <a:lstStyle/>
          <a:p>
            <a:r>
              <a:rPr lang="zh-CN" altLang="en-US" sz="2400" b="1" dirty="0">
                <a:solidFill>
                  <a:srgbClr val="FF0000"/>
                </a:solidFill>
              </a:rPr>
              <a:t>洋溢</a:t>
            </a:r>
          </a:p>
        </p:txBody>
      </p:sp>
      <p:sp>
        <p:nvSpPr>
          <p:cNvPr id="15" name="矩形 14"/>
          <p:cNvSpPr/>
          <p:nvPr/>
        </p:nvSpPr>
        <p:spPr>
          <a:xfrm>
            <a:off x="6295414" y="2808068"/>
            <a:ext cx="56137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shì</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7278333" y="2827068"/>
            <a:ext cx="803425" cy="461665"/>
          </a:xfrm>
          <a:prstGeom prst="rect">
            <a:avLst/>
          </a:prstGeom>
        </p:spPr>
        <p:txBody>
          <a:bodyPr wrap="none">
            <a:spAutoFit/>
          </a:bodyPr>
          <a:lstStyle/>
          <a:p>
            <a:r>
              <a:rPr lang="zh-CN" altLang="en-US" sz="2400" b="1" dirty="0">
                <a:solidFill>
                  <a:srgbClr val="FF0000"/>
                </a:solidFill>
              </a:rPr>
              <a:t>谥号</a:t>
            </a:r>
          </a:p>
        </p:txBody>
      </p:sp>
      <p:sp>
        <p:nvSpPr>
          <p:cNvPr id="17" name="矩形 16"/>
          <p:cNvSpPr/>
          <p:nvPr/>
        </p:nvSpPr>
        <p:spPr>
          <a:xfrm>
            <a:off x="1889211" y="335499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2858878" y="3400497"/>
            <a:ext cx="803425" cy="461665"/>
          </a:xfrm>
          <a:prstGeom prst="rect">
            <a:avLst/>
          </a:prstGeom>
        </p:spPr>
        <p:txBody>
          <a:bodyPr wrap="none">
            <a:spAutoFit/>
          </a:bodyPr>
          <a:lstStyle/>
          <a:p>
            <a:r>
              <a:rPr lang="zh-CN" altLang="en-US" sz="2400" b="1" dirty="0">
                <a:solidFill>
                  <a:srgbClr val="FF0000"/>
                </a:solidFill>
              </a:rPr>
              <a:t>卷帙</a:t>
            </a:r>
          </a:p>
        </p:txBody>
      </p:sp>
      <p:sp>
        <p:nvSpPr>
          <p:cNvPr id="19" name="矩形 18"/>
          <p:cNvSpPr/>
          <p:nvPr/>
        </p:nvSpPr>
        <p:spPr>
          <a:xfrm>
            <a:off x="1928967" y="3821946"/>
            <a:ext cx="42351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yì</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2858878" y="3854198"/>
            <a:ext cx="803425" cy="461665"/>
          </a:xfrm>
          <a:prstGeom prst="rect">
            <a:avLst/>
          </a:prstGeom>
        </p:spPr>
        <p:txBody>
          <a:bodyPr wrap="none">
            <a:spAutoFit/>
          </a:bodyPr>
          <a:lstStyle/>
          <a:p>
            <a:r>
              <a:rPr lang="zh-CN" altLang="en-US" sz="2400" b="1" dirty="0">
                <a:solidFill>
                  <a:srgbClr val="FF0000"/>
                </a:solidFill>
              </a:rPr>
              <a:t>佚名</a:t>
            </a:r>
          </a:p>
        </p:txBody>
      </p:sp>
      <p:sp>
        <p:nvSpPr>
          <p:cNvPr id="21" name="矩形 20"/>
          <p:cNvSpPr/>
          <p:nvPr/>
        </p:nvSpPr>
        <p:spPr>
          <a:xfrm>
            <a:off x="6144600" y="3361389"/>
            <a:ext cx="85151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jiāng</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7272828" y="3393641"/>
            <a:ext cx="803425" cy="461665"/>
          </a:xfrm>
          <a:prstGeom prst="rect">
            <a:avLst/>
          </a:prstGeom>
        </p:spPr>
        <p:txBody>
          <a:bodyPr wrap="none">
            <a:spAutoFit/>
          </a:bodyPr>
          <a:lstStyle/>
          <a:p>
            <a:r>
              <a:rPr lang="zh-CN" altLang="en-US" sz="2400" b="1" dirty="0">
                <a:solidFill>
                  <a:srgbClr val="FF0000"/>
                </a:solidFill>
              </a:rPr>
              <a:t>僵死</a:t>
            </a:r>
          </a:p>
        </p:txBody>
      </p:sp>
      <p:sp>
        <p:nvSpPr>
          <p:cNvPr id="23" name="矩形 22"/>
          <p:cNvSpPr/>
          <p:nvPr/>
        </p:nvSpPr>
        <p:spPr>
          <a:xfrm>
            <a:off x="6122504" y="3821946"/>
            <a:ext cx="85151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jiāng</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7259576" y="3854198"/>
            <a:ext cx="803425" cy="461665"/>
          </a:xfrm>
          <a:prstGeom prst="rect">
            <a:avLst/>
          </a:prstGeom>
        </p:spPr>
        <p:txBody>
          <a:bodyPr wrap="none">
            <a:spAutoFit/>
          </a:bodyPr>
          <a:lstStyle/>
          <a:p>
            <a:r>
              <a:rPr lang="zh-CN" altLang="en-US" sz="2400" b="1" dirty="0">
                <a:solidFill>
                  <a:srgbClr val="FF0000"/>
                </a:solidFill>
              </a:rPr>
              <a:t>边疆</a:t>
            </a:r>
          </a:p>
        </p:txBody>
      </p:sp>
    </p:spTree>
    <p:extLst>
      <p:ext uri="{BB962C8B-B14F-4D97-AF65-F5344CB8AC3E}">
        <p14:creationId xmlns:p14="http://schemas.microsoft.com/office/powerpoint/2010/main" val="425004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01473"/>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42145"/>
            <a:ext cx="11304749" cy="559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教养</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修养</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教养</a:t>
            </a:r>
            <a:r>
              <a:rPr lang="en-US" altLang="zh-CN" sz="2400" b="1" kern="100" dirty="0">
                <a:latin typeface="宋体"/>
                <a:cs typeface="Times New Roman"/>
              </a:rPr>
              <a:t>”</a:t>
            </a:r>
            <a:r>
              <a:rPr lang="zh-CN" altLang="zh-CN" sz="2400" b="1" kern="100" dirty="0">
                <a:latin typeface="Times New Roman"/>
                <a:cs typeface="Times New Roman"/>
              </a:rPr>
              <a:t>指一般文化和品德的修养，也指教育培养。</a:t>
            </a:r>
            <a:r>
              <a:rPr lang="en-US" altLang="zh-CN" sz="2400" b="1" kern="100" dirty="0">
                <a:latin typeface="宋体"/>
                <a:cs typeface="Times New Roman"/>
              </a:rPr>
              <a:t>“</a:t>
            </a:r>
            <a:r>
              <a:rPr lang="zh-CN" altLang="zh-CN" sz="2400" b="1" kern="100" dirty="0">
                <a:latin typeface="Times New Roman"/>
                <a:cs typeface="Times New Roman"/>
              </a:rPr>
              <a:t>修养</a:t>
            </a:r>
            <a:r>
              <a:rPr lang="en-US" altLang="zh-CN" sz="2400" b="1" kern="100" dirty="0">
                <a:latin typeface="宋体"/>
                <a:cs typeface="Times New Roman"/>
              </a:rPr>
              <a:t>”</a:t>
            </a:r>
            <a:r>
              <a:rPr lang="zh-CN" altLang="zh-CN" sz="2400" b="1" kern="100" dirty="0">
                <a:latin typeface="Times New Roman"/>
                <a:cs typeface="Times New Roman"/>
              </a:rPr>
              <a:t>指理论、知识、艺术、思想等方面的一定水平，也指养成的正确的待人处事的态度。</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一个富有</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的人，不论是对什么样身份的人，始终都彬彬有礼。</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任何的艺术</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都不是先天的，都是需要在艺术创作或艺术欣赏的实践中，逐渐锻炼和培养的。</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心智</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心志</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心智</a:t>
            </a:r>
            <a:r>
              <a:rPr lang="en-US" altLang="zh-CN" sz="2400" b="1" kern="100" dirty="0">
                <a:latin typeface="宋体"/>
                <a:cs typeface="Times New Roman"/>
              </a:rPr>
              <a:t>”</a:t>
            </a:r>
            <a:r>
              <a:rPr lang="zh-CN" altLang="zh-CN" sz="2400" b="1" kern="100" dirty="0">
                <a:latin typeface="Times New Roman"/>
                <a:cs typeface="Times New Roman"/>
              </a:rPr>
              <a:t>强调的是</a:t>
            </a:r>
            <a:r>
              <a:rPr lang="en-US" altLang="zh-CN" sz="2400" b="1" kern="100" dirty="0">
                <a:latin typeface="宋体"/>
                <a:cs typeface="Times New Roman"/>
              </a:rPr>
              <a:t>“</a:t>
            </a:r>
            <a:r>
              <a:rPr lang="zh-CN" altLang="zh-CN" sz="2400" b="1" kern="100" dirty="0">
                <a:latin typeface="Times New Roman"/>
                <a:cs typeface="Times New Roman"/>
              </a:rPr>
              <a:t>智</a:t>
            </a:r>
            <a:r>
              <a:rPr lang="en-US" altLang="zh-CN" sz="2400" b="1" kern="100" dirty="0">
                <a:latin typeface="宋体"/>
                <a:cs typeface="Times New Roman"/>
              </a:rPr>
              <a:t>”</a:t>
            </a:r>
            <a:r>
              <a:rPr lang="zh-CN" altLang="zh-CN" sz="2400" b="1" kern="100" dirty="0">
                <a:latin typeface="Times New Roman"/>
                <a:cs typeface="Times New Roman"/>
              </a:rPr>
              <a:t>，智慧。</a:t>
            </a:r>
            <a:r>
              <a:rPr lang="en-US" altLang="zh-CN" sz="2400" b="1" kern="100" dirty="0">
                <a:latin typeface="宋体"/>
                <a:cs typeface="Times New Roman"/>
              </a:rPr>
              <a:t>“</a:t>
            </a:r>
            <a:r>
              <a:rPr lang="zh-CN" altLang="zh-CN" sz="2400" b="1" kern="100" dirty="0">
                <a:latin typeface="Times New Roman"/>
                <a:cs typeface="Times New Roman"/>
              </a:rPr>
              <a:t>心志</a:t>
            </a:r>
            <a:r>
              <a:rPr lang="en-US" altLang="zh-CN" sz="2400" b="1" kern="100" dirty="0">
                <a:latin typeface="宋体"/>
                <a:cs typeface="Times New Roman"/>
              </a:rPr>
              <a:t>”</a:t>
            </a:r>
            <a:r>
              <a:rPr lang="zh-CN" altLang="zh-CN" sz="2400" b="1" kern="100" dirty="0">
                <a:latin typeface="Times New Roman"/>
                <a:cs typeface="Times New Roman"/>
              </a:rPr>
              <a:t>强调的是</a:t>
            </a:r>
            <a:r>
              <a:rPr lang="en-US" altLang="zh-CN" sz="2400" b="1" kern="100" dirty="0">
                <a:latin typeface="宋体"/>
                <a:cs typeface="Times New Roman"/>
              </a:rPr>
              <a:t>“</a:t>
            </a:r>
            <a:r>
              <a:rPr lang="zh-CN" altLang="zh-CN" sz="2400" b="1" kern="100" dirty="0">
                <a:latin typeface="Times New Roman"/>
                <a:cs typeface="Times New Roman"/>
              </a:rPr>
              <a:t>志</a:t>
            </a:r>
            <a:r>
              <a:rPr lang="en-US" altLang="zh-CN" sz="2400" b="1" kern="100" dirty="0">
                <a:latin typeface="宋体"/>
                <a:cs typeface="Times New Roman"/>
              </a:rPr>
              <a:t>”</a:t>
            </a:r>
            <a:r>
              <a:rPr lang="zh-CN" altLang="zh-CN" sz="2400" b="1" kern="100" dirty="0">
                <a:latin typeface="Times New Roman"/>
                <a:cs typeface="Times New Roman"/>
              </a:rPr>
              <a:t>，意志。</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对于一个人而言，只有</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成熟才可以承担生活中的事情，才可以理性地对待身边的人和事。</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不管家境如何，录取如何，磨砺</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不可少。</a:t>
            </a:r>
            <a:endParaRPr lang="zh-CN" altLang="zh-CN" sz="1050" kern="100" dirty="0">
              <a:effectLst/>
              <a:latin typeface="宋体"/>
              <a:cs typeface="Courier New"/>
            </a:endParaRPr>
          </a:p>
        </p:txBody>
      </p:sp>
      <p:sp>
        <p:nvSpPr>
          <p:cNvPr id="5" name="矩形 4"/>
          <p:cNvSpPr/>
          <p:nvPr/>
        </p:nvSpPr>
        <p:spPr>
          <a:xfrm>
            <a:off x="3048861" y="2399226"/>
            <a:ext cx="803425" cy="542713"/>
          </a:xfrm>
          <a:prstGeom prst="rect">
            <a:avLst/>
          </a:prstGeom>
        </p:spPr>
        <p:txBody>
          <a:bodyPr wrap="none">
            <a:spAutoFit/>
          </a:bodyPr>
          <a:lstStyle/>
          <a:p>
            <a:pPr>
              <a:lnSpc>
                <a:spcPts val="3900"/>
              </a:lnSpc>
            </a:pPr>
            <a:r>
              <a:rPr lang="zh-CN" altLang="en-US" sz="2400" b="1" dirty="0">
                <a:solidFill>
                  <a:srgbClr val="FF0000"/>
                </a:solidFill>
              </a:rPr>
              <a:t>教养</a:t>
            </a:r>
          </a:p>
        </p:txBody>
      </p:sp>
      <p:sp>
        <p:nvSpPr>
          <p:cNvPr id="6" name="矩形 5"/>
          <p:cNvSpPr/>
          <p:nvPr/>
        </p:nvSpPr>
        <p:spPr>
          <a:xfrm>
            <a:off x="2565726" y="2912791"/>
            <a:ext cx="803425" cy="542713"/>
          </a:xfrm>
          <a:prstGeom prst="rect">
            <a:avLst/>
          </a:prstGeom>
        </p:spPr>
        <p:txBody>
          <a:bodyPr wrap="none">
            <a:spAutoFit/>
          </a:bodyPr>
          <a:lstStyle/>
          <a:p>
            <a:pPr>
              <a:lnSpc>
                <a:spcPts val="3900"/>
              </a:lnSpc>
            </a:pPr>
            <a:r>
              <a:rPr lang="zh-CN" altLang="en-US" sz="2400" b="1">
                <a:solidFill>
                  <a:srgbClr val="FF0000"/>
                </a:solidFill>
              </a:rPr>
              <a:t>修养</a:t>
            </a:r>
            <a:endParaRPr lang="zh-CN" altLang="en-US" sz="2400" b="1" dirty="0">
              <a:solidFill>
                <a:srgbClr val="FF0000"/>
              </a:solidFill>
            </a:endParaRPr>
          </a:p>
        </p:txBody>
      </p:sp>
      <p:sp>
        <p:nvSpPr>
          <p:cNvPr id="7" name="矩形 6"/>
          <p:cNvSpPr/>
          <p:nvPr/>
        </p:nvSpPr>
        <p:spPr>
          <a:xfrm>
            <a:off x="5015862" y="4879792"/>
            <a:ext cx="803425" cy="542713"/>
          </a:xfrm>
          <a:prstGeom prst="rect">
            <a:avLst/>
          </a:prstGeom>
        </p:spPr>
        <p:txBody>
          <a:bodyPr wrap="none">
            <a:spAutoFit/>
          </a:bodyPr>
          <a:lstStyle/>
          <a:p>
            <a:pPr>
              <a:lnSpc>
                <a:spcPts val="3900"/>
              </a:lnSpc>
            </a:pPr>
            <a:r>
              <a:rPr lang="zh-CN" altLang="en-US" sz="2400" b="1" dirty="0">
                <a:solidFill>
                  <a:srgbClr val="FF0000"/>
                </a:solidFill>
              </a:rPr>
              <a:t>心智</a:t>
            </a:r>
          </a:p>
        </p:txBody>
      </p:sp>
      <p:sp>
        <p:nvSpPr>
          <p:cNvPr id="8" name="矩形 7"/>
          <p:cNvSpPr/>
          <p:nvPr/>
        </p:nvSpPr>
        <p:spPr>
          <a:xfrm>
            <a:off x="5305827" y="5880418"/>
            <a:ext cx="803425" cy="542713"/>
          </a:xfrm>
          <a:prstGeom prst="rect">
            <a:avLst/>
          </a:prstGeom>
        </p:spPr>
        <p:txBody>
          <a:bodyPr wrap="none">
            <a:spAutoFit/>
          </a:bodyPr>
          <a:lstStyle/>
          <a:p>
            <a:pPr>
              <a:lnSpc>
                <a:spcPts val="3900"/>
              </a:lnSpc>
            </a:pPr>
            <a:r>
              <a:rPr lang="zh-CN" altLang="en-US" sz="2400" b="1" dirty="0">
                <a:solidFill>
                  <a:srgbClr val="FF0000"/>
                </a:solidFill>
              </a:rPr>
              <a:t>心志</a:t>
            </a:r>
          </a:p>
        </p:txBody>
      </p:sp>
    </p:spTree>
    <p:extLst>
      <p:ext uri="{BB962C8B-B14F-4D97-AF65-F5344CB8AC3E}">
        <p14:creationId xmlns:p14="http://schemas.microsoft.com/office/powerpoint/2010/main" val="81760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5363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73823"/>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51168839"/>
              </p:ext>
            </p:extLst>
          </p:nvPr>
        </p:nvGraphicFramePr>
        <p:xfrm>
          <a:off x="627131" y="2213935"/>
          <a:ext cx="10567988" cy="3735387"/>
        </p:xfrm>
        <a:graphic>
          <a:graphicData uri="http://schemas.openxmlformats.org/presentationml/2006/ole">
            <mc:AlternateContent xmlns:mc="http://schemas.openxmlformats.org/markup-compatibility/2006">
              <mc:Choice xmlns:v="urn:schemas-microsoft-com:vml" Requires="v">
                <p:oleObj spid="_x0000_s64514" name="文档" r:id="rId3" imgW="10874616" imgH="3836787" progId="Word.Document.12">
                  <p:embed/>
                </p:oleObj>
              </mc:Choice>
              <mc:Fallback>
                <p:oleObj name="文档" r:id="rId3" imgW="10874616" imgH="3836787" progId="Word.Document.12">
                  <p:embed/>
                  <p:pic>
                    <p:nvPicPr>
                      <p:cNvPr id="2" name="对象 1"/>
                      <p:cNvPicPr/>
                      <p:nvPr/>
                    </p:nvPicPr>
                    <p:blipFill>
                      <a:blip r:embed="rId4"/>
                      <a:stretch>
                        <a:fillRect/>
                      </a:stretch>
                    </p:blipFill>
                    <p:spPr>
                      <a:xfrm>
                        <a:off x="627131" y="2213935"/>
                        <a:ext cx="10567988" cy="3735387"/>
                      </a:xfrm>
                      <a:prstGeom prst="rect">
                        <a:avLst/>
                      </a:prstGeom>
                    </p:spPr>
                  </p:pic>
                </p:oleObj>
              </mc:Fallback>
            </mc:AlternateContent>
          </a:graphicData>
        </a:graphic>
      </p:graphicFrame>
    </p:spTree>
    <p:extLst>
      <p:ext uri="{BB962C8B-B14F-4D97-AF65-F5344CB8AC3E}">
        <p14:creationId xmlns:p14="http://schemas.microsoft.com/office/powerpoint/2010/main" val="18515126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3645</Words>
  <Application>Microsoft Office PowerPoint</Application>
  <PresentationFormat>宽屏</PresentationFormat>
  <Paragraphs>253</Paragraphs>
  <Slides>43</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62"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