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469" r:id="rId3"/>
    <p:sldId id="258" r:id="rId4"/>
    <p:sldId id="312" r:id="rId5"/>
    <p:sldId id="313" r:id="rId6"/>
    <p:sldId id="368" r:id="rId7"/>
    <p:sldId id="353" r:id="rId8"/>
    <p:sldId id="273" r:id="rId9"/>
    <p:sldId id="391" r:id="rId10"/>
    <p:sldId id="292" r:id="rId11"/>
    <p:sldId id="296" r:id="rId12"/>
    <p:sldId id="421" r:id="rId13"/>
    <p:sldId id="380" r:id="rId14"/>
    <p:sldId id="359" r:id="rId15"/>
    <p:sldId id="358" r:id="rId16"/>
    <p:sldId id="422" r:id="rId17"/>
    <p:sldId id="423" r:id="rId18"/>
    <p:sldId id="425" r:id="rId19"/>
    <p:sldId id="426" r:id="rId20"/>
    <p:sldId id="360" r:id="rId21"/>
    <p:sldId id="427" r:id="rId22"/>
    <p:sldId id="428" r:id="rId23"/>
    <p:sldId id="304" r:id="rId24"/>
    <p:sldId id="362" r:id="rId25"/>
    <p:sldId id="363" r:id="rId26"/>
    <p:sldId id="286" r:id="rId27"/>
    <p:sldId id="364" r:id="rId28"/>
    <p:sldId id="365" r:id="rId29"/>
    <p:sldId id="429" r:id="rId30"/>
    <p:sldId id="430" r:id="rId31"/>
    <p:sldId id="432" r:id="rId32"/>
    <p:sldId id="433" r:id="rId33"/>
    <p:sldId id="434" r:id="rId34"/>
    <p:sldId id="435" r:id="rId35"/>
    <p:sldId id="437" r:id="rId36"/>
    <p:sldId id="436" r:id="rId37"/>
    <p:sldId id="396" r:id="rId38"/>
    <p:sldId id="417" r:id="rId39"/>
    <p:sldId id="419" r:id="rId40"/>
    <p:sldId id="440" r:id="rId41"/>
    <p:sldId id="450" r:id="rId42"/>
    <p:sldId id="442" r:id="rId43"/>
    <p:sldId id="444" r:id="rId44"/>
    <p:sldId id="445" r:id="rId45"/>
    <p:sldId id="446" r:id="rId46"/>
    <p:sldId id="447" r:id="rId47"/>
    <p:sldId id="448" r:id="rId48"/>
    <p:sldId id="449" r:id="rId49"/>
    <p:sldId id="387" r:id="rId50"/>
    <p:sldId id="389" r:id="rId51"/>
    <p:sldId id="388" r:id="rId52"/>
    <p:sldId id="373" r:id="rId53"/>
    <p:sldId id="374" r:id="rId54"/>
    <p:sldId id="375" r:id="rId55"/>
    <p:sldId id="376" r:id="rId56"/>
    <p:sldId id="377" r:id="rId57"/>
    <p:sldId id="370" r:id="rId58"/>
    <p:sldId id="290" r:id="rId59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99"/>
    <a:srgbClr val="99CCFF"/>
    <a:srgbClr val="99FF66"/>
    <a:srgbClr val="FF0000"/>
    <a:srgbClr val="FFFF99"/>
    <a:srgbClr val="0000FF"/>
    <a:srgbClr val="0000CC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-76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2" Type="http://schemas.openxmlformats.org/officeDocument/2006/relationships/tableStyles" Target="tableStyles.xml"/><Relationship Id="rId61" Type="http://schemas.openxmlformats.org/officeDocument/2006/relationships/viewProps" Target="viewProps.xml"/><Relationship Id="rId60" Type="http://schemas.openxmlformats.org/officeDocument/2006/relationships/presProps" Target="presProps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716657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/>
            </a:lvl1pPr>
          </a:lstStyle>
          <a:p>
            <a:pPr lvl="0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/>
            </a:lvl1pPr>
          </a:lstStyle>
          <a:p>
            <a:pPr lvl="0"/>
            <a:endParaRPr lang="zh-CN" altLang="en-US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/>
            </a:lvl1pPr>
          </a:lstStyle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0">
          <a:solidFill>
            <a:srgbClr val="FF0000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0">
          <a:solidFill>
            <a:srgbClr val="FF0000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0">
          <a:solidFill>
            <a:srgbClr val="FF0000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0">
          <a:solidFill>
            <a:srgbClr val="FF0000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0">
          <a:solidFill>
            <a:srgbClr val="FF0000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0">
          <a:solidFill>
            <a:srgbClr val="FF0000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0">
          <a:solidFill>
            <a:srgbClr val="FF0000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0">
          <a:solidFill>
            <a:srgbClr val="FF0000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oleObject" Target="../embeddings/oleObject1.bin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oleObject" Target="../embeddings/oleObject2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GI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slide" Target="slide9.xml"/><Relationship Id="rId3" Type="http://schemas.openxmlformats.org/officeDocument/2006/relationships/image" Target="../media/image2.GIF"/><Relationship Id="rId2" Type="http://schemas.openxmlformats.org/officeDocument/2006/relationships/slide" Target="slide3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GI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3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oleObject" Target="../embeddings/oleObject3.bin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GIF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2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GIF"/><Relationship Id="rId1" Type="http://schemas.openxmlformats.org/officeDocument/2006/relationships/slide" Target="slide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slide" Target="slide9.xml"/><Relationship Id="rId3" Type="http://schemas.openxmlformats.org/officeDocument/2006/relationships/image" Target="../media/image5.png"/><Relationship Id="rId2" Type="http://schemas.openxmlformats.org/officeDocument/2006/relationships/image" Target="../media/image4.GIF"/><Relationship Id="rId1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73125" y="784225"/>
            <a:ext cx="6600825" cy="4358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>
                <a:solidFill>
                  <a:schemeClr val="tx1"/>
                </a:solidFill>
              </a:rPr>
              <a:t>怎忍看最后一眼/那一眼里全是眷恋/静静的是课堂/不平静的是心中的波澜/战争的音讯令人厌倦/多少双眼睛把和平企盼/永远不会忘记这一天/童年在瞬间长成成年/最后一课/是一顿难忘的最后晚餐</a:t>
            </a:r>
            <a:endParaRPr lang="zh-CN" altLang="en-US" sz="4000">
              <a:solidFill>
                <a:schemeClr val="tx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63625" y="5472430"/>
            <a:ext cx="554228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/>
              <a:t>为诗歌配上题目</a:t>
            </a:r>
            <a:endParaRPr lang="zh-CN" altLang="en-US" sz="5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8435" name="左大括号 18434"/>
          <p:cNvSpPr/>
          <p:nvPr/>
        </p:nvSpPr>
        <p:spPr>
          <a:xfrm>
            <a:off x="1763713" y="260350"/>
            <a:ext cx="439737" cy="6191250"/>
          </a:xfrm>
          <a:prstGeom prst="leftBrace">
            <a:avLst>
              <a:gd name="adj1" fmla="val 117328"/>
              <a:gd name="adj2" fmla="val 50000"/>
            </a:avLst>
          </a:prstGeom>
          <a:noFill/>
          <a:ln w="9525" cap="flat" cmpd="sng">
            <a:solidFill>
              <a:srgbClr val="00FFFF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8436" name="文本框 18435"/>
          <p:cNvSpPr txBox="1"/>
          <p:nvPr/>
        </p:nvSpPr>
        <p:spPr>
          <a:xfrm>
            <a:off x="2268538" y="260350"/>
            <a:ext cx="5940425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6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1</a:t>
            </a:r>
            <a:r>
              <a:rPr lang="zh-CN" altLang="en-US" sz="36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、“我”上学路上的见闻和</a:t>
            </a:r>
            <a:endParaRPr lang="zh-CN" altLang="en-US" sz="3600" b="1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  <a:p>
            <a:pPr lvl="0"/>
            <a:r>
              <a:rPr lang="zh-CN" altLang="en-US" sz="36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心理活动</a:t>
            </a:r>
            <a:r>
              <a:rPr lang="zh-CN" altLang="en-US" sz="3600" b="1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。（</a:t>
            </a:r>
            <a:r>
              <a:rPr lang="en-US" altLang="zh-CN" sz="36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1—6</a:t>
            </a:r>
            <a:r>
              <a:rPr lang="zh-CN" altLang="en-US" sz="3600" b="1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）</a:t>
            </a:r>
            <a:endParaRPr lang="zh-CN" altLang="en-US" sz="3600" b="1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8437" name="文本框 18436"/>
          <p:cNvSpPr txBox="1"/>
          <p:nvPr/>
        </p:nvSpPr>
        <p:spPr>
          <a:xfrm>
            <a:off x="2268538" y="2276475"/>
            <a:ext cx="5651500" cy="11887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6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2</a:t>
            </a:r>
            <a:r>
              <a:rPr lang="zh-CN" altLang="en-US" sz="36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、我们上最后一堂法语课</a:t>
            </a:r>
            <a:endParaRPr lang="zh-CN" altLang="en-US" sz="3600" b="1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  <a:p>
            <a:pPr lvl="0"/>
            <a:r>
              <a:rPr lang="zh-CN" altLang="en-US" sz="36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的情</a:t>
            </a:r>
            <a:r>
              <a:rPr lang="zh-CN" altLang="en-US" sz="3600" b="1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景。（</a:t>
            </a:r>
            <a:r>
              <a:rPr lang="en-US" altLang="zh-CN" sz="36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7—23</a:t>
            </a:r>
            <a:r>
              <a:rPr lang="zh-CN" altLang="en-US" sz="3600" b="1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）</a:t>
            </a:r>
            <a:endParaRPr lang="zh-CN" altLang="en-US" sz="3600" b="1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8438" name="文本框 18437"/>
          <p:cNvSpPr txBox="1"/>
          <p:nvPr/>
        </p:nvSpPr>
        <p:spPr>
          <a:xfrm>
            <a:off x="2339975" y="4508500"/>
            <a:ext cx="6119813" cy="1739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6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3</a:t>
            </a:r>
            <a:r>
              <a:rPr lang="zh-CN" altLang="en-US" sz="36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、下课时韩麦尔先生悲壮、</a:t>
            </a:r>
            <a:endParaRPr lang="zh-CN" altLang="en-US" sz="3600" b="1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  <a:p>
            <a:pPr lvl="0"/>
            <a:r>
              <a:rPr lang="zh-CN" altLang="en-US" sz="36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不屈的精</a:t>
            </a:r>
            <a:r>
              <a:rPr lang="zh-CN" altLang="en-US" sz="3600" b="1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神。（忽然教堂－末尾）</a:t>
            </a:r>
            <a:endParaRPr lang="zh-CN" altLang="en-US" sz="3600" b="1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8439" name="燕尾形 18438"/>
          <p:cNvSpPr/>
          <p:nvPr/>
        </p:nvSpPr>
        <p:spPr>
          <a:xfrm>
            <a:off x="6011863" y="3573463"/>
            <a:ext cx="2555875" cy="719137"/>
          </a:xfrm>
          <a:prstGeom prst="chevron">
            <a:avLst>
              <a:gd name="adj" fmla="val 88852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algn="ctr"/>
            <a:r>
              <a:rPr lang="zh-CN" altLang="en-US" sz="36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发展</a:t>
            </a:r>
            <a:endParaRPr lang="zh-CN" altLang="en-US" sz="3600" b="1">
              <a:solidFill>
                <a:srgbClr val="FF0000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8440" name="五边形 18439"/>
          <p:cNvSpPr/>
          <p:nvPr/>
        </p:nvSpPr>
        <p:spPr>
          <a:xfrm>
            <a:off x="6156325" y="1628775"/>
            <a:ext cx="2339975" cy="485775"/>
          </a:xfrm>
          <a:prstGeom prst="homePlate">
            <a:avLst>
              <a:gd name="adj" fmla="val 120424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algn="ctr"/>
            <a:r>
              <a:rPr lang="zh-CN" altLang="en-US" sz="36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开端</a:t>
            </a:r>
            <a:endParaRPr lang="zh-CN" altLang="en-US" sz="3600" b="1">
              <a:solidFill>
                <a:srgbClr val="FF0000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8441" name="椭圆 18440"/>
          <p:cNvSpPr/>
          <p:nvPr/>
        </p:nvSpPr>
        <p:spPr>
          <a:xfrm>
            <a:off x="5614988" y="5734050"/>
            <a:ext cx="3529012" cy="9144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/>
            <a:r>
              <a:rPr lang="zh-CN" altLang="en-US" sz="36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高潮和结局</a:t>
            </a:r>
            <a:endParaRPr lang="zh-CN" altLang="en-US" sz="3600" b="1">
              <a:solidFill>
                <a:srgbClr val="FF0000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8442" name="左大括号 18441"/>
          <p:cNvSpPr/>
          <p:nvPr/>
        </p:nvSpPr>
        <p:spPr>
          <a:xfrm>
            <a:off x="1979613" y="260350"/>
            <a:ext cx="144462" cy="6264275"/>
          </a:xfrm>
          <a:prstGeom prst="leftBrace">
            <a:avLst>
              <a:gd name="adj1" fmla="val 361356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8434" name="椭圆 18433"/>
          <p:cNvSpPr/>
          <p:nvPr/>
        </p:nvSpPr>
        <p:spPr>
          <a:xfrm>
            <a:off x="0" y="1557338"/>
            <a:ext cx="1908175" cy="1244600"/>
          </a:xfrm>
          <a:prstGeom prst="ellipse">
            <a:avLst/>
          </a:prstGeom>
          <a:solidFill>
            <a:srgbClr val="EFEFA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/>
            <a:r>
              <a:rPr lang="zh-CN" altLang="en-US" sz="4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课文</a:t>
            </a:r>
            <a:endParaRPr lang="zh-CN" altLang="en-US" sz="4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ctr"/>
            <a:r>
              <a:rPr lang="zh-CN" altLang="en-US" sz="4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情</a:t>
            </a:r>
            <a:r>
              <a:rPr lang="zh-CN" altLang="en-US" sz="4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节</a:t>
            </a:r>
            <a:endParaRPr lang="zh-CN" altLang="en-US" sz="44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443" name="文本框 18442"/>
          <p:cNvSpPr txBox="1"/>
          <p:nvPr/>
        </p:nvSpPr>
        <p:spPr>
          <a:xfrm>
            <a:off x="3995738" y="1557338"/>
            <a:ext cx="24479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>
                <a:solidFill>
                  <a:srgbClr val="0000C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上学路上</a:t>
            </a:r>
            <a:endParaRPr lang="zh-CN" altLang="en-US" sz="3600" b="1">
              <a:solidFill>
                <a:srgbClr val="0000CC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8444" name="文本框 18443"/>
          <p:cNvSpPr txBox="1"/>
          <p:nvPr/>
        </p:nvSpPr>
        <p:spPr>
          <a:xfrm>
            <a:off x="4211638" y="3357563"/>
            <a:ext cx="2667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>
                <a:solidFill>
                  <a:srgbClr val="0000C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上课前</a:t>
            </a:r>
            <a:endParaRPr lang="zh-CN" altLang="en-US" sz="3600" b="1">
              <a:solidFill>
                <a:srgbClr val="0000CC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8445" name="文本框 18444"/>
          <p:cNvSpPr txBox="1"/>
          <p:nvPr/>
        </p:nvSpPr>
        <p:spPr>
          <a:xfrm>
            <a:off x="4211638" y="3860800"/>
            <a:ext cx="3124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>
                <a:solidFill>
                  <a:srgbClr val="0000C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上</a:t>
            </a:r>
            <a:r>
              <a:rPr lang="zh-CN" altLang="en-US" sz="3600" b="1" dirty="0">
                <a:solidFill>
                  <a:srgbClr val="0000C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课中</a:t>
            </a:r>
            <a:endParaRPr lang="zh-CN" altLang="en-US" sz="3600" b="1">
              <a:solidFill>
                <a:srgbClr val="0000CC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8446" name="文本框 18445"/>
          <p:cNvSpPr txBox="1"/>
          <p:nvPr/>
        </p:nvSpPr>
        <p:spPr>
          <a:xfrm>
            <a:off x="3924300" y="5805488"/>
            <a:ext cx="3429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>
                <a:solidFill>
                  <a:srgbClr val="0000C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宣布散学</a:t>
            </a:r>
            <a:endParaRPr lang="zh-CN" altLang="en-US" sz="3600" b="1">
              <a:solidFill>
                <a:srgbClr val="0000CC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8447" name="矩形 18446"/>
          <p:cNvSpPr/>
          <p:nvPr/>
        </p:nvSpPr>
        <p:spPr>
          <a:xfrm>
            <a:off x="323850" y="3213100"/>
            <a:ext cx="1908175" cy="228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 dirty="0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以小弗郎士所</a:t>
            </a:r>
            <a:endParaRPr lang="zh-CN" altLang="en-US" sz="3600" b="1" dirty="0">
              <a:solidFill>
                <a:srgbClr val="CC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/>
            <a:r>
              <a:rPr lang="zh-CN" altLang="en-US" sz="3600" b="1" dirty="0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见所闻为线索</a:t>
            </a:r>
            <a:endParaRPr lang="zh-CN" altLang="en-US" sz="3600" b="1" dirty="0">
              <a:solidFill>
                <a:srgbClr val="CC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9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9000"/>
                            </p:stCondLst>
                            <p:childTnLst>
                              <p:par>
                                <p:cTn id="4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animBg="1"/>
      <p:bldP spid="18437" grpId="0" animBg="1"/>
      <p:bldP spid="18438" grpId="0" animBg="1"/>
      <p:bldP spid="18439" grpId="0" animBg="1"/>
      <p:bldP spid="18440" grpId="0" animBg="1"/>
      <p:bldP spid="18441" grpId="0" animBg="1"/>
      <p:bldP spid="18443" grpId="0" animBg="1"/>
      <p:bldP spid="18444" grpId="0" animBg="1"/>
      <p:bldP spid="18445" grpId="0" animBg="1"/>
      <p:bldP spid="1844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6194" name="文本框 136193"/>
          <p:cNvSpPr txBox="1"/>
          <p:nvPr/>
        </p:nvSpPr>
        <p:spPr>
          <a:xfrm>
            <a:off x="6496050" y="4968875"/>
            <a:ext cx="2647950" cy="762000"/>
          </a:xfrm>
          <a:prstGeom prst="rect">
            <a:avLst/>
          </a:prstGeom>
          <a:gradFill rotWithShape="0">
            <a:gsLst>
              <a:gs pos="0">
                <a:srgbClr val="000082">
                  <a:alpha val="100000"/>
                </a:srgbClr>
              </a:gs>
              <a:gs pos="30000">
                <a:srgbClr val="66008F">
                  <a:alpha val="100000"/>
                </a:srgbClr>
              </a:gs>
              <a:gs pos="64999">
                <a:srgbClr val="BA0066">
                  <a:alpha val="100000"/>
                </a:srgbClr>
              </a:gs>
              <a:gs pos="89999">
                <a:srgbClr val="FF0000">
                  <a:alpha val="100000"/>
                </a:srgbClr>
              </a:gs>
              <a:gs pos="100000">
                <a:srgbClr val="FF8200">
                  <a:alpha val="100000"/>
                </a:srgbClr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anchor="ctr" anchorCtr="1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b="1">
                <a:solidFill>
                  <a:schemeClr val="tx1"/>
                </a:solidFill>
                <a:latin typeface="Times New Roman" panose="02020603050405020304" pitchFamily="18" charset="0"/>
                <a:ea typeface="华文行楷" pitchFamily="2" charset="-122"/>
                <a:hlinkClick r:id="" action="ppaction://noaction"/>
              </a:rPr>
              <a:t>小弗郎士</a:t>
            </a:r>
            <a:endParaRPr lang="zh-CN" altLang="en-US" sz="4400" b="1">
              <a:solidFill>
                <a:schemeClr val="tx1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136195" name="文本框 136194"/>
          <p:cNvSpPr txBox="1"/>
          <p:nvPr/>
        </p:nvSpPr>
        <p:spPr>
          <a:xfrm>
            <a:off x="0" y="5181600"/>
            <a:ext cx="2860675" cy="641350"/>
          </a:xfrm>
          <a:prstGeom prst="rect">
            <a:avLst/>
          </a:prstGeom>
          <a:gradFill rotWithShape="0">
            <a:gsLst>
              <a:gs pos="0">
                <a:srgbClr val="000082">
                  <a:alpha val="100000"/>
                </a:srgbClr>
              </a:gs>
              <a:gs pos="30000">
                <a:srgbClr val="66008F">
                  <a:alpha val="100000"/>
                </a:srgbClr>
              </a:gs>
              <a:gs pos="64999">
                <a:srgbClr val="BA0066">
                  <a:alpha val="100000"/>
                </a:srgbClr>
              </a:gs>
              <a:gs pos="89999">
                <a:srgbClr val="FF0000">
                  <a:alpha val="100000"/>
                </a:srgbClr>
              </a:gs>
              <a:gs pos="100000">
                <a:srgbClr val="FF8200">
                  <a:alpha val="100000"/>
                </a:srgbClr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anchor="ctr" anchorCtr="1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>
                <a:solidFill>
                  <a:srgbClr val="66FFFF"/>
                </a:solidFill>
                <a:latin typeface="Times New Roman" panose="02020603050405020304" pitchFamily="18" charset="0"/>
                <a:ea typeface="华文行楷" pitchFamily="2" charset="-122"/>
                <a:hlinkClick r:id="" action="ppaction://noaction"/>
              </a:rPr>
              <a:t>韩麦尔先生</a:t>
            </a:r>
            <a:endParaRPr lang="zh-CN" altLang="en-US" sz="3600" b="1">
              <a:solidFill>
                <a:srgbClr val="66FFFF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graphicFrame>
        <p:nvGraphicFramePr>
          <p:cNvPr id="136196" name="对象 136195"/>
          <p:cNvGraphicFramePr>
            <a:graphicFrameLocks noChangeAspect="1"/>
          </p:cNvGraphicFramePr>
          <p:nvPr/>
        </p:nvGraphicFramePr>
        <p:xfrm>
          <a:off x="2833688" y="1981200"/>
          <a:ext cx="3727450" cy="457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2628900" imgH="3225800" progId="Photoshop.Image.6">
                  <p:embed/>
                </p:oleObj>
              </mc:Choice>
              <mc:Fallback>
                <p:oleObj name="" r:id="rId1" imgW="2628900" imgH="3225800" progId="Photoshop.Image.6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833688" y="1981200"/>
                        <a:ext cx="3727450" cy="4572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6197" name="标题 136196"/>
          <p:cNvSpPr txBox="1"/>
          <p:nvPr>
            <p:ph type="title"/>
          </p:nvPr>
        </p:nvSpPr>
        <p:spPr>
          <a:xfrm>
            <a:off x="773113" y="1268413"/>
            <a:ext cx="8370887" cy="503237"/>
          </a:xfrm>
          <a:solidFill>
            <a:srgbClr val="CCFFCC">
              <a:alpha val="100000"/>
            </a:srgbClr>
          </a:solidFill>
        </p:spPr>
        <p:txBody>
          <a:bodyPr vert="horz" wrap="square" anchor="ctr"/>
          <a:p>
            <a:pPr lvl="0" algn="l">
              <a:spcBef>
                <a:spcPct val="50000"/>
              </a:spcBef>
            </a:pPr>
            <a:r>
              <a:rPr lang="zh-CN" altLang="en-US" sz="40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本文着重写了哪两个人物形象</a:t>
            </a:r>
            <a:r>
              <a:rPr lang="en-US" altLang="zh-CN" sz="40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endParaRPr lang="en-US" altLang="zh-CN" sz="4000" b="1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6198" name="文本框 136197"/>
          <p:cNvSpPr txBox="1"/>
          <p:nvPr/>
        </p:nvSpPr>
        <p:spPr>
          <a:xfrm>
            <a:off x="7164388" y="4005263"/>
            <a:ext cx="16192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主要人物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6199" name="矩形 136198"/>
          <p:cNvSpPr/>
          <p:nvPr/>
        </p:nvSpPr>
        <p:spPr>
          <a:xfrm>
            <a:off x="323850" y="188913"/>
            <a:ext cx="475297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4400" b="1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4400" b="1" dirty="0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、人物形象</a:t>
            </a:r>
            <a:endParaRPr lang="zh-CN" altLang="en-US" sz="4400" b="1" dirty="0">
              <a:solidFill>
                <a:srgbClr val="00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36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6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36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36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6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6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194" grpId="0" animBg="1"/>
      <p:bldP spid="136195" grpId="0" animBg="1"/>
      <p:bldP spid="136197" grpId="0" animBg="1"/>
      <p:bldP spid="13619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3972" name="文本框 83971"/>
          <p:cNvSpPr txBox="1"/>
          <p:nvPr/>
        </p:nvSpPr>
        <p:spPr>
          <a:xfrm>
            <a:off x="971550" y="2636838"/>
            <a:ext cx="2209800" cy="1431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人物描写方法</a:t>
            </a:r>
            <a:r>
              <a:rPr lang="en-US" altLang="zh-CN" sz="4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endParaRPr lang="en-US" altLang="zh-CN" sz="44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3973" name="左大括号 83972"/>
          <p:cNvSpPr/>
          <p:nvPr/>
        </p:nvSpPr>
        <p:spPr>
          <a:xfrm>
            <a:off x="3348038" y="1412875"/>
            <a:ext cx="228600" cy="3886200"/>
          </a:xfrm>
          <a:prstGeom prst="leftBrace">
            <a:avLst>
              <a:gd name="adj1" fmla="val 141666"/>
              <a:gd name="adj2" fmla="val 50000"/>
            </a:avLst>
          </a:prstGeom>
          <a:noFill/>
          <a:ln w="952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83974" name="文本框 83973"/>
          <p:cNvSpPr txBox="1"/>
          <p:nvPr/>
        </p:nvSpPr>
        <p:spPr>
          <a:xfrm>
            <a:off x="3995738" y="1125538"/>
            <a:ext cx="2667000" cy="42814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85000"/>
              </a:lnSpc>
              <a:spcBef>
                <a:spcPct val="50000"/>
              </a:spcBef>
            </a:pPr>
            <a:r>
              <a:rPr lang="zh-CN" altLang="en-US" sz="4000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外貌</a:t>
            </a:r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描写</a:t>
            </a:r>
            <a:endParaRPr lang="zh-CN" altLang="en-US" sz="4000" b="1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lnSpc>
                <a:spcPct val="85000"/>
              </a:lnSpc>
              <a:spcBef>
                <a:spcPct val="50000"/>
              </a:spcBef>
            </a:pPr>
            <a:r>
              <a:rPr lang="zh-CN" altLang="en-US" sz="4000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神态</a:t>
            </a:r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描写</a:t>
            </a:r>
            <a:endParaRPr lang="zh-CN" altLang="en-US" sz="4000" b="1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lnSpc>
                <a:spcPct val="85000"/>
              </a:lnSpc>
              <a:spcBef>
                <a:spcPct val="50000"/>
              </a:spcBef>
            </a:pPr>
            <a:r>
              <a:rPr lang="zh-CN" altLang="en-US" sz="4000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动作</a:t>
            </a:r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描写</a:t>
            </a:r>
            <a:endParaRPr lang="zh-CN" altLang="en-US" sz="44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lnSpc>
                <a:spcPct val="85000"/>
              </a:lnSpc>
              <a:spcBef>
                <a:spcPct val="50000"/>
              </a:spcBef>
            </a:pPr>
            <a:r>
              <a:rPr lang="zh-CN" altLang="en-US" sz="4000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语言</a:t>
            </a:r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描写</a:t>
            </a:r>
            <a:endParaRPr lang="zh-CN" altLang="en-US" sz="4000" b="1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lnSpc>
                <a:spcPct val="85000"/>
              </a:lnSpc>
              <a:spcBef>
                <a:spcPct val="50000"/>
              </a:spcBef>
            </a:pPr>
            <a:r>
              <a:rPr lang="zh-CN" altLang="en-US" sz="4000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心理</a:t>
            </a:r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描写</a:t>
            </a:r>
            <a:endParaRPr lang="zh-CN" altLang="en-US" sz="44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3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3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83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8397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4">
                                            <p:txEl>
                                              <p:charRg st="5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83974">
                                            <p:txEl>
                                              <p:charRg st="5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4">
                                            <p:txEl>
                                              <p:charRg st="1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83974">
                                            <p:txEl>
                                              <p:charRg st="1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4">
                                            <p:txEl>
                                              <p:charRg st="15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83974">
                                            <p:txEl>
                                              <p:charRg st="15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4">
                                            <p:txEl>
                                              <p:charRg st="2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83974">
                                            <p:txEl>
                                              <p:charRg st="20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2" grpId="0" animBg="1"/>
      <p:bldP spid="83974" grpId="0" animBg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文本框 61441"/>
          <p:cNvSpPr txBox="1"/>
          <p:nvPr/>
        </p:nvSpPr>
        <p:spPr>
          <a:xfrm>
            <a:off x="4643438" y="404813"/>
            <a:ext cx="3887787" cy="3113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Tx/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想一想小弗郎士在上课前后心情、态度有什么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变化</a:t>
            </a: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？</a:t>
            </a:r>
            <a:endParaRPr lang="zh-CN" altLang="en-US" sz="3600" b="1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lvl="0">
              <a:spcBef>
                <a:spcPct val="50000"/>
              </a:spcBef>
              <a:buClrTx/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（找出文中具体语句加以揣摩）</a:t>
            </a:r>
            <a:endParaRPr lang="en-US" altLang="x-none" sz="3600" b="1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graphicFrame>
        <p:nvGraphicFramePr>
          <p:cNvPr id="61443" name="对象 61442"/>
          <p:cNvGraphicFramePr>
            <a:graphicFrameLocks noChangeAspect="1"/>
          </p:cNvGraphicFramePr>
          <p:nvPr/>
        </p:nvGraphicFramePr>
        <p:xfrm>
          <a:off x="179388" y="1773238"/>
          <a:ext cx="3779837" cy="426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3048000" imgH="2819400" progId="Photoshop.Image.7">
                  <p:embed/>
                </p:oleObj>
              </mc:Choice>
              <mc:Fallback>
                <p:oleObj name="" r:id="rId1" imgW="3048000" imgH="2819400" progId="Photoshop.Image.7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79388" y="1773238"/>
                        <a:ext cx="3779837" cy="4267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444" name="矩形 61443"/>
          <p:cNvSpPr/>
          <p:nvPr/>
        </p:nvSpPr>
        <p:spPr>
          <a:xfrm>
            <a:off x="539750" y="260350"/>
            <a:ext cx="2247900" cy="11430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0"/>
                <a:gd name="adj2" fmla="val 0"/>
              </a:avLst>
            </a:prstTxWarp>
            <a:normAutofit/>
          </a:bodyPr>
          <a:p>
            <a:pPr algn="ctr"/>
            <a:r>
              <a:rPr lang="zh-CN" altLang="en-US" sz="4400" b="1" spc="-440">
                <a:ln w="12700" cap="flat" cmpd="sng">
                  <a:solidFill>
                    <a:srgbClr val="339966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6600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华文新魏" charset="0"/>
                <a:ea typeface="华文新魏" charset="0"/>
              </a:rPr>
              <a:t>上课之前</a:t>
            </a:r>
            <a:endParaRPr lang="zh-CN" altLang="en-US" sz="4400" b="1" spc="-440">
              <a:ln w="12700" cap="flat" cmpd="sng">
                <a:solidFill>
                  <a:srgbClr val="339966"/>
                </a:solidFill>
                <a:prstDash val="solid"/>
                <a:headEnd type="none" w="med" len="med"/>
                <a:tailEnd type="none" w="med" len="med"/>
              </a:ln>
              <a:solidFill>
                <a:srgbClr val="FF6600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华文新魏" charset="0"/>
              <a:ea typeface="华文新魏" charset="0"/>
            </a:endParaRPr>
          </a:p>
          <a:p>
            <a:pPr algn="ctr"/>
            <a:r>
              <a:rPr lang="zh-CN" altLang="en-US" sz="4400" b="1" spc="-440">
                <a:ln w="12700" cap="flat" cmpd="sng">
                  <a:solidFill>
                    <a:srgbClr val="339966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6600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华文新魏" charset="0"/>
                <a:ea typeface="华文新魏" charset="0"/>
              </a:rPr>
              <a:t>上课之中</a:t>
            </a:r>
            <a:endParaRPr lang="zh-CN" altLang="en-US" sz="4400" b="1" spc="-440">
              <a:ln w="12700" cap="flat" cmpd="sng">
                <a:solidFill>
                  <a:srgbClr val="339966"/>
                </a:solidFill>
                <a:prstDash val="solid"/>
                <a:headEnd type="none" w="med" len="med"/>
                <a:tailEnd type="none" w="med" len="med"/>
              </a:ln>
              <a:solidFill>
                <a:srgbClr val="FF6600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华文新魏" charset="0"/>
              <a:ea typeface="华文新魏" charset="0"/>
            </a:endParaRPr>
          </a:p>
        </p:txBody>
      </p:sp>
      <p:sp>
        <p:nvSpPr>
          <p:cNvPr id="61446" name="十字星 61445"/>
          <p:cNvSpPr/>
          <p:nvPr/>
        </p:nvSpPr>
        <p:spPr>
          <a:xfrm>
            <a:off x="4284663" y="2060575"/>
            <a:ext cx="228600" cy="457200"/>
          </a:xfrm>
          <a:prstGeom prst="star4">
            <a:avLst>
              <a:gd name="adj" fmla="val 12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1447" name="十字星 61446"/>
          <p:cNvSpPr/>
          <p:nvPr/>
        </p:nvSpPr>
        <p:spPr>
          <a:xfrm>
            <a:off x="4284663" y="692150"/>
            <a:ext cx="228600" cy="457200"/>
          </a:xfrm>
          <a:prstGeom prst="star4">
            <a:avLst>
              <a:gd name="adj" fmla="val 12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1449" name="文本框 61448"/>
          <p:cNvSpPr txBox="1"/>
          <p:nvPr/>
        </p:nvSpPr>
        <p:spPr>
          <a:xfrm>
            <a:off x="4067175" y="3644900"/>
            <a:ext cx="5076825" cy="2530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答题步骤：</a:t>
            </a:r>
            <a:endParaRPr lang="zh-CN" altLang="en-US" sz="3200" b="1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zh-CN" sz="32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、这句话属于什么描写？</a:t>
            </a:r>
            <a:endParaRPr lang="zh-CN" altLang="en-US" sz="3200" b="1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zh-CN" sz="32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、表现了人物怎样的性格特点或精神品质？</a:t>
            </a:r>
            <a:endParaRPr lang="zh-CN" altLang="en-US" sz="3200" b="1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8" name="文本框 60417"/>
          <p:cNvSpPr txBox="1"/>
          <p:nvPr/>
        </p:nvSpPr>
        <p:spPr>
          <a:xfrm>
            <a:off x="381000" y="990600"/>
            <a:ext cx="6477000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怕迟到怕挨骂，又怕老师的提问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0419" name="文本框 60418"/>
          <p:cNvSpPr txBox="1"/>
          <p:nvPr/>
        </p:nvSpPr>
        <p:spPr>
          <a:xfrm>
            <a:off x="381000" y="1447800"/>
            <a:ext cx="6934200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我想就别上学了，到野外去玩玩吧 </a:t>
            </a:r>
            <a:endParaRPr lang="zh-CN" altLang="en-US" sz="28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0420" name="文本框 60419"/>
          <p:cNvSpPr txBox="1"/>
          <p:nvPr/>
        </p:nvSpPr>
        <p:spPr>
          <a:xfrm>
            <a:off x="457200" y="1905000"/>
            <a:ext cx="6019800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这些 景象，比分词用法有趣多了 </a:t>
            </a:r>
            <a:endParaRPr lang="zh-CN" altLang="en-US" sz="28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0421" name="右大括号 60420"/>
          <p:cNvSpPr/>
          <p:nvPr/>
        </p:nvSpPr>
        <p:spPr>
          <a:xfrm>
            <a:off x="5867400" y="1143000"/>
            <a:ext cx="228600" cy="1066800"/>
          </a:xfrm>
          <a:prstGeom prst="rightBrace">
            <a:avLst>
              <a:gd name="adj1" fmla="val 38888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0422" name="文本框 60421"/>
          <p:cNvSpPr txBox="1"/>
          <p:nvPr/>
        </p:nvSpPr>
        <p:spPr>
          <a:xfrm>
            <a:off x="6172200" y="1143000"/>
            <a:ext cx="2971800" cy="1371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CC0000"/>
                </a:solidFill>
                <a:latin typeface="Arial Unicode MS"/>
                <a:ea typeface="黑体" panose="02010609060101010101" pitchFamily="49" charset="-122"/>
              </a:rPr>
              <a:t>怕老师、幼稚不懂事、贪玩、不爱学习</a:t>
            </a:r>
            <a:endParaRPr lang="zh-CN" altLang="en-US" sz="2800" b="1" dirty="0">
              <a:solidFill>
                <a:srgbClr val="CC0000"/>
              </a:solidFill>
              <a:latin typeface="Arial Unicode MS"/>
              <a:ea typeface="黑体" panose="02010609060101010101" pitchFamily="49" charset="-122"/>
            </a:endParaRPr>
          </a:p>
        </p:txBody>
      </p:sp>
      <p:sp>
        <p:nvSpPr>
          <p:cNvPr id="60423" name="文本框 60422"/>
          <p:cNvSpPr txBox="1"/>
          <p:nvPr/>
        </p:nvSpPr>
        <p:spPr>
          <a:xfrm>
            <a:off x="381000" y="2514600"/>
            <a:ext cx="6019800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还能管住自己，急忙向学校跑去。 </a:t>
            </a:r>
            <a:endParaRPr lang="zh-CN" altLang="en-US" sz="28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0424" name="直接连接符 60423"/>
          <p:cNvSpPr/>
          <p:nvPr/>
        </p:nvSpPr>
        <p:spPr>
          <a:xfrm>
            <a:off x="5562600" y="2743200"/>
            <a:ext cx="609600" cy="0"/>
          </a:xfrm>
          <a:prstGeom prst="line">
            <a:avLst/>
          </a:prstGeom>
          <a:ln w="22225" cap="flat" cmpd="sng">
            <a:solidFill>
              <a:schemeClr val="tx1"/>
            </a:solidFill>
            <a:prstDash val="solid"/>
            <a:headEnd type="none" w="med" len="med"/>
            <a:tailEnd type="arrow" w="lg" len="lg"/>
          </a:ln>
        </p:spPr>
      </p:sp>
      <p:sp>
        <p:nvSpPr>
          <p:cNvPr id="60425" name="文本框 60424"/>
          <p:cNvSpPr txBox="1"/>
          <p:nvPr/>
        </p:nvSpPr>
        <p:spPr>
          <a:xfrm>
            <a:off x="6248400" y="2438400"/>
            <a:ext cx="2895600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有自制力 </a:t>
            </a:r>
            <a:endParaRPr lang="zh-CN" altLang="en-US" sz="2800" b="1" dirty="0">
              <a:solidFill>
                <a:srgbClr val="CC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0426" name="文本框 60425"/>
          <p:cNvSpPr txBox="1"/>
          <p:nvPr/>
        </p:nvSpPr>
        <p:spPr>
          <a:xfrm>
            <a:off x="381000" y="3124200"/>
            <a:ext cx="5638800" cy="942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我们的一切 坏消息都是从那里传出来的、又出了什么事啦？  </a:t>
            </a:r>
            <a:endParaRPr lang="zh-CN" altLang="en-US" sz="28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0427" name="右大括号 60426"/>
          <p:cNvSpPr/>
          <p:nvPr/>
        </p:nvSpPr>
        <p:spPr>
          <a:xfrm>
            <a:off x="5943600" y="3276600"/>
            <a:ext cx="304800" cy="685800"/>
          </a:xfrm>
          <a:prstGeom prst="rightBrace">
            <a:avLst>
              <a:gd name="adj1" fmla="val 1875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0428" name="文本框 60427"/>
          <p:cNvSpPr txBox="1"/>
          <p:nvPr/>
        </p:nvSpPr>
        <p:spPr>
          <a:xfrm>
            <a:off x="6300788" y="3284538"/>
            <a:ext cx="2590800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朦胧的爱国心</a:t>
            </a:r>
            <a:endParaRPr lang="zh-CN" altLang="en-US" sz="2800" b="1" dirty="0">
              <a:solidFill>
                <a:srgbClr val="CC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0429" name="文本框 60428"/>
          <p:cNvSpPr txBox="1"/>
          <p:nvPr/>
        </p:nvSpPr>
        <p:spPr>
          <a:xfrm>
            <a:off x="539750" y="5157788"/>
            <a:ext cx="7994650" cy="1065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just">
              <a:spcBef>
                <a:spcPct val="50000"/>
              </a:spcBef>
            </a:pPr>
            <a:r>
              <a:rPr lang="zh-CN" altLang="en-US" sz="3200" b="1" dirty="0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说明他并不是一个坏孩子，这是小弗郎士思想性格的基点，也是他思想转变的条件。 </a:t>
            </a:r>
            <a:endParaRPr lang="zh-CN" altLang="en-US" sz="3200" b="1" dirty="0">
              <a:solidFill>
                <a:srgbClr val="00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0430" name="图片 60429" descr="ZW_0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361950"/>
            <a:ext cx="838200" cy="7254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0431" name="文本框 60430"/>
          <p:cNvSpPr txBox="1"/>
          <p:nvPr/>
        </p:nvSpPr>
        <p:spPr>
          <a:xfrm>
            <a:off x="1476375" y="188913"/>
            <a:ext cx="3230563" cy="7000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40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认识小弗郎士</a:t>
            </a:r>
            <a:endParaRPr lang="zh-CN" altLang="en-US" sz="4000" b="1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0432" name="文本框 60431"/>
          <p:cNvSpPr txBox="1"/>
          <p:nvPr/>
        </p:nvSpPr>
        <p:spPr>
          <a:xfrm>
            <a:off x="323850" y="4365625"/>
            <a:ext cx="6256338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铁匠对我的喊话我认为是在拿我开玩笑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0433" name="文本框 60432"/>
          <p:cNvSpPr txBox="1"/>
          <p:nvPr/>
        </p:nvSpPr>
        <p:spPr>
          <a:xfrm>
            <a:off x="6659563" y="4292600"/>
            <a:ext cx="232727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强烈的自尊心</a:t>
            </a:r>
            <a:endParaRPr lang="zh-CN" altLang="en-US" sz="2800" b="1" dirty="0">
              <a:solidFill>
                <a:srgbClr val="CC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0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0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0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0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3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0433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0433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0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0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2" grpId="0"/>
      <p:bldP spid="60425" grpId="0"/>
      <p:bldP spid="60428" grpId="0"/>
      <p:bldP spid="6042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7218" name="标题 137217"/>
          <p:cNvSpPr>
            <a:spLocks noGrp="1"/>
          </p:cNvSpPr>
          <p:nvPr>
            <p:ph type="title"/>
          </p:nvPr>
        </p:nvSpPr>
        <p:spPr>
          <a:xfrm>
            <a:off x="179388" y="908050"/>
            <a:ext cx="8785225" cy="3200400"/>
          </a:xfrm>
        </p:spPr>
        <p:txBody>
          <a:bodyPr anchor="ctr"/>
          <a:p>
            <a:pPr algn="l"/>
            <a:r>
              <a:rPr lang="zh-CN" altLang="en-US" sz="6000" b="1" dirty="0">
                <a:solidFill>
                  <a:schemeClr val="tx1"/>
                </a:solidFill>
              </a:rPr>
              <a:t>今</a:t>
            </a:r>
            <a:r>
              <a:rPr lang="zh-CN" altLang="en-US" sz="6000" b="1">
                <a:solidFill>
                  <a:schemeClr val="tx1"/>
                </a:solidFill>
              </a:rPr>
              <a:t>天和平时有什么不同？</a:t>
            </a:r>
            <a:endParaRPr lang="zh-CN" altLang="en-US" sz="6000" b="1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blinds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8242" name="文本框 138241"/>
          <p:cNvSpPr txBox="1"/>
          <p:nvPr/>
        </p:nvSpPr>
        <p:spPr>
          <a:xfrm>
            <a:off x="1331913" y="0"/>
            <a:ext cx="29527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40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平日上课</a:t>
            </a:r>
            <a:endParaRPr lang="zh-CN" altLang="en-US" sz="4000" b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8243" name="文本框 138242"/>
          <p:cNvSpPr txBox="1"/>
          <p:nvPr/>
        </p:nvSpPr>
        <p:spPr>
          <a:xfrm>
            <a:off x="0" y="1052513"/>
            <a:ext cx="1547813" cy="5578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华文中宋" pitchFamily="2" charset="-122"/>
              </a:rPr>
              <a:t>气氛</a:t>
            </a:r>
            <a:endParaRPr lang="zh-CN" altLang="en-US" sz="4000" b="1">
              <a:solidFill>
                <a:srgbClr val="FF0000"/>
              </a:solidFill>
              <a:latin typeface="Arial" panose="020B0604020202020204" pitchFamily="34" charset="0"/>
              <a:ea typeface="华文中宋" pitchFamily="2" charset="-122"/>
            </a:endParaRPr>
          </a:p>
          <a:p>
            <a:pPr lvl="0"/>
            <a:endParaRPr lang="zh-CN" altLang="en-US" sz="4000" b="1">
              <a:solidFill>
                <a:srgbClr val="FF0000"/>
              </a:solidFill>
              <a:latin typeface="Arial" panose="020B0604020202020204" pitchFamily="34" charset="0"/>
              <a:ea typeface="华文中宋" pitchFamily="2" charset="-122"/>
            </a:endParaRPr>
          </a:p>
          <a:p>
            <a:pPr lvl="0"/>
            <a:endParaRPr lang="zh-CN" altLang="en-US" sz="4000" b="1">
              <a:solidFill>
                <a:srgbClr val="FF0000"/>
              </a:solidFill>
              <a:latin typeface="Arial" panose="020B0604020202020204" pitchFamily="34" charset="0"/>
              <a:ea typeface="华文中宋" pitchFamily="2" charset="-122"/>
            </a:endParaRPr>
          </a:p>
          <a:p>
            <a:pPr lvl="0"/>
            <a:endParaRPr lang="zh-CN" altLang="en-US" sz="4000" b="1">
              <a:solidFill>
                <a:srgbClr val="FF0000"/>
              </a:solidFill>
              <a:latin typeface="Arial" panose="020B0604020202020204" pitchFamily="34" charset="0"/>
              <a:ea typeface="华文中宋" pitchFamily="2" charset="-122"/>
            </a:endParaRPr>
          </a:p>
          <a:p>
            <a:pPr lvl="0"/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华文中宋" pitchFamily="2" charset="-122"/>
              </a:rPr>
              <a:t>学生</a:t>
            </a:r>
            <a:endParaRPr lang="zh-CN" altLang="en-US" sz="4000" b="1">
              <a:solidFill>
                <a:srgbClr val="FF0000"/>
              </a:solidFill>
              <a:latin typeface="Arial" panose="020B0604020202020204" pitchFamily="34" charset="0"/>
              <a:ea typeface="华文中宋" pitchFamily="2" charset="-122"/>
            </a:endParaRPr>
          </a:p>
          <a:p>
            <a:pPr lvl="0"/>
            <a:endParaRPr lang="zh-CN" altLang="en-US" sz="4000" b="1">
              <a:solidFill>
                <a:srgbClr val="FF0000"/>
              </a:solidFill>
              <a:latin typeface="Arial" panose="020B0604020202020204" pitchFamily="34" charset="0"/>
              <a:ea typeface="华文中宋" pitchFamily="2" charset="-122"/>
            </a:endParaRPr>
          </a:p>
          <a:p>
            <a:pPr lvl="0"/>
            <a:endParaRPr lang="zh-CN" altLang="en-US" sz="4000" b="1">
              <a:solidFill>
                <a:srgbClr val="FF0000"/>
              </a:solidFill>
              <a:latin typeface="Arial" panose="020B0604020202020204" pitchFamily="34" charset="0"/>
              <a:ea typeface="华文中宋" pitchFamily="2" charset="-122"/>
            </a:endParaRPr>
          </a:p>
          <a:p>
            <a:pPr lvl="0"/>
            <a:endParaRPr lang="zh-CN" altLang="en-US" sz="4000" b="1">
              <a:solidFill>
                <a:srgbClr val="FF0000"/>
              </a:solidFill>
              <a:latin typeface="Arial" panose="020B0604020202020204" pitchFamily="34" charset="0"/>
              <a:ea typeface="华文中宋" pitchFamily="2" charset="-122"/>
            </a:endParaRPr>
          </a:p>
          <a:p>
            <a:pPr lvl="0"/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华文中宋" pitchFamily="2" charset="-122"/>
              </a:rPr>
              <a:t>老师</a:t>
            </a:r>
            <a:endParaRPr lang="zh-CN" altLang="en-US" sz="4000" b="1">
              <a:solidFill>
                <a:srgbClr val="FF0000"/>
              </a:solidFill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138244" name="文本框 138243"/>
          <p:cNvSpPr txBox="1"/>
          <p:nvPr/>
        </p:nvSpPr>
        <p:spPr>
          <a:xfrm>
            <a:off x="1116013" y="981075"/>
            <a:ext cx="4248150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学校开始上课的时候，总有一阵喧闹，就是在街上也能听到。</a:t>
            </a:r>
            <a:endParaRPr lang="zh-CN" altLang="en-US" sz="32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8245" name="文本框 138244"/>
          <p:cNvSpPr txBox="1"/>
          <p:nvPr/>
        </p:nvSpPr>
        <p:spPr>
          <a:xfrm>
            <a:off x="5410200" y="836613"/>
            <a:ext cx="3733800" cy="2041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一切偏安安静静的，整个教室都有一种不平常的严肃气氛。</a:t>
            </a:r>
            <a:endParaRPr lang="zh-CN" altLang="en-US" sz="32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8246" name="文本框 138245"/>
          <p:cNvSpPr txBox="1"/>
          <p:nvPr/>
        </p:nvSpPr>
        <p:spPr>
          <a:xfrm>
            <a:off x="1187450" y="2924175"/>
            <a:ext cx="4032250" cy="2041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上课前，（学生们）开课桌啦啊，关课桌啦，捂着耳朵大声背书啦</a:t>
            </a:r>
            <a:r>
              <a:rPr lang="en-US" altLang="zh-CN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……</a:t>
            </a:r>
            <a:endParaRPr lang="en-US" altLang="zh-CN" sz="32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8247" name="文本框 138246"/>
          <p:cNvSpPr txBox="1"/>
          <p:nvPr/>
        </p:nvSpPr>
        <p:spPr>
          <a:xfrm>
            <a:off x="5724525" y="3048000"/>
            <a:ext cx="3419475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上课前，学生们已经都在自己的座位上了。</a:t>
            </a:r>
            <a:endParaRPr lang="zh-CN" altLang="en-US" sz="32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8248" name="文本框 138247"/>
          <p:cNvSpPr txBox="1"/>
          <p:nvPr/>
        </p:nvSpPr>
        <p:spPr>
          <a:xfrm>
            <a:off x="1258888" y="5157788"/>
            <a:ext cx="3962400" cy="1554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老师拿着大铁戒尺在桌子上紧敲着，“静一点，静一点</a:t>
            </a:r>
            <a:r>
              <a:rPr lang="en-US" altLang="zh-CN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……”</a:t>
            </a:r>
            <a:endParaRPr lang="en-US" altLang="zh-CN" sz="32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8249" name="文本框 138248"/>
          <p:cNvSpPr txBox="1"/>
          <p:nvPr/>
        </p:nvSpPr>
        <p:spPr>
          <a:xfrm>
            <a:off x="6384925" y="5386388"/>
            <a:ext cx="19208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endParaRPr lang="zh-CN" altLang="en-US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8250" name="文本框 138249"/>
          <p:cNvSpPr txBox="1"/>
          <p:nvPr/>
        </p:nvSpPr>
        <p:spPr>
          <a:xfrm>
            <a:off x="5364480" y="4942205"/>
            <a:ext cx="3968750" cy="19202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/>
            <a:r>
              <a:rPr lang="zh-CN" altLang="en-US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踱来踱去，胳膊底下挟着那怕人的铁戒尺。对迟到的学生态度温和，穿着正式（穿着绿色礼服，打着领结，戴着绣边的小黒丝帽）</a:t>
            </a:r>
            <a:endParaRPr lang="zh-CN" altLang="en-US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8251" name="文本框 138250"/>
          <p:cNvSpPr txBox="1"/>
          <p:nvPr/>
        </p:nvSpPr>
        <p:spPr>
          <a:xfrm>
            <a:off x="5795963" y="0"/>
            <a:ext cx="29527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20000"/>
              </a:spcBef>
            </a:pPr>
            <a:r>
              <a:rPr lang="zh-CN" altLang="en-US" sz="40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最后一课</a:t>
            </a:r>
            <a:endParaRPr lang="zh-CN" altLang="en-US" sz="4000" b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8252" name="直接连接符 138251"/>
          <p:cNvSpPr/>
          <p:nvPr/>
        </p:nvSpPr>
        <p:spPr>
          <a:xfrm>
            <a:off x="5292725" y="0"/>
            <a:ext cx="0" cy="68580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8253" name="直接连接符 138252"/>
          <p:cNvSpPr/>
          <p:nvPr/>
        </p:nvSpPr>
        <p:spPr>
          <a:xfrm flipH="1">
            <a:off x="0" y="2852738"/>
            <a:ext cx="9144000" cy="71437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8254" name="直接连接符 138253"/>
          <p:cNvSpPr/>
          <p:nvPr/>
        </p:nvSpPr>
        <p:spPr>
          <a:xfrm flipH="1">
            <a:off x="0" y="4941888"/>
            <a:ext cx="914400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8255" name="直接连接符 138254"/>
          <p:cNvSpPr/>
          <p:nvPr/>
        </p:nvSpPr>
        <p:spPr>
          <a:xfrm flipH="1">
            <a:off x="0" y="836613"/>
            <a:ext cx="9144000" cy="71437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8256" name="直接连接符 138255"/>
          <p:cNvSpPr/>
          <p:nvPr/>
        </p:nvSpPr>
        <p:spPr>
          <a:xfrm>
            <a:off x="1187450" y="0"/>
            <a:ext cx="0" cy="68580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80"/>
                                        <p:tgtEl>
                                          <p:spTgt spid="138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80"/>
                                        <p:tgtEl>
                                          <p:spTgt spid="138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9" fill="hold"/>
                                        <p:tgtEl>
                                          <p:spTgt spid="138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9" fill="hold"/>
                                        <p:tgtEl>
                                          <p:spTgt spid="138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9" fill="hold"/>
                                        <p:tgtEl>
                                          <p:spTgt spid="138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9" fill="hold"/>
                                        <p:tgtEl>
                                          <p:spTgt spid="138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500"/>
                                        <p:tgtEl>
                                          <p:spTgt spid="138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500"/>
                                        <p:tgtEl>
                                          <p:spTgt spid="138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244" grpId="0" animBg="1"/>
      <p:bldP spid="138245" grpId="0" animBg="1"/>
      <p:bldP spid="138246" grpId="0" animBg="1"/>
      <p:bldP spid="138247" grpId="0" animBg="1"/>
      <p:bldP spid="138248" grpId="0" animBg="1"/>
      <p:bldP spid="13825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0290" name="文本框 140289"/>
          <p:cNvSpPr txBox="1"/>
          <p:nvPr/>
        </p:nvSpPr>
        <p:spPr>
          <a:xfrm>
            <a:off x="0" y="115888"/>
            <a:ext cx="9144000" cy="7620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tint val="26667"/>
                  <a:invGamma/>
                </a:schemeClr>
              </a:gs>
            </a:gsLst>
            <a:lin ang="5400000" scaled="1"/>
            <a:tileRect/>
          </a:gradFill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b="1" dirty="0">
                <a:solidFill>
                  <a:schemeClr val="tx1"/>
                </a:solidFill>
                <a:latin typeface="Arial" panose="020B0604020202020204" pitchFamily="34" charset="0"/>
                <a:ea typeface="华文细黑" pitchFamily="2" charset="-122"/>
              </a:rPr>
              <a:t>小结：对课堂气氛的描写</a:t>
            </a:r>
            <a:endParaRPr lang="zh-CN" altLang="en-US" sz="4400" b="0">
              <a:solidFill>
                <a:schemeClr val="tx1"/>
              </a:solidFill>
              <a:latin typeface="Arial" panose="020B0604020202020204" pitchFamily="34" charset="0"/>
              <a:ea typeface="幼圆" pitchFamily="49" charset="-122"/>
            </a:endParaRPr>
          </a:p>
        </p:txBody>
      </p:sp>
      <p:sp>
        <p:nvSpPr>
          <p:cNvPr id="140291" name="矩形 140290"/>
          <p:cNvSpPr/>
          <p:nvPr/>
        </p:nvSpPr>
        <p:spPr>
          <a:xfrm>
            <a:off x="0" y="474504"/>
            <a:ext cx="9144000" cy="643128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>
              <a:lnSpc>
                <a:spcPct val="13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4000" b="1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极端肃静代替了往日的嘈杂；严厉的先生正温和地等着他来上课，穿着“督学来校视察”或“发奖的日子”才穿的服饰；最令小弗郎士吃惊的是课堂里还坐着许多本村的人。</a:t>
            </a:r>
            <a:r>
              <a:rPr lang="zh-CN" altLang="en-US" sz="4000" b="1" dirty="0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用对比手法，</a:t>
            </a:r>
            <a:r>
              <a:rPr lang="zh-CN" altLang="en-US" sz="4000" b="1" dirty="0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烘托出“最后一课”严肃氛围，又进一步加深悬念，预示着将有非同寻常的大事发生。</a:t>
            </a:r>
            <a:r>
              <a:rPr lang="zh-CN" altLang="en-US" sz="36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360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0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0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0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29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1316" name="文本框 141315"/>
          <p:cNvSpPr txBox="1"/>
          <p:nvPr/>
        </p:nvSpPr>
        <p:spPr>
          <a:xfrm>
            <a:off x="827088" y="1268413"/>
            <a:ext cx="7704137" cy="2103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在最后一课上，小弗郎士的思想感情与平时有哪些不同？找出有关语句并加以分析。</a:t>
            </a:r>
            <a:endParaRPr lang="zh-CN" altLang="en-US" sz="44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470" name="文本框 62469"/>
          <p:cNvSpPr txBox="1"/>
          <p:nvPr/>
        </p:nvSpPr>
        <p:spPr>
          <a:xfrm>
            <a:off x="468313" y="1052513"/>
            <a:ext cx="841375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x-none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、“我听了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这几句话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，心里万分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难过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。啊，那些坏家伙”“我的最后一堂法语课！”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2471" name="文本框 62470"/>
          <p:cNvSpPr txBox="1"/>
          <p:nvPr/>
        </p:nvSpPr>
        <p:spPr>
          <a:xfrm>
            <a:off x="395288" y="2779713"/>
            <a:ext cx="6916737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x-none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、“</a:t>
            </a:r>
            <a:r>
              <a:rPr lang="en-US" altLang="zh-CN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想起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这些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，我多么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懊悔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！”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2472" name="文本框 62471"/>
          <p:cNvSpPr txBox="1"/>
          <p:nvPr/>
        </p:nvSpPr>
        <p:spPr>
          <a:xfrm>
            <a:off x="395288" y="3573463"/>
            <a:ext cx="8196262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x-none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、“我那些课本，语法啦，历史啦，刚才我还觉得那么讨厌，带着</a:t>
            </a:r>
            <a:r>
              <a:rPr lang="en-US" altLang="zh-CN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2477" name="文本框 62476"/>
          <p:cNvSpPr txBox="1"/>
          <p:nvPr/>
        </p:nvSpPr>
        <p:spPr>
          <a:xfrm>
            <a:off x="179388" y="188913"/>
            <a:ext cx="201930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上课之中</a:t>
            </a:r>
            <a:endParaRPr lang="zh-CN" altLang="en-US" sz="36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2479" name="文本框 62478"/>
          <p:cNvSpPr txBox="1"/>
          <p:nvPr/>
        </p:nvSpPr>
        <p:spPr>
          <a:xfrm>
            <a:off x="755650" y="2205038"/>
            <a:ext cx="6842125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0000CC"/>
                </a:solidFill>
                <a:latin typeface="Times New Roman" panose="02020603050405020304" pitchFamily="18" charset="0"/>
                <a:ea typeface="楷体_GB2312" pitchFamily="49" charset="-122"/>
              </a:rPr>
              <a:t>表达了小弗郎士难过、愤慨的心情。</a:t>
            </a:r>
            <a:endParaRPr lang="zh-CN" altLang="en-US" sz="3200" b="1" dirty="0">
              <a:solidFill>
                <a:srgbClr val="0000CC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2480" name="文本框 62479"/>
          <p:cNvSpPr txBox="1"/>
          <p:nvPr/>
        </p:nvSpPr>
        <p:spPr>
          <a:xfrm>
            <a:off x="684213" y="4941888"/>
            <a:ext cx="7920037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0000CC"/>
                </a:solidFill>
                <a:latin typeface="Times New Roman" panose="02020603050405020304" pitchFamily="18" charset="0"/>
                <a:ea typeface="楷体_GB2312" pitchFamily="49" charset="-122"/>
              </a:rPr>
              <a:t>说明小弗郎士朴素的爱国情感被唤醒，开始认识到学习祖国语言的重要性。</a:t>
            </a:r>
            <a:endParaRPr lang="zh-CN" altLang="en-US" sz="3200" b="1" dirty="0">
              <a:solidFill>
                <a:srgbClr val="0000CC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470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470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2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2471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2471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2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2472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2472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2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79" grpId="0"/>
      <p:bldP spid="6248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9900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194" name="图片 8193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752975" cy="6858000"/>
          </a:xfrm>
          <a:prstGeom prst="rect">
            <a:avLst/>
          </a:prstGeom>
          <a:noFill/>
          <a:ln w="7620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</p:pic>
      <p:grpSp>
        <p:nvGrpSpPr>
          <p:cNvPr id="8195" name="组合 8194"/>
          <p:cNvGrpSpPr/>
          <p:nvPr/>
        </p:nvGrpSpPr>
        <p:grpSpPr>
          <a:xfrm>
            <a:off x="6084888" y="549275"/>
            <a:ext cx="2590800" cy="838200"/>
            <a:chOff x="0" y="0"/>
            <a:chExt cx="5766" cy="150"/>
          </a:xfrm>
        </p:grpSpPr>
        <p:grpSp>
          <p:nvGrpSpPr>
            <p:cNvPr id="8196" name="组合 8195"/>
            <p:cNvGrpSpPr/>
            <p:nvPr/>
          </p:nvGrpSpPr>
          <p:grpSpPr>
            <a:xfrm>
              <a:off x="3" y="3"/>
              <a:ext cx="5760" cy="144"/>
              <a:chOff x="0" y="0"/>
              <a:chExt cx="5760" cy="144"/>
            </a:xfrm>
          </p:grpSpPr>
          <p:sp>
            <p:nvSpPr>
              <p:cNvPr id="8197" name="矩形 8196"/>
              <p:cNvSpPr/>
              <p:nvPr/>
            </p:nvSpPr>
            <p:spPr>
              <a:xfrm>
                <a:off x="56" y="0"/>
                <a:ext cx="5704" cy="14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lvl="0" algn="ctr"/>
                <a:r>
                  <a:rPr lang="zh-CN" altLang="en-US" sz="3600" b="1">
                    <a:solidFill>
                      <a:srgbClr val="FFFF00"/>
                    </a:solidFill>
                    <a:effectLst>
                      <a:outerShdw blurRad="38100" dist="38100" dir="2700000">
                        <a:srgbClr val="000000"/>
                      </a:outerShdw>
                    </a:effectLst>
                    <a:latin typeface="Times New Roman" panose="02020603050405020304" pitchFamily="18" charset="0"/>
                    <a:ea typeface="宋体" panose="02010600030101010101" pitchFamily="2" charset="-122"/>
                  </a:rPr>
                  <a:t>背景材料</a:t>
                </a:r>
                <a:endParaRPr lang="zh-CN" altLang="en-US" sz="3600" b="1">
                  <a:solidFill>
                    <a:srgbClr val="FFFF00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198" name="矩形 8197"/>
              <p:cNvSpPr/>
              <p:nvPr/>
            </p:nvSpPr>
            <p:spPr>
              <a:xfrm>
                <a:off x="0" y="0"/>
                <a:ext cx="5760" cy="14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8199" name="矩形 8198"/>
            <p:cNvSpPr/>
            <p:nvPr/>
          </p:nvSpPr>
          <p:spPr>
            <a:xfrm>
              <a:off x="0" y="0"/>
              <a:ext cx="5766" cy="150"/>
            </a:xfrm>
            <a:prstGeom prst="rect">
              <a:avLst/>
            </a:prstGeom>
            <a:noFill/>
            <a:ln w="9525" cap="flat" cmpd="sng">
              <a:solidFill>
                <a:srgbClr val="C0C0C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8200" name="组合 8199"/>
          <p:cNvGrpSpPr/>
          <p:nvPr/>
        </p:nvGrpSpPr>
        <p:grpSpPr>
          <a:xfrm>
            <a:off x="6096000" y="1600200"/>
            <a:ext cx="2590800" cy="838200"/>
            <a:chOff x="0" y="0"/>
            <a:chExt cx="5766" cy="150"/>
          </a:xfrm>
        </p:grpSpPr>
        <p:grpSp>
          <p:nvGrpSpPr>
            <p:cNvPr id="8201" name="组合 8200"/>
            <p:cNvGrpSpPr/>
            <p:nvPr/>
          </p:nvGrpSpPr>
          <p:grpSpPr>
            <a:xfrm>
              <a:off x="3" y="3"/>
              <a:ext cx="5760" cy="144"/>
              <a:chOff x="0" y="0"/>
              <a:chExt cx="5760" cy="144"/>
            </a:xfrm>
          </p:grpSpPr>
          <p:sp>
            <p:nvSpPr>
              <p:cNvPr id="8202" name="矩形 8201"/>
              <p:cNvSpPr/>
              <p:nvPr/>
            </p:nvSpPr>
            <p:spPr>
              <a:xfrm>
                <a:off x="56" y="0"/>
                <a:ext cx="5704" cy="14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lvl="0" algn="ctr"/>
                <a:r>
                  <a:rPr lang="zh-CN" altLang="en-US" sz="3600" b="1">
                    <a:solidFill>
                      <a:srgbClr val="FFFF00"/>
                    </a:solidFill>
                    <a:effectLst>
                      <a:outerShdw blurRad="38100" dist="38100" dir="2700000">
                        <a:srgbClr val="000000"/>
                      </a:outerShdw>
                    </a:effectLst>
                    <a:latin typeface="Times New Roman" panose="02020603050405020304" pitchFamily="18" charset="0"/>
                    <a:ea typeface="宋体" panose="02010600030101010101" pitchFamily="2" charset="-122"/>
                  </a:rPr>
                  <a:t>基础知识</a:t>
                </a:r>
                <a:endParaRPr lang="zh-CN" altLang="en-US" sz="3600" b="1">
                  <a:solidFill>
                    <a:srgbClr val="FFFF00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203" name="矩形 8202"/>
              <p:cNvSpPr/>
              <p:nvPr/>
            </p:nvSpPr>
            <p:spPr>
              <a:xfrm>
                <a:off x="0" y="0"/>
                <a:ext cx="5760" cy="14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8204" name="矩形 8203"/>
            <p:cNvSpPr/>
            <p:nvPr/>
          </p:nvSpPr>
          <p:spPr>
            <a:xfrm>
              <a:off x="0" y="0"/>
              <a:ext cx="5766" cy="150"/>
            </a:xfrm>
            <a:prstGeom prst="rect">
              <a:avLst/>
            </a:prstGeom>
            <a:noFill/>
            <a:ln w="9525" cap="flat" cmpd="sng">
              <a:solidFill>
                <a:srgbClr val="C0C0C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8205" name="组合 8204"/>
          <p:cNvGrpSpPr/>
          <p:nvPr/>
        </p:nvGrpSpPr>
        <p:grpSpPr>
          <a:xfrm>
            <a:off x="6096000" y="2590800"/>
            <a:ext cx="2590800" cy="838200"/>
            <a:chOff x="0" y="0"/>
            <a:chExt cx="5766" cy="150"/>
          </a:xfrm>
        </p:grpSpPr>
        <p:grpSp>
          <p:nvGrpSpPr>
            <p:cNvPr id="8206" name="组合 8205"/>
            <p:cNvGrpSpPr/>
            <p:nvPr/>
          </p:nvGrpSpPr>
          <p:grpSpPr>
            <a:xfrm>
              <a:off x="3" y="3"/>
              <a:ext cx="5760" cy="144"/>
              <a:chOff x="0" y="0"/>
              <a:chExt cx="5760" cy="144"/>
            </a:xfrm>
          </p:grpSpPr>
          <p:sp>
            <p:nvSpPr>
              <p:cNvPr id="8207" name="矩形 8206"/>
              <p:cNvSpPr/>
              <p:nvPr/>
            </p:nvSpPr>
            <p:spPr>
              <a:xfrm>
                <a:off x="56" y="0"/>
                <a:ext cx="5704" cy="14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lvl="0" algn="ctr"/>
                <a:r>
                  <a:rPr lang="zh-CN" altLang="en-US" sz="3600" b="1">
                    <a:solidFill>
                      <a:srgbClr val="FFFF00"/>
                    </a:solidFill>
                    <a:effectLst>
                      <a:outerShdw blurRad="38100" dist="38100" dir="2700000">
                        <a:srgbClr val="000000"/>
                      </a:outerShdw>
                    </a:effectLst>
                    <a:latin typeface="Times New Roman" panose="02020603050405020304" pitchFamily="18" charset="0"/>
                    <a:ea typeface="宋体" panose="02010600030101010101" pitchFamily="2" charset="-122"/>
                  </a:rPr>
                  <a:t>人物</a:t>
                </a:r>
                <a:endParaRPr lang="zh-CN" altLang="en-US" sz="3600" b="1">
                  <a:solidFill>
                    <a:srgbClr val="FFFF00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208" name="矩形 8207"/>
              <p:cNvSpPr/>
              <p:nvPr/>
            </p:nvSpPr>
            <p:spPr>
              <a:xfrm>
                <a:off x="0" y="0"/>
                <a:ext cx="5760" cy="14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8209" name="矩形 8208"/>
            <p:cNvSpPr/>
            <p:nvPr/>
          </p:nvSpPr>
          <p:spPr>
            <a:xfrm>
              <a:off x="0" y="0"/>
              <a:ext cx="5766" cy="150"/>
            </a:xfrm>
            <a:prstGeom prst="rect">
              <a:avLst/>
            </a:prstGeom>
            <a:noFill/>
            <a:ln w="9525" cap="flat" cmpd="sng">
              <a:solidFill>
                <a:srgbClr val="C0C0C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8210" name="组合 8209"/>
          <p:cNvGrpSpPr/>
          <p:nvPr/>
        </p:nvGrpSpPr>
        <p:grpSpPr>
          <a:xfrm>
            <a:off x="6096000" y="3733800"/>
            <a:ext cx="2590800" cy="838200"/>
            <a:chOff x="0" y="0"/>
            <a:chExt cx="5766" cy="150"/>
          </a:xfrm>
        </p:grpSpPr>
        <p:grpSp>
          <p:nvGrpSpPr>
            <p:cNvPr id="8211" name="组合 8210"/>
            <p:cNvGrpSpPr/>
            <p:nvPr/>
          </p:nvGrpSpPr>
          <p:grpSpPr>
            <a:xfrm>
              <a:off x="3" y="3"/>
              <a:ext cx="5760" cy="144"/>
              <a:chOff x="0" y="0"/>
              <a:chExt cx="5760" cy="144"/>
            </a:xfrm>
          </p:grpSpPr>
          <p:sp>
            <p:nvSpPr>
              <p:cNvPr id="8212" name="矩形 8211"/>
              <p:cNvSpPr/>
              <p:nvPr/>
            </p:nvSpPr>
            <p:spPr>
              <a:xfrm>
                <a:off x="56" y="0"/>
                <a:ext cx="5704" cy="14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lvl="0" algn="ctr"/>
                <a:r>
                  <a:rPr lang="zh-CN" altLang="en-US" sz="3600" b="1">
                    <a:solidFill>
                      <a:srgbClr val="FFFF00"/>
                    </a:solidFill>
                    <a:effectLst>
                      <a:outerShdw blurRad="38100" dist="38100" dir="2700000">
                        <a:srgbClr val="000000"/>
                      </a:outerShdw>
                    </a:effectLst>
                    <a:latin typeface="Times New Roman" panose="02020603050405020304" pitchFamily="18" charset="0"/>
                    <a:ea typeface="宋体" panose="02010600030101010101" pitchFamily="2" charset="-122"/>
                  </a:rPr>
                  <a:t>情节</a:t>
                </a:r>
                <a:endParaRPr lang="zh-CN" altLang="en-US" sz="3600" b="1">
                  <a:solidFill>
                    <a:srgbClr val="FFFF00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213" name="矩形 8212"/>
              <p:cNvSpPr/>
              <p:nvPr/>
            </p:nvSpPr>
            <p:spPr>
              <a:xfrm>
                <a:off x="0" y="0"/>
                <a:ext cx="5760" cy="14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8214" name="矩形 8213"/>
            <p:cNvSpPr/>
            <p:nvPr/>
          </p:nvSpPr>
          <p:spPr>
            <a:xfrm>
              <a:off x="0" y="0"/>
              <a:ext cx="5766" cy="150"/>
            </a:xfrm>
            <a:prstGeom prst="rect">
              <a:avLst/>
            </a:prstGeom>
            <a:noFill/>
            <a:ln w="9525" cap="flat" cmpd="sng">
              <a:solidFill>
                <a:srgbClr val="C0C0C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8215" name="矩形 8214"/>
          <p:cNvSpPr/>
          <p:nvPr/>
        </p:nvSpPr>
        <p:spPr>
          <a:xfrm>
            <a:off x="-98425" y="3097213"/>
            <a:ext cx="9142413" cy="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8216" name="矩形 8215"/>
          <p:cNvSpPr/>
          <p:nvPr/>
        </p:nvSpPr>
        <p:spPr>
          <a:xfrm>
            <a:off x="0" y="3141663"/>
            <a:ext cx="9142413" cy="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8218" name="图片 8217" descr="a2-5.gif (12172 bytes)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4163" y="1844675"/>
            <a:ext cx="571500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19" name="图片 8218" descr="a2-5.gif (12172 bytes)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0" y="2819400"/>
            <a:ext cx="571500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20" name="图片 8219" descr="a2-5.gif (12172 bytes)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0" y="3886200"/>
            <a:ext cx="571500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21" name="图片 8220" descr="a2-5.gif (12172 bytes)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0" y="5029200"/>
            <a:ext cx="571500" cy="4572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222" name="组合 8221"/>
          <p:cNvGrpSpPr/>
          <p:nvPr/>
        </p:nvGrpSpPr>
        <p:grpSpPr>
          <a:xfrm>
            <a:off x="6096000" y="4800600"/>
            <a:ext cx="2590800" cy="838200"/>
            <a:chOff x="0" y="0"/>
            <a:chExt cx="5766" cy="150"/>
          </a:xfrm>
        </p:grpSpPr>
        <p:grpSp>
          <p:nvGrpSpPr>
            <p:cNvPr id="8223" name="组合 8222"/>
            <p:cNvGrpSpPr/>
            <p:nvPr/>
          </p:nvGrpSpPr>
          <p:grpSpPr>
            <a:xfrm>
              <a:off x="3" y="3"/>
              <a:ext cx="5760" cy="144"/>
              <a:chOff x="0" y="0"/>
              <a:chExt cx="5760" cy="144"/>
            </a:xfrm>
          </p:grpSpPr>
          <p:sp>
            <p:nvSpPr>
              <p:cNvPr id="8224" name="矩形 8223"/>
              <p:cNvSpPr/>
              <p:nvPr/>
            </p:nvSpPr>
            <p:spPr>
              <a:xfrm>
                <a:off x="56" y="0"/>
                <a:ext cx="5704" cy="14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lvl="0" algn="ctr"/>
                <a:r>
                  <a:rPr lang="zh-CN" altLang="en-US" sz="3600" b="1">
                    <a:solidFill>
                      <a:srgbClr val="FFFF00"/>
                    </a:solidFill>
                    <a:effectLst>
                      <a:outerShdw blurRad="38100" dist="38100" dir="2700000">
                        <a:srgbClr val="000000"/>
                      </a:outerShdw>
                    </a:effectLst>
                    <a:latin typeface="Times New Roman" panose="02020603050405020304" pitchFamily="18" charset="0"/>
                    <a:ea typeface="宋体" panose="02010600030101010101" pitchFamily="2" charset="-122"/>
                  </a:rPr>
                  <a:t>环境</a:t>
                </a:r>
                <a:endParaRPr lang="zh-CN" altLang="en-US" sz="3600" b="1">
                  <a:solidFill>
                    <a:srgbClr val="FFFF00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225" name="矩形 8224"/>
              <p:cNvSpPr/>
              <p:nvPr/>
            </p:nvSpPr>
            <p:spPr>
              <a:xfrm>
                <a:off x="0" y="0"/>
                <a:ext cx="5760" cy="14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8226" name="矩形 8225"/>
            <p:cNvSpPr/>
            <p:nvPr/>
          </p:nvSpPr>
          <p:spPr>
            <a:xfrm>
              <a:off x="0" y="0"/>
              <a:ext cx="5766" cy="150"/>
            </a:xfrm>
            <a:prstGeom prst="rect">
              <a:avLst/>
            </a:prstGeom>
            <a:noFill/>
            <a:ln w="9525" cap="flat" cmpd="sng">
              <a:solidFill>
                <a:srgbClr val="C0C0C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pic>
        <p:nvPicPr>
          <p:cNvPr id="8227" name="图片 8226" descr="a2-5.gif (12172 bytes)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0" y="6019800"/>
            <a:ext cx="571500" cy="4572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228" name="组合 8227"/>
          <p:cNvGrpSpPr/>
          <p:nvPr/>
        </p:nvGrpSpPr>
        <p:grpSpPr>
          <a:xfrm>
            <a:off x="6096000" y="5791200"/>
            <a:ext cx="2590800" cy="838200"/>
            <a:chOff x="0" y="0"/>
            <a:chExt cx="5766" cy="150"/>
          </a:xfrm>
        </p:grpSpPr>
        <p:grpSp>
          <p:nvGrpSpPr>
            <p:cNvPr id="8229" name="组合 8228"/>
            <p:cNvGrpSpPr/>
            <p:nvPr/>
          </p:nvGrpSpPr>
          <p:grpSpPr>
            <a:xfrm>
              <a:off x="3" y="3"/>
              <a:ext cx="5760" cy="144"/>
              <a:chOff x="0" y="0"/>
              <a:chExt cx="5760" cy="144"/>
            </a:xfrm>
          </p:grpSpPr>
          <p:sp>
            <p:nvSpPr>
              <p:cNvPr id="8230" name="矩形 8229"/>
              <p:cNvSpPr/>
              <p:nvPr/>
            </p:nvSpPr>
            <p:spPr>
              <a:xfrm>
                <a:off x="56" y="0"/>
                <a:ext cx="5704" cy="14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lvl="0" algn="ctr"/>
                <a:r>
                  <a:rPr lang="zh-CN" altLang="en-US" sz="3600" b="1">
                    <a:solidFill>
                      <a:srgbClr val="FFFF00"/>
                    </a:solidFill>
                    <a:effectLst>
                      <a:outerShdw blurRad="38100" dist="38100" dir="2700000">
                        <a:srgbClr val="000000"/>
                      </a:outerShdw>
                    </a:effectLst>
                    <a:latin typeface="Times New Roman" panose="02020603050405020304" pitchFamily="18" charset="0"/>
                    <a:ea typeface="宋体" panose="02010600030101010101" pitchFamily="2" charset="-122"/>
                  </a:rPr>
                  <a:t>主题</a:t>
                </a:r>
                <a:endParaRPr lang="zh-CN" altLang="en-US" sz="3600" b="1">
                  <a:solidFill>
                    <a:srgbClr val="FFFF00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231" name="矩形 8230"/>
              <p:cNvSpPr/>
              <p:nvPr/>
            </p:nvSpPr>
            <p:spPr>
              <a:xfrm>
                <a:off x="0" y="0"/>
                <a:ext cx="5760" cy="14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8232" name="矩形 8231"/>
            <p:cNvSpPr/>
            <p:nvPr/>
          </p:nvSpPr>
          <p:spPr>
            <a:xfrm>
              <a:off x="0" y="0"/>
              <a:ext cx="5766" cy="150"/>
            </a:xfrm>
            <a:prstGeom prst="rect">
              <a:avLst/>
            </a:prstGeom>
            <a:noFill/>
            <a:ln w="9525" cap="flat" cmpd="sng">
              <a:solidFill>
                <a:srgbClr val="C0C0C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2340" name="文本框 142339"/>
          <p:cNvSpPr txBox="1"/>
          <p:nvPr/>
        </p:nvSpPr>
        <p:spPr>
          <a:xfrm>
            <a:off x="395288" y="404813"/>
            <a:ext cx="8280400" cy="1554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x-none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、“如果我能把那条出名难学的分词用法从头到尾说出来，</a:t>
            </a:r>
            <a:r>
              <a:rPr lang="en-US" altLang="zh-CN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心里挺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难受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的，头也不敢抬起来。”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2341" name="文本框 142340"/>
          <p:cNvSpPr txBox="1"/>
          <p:nvPr/>
        </p:nvSpPr>
        <p:spPr>
          <a:xfrm>
            <a:off x="323850" y="3357563"/>
            <a:ext cx="7777163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x-none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、“真奇怪，今天听讲，我全都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听懂了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。”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/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“啊！这最后一课，我真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永远忘不了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！”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2342" name="文本框 142341"/>
          <p:cNvSpPr txBox="1"/>
          <p:nvPr/>
        </p:nvSpPr>
        <p:spPr>
          <a:xfrm>
            <a:off x="684213" y="2133600"/>
            <a:ext cx="78486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0000CC"/>
                </a:solidFill>
                <a:latin typeface="Times New Roman" panose="02020603050405020304" pitchFamily="18" charset="0"/>
                <a:ea typeface="楷体_GB2312" pitchFamily="49" charset="-122"/>
              </a:rPr>
              <a:t>表明小弗郎士增强了民族自尊心，产生了学好语言的责任感。</a:t>
            </a:r>
            <a:endParaRPr lang="zh-CN" altLang="en-US" sz="3200" b="1" dirty="0">
              <a:solidFill>
                <a:srgbClr val="0000CC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42343" name="文本框 142342"/>
          <p:cNvSpPr txBox="1"/>
          <p:nvPr/>
        </p:nvSpPr>
        <p:spPr>
          <a:xfrm>
            <a:off x="684213" y="4652963"/>
            <a:ext cx="78486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0000CC"/>
                </a:solidFill>
                <a:latin typeface="Times New Roman" panose="02020603050405020304" pitchFamily="18" charset="0"/>
                <a:ea typeface="楷体_GB2312" pitchFamily="49" charset="-122"/>
              </a:rPr>
              <a:t>表明小弗郎士的爱国情感已经升华，化为一种学习祖国语言的强烈愿望和巨大动力。</a:t>
            </a:r>
            <a:endParaRPr lang="zh-CN" altLang="en-US" sz="3200" b="1" dirty="0">
              <a:solidFill>
                <a:srgbClr val="0000CC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0">
                                            <p:txEl>
                                              <p:charRg st="0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40">
                                            <p:txEl>
                                              <p:charRg st="0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40">
                                            <p:txEl>
                                              <p:charRg st="0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2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1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2341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2341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1">
                                            <p:txEl>
                                              <p:charRg st="21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2341">
                                            <p:txEl>
                                              <p:charRg st="21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2341">
                                            <p:txEl>
                                              <p:charRg st="21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42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42" grpId="0"/>
      <p:bldP spid="14234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64" name="文本框 143363"/>
          <p:cNvSpPr txBox="1"/>
          <p:nvPr/>
        </p:nvSpPr>
        <p:spPr>
          <a:xfrm>
            <a:off x="250825" y="333375"/>
            <a:ext cx="8351838" cy="4968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他就要离开了，我再也不能看见他了！想起这些，我忘了他给我的惩罚，忘了我挨的戒尺。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可怜的人！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他穿上那套漂亮的礼服，原来是为了纪念这最后一课！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这可怜的人好像恨不得把自己知道的东西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……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可怜的人啊，现在要他跟这一切分手，叫他怎么能不伤心呢？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43365" name="文本框 143364"/>
          <p:cNvSpPr txBox="1"/>
          <p:nvPr/>
        </p:nvSpPr>
        <p:spPr>
          <a:xfrm>
            <a:off x="1116013" y="5589588"/>
            <a:ext cx="727233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0000CC"/>
                </a:solidFill>
                <a:latin typeface="Times New Roman" panose="02020603050405020304" pitchFamily="18" charset="0"/>
                <a:ea typeface="楷体_GB2312" pitchFamily="49" charset="-122"/>
              </a:rPr>
              <a:t>对老师的理解、同情、敬爱。</a:t>
            </a:r>
            <a:endParaRPr lang="zh-CN" altLang="en-US" sz="3200" b="1" dirty="0">
              <a:solidFill>
                <a:srgbClr val="0000CC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6626" name="椭圆 26625"/>
          <p:cNvSpPr/>
          <p:nvPr/>
        </p:nvSpPr>
        <p:spPr>
          <a:xfrm>
            <a:off x="152400" y="838200"/>
            <a:ext cx="792163" cy="649288"/>
          </a:xfrm>
          <a:prstGeom prst="ellipse">
            <a:avLst/>
          </a:prstGeom>
          <a:solidFill>
            <a:srgbClr val="00FF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/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</a:t>
            </a:r>
            <a:endParaRPr lang="zh-CN" altLang="en-US" sz="32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27" name="椭圆 26626"/>
          <p:cNvSpPr/>
          <p:nvPr/>
        </p:nvSpPr>
        <p:spPr>
          <a:xfrm>
            <a:off x="152400" y="2209800"/>
            <a:ext cx="792163" cy="649288"/>
          </a:xfrm>
          <a:prstGeom prst="ellipse">
            <a:avLst/>
          </a:prstGeom>
          <a:solidFill>
            <a:srgbClr val="00FF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/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弗</a:t>
            </a:r>
            <a:endParaRPr lang="zh-CN" altLang="en-US" sz="32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28" name="椭圆 26627"/>
          <p:cNvSpPr/>
          <p:nvPr/>
        </p:nvSpPr>
        <p:spPr>
          <a:xfrm>
            <a:off x="152400" y="3657600"/>
            <a:ext cx="792163" cy="649288"/>
          </a:xfrm>
          <a:prstGeom prst="ellipse">
            <a:avLst/>
          </a:prstGeom>
          <a:solidFill>
            <a:srgbClr val="00FF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/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郎</a:t>
            </a:r>
            <a:endParaRPr lang="zh-CN" altLang="en-US" sz="32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29" name="椭圆 26628"/>
          <p:cNvSpPr/>
          <p:nvPr/>
        </p:nvSpPr>
        <p:spPr>
          <a:xfrm>
            <a:off x="152400" y="5105400"/>
            <a:ext cx="792163" cy="649288"/>
          </a:xfrm>
          <a:prstGeom prst="ellipse">
            <a:avLst/>
          </a:prstGeom>
          <a:solidFill>
            <a:srgbClr val="00FF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/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士</a:t>
            </a:r>
            <a:endParaRPr lang="zh-CN" altLang="en-US" sz="32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30" name="左大括号 26629"/>
          <p:cNvSpPr/>
          <p:nvPr/>
        </p:nvSpPr>
        <p:spPr>
          <a:xfrm>
            <a:off x="1066800" y="333375"/>
            <a:ext cx="265113" cy="6264275"/>
          </a:xfrm>
          <a:prstGeom prst="leftBrace">
            <a:avLst>
              <a:gd name="adj1" fmla="val 196905"/>
              <a:gd name="adj2" fmla="val 50000"/>
            </a:avLst>
          </a:prstGeom>
          <a:noFill/>
          <a:ln w="95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6631" name="文本框 26630"/>
          <p:cNvSpPr txBox="1"/>
          <p:nvPr/>
        </p:nvSpPr>
        <p:spPr>
          <a:xfrm>
            <a:off x="1455738" y="179388"/>
            <a:ext cx="448468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啊，那些坏家伙</a:t>
            </a:r>
            <a:r>
              <a:rPr lang="en-US" altLang="zh-CN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……</a:t>
            </a:r>
            <a:endParaRPr lang="en-US" altLang="zh-CN" sz="32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32" name="文本框 26631"/>
          <p:cNvSpPr txBox="1"/>
          <p:nvPr/>
        </p:nvSpPr>
        <p:spPr>
          <a:xfrm>
            <a:off x="5724525" y="188913"/>
            <a:ext cx="2632075" cy="57943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对敌人的憎恨</a:t>
            </a:r>
            <a:endParaRPr lang="zh-CN" altLang="en-US" sz="32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33" name="文本框 26632"/>
          <p:cNvSpPr txBox="1"/>
          <p:nvPr/>
        </p:nvSpPr>
        <p:spPr>
          <a:xfrm>
            <a:off x="1476375" y="1052513"/>
            <a:ext cx="4967288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我的最后一堂法语课！</a:t>
            </a:r>
            <a:endParaRPr lang="zh-CN" altLang="en-US" sz="32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34" name="文本框 26633"/>
          <p:cNvSpPr txBox="1"/>
          <p:nvPr/>
        </p:nvSpPr>
        <p:spPr>
          <a:xfrm>
            <a:off x="5651500" y="838200"/>
            <a:ext cx="3187700" cy="10668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对祖国语言的热</a:t>
            </a:r>
            <a:endParaRPr lang="zh-CN" altLang="en-US" sz="32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爱、眷念</a:t>
            </a:r>
            <a:endParaRPr lang="zh-CN" altLang="en-US" sz="32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35" name="文本框 26634"/>
          <p:cNvSpPr txBox="1"/>
          <p:nvPr/>
        </p:nvSpPr>
        <p:spPr>
          <a:xfrm>
            <a:off x="1547813" y="2852738"/>
            <a:ext cx="25908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可怜的人！</a:t>
            </a:r>
            <a:endParaRPr lang="zh-CN" altLang="en-US" sz="32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36" name="文本框 26635"/>
          <p:cNvSpPr txBox="1"/>
          <p:nvPr/>
        </p:nvSpPr>
        <p:spPr>
          <a:xfrm>
            <a:off x="4787900" y="2924175"/>
            <a:ext cx="4073525" cy="57943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对老师的理解和尊敬</a:t>
            </a:r>
            <a:endParaRPr lang="zh-CN" altLang="en-US" sz="32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37" name="文本框 26636"/>
          <p:cNvSpPr txBox="1"/>
          <p:nvPr/>
        </p:nvSpPr>
        <p:spPr>
          <a:xfrm>
            <a:off x="1600200" y="2532063"/>
            <a:ext cx="1841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endParaRPr lang="zh-CN" altLang="en-US" sz="32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38" name="文本框 26637"/>
          <p:cNvSpPr txBox="1"/>
          <p:nvPr/>
        </p:nvSpPr>
        <p:spPr>
          <a:xfrm>
            <a:off x="1547813" y="1989138"/>
            <a:ext cx="326072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我多么懊悔！</a:t>
            </a:r>
            <a:endParaRPr lang="zh-CN" altLang="en-US" sz="32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39" name="文本框 26638"/>
          <p:cNvSpPr txBox="1"/>
          <p:nvPr/>
        </p:nvSpPr>
        <p:spPr>
          <a:xfrm>
            <a:off x="5580063" y="2133600"/>
            <a:ext cx="1816100" cy="57943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正在觉醒</a:t>
            </a:r>
            <a:endParaRPr lang="zh-CN" altLang="en-US" sz="32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40" name="文本框 26639"/>
          <p:cNvSpPr txBox="1"/>
          <p:nvPr/>
        </p:nvSpPr>
        <p:spPr>
          <a:xfrm>
            <a:off x="1403350" y="3716338"/>
            <a:ext cx="374332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他讲的似乎挺容易</a:t>
            </a:r>
            <a:endParaRPr lang="zh-CN" altLang="en-US" sz="32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41" name="文本框 26640"/>
          <p:cNvSpPr txBox="1"/>
          <p:nvPr/>
        </p:nvSpPr>
        <p:spPr>
          <a:xfrm>
            <a:off x="5292725" y="3644900"/>
            <a:ext cx="3165475" cy="57943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热爱祖国语言</a:t>
            </a:r>
            <a:endParaRPr lang="zh-CN" altLang="en-US" sz="32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42" name="文本框 26641"/>
          <p:cNvSpPr txBox="1"/>
          <p:nvPr/>
        </p:nvSpPr>
        <p:spPr>
          <a:xfrm>
            <a:off x="1331913" y="4437063"/>
            <a:ext cx="4875212" cy="10668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“他们该不会强迫这些鸽子</a:t>
            </a:r>
            <a:endParaRPr lang="zh-CN" altLang="en-US" sz="32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也用德国话唱歌吧！”</a:t>
            </a:r>
            <a:endParaRPr lang="zh-CN" altLang="en-US" sz="32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43" name="文本框 26642"/>
          <p:cNvSpPr txBox="1"/>
          <p:nvPr/>
        </p:nvSpPr>
        <p:spPr>
          <a:xfrm>
            <a:off x="6511925" y="4292600"/>
            <a:ext cx="2632075" cy="10668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对敌人的憎恨</a:t>
            </a:r>
            <a:endParaRPr lang="zh-CN" altLang="en-US" sz="32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和讽刺</a:t>
            </a:r>
            <a:endParaRPr lang="zh-CN" altLang="en-US" sz="32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44" name="文本框 26643"/>
          <p:cNvSpPr txBox="1"/>
          <p:nvPr/>
        </p:nvSpPr>
        <p:spPr>
          <a:xfrm>
            <a:off x="1403350" y="5589588"/>
            <a:ext cx="5080000" cy="10668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啊！这最后一课，我真永远</a:t>
            </a:r>
            <a:endParaRPr lang="zh-CN" altLang="en-US" sz="32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忘不了！</a:t>
            </a:r>
            <a:endParaRPr lang="zh-CN" altLang="en-US" sz="32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45" name="文本框 26644"/>
          <p:cNvSpPr txBox="1"/>
          <p:nvPr/>
        </p:nvSpPr>
        <p:spPr>
          <a:xfrm>
            <a:off x="6732588" y="5661025"/>
            <a:ext cx="2160587" cy="57943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热爱祖国</a:t>
            </a:r>
            <a:endParaRPr lang="zh-CN" altLang="en-US" sz="32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9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26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79"/>
                                          </p:stCondLst>
                                        </p:cTn>
                                        <p:tgtEl>
                                          <p:spTgt spid="26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79"/>
                                          </p:stCondLst>
                                        </p:cTn>
                                        <p:tgtEl>
                                          <p:spTgt spid="2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26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79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1" dur="500"/>
                                        <p:tgtEl>
                                          <p:spTgt spid="26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6" dur="500"/>
                                        <p:tgtEl>
                                          <p:spTgt spid="26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1" grpId="0" animBg="1"/>
      <p:bldP spid="26632" grpId="0" animBg="1"/>
      <p:bldP spid="26633" grpId="0" animBg="1"/>
      <p:bldP spid="26634" grpId="0" animBg="1"/>
      <p:bldP spid="26635" grpId="0" animBg="1"/>
      <p:bldP spid="26636" grpId="0" animBg="1"/>
      <p:bldP spid="26638" grpId="0" animBg="1"/>
      <p:bldP spid="26639" grpId="0" animBg="1"/>
      <p:bldP spid="26640" grpId="0" animBg="1"/>
      <p:bldP spid="26641" grpId="0" animBg="1"/>
      <p:bldP spid="26642" grpId="0" animBg="1"/>
      <p:bldP spid="26643" grpId="0" animBg="1"/>
      <p:bldP spid="26644" grpId="0" animBg="1"/>
      <p:bldP spid="2664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4514" name="文本框 64513"/>
          <p:cNvSpPr txBox="1"/>
          <p:nvPr/>
        </p:nvSpPr>
        <p:spPr>
          <a:xfrm>
            <a:off x="1044575" y="2133600"/>
            <a:ext cx="7620000" cy="2528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1" dirty="0">
                <a:solidFill>
                  <a:srgbClr val="000000"/>
                </a:solidFill>
                <a:latin typeface="Verdana" panose="020B0604030504040204" pitchFamily="34" charset="0"/>
                <a:ea typeface="隶书" pitchFamily="49" charset="-122"/>
              </a:rPr>
              <a:t>贪玩不爱学习      </a:t>
            </a:r>
            <a:endParaRPr lang="zh-CN" altLang="en-US" sz="3200" b="1" dirty="0">
              <a:solidFill>
                <a:srgbClr val="000000"/>
              </a:solidFill>
              <a:latin typeface="Verdana" panose="020B0604030504040204" pitchFamily="34" charset="0"/>
              <a:ea typeface="隶书" pitchFamily="49" charset="-122"/>
            </a:endParaRPr>
          </a:p>
          <a:p>
            <a:pPr lvl="0"/>
            <a:endParaRPr lang="zh-CN" altLang="en-US" sz="3200" b="1" dirty="0">
              <a:solidFill>
                <a:srgbClr val="000000"/>
              </a:solidFill>
              <a:latin typeface="Verdana" panose="020B0604030504040204" pitchFamily="34" charset="0"/>
              <a:ea typeface="隶书" pitchFamily="49" charset="-122"/>
            </a:endParaRPr>
          </a:p>
          <a:p>
            <a:pPr lvl="0"/>
            <a:r>
              <a:rPr lang="zh-CN" altLang="en-US" sz="3200" b="1" dirty="0">
                <a:solidFill>
                  <a:srgbClr val="000000"/>
                </a:solidFill>
                <a:latin typeface="Verdana" panose="020B0604030504040204" pitchFamily="34" charset="0"/>
                <a:ea typeface="隶书" pitchFamily="49" charset="-122"/>
              </a:rPr>
              <a:t>怕老师               </a:t>
            </a:r>
            <a:endParaRPr lang="zh-CN" altLang="en-US" sz="3200" b="1" dirty="0">
              <a:solidFill>
                <a:srgbClr val="000000"/>
              </a:solidFill>
              <a:latin typeface="Verdana" panose="020B0604030504040204" pitchFamily="34" charset="0"/>
              <a:ea typeface="隶书" pitchFamily="49" charset="-122"/>
            </a:endParaRPr>
          </a:p>
          <a:p>
            <a:pPr lvl="0"/>
            <a:endParaRPr lang="zh-CN" altLang="en-US" sz="3200" b="1" dirty="0">
              <a:solidFill>
                <a:srgbClr val="000000"/>
              </a:solidFill>
              <a:latin typeface="Verdana" panose="020B0604030504040204" pitchFamily="34" charset="0"/>
              <a:ea typeface="隶书" pitchFamily="49" charset="-122"/>
            </a:endParaRPr>
          </a:p>
          <a:p>
            <a:pPr lvl="0"/>
            <a:r>
              <a:rPr lang="zh-CN" altLang="en-US" sz="3200" b="1" dirty="0">
                <a:solidFill>
                  <a:srgbClr val="000000"/>
                </a:solidFill>
                <a:latin typeface="Verdana" panose="020B0604030504040204" pitchFamily="34" charset="0"/>
                <a:ea typeface="隶书" pitchFamily="49" charset="-122"/>
              </a:rPr>
              <a:t>幼稚不懂事          </a:t>
            </a:r>
            <a:endParaRPr lang="zh-CN" altLang="en-US" sz="3200" b="1" dirty="0">
              <a:solidFill>
                <a:srgbClr val="000000"/>
              </a:solidFill>
              <a:latin typeface="Verdana" panose="020B0604030504040204" pitchFamily="34" charset="0"/>
              <a:ea typeface="隶书" pitchFamily="49" charset="-122"/>
            </a:endParaRPr>
          </a:p>
        </p:txBody>
      </p:sp>
      <p:sp>
        <p:nvSpPr>
          <p:cNvPr id="64515" name="右箭头 64514"/>
          <p:cNvSpPr/>
          <p:nvPr/>
        </p:nvSpPr>
        <p:spPr>
          <a:xfrm>
            <a:off x="3886200" y="2324100"/>
            <a:ext cx="762000" cy="152400"/>
          </a:xfrm>
          <a:prstGeom prst="rightArrow">
            <a:avLst>
              <a:gd name="adj1" fmla="val 50000"/>
              <a:gd name="adj2" fmla="val 125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4516" name="右箭头 64515"/>
          <p:cNvSpPr/>
          <p:nvPr/>
        </p:nvSpPr>
        <p:spPr>
          <a:xfrm>
            <a:off x="3810000" y="3314700"/>
            <a:ext cx="762000" cy="152400"/>
          </a:xfrm>
          <a:prstGeom prst="rightArrow">
            <a:avLst>
              <a:gd name="adj1" fmla="val 50000"/>
              <a:gd name="adj2" fmla="val 125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4517" name="右箭头 64516"/>
          <p:cNvSpPr/>
          <p:nvPr/>
        </p:nvSpPr>
        <p:spPr>
          <a:xfrm>
            <a:off x="3810000" y="4229100"/>
            <a:ext cx="762000" cy="152400"/>
          </a:xfrm>
          <a:prstGeom prst="rightArrow">
            <a:avLst>
              <a:gd name="adj1" fmla="val 50000"/>
              <a:gd name="adj2" fmla="val 125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4518" name="矩形 64517"/>
          <p:cNvSpPr/>
          <p:nvPr/>
        </p:nvSpPr>
        <p:spPr>
          <a:xfrm rot="5400000">
            <a:off x="-960437" y="2986088"/>
            <a:ext cx="3113087" cy="6858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 i="1">
                <a:ln w="9525" cap="flat" cmpd="sng">
                  <a:solidFill>
                    <a:srgbClr val="80008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6600"/>
                </a:solidFill>
                <a:effectLst>
                  <a:outerShdw dist="35921" dir="2699999" algn="ctr" rotWithShape="0">
                    <a:srgbClr val="C0C0C0"/>
                  </a:outerShdw>
                </a:effectLst>
                <a:latin typeface="楷体_GB2312" charset="0"/>
                <a:ea typeface="楷体_GB2312" charset="0"/>
              </a:rPr>
              <a:t>小弗郎士的变化</a:t>
            </a:r>
            <a:endParaRPr lang="zh-CN" altLang="en-US" sz="3600" b="1" i="1">
              <a:ln w="9525" cap="flat" cmpd="sng">
                <a:solidFill>
                  <a:srgbClr val="80008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6600"/>
              </a:solidFill>
              <a:effectLst>
                <a:outerShdw dist="35921" dir="2699999" algn="ctr" rotWithShape="0">
                  <a:srgbClr val="C0C0C0"/>
                </a:outerShdw>
              </a:effectLst>
              <a:latin typeface="楷体_GB2312" charset="0"/>
              <a:ea typeface="楷体_GB2312" charset="0"/>
            </a:endParaRPr>
          </a:p>
        </p:txBody>
      </p:sp>
      <p:sp>
        <p:nvSpPr>
          <p:cNvPr id="64519" name="文本框 64518"/>
          <p:cNvSpPr txBox="1"/>
          <p:nvPr/>
        </p:nvSpPr>
        <p:spPr>
          <a:xfrm>
            <a:off x="4876800" y="2095500"/>
            <a:ext cx="2216150" cy="8540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200" b="1" dirty="0">
                <a:solidFill>
                  <a:srgbClr val="0000CC"/>
                </a:solidFill>
                <a:latin typeface="Verdana" panose="020B0604030504040204" pitchFamily="34" charset="0"/>
                <a:ea typeface="隶书" pitchFamily="49" charset="-122"/>
              </a:rPr>
              <a:t>热爱法语；</a:t>
            </a:r>
            <a:endParaRPr lang="zh-CN" altLang="en-US" sz="3200" b="1" dirty="0">
              <a:solidFill>
                <a:srgbClr val="0000CC"/>
              </a:solidFill>
              <a:latin typeface="Verdana" panose="020B0604030504040204" pitchFamily="34" charset="0"/>
              <a:ea typeface="隶书" pitchFamily="49" charset="-122"/>
            </a:endParaRPr>
          </a:p>
          <a:p>
            <a:pPr lvl="0"/>
            <a:endParaRPr lang="zh-CN" altLang="en-US" sz="1800" b="0" dirty="0">
              <a:solidFill>
                <a:srgbClr val="0000CC"/>
              </a:solidFill>
              <a:latin typeface="Arial" panose="020B0604020202020204" pitchFamily="34" charset="0"/>
              <a:ea typeface="幼圆" pitchFamily="49" charset="-122"/>
            </a:endParaRPr>
          </a:p>
        </p:txBody>
      </p:sp>
      <p:sp>
        <p:nvSpPr>
          <p:cNvPr id="64520" name="文本框 64519"/>
          <p:cNvSpPr txBox="1"/>
          <p:nvPr/>
        </p:nvSpPr>
        <p:spPr>
          <a:xfrm>
            <a:off x="4879975" y="3086100"/>
            <a:ext cx="4653280" cy="61341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200" b="1" dirty="0">
                <a:solidFill>
                  <a:srgbClr val="0000CC"/>
                </a:solidFill>
                <a:latin typeface="Verdana" panose="020B0604030504040204" pitchFamily="34" charset="0"/>
                <a:ea typeface="隶书" pitchFamily="49" charset="-122"/>
              </a:rPr>
              <a:t>理解、同情并敬爱老师；</a:t>
            </a:r>
            <a:endParaRPr lang="zh-CN" altLang="en-US" sz="3200" b="1" dirty="0">
              <a:solidFill>
                <a:srgbClr val="0000CC"/>
              </a:solidFill>
              <a:latin typeface="Verdana" panose="020B0604030504040204" pitchFamily="34" charset="0"/>
              <a:ea typeface="隶书" pitchFamily="49" charset="-122"/>
            </a:endParaRPr>
          </a:p>
        </p:txBody>
      </p:sp>
      <p:sp>
        <p:nvSpPr>
          <p:cNvPr id="64521" name="文本框 64520"/>
          <p:cNvSpPr txBox="1"/>
          <p:nvPr/>
        </p:nvSpPr>
        <p:spPr>
          <a:xfrm>
            <a:off x="4876800" y="4000500"/>
            <a:ext cx="22161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200" b="1" dirty="0">
                <a:solidFill>
                  <a:srgbClr val="0000CC"/>
                </a:solidFill>
                <a:latin typeface="Verdana" panose="020B0604030504040204" pitchFamily="34" charset="0"/>
                <a:ea typeface="隶书" pitchFamily="49" charset="-122"/>
              </a:rPr>
              <a:t>热爱祖国。</a:t>
            </a:r>
            <a:endParaRPr lang="zh-CN" altLang="en-US" sz="3200" b="1" dirty="0">
              <a:solidFill>
                <a:srgbClr val="0000CC"/>
              </a:solidFill>
              <a:latin typeface="Verdana" panose="020B0604030504040204" pitchFamily="34" charset="0"/>
              <a:ea typeface="隶书" pitchFamily="49" charset="-122"/>
            </a:endParaRPr>
          </a:p>
        </p:txBody>
      </p:sp>
      <p:sp>
        <p:nvSpPr>
          <p:cNvPr id="64522" name="文本框 64521"/>
          <p:cNvSpPr txBox="1"/>
          <p:nvPr/>
        </p:nvSpPr>
        <p:spPr>
          <a:xfrm>
            <a:off x="395288" y="260350"/>
            <a:ext cx="28067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4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总结：</a:t>
            </a:r>
            <a:endParaRPr lang="zh-CN" altLang="en-US" sz="48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519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519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4520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4520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452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452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8" name="文本框 65537"/>
          <p:cNvSpPr txBox="1"/>
          <p:nvPr/>
        </p:nvSpPr>
        <p:spPr>
          <a:xfrm>
            <a:off x="179388" y="685800"/>
            <a:ext cx="896461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方正姚体" pitchFamily="2" charset="-122"/>
              </a:rPr>
              <a:t>小弗郎士思想感情发生变化的原因是什么？ </a:t>
            </a:r>
            <a:endParaRPr lang="zh-CN" altLang="en-US" sz="3600" b="1" dirty="0">
              <a:solidFill>
                <a:srgbClr val="000000"/>
              </a:solidFill>
              <a:latin typeface="Arial" panose="020B0604020202020204" pitchFamily="34" charset="0"/>
              <a:ea typeface="方正姚体" pitchFamily="2" charset="-122"/>
            </a:endParaRPr>
          </a:p>
        </p:txBody>
      </p:sp>
      <p:sp>
        <p:nvSpPr>
          <p:cNvPr id="65539" name="文本框 65538"/>
          <p:cNvSpPr txBox="1"/>
          <p:nvPr/>
        </p:nvSpPr>
        <p:spPr>
          <a:xfrm>
            <a:off x="1143000" y="1828800"/>
            <a:ext cx="5791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他原本就</a:t>
            </a:r>
            <a:r>
              <a:rPr lang="zh-CN" altLang="en-US" sz="3600" b="1" dirty="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rPr>
              <a:t>不是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一个</a:t>
            </a:r>
            <a:r>
              <a:rPr lang="zh-CN" altLang="en-US" sz="3600" b="1" dirty="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rPr>
              <a:t>坏孩子</a:t>
            </a: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rPr>
              <a:t>。</a:t>
            </a:r>
            <a:r>
              <a:rPr lang="zh-CN" altLang="en-US" sz="3200" b="1" dirty="0">
                <a:solidFill>
                  <a:srgbClr val="D60093"/>
                </a:solidFill>
                <a:latin typeface="Arial" panose="020B0604020202020204" pitchFamily="34" charset="0"/>
                <a:ea typeface="隶书" pitchFamily="49" charset="-122"/>
              </a:rPr>
              <a:t> </a:t>
            </a:r>
            <a:endParaRPr lang="zh-CN" altLang="en-US" sz="3200" b="1" dirty="0">
              <a:solidFill>
                <a:srgbClr val="D60093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65540" name="文本框 65539"/>
          <p:cNvSpPr txBox="1"/>
          <p:nvPr/>
        </p:nvSpPr>
        <p:spPr>
          <a:xfrm>
            <a:off x="1187450" y="2781300"/>
            <a:ext cx="65532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just">
              <a:spcBef>
                <a:spcPct val="5000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rPr>
              <a:t>受到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韩麦尔先生以及小镇上居民的沉痛心情的</a:t>
            </a: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rPr>
              <a:t>感染。</a:t>
            </a:r>
            <a:endParaRPr lang="zh-CN" altLang="en-US" sz="3200" b="1" dirty="0">
              <a:solidFill>
                <a:schemeClr val="tx1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65541" name="文本框 65540"/>
          <p:cNvSpPr txBox="1"/>
          <p:nvPr/>
        </p:nvSpPr>
        <p:spPr>
          <a:xfrm>
            <a:off x="1116013" y="4149725"/>
            <a:ext cx="7162800" cy="1128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just">
              <a:spcBef>
                <a:spcPct val="50000"/>
              </a:spcBef>
            </a:pPr>
            <a:r>
              <a:rPr lang="zh-CN" altLang="en-US" sz="3600" b="1" dirty="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rPr>
              <a:t>亡国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惨痛的</a:t>
            </a:r>
            <a:r>
              <a:rPr lang="zh-CN" altLang="en-US" sz="3600" b="1" dirty="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rPr>
              <a:t>震撼</a:t>
            </a: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rPr>
              <a:t>，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激发了他心灵深处爱国情感。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65543" name="十字星 65542"/>
          <p:cNvSpPr/>
          <p:nvPr/>
        </p:nvSpPr>
        <p:spPr>
          <a:xfrm>
            <a:off x="762000" y="1905000"/>
            <a:ext cx="228600" cy="457200"/>
          </a:xfrm>
          <a:prstGeom prst="star4">
            <a:avLst>
              <a:gd name="adj" fmla="val 12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5544" name="十字星 65543"/>
          <p:cNvSpPr/>
          <p:nvPr/>
        </p:nvSpPr>
        <p:spPr>
          <a:xfrm>
            <a:off x="755650" y="3068638"/>
            <a:ext cx="228600" cy="457200"/>
          </a:xfrm>
          <a:prstGeom prst="star4">
            <a:avLst>
              <a:gd name="adj" fmla="val 12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5545" name="十字星 65544"/>
          <p:cNvSpPr/>
          <p:nvPr/>
        </p:nvSpPr>
        <p:spPr>
          <a:xfrm>
            <a:off x="900113" y="4437063"/>
            <a:ext cx="144462" cy="431800"/>
          </a:xfrm>
          <a:prstGeom prst="star4">
            <a:avLst>
              <a:gd name="adj" fmla="val 291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8" grpId="0"/>
      <p:bldP spid="65539" grpId="0"/>
      <p:bldP spid="65540" grpId="0"/>
      <p:bldP spid="6554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7650" name="矩形 27649"/>
          <p:cNvSpPr/>
          <p:nvPr/>
        </p:nvSpPr>
        <p:spPr>
          <a:xfrm>
            <a:off x="0" y="188913"/>
            <a:ext cx="2303463" cy="82391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/>
            <a:r>
              <a:rPr lang="zh-CN" altLang="en-US" sz="4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归纳</a:t>
            </a:r>
            <a:r>
              <a:rPr lang="en-US" altLang="zh-CN" sz="4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: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7651" name="矩形 27650"/>
          <p:cNvSpPr/>
          <p:nvPr/>
        </p:nvSpPr>
        <p:spPr>
          <a:xfrm>
            <a:off x="179388" y="1066800"/>
            <a:ext cx="8964612" cy="490378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>
              <a:lnSpc>
                <a:spcPct val="125000"/>
              </a:lnSpc>
            </a:pPr>
            <a:r>
              <a:rPr lang="zh-CN" altLang="en-US" sz="3600" b="1">
                <a:solidFill>
                  <a:srgbClr val="FFFFFF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作者运用第一人称，对小弗郎士的描写重点运用了</a:t>
            </a:r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心理描写的手法</a:t>
            </a:r>
            <a:r>
              <a:rPr lang="zh-CN" altLang="en-US" sz="36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，写出了小弗郎士情感变化的波澜起伏，</a:t>
            </a:r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从幼稚、贪玩</a:t>
            </a:r>
            <a:r>
              <a:rPr lang="en-US" altLang="zh-CN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——</a:t>
            </a:r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疑惑、诧异</a:t>
            </a:r>
            <a:r>
              <a:rPr lang="en-US" altLang="zh-CN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——</a:t>
            </a:r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难受、懊悔</a:t>
            </a:r>
            <a:r>
              <a:rPr lang="en-US" altLang="zh-CN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——</a:t>
            </a:r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悲愤、懂事</a:t>
            </a:r>
            <a:r>
              <a:rPr lang="zh-CN" altLang="en-US" sz="36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，充满爱国主义思想感情。这一感情变化，推动情节的发展，突出了主题，使文章更真切感人。 </a:t>
            </a:r>
            <a:endParaRPr lang="zh-CN" altLang="en-US" sz="3600" b="1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27652" name="图片 27651" descr="07">
            <a:hlinkClick r:id="" action="ppaction://noaction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67625" y="6486525"/>
            <a:ext cx="1476375" cy="371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2" name="文本框 66561"/>
          <p:cNvSpPr txBox="1"/>
          <p:nvPr/>
        </p:nvSpPr>
        <p:spPr>
          <a:xfrm>
            <a:off x="684213" y="549275"/>
            <a:ext cx="65532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b="1" dirty="0">
                <a:solidFill>
                  <a:schemeClr val="tx1"/>
                </a:solidFill>
                <a:latin typeface="方正姚体" pitchFamily="2" charset="-122"/>
                <a:ea typeface="方正姚体" pitchFamily="2" charset="-122"/>
              </a:rPr>
              <a:t>小弗郎士在文中有何作用</a:t>
            </a:r>
            <a:r>
              <a:rPr lang="en-US" altLang="zh-CN" sz="4400" b="1">
                <a:solidFill>
                  <a:schemeClr val="tx1"/>
                </a:solidFill>
                <a:latin typeface="方正姚体" pitchFamily="2" charset="-122"/>
                <a:ea typeface="方正姚体" pitchFamily="2" charset="-122"/>
              </a:rPr>
              <a:t>?</a:t>
            </a:r>
            <a:endParaRPr lang="en-US" altLang="zh-CN" sz="4400" b="1">
              <a:solidFill>
                <a:schemeClr val="tx1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66563" name="文本框 66562"/>
          <p:cNvSpPr txBox="1"/>
          <p:nvPr/>
        </p:nvSpPr>
        <p:spPr>
          <a:xfrm>
            <a:off x="1295400" y="2286000"/>
            <a:ext cx="5943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 2" pitchFamily="18" charset="2"/>
              </a:rPr>
              <a:t>贯穿</a:t>
            </a:r>
            <a:r>
              <a:rPr lang="zh-CN" altLang="en-US" sz="36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 2" pitchFamily="18" charset="2"/>
              </a:rPr>
              <a:t>故事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 2" pitchFamily="18" charset="2"/>
              </a:rPr>
              <a:t>情节</a:t>
            </a:r>
            <a:r>
              <a:rPr lang="zh-CN" altLang="en-US" sz="36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 2" pitchFamily="18" charset="2"/>
              </a:rPr>
              <a:t>的作用</a:t>
            </a:r>
            <a:endParaRPr lang="zh-CN" altLang="en-US" sz="3600" b="1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6564" name="矩形 66563"/>
          <p:cNvSpPr/>
          <p:nvPr/>
        </p:nvSpPr>
        <p:spPr>
          <a:xfrm>
            <a:off x="1295400" y="4551363"/>
            <a:ext cx="5230813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 2" pitchFamily="18" charset="2"/>
              </a:rPr>
              <a:t>深化</a:t>
            </a:r>
            <a:r>
              <a:rPr lang="zh-CN" altLang="en-US" sz="36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 2" pitchFamily="18" charset="2"/>
              </a:rPr>
              <a:t>小说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 2" pitchFamily="18" charset="2"/>
              </a:rPr>
              <a:t>主题</a:t>
            </a:r>
            <a:r>
              <a:rPr lang="zh-CN" altLang="en-US" sz="36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 2" pitchFamily="18" charset="2"/>
              </a:rPr>
              <a:t>的重要作用</a:t>
            </a:r>
            <a:endParaRPr lang="zh-CN" altLang="en-US" sz="3600" b="1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  <a:sym typeface="Wingdings 2" pitchFamily="18" charset="2"/>
            </a:endParaRPr>
          </a:p>
        </p:txBody>
      </p:sp>
      <p:sp>
        <p:nvSpPr>
          <p:cNvPr id="66565" name="文本框 66564"/>
          <p:cNvSpPr txBox="1"/>
          <p:nvPr/>
        </p:nvSpPr>
        <p:spPr>
          <a:xfrm>
            <a:off x="914400" y="3276600"/>
            <a:ext cx="732790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隶书" pitchFamily="49" charset="-122"/>
              </a:rPr>
              <a:t>（副标题：阿尔萨斯省的一个小孩子的自述）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66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6" presetClass="entr" presetSubtype="37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66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3" grpId="0"/>
      <p:bldP spid="66564" grpId="0"/>
      <p:bldP spid="6656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6" name="文本框 67585"/>
          <p:cNvSpPr txBox="1"/>
          <p:nvPr/>
        </p:nvSpPr>
        <p:spPr>
          <a:xfrm>
            <a:off x="395288" y="1341438"/>
            <a:ext cx="3613150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5400" b="1" dirty="0">
                <a:solidFill>
                  <a:srgbClr val="000000"/>
                </a:solidFill>
                <a:latin typeface="Arial" panose="020B0604020202020204" pitchFamily="34" charset="0"/>
                <a:ea typeface="隶书" pitchFamily="49" charset="-122"/>
              </a:rPr>
              <a:t>韩麦尔先生</a:t>
            </a:r>
            <a:endParaRPr lang="zh-CN" altLang="en-US" sz="5400" b="1" dirty="0">
              <a:solidFill>
                <a:srgbClr val="000000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67587" name="文本框 67586"/>
          <p:cNvSpPr txBox="1"/>
          <p:nvPr/>
        </p:nvSpPr>
        <p:spPr>
          <a:xfrm>
            <a:off x="2484438" y="692150"/>
            <a:ext cx="6227762" cy="21955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4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None/>
            </a:pPr>
            <a:r>
              <a:rPr lang="zh-CN" altLang="en-US" sz="4000" b="1" dirty="0">
                <a:solidFill>
                  <a:srgbClr val="0000CC"/>
                </a:solidFill>
                <a:latin typeface="Arial" panose="020B0604020202020204" pitchFamily="34" charset="0"/>
                <a:ea typeface="方正姚体" pitchFamily="2" charset="-122"/>
              </a:rPr>
              <a:t>标出有关描写韩麦尔先生的语段并分析该人物。</a:t>
            </a:r>
            <a:endParaRPr lang="zh-CN" altLang="en-US" sz="4000" b="1" dirty="0">
              <a:solidFill>
                <a:srgbClr val="0000CC"/>
              </a:solidFill>
              <a:latin typeface="Arial" panose="020B0604020202020204" pitchFamily="34" charset="0"/>
              <a:ea typeface="方正姚体" pitchFamily="2" charset="-122"/>
            </a:endParaRPr>
          </a:p>
          <a:p>
            <a:pPr lvl="0"/>
            <a:endParaRPr lang="zh-CN" altLang="en-US" sz="1800" b="0" dirty="0">
              <a:solidFill>
                <a:srgbClr val="0000CC"/>
              </a:solidFill>
              <a:latin typeface="Arial" panose="020B0604020202020204" pitchFamily="34" charset="0"/>
              <a:ea typeface="幼圆" pitchFamily="49" charset="-122"/>
            </a:endParaRPr>
          </a:p>
        </p:txBody>
      </p:sp>
      <p:graphicFrame>
        <p:nvGraphicFramePr>
          <p:cNvPr id="67592" name="对象 67591"/>
          <p:cNvGraphicFramePr>
            <a:graphicFrameLocks noChangeAspect="1"/>
          </p:cNvGraphicFramePr>
          <p:nvPr/>
        </p:nvGraphicFramePr>
        <p:xfrm>
          <a:off x="468313" y="3068638"/>
          <a:ext cx="3095625" cy="3384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1" imgW="2590800" imgH="3213100" progId="Photoshop.Image.5">
                  <p:embed/>
                </p:oleObj>
              </mc:Choice>
              <mc:Fallback>
                <p:oleObj name="" r:id="rId1" imgW="2590800" imgH="3213100" progId="Photoshop.Image.5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68313" y="3068638"/>
                        <a:ext cx="3095625" cy="33845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7593" name="图片 6759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9338" y="3068638"/>
            <a:ext cx="3311525" cy="3311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7594" name="矩形 67593"/>
          <p:cNvSpPr/>
          <p:nvPr/>
        </p:nvSpPr>
        <p:spPr>
          <a:xfrm>
            <a:off x="179388" y="0"/>
            <a:ext cx="293687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600" b="1" dirty="0">
                <a:solidFill>
                  <a:srgbClr val="00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分析人物形象</a:t>
            </a:r>
            <a:endParaRPr lang="zh-CN" altLang="en-US" sz="3600" b="1" dirty="0">
              <a:solidFill>
                <a:srgbClr val="00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4389" name="文本框 144388"/>
          <p:cNvSpPr txBox="1"/>
          <p:nvPr/>
        </p:nvSpPr>
        <p:spPr>
          <a:xfrm>
            <a:off x="900113" y="908050"/>
            <a:ext cx="7489825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韩麦尔先生在上最后一课时的穿戴有何特别？其用意是什么？</a:t>
            </a:r>
            <a:endParaRPr lang="zh-CN" altLang="en-US" sz="36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44390" name="文本框 144389"/>
          <p:cNvSpPr txBox="1"/>
          <p:nvPr/>
        </p:nvSpPr>
        <p:spPr>
          <a:xfrm>
            <a:off x="1258888" y="2781300"/>
            <a:ext cx="6767512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 dirty="0">
                <a:solidFill>
                  <a:srgbClr val="0000CC"/>
                </a:solidFill>
                <a:latin typeface="Times New Roman" panose="02020603050405020304" pitchFamily="18" charset="0"/>
                <a:ea typeface="楷体_GB2312" pitchFamily="49" charset="-122"/>
              </a:rPr>
              <a:t>他穿上这节日盛装，是为了纪念这最后一课。为了“表示对就要失去的国土的敬意”。</a:t>
            </a:r>
            <a:endParaRPr lang="zh-CN" altLang="en-US" sz="4000" b="1" dirty="0">
              <a:solidFill>
                <a:srgbClr val="0000CC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4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39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5412" name="文本框 145411"/>
          <p:cNvSpPr txBox="1"/>
          <p:nvPr/>
        </p:nvSpPr>
        <p:spPr>
          <a:xfrm>
            <a:off x="684213" y="476250"/>
            <a:ext cx="7848600" cy="1739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韩麦尔先生讲了哪些话？内容大致可以归纳为哪几点？这些话表现了他怎样的心情？</a:t>
            </a:r>
            <a:endParaRPr lang="zh-CN" altLang="en-US" sz="36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45413" name="文本框 145412"/>
          <p:cNvSpPr txBox="1"/>
          <p:nvPr/>
        </p:nvSpPr>
        <p:spPr>
          <a:xfrm>
            <a:off x="971550" y="2349500"/>
            <a:ext cx="7343775" cy="2041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0000CC"/>
                </a:solidFill>
                <a:latin typeface="Times New Roman" panose="02020603050405020304" pitchFamily="18" charset="0"/>
                <a:ea typeface="楷体_GB2312" pitchFamily="49" charset="-122"/>
              </a:rPr>
              <a:t>韩麦尔先生的讲话大致可归为三类内容：①宣布“最后一课”，希望孩子们用心学习；②批评家长并检讨自己对孩子们的学习不太关心；③赞美法国语言。</a:t>
            </a:r>
            <a:endParaRPr lang="zh-CN" altLang="en-US" sz="3200" b="1" dirty="0">
              <a:solidFill>
                <a:srgbClr val="0000CC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45414" name="文本框 145413"/>
          <p:cNvSpPr txBox="1"/>
          <p:nvPr/>
        </p:nvSpPr>
        <p:spPr>
          <a:xfrm>
            <a:off x="1042988" y="4797425"/>
            <a:ext cx="7345362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这些话表现了韩麦尔先生强烈的民族责任感与爱国主义思想感情。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5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4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5414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4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8" name="矩形 11267"/>
          <p:cNvSpPr/>
          <p:nvPr/>
        </p:nvSpPr>
        <p:spPr>
          <a:xfrm>
            <a:off x="685800" y="1143000"/>
            <a:ext cx="10668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9050" cap="flat" cmpd="sng">
                  <a:solidFill>
                    <a:srgbClr val="FF9900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FFF200">
                        <a:alpha val="100000"/>
                      </a:srgbClr>
                    </a:gs>
                    <a:gs pos="45000">
                      <a:srgbClr val="FF7A00">
                        <a:alpha val="100000"/>
                      </a:srgbClr>
                    </a:gs>
                    <a:gs pos="70000">
                      <a:srgbClr val="FF0300">
                        <a:alpha val="100000"/>
                      </a:srgbClr>
                    </a:gs>
                    <a:gs pos="100000">
                      <a:srgbClr val="4D0808">
                        <a:alpha val="100000"/>
                      </a:srgbClr>
                    </a:gs>
                  </a:gsLst>
                  <a:lin ang="5400000" scaled="1"/>
                  <a:tileRect/>
                </a:gradFill>
                <a:effectLst>
                  <a:outerShdw dist="35921" dir="2699999" algn="ctr" rotWithShape="0">
                    <a:srgbClr val="990000"/>
                  </a:outerShdw>
                </a:effectLst>
                <a:latin typeface="楷体_GB2312" charset="0"/>
                <a:ea typeface="楷体_GB2312" charset="0"/>
              </a:rPr>
              <a:t>哽住</a:t>
            </a:r>
            <a:endParaRPr lang="zh-CN" altLang="en-US" sz="3600" b="1">
              <a:ln w="19050" cap="flat" cmpd="sng">
                <a:solidFill>
                  <a:srgbClr val="FF9900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FFF200">
                      <a:alpha val="100000"/>
                    </a:srgbClr>
                  </a:gs>
                  <a:gs pos="45000">
                    <a:srgbClr val="FF7A00">
                      <a:alpha val="100000"/>
                    </a:srgbClr>
                  </a:gs>
                  <a:gs pos="70000">
                    <a:srgbClr val="FF0300">
                      <a:alpha val="100000"/>
                    </a:srgbClr>
                  </a:gs>
                  <a:gs pos="100000">
                    <a:srgbClr val="4D0808">
                      <a:alpha val="100000"/>
                    </a:srgbClr>
                  </a:gs>
                </a:gsLst>
                <a:lin ang="5400000" scaled="1"/>
                <a:tileRect/>
              </a:gradFill>
              <a:effectLst>
                <a:outerShdw dist="35921" dir="2699999" algn="ctr" rotWithShape="0">
                  <a:srgbClr val="990000"/>
                </a:outerShdw>
              </a:effectLst>
              <a:latin typeface="楷体_GB2312" charset="0"/>
              <a:ea typeface="楷体_GB2312" charset="0"/>
            </a:endParaRPr>
          </a:p>
        </p:txBody>
      </p:sp>
      <p:sp>
        <p:nvSpPr>
          <p:cNvPr id="11269" name="矩形 11268"/>
          <p:cNvSpPr/>
          <p:nvPr/>
        </p:nvSpPr>
        <p:spPr>
          <a:xfrm>
            <a:off x="3429000" y="1143000"/>
            <a:ext cx="10668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9050" cap="flat" cmpd="sng">
                  <a:solidFill>
                    <a:srgbClr val="FF9900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FFF200">
                        <a:alpha val="100000"/>
                      </a:srgbClr>
                    </a:gs>
                    <a:gs pos="45000">
                      <a:srgbClr val="FF7A00">
                        <a:alpha val="100000"/>
                      </a:srgbClr>
                    </a:gs>
                    <a:gs pos="70000">
                      <a:srgbClr val="FF0300">
                        <a:alpha val="100000"/>
                      </a:srgbClr>
                    </a:gs>
                    <a:gs pos="100000">
                      <a:srgbClr val="4D0808">
                        <a:alpha val="100000"/>
                      </a:srgbClr>
                    </a:gs>
                  </a:gsLst>
                  <a:lin ang="5400000" scaled="1"/>
                  <a:tileRect/>
                </a:gradFill>
                <a:effectLst>
                  <a:outerShdw dist="35921" dir="2699999" algn="ctr" rotWithShape="0">
                    <a:srgbClr val="990000"/>
                  </a:outerShdw>
                </a:effectLst>
                <a:latin typeface="楷体_GB2312" charset="0"/>
                <a:ea typeface="楷体_GB2312" charset="0"/>
              </a:rPr>
              <a:t>赚钱</a:t>
            </a:r>
            <a:endParaRPr lang="zh-CN" altLang="en-US" sz="3600" b="1">
              <a:ln w="19050" cap="flat" cmpd="sng">
                <a:solidFill>
                  <a:srgbClr val="FF9900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FFF200">
                      <a:alpha val="100000"/>
                    </a:srgbClr>
                  </a:gs>
                  <a:gs pos="45000">
                    <a:srgbClr val="FF7A00">
                      <a:alpha val="100000"/>
                    </a:srgbClr>
                  </a:gs>
                  <a:gs pos="70000">
                    <a:srgbClr val="FF0300">
                      <a:alpha val="100000"/>
                    </a:srgbClr>
                  </a:gs>
                  <a:gs pos="100000">
                    <a:srgbClr val="4D0808">
                      <a:alpha val="100000"/>
                    </a:srgbClr>
                  </a:gs>
                </a:gsLst>
                <a:lin ang="5400000" scaled="1"/>
                <a:tileRect/>
              </a:gradFill>
              <a:effectLst>
                <a:outerShdw dist="35921" dir="2699999" algn="ctr" rotWithShape="0">
                  <a:srgbClr val="990000"/>
                </a:outerShdw>
              </a:effectLst>
              <a:latin typeface="楷体_GB2312" charset="0"/>
              <a:ea typeface="楷体_GB2312" charset="0"/>
            </a:endParaRPr>
          </a:p>
        </p:txBody>
      </p:sp>
      <p:sp>
        <p:nvSpPr>
          <p:cNvPr id="11270" name="矩形 11269"/>
          <p:cNvSpPr/>
          <p:nvPr/>
        </p:nvSpPr>
        <p:spPr>
          <a:xfrm>
            <a:off x="6019800" y="1143000"/>
            <a:ext cx="9906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9050" cap="flat" cmpd="sng">
                  <a:solidFill>
                    <a:srgbClr val="FF9900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FFF200">
                        <a:alpha val="100000"/>
                      </a:srgbClr>
                    </a:gs>
                    <a:gs pos="45000">
                      <a:srgbClr val="FF7A00">
                        <a:alpha val="100000"/>
                      </a:srgbClr>
                    </a:gs>
                    <a:gs pos="70000">
                      <a:srgbClr val="FF0300">
                        <a:alpha val="100000"/>
                      </a:srgbClr>
                    </a:gs>
                    <a:gs pos="100000">
                      <a:srgbClr val="4D0808">
                        <a:alpha val="100000"/>
                      </a:srgbClr>
                    </a:gs>
                  </a:gsLst>
                  <a:lin ang="5400000" scaled="1"/>
                  <a:tileRect/>
                </a:gradFill>
                <a:effectLst>
                  <a:outerShdw dist="35921" dir="2699999" algn="ctr" rotWithShape="0">
                    <a:srgbClr val="990000"/>
                  </a:outerShdw>
                </a:effectLst>
                <a:latin typeface="楷体_GB2312" charset="0"/>
                <a:ea typeface="楷体_GB2312" charset="0"/>
              </a:rPr>
              <a:t>捂住</a:t>
            </a:r>
            <a:endParaRPr lang="zh-CN" altLang="en-US" sz="3600" b="1">
              <a:ln w="19050" cap="flat" cmpd="sng">
                <a:solidFill>
                  <a:srgbClr val="FF9900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FFF200">
                      <a:alpha val="100000"/>
                    </a:srgbClr>
                  </a:gs>
                  <a:gs pos="45000">
                    <a:srgbClr val="FF7A00">
                      <a:alpha val="100000"/>
                    </a:srgbClr>
                  </a:gs>
                  <a:gs pos="70000">
                    <a:srgbClr val="FF0300">
                      <a:alpha val="100000"/>
                    </a:srgbClr>
                  </a:gs>
                  <a:gs pos="100000">
                    <a:srgbClr val="4D0808">
                      <a:alpha val="100000"/>
                    </a:srgbClr>
                  </a:gs>
                </a:gsLst>
                <a:lin ang="5400000" scaled="1"/>
                <a:tileRect/>
              </a:gradFill>
              <a:effectLst>
                <a:outerShdw dist="35921" dir="2699999" algn="ctr" rotWithShape="0">
                  <a:srgbClr val="990000"/>
                </a:outerShdw>
              </a:effectLst>
              <a:latin typeface="楷体_GB2312" charset="0"/>
              <a:ea typeface="楷体_GB2312" charset="0"/>
            </a:endParaRPr>
          </a:p>
        </p:txBody>
      </p:sp>
      <p:sp>
        <p:nvSpPr>
          <p:cNvPr id="11271" name="矩形 11270"/>
          <p:cNvSpPr/>
          <p:nvPr/>
        </p:nvSpPr>
        <p:spPr>
          <a:xfrm>
            <a:off x="685800" y="2133600"/>
            <a:ext cx="9144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9050" cap="flat" cmpd="sng">
                  <a:solidFill>
                    <a:srgbClr val="FF9900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FFF200">
                        <a:alpha val="100000"/>
                      </a:srgbClr>
                    </a:gs>
                    <a:gs pos="45000">
                      <a:srgbClr val="FF7A00">
                        <a:alpha val="100000"/>
                      </a:srgbClr>
                    </a:gs>
                    <a:gs pos="70000">
                      <a:srgbClr val="FF0300">
                        <a:alpha val="100000"/>
                      </a:srgbClr>
                    </a:gs>
                    <a:gs pos="100000">
                      <a:srgbClr val="4D0808">
                        <a:alpha val="100000"/>
                      </a:srgbClr>
                    </a:gs>
                  </a:gsLst>
                  <a:lin ang="5400000" scaled="1"/>
                  <a:tileRect/>
                </a:gradFill>
                <a:effectLst>
                  <a:outerShdw dist="35921" dir="2699999" algn="ctr" rotWithShape="0">
                    <a:srgbClr val="990000"/>
                  </a:outerShdw>
                </a:effectLst>
                <a:latin typeface="楷体_GB2312" charset="0"/>
                <a:ea typeface="楷体_GB2312" charset="0"/>
              </a:rPr>
              <a:t>踱步</a:t>
            </a:r>
            <a:endParaRPr lang="zh-CN" altLang="en-US" sz="3600" b="1">
              <a:ln w="19050" cap="flat" cmpd="sng">
                <a:solidFill>
                  <a:srgbClr val="FF9900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FFF200">
                      <a:alpha val="100000"/>
                    </a:srgbClr>
                  </a:gs>
                  <a:gs pos="45000">
                    <a:srgbClr val="FF7A00">
                      <a:alpha val="100000"/>
                    </a:srgbClr>
                  </a:gs>
                  <a:gs pos="70000">
                    <a:srgbClr val="FF0300">
                      <a:alpha val="100000"/>
                    </a:srgbClr>
                  </a:gs>
                  <a:gs pos="100000">
                    <a:srgbClr val="4D0808">
                      <a:alpha val="100000"/>
                    </a:srgbClr>
                  </a:gs>
                </a:gsLst>
                <a:lin ang="5400000" scaled="1"/>
                <a:tileRect/>
              </a:gradFill>
              <a:effectLst>
                <a:outerShdw dist="35921" dir="2699999" algn="ctr" rotWithShape="0">
                  <a:srgbClr val="990000"/>
                </a:outerShdw>
              </a:effectLst>
              <a:latin typeface="楷体_GB2312" charset="0"/>
              <a:ea typeface="楷体_GB2312" charset="0"/>
            </a:endParaRPr>
          </a:p>
        </p:txBody>
      </p:sp>
      <p:sp>
        <p:nvSpPr>
          <p:cNvPr id="11272" name="矩形 11271"/>
          <p:cNvSpPr/>
          <p:nvPr/>
        </p:nvSpPr>
        <p:spPr>
          <a:xfrm>
            <a:off x="3429000" y="2133600"/>
            <a:ext cx="9906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9050" cap="flat" cmpd="sng">
                  <a:solidFill>
                    <a:srgbClr val="FF9900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FFF200">
                        <a:alpha val="100000"/>
                      </a:srgbClr>
                    </a:gs>
                    <a:gs pos="45000">
                      <a:srgbClr val="FF7A00">
                        <a:alpha val="100000"/>
                      </a:srgbClr>
                    </a:gs>
                    <a:gs pos="70000">
                      <a:srgbClr val="FF0300">
                        <a:alpha val="100000"/>
                      </a:srgbClr>
                    </a:gs>
                    <a:gs pos="100000">
                      <a:srgbClr val="4D0808">
                        <a:alpha val="100000"/>
                      </a:srgbClr>
                    </a:gs>
                  </a:gsLst>
                  <a:lin ang="5400000" scaled="1"/>
                  <a:tileRect/>
                </a:gradFill>
                <a:effectLst>
                  <a:outerShdw dist="35921" dir="2699999" algn="ctr" rotWithShape="0">
                    <a:srgbClr val="990000"/>
                  </a:outerShdw>
                </a:effectLst>
                <a:latin typeface="楷体_GB2312" charset="0"/>
                <a:ea typeface="楷体_GB2312" charset="0"/>
              </a:rPr>
              <a:t>惩罚</a:t>
            </a:r>
            <a:endParaRPr lang="zh-CN" altLang="en-US" sz="3600" b="1">
              <a:ln w="19050" cap="flat" cmpd="sng">
                <a:solidFill>
                  <a:srgbClr val="FF9900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FFF200">
                      <a:alpha val="100000"/>
                    </a:srgbClr>
                  </a:gs>
                  <a:gs pos="45000">
                    <a:srgbClr val="FF7A00">
                      <a:alpha val="100000"/>
                    </a:srgbClr>
                  </a:gs>
                  <a:gs pos="70000">
                    <a:srgbClr val="FF0300">
                      <a:alpha val="100000"/>
                    </a:srgbClr>
                  </a:gs>
                  <a:gs pos="100000">
                    <a:srgbClr val="4D0808">
                      <a:alpha val="100000"/>
                    </a:srgbClr>
                  </a:gs>
                </a:gsLst>
                <a:lin ang="5400000" scaled="1"/>
                <a:tileRect/>
              </a:gradFill>
              <a:effectLst>
                <a:outerShdw dist="35921" dir="2699999" algn="ctr" rotWithShape="0">
                  <a:srgbClr val="990000"/>
                </a:outerShdw>
              </a:effectLst>
              <a:latin typeface="楷体_GB2312" charset="0"/>
              <a:ea typeface="楷体_GB2312" charset="0"/>
            </a:endParaRPr>
          </a:p>
        </p:txBody>
      </p:sp>
      <p:sp>
        <p:nvSpPr>
          <p:cNvPr id="11273" name="矩形 11272"/>
          <p:cNvSpPr/>
          <p:nvPr/>
        </p:nvSpPr>
        <p:spPr>
          <a:xfrm>
            <a:off x="6019800" y="2171700"/>
            <a:ext cx="9906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9050" cap="flat" cmpd="sng">
                  <a:solidFill>
                    <a:srgbClr val="FF9900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FFF200">
                        <a:alpha val="100000"/>
                      </a:srgbClr>
                    </a:gs>
                    <a:gs pos="45000">
                      <a:srgbClr val="FF7A00">
                        <a:alpha val="100000"/>
                      </a:srgbClr>
                    </a:gs>
                    <a:gs pos="70000">
                      <a:srgbClr val="FF0300">
                        <a:alpha val="100000"/>
                      </a:srgbClr>
                    </a:gs>
                    <a:gs pos="100000">
                      <a:srgbClr val="4D0808">
                        <a:alpha val="100000"/>
                      </a:srgbClr>
                    </a:gs>
                  </a:gsLst>
                  <a:lin ang="5400000" scaled="1"/>
                  <a:tileRect/>
                </a:gradFill>
                <a:effectLst>
                  <a:outerShdw dist="35921" dir="2699999" algn="ctr" rotWithShape="0">
                    <a:srgbClr val="990000"/>
                  </a:outerShdw>
                </a:effectLst>
                <a:latin typeface="楷体_GB2312" charset="0"/>
                <a:ea typeface="楷体_GB2312" charset="0"/>
              </a:rPr>
              <a:t>祈祷</a:t>
            </a:r>
            <a:endParaRPr lang="zh-CN" altLang="en-US" sz="3600" b="1">
              <a:ln w="19050" cap="flat" cmpd="sng">
                <a:solidFill>
                  <a:srgbClr val="FF9900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FFF200">
                      <a:alpha val="100000"/>
                    </a:srgbClr>
                  </a:gs>
                  <a:gs pos="45000">
                    <a:srgbClr val="FF7A00">
                      <a:alpha val="100000"/>
                    </a:srgbClr>
                  </a:gs>
                  <a:gs pos="70000">
                    <a:srgbClr val="FF0300">
                      <a:alpha val="100000"/>
                    </a:srgbClr>
                  </a:gs>
                  <a:gs pos="100000">
                    <a:srgbClr val="4D0808">
                      <a:alpha val="100000"/>
                    </a:srgbClr>
                  </a:gs>
                </a:gsLst>
                <a:lin ang="5400000" scaled="1"/>
                <a:tileRect/>
              </a:gradFill>
              <a:effectLst>
                <a:outerShdw dist="35921" dir="2699999" algn="ctr" rotWithShape="0">
                  <a:srgbClr val="990000"/>
                </a:outerShdw>
              </a:effectLst>
              <a:latin typeface="楷体_GB2312" charset="0"/>
              <a:ea typeface="楷体_GB2312" charset="0"/>
            </a:endParaRPr>
          </a:p>
        </p:txBody>
      </p:sp>
      <p:sp>
        <p:nvSpPr>
          <p:cNvPr id="11274" name="矩形 11273"/>
          <p:cNvSpPr/>
          <p:nvPr/>
        </p:nvSpPr>
        <p:spPr>
          <a:xfrm>
            <a:off x="3429000" y="3124200"/>
            <a:ext cx="9906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9050" cap="flat" cmpd="sng">
                  <a:solidFill>
                    <a:srgbClr val="FF9900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FFF200">
                        <a:alpha val="100000"/>
                      </a:srgbClr>
                    </a:gs>
                    <a:gs pos="45000">
                      <a:srgbClr val="FF7A00">
                        <a:alpha val="100000"/>
                      </a:srgbClr>
                    </a:gs>
                    <a:gs pos="70000">
                      <a:srgbClr val="FF0300">
                        <a:alpha val="100000"/>
                      </a:srgbClr>
                    </a:gs>
                    <a:gs pos="100000">
                      <a:srgbClr val="4D0808">
                        <a:alpha val="100000"/>
                      </a:srgbClr>
                    </a:gs>
                  </a:gsLst>
                  <a:lin ang="5400000" scaled="1"/>
                  <a:tileRect/>
                </a:gradFill>
                <a:effectLst>
                  <a:outerShdw dist="35921" dir="2699999" algn="ctr" rotWithShape="0">
                    <a:srgbClr val="990000"/>
                  </a:outerShdw>
                </a:effectLst>
                <a:latin typeface="楷体_GB2312" charset="0"/>
                <a:ea typeface="楷体_GB2312" charset="0"/>
              </a:rPr>
              <a:t>诧异</a:t>
            </a:r>
            <a:endParaRPr lang="zh-CN" altLang="en-US" sz="3600" b="1">
              <a:ln w="19050" cap="flat" cmpd="sng">
                <a:solidFill>
                  <a:srgbClr val="FF9900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FFF200">
                      <a:alpha val="100000"/>
                    </a:srgbClr>
                  </a:gs>
                  <a:gs pos="45000">
                    <a:srgbClr val="FF7A00">
                      <a:alpha val="100000"/>
                    </a:srgbClr>
                  </a:gs>
                  <a:gs pos="70000">
                    <a:srgbClr val="FF0300">
                      <a:alpha val="100000"/>
                    </a:srgbClr>
                  </a:gs>
                  <a:gs pos="100000">
                    <a:srgbClr val="4D0808">
                      <a:alpha val="100000"/>
                    </a:srgbClr>
                  </a:gs>
                </a:gsLst>
                <a:lin ang="5400000" scaled="1"/>
                <a:tileRect/>
              </a:gradFill>
              <a:effectLst>
                <a:outerShdw dist="35921" dir="2699999" algn="ctr" rotWithShape="0">
                  <a:srgbClr val="990000"/>
                </a:outerShdw>
              </a:effectLst>
              <a:latin typeface="楷体_GB2312" charset="0"/>
              <a:ea typeface="楷体_GB2312" charset="0"/>
            </a:endParaRPr>
          </a:p>
        </p:txBody>
      </p:sp>
      <p:sp>
        <p:nvSpPr>
          <p:cNvPr id="11275" name="矩形 11274"/>
          <p:cNvSpPr/>
          <p:nvPr/>
        </p:nvSpPr>
        <p:spPr>
          <a:xfrm>
            <a:off x="685800" y="3124200"/>
            <a:ext cx="9906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0000" lnSpcReduction="20000"/>
          </a:bodyPr>
          <a:p>
            <a:pPr algn="ctr"/>
            <a:r>
              <a:rPr lang="zh-CN" altLang="en-US" sz="3600" b="1">
                <a:ln w="19050" cap="flat" cmpd="sng">
                  <a:solidFill>
                    <a:srgbClr val="FF9900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FFF200">
                        <a:alpha val="100000"/>
                      </a:srgbClr>
                    </a:gs>
                    <a:gs pos="45000">
                      <a:srgbClr val="FF7A00">
                        <a:alpha val="100000"/>
                      </a:srgbClr>
                    </a:gs>
                    <a:gs pos="70000">
                      <a:srgbClr val="FF0300">
                        <a:alpha val="100000"/>
                      </a:srgbClr>
                    </a:gs>
                    <a:gs pos="100000">
                      <a:srgbClr val="4D0808">
                        <a:alpha val="100000"/>
                      </a:srgbClr>
                    </a:gs>
                  </a:gsLst>
                  <a:lin ang="5400000" scaled="1"/>
                  <a:tileRect/>
                </a:gradFill>
                <a:effectLst>
                  <a:outerShdw dist="35921" dir="2699999" algn="ctr" rotWithShape="0">
                    <a:srgbClr val="990000"/>
                  </a:outerShdw>
                </a:effectLst>
                <a:latin typeface="楷体_GB2312" charset="0"/>
                <a:ea typeface="楷体_GB2312" charset="0"/>
              </a:rPr>
              <a:t>婉转</a:t>
            </a:r>
            <a:endParaRPr lang="zh-CN" altLang="en-US" sz="3600" b="1">
              <a:ln w="19050" cap="flat" cmpd="sng">
                <a:solidFill>
                  <a:srgbClr val="FF9900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FFF200">
                      <a:alpha val="100000"/>
                    </a:srgbClr>
                  </a:gs>
                  <a:gs pos="45000">
                    <a:srgbClr val="FF7A00">
                      <a:alpha val="100000"/>
                    </a:srgbClr>
                  </a:gs>
                  <a:gs pos="70000">
                    <a:srgbClr val="FF0300">
                      <a:alpha val="100000"/>
                    </a:srgbClr>
                  </a:gs>
                  <a:gs pos="100000">
                    <a:srgbClr val="4D0808">
                      <a:alpha val="100000"/>
                    </a:srgbClr>
                  </a:gs>
                </a:gsLst>
                <a:lin ang="5400000" scaled="1"/>
                <a:tileRect/>
              </a:gradFill>
              <a:effectLst>
                <a:outerShdw dist="35921" dir="2699999" algn="ctr" rotWithShape="0">
                  <a:srgbClr val="990000"/>
                </a:outerShdw>
              </a:effectLst>
              <a:latin typeface="楷体_GB2312" charset="0"/>
              <a:ea typeface="楷体_GB2312" charset="0"/>
            </a:endParaRPr>
          </a:p>
        </p:txBody>
      </p:sp>
      <p:sp>
        <p:nvSpPr>
          <p:cNvPr id="11276" name="矩形 11275"/>
          <p:cNvSpPr/>
          <p:nvPr/>
        </p:nvSpPr>
        <p:spPr>
          <a:xfrm>
            <a:off x="6019800" y="3200400"/>
            <a:ext cx="9906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9050" cap="flat" cmpd="sng">
                  <a:solidFill>
                    <a:srgbClr val="FF9900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FFF200">
                        <a:alpha val="100000"/>
                      </a:srgbClr>
                    </a:gs>
                    <a:gs pos="45000">
                      <a:srgbClr val="FF7A00">
                        <a:alpha val="100000"/>
                      </a:srgbClr>
                    </a:gs>
                    <a:gs pos="70000">
                      <a:srgbClr val="FF0300">
                        <a:alpha val="100000"/>
                      </a:srgbClr>
                    </a:gs>
                    <a:gs pos="100000">
                      <a:srgbClr val="4D0808">
                        <a:alpha val="100000"/>
                      </a:srgbClr>
                    </a:gs>
                  </a:gsLst>
                  <a:lin ang="5400000" scaled="1"/>
                  <a:tileRect/>
                </a:gradFill>
                <a:effectLst>
                  <a:outerShdw dist="35921" dir="2699999" algn="ctr" rotWithShape="0">
                    <a:srgbClr val="990000"/>
                  </a:outerShdw>
                </a:effectLst>
                <a:latin typeface="楷体_GB2312" charset="0"/>
                <a:ea typeface="楷体_GB2312" charset="0"/>
              </a:rPr>
              <a:t>喧闹</a:t>
            </a:r>
            <a:endParaRPr lang="zh-CN" altLang="en-US" sz="3600" b="1">
              <a:ln w="19050" cap="flat" cmpd="sng">
                <a:solidFill>
                  <a:srgbClr val="FF9900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FFF200">
                      <a:alpha val="100000"/>
                    </a:srgbClr>
                  </a:gs>
                  <a:gs pos="45000">
                    <a:srgbClr val="FF7A00">
                      <a:alpha val="100000"/>
                    </a:srgbClr>
                  </a:gs>
                  <a:gs pos="70000">
                    <a:srgbClr val="FF0300">
                      <a:alpha val="100000"/>
                    </a:srgbClr>
                  </a:gs>
                  <a:gs pos="100000">
                    <a:srgbClr val="4D0808">
                      <a:alpha val="100000"/>
                    </a:srgbClr>
                  </a:gs>
                </a:gsLst>
                <a:lin ang="5400000" scaled="1"/>
                <a:tileRect/>
              </a:gradFill>
              <a:effectLst>
                <a:outerShdw dist="35921" dir="2699999" algn="ctr" rotWithShape="0">
                  <a:srgbClr val="990000"/>
                </a:outerShdw>
              </a:effectLst>
              <a:latin typeface="楷体_GB2312" charset="0"/>
              <a:ea typeface="楷体_GB2312" charset="0"/>
            </a:endParaRPr>
          </a:p>
        </p:txBody>
      </p:sp>
      <p:sp>
        <p:nvSpPr>
          <p:cNvPr id="11277" name="矩形 11276"/>
          <p:cNvSpPr/>
          <p:nvPr/>
        </p:nvSpPr>
        <p:spPr>
          <a:xfrm>
            <a:off x="3429000" y="4038600"/>
            <a:ext cx="9906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9050" cap="flat" cmpd="sng">
                  <a:solidFill>
                    <a:srgbClr val="FF9900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FFF200">
                        <a:alpha val="100000"/>
                      </a:srgbClr>
                    </a:gs>
                    <a:gs pos="45000">
                      <a:srgbClr val="FF7A00">
                        <a:alpha val="100000"/>
                      </a:srgbClr>
                    </a:gs>
                    <a:gs pos="70000">
                      <a:srgbClr val="FF0300">
                        <a:alpha val="100000"/>
                      </a:srgbClr>
                    </a:gs>
                    <a:gs pos="100000">
                      <a:srgbClr val="4D0808">
                        <a:alpha val="100000"/>
                      </a:srgbClr>
                    </a:gs>
                  </a:gsLst>
                  <a:lin ang="5400000" scaled="1"/>
                  <a:tileRect/>
                </a:gradFill>
                <a:effectLst>
                  <a:outerShdw dist="35921" dir="2699999" algn="ctr" rotWithShape="0">
                    <a:srgbClr val="990000"/>
                  </a:outerShdw>
                </a:effectLst>
                <a:latin typeface="楷体_GB2312" charset="0"/>
                <a:ea typeface="楷体_GB2312" charset="0"/>
              </a:rPr>
              <a:t>皱边</a:t>
            </a:r>
            <a:endParaRPr lang="zh-CN" altLang="en-US" sz="3600" b="1">
              <a:ln w="19050" cap="flat" cmpd="sng">
                <a:solidFill>
                  <a:srgbClr val="FF9900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FFF200">
                      <a:alpha val="100000"/>
                    </a:srgbClr>
                  </a:gs>
                  <a:gs pos="45000">
                    <a:srgbClr val="FF7A00">
                      <a:alpha val="100000"/>
                    </a:srgbClr>
                  </a:gs>
                  <a:gs pos="70000">
                    <a:srgbClr val="FF0300">
                      <a:alpha val="100000"/>
                    </a:srgbClr>
                  </a:gs>
                  <a:gs pos="100000">
                    <a:srgbClr val="4D0808">
                      <a:alpha val="100000"/>
                    </a:srgbClr>
                  </a:gs>
                </a:gsLst>
                <a:lin ang="5400000" scaled="1"/>
                <a:tileRect/>
              </a:gradFill>
              <a:effectLst>
                <a:outerShdw dist="35921" dir="2699999" algn="ctr" rotWithShape="0">
                  <a:srgbClr val="990000"/>
                </a:outerShdw>
              </a:effectLst>
              <a:latin typeface="楷体_GB2312" charset="0"/>
              <a:ea typeface="楷体_GB2312" charset="0"/>
            </a:endParaRPr>
          </a:p>
        </p:txBody>
      </p:sp>
      <p:sp>
        <p:nvSpPr>
          <p:cNvPr id="11278" name="矩形 11277"/>
          <p:cNvSpPr/>
          <p:nvPr/>
        </p:nvSpPr>
        <p:spPr>
          <a:xfrm>
            <a:off x="6019800" y="4038600"/>
            <a:ext cx="9906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9050" cap="flat" cmpd="sng">
                  <a:solidFill>
                    <a:srgbClr val="FF9900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FFF200">
                        <a:alpha val="100000"/>
                      </a:srgbClr>
                    </a:gs>
                    <a:gs pos="45000">
                      <a:srgbClr val="FF7A00">
                        <a:alpha val="100000"/>
                      </a:srgbClr>
                    </a:gs>
                    <a:gs pos="70000">
                      <a:srgbClr val="FF0300">
                        <a:alpha val="100000"/>
                      </a:srgbClr>
                    </a:gs>
                    <a:gs pos="100000">
                      <a:srgbClr val="4D0808">
                        <a:alpha val="100000"/>
                      </a:srgbClr>
                    </a:gs>
                  </a:gsLst>
                  <a:lin ang="5400000" scaled="1"/>
                  <a:tileRect/>
                </a:gradFill>
                <a:effectLst>
                  <a:outerShdw dist="35921" dir="2699999" algn="ctr" rotWithShape="0">
                    <a:srgbClr val="990000"/>
                  </a:outerShdw>
                </a:effectLst>
                <a:latin typeface="楷体_GB2312" charset="0"/>
                <a:ea typeface="楷体_GB2312" charset="0"/>
              </a:rPr>
              <a:t>肃静</a:t>
            </a:r>
            <a:endParaRPr lang="zh-CN" altLang="en-US" sz="3600" b="1">
              <a:ln w="19050" cap="flat" cmpd="sng">
                <a:solidFill>
                  <a:srgbClr val="FF9900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FFF200">
                      <a:alpha val="100000"/>
                    </a:srgbClr>
                  </a:gs>
                  <a:gs pos="45000">
                    <a:srgbClr val="FF7A00">
                      <a:alpha val="100000"/>
                    </a:srgbClr>
                  </a:gs>
                  <a:gs pos="70000">
                    <a:srgbClr val="FF0300">
                      <a:alpha val="100000"/>
                    </a:srgbClr>
                  </a:gs>
                  <a:gs pos="100000">
                    <a:srgbClr val="4D0808">
                      <a:alpha val="100000"/>
                    </a:srgbClr>
                  </a:gs>
                </a:gsLst>
                <a:lin ang="5400000" scaled="1"/>
                <a:tileRect/>
              </a:gradFill>
              <a:effectLst>
                <a:outerShdw dist="35921" dir="2699999" algn="ctr" rotWithShape="0">
                  <a:srgbClr val="990000"/>
                </a:outerShdw>
              </a:effectLst>
              <a:latin typeface="楷体_GB2312" charset="0"/>
              <a:ea typeface="楷体_GB2312" charset="0"/>
            </a:endParaRPr>
          </a:p>
        </p:txBody>
      </p:sp>
      <p:sp>
        <p:nvSpPr>
          <p:cNvPr id="11279" name="矩形 11278"/>
          <p:cNvSpPr/>
          <p:nvPr/>
        </p:nvSpPr>
        <p:spPr>
          <a:xfrm>
            <a:off x="685800" y="5105400"/>
            <a:ext cx="9906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9050" cap="flat" cmpd="sng">
                  <a:solidFill>
                    <a:srgbClr val="FF9900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FFF200">
                        <a:alpha val="100000"/>
                      </a:srgbClr>
                    </a:gs>
                    <a:gs pos="45000">
                      <a:srgbClr val="FF7A00">
                        <a:alpha val="100000"/>
                      </a:srgbClr>
                    </a:gs>
                    <a:gs pos="70000">
                      <a:srgbClr val="FF0300">
                        <a:alpha val="100000"/>
                      </a:srgbClr>
                    </a:gs>
                    <a:gs pos="100000">
                      <a:srgbClr val="4D0808">
                        <a:alpha val="100000"/>
                      </a:srgbClr>
                    </a:gs>
                  </a:gsLst>
                  <a:lin ang="5400000" scaled="1"/>
                  <a:tileRect/>
                </a:gradFill>
                <a:effectLst>
                  <a:outerShdw dist="35921" dir="2699999" algn="ctr" rotWithShape="0">
                    <a:srgbClr val="990000"/>
                  </a:outerShdw>
                </a:effectLst>
                <a:latin typeface="楷体_GB2312" charset="0"/>
                <a:ea typeface="楷体_GB2312" charset="0"/>
              </a:rPr>
              <a:t>懊悔</a:t>
            </a:r>
            <a:endParaRPr lang="zh-CN" altLang="en-US" sz="3600" b="1">
              <a:ln w="19050" cap="flat" cmpd="sng">
                <a:solidFill>
                  <a:srgbClr val="FF9900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FFF200">
                      <a:alpha val="100000"/>
                    </a:srgbClr>
                  </a:gs>
                  <a:gs pos="45000">
                    <a:srgbClr val="FF7A00">
                      <a:alpha val="100000"/>
                    </a:srgbClr>
                  </a:gs>
                  <a:gs pos="70000">
                    <a:srgbClr val="FF0300">
                      <a:alpha val="100000"/>
                    </a:srgbClr>
                  </a:gs>
                  <a:gs pos="100000">
                    <a:srgbClr val="4D0808">
                      <a:alpha val="100000"/>
                    </a:srgbClr>
                  </a:gs>
                </a:gsLst>
                <a:lin ang="5400000" scaled="1"/>
                <a:tileRect/>
              </a:gradFill>
              <a:effectLst>
                <a:outerShdw dist="35921" dir="2699999" algn="ctr" rotWithShape="0">
                  <a:srgbClr val="990000"/>
                </a:outerShdw>
              </a:effectLst>
              <a:latin typeface="楷体_GB2312" charset="0"/>
              <a:ea typeface="楷体_GB2312" charset="0"/>
            </a:endParaRPr>
          </a:p>
        </p:txBody>
      </p:sp>
      <p:sp>
        <p:nvSpPr>
          <p:cNvPr id="11280" name="矩形 11279"/>
          <p:cNvSpPr/>
          <p:nvPr/>
        </p:nvSpPr>
        <p:spPr>
          <a:xfrm>
            <a:off x="3429000" y="5105400"/>
            <a:ext cx="9906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9050" cap="flat" cmpd="sng">
                  <a:solidFill>
                    <a:srgbClr val="FF9900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FFF200">
                        <a:alpha val="100000"/>
                      </a:srgbClr>
                    </a:gs>
                    <a:gs pos="45000">
                      <a:srgbClr val="FF7A00">
                        <a:alpha val="100000"/>
                      </a:srgbClr>
                    </a:gs>
                    <a:gs pos="70000">
                      <a:srgbClr val="FF0300">
                        <a:alpha val="100000"/>
                      </a:srgbClr>
                    </a:gs>
                    <a:gs pos="100000">
                      <a:srgbClr val="4D0808">
                        <a:alpha val="100000"/>
                      </a:srgbClr>
                    </a:gs>
                  </a:gsLst>
                  <a:lin ang="5400000" scaled="1"/>
                  <a:tileRect/>
                </a:gradFill>
                <a:effectLst>
                  <a:outerShdw dist="35921" dir="2699999" algn="ctr" rotWithShape="0">
                    <a:srgbClr val="990000"/>
                  </a:outerShdw>
                </a:effectLst>
                <a:latin typeface="楷体_GB2312" charset="0"/>
                <a:ea typeface="楷体_GB2312" charset="0"/>
              </a:rPr>
              <a:t>钥匙</a:t>
            </a:r>
            <a:endParaRPr lang="zh-CN" altLang="en-US" sz="3600" b="1">
              <a:ln w="19050" cap="flat" cmpd="sng">
                <a:solidFill>
                  <a:srgbClr val="FF9900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FFF200">
                      <a:alpha val="100000"/>
                    </a:srgbClr>
                  </a:gs>
                  <a:gs pos="45000">
                    <a:srgbClr val="FF7A00">
                      <a:alpha val="100000"/>
                    </a:srgbClr>
                  </a:gs>
                  <a:gs pos="70000">
                    <a:srgbClr val="FF0300">
                      <a:alpha val="100000"/>
                    </a:srgbClr>
                  </a:gs>
                  <a:gs pos="100000">
                    <a:srgbClr val="4D0808">
                      <a:alpha val="100000"/>
                    </a:srgbClr>
                  </a:gs>
                </a:gsLst>
                <a:lin ang="5400000" scaled="1"/>
                <a:tileRect/>
              </a:gradFill>
              <a:effectLst>
                <a:outerShdw dist="35921" dir="2699999" algn="ctr" rotWithShape="0">
                  <a:srgbClr val="990000"/>
                </a:outerShdw>
              </a:effectLst>
              <a:latin typeface="楷体_GB2312" charset="0"/>
              <a:ea typeface="楷体_GB2312" charset="0"/>
            </a:endParaRPr>
          </a:p>
        </p:txBody>
      </p:sp>
      <p:sp>
        <p:nvSpPr>
          <p:cNvPr id="11281" name="矩形 11280"/>
          <p:cNvSpPr/>
          <p:nvPr/>
        </p:nvSpPr>
        <p:spPr>
          <a:xfrm>
            <a:off x="6019800" y="5105400"/>
            <a:ext cx="9906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9050" cap="flat" cmpd="sng">
                  <a:solidFill>
                    <a:srgbClr val="FF9900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FFF200">
                        <a:alpha val="100000"/>
                      </a:srgbClr>
                    </a:gs>
                    <a:gs pos="45000">
                      <a:srgbClr val="FF7A00">
                        <a:alpha val="100000"/>
                      </a:srgbClr>
                    </a:gs>
                    <a:gs pos="70000">
                      <a:srgbClr val="FF0300">
                        <a:alpha val="100000"/>
                      </a:srgbClr>
                    </a:gs>
                    <a:gs pos="100000">
                      <a:srgbClr val="4D0808">
                        <a:alpha val="100000"/>
                      </a:srgbClr>
                    </a:gs>
                  </a:gsLst>
                  <a:lin ang="5400000" scaled="1"/>
                  <a:tileRect/>
                </a:gradFill>
                <a:effectLst>
                  <a:outerShdw dist="35921" dir="2699999" algn="ctr" rotWithShape="0">
                    <a:srgbClr val="990000"/>
                  </a:outerShdw>
                </a:effectLst>
                <a:latin typeface="楷体_GB2312" charset="0"/>
                <a:ea typeface="楷体_GB2312" charset="0"/>
              </a:rPr>
              <a:t>郝叟</a:t>
            </a:r>
            <a:endParaRPr lang="zh-CN" altLang="en-US" sz="3600" b="1">
              <a:ln w="19050" cap="flat" cmpd="sng">
                <a:solidFill>
                  <a:srgbClr val="FF9900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FFF200">
                      <a:alpha val="100000"/>
                    </a:srgbClr>
                  </a:gs>
                  <a:gs pos="45000">
                    <a:srgbClr val="FF7A00">
                      <a:alpha val="100000"/>
                    </a:srgbClr>
                  </a:gs>
                  <a:gs pos="70000">
                    <a:srgbClr val="FF0300">
                      <a:alpha val="100000"/>
                    </a:srgbClr>
                  </a:gs>
                  <a:gs pos="100000">
                    <a:srgbClr val="4D0808">
                      <a:alpha val="100000"/>
                    </a:srgbClr>
                  </a:gs>
                </a:gsLst>
                <a:lin ang="5400000" scaled="1"/>
                <a:tileRect/>
              </a:gradFill>
              <a:effectLst>
                <a:outerShdw dist="35921" dir="2699999" algn="ctr" rotWithShape="0">
                  <a:srgbClr val="990000"/>
                </a:outerShdw>
              </a:effectLst>
              <a:latin typeface="楷体_GB2312" charset="0"/>
              <a:ea typeface="楷体_GB2312" charset="0"/>
            </a:endParaRPr>
          </a:p>
        </p:txBody>
      </p:sp>
      <p:sp>
        <p:nvSpPr>
          <p:cNvPr id="11282" name="矩形 11281"/>
          <p:cNvSpPr/>
          <p:nvPr/>
        </p:nvSpPr>
        <p:spPr>
          <a:xfrm>
            <a:off x="685800" y="4038600"/>
            <a:ext cx="9906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9050" cap="flat" cmpd="sng">
                  <a:solidFill>
                    <a:srgbClr val="FF9900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FFF200">
                        <a:alpha val="100000"/>
                      </a:srgbClr>
                    </a:gs>
                    <a:gs pos="45000">
                      <a:srgbClr val="FF7A00">
                        <a:alpha val="100000"/>
                      </a:srgbClr>
                    </a:gs>
                    <a:gs pos="70000">
                      <a:srgbClr val="FF0300">
                        <a:alpha val="100000"/>
                      </a:srgbClr>
                    </a:gs>
                    <a:gs pos="100000">
                      <a:srgbClr val="4D0808">
                        <a:alpha val="100000"/>
                      </a:srgbClr>
                    </a:gs>
                  </a:gsLst>
                  <a:lin ang="5400000" scaled="1"/>
                  <a:tileRect/>
                </a:gradFill>
                <a:effectLst>
                  <a:outerShdw dist="35921" dir="2699999" algn="ctr" rotWithShape="0">
                    <a:srgbClr val="990000"/>
                  </a:outerShdw>
                </a:effectLst>
                <a:latin typeface="楷体_GB2312" charset="0"/>
                <a:ea typeface="楷体_GB2312" charset="0"/>
              </a:rPr>
              <a:t>胳膊</a:t>
            </a:r>
            <a:endParaRPr lang="zh-CN" altLang="en-US" sz="3600" b="1">
              <a:ln w="19050" cap="flat" cmpd="sng">
                <a:solidFill>
                  <a:srgbClr val="FF9900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FFF200">
                      <a:alpha val="100000"/>
                    </a:srgbClr>
                  </a:gs>
                  <a:gs pos="45000">
                    <a:srgbClr val="FF7A00">
                      <a:alpha val="100000"/>
                    </a:srgbClr>
                  </a:gs>
                  <a:gs pos="70000">
                    <a:srgbClr val="FF0300">
                      <a:alpha val="100000"/>
                    </a:srgbClr>
                  </a:gs>
                  <a:gs pos="100000">
                    <a:srgbClr val="4D0808">
                      <a:alpha val="100000"/>
                    </a:srgbClr>
                  </a:gs>
                </a:gsLst>
                <a:lin ang="5400000" scaled="1"/>
                <a:tileRect/>
              </a:gradFill>
              <a:effectLst>
                <a:outerShdw dist="35921" dir="2699999" algn="ctr" rotWithShape="0">
                  <a:srgbClr val="990000"/>
                </a:outerShdw>
              </a:effectLst>
              <a:latin typeface="楷体_GB2312" charset="0"/>
              <a:ea typeface="楷体_GB2312" charset="0"/>
            </a:endParaRPr>
          </a:p>
        </p:txBody>
      </p:sp>
      <p:grpSp>
        <p:nvGrpSpPr>
          <p:cNvPr id="11283" name="组合 11282"/>
          <p:cNvGrpSpPr/>
          <p:nvPr/>
        </p:nvGrpSpPr>
        <p:grpSpPr>
          <a:xfrm>
            <a:off x="1828800" y="990600"/>
            <a:ext cx="6858000" cy="4876800"/>
            <a:chOff x="0" y="0"/>
            <a:chExt cx="4320" cy="3072"/>
          </a:xfrm>
        </p:grpSpPr>
        <p:sp>
          <p:nvSpPr>
            <p:cNvPr id="11284" name="文本框 11283"/>
            <p:cNvSpPr txBox="1"/>
            <p:nvPr/>
          </p:nvSpPr>
          <p:spPr>
            <a:xfrm>
              <a:off x="48" y="0"/>
              <a:ext cx="816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>
                <a:spcBef>
                  <a:spcPct val="50000"/>
                </a:spcBef>
              </a:pPr>
              <a:r>
                <a:rPr lang="en-US" altLang="zh-CN" sz="3200" b="0">
                  <a:solidFill>
                    <a:srgbClr val="0000FF"/>
                  </a:solidFill>
                  <a:latin typeface="Times New Roman" panose="02020603050405020304" pitchFamily="18" charset="0"/>
                  <a:ea typeface="Gungsuh" panose="02030600000101010101" pitchFamily="18" charset="-127"/>
                </a:rPr>
                <a:t>g</a:t>
              </a:r>
              <a:r>
                <a:rPr lang="en-US" altLang="zh-CN" sz="3200" b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ě</a:t>
              </a:r>
              <a:r>
                <a:rPr lang="en-US" altLang="zh-CN" sz="3200" b="0">
                  <a:solidFill>
                    <a:srgbClr val="0000FF"/>
                  </a:solidFill>
                  <a:latin typeface="Times New Roman" panose="02020603050405020304" pitchFamily="18" charset="0"/>
                  <a:ea typeface="Gungsuh" panose="02030600000101010101" pitchFamily="18" charset="-127"/>
                </a:rPr>
                <a:t>ng</a:t>
              </a:r>
              <a:endParaRPr lang="en-US" altLang="zh-CN" sz="3200" b="0">
                <a:solidFill>
                  <a:srgbClr val="0000FF"/>
                </a:solidFill>
                <a:latin typeface="Times New Roman" panose="02020603050405020304" pitchFamily="18" charset="0"/>
                <a:ea typeface="Gungsuh" panose="02030600000101010101" pitchFamily="18" charset="-127"/>
              </a:endParaRPr>
            </a:p>
          </p:txBody>
        </p:sp>
        <p:sp>
          <p:nvSpPr>
            <p:cNvPr id="11285" name="文本框 11284"/>
            <p:cNvSpPr txBox="1"/>
            <p:nvPr/>
          </p:nvSpPr>
          <p:spPr>
            <a:xfrm>
              <a:off x="1632" y="48"/>
              <a:ext cx="816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>
                <a:spcBef>
                  <a:spcPct val="50000"/>
                </a:spcBef>
              </a:pPr>
              <a:r>
                <a:rPr lang="en-US" altLang="zh-CN" sz="3200" b="0">
                  <a:solidFill>
                    <a:srgbClr val="0000FF"/>
                  </a:solidFill>
                  <a:latin typeface="Times New Roman" panose="02020603050405020304" pitchFamily="18" charset="0"/>
                  <a:ea typeface="Gungsuh" panose="02030600000101010101" pitchFamily="18" charset="-127"/>
                </a:rPr>
                <a:t>zhuàn</a:t>
              </a:r>
              <a:endParaRPr lang="en-US" altLang="zh-CN" sz="3200" b="0">
                <a:solidFill>
                  <a:srgbClr val="0000FF"/>
                </a:solidFill>
                <a:latin typeface="Times New Roman" panose="02020603050405020304" pitchFamily="18" charset="0"/>
                <a:ea typeface="Gungsuh" panose="02030600000101010101" pitchFamily="18" charset="-127"/>
              </a:endParaRPr>
            </a:p>
          </p:txBody>
        </p:sp>
        <p:sp>
          <p:nvSpPr>
            <p:cNvPr id="11286" name="文本框 11285"/>
            <p:cNvSpPr txBox="1"/>
            <p:nvPr/>
          </p:nvSpPr>
          <p:spPr>
            <a:xfrm>
              <a:off x="3408" y="48"/>
              <a:ext cx="816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>
                <a:spcBef>
                  <a:spcPct val="50000"/>
                </a:spcBef>
              </a:pPr>
              <a:r>
                <a:rPr lang="en-US" altLang="zh-CN" sz="3200" b="0">
                  <a:solidFill>
                    <a:srgbClr val="0000FF"/>
                  </a:solidFill>
                  <a:latin typeface="Times New Roman" panose="02020603050405020304" pitchFamily="18" charset="0"/>
                  <a:ea typeface="Gungsuh" panose="02030600000101010101" pitchFamily="18" charset="-127"/>
                </a:rPr>
                <a:t>w</a:t>
              </a:r>
              <a:r>
                <a:rPr lang="en-US" altLang="zh-CN" sz="3200" b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ǔ</a:t>
              </a:r>
              <a:endParaRPr lang="en-US" altLang="zh-CN" sz="3200" b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1287" name="文本框 11286"/>
            <p:cNvSpPr txBox="1"/>
            <p:nvPr/>
          </p:nvSpPr>
          <p:spPr>
            <a:xfrm>
              <a:off x="0" y="672"/>
              <a:ext cx="816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>
                <a:spcBef>
                  <a:spcPct val="50000"/>
                </a:spcBef>
              </a:pPr>
              <a:r>
                <a:rPr lang="en-US" altLang="zh-CN" sz="3200" b="0">
                  <a:solidFill>
                    <a:srgbClr val="0000FF"/>
                  </a:solidFill>
                  <a:latin typeface="Times New Roman" panose="02020603050405020304" pitchFamily="18" charset="0"/>
                  <a:ea typeface="Gungsuh" panose="02030600000101010101" pitchFamily="18" charset="-127"/>
                </a:rPr>
                <a:t>duó</a:t>
              </a:r>
              <a:endParaRPr lang="en-US" altLang="zh-CN" sz="3200" b="0">
                <a:solidFill>
                  <a:srgbClr val="0000FF"/>
                </a:solidFill>
                <a:latin typeface="Times New Roman" panose="02020603050405020304" pitchFamily="18" charset="0"/>
                <a:ea typeface="Gungsuh" panose="02030600000101010101" pitchFamily="18" charset="-127"/>
              </a:endParaRPr>
            </a:p>
          </p:txBody>
        </p:sp>
        <p:sp>
          <p:nvSpPr>
            <p:cNvPr id="11288" name="文本框 11287"/>
            <p:cNvSpPr txBox="1"/>
            <p:nvPr/>
          </p:nvSpPr>
          <p:spPr>
            <a:xfrm>
              <a:off x="1920" y="672"/>
              <a:ext cx="816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>
                <a:spcBef>
                  <a:spcPct val="50000"/>
                </a:spcBef>
              </a:pPr>
              <a:r>
                <a:rPr lang="en-US" altLang="zh-CN" sz="3200" b="0">
                  <a:solidFill>
                    <a:srgbClr val="0000FF"/>
                  </a:solidFill>
                  <a:latin typeface="Times New Roman" panose="02020603050405020304" pitchFamily="18" charset="0"/>
                  <a:ea typeface="Gungsuh" panose="02030600000101010101" pitchFamily="18" charset="-127"/>
                </a:rPr>
                <a:t>chéng</a:t>
              </a:r>
              <a:endParaRPr lang="en-US" altLang="zh-CN" sz="3200" b="0">
                <a:solidFill>
                  <a:srgbClr val="0000FF"/>
                </a:solidFill>
                <a:latin typeface="Times New Roman" panose="02020603050405020304" pitchFamily="18" charset="0"/>
                <a:ea typeface="Gungsuh" panose="02030600000101010101" pitchFamily="18" charset="-127"/>
              </a:endParaRPr>
            </a:p>
          </p:txBody>
        </p:sp>
        <p:sp>
          <p:nvSpPr>
            <p:cNvPr id="11289" name="文本框 11288"/>
            <p:cNvSpPr txBox="1"/>
            <p:nvPr/>
          </p:nvSpPr>
          <p:spPr>
            <a:xfrm>
              <a:off x="3408" y="672"/>
              <a:ext cx="912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>
                <a:spcBef>
                  <a:spcPct val="50000"/>
                </a:spcBef>
              </a:pPr>
              <a:r>
                <a:rPr lang="en-US" altLang="zh-CN" sz="3200" b="0">
                  <a:solidFill>
                    <a:srgbClr val="0000FF"/>
                  </a:solidFill>
                  <a:latin typeface="Times New Roman" panose="02020603050405020304" pitchFamily="18" charset="0"/>
                  <a:ea typeface="Gungsuh" panose="02030600000101010101" pitchFamily="18" charset="-127"/>
                </a:rPr>
                <a:t>qíd</a:t>
              </a:r>
              <a:r>
                <a:rPr lang="en-US" altLang="zh-CN" sz="3200" b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ǎ</a:t>
              </a:r>
              <a:r>
                <a:rPr lang="en-US" altLang="zh-CN" sz="3200" b="0">
                  <a:solidFill>
                    <a:srgbClr val="0000FF"/>
                  </a:solidFill>
                  <a:latin typeface="Times New Roman" panose="02020603050405020304" pitchFamily="18" charset="0"/>
                  <a:ea typeface="Gungsuh" panose="02030600000101010101" pitchFamily="18" charset="-127"/>
                </a:rPr>
                <a:t>o</a:t>
              </a:r>
              <a:endParaRPr lang="en-US" altLang="zh-CN" sz="3200" b="0">
                <a:solidFill>
                  <a:srgbClr val="0000FF"/>
                </a:solidFill>
                <a:latin typeface="Times New Roman" panose="02020603050405020304" pitchFamily="18" charset="0"/>
                <a:ea typeface="Gungsuh" panose="02030600000101010101" pitchFamily="18" charset="-127"/>
              </a:endParaRPr>
            </a:p>
          </p:txBody>
        </p:sp>
        <p:sp>
          <p:nvSpPr>
            <p:cNvPr id="11290" name="文本框 11289"/>
            <p:cNvSpPr txBox="1"/>
            <p:nvPr/>
          </p:nvSpPr>
          <p:spPr>
            <a:xfrm>
              <a:off x="144" y="1296"/>
              <a:ext cx="912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>
                <a:spcBef>
                  <a:spcPct val="50000"/>
                </a:spcBef>
              </a:pPr>
              <a:r>
                <a:rPr lang="en-US" altLang="zh-CN" sz="3200" b="0">
                  <a:solidFill>
                    <a:srgbClr val="0000FF"/>
                  </a:solidFill>
                  <a:latin typeface="Times New Roman" panose="02020603050405020304" pitchFamily="18" charset="0"/>
                  <a:ea typeface="Gungsuh" panose="02030600000101010101" pitchFamily="18" charset="-127"/>
                </a:rPr>
                <a:t>w</a:t>
              </a:r>
              <a:r>
                <a:rPr lang="en-US" altLang="zh-CN" sz="3200" b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ǎ</a:t>
              </a:r>
              <a:r>
                <a:rPr lang="en-US" altLang="zh-CN" sz="3200" b="0">
                  <a:solidFill>
                    <a:srgbClr val="0000FF"/>
                  </a:solidFill>
                  <a:latin typeface="Times New Roman" panose="02020603050405020304" pitchFamily="18" charset="0"/>
                  <a:ea typeface="Gungsuh" panose="02030600000101010101" pitchFamily="18" charset="-127"/>
                </a:rPr>
                <a:t>n</a:t>
              </a:r>
              <a:endParaRPr lang="en-US" altLang="zh-CN" sz="3200" b="0">
                <a:solidFill>
                  <a:srgbClr val="0000FF"/>
                </a:solidFill>
                <a:latin typeface="Times New Roman" panose="02020603050405020304" pitchFamily="18" charset="0"/>
                <a:ea typeface="Gungsuh" panose="02030600000101010101" pitchFamily="18" charset="-127"/>
              </a:endParaRPr>
            </a:p>
          </p:txBody>
        </p:sp>
        <p:sp>
          <p:nvSpPr>
            <p:cNvPr id="11291" name="文本框 11290"/>
            <p:cNvSpPr txBox="1"/>
            <p:nvPr/>
          </p:nvSpPr>
          <p:spPr>
            <a:xfrm>
              <a:off x="1920" y="1248"/>
              <a:ext cx="816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>
                <a:spcBef>
                  <a:spcPct val="50000"/>
                </a:spcBef>
              </a:pPr>
              <a:r>
                <a:rPr lang="en-US" altLang="zh-CN" sz="3200" b="0">
                  <a:solidFill>
                    <a:srgbClr val="0000FF"/>
                  </a:solidFill>
                  <a:latin typeface="Times New Roman" panose="02020603050405020304" pitchFamily="18" charset="0"/>
                  <a:ea typeface="Gungsuh" panose="02030600000101010101" pitchFamily="18" charset="-127"/>
                </a:rPr>
                <a:t>chà</a:t>
              </a:r>
              <a:endParaRPr lang="en-US" altLang="zh-CN" sz="3200" b="0">
                <a:solidFill>
                  <a:srgbClr val="0000FF"/>
                </a:solidFill>
                <a:latin typeface="Times New Roman" panose="02020603050405020304" pitchFamily="18" charset="0"/>
                <a:ea typeface="Gungsuh" panose="02030600000101010101" pitchFamily="18" charset="-127"/>
              </a:endParaRPr>
            </a:p>
          </p:txBody>
        </p:sp>
        <p:sp>
          <p:nvSpPr>
            <p:cNvPr id="11292" name="文本框 11291"/>
            <p:cNvSpPr txBox="1"/>
            <p:nvPr/>
          </p:nvSpPr>
          <p:spPr>
            <a:xfrm>
              <a:off x="3504" y="1353"/>
              <a:ext cx="564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/>
              <a:r>
                <a:rPr lang="en-US" altLang="zh-CN" sz="2800" b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xuān</a:t>
              </a:r>
              <a:endParaRPr lang="en-US" altLang="zh-CN" sz="2800" b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1293" name="文本框 11292"/>
            <p:cNvSpPr txBox="1"/>
            <p:nvPr/>
          </p:nvSpPr>
          <p:spPr>
            <a:xfrm>
              <a:off x="182" y="1962"/>
              <a:ext cx="564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/>
              <a:r>
                <a:rPr lang="en-US" altLang="zh-CN" sz="2800" b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gēbo</a:t>
              </a:r>
              <a:endParaRPr lang="en-US" altLang="zh-CN" sz="2800" b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1294" name="文本框 11293"/>
            <p:cNvSpPr txBox="1"/>
            <p:nvPr/>
          </p:nvSpPr>
          <p:spPr>
            <a:xfrm>
              <a:off x="1872" y="1920"/>
              <a:ext cx="551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/>
              <a:r>
                <a:rPr lang="en-US" altLang="zh-CN" sz="2800" b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zhòu</a:t>
              </a:r>
              <a:endParaRPr lang="en-US" altLang="zh-CN" sz="2800" b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1295" name="文本框 11294"/>
            <p:cNvSpPr txBox="1"/>
            <p:nvPr/>
          </p:nvSpPr>
          <p:spPr>
            <a:xfrm>
              <a:off x="3456" y="1939"/>
              <a:ext cx="344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/>
              <a:r>
                <a:rPr lang="en-US" altLang="zh-CN" sz="3200" b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sù</a:t>
              </a:r>
              <a:endParaRPr lang="en-US" altLang="zh-CN" sz="3200" b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1296" name="文本框 11295"/>
            <p:cNvSpPr txBox="1"/>
            <p:nvPr/>
          </p:nvSpPr>
          <p:spPr>
            <a:xfrm>
              <a:off x="278" y="2556"/>
              <a:ext cx="358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/>
              <a:r>
                <a:rPr lang="en-US" altLang="zh-CN" sz="3200" b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ào</a:t>
              </a:r>
              <a:endParaRPr lang="en-US" altLang="zh-CN" sz="3200" b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1297" name="文本框 11296"/>
            <p:cNvSpPr txBox="1"/>
            <p:nvPr/>
          </p:nvSpPr>
          <p:spPr>
            <a:xfrm>
              <a:off x="1824" y="2592"/>
              <a:ext cx="785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/>
              <a:r>
                <a:rPr lang="en-US" altLang="zh-CN" sz="3200" b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yàoshi</a:t>
              </a:r>
              <a:endParaRPr lang="en-US" altLang="zh-CN" sz="3200" b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1298" name="文本框 11297"/>
            <p:cNvSpPr txBox="1"/>
            <p:nvPr/>
          </p:nvSpPr>
          <p:spPr>
            <a:xfrm>
              <a:off x="3360" y="2572"/>
              <a:ext cx="819" cy="5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/>
              <a:r>
                <a:rPr lang="en-US" altLang="zh-CN" sz="2800" b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hǎo sǒu</a:t>
              </a:r>
              <a:endParaRPr lang="en-US" altLang="zh-CN" sz="2800" b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lvl="0"/>
              <a:endParaRPr lang="zh-CN" altLang="en-US" sz="1800" b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1299" name="文本框 11298"/>
          <p:cNvSpPr txBox="1"/>
          <p:nvPr/>
        </p:nvSpPr>
        <p:spPr>
          <a:xfrm>
            <a:off x="468313" y="260350"/>
            <a:ext cx="5487987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掌握下列词语的音、形、义：</a:t>
            </a:r>
            <a:endParaRPr lang="zh-CN" altLang="en-US" b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1300" name="图片 11299" descr="标记点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8525" y="1733550"/>
            <a:ext cx="320675" cy="171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301" name="图片 11300" descr="标记点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200" y="2724150"/>
            <a:ext cx="320675" cy="171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302" name="图片 11301" descr="标记点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3714750"/>
            <a:ext cx="320675" cy="171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303" name="图片 11302" descr="标记点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4629150"/>
            <a:ext cx="320675" cy="171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304" name="图片 11303" descr="标记点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9525" y="4648200"/>
            <a:ext cx="320675" cy="171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305" name="图片 11304" descr="标记点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5525" y="4781550"/>
            <a:ext cx="320675" cy="171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306" name="图片 11305" descr="标记点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2325" y="5695950"/>
            <a:ext cx="320675" cy="171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307" name="图片 11306" descr="标记点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81400" y="5695950"/>
            <a:ext cx="320675" cy="171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308" name="图片 11307" descr="标记点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6525" y="5695950"/>
            <a:ext cx="320675" cy="171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309" name="图片 11308" descr="标记点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81400" y="3733800"/>
            <a:ext cx="320675" cy="171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310" name="图片 11309" descr="标记点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72200" y="4724400"/>
            <a:ext cx="320675" cy="171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311" name="图片 11310" descr="标记点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56325" y="5695950"/>
            <a:ext cx="320675" cy="171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312" name="图片 11311" descr="标记点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89725" y="5695950"/>
            <a:ext cx="320675" cy="171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313" name="图片 11312" descr="标记点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2525" y="3790950"/>
            <a:ext cx="320675" cy="171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314" name="图片 11313" descr="标记点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81400" y="2743200"/>
            <a:ext cx="320675" cy="171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315" name="图片 11314" descr="标记点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81400" y="1752600"/>
            <a:ext cx="320675" cy="171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316" name="图片 11315" descr="标记点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56325" y="2819400"/>
            <a:ext cx="320675" cy="171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317" name="图片 11316" descr="标记点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3525" y="2819400"/>
            <a:ext cx="320675" cy="171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318" name="图片 11317" descr="标记点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72200" y="1752600"/>
            <a:ext cx="320675" cy="171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7458" name="标题 147457"/>
          <p:cNvSpPr>
            <a:spLocks noGrp="1"/>
          </p:cNvSpPr>
          <p:nvPr>
            <p:ph type="title"/>
          </p:nvPr>
        </p:nvSpPr>
        <p:spPr>
          <a:xfrm>
            <a:off x="468313" y="260350"/>
            <a:ext cx="7772400" cy="1143000"/>
          </a:xfrm>
        </p:spPr>
        <p:txBody>
          <a:bodyPr anchor="ctr"/>
          <a:p>
            <a:pPr algn="l"/>
            <a:r>
              <a:rPr lang="zh-CN" altLang="en-US" b="1" dirty="0">
                <a:ea typeface="黑体" panose="02010609060101010101" pitchFamily="49" charset="-122"/>
              </a:rPr>
              <a:t>重点研读</a:t>
            </a:r>
            <a:r>
              <a:rPr lang="zh-CN" altLang="en-US" b="1" dirty="0">
                <a:solidFill>
                  <a:srgbClr val="FF0000"/>
                </a:solidFill>
                <a:ea typeface="黑体" panose="02010609060101010101" pitchFamily="49" charset="-122"/>
              </a:rPr>
              <a:t>最后一部分</a:t>
            </a:r>
            <a:endParaRPr lang="zh-CN" altLang="en-US" b="1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47459" name="文本占位符 147458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1592263"/>
          </a:xfrm>
        </p:spPr>
        <p:txBody>
          <a:bodyPr/>
          <a:p>
            <a:r>
              <a:rPr lang="en-US" altLang="zh-CN" sz="4000" b="1">
                <a:solidFill>
                  <a:schemeClr val="accent2"/>
                </a:solidFill>
              </a:rPr>
              <a:t>1</a:t>
            </a:r>
            <a:r>
              <a:rPr lang="zh-CN" altLang="en-US" sz="4000" b="1" dirty="0">
                <a:solidFill>
                  <a:schemeClr val="accent2"/>
                </a:solidFill>
              </a:rPr>
              <a:t>、“忽然教堂的钟敲了十二下。”钟响了，意味着什么？</a:t>
            </a:r>
            <a:endParaRPr lang="zh-CN" altLang="en-US" sz="4000" b="1" dirty="0">
              <a:solidFill>
                <a:schemeClr val="accent2"/>
              </a:solidFill>
            </a:endParaRPr>
          </a:p>
        </p:txBody>
      </p:sp>
      <p:sp>
        <p:nvSpPr>
          <p:cNvPr id="147460" name="文本框 147459"/>
          <p:cNvSpPr txBox="1"/>
          <p:nvPr/>
        </p:nvSpPr>
        <p:spPr>
          <a:xfrm>
            <a:off x="1476375" y="3284538"/>
            <a:ext cx="3751263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最后一课的结束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7461" name="文本框 147460"/>
          <p:cNvSpPr txBox="1"/>
          <p:nvPr/>
        </p:nvSpPr>
        <p:spPr>
          <a:xfrm>
            <a:off x="755650" y="4005263"/>
            <a:ext cx="7561263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4000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40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、“窗外又传来了普鲁士兵的号声”，“号声暗示了什么？</a:t>
            </a:r>
            <a:endParaRPr lang="zh-CN" altLang="en-US" sz="40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7462" name="文本框 147461"/>
          <p:cNvSpPr txBox="1"/>
          <p:nvPr/>
        </p:nvSpPr>
        <p:spPr>
          <a:xfrm>
            <a:off x="1384300" y="5522913"/>
            <a:ext cx="4770438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普鲁士占领了法国。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0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7460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7460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2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7462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7462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8482" name="文本框 148481"/>
          <p:cNvSpPr txBox="1"/>
          <p:nvPr/>
        </p:nvSpPr>
        <p:spPr>
          <a:xfrm>
            <a:off x="179388" y="-242887"/>
            <a:ext cx="8964612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endParaRPr lang="zh-CN" altLang="en-US" sz="40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lvl="0"/>
            <a:r>
              <a:rPr lang="en-US" altLang="zh-CN" sz="4000" b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40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、这段文字对</a:t>
            </a: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韩麦尔先生</a:t>
            </a:r>
            <a:r>
              <a:rPr lang="zh-CN" altLang="en-US" sz="40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进行了哪些方面的描写？</a:t>
            </a:r>
            <a:endParaRPr lang="zh-CN" altLang="en-US" sz="4000" b="1" dirty="0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8483" name="文本框 148482"/>
          <p:cNvSpPr txBox="1"/>
          <p:nvPr/>
        </p:nvSpPr>
        <p:spPr>
          <a:xfrm>
            <a:off x="900113" y="1557338"/>
            <a:ext cx="6629400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4800" b="1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神态、语言、动作描写</a:t>
            </a:r>
            <a:endParaRPr lang="zh-CN" altLang="en-US" sz="4800" b="1" dirty="0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48484" name="文本框 148483"/>
          <p:cNvSpPr txBox="1"/>
          <p:nvPr/>
        </p:nvSpPr>
        <p:spPr>
          <a:xfrm>
            <a:off x="250825" y="2276475"/>
            <a:ext cx="80835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4000" b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40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、为什么他听到钟声，脸色惨白？</a:t>
            </a:r>
            <a:endParaRPr lang="zh-CN" altLang="en-US" sz="4000" b="1" dirty="0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8485" name="文本框 148484"/>
          <p:cNvSpPr txBox="1"/>
          <p:nvPr/>
        </p:nvSpPr>
        <p:spPr>
          <a:xfrm>
            <a:off x="0" y="3068638"/>
            <a:ext cx="9144000" cy="3503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钟声宣告了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最后一堂法语课的结束的时间已经到</a:t>
            </a: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了；号声，暗示着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德语要替代法语</a:t>
            </a: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，两者都宣告了阿尔萨斯人民将和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自己的民族语言、祖国的语言告别</a:t>
            </a: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，这对韩麦尔是沉重的打击，“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脸色惨白”是他内心痛苦已极的表现</a:t>
            </a: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sz="1800" b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b="1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惨白”不能换“苍白”，因为“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惨白”带感情色彩</a:t>
            </a:r>
            <a:r>
              <a:rPr lang="zh-CN" altLang="en-US" sz="3200" b="1" dirty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，多指白得厉害，可怕；而“苍白”多指病容。</a:t>
            </a:r>
            <a:r>
              <a:rPr lang="zh-CN" altLang="en-US" sz="1800" b="1" dirty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1800" b="1" dirty="0">
              <a:solidFill>
                <a:schemeClr val="tx2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14848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14848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14848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14848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482" grpId="0"/>
      <p:bldP spid="148483" grpId="0"/>
      <p:bldP spid="148484" grpId="0"/>
      <p:bldP spid="14848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9506" name="标题 149505"/>
          <p:cNvSpPr txBox="1"/>
          <p:nvPr>
            <p:ph type="title"/>
          </p:nvPr>
        </p:nvSpPr>
        <p:spPr>
          <a:xfrm>
            <a:off x="304800" y="3657600"/>
            <a:ext cx="8382000" cy="1143000"/>
          </a:xfrm>
        </p:spPr>
        <p:txBody>
          <a:bodyPr vert="horz" wrap="square" lIns="91440" tIns="45720" rIns="91440" bIns="45720" anchor="ctr"/>
          <a:p>
            <a:pPr algn="l">
              <a:spcBef>
                <a:spcPct val="50000"/>
              </a:spcBef>
            </a:pPr>
            <a:r>
              <a:rPr lang="en-US" altLang="zh-CN" sz="3600" b="1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6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、文中有哪些动词很好地表现了他的思想感情？</a:t>
            </a:r>
            <a:r>
              <a:rPr lang="zh-CN" altLang="en-US" sz="4000" dirty="0"/>
              <a:t> </a:t>
            </a:r>
            <a:endParaRPr lang="zh-CN" altLang="en-US" sz="4000"/>
          </a:p>
        </p:txBody>
      </p:sp>
      <p:sp>
        <p:nvSpPr>
          <p:cNvPr id="149507" name="文本占位符 149506"/>
          <p:cNvSpPr txBox="1"/>
          <p:nvPr>
            <p:ph type="body" idx="1"/>
          </p:nvPr>
        </p:nvSpPr>
        <p:spPr>
          <a:xfrm>
            <a:off x="0" y="5029200"/>
            <a:ext cx="8229600" cy="2011363"/>
          </a:xfrm>
        </p:spPr>
        <p:txBody>
          <a:bodyPr vert="horz" wrap="square" lIns="91440" tIns="45720" rIns="91440" bIns="45720" anchor="t"/>
          <a:p>
            <a:pPr>
              <a:spcBef>
                <a:spcPct val="50000"/>
              </a:spcBef>
              <a:buNone/>
            </a:pPr>
            <a:r>
              <a:rPr lang="zh-CN" altLang="en-US" b="1" dirty="0">
                <a:solidFill>
                  <a:srgbClr val="00CC99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   </a:t>
            </a: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转 拿 使 写</a:t>
            </a:r>
            <a:r>
              <a:rPr lang="zh-CN" altLang="en-US" b="1" dirty="0"/>
              <a:t>   </a:t>
            </a:r>
            <a:r>
              <a:rPr lang="zh-CN" altLang="en-US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一连串的动作表现了他的痛苦心理，倾注了他对祖国的爱、对敌人的恨。</a:t>
            </a:r>
            <a:r>
              <a:rPr lang="zh-CN" altLang="en-US" dirty="0">
                <a:solidFill>
                  <a:srgbClr val="0000FF"/>
                </a:solidFill>
              </a:rPr>
              <a:t> </a:t>
            </a:r>
            <a:endParaRPr lang="zh-CN" altLang="en-US">
              <a:solidFill>
                <a:srgbClr val="0000FF"/>
              </a:solidFill>
            </a:endParaRPr>
          </a:p>
        </p:txBody>
      </p:sp>
      <p:sp>
        <p:nvSpPr>
          <p:cNvPr id="149508" name="文本框 149507"/>
          <p:cNvSpPr txBox="1"/>
          <p:nvPr/>
        </p:nvSpPr>
        <p:spPr>
          <a:xfrm>
            <a:off x="304800" y="152400"/>
            <a:ext cx="8610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just">
              <a:spcBef>
                <a:spcPct val="50000"/>
              </a:spcBef>
            </a:pPr>
            <a:r>
              <a:rPr lang="en-US" altLang="zh-CN" sz="3600" b="1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5</a:t>
            </a:r>
            <a:r>
              <a:rPr lang="zh-CN" altLang="en-US" sz="3200" b="1" dirty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sz="32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我又为什么觉得他从来没有这么高大？</a:t>
            </a:r>
            <a:r>
              <a:rPr lang="zh-CN" altLang="en-US" sz="1800" b="0" dirty="0">
                <a:solidFill>
                  <a:schemeClr val="tx1"/>
                </a:solidFill>
                <a:latin typeface="Arial" panose="020B0604020202020204" pitchFamily="34" charset="0"/>
                <a:ea typeface="幼圆" pitchFamily="49" charset="-122"/>
              </a:rPr>
              <a:t> </a:t>
            </a:r>
            <a:endParaRPr lang="zh-CN" altLang="en-US" sz="1800" b="0">
              <a:solidFill>
                <a:schemeClr val="tx1"/>
              </a:solidFill>
              <a:latin typeface="Arial" panose="020B0604020202020204" pitchFamily="34" charset="0"/>
              <a:ea typeface="幼圆" pitchFamily="49" charset="-122"/>
            </a:endParaRPr>
          </a:p>
        </p:txBody>
      </p:sp>
      <p:sp>
        <p:nvSpPr>
          <p:cNvPr id="149509" name="文本框 149508"/>
          <p:cNvSpPr txBox="1"/>
          <p:nvPr/>
        </p:nvSpPr>
        <p:spPr>
          <a:xfrm>
            <a:off x="395288" y="836613"/>
            <a:ext cx="8534400" cy="2774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1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小弗郎士从韩麦尔先生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惨白的脸色感到他对祖国的热爱，对失去祖国的痛苦心情</a:t>
            </a: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。韩麦尔先生的爱国精神使小弗郎士觉得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他的形象高大了</a:t>
            </a: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。小弗郎士感到韩麦尔先生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不仅是一位法语老师，更是一位爱国志士。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14950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14950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14950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14950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506" grpId="0"/>
      <p:bldP spid="149507" grpId="0"/>
      <p:bldP spid="149508" grpId="0"/>
      <p:bldP spid="14950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0530" name="文本框 150529"/>
          <p:cNvSpPr txBox="1"/>
          <p:nvPr/>
        </p:nvSpPr>
        <p:spPr>
          <a:xfrm>
            <a:off x="381000" y="457200"/>
            <a:ext cx="8153400" cy="2041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Times New Roman" panose="02020603050405020304" pitchFamily="18" charset="0"/>
              </a:rPr>
              <a:t>7</a:t>
            </a:r>
            <a:r>
              <a:rPr lang="zh-CN" altLang="en-US" sz="32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Times New Roman" panose="02020603050405020304" pitchFamily="18" charset="0"/>
              </a:rPr>
              <a:t>、“使出全身的力量”写出两个大字：“法兰西万岁”！“使出全身力量”这句话，表现了他怎样的思想感情？书写“法兰西万岁”这两个大字，含义是什么</a:t>
            </a:r>
            <a:r>
              <a:rPr lang="en-US" altLang="zh-CN" sz="3200" b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Times New Roman" panose="02020603050405020304" pitchFamily="18" charset="0"/>
              </a:rPr>
              <a:t>?</a:t>
            </a:r>
            <a:r>
              <a:rPr lang="en-US" altLang="zh-CN" sz="3200" b="1" i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3200" b="1" i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</a:t>
            </a:r>
            <a:endParaRPr lang="en-US" altLang="zh-CN" sz="3200" b="1" i="1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50531" name="文本框 150530"/>
          <p:cNvSpPr txBox="1"/>
          <p:nvPr/>
        </p:nvSpPr>
        <p:spPr>
          <a:xfrm>
            <a:off x="0" y="2565400"/>
            <a:ext cx="9144000" cy="3676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40000"/>
              </a:lnSpc>
            </a:pPr>
            <a:r>
              <a:rPr lang="zh-CN" altLang="en-US" sz="3200" b="1" dirty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“使出全身力量”：倾注他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全部的爱国主义情感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和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对敌人的恨</a:t>
            </a: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40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lnSpc>
                <a:spcPct val="140000"/>
              </a:lnSpc>
            </a:pPr>
            <a:r>
              <a:rPr lang="zh-CN" altLang="en-US" sz="3200" b="1" dirty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“法兰西万岁”：表达了他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对祖国对人民深挚的爱，而且坚信法兰西必胜</a:t>
            </a:r>
            <a:r>
              <a:rPr lang="zh-CN" altLang="en-US" sz="3200" b="1" dirty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。也是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法国人民爱国精神和不屈意志的集中体现。深化了主题</a:t>
            </a:r>
            <a:r>
              <a:rPr lang="zh-CN" altLang="en-US" sz="3200" b="1" dirty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chemeClr val="tx2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15053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15053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530" grpId="0"/>
      <p:bldP spid="15053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2578" name="圆角矩形 152577" descr="最后一课7"/>
          <p:cNvSpPr/>
          <p:nvPr/>
        </p:nvSpPr>
        <p:spPr>
          <a:xfrm>
            <a:off x="0" y="476250"/>
            <a:ext cx="2411413" cy="6000750"/>
          </a:xfrm>
          <a:prstGeom prst="roundRect">
            <a:avLst>
              <a:gd name="adj" fmla="val 16667"/>
            </a:avLst>
          </a:prstGeom>
          <a:blipFill rotWithShape="0">
            <a:blip r:embed="rId1"/>
            <a:stretch>
              <a:fillRect/>
            </a:stretch>
          </a:blipFill>
          <a:ln w="76200" cap="flat" cmpd="sng">
            <a:solidFill>
              <a:srgbClr val="3366FF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52579" name="文本框 152578"/>
          <p:cNvSpPr txBox="1"/>
          <p:nvPr/>
        </p:nvSpPr>
        <p:spPr>
          <a:xfrm>
            <a:off x="2700338" y="0"/>
            <a:ext cx="6443662" cy="3322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600" b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8.</a:t>
            </a:r>
            <a:r>
              <a:rPr lang="zh-CN" altLang="en-US" sz="3200" b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为</a:t>
            </a:r>
            <a:r>
              <a:rPr lang="zh-CN" altLang="en-US" sz="32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什么韩麦尔竟至于“呆在那儿</a:t>
            </a:r>
            <a:r>
              <a:rPr lang="en-US" altLang="zh-CN" sz="32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头靠着墙壁</a:t>
            </a:r>
            <a:r>
              <a:rPr lang="en-US" altLang="zh-CN" sz="32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话也不说</a:t>
            </a:r>
            <a:r>
              <a:rPr lang="en-US" altLang="zh-CN" sz="32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只向我们做了一个手势</a:t>
            </a:r>
            <a:r>
              <a:rPr lang="zh-CN" altLang="en-US" sz="3200" b="0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”</a:t>
            </a:r>
            <a:r>
              <a:rPr lang="zh-CN" altLang="en-US" sz="3200" b="1" dirty="0">
                <a:solidFill>
                  <a:srgbClr val="00000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怎样理解韩麦尔先生的举止和表情？用这样的动作描写作结尾，好在哪里？</a:t>
            </a:r>
            <a:endParaRPr lang="zh-CN" altLang="en-US" sz="3200" b="1" dirty="0">
              <a:solidFill>
                <a:srgbClr val="00000C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endParaRPr lang="zh-CN" altLang="en-US" sz="3200" b="1" dirty="0">
              <a:solidFill>
                <a:srgbClr val="00000C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2580" name="文本框 152579"/>
          <p:cNvSpPr txBox="1"/>
          <p:nvPr/>
        </p:nvSpPr>
        <p:spPr>
          <a:xfrm>
            <a:off x="2555875" y="2781300"/>
            <a:ext cx="6588125" cy="457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这是因为韩麦尔先生</a:t>
            </a:r>
            <a:r>
              <a:rPr lang="zh-CN" altLang="en-US" sz="32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面对祖国被占领的残酷现实</a:t>
            </a:r>
            <a:r>
              <a:rPr lang="en-US" altLang="zh-CN" sz="32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陷入了极大的痛苦</a:t>
            </a:r>
            <a:r>
              <a:rPr lang="zh-CN" altLang="en-US" sz="3200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之中</a:t>
            </a:r>
            <a:r>
              <a:rPr lang="en-US" altLang="zh-CN" sz="32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.</a:t>
            </a:r>
            <a:r>
              <a:rPr lang="zh-CN" altLang="en-US" sz="3200" b="1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表达的感情更为深沉，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更能震撼读者的心灵，留给读者反复回味的余地。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（一方面也表现他对祖国必胜的信念。）</a:t>
            </a:r>
            <a:endParaRPr lang="zh-CN" altLang="en-US" sz="3200" b="1" dirty="0">
              <a:solidFill>
                <a:srgbClr val="0000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endParaRPr lang="en-US" altLang="zh-CN" sz="3600" b="1">
              <a:solidFill>
                <a:srgbClr val="FF0000"/>
              </a:solidFill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2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2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2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2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2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579" grpId="0" animBg="1"/>
      <p:bldP spid="152580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1555" name="文本框 151554"/>
          <p:cNvSpPr txBox="1"/>
          <p:nvPr/>
        </p:nvSpPr>
        <p:spPr>
          <a:xfrm>
            <a:off x="539750" y="1125538"/>
            <a:ext cx="7777163" cy="3441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b="1" dirty="0">
                <a:solidFill>
                  <a:srgbClr val="0000CC"/>
                </a:solidFill>
                <a:latin typeface="Times New Roman" panose="02020603050405020304" pitchFamily="18" charset="0"/>
                <a:ea typeface="楷体_GB2312" pitchFamily="49" charset="-122"/>
              </a:rPr>
              <a:t>韩麦尔老师下课时的语言、动作和表情，一方面表现他面对祖国被占领的残酷现实陷入极大的痛苦之中，另一方面也表现了他对祖国必胜的信念。</a:t>
            </a:r>
            <a:endParaRPr lang="zh-CN" altLang="en-US" sz="4400" b="1" dirty="0">
              <a:solidFill>
                <a:srgbClr val="0000CC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02" name="文本占位符 102401"/>
          <p:cNvSpPr>
            <a:spLocks noGrp="1"/>
          </p:cNvSpPr>
          <p:nvPr>
            <p:ph type="body" idx="1"/>
          </p:nvPr>
        </p:nvSpPr>
        <p:spPr>
          <a:xfrm>
            <a:off x="533400" y="685800"/>
            <a:ext cx="8229600" cy="4525963"/>
          </a:xfrm>
        </p:spPr>
        <p:txBody>
          <a:bodyPr/>
          <a:p>
            <a:r>
              <a:rPr lang="zh-CN" altLang="en-US" sz="4400" b="1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韩麦尔先生既是一位</a:t>
            </a: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严师</a:t>
            </a:r>
            <a:r>
              <a:rPr lang="zh-CN" altLang="en-US" sz="4400" b="1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，也是一位有</a:t>
            </a:r>
            <a:r>
              <a:rPr lang="en-US" altLang="zh-CN" sz="4400" b="1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40</a:t>
            </a:r>
            <a:r>
              <a:rPr lang="zh-CN" altLang="en-US" sz="4400" b="1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多年教学经验的受人尊敬的老师，是一位把自己的职业和祖国命运紧紧联系在一起的</a:t>
            </a: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爱国者</a:t>
            </a:r>
            <a:r>
              <a:rPr lang="zh-CN" altLang="en-US" sz="4400" b="1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，他热爱祖国语言，有崇高的爱国情，高度的民族责任感，有战胜敌人的执着信念。</a:t>
            </a:r>
            <a:endParaRPr lang="zh-CN" altLang="en-US" sz="4400" b="1" dirty="0"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2">
                                            <p:txEl>
                                              <p:charRg st="0" end="9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102402">
                                            <p:txEl>
                                              <p:charRg st="0" end="97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2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9027" name="标题 129026"/>
          <p:cNvSpPr>
            <a:spLocks noGrp="1"/>
          </p:cNvSpPr>
          <p:nvPr>
            <p:ph type="title"/>
          </p:nvPr>
        </p:nvSpPr>
        <p:spPr>
          <a:xfrm>
            <a:off x="1187450" y="1268413"/>
            <a:ext cx="3962400" cy="1371600"/>
          </a:xfrm>
        </p:spPr>
        <p:txBody>
          <a:bodyPr anchor="ctr"/>
          <a:p>
            <a:r>
              <a:rPr lang="en-US" altLang="zh-CN" sz="6000" b="1">
                <a:solidFill>
                  <a:srgbClr val="0000FF"/>
                </a:solidFill>
                <a:latin typeface="华文隶书" pitchFamily="2" charset="-122"/>
                <a:ea typeface="华文隶书" pitchFamily="2" charset="-122"/>
              </a:rPr>
              <a:t>3</a:t>
            </a:r>
            <a:r>
              <a:rPr lang="zh-CN" altLang="en-US" sz="6000" b="1">
                <a:solidFill>
                  <a:srgbClr val="0000FF"/>
                </a:solidFill>
                <a:latin typeface="华文隶书" pitchFamily="2" charset="-122"/>
                <a:ea typeface="华文隶书" pitchFamily="2" charset="-122"/>
              </a:rPr>
              <a:t>、</a:t>
            </a:r>
            <a:r>
              <a:rPr lang="zh-CN" altLang="en-US" sz="8000" b="1">
                <a:solidFill>
                  <a:srgbClr val="0000FF"/>
                </a:solidFill>
                <a:latin typeface="华文隶书" pitchFamily="2" charset="-122"/>
                <a:ea typeface="华文隶书" pitchFamily="2" charset="-122"/>
              </a:rPr>
              <a:t>环境</a:t>
            </a:r>
            <a:endParaRPr lang="zh-CN" altLang="en-US" sz="8000" b="1">
              <a:solidFill>
                <a:srgbClr val="0000FF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31074" name="文本框 131073"/>
          <p:cNvSpPr txBox="1"/>
          <p:nvPr/>
        </p:nvSpPr>
        <p:spPr>
          <a:xfrm>
            <a:off x="0" y="0"/>
            <a:ext cx="8229600" cy="711200"/>
          </a:xfrm>
          <a:prstGeom prst="rect">
            <a:avLst/>
          </a:prstGeom>
          <a:noFill/>
          <a:ln w="9525" cap="flat" cmpd="sng">
            <a:solidFill>
              <a:srgbClr val="FFFF66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划出环境描写 ，分析其作用。</a:t>
            </a:r>
            <a:endParaRPr lang="zh-CN" altLang="en-US" sz="4000" b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31075" name="文本框 131074"/>
          <p:cNvSpPr txBox="1"/>
          <p:nvPr/>
        </p:nvSpPr>
        <p:spPr>
          <a:xfrm>
            <a:off x="0" y="908050"/>
            <a:ext cx="9144000" cy="1250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>
                <a:solidFill>
                  <a:srgbClr val="00FF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</a:t>
            </a:r>
            <a:r>
              <a:rPr lang="zh-CN" altLang="en-US" sz="3600" b="1" dirty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描</a:t>
            </a:r>
            <a:r>
              <a:rPr lang="zh-CN" altLang="en-US" sz="36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写“天气”“画眉”等烘托出小弗郎士贪玩、无忧无虑的</a:t>
            </a:r>
            <a:r>
              <a:rPr lang="zh-CN" altLang="en-US" sz="36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幼稚心态</a:t>
            </a:r>
            <a:r>
              <a:rPr lang="zh-CN" altLang="en-US" sz="3600" b="1">
                <a:solidFill>
                  <a:srgbClr val="00FF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sz="4000" b="1">
                <a:solidFill>
                  <a:srgbClr val="00FF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4000" b="1">
              <a:solidFill>
                <a:srgbClr val="00FF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1076" name="文本框 131075"/>
          <p:cNvSpPr txBox="1"/>
          <p:nvPr/>
        </p:nvSpPr>
        <p:spPr>
          <a:xfrm>
            <a:off x="250825" y="2636838"/>
            <a:ext cx="8604250" cy="25320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800" b="0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           </a:t>
            </a:r>
            <a:r>
              <a:rPr lang="zh-CN" altLang="en-US" sz="36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描写“普鲁士兵操练”“布告牌”</a:t>
            </a:r>
            <a:r>
              <a:rPr lang="zh-CN" altLang="en-US" sz="3600" b="1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交待了故事发生的时代背景</a:t>
            </a:r>
            <a:r>
              <a:rPr lang="zh-CN" altLang="en-US" sz="36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，并</a:t>
            </a:r>
            <a:r>
              <a:rPr lang="zh-CN" altLang="en-US" sz="3600" b="1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设置了悬念</a:t>
            </a:r>
            <a:r>
              <a:rPr lang="zh-CN" altLang="en-US" sz="36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（布告牌上到底写了些什么）</a:t>
            </a:r>
            <a:r>
              <a:rPr lang="zh-CN" altLang="en-US" sz="3600" b="1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为人物思想感情的变化作好铺垫</a:t>
            </a:r>
            <a:r>
              <a:rPr lang="zh-CN" altLang="en-US" sz="4000" b="1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。</a:t>
            </a:r>
            <a:endParaRPr lang="zh-CN" altLang="en-US" sz="4000" b="1">
              <a:solidFill>
                <a:srgbClr val="0000CC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131077" name="图片 131076" descr="07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5" y="6486525"/>
            <a:ext cx="1476375" cy="371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1078" name="文本框 131077"/>
          <p:cNvSpPr txBox="1"/>
          <p:nvPr/>
        </p:nvSpPr>
        <p:spPr>
          <a:xfrm>
            <a:off x="0" y="836613"/>
            <a:ext cx="26670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自然环</a:t>
            </a:r>
            <a:r>
              <a:rPr lang="zh-CN" altLang="en-US" sz="40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境</a:t>
            </a:r>
            <a:r>
              <a:rPr lang="en-US" altLang="zh-CN" sz="40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:</a:t>
            </a:r>
            <a:r>
              <a:rPr lang="en-US" altLang="zh-CN" sz="4400" b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</a:t>
            </a:r>
            <a:endParaRPr lang="en-US" altLang="zh-CN" sz="4400" b="0">
              <a:solidFill>
                <a:srgbClr val="0000CC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31079" name="文本框 131078"/>
          <p:cNvSpPr txBox="1"/>
          <p:nvPr/>
        </p:nvSpPr>
        <p:spPr>
          <a:xfrm>
            <a:off x="0" y="2636838"/>
            <a:ext cx="32766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社会环境</a:t>
            </a:r>
            <a:r>
              <a:rPr lang="en-US" altLang="zh-CN" sz="40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:</a:t>
            </a:r>
            <a:endParaRPr lang="en-US" altLang="zh-CN" sz="4000" b="1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1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1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075" grpId="0" animBg="1"/>
      <p:bldP spid="13107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5650" name="文本框 155649"/>
          <p:cNvSpPr txBox="1"/>
          <p:nvPr/>
        </p:nvSpPr>
        <p:spPr>
          <a:xfrm>
            <a:off x="755650" y="1196975"/>
            <a:ext cx="7848600" cy="2041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亡了国当了奴隶的人们，只要牢牢记住他们的语言，就好象拿着一把打开监狱大门的钥匙。”“监狱大门”比喻什么？“钥匙”比喻什么 ？全句的含义是什么？</a:t>
            </a:r>
            <a:endParaRPr lang="zh-CN" altLang="en-US" sz="32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5651" name="文本框 155650"/>
          <p:cNvSpPr txBox="1"/>
          <p:nvPr/>
        </p:nvSpPr>
        <p:spPr>
          <a:xfrm>
            <a:off x="468313" y="3470275"/>
            <a:ext cx="8208962" cy="3387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6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a. “</a:t>
            </a:r>
            <a:r>
              <a:rPr lang="zh-CN" altLang="en-US" sz="36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监狱大门”比喻普鲁士对法国的统治和封锁；</a:t>
            </a:r>
            <a:endParaRPr lang="zh-CN" altLang="en-US" sz="3600" b="1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/>
            <a:r>
              <a:rPr lang="en-US" altLang="zh-CN" sz="36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b.“</a:t>
            </a:r>
            <a:r>
              <a:rPr lang="zh-CN" altLang="en-US" sz="36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钥匙”比喻法国的语言；</a:t>
            </a:r>
            <a:endParaRPr lang="zh-CN" altLang="en-US" sz="3600" b="1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/>
            <a:r>
              <a:rPr lang="en-US" altLang="zh-CN" sz="36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c.</a:t>
            </a:r>
            <a:r>
              <a:rPr lang="zh-CN" altLang="en-US" sz="36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全句含义：掌握祖国语言，可以激起人民的爱国意识，从而团结起来，打击侵略者，求得民族的解放。</a:t>
            </a:r>
            <a:endParaRPr lang="zh-CN" altLang="en-US" sz="3600" b="1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55652" name="文本框 155651"/>
          <p:cNvSpPr txBox="1"/>
          <p:nvPr/>
        </p:nvSpPr>
        <p:spPr>
          <a:xfrm>
            <a:off x="2057400" y="1744663"/>
            <a:ext cx="457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endParaRPr lang="zh-CN" altLang="en-US" b="0" dirty="0">
              <a:solidFill>
                <a:schemeClr val="tx1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55653" name="文本框 155652"/>
          <p:cNvSpPr txBox="1"/>
          <p:nvPr/>
        </p:nvSpPr>
        <p:spPr>
          <a:xfrm>
            <a:off x="395288" y="188913"/>
            <a:ext cx="2927350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5400" b="1">
                <a:solidFill>
                  <a:srgbClr val="FF3300"/>
                </a:solidFill>
                <a:latin typeface="Verdana" panose="020B0604030504040204" pitchFamily="34" charset="0"/>
                <a:ea typeface="华文隶书" pitchFamily="2" charset="-122"/>
              </a:rPr>
              <a:t>语言品读</a:t>
            </a:r>
            <a:endParaRPr lang="zh-CN" altLang="en-US" sz="5400" b="1">
              <a:solidFill>
                <a:srgbClr val="FF3300"/>
              </a:solidFill>
              <a:latin typeface="Verdana" panose="020B0604030504040204" pitchFamily="34" charset="0"/>
              <a:ea typeface="华文隶书" pitchFamily="2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5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65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2291" name="波形 12290"/>
          <p:cNvSpPr/>
          <p:nvPr/>
        </p:nvSpPr>
        <p:spPr>
          <a:xfrm>
            <a:off x="1116013" y="0"/>
            <a:ext cx="5527675" cy="836613"/>
          </a:xfrm>
          <a:prstGeom prst="wave">
            <a:avLst>
              <a:gd name="adj1" fmla="val 13005"/>
              <a:gd name="adj2" fmla="val 0"/>
            </a:avLst>
          </a:prstGeom>
          <a:solidFill>
            <a:srgbClr val="6600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/>
            <a:r>
              <a:rPr lang="zh-CN" altLang="en-US" sz="36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给多音字注音并组词</a:t>
            </a:r>
            <a:endParaRPr lang="zh-CN" altLang="en-US" sz="3600" b="1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2" name="椭圆 12291"/>
          <p:cNvSpPr/>
          <p:nvPr/>
        </p:nvSpPr>
        <p:spPr>
          <a:xfrm>
            <a:off x="0" y="1600200"/>
            <a:ext cx="914400" cy="914400"/>
          </a:xfrm>
          <a:prstGeom prst="ellipse">
            <a:avLst/>
          </a:prstGeom>
          <a:solidFill>
            <a:schemeClr val="tx2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/>
            <a:r>
              <a:rPr lang="zh-CN" altLang="en-US" sz="36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量</a:t>
            </a:r>
            <a:endParaRPr lang="zh-CN" altLang="en-US" sz="3600" b="1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3" name="左大括号 12292"/>
          <p:cNvSpPr/>
          <p:nvPr/>
        </p:nvSpPr>
        <p:spPr>
          <a:xfrm>
            <a:off x="971550" y="1295400"/>
            <a:ext cx="171450" cy="1558925"/>
          </a:xfrm>
          <a:prstGeom prst="leftBrace">
            <a:avLst>
              <a:gd name="adj1" fmla="val 75771"/>
              <a:gd name="adj2" fmla="val 50000"/>
            </a:avLst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2294" name="椭圆 12293"/>
          <p:cNvSpPr/>
          <p:nvPr/>
        </p:nvSpPr>
        <p:spPr>
          <a:xfrm>
            <a:off x="4800600" y="1676400"/>
            <a:ext cx="914400" cy="9144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/>
            <a:r>
              <a:rPr lang="zh-CN" altLang="en-US" sz="36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宁</a:t>
            </a:r>
            <a:endParaRPr lang="zh-CN" altLang="en-US" sz="3600" b="1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5" name="左大括号 12294"/>
          <p:cNvSpPr/>
          <p:nvPr/>
        </p:nvSpPr>
        <p:spPr>
          <a:xfrm>
            <a:off x="5732463" y="1143000"/>
            <a:ext cx="144462" cy="1944688"/>
          </a:xfrm>
          <a:prstGeom prst="leftBrace">
            <a:avLst>
              <a:gd name="adj1" fmla="val 112179"/>
              <a:gd name="adj2" fmla="val 50000"/>
            </a:avLst>
          </a:prstGeom>
          <a:solidFill>
            <a:srgbClr val="FF33CC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2296" name="椭圆 12295"/>
          <p:cNvSpPr/>
          <p:nvPr/>
        </p:nvSpPr>
        <p:spPr>
          <a:xfrm>
            <a:off x="0" y="4419600"/>
            <a:ext cx="914400" cy="914400"/>
          </a:xfrm>
          <a:prstGeom prst="ellipse">
            <a:avLst/>
          </a:prstGeom>
          <a:solidFill>
            <a:srgbClr val="008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/>
            <a:r>
              <a:rPr lang="zh-CN" altLang="en-US" sz="36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强</a:t>
            </a:r>
            <a:endParaRPr lang="zh-CN" altLang="en-US" sz="3600" b="1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7" name="左大括号 12296"/>
          <p:cNvSpPr/>
          <p:nvPr/>
        </p:nvSpPr>
        <p:spPr>
          <a:xfrm>
            <a:off x="990600" y="3810000"/>
            <a:ext cx="139700" cy="2219325"/>
          </a:xfrm>
          <a:prstGeom prst="leftBrace">
            <a:avLst>
              <a:gd name="adj1" fmla="val 132386"/>
              <a:gd name="adj2" fmla="val 50000"/>
            </a:avLst>
          </a:prstGeom>
          <a:solidFill>
            <a:srgbClr val="EFAFDE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2298" name="文本框 12297"/>
          <p:cNvSpPr txBox="1"/>
          <p:nvPr/>
        </p:nvSpPr>
        <p:spPr>
          <a:xfrm>
            <a:off x="1219200" y="1295400"/>
            <a:ext cx="27368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36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liáng  </a:t>
            </a:r>
            <a:r>
              <a:rPr lang="zh-CN" altLang="en-US" sz="3600" b="1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测量</a:t>
            </a:r>
            <a:endParaRPr lang="zh-CN" altLang="en-US" sz="3600" b="1">
              <a:solidFill>
                <a:schemeClr val="tx2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2299" name="文本框 12298"/>
          <p:cNvSpPr txBox="1"/>
          <p:nvPr/>
        </p:nvSpPr>
        <p:spPr>
          <a:xfrm>
            <a:off x="1116013" y="2311400"/>
            <a:ext cx="27368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36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liàng  </a:t>
            </a:r>
            <a:r>
              <a:rPr lang="zh-CN" altLang="en-US" sz="3600" b="1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力量</a:t>
            </a:r>
            <a:endParaRPr lang="zh-CN" altLang="en-US" sz="3600" b="1">
              <a:solidFill>
                <a:schemeClr val="tx2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2300" name="文本框 12299"/>
          <p:cNvSpPr txBox="1"/>
          <p:nvPr/>
        </p:nvSpPr>
        <p:spPr>
          <a:xfrm>
            <a:off x="6019800" y="1219200"/>
            <a:ext cx="23685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36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níng  </a:t>
            </a:r>
            <a:r>
              <a:rPr lang="zh-CN" altLang="en-US" sz="36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宁静</a:t>
            </a:r>
            <a:endParaRPr lang="zh-CN" altLang="en-US" sz="3600" b="1">
              <a:solidFill>
                <a:schemeClr val="tx2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2301" name="文本框 12300"/>
          <p:cNvSpPr txBox="1"/>
          <p:nvPr/>
        </p:nvSpPr>
        <p:spPr>
          <a:xfrm>
            <a:off x="6019800" y="2362200"/>
            <a:ext cx="2379663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36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nìng  </a:t>
            </a:r>
            <a:r>
              <a:rPr lang="zh-CN" altLang="en-US" sz="3600" b="1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宁肯</a:t>
            </a:r>
            <a:endParaRPr lang="zh-CN" altLang="en-US" sz="3600" b="1">
              <a:solidFill>
                <a:schemeClr val="tx2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2302" name="文本框 12301"/>
          <p:cNvSpPr txBox="1"/>
          <p:nvPr/>
        </p:nvSpPr>
        <p:spPr>
          <a:xfrm>
            <a:off x="1295400" y="3657600"/>
            <a:ext cx="274320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36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qiáng   </a:t>
            </a:r>
            <a:r>
              <a:rPr lang="zh-CN" altLang="en-US" sz="36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坚强</a:t>
            </a:r>
            <a:endParaRPr lang="zh-CN" altLang="en-US" sz="3600" b="1">
              <a:solidFill>
                <a:schemeClr val="tx2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2303" name="文本框 12302"/>
          <p:cNvSpPr txBox="1"/>
          <p:nvPr/>
        </p:nvSpPr>
        <p:spPr>
          <a:xfrm>
            <a:off x="1371600" y="4572000"/>
            <a:ext cx="2608263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36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qiǎng  </a:t>
            </a:r>
            <a:r>
              <a:rPr lang="zh-CN" altLang="en-US" sz="36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勉强</a:t>
            </a:r>
            <a:endParaRPr lang="zh-CN" altLang="en-US" sz="3600" b="1">
              <a:solidFill>
                <a:schemeClr val="tx2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2304" name="文本框 12303"/>
          <p:cNvSpPr txBox="1"/>
          <p:nvPr/>
        </p:nvSpPr>
        <p:spPr>
          <a:xfrm>
            <a:off x="1295400" y="5410200"/>
            <a:ext cx="307340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36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jiàng   </a:t>
            </a:r>
            <a:r>
              <a:rPr lang="zh-CN" altLang="en-US" sz="36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倔强　</a:t>
            </a:r>
            <a:endParaRPr lang="zh-CN" altLang="en-US" sz="3600" b="1">
              <a:solidFill>
                <a:schemeClr val="tx2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2305" name="椭圆 12304"/>
          <p:cNvSpPr/>
          <p:nvPr/>
        </p:nvSpPr>
        <p:spPr>
          <a:xfrm>
            <a:off x="4800600" y="4343400"/>
            <a:ext cx="914400" cy="914400"/>
          </a:xfrm>
          <a:prstGeom prst="ellipse">
            <a:avLst/>
          </a:prstGeom>
          <a:solidFill>
            <a:srgbClr val="000099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/>
            <a:r>
              <a:rPr lang="zh-CN" altLang="en-US" sz="36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帖</a:t>
            </a:r>
            <a:endParaRPr lang="zh-CN" altLang="en-US" sz="3600" b="1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06" name="左大括号 12305"/>
          <p:cNvSpPr/>
          <p:nvPr/>
        </p:nvSpPr>
        <p:spPr>
          <a:xfrm>
            <a:off x="5715000" y="3581400"/>
            <a:ext cx="152400" cy="2503488"/>
          </a:xfrm>
          <a:prstGeom prst="leftBrace">
            <a:avLst>
              <a:gd name="adj1" fmla="val 136892"/>
              <a:gd name="adj2" fmla="val 50000"/>
            </a:avLst>
          </a:prstGeom>
          <a:solidFill>
            <a:srgbClr val="CC00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2307" name="文本框 12306"/>
          <p:cNvSpPr txBox="1"/>
          <p:nvPr/>
        </p:nvSpPr>
        <p:spPr>
          <a:xfrm>
            <a:off x="5562600" y="3429000"/>
            <a:ext cx="32766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（ </a:t>
            </a:r>
            <a:r>
              <a:rPr lang="zh-CN" altLang="en-US" sz="4400" b="1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 ）</a:t>
            </a:r>
            <a:r>
              <a:rPr lang="zh-CN" altLang="en-US" sz="44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字帖</a:t>
            </a:r>
            <a:endParaRPr lang="zh-CN" altLang="en-US" sz="4400" b="1">
              <a:solidFill>
                <a:schemeClr val="tx2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2308" name="文本框 12307"/>
          <p:cNvSpPr txBox="1"/>
          <p:nvPr/>
        </p:nvSpPr>
        <p:spPr>
          <a:xfrm>
            <a:off x="6172200" y="3429000"/>
            <a:ext cx="115887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400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tiè</a:t>
            </a:r>
            <a:endParaRPr lang="en-US" altLang="zh-CN" sz="4400" b="1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309" name="文本框 12308"/>
          <p:cNvSpPr txBox="1"/>
          <p:nvPr/>
        </p:nvSpPr>
        <p:spPr>
          <a:xfrm>
            <a:off x="5562600" y="4419600"/>
            <a:ext cx="3581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（   </a:t>
            </a:r>
            <a:r>
              <a:rPr lang="zh-CN" altLang="en-US" sz="4000" b="1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）请帖</a:t>
            </a:r>
            <a:endParaRPr lang="en-US" altLang="zh-CN" sz="4000" b="1">
              <a:solidFill>
                <a:schemeClr val="tx2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2310" name="文本框 12309"/>
          <p:cNvSpPr txBox="1"/>
          <p:nvPr/>
        </p:nvSpPr>
        <p:spPr>
          <a:xfrm>
            <a:off x="6172200" y="4419600"/>
            <a:ext cx="12954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400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tiě</a:t>
            </a:r>
            <a:endParaRPr lang="en-US" altLang="zh-CN" sz="4400" b="1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311" name="文本框 12310"/>
          <p:cNvSpPr txBox="1"/>
          <p:nvPr/>
        </p:nvSpPr>
        <p:spPr>
          <a:xfrm>
            <a:off x="5580063" y="5300663"/>
            <a:ext cx="38862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（   ）妥帖</a:t>
            </a:r>
            <a:endParaRPr lang="zh-CN" altLang="en-US" sz="4000" b="1">
              <a:solidFill>
                <a:schemeClr val="tx2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2312" name="文本框 12311"/>
          <p:cNvSpPr txBox="1"/>
          <p:nvPr/>
        </p:nvSpPr>
        <p:spPr>
          <a:xfrm>
            <a:off x="6172200" y="5372100"/>
            <a:ext cx="12192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400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tiē</a:t>
            </a:r>
            <a:endParaRPr lang="en-US" altLang="zh-CN" sz="4400" b="1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9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79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79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12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5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12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5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2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2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2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12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8" grpId="0" animBg="1"/>
      <p:bldP spid="12299" grpId="0" animBg="1"/>
      <p:bldP spid="12300" grpId="0" animBg="1"/>
      <p:bldP spid="12301" grpId="0" animBg="1"/>
      <p:bldP spid="12302" grpId="0" animBg="1"/>
      <p:bldP spid="12303" grpId="0" animBg="1"/>
      <p:bldP spid="12304" grpId="0" animBg="1"/>
      <p:bldP spid="12307" grpId="0" animBg="1"/>
      <p:bldP spid="12308" grpId="0" animBg="1"/>
      <p:bldP spid="12309" grpId="0" animBg="1"/>
      <p:bldP spid="12310" grpId="0" animBg="1"/>
      <p:bldP spid="12311" grpId="0" animBg="1"/>
      <p:bldP spid="12312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5890" name="矩形 165889"/>
          <p:cNvSpPr/>
          <p:nvPr/>
        </p:nvSpPr>
        <p:spPr>
          <a:xfrm>
            <a:off x="539750" y="260350"/>
            <a:ext cx="2087563" cy="1439863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3600" b="0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华文行楷" charset="0"/>
                <a:ea typeface="华文行楷" charset="0"/>
              </a:rPr>
              <a:t>小说主题：</a:t>
            </a:r>
            <a:endParaRPr lang="zh-CN" altLang="en-US" sz="3600" b="0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华文行楷" charset="0"/>
              <a:ea typeface="华文行楷" charset="0"/>
            </a:endParaRPr>
          </a:p>
        </p:txBody>
      </p:sp>
      <p:sp>
        <p:nvSpPr>
          <p:cNvPr id="165891" name="文本框 165890"/>
          <p:cNvSpPr txBox="1"/>
          <p:nvPr/>
        </p:nvSpPr>
        <p:spPr>
          <a:xfrm>
            <a:off x="228600" y="1828800"/>
            <a:ext cx="8610600" cy="3441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　　</a:t>
            </a:r>
            <a:r>
              <a:rPr lang="zh-CN" altLang="en-US" sz="4400" b="1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通过描写小弗郎士和韩麦尔先生等人上最后一堂法语课的情景</a:t>
            </a:r>
            <a:r>
              <a:rPr lang="zh-CN" altLang="en-US" sz="44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，反映了法国沦陷区人民惨遭异族统治的悲愤和对祖国的热爱，表现了法国人民崇高的爱国主义精神</a:t>
            </a:r>
            <a:r>
              <a:rPr lang="zh-CN" altLang="en-US" sz="4000" b="1">
                <a:solidFill>
                  <a:srgbClr val="FFFF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。</a:t>
            </a:r>
            <a:endParaRPr lang="zh-CN" altLang="en-US" sz="4000" b="1">
              <a:solidFill>
                <a:srgbClr val="FFFF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5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5891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7698" name="文本框 157697"/>
          <p:cNvSpPr txBox="1"/>
          <p:nvPr/>
        </p:nvSpPr>
        <p:spPr>
          <a:xfrm>
            <a:off x="1116013" y="1125538"/>
            <a:ext cx="7310437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这篇小说表达了强烈的爱国主义情感，请同学们想想其它爱国的故事、名言、诗句等。</a:t>
            </a:r>
            <a:endParaRPr lang="zh-CN" altLang="en-US" sz="4000" b="1" dirty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9746" name="文本框 159745"/>
          <p:cNvSpPr txBox="1"/>
          <p:nvPr/>
        </p:nvSpPr>
        <p:spPr>
          <a:xfrm>
            <a:off x="228600" y="-90487"/>
            <a:ext cx="8686800" cy="2528887"/>
          </a:xfrm>
          <a:prstGeom prst="rect">
            <a:avLst/>
          </a:prstGeom>
          <a:gradFill rotWithShape="0">
            <a:gsLst>
              <a:gs pos="0">
                <a:srgbClr val="FFEBFA">
                  <a:alpha val="100000"/>
                </a:srgbClr>
              </a:gs>
              <a:gs pos="30000">
                <a:srgbClr val="C4D6EB">
                  <a:alpha val="100000"/>
                </a:srgbClr>
              </a:gs>
              <a:gs pos="60001">
                <a:srgbClr val="85C2FF">
                  <a:alpha val="100000"/>
                </a:srgbClr>
              </a:gs>
              <a:gs pos="100000">
                <a:srgbClr val="5E9EFF">
                  <a:alpha val="100000"/>
                </a:srgbClr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anchor="ctr" anchorCtr="1"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3200" b="0" dirty="0">
                <a:solidFill>
                  <a:srgbClr val="99FFCC"/>
                </a:solidFill>
                <a:latin typeface="Times New Roman" panose="02020603050405020304" pitchFamily="18" charset="0"/>
                <a:ea typeface="方正舒体" pitchFamily="2" charset="-122"/>
              </a:rPr>
              <a:t>        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方正舒体" pitchFamily="2" charset="-122"/>
              </a:rPr>
              <a:t>中国的历史是一部被侵略和反侵略的历史，</a:t>
            </a:r>
            <a:r>
              <a:rPr lang="en-US" altLang="zh-CN" sz="3200" b="1">
                <a:solidFill>
                  <a:schemeClr val="tx1"/>
                </a:solidFill>
                <a:latin typeface="Times New Roman" panose="02020603050405020304" pitchFamily="18" charset="0"/>
                <a:ea typeface="方正舒体" pitchFamily="2" charset="-122"/>
              </a:rPr>
              <a:t>《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方正舒体" pitchFamily="2" charset="-122"/>
              </a:rPr>
              <a:t>最后一课</a:t>
            </a:r>
            <a:r>
              <a:rPr lang="en-US" altLang="zh-CN" sz="3200" b="1">
                <a:solidFill>
                  <a:schemeClr val="tx1"/>
                </a:solidFill>
                <a:latin typeface="Times New Roman" panose="02020603050405020304" pitchFamily="18" charset="0"/>
                <a:ea typeface="方正舒体" pitchFamily="2" charset="-122"/>
              </a:rPr>
              <a:t>》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方正舒体" pitchFamily="2" charset="-122"/>
              </a:rPr>
              <a:t>中表现出来的爱国精神，很容易引起我们的共鸣，请以例句为范，列举中国人在抗击外族侵略时所表现的高昂气节的句子。</a:t>
            </a:r>
            <a:endParaRPr lang="zh-CN" altLang="en-US" sz="3200" b="1">
              <a:solidFill>
                <a:schemeClr val="tx1"/>
              </a:solidFill>
              <a:latin typeface="Times New Roman" panose="02020603050405020304" pitchFamily="18" charset="0"/>
              <a:ea typeface="方正舒体" pitchFamily="2" charset="-122"/>
            </a:endParaRPr>
          </a:p>
        </p:txBody>
      </p:sp>
      <p:sp>
        <p:nvSpPr>
          <p:cNvPr id="159747" name="文本框 159746"/>
          <p:cNvSpPr txBox="1"/>
          <p:nvPr/>
        </p:nvSpPr>
        <p:spPr>
          <a:xfrm>
            <a:off x="228600" y="2073275"/>
            <a:ext cx="8686800" cy="946150"/>
          </a:xfrm>
          <a:prstGeom prst="rect">
            <a:avLst/>
          </a:prstGeom>
          <a:gradFill rotWithShape="0">
            <a:gsLst>
              <a:gs pos="0">
                <a:srgbClr val="000000">
                  <a:alpha val="100000"/>
                </a:srgbClr>
              </a:gs>
              <a:gs pos="39999">
                <a:srgbClr val="0A128C">
                  <a:alpha val="100000"/>
                </a:srgbClr>
              </a:gs>
              <a:gs pos="70000">
                <a:srgbClr val="181CC7">
                  <a:alpha val="100000"/>
                </a:srgbClr>
              </a:gs>
              <a:gs pos="88000">
                <a:srgbClr val="7005D4">
                  <a:alpha val="100000"/>
                </a:srgbClr>
              </a:gs>
              <a:gs pos="100000">
                <a:srgbClr val="8C3D91">
                  <a:alpha val="100000"/>
                </a:srgbClr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anchor="ctr" anchorCtr="1"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2800" b="1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民族气节是韩麦尔“</a:t>
            </a:r>
            <a:r>
              <a:rPr lang="zh-CN" altLang="en-US" sz="2800" b="1" u="sng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法兰西万岁</a:t>
            </a:r>
            <a:r>
              <a:rPr lang="zh-CN" altLang="en-US" sz="2800" b="1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”呐喊声中的坚定信念！</a:t>
            </a:r>
            <a:endParaRPr lang="zh-CN" altLang="en-US" sz="2800" b="1">
              <a:solidFill>
                <a:srgbClr val="FFFF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59748" name="文本框 159747"/>
          <p:cNvSpPr txBox="1"/>
          <p:nvPr/>
        </p:nvSpPr>
        <p:spPr>
          <a:xfrm>
            <a:off x="228600" y="2895600"/>
            <a:ext cx="8686800" cy="946150"/>
          </a:xfrm>
          <a:prstGeom prst="rect">
            <a:avLst/>
          </a:prstGeom>
          <a:gradFill rotWithShape="0">
            <a:gsLst>
              <a:gs pos="0">
                <a:srgbClr val="000000">
                  <a:alpha val="100000"/>
                </a:srgbClr>
              </a:gs>
              <a:gs pos="39999">
                <a:srgbClr val="0A128C">
                  <a:alpha val="100000"/>
                </a:srgbClr>
              </a:gs>
              <a:gs pos="70000">
                <a:srgbClr val="181CC7">
                  <a:alpha val="100000"/>
                </a:srgbClr>
              </a:gs>
              <a:gs pos="88000">
                <a:srgbClr val="7005D4">
                  <a:alpha val="100000"/>
                </a:srgbClr>
              </a:gs>
              <a:gs pos="100000">
                <a:srgbClr val="8C3D91">
                  <a:alpha val="100000"/>
                </a:srgbClr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anchor="ctr" anchorCtr="1"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2800" b="1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民族气节是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文天祥</a:t>
            </a:r>
            <a:r>
              <a:rPr lang="zh-CN" altLang="en-US" sz="2800" b="1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“</a:t>
            </a:r>
            <a:r>
              <a:rPr lang="zh-CN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人生自古谁无死，留取丹心照汗青</a:t>
            </a:r>
            <a:r>
              <a:rPr lang="zh-CN" altLang="en-US" sz="2800" b="1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”的浩然正气！</a:t>
            </a:r>
            <a:endParaRPr lang="zh-CN" altLang="en-US" sz="2800" b="1">
              <a:solidFill>
                <a:srgbClr val="FFFF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59749" name="文本框 159748"/>
          <p:cNvSpPr txBox="1"/>
          <p:nvPr/>
        </p:nvSpPr>
        <p:spPr>
          <a:xfrm>
            <a:off x="228600" y="3886200"/>
            <a:ext cx="8686800" cy="946150"/>
          </a:xfrm>
          <a:prstGeom prst="rect">
            <a:avLst/>
          </a:prstGeom>
          <a:gradFill rotWithShape="0">
            <a:gsLst>
              <a:gs pos="0">
                <a:srgbClr val="000000">
                  <a:alpha val="100000"/>
                </a:srgbClr>
              </a:gs>
              <a:gs pos="39999">
                <a:srgbClr val="0A128C">
                  <a:alpha val="100000"/>
                </a:srgbClr>
              </a:gs>
              <a:gs pos="70000">
                <a:srgbClr val="181CC7">
                  <a:alpha val="100000"/>
                </a:srgbClr>
              </a:gs>
              <a:gs pos="88000">
                <a:srgbClr val="7005D4">
                  <a:alpha val="100000"/>
                </a:srgbClr>
              </a:gs>
              <a:gs pos="100000">
                <a:srgbClr val="8C3D91">
                  <a:alpha val="100000"/>
                </a:srgbClr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anchor="ctr" anchorCtr="1"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2800" b="1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民族气节是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陆游</a:t>
            </a:r>
            <a:r>
              <a:rPr lang="zh-CN" altLang="en-US" sz="2800" b="1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“</a:t>
            </a:r>
            <a:r>
              <a:rPr lang="en-US" altLang="zh-CN" sz="2800" b="1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_______________________________”</a:t>
            </a:r>
            <a:r>
              <a:rPr lang="zh-CN" altLang="en-US" sz="2800" b="1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的高尚情操！</a:t>
            </a:r>
            <a:endParaRPr lang="zh-CN" altLang="en-US" sz="2800" b="1">
              <a:solidFill>
                <a:srgbClr val="FFFF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59750" name="文本框 159749"/>
          <p:cNvSpPr txBox="1"/>
          <p:nvPr/>
        </p:nvSpPr>
        <p:spPr>
          <a:xfrm>
            <a:off x="228600" y="4876800"/>
            <a:ext cx="8686800" cy="946150"/>
          </a:xfrm>
          <a:prstGeom prst="rect">
            <a:avLst/>
          </a:prstGeom>
          <a:gradFill rotWithShape="0">
            <a:gsLst>
              <a:gs pos="0">
                <a:srgbClr val="000000">
                  <a:alpha val="100000"/>
                </a:srgbClr>
              </a:gs>
              <a:gs pos="39999">
                <a:srgbClr val="0A128C">
                  <a:alpha val="100000"/>
                </a:srgbClr>
              </a:gs>
              <a:gs pos="70000">
                <a:srgbClr val="181CC7">
                  <a:alpha val="100000"/>
                </a:srgbClr>
              </a:gs>
              <a:gs pos="88000">
                <a:srgbClr val="7005D4">
                  <a:alpha val="100000"/>
                </a:srgbClr>
              </a:gs>
              <a:gs pos="100000">
                <a:srgbClr val="8C3D91">
                  <a:alpha val="100000"/>
                </a:srgbClr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anchor="ctr" anchorCtr="1"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2800" b="1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民族气节是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林则徐</a:t>
            </a:r>
            <a:r>
              <a:rPr lang="zh-CN" altLang="en-US" sz="2800" b="1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“</a:t>
            </a:r>
            <a:r>
              <a:rPr lang="en-US" altLang="zh-CN" sz="2800" b="1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_____________________________”</a:t>
            </a:r>
            <a:r>
              <a:rPr lang="zh-CN" altLang="en-US" sz="2800" b="1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的凛然不惧</a:t>
            </a:r>
            <a:r>
              <a:rPr lang="zh-CN" altLang="en-US" sz="2800" b="1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！</a:t>
            </a:r>
            <a:endParaRPr lang="zh-CN" altLang="en-US" sz="2800" b="1">
              <a:solidFill>
                <a:srgbClr val="FFFF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59751" name="文本框 159750"/>
          <p:cNvSpPr txBox="1"/>
          <p:nvPr/>
        </p:nvSpPr>
        <p:spPr>
          <a:xfrm>
            <a:off x="228600" y="5911850"/>
            <a:ext cx="8686800" cy="946150"/>
          </a:xfrm>
          <a:prstGeom prst="rect">
            <a:avLst/>
          </a:prstGeom>
          <a:gradFill rotWithShape="0">
            <a:gsLst>
              <a:gs pos="0">
                <a:srgbClr val="000000">
                  <a:alpha val="100000"/>
                </a:srgbClr>
              </a:gs>
              <a:gs pos="39999">
                <a:srgbClr val="0A128C">
                  <a:alpha val="100000"/>
                </a:srgbClr>
              </a:gs>
              <a:gs pos="70000">
                <a:srgbClr val="181CC7">
                  <a:alpha val="100000"/>
                </a:srgbClr>
              </a:gs>
              <a:gs pos="88000">
                <a:srgbClr val="7005D4">
                  <a:alpha val="100000"/>
                </a:srgbClr>
              </a:gs>
              <a:gs pos="100000">
                <a:srgbClr val="8C3D91">
                  <a:alpha val="100000"/>
                </a:srgbClr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anchor="ctr" anchorCtr="1"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2800" b="1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民族气节是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孙中山</a:t>
            </a:r>
            <a:r>
              <a:rPr lang="zh-CN" altLang="en-US" sz="2800" b="1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“</a:t>
            </a:r>
            <a:r>
              <a:rPr lang="en-US" altLang="zh-CN" sz="2800" b="1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_____________________________”</a:t>
            </a:r>
            <a:r>
              <a:rPr lang="zh-CN" altLang="en-US" sz="2800" b="1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的豪情壮志</a:t>
            </a:r>
            <a:r>
              <a:rPr lang="zh-CN" altLang="en-US" sz="2800" b="1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！</a:t>
            </a:r>
            <a:endParaRPr lang="zh-CN" altLang="en-US" sz="2800" b="1">
              <a:solidFill>
                <a:srgbClr val="FFFF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59752" name="文本框 159751"/>
          <p:cNvSpPr txBox="1"/>
          <p:nvPr/>
        </p:nvSpPr>
        <p:spPr>
          <a:xfrm>
            <a:off x="3200400" y="3946525"/>
            <a:ext cx="5181600" cy="3968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lIns="0" tIns="0" rIns="0" bIns="0" anchor="ctr" anchorCtr="1"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事定犹须待阖棺，位卑未敢忘忧国</a:t>
            </a:r>
            <a:endParaRPr lang="zh-CN" altLang="en-US" sz="26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9753" name="文本框 159752"/>
          <p:cNvSpPr txBox="1"/>
          <p:nvPr/>
        </p:nvSpPr>
        <p:spPr>
          <a:xfrm>
            <a:off x="3429000" y="4937125"/>
            <a:ext cx="5029200" cy="3968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lIns="0" tIns="0" rIns="0" bIns="0" anchor="ctr" anchorCtr="1"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苟利国家生死以，岂因祸福趋避之</a:t>
            </a:r>
            <a:endParaRPr lang="zh-CN" altLang="en-US" sz="26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9754" name="文本框 159753"/>
          <p:cNvSpPr txBox="1"/>
          <p:nvPr/>
        </p:nvSpPr>
        <p:spPr>
          <a:xfrm>
            <a:off x="3429000" y="5962650"/>
            <a:ext cx="5029200" cy="3968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lIns="0" tIns="0" rIns="0" bIns="0" anchor="ctr" anchorCtr="1"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驱除鞑虏，恢复中华</a:t>
            </a:r>
            <a:endParaRPr lang="zh-CN" altLang="en-US" sz="26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0770" name="矩形 160769"/>
          <p:cNvSpPr/>
          <p:nvPr/>
        </p:nvSpPr>
        <p:spPr>
          <a:xfrm>
            <a:off x="250825" y="0"/>
            <a:ext cx="2376488" cy="191293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3861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>
                    <a:alpha val="8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拓展延伸：</a:t>
            </a:r>
            <a:endParaRPr lang="zh-CN" altLang="en-US" sz="3600" b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>
                  <a:alpha val="8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0771" name="矩形 160770"/>
          <p:cNvSpPr/>
          <p:nvPr/>
        </p:nvSpPr>
        <p:spPr>
          <a:xfrm>
            <a:off x="1692275" y="1989138"/>
            <a:ext cx="6034088" cy="3140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在韩麦尔心里法语是世界上最美的语言，我们也说汉语是世界上最美的语言。请谈谈你心中的汉语是怎样的？</a:t>
            </a:r>
            <a:endParaRPr lang="zh-CN" altLang="en-US" sz="4000" b="1" dirty="0">
              <a:solidFill>
                <a:srgbClr val="CC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160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71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1794" name="标题 161793"/>
          <p:cNvSpPr>
            <a:spLocks noGrp="1"/>
          </p:cNvSpPr>
          <p:nvPr>
            <p:ph type="title"/>
          </p:nvPr>
        </p:nvSpPr>
        <p:spPr>
          <a:xfrm>
            <a:off x="250825" y="260350"/>
            <a:ext cx="7772400" cy="1143000"/>
          </a:xfrm>
        </p:spPr>
        <p:txBody>
          <a:bodyPr anchor="ctr"/>
          <a:p>
            <a:pPr algn="l"/>
            <a:r>
              <a:rPr lang="zh-CN" altLang="en-US" sz="5400" dirty="0">
                <a:solidFill>
                  <a:srgbClr val="FF0000"/>
                </a:solidFill>
                <a:ea typeface="隶书" pitchFamily="49" charset="-122"/>
              </a:rPr>
              <a:t>感悟 体会</a:t>
            </a:r>
            <a:r>
              <a:rPr lang="en-US" altLang="zh-CN" sz="4800">
                <a:solidFill>
                  <a:srgbClr val="FF0000"/>
                </a:solidFill>
                <a:ea typeface="隶书" pitchFamily="49" charset="-122"/>
              </a:rPr>
              <a:t>:</a:t>
            </a:r>
            <a:endParaRPr lang="en-US" altLang="zh-CN" sz="4800">
              <a:solidFill>
                <a:srgbClr val="FF0000"/>
              </a:solidFill>
              <a:ea typeface="隶书" pitchFamily="49" charset="-122"/>
            </a:endParaRPr>
          </a:p>
        </p:txBody>
      </p:sp>
      <p:sp>
        <p:nvSpPr>
          <p:cNvPr id="161795" name="文本框 161794"/>
          <p:cNvSpPr txBox="1"/>
          <p:nvPr/>
        </p:nvSpPr>
        <p:spPr>
          <a:xfrm>
            <a:off x="179388" y="1268413"/>
            <a:ext cx="8748712" cy="4965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3200" b="1" dirty="0">
                <a:solidFill>
                  <a:srgbClr val="00000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我们伟大的祖国的语言</a:t>
            </a:r>
            <a:r>
              <a:rPr lang="en-US" altLang="zh-CN" sz="3200" b="1">
                <a:solidFill>
                  <a:srgbClr val="00000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</a:t>
            </a:r>
            <a:r>
              <a:rPr lang="zh-CN" altLang="en-US" sz="3200" b="1" dirty="0">
                <a:solidFill>
                  <a:srgbClr val="00000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汉语</a:t>
            </a:r>
            <a:r>
              <a:rPr lang="en-US" altLang="zh-CN" sz="3200" b="1">
                <a:solidFill>
                  <a:srgbClr val="00000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 b="1" dirty="0">
                <a:solidFill>
                  <a:srgbClr val="00000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是世界上历史最悠久</a:t>
            </a:r>
            <a:r>
              <a:rPr lang="en-US" altLang="zh-CN" sz="3200" b="1">
                <a:solidFill>
                  <a:srgbClr val="00000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﹑</a:t>
            </a:r>
            <a:r>
              <a:rPr lang="zh-CN" altLang="en-US" sz="3200" b="1" dirty="0">
                <a:solidFill>
                  <a:srgbClr val="00000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最丰富美妙的语言之一</a:t>
            </a:r>
            <a:r>
              <a:rPr lang="en-US" altLang="zh-CN" sz="3200" b="1">
                <a:solidFill>
                  <a:srgbClr val="00000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3200" b="1" dirty="0">
                <a:solidFill>
                  <a:srgbClr val="00000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它的音节都有声调</a:t>
            </a:r>
            <a:r>
              <a:rPr lang="en-US" altLang="zh-CN" sz="3200" b="1">
                <a:solidFill>
                  <a:srgbClr val="00000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 b="1" dirty="0">
                <a:solidFill>
                  <a:srgbClr val="00000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读起来朗朗上口</a:t>
            </a:r>
            <a:r>
              <a:rPr lang="en-US" altLang="zh-CN" sz="3200" b="1">
                <a:solidFill>
                  <a:srgbClr val="00000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 b="1" dirty="0">
                <a:solidFill>
                  <a:srgbClr val="00000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抑扬顿挫</a:t>
            </a:r>
            <a:r>
              <a:rPr lang="en-US" altLang="zh-CN" sz="3200" b="1">
                <a:solidFill>
                  <a:srgbClr val="00000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 b="1" dirty="0">
                <a:solidFill>
                  <a:srgbClr val="00000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富于音乐性</a:t>
            </a:r>
            <a:r>
              <a:rPr lang="en-US" altLang="zh-CN" sz="3200" b="1">
                <a:solidFill>
                  <a:srgbClr val="00000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3200" b="1" dirty="0">
                <a:solidFill>
                  <a:srgbClr val="00000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它的结构简单</a:t>
            </a:r>
            <a:r>
              <a:rPr lang="en-US" altLang="zh-CN" sz="3200" b="1">
                <a:solidFill>
                  <a:srgbClr val="00000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 b="1" dirty="0">
                <a:solidFill>
                  <a:srgbClr val="00000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句法灵活</a:t>
            </a:r>
            <a:r>
              <a:rPr lang="en-US" altLang="zh-CN" sz="3200" b="1">
                <a:solidFill>
                  <a:srgbClr val="00000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 b="1" dirty="0">
                <a:solidFill>
                  <a:srgbClr val="00000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易学易用</a:t>
            </a:r>
            <a:r>
              <a:rPr lang="en-US" altLang="zh-CN" sz="3200" b="1">
                <a:solidFill>
                  <a:srgbClr val="00000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3200" b="1" dirty="0">
                <a:solidFill>
                  <a:srgbClr val="00000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它的词汇丰富</a:t>
            </a:r>
            <a:r>
              <a:rPr lang="en-US" altLang="zh-CN" sz="3200" b="1">
                <a:solidFill>
                  <a:srgbClr val="00000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 b="1" dirty="0">
                <a:solidFill>
                  <a:srgbClr val="00000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表现力强</a:t>
            </a:r>
            <a:r>
              <a:rPr lang="en-US" altLang="zh-CN" sz="3200" b="1">
                <a:solidFill>
                  <a:srgbClr val="00000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 b="1" dirty="0">
                <a:solidFill>
                  <a:srgbClr val="00000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既能将纷繁复杂的客观世界描绘得生动逼真</a:t>
            </a:r>
            <a:r>
              <a:rPr lang="en-US" altLang="zh-CN" sz="3200" b="1">
                <a:solidFill>
                  <a:srgbClr val="00000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 b="1" dirty="0">
                <a:solidFill>
                  <a:srgbClr val="00000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又能将深刻微妙的思想感情表现得淋漓尽致</a:t>
            </a:r>
            <a:r>
              <a:rPr lang="en-US" altLang="zh-CN" sz="3200" b="1">
                <a:solidFill>
                  <a:srgbClr val="00000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3200" b="1" dirty="0">
                <a:solidFill>
                  <a:srgbClr val="00000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它记载了我们中华民族几千年的文明史</a:t>
            </a:r>
            <a:r>
              <a:rPr lang="en-US" altLang="zh-CN" sz="3200" b="1">
                <a:solidFill>
                  <a:srgbClr val="00000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 b="1" dirty="0">
                <a:solidFill>
                  <a:srgbClr val="00000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负载着辉煌灿烂</a:t>
            </a:r>
            <a:r>
              <a:rPr lang="en-US" altLang="zh-CN" sz="3200" b="1">
                <a:solidFill>
                  <a:srgbClr val="00000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﹑</a:t>
            </a:r>
            <a:r>
              <a:rPr lang="zh-CN" altLang="en-US" sz="3200" b="1" dirty="0">
                <a:solidFill>
                  <a:srgbClr val="00000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浩如烟海的优秀的民族传统文化</a:t>
            </a:r>
            <a:r>
              <a:rPr lang="en-US" altLang="zh-CN" sz="3200" b="1">
                <a:solidFill>
                  <a:srgbClr val="00000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3200" b="1" dirty="0">
                <a:solidFill>
                  <a:srgbClr val="00000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努力学好祖国的语言</a:t>
            </a:r>
            <a:r>
              <a:rPr lang="en-US" altLang="zh-CN" sz="3200" b="1">
                <a:solidFill>
                  <a:srgbClr val="00000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 b="1" dirty="0">
                <a:solidFill>
                  <a:srgbClr val="00000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是每一个炎黄子孙的神圣职责</a:t>
            </a:r>
            <a:r>
              <a:rPr lang="en-US" altLang="zh-CN" sz="3200" b="1">
                <a:solidFill>
                  <a:srgbClr val="00000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 b="1" dirty="0">
                <a:solidFill>
                  <a:srgbClr val="00000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也是爱国的体现</a:t>
            </a:r>
            <a:r>
              <a:rPr lang="en-US" altLang="zh-CN" sz="3200" b="1">
                <a:solidFill>
                  <a:srgbClr val="00000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endParaRPr lang="en-US" altLang="zh-CN" sz="3200" b="1">
              <a:solidFill>
                <a:srgbClr val="00000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1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1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1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1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794" grpId="0"/>
      <p:bldP spid="161795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2818" name="文本框 162817"/>
          <p:cNvSpPr txBox="1"/>
          <p:nvPr/>
        </p:nvSpPr>
        <p:spPr>
          <a:xfrm>
            <a:off x="1187450" y="2060575"/>
            <a:ext cx="6311900" cy="8239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spcBef>
                <a:spcPct val="20000"/>
              </a:spcBef>
            </a:pPr>
            <a:r>
              <a:rPr lang="zh-CN" altLang="en-US" sz="48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华文中宋" pitchFamily="2" charset="-122"/>
              </a:rPr>
              <a:t>爱国，首先学好母语。</a:t>
            </a:r>
            <a:endParaRPr lang="zh-CN" altLang="en-US" sz="4800" b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华文中宋" pitchFamily="2" charset="-122"/>
            </a:endParaRPr>
          </a:p>
        </p:txBody>
      </p:sp>
      <p:sp>
        <p:nvSpPr>
          <p:cNvPr id="162819" name="文本框 162818"/>
          <p:cNvSpPr txBox="1"/>
          <p:nvPr/>
        </p:nvSpPr>
        <p:spPr>
          <a:xfrm>
            <a:off x="0" y="3500438"/>
            <a:ext cx="9375775" cy="8239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spcBef>
                <a:spcPct val="20000"/>
              </a:spcBef>
            </a:pPr>
            <a:r>
              <a:rPr lang="zh-CN" altLang="en-US" sz="48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华文中宋" pitchFamily="2" charset="-122"/>
              </a:rPr>
              <a:t>努力学习，祖国的明天才会更好。</a:t>
            </a:r>
            <a:endParaRPr lang="zh-CN" altLang="en-US" sz="4800" b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华文中宋" pitchFamily="2" charset="-122"/>
            </a:endParaRPr>
          </a:p>
        </p:txBody>
      </p:sp>
      <p:sp>
        <p:nvSpPr>
          <p:cNvPr id="162820" name="文本框 162819"/>
          <p:cNvSpPr txBox="1"/>
          <p:nvPr/>
        </p:nvSpPr>
        <p:spPr>
          <a:xfrm>
            <a:off x="755650" y="549275"/>
            <a:ext cx="3629025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54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学习启示：</a:t>
            </a:r>
            <a:endParaRPr lang="zh-CN" altLang="en-US" sz="54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blinds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42" name="文本框 163841"/>
          <p:cNvSpPr txBox="1"/>
          <p:nvPr/>
        </p:nvSpPr>
        <p:spPr>
          <a:xfrm>
            <a:off x="179388" y="1052513"/>
            <a:ext cx="8713787" cy="3387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0">
                <a:solidFill>
                  <a:schemeClr val="accent2"/>
                </a:solidFill>
                <a:latin typeface="Arial" panose="020B0604020202020204" pitchFamily="34" charset="0"/>
                <a:ea typeface="幼圆" pitchFamily="49" charset="-122"/>
              </a:rPr>
              <a:t>      </a:t>
            </a:r>
            <a:r>
              <a:rPr lang="zh-CN" altLang="en-US" sz="3600" b="1">
                <a:solidFill>
                  <a:schemeClr val="accent2"/>
                </a:solidFill>
                <a:latin typeface="Arial" panose="020B0604020202020204" pitchFamily="34" charset="0"/>
                <a:ea typeface="幼圆" pitchFamily="49" charset="-122"/>
              </a:rPr>
              <a:t>故今日之责任，不在他人，而全在我少年。少年智则国智，少年富则国富，</a:t>
            </a:r>
            <a:endParaRPr lang="zh-CN" altLang="en-US" sz="3600" b="1">
              <a:solidFill>
                <a:schemeClr val="accent2"/>
              </a:solidFill>
              <a:latin typeface="Arial" panose="020B0604020202020204" pitchFamily="34" charset="0"/>
              <a:ea typeface="幼圆" pitchFamily="49" charset="-122"/>
            </a:endParaRPr>
          </a:p>
          <a:p>
            <a:pPr lvl="0"/>
            <a:r>
              <a:rPr lang="zh-CN" altLang="en-US" sz="3600" b="1">
                <a:solidFill>
                  <a:schemeClr val="accent2"/>
                </a:solidFill>
                <a:latin typeface="Arial" panose="020B0604020202020204" pitchFamily="34" charset="0"/>
                <a:ea typeface="幼圆" pitchFamily="49" charset="-122"/>
              </a:rPr>
              <a:t>少年强则国强，少年独立则国独立，少年自由则国自由，少年进步则国进步，少年胜于欧洲，则国胜于欧洲，少年雄于地球，则国雄于地球。 </a:t>
            </a:r>
            <a:endParaRPr lang="zh-CN" altLang="en-US" sz="3600" b="1">
              <a:solidFill>
                <a:schemeClr val="accent2"/>
              </a:solidFill>
              <a:latin typeface="Arial" panose="020B0604020202020204" pitchFamily="34" charset="0"/>
              <a:ea typeface="幼圆" pitchFamily="49" charset="-122"/>
            </a:endParaRPr>
          </a:p>
        </p:txBody>
      </p:sp>
      <p:sp>
        <p:nvSpPr>
          <p:cNvPr id="163843" name="文本框 163842"/>
          <p:cNvSpPr txBox="1"/>
          <p:nvPr/>
        </p:nvSpPr>
        <p:spPr>
          <a:xfrm>
            <a:off x="2727325" y="2001838"/>
            <a:ext cx="35972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endParaRPr lang="zh-CN" altLang="en-US" b="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44" name="直接连接符 163843"/>
          <p:cNvSpPr/>
          <p:nvPr/>
        </p:nvSpPr>
        <p:spPr>
          <a:xfrm>
            <a:off x="3563938" y="5516563"/>
            <a:ext cx="201612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3845" name="文本框 163844"/>
          <p:cNvSpPr txBox="1"/>
          <p:nvPr/>
        </p:nvSpPr>
        <p:spPr>
          <a:xfrm>
            <a:off x="5580063" y="5013325"/>
            <a:ext cx="2881312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4800" b="1">
                <a:solidFill>
                  <a:srgbClr val="CC0000"/>
                </a:solidFill>
                <a:latin typeface="Arial" panose="020B0604020202020204" pitchFamily="34" charset="0"/>
                <a:ea typeface="幼圆" pitchFamily="49" charset="-122"/>
              </a:rPr>
              <a:t>梁启超</a:t>
            </a:r>
            <a:endParaRPr lang="zh-CN" altLang="en-US" sz="4800" b="1">
              <a:solidFill>
                <a:srgbClr val="CC0000"/>
              </a:solidFill>
              <a:latin typeface="Arial" panose="020B0604020202020204" pitchFamily="34" charset="0"/>
              <a:ea typeface="幼圆" pitchFamily="49" charset="-122"/>
            </a:endParaRPr>
          </a:p>
        </p:txBody>
      </p:sp>
    </p:spTree>
  </p:cSld>
  <p:clrMapOvr>
    <a:masterClrMapping/>
  </p:clrMapOvr>
  <p:transition>
    <p:blinds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64866" name="组合 164865"/>
          <p:cNvGrpSpPr/>
          <p:nvPr/>
        </p:nvGrpSpPr>
        <p:grpSpPr>
          <a:xfrm>
            <a:off x="395288" y="404813"/>
            <a:ext cx="8429625" cy="5392737"/>
            <a:chOff x="528" y="240"/>
            <a:chExt cx="4992" cy="3517"/>
          </a:xfrm>
        </p:grpSpPr>
        <p:sp>
          <p:nvSpPr>
            <p:cNvPr id="164867" name="文本框 164866"/>
            <p:cNvSpPr txBox="1"/>
            <p:nvPr/>
          </p:nvSpPr>
          <p:spPr>
            <a:xfrm>
              <a:off x="528" y="240"/>
              <a:ext cx="4992" cy="93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>
                <a:spcBef>
                  <a:spcPct val="50000"/>
                </a:spcBef>
                <a:buClrTx/>
              </a:pPr>
              <a:r>
                <a:rPr lang="zh-CN" altLang="en-US" sz="4400" b="0" dirty="0">
                  <a:solidFill>
                    <a:srgbClr val="FF0000"/>
                  </a:solidFill>
                  <a:latin typeface="Times New Roman" panose="02020603050405020304" pitchFamily="18" charset="0"/>
                  <a:ea typeface="方正舒体" pitchFamily="2" charset="-122"/>
                </a:rPr>
                <a:t>本文以爱国为主题，试仿下例完成填空。</a:t>
              </a:r>
              <a:endParaRPr lang="zh-CN" altLang="en-US" sz="4400" b="0">
                <a:solidFill>
                  <a:srgbClr val="FF0000"/>
                </a:solidFill>
                <a:latin typeface="Times New Roman" panose="02020603050405020304" pitchFamily="18" charset="0"/>
                <a:ea typeface="方正舒体" pitchFamily="2" charset="-122"/>
              </a:endParaRPr>
            </a:p>
          </p:txBody>
        </p:sp>
        <p:sp>
          <p:nvSpPr>
            <p:cNvPr id="164868" name="文本框 164867"/>
            <p:cNvSpPr txBox="1"/>
            <p:nvPr/>
          </p:nvSpPr>
          <p:spPr>
            <a:xfrm>
              <a:off x="528" y="1152"/>
              <a:ext cx="4944" cy="260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>
                <a:spcBef>
                  <a:spcPct val="50000"/>
                </a:spcBef>
                <a:buClrTx/>
              </a:pPr>
              <a:r>
                <a:rPr lang="en-US" altLang="zh-CN" sz="3200" b="1">
                  <a:solidFill>
                    <a:srgbClr val="FFFF00"/>
                  </a:solidFill>
                  <a:latin typeface="楷体_GB2312" pitchFamily="49" charset="-122"/>
                  <a:ea typeface="楷体_GB2312" pitchFamily="49" charset="-122"/>
                </a:rPr>
                <a:t>1</a:t>
              </a:r>
              <a:r>
                <a:rPr lang="en-US" altLang="zh-CN" sz="3200" b="1">
                  <a:solidFill>
                    <a:schemeClr val="accent2"/>
                  </a:solidFill>
                  <a:latin typeface="楷体_GB2312" pitchFamily="49" charset="-122"/>
                  <a:ea typeface="楷体_GB2312" pitchFamily="49" charset="-122"/>
                </a:rPr>
                <a:t>.《</a:t>
              </a:r>
              <a:r>
                <a:rPr lang="zh-CN" altLang="en-US" sz="3200" b="1" dirty="0">
                  <a:solidFill>
                    <a:schemeClr val="accent2"/>
                  </a:solidFill>
                  <a:latin typeface="楷体_GB2312" pitchFamily="49" charset="-122"/>
                  <a:ea typeface="楷体_GB2312" pitchFamily="49" charset="-122"/>
                </a:rPr>
                <a:t>木兰诗</a:t>
              </a:r>
              <a:r>
                <a:rPr lang="en-US" altLang="zh-CN" sz="3200" b="1">
                  <a:solidFill>
                    <a:schemeClr val="accent2"/>
                  </a:solidFill>
                  <a:latin typeface="楷体_GB2312" pitchFamily="49" charset="-122"/>
                  <a:ea typeface="楷体_GB2312" pitchFamily="49" charset="-122"/>
                </a:rPr>
                <a:t>》</a:t>
              </a:r>
              <a:r>
                <a:rPr lang="zh-CN" altLang="en-US" sz="3200" b="1" dirty="0">
                  <a:solidFill>
                    <a:schemeClr val="accent2"/>
                  </a:solidFill>
                  <a:latin typeface="楷体_GB2312" pitchFamily="49" charset="-122"/>
                  <a:ea typeface="楷体_GB2312" pitchFamily="49" charset="-122"/>
                </a:rPr>
                <a:t>的爱国精神体现在</a:t>
              </a:r>
              <a:r>
                <a:rPr lang="zh-CN" altLang="en-US" sz="32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保家卫国的英雄行为</a:t>
              </a:r>
              <a:r>
                <a:rPr lang="zh-CN" altLang="en-US" sz="3200" b="1" dirty="0">
                  <a:solidFill>
                    <a:schemeClr val="accent2"/>
                  </a:solidFill>
                  <a:latin typeface="楷体_GB2312" pitchFamily="49" charset="-122"/>
                  <a:ea typeface="楷体_GB2312" pitchFamily="49" charset="-122"/>
                </a:rPr>
                <a:t>上驰骋疆场，以</a:t>
              </a:r>
              <a:r>
                <a:rPr lang="zh-CN" altLang="en-US" sz="32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民歌形式</a:t>
              </a:r>
              <a:r>
                <a:rPr lang="zh-CN" altLang="en-US" sz="3200" b="1" dirty="0">
                  <a:solidFill>
                    <a:schemeClr val="accent2"/>
                  </a:solidFill>
                  <a:latin typeface="楷体_GB2312" pitchFamily="49" charset="-122"/>
                  <a:ea typeface="楷体_GB2312" pitchFamily="49" charset="-122"/>
                </a:rPr>
                <a:t>呈现。</a:t>
              </a:r>
              <a:endParaRPr lang="zh-CN" altLang="en-US" sz="32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endParaRPr>
            </a:p>
            <a:p>
              <a:pPr lvl="0">
                <a:spcBef>
                  <a:spcPct val="50000"/>
                </a:spcBef>
                <a:buClrTx/>
              </a:pPr>
              <a:r>
                <a:rPr lang="en-US" altLang="zh-CN" sz="3200" b="1">
                  <a:solidFill>
                    <a:schemeClr val="accent2"/>
                  </a:solidFill>
                  <a:latin typeface="楷体_GB2312" pitchFamily="49" charset="-122"/>
                  <a:ea typeface="楷体_GB2312" pitchFamily="49" charset="-122"/>
                </a:rPr>
                <a:t>2.《</a:t>
              </a:r>
              <a:r>
                <a:rPr lang="zh-CN" altLang="en-US" sz="3200" b="1" dirty="0">
                  <a:solidFill>
                    <a:schemeClr val="accent2"/>
                  </a:solidFill>
                  <a:latin typeface="楷体_GB2312" pitchFamily="49" charset="-122"/>
                  <a:ea typeface="楷体_GB2312" pitchFamily="49" charset="-122"/>
                </a:rPr>
                <a:t>黄河颂</a:t>
              </a:r>
              <a:r>
                <a:rPr lang="en-US" altLang="zh-CN" sz="3200" b="1">
                  <a:solidFill>
                    <a:schemeClr val="accent2"/>
                  </a:solidFill>
                  <a:latin typeface="楷体_GB2312" pitchFamily="49" charset="-122"/>
                  <a:ea typeface="楷体_GB2312" pitchFamily="49" charset="-122"/>
                </a:rPr>
                <a:t>》</a:t>
              </a:r>
              <a:r>
                <a:rPr lang="zh-CN" altLang="en-US" sz="3200" b="1" dirty="0">
                  <a:solidFill>
                    <a:schemeClr val="accent2"/>
                  </a:solidFill>
                  <a:latin typeface="楷体_GB2312" pitchFamily="49" charset="-122"/>
                  <a:ea typeface="楷体_GB2312" pitchFamily="49" charset="-122"/>
                </a:rPr>
                <a:t>的爱国精神体现在</a:t>
              </a:r>
              <a:r>
                <a:rPr lang="en-US" altLang="zh-CN" sz="3200" b="1">
                  <a:solidFill>
                    <a:schemeClr val="accent2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____</a:t>
              </a:r>
              <a:endParaRPr lang="en-US" altLang="zh-CN" sz="32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endParaRPr>
            </a:p>
            <a:p>
              <a:pPr lvl="0">
                <a:spcBef>
                  <a:spcPct val="50000"/>
                </a:spcBef>
                <a:buClrTx/>
              </a:pPr>
              <a:r>
                <a:rPr lang="en-US" altLang="zh-CN" sz="3200" b="1">
                  <a:solidFill>
                    <a:schemeClr val="accent2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__________________</a:t>
              </a:r>
              <a:r>
                <a:rPr lang="zh-CN" altLang="en-US" sz="3200" b="1" dirty="0">
                  <a:solidFill>
                    <a:schemeClr val="accent2"/>
                  </a:solidFill>
                  <a:latin typeface="楷体_GB2312" pitchFamily="49" charset="-122"/>
                  <a:ea typeface="楷体_GB2312" pitchFamily="49" charset="-122"/>
                </a:rPr>
                <a:t>上，以</a:t>
              </a:r>
              <a:r>
                <a:rPr lang="en-US" altLang="zh-CN" sz="3200" b="1">
                  <a:solidFill>
                    <a:schemeClr val="accent2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________</a:t>
              </a:r>
              <a:r>
                <a:rPr lang="zh-CN" altLang="en-US" sz="3200" b="1" dirty="0">
                  <a:solidFill>
                    <a:schemeClr val="accent2"/>
                  </a:solidFill>
                  <a:latin typeface="楷体_GB2312" pitchFamily="49" charset="-122"/>
                  <a:ea typeface="楷体_GB2312" pitchFamily="49" charset="-122"/>
                </a:rPr>
                <a:t>呈现。</a:t>
              </a:r>
              <a:endParaRPr lang="zh-CN" altLang="en-US" sz="32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endParaRPr>
            </a:p>
            <a:p>
              <a:pPr lvl="0">
                <a:spcBef>
                  <a:spcPct val="50000"/>
                </a:spcBef>
                <a:buClrTx/>
              </a:pPr>
              <a:r>
                <a:rPr lang="en-US" altLang="zh-CN" sz="3200" b="1">
                  <a:solidFill>
                    <a:schemeClr val="accent2"/>
                  </a:solidFill>
                  <a:latin typeface="楷体_GB2312" pitchFamily="49" charset="-122"/>
                  <a:ea typeface="楷体_GB2312" pitchFamily="49" charset="-122"/>
                </a:rPr>
                <a:t>3.《</a:t>
              </a:r>
              <a:r>
                <a:rPr lang="zh-CN" altLang="en-US" sz="3200" b="1" dirty="0">
                  <a:solidFill>
                    <a:schemeClr val="accent2"/>
                  </a:solidFill>
                  <a:latin typeface="楷体_GB2312" pitchFamily="49" charset="-122"/>
                  <a:ea typeface="楷体_GB2312" pitchFamily="49" charset="-122"/>
                </a:rPr>
                <a:t>最后一课</a:t>
              </a:r>
              <a:r>
                <a:rPr lang="en-US" altLang="zh-CN" sz="3200" b="1">
                  <a:solidFill>
                    <a:schemeClr val="accent2"/>
                  </a:solidFill>
                  <a:latin typeface="楷体_GB2312" pitchFamily="49" charset="-122"/>
                  <a:ea typeface="楷体_GB2312" pitchFamily="49" charset="-122"/>
                </a:rPr>
                <a:t>》</a:t>
              </a:r>
              <a:r>
                <a:rPr lang="zh-CN" altLang="en-US" sz="3200" b="1" dirty="0">
                  <a:solidFill>
                    <a:schemeClr val="accent2"/>
                  </a:solidFill>
                  <a:latin typeface="楷体_GB2312" pitchFamily="49" charset="-122"/>
                  <a:ea typeface="楷体_GB2312" pitchFamily="49" charset="-122"/>
                </a:rPr>
                <a:t>的爱国精神体现在</a:t>
              </a:r>
              <a:r>
                <a:rPr lang="en-US" altLang="zh-CN" sz="3200" b="1">
                  <a:solidFill>
                    <a:schemeClr val="accent2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_______</a:t>
              </a:r>
              <a:endParaRPr lang="en-US" altLang="zh-CN" sz="32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endParaRPr>
            </a:p>
            <a:p>
              <a:pPr lvl="0">
                <a:spcBef>
                  <a:spcPct val="50000"/>
                </a:spcBef>
                <a:buClrTx/>
              </a:pPr>
              <a:r>
                <a:rPr lang="en-US" altLang="zh-CN" sz="3200" b="1">
                  <a:solidFill>
                    <a:schemeClr val="accent2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__________________</a:t>
              </a:r>
              <a:r>
                <a:rPr lang="zh-CN" altLang="en-US" sz="3200" b="1" dirty="0">
                  <a:solidFill>
                    <a:schemeClr val="accent2"/>
                  </a:solidFill>
                  <a:latin typeface="楷体_GB2312" pitchFamily="49" charset="-122"/>
                  <a:ea typeface="楷体_GB2312" pitchFamily="49" charset="-122"/>
                </a:rPr>
                <a:t>上，以</a:t>
              </a:r>
              <a:r>
                <a:rPr lang="en-US" altLang="zh-CN" sz="3200" b="1">
                  <a:solidFill>
                    <a:schemeClr val="accent2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________</a:t>
              </a:r>
              <a:r>
                <a:rPr lang="zh-CN" altLang="en-US" sz="3200" b="1" dirty="0">
                  <a:solidFill>
                    <a:schemeClr val="accent2"/>
                  </a:solidFill>
                  <a:latin typeface="楷体_GB2312" pitchFamily="49" charset="-122"/>
                  <a:ea typeface="楷体_GB2312" pitchFamily="49" charset="-122"/>
                </a:rPr>
                <a:t>呈现</a:t>
              </a:r>
              <a:r>
                <a:rPr lang="zh-CN" altLang="en-US" sz="3200" b="1" dirty="0">
                  <a:solidFill>
                    <a:srgbClr val="FFFF00"/>
                  </a:solidFill>
                  <a:latin typeface="楷体_GB2312" pitchFamily="49" charset="-122"/>
                  <a:ea typeface="楷体_GB2312" pitchFamily="49" charset="-122"/>
                </a:rPr>
                <a:t>。</a:t>
              </a:r>
              <a:endParaRPr lang="zh-CN" altLang="en-US" sz="32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164869" name="文本框 164868"/>
          <p:cNvSpPr txBox="1"/>
          <p:nvPr/>
        </p:nvSpPr>
        <p:spPr>
          <a:xfrm>
            <a:off x="6156325" y="2924175"/>
            <a:ext cx="29876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黄河的奔腾 磅礴</a:t>
            </a:r>
            <a:r>
              <a:rPr lang="zh-CN" altLang="en-US" b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b="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4870" name="文本框 164869"/>
          <p:cNvSpPr txBox="1"/>
          <p:nvPr/>
        </p:nvSpPr>
        <p:spPr>
          <a:xfrm>
            <a:off x="1258888" y="3716338"/>
            <a:ext cx="24479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Tx/>
            </a:pPr>
            <a:endParaRPr lang="zh-CN" altLang="en-US" b="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4871" name="文本框 164870"/>
          <p:cNvSpPr txBox="1"/>
          <p:nvPr/>
        </p:nvSpPr>
        <p:spPr>
          <a:xfrm>
            <a:off x="2124075" y="3860800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Tx/>
            </a:pPr>
            <a:endParaRPr lang="zh-CN" altLang="en-US" b="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4872" name="文本框 164871"/>
          <p:cNvSpPr txBox="1"/>
          <p:nvPr/>
        </p:nvSpPr>
        <p:spPr>
          <a:xfrm>
            <a:off x="1116013" y="3716338"/>
            <a:ext cx="295275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雄伟的气势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4873" name="文本框 164872"/>
          <p:cNvSpPr txBox="1"/>
          <p:nvPr/>
        </p:nvSpPr>
        <p:spPr>
          <a:xfrm>
            <a:off x="5724525" y="3716338"/>
            <a:ext cx="1296988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诗歌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4874" name="文本框 164873"/>
          <p:cNvSpPr txBox="1"/>
          <p:nvPr/>
        </p:nvSpPr>
        <p:spPr>
          <a:xfrm>
            <a:off x="6732588" y="4508500"/>
            <a:ext cx="2160587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庄严 严肃</a:t>
            </a:r>
            <a:r>
              <a:rPr lang="zh-CN" altLang="en-US" sz="2800" b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2800" b="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4875" name="文本框 164874"/>
          <p:cNvSpPr txBox="1"/>
          <p:nvPr/>
        </p:nvSpPr>
        <p:spPr>
          <a:xfrm>
            <a:off x="0" y="5157788"/>
            <a:ext cx="41402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悲愤的最后一节法语课上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4876" name="文本框 164875"/>
          <p:cNvSpPr txBox="1"/>
          <p:nvPr/>
        </p:nvSpPr>
        <p:spPr>
          <a:xfrm>
            <a:off x="5724525" y="5157788"/>
            <a:ext cx="100965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小说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4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4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4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4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487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487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48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48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4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4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4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4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48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4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869" grpId="0"/>
      <p:bldP spid="164873" grpId="0"/>
      <p:bldP spid="164874" grpId="0"/>
      <p:bldP spid="164875" grpId="0"/>
      <p:bldP spid="164876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1139" name="文本占位符 91138"/>
          <p:cNvSpPr>
            <a:spLocks noGrp="1"/>
          </p:cNvSpPr>
          <p:nvPr>
            <p:ph type="body" idx="1"/>
          </p:nvPr>
        </p:nvSpPr>
        <p:spPr>
          <a:xfrm>
            <a:off x="3059113" y="260350"/>
            <a:ext cx="5686425" cy="6597650"/>
          </a:xfrm>
        </p:spPr>
        <p:txBody>
          <a:bodyPr/>
          <a:p>
            <a:pPr>
              <a:lnSpc>
                <a:spcPct val="90000"/>
              </a:lnSpc>
            </a:pPr>
            <a:r>
              <a:rPr lang="zh-CN" altLang="en-US" sz="2400" b="1" dirty="0"/>
              <a:t>破折号（</a:t>
            </a:r>
            <a:r>
              <a:rPr lang="en-US" altLang="zh-CN" sz="2400" b="1"/>
              <a:t>——</a:t>
            </a:r>
            <a:r>
              <a:rPr lang="zh-CN" altLang="en-US" sz="2400" b="1" dirty="0"/>
              <a:t>占两个字位。 ），</a:t>
            </a:r>
            <a:endParaRPr lang="zh-CN" altLang="en-US" sz="2400" b="1" dirty="0"/>
          </a:p>
          <a:p>
            <a:pPr>
              <a:lnSpc>
                <a:spcPct val="90000"/>
              </a:lnSpc>
            </a:pPr>
            <a:r>
              <a:rPr lang="zh-CN" altLang="en-US" sz="2800" b="1" dirty="0">
                <a:solidFill>
                  <a:srgbClr val="FF0000"/>
                </a:solidFill>
              </a:rPr>
              <a:t>作用</a:t>
            </a:r>
            <a:r>
              <a:rPr lang="zh-CN" altLang="en-US" sz="2800" b="1" dirty="0"/>
              <a:t>：</a:t>
            </a:r>
            <a:endParaRPr lang="zh-CN" altLang="en-US" sz="2800" b="1" dirty="0"/>
          </a:p>
          <a:p>
            <a:pPr>
              <a:lnSpc>
                <a:spcPct val="90000"/>
              </a:lnSpc>
            </a:pPr>
            <a:r>
              <a:rPr lang="en-US" altLang="zh-CN" sz="2800" b="1"/>
              <a:t>1.</a:t>
            </a:r>
            <a:r>
              <a:rPr lang="zh-CN" altLang="en-US" sz="2800" b="1" dirty="0">
                <a:solidFill>
                  <a:srgbClr val="FF0000"/>
                </a:solidFill>
              </a:rPr>
              <a:t>表示解释说明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r>
              <a:rPr lang="en-US" altLang="zh-CN" sz="2800" b="1"/>
              <a:t>2.</a:t>
            </a:r>
            <a:r>
              <a:rPr lang="zh-CN" altLang="en-US" sz="2800" b="1" dirty="0">
                <a:solidFill>
                  <a:srgbClr val="FF0000"/>
                </a:solidFill>
              </a:rPr>
              <a:t>表示语音的延长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r>
              <a:rPr lang="en-US" altLang="zh-CN" sz="2800" b="1"/>
              <a:t>3.</a:t>
            </a:r>
            <a:r>
              <a:rPr lang="zh-CN" altLang="en-US" sz="2800" b="1" dirty="0">
                <a:solidFill>
                  <a:srgbClr val="FF0000"/>
                </a:solidFill>
              </a:rPr>
              <a:t>表示意思的转换，跳跃或转折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r>
              <a:rPr lang="en-US" altLang="zh-CN" sz="2800" b="1"/>
              <a:t>4.</a:t>
            </a:r>
            <a:r>
              <a:rPr lang="zh-CN" altLang="en-US" sz="2800" b="1" dirty="0">
                <a:solidFill>
                  <a:srgbClr val="FF0000"/>
                </a:solidFill>
              </a:rPr>
              <a:t>表示意思的递进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r>
              <a:rPr lang="en-US" altLang="zh-CN" sz="2800" b="1"/>
              <a:t>5.</a:t>
            </a:r>
            <a:r>
              <a:rPr lang="zh-CN" altLang="en-US" sz="2800" b="1" dirty="0"/>
              <a:t>补充说明</a:t>
            </a:r>
            <a:endParaRPr lang="en-US" altLang="zh-CN" sz="2800" b="1"/>
          </a:p>
          <a:p>
            <a:pPr>
              <a:lnSpc>
                <a:spcPct val="90000"/>
              </a:lnSpc>
            </a:pPr>
            <a:r>
              <a:rPr lang="en-US" altLang="zh-CN" sz="2800" b="1"/>
              <a:t>6.</a:t>
            </a:r>
            <a:r>
              <a:rPr lang="zh-CN" altLang="en-US" sz="2800" b="1" dirty="0"/>
              <a:t>表示</a:t>
            </a:r>
            <a:r>
              <a:rPr lang="zh-CN" altLang="en-US" sz="2800" b="1" u="sng" dirty="0"/>
              <a:t>插说</a:t>
            </a:r>
            <a:endParaRPr lang="zh-CN" altLang="en-US" sz="2800" b="1" u="sng" dirty="0"/>
          </a:p>
          <a:p>
            <a:pPr>
              <a:lnSpc>
                <a:spcPct val="90000"/>
              </a:lnSpc>
            </a:pPr>
            <a:r>
              <a:rPr lang="en-US" altLang="zh-CN" sz="2800" b="1"/>
              <a:t>7.</a:t>
            </a:r>
            <a:r>
              <a:rPr lang="zh-CN" altLang="en-US" sz="2800" b="1" dirty="0"/>
              <a:t>表示总结上文</a:t>
            </a:r>
            <a:endParaRPr lang="zh-CN" altLang="en-US" sz="2800" b="1" dirty="0"/>
          </a:p>
          <a:p>
            <a:pPr>
              <a:lnSpc>
                <a:spcPct val="90000"/>
              </a:lnSpc>
            </a:pPr>
            <a:r>
              <a:rPr lang="en-US" altLang="zh-CN" sz="2800" b="1"/>
              <a:t>8. .</a:t>
            </a:r>
            <a:r>
              <a:rPr lang="zh-CN" altLang="en-US" sz="2800" b="1" dirty="0"/>
              <a:t>表示话未说完</a:t>
            </a:r>
            <a:endParaRPr lang="zh-CN" altLang="en-US" sz="2800" b="1" dirty="0"/>
          </a:p>
          <a:p>
            <a:pPr>
              <a:lnSpc>
                <a:spcPct val="90000"/>
              </a:lnSpc>
            </a:pPr>
            <a:r>
              <a:rPr lang="en-US" altLang="zh-CN" sz="2800" b="1"/>
              <a:t>9.</a:t>
            </a:r>
            <a:r>
              <a:rPr lang="zh-CN" altLang="en-US" sz="2800" b="1" dirty="0"/>
              <a:t>表示语义的延续</a:t>
            </a:r>
            <a:endParaRPr lang="zh-CN" altLang="en-US" sz="2800" b="1" dirty="0"/>
          </a:p>
          <a:p>
            <a:pPr>
              <a:lnSpc>
                <a:spcPct val="90000"/>
              </a:lnSpc>
            </a:pPr>
            <a:r>
              <a:rPr lang="en-US" altLang="zh-CN" sz="2800" b="1"/>
              <a:t>10.</a:t>
            </a:r>
            <a:r>
              <a:rPr lang="zh-CN" altLang="en-US" sz="2800" b="1" dirty="0"/>
              <a:t>引出下文</a:t>
            </a:r>
            <a:endParaRPr lang="zh-CN" altLang="en-US" sz="2800" b="1" dirty="0"/>
          </a:p>
          <a:p>
            <a:pPr>
              <a:lnSpc>
                <a:spcPct val="90000"/>
              </a:lnSpc>
            </a:pPr>
            <a:br>
              <a:rPr lang="en-US" altLang="zh-CN" sz="2400" b="1"/>
            </a:br>
            <a:r>
              <a:rPr lang="zh-CN" altLang="en-US" sz="2400" b="1" dirty="0"/>
              <a:t>　</a:t>
            </a:r>
            <a:endParaRPr lang="zh-CN" altLang="en-US" sz="2400" b="1" dirty="0"/>
          </a:p>
        </p:txBody>
      </p:sp>
      <p:sp>
        <p:nvSpPr>
          <p:cNvPr id="91140" name="标题 91139"/>
          <p:cNvSpPr>
            <a:spLocks noGrp="1"/>
          </p:cNvSpPr>
          <p:nvPr>
            <p:ph type="title"/>
          </p:nvPr>
        </p:nvSpPr>
        <p:spPr>
          <a:xfrm>
            <a:off x="250825" y="692150"/>
            <a:ext cx="2160588" cy="4752975"/>
          </a:xfrm>
        </p:spPr>
        <p:txBody>
          <a:bodyPr anchor="ctr"/>
          <a:p>
            <a:pPr algn="l"/>
            <a:r>
              <a:rPr lang="en-US" altLang="zh-CN" sz="3200" b="1"/>
              <a:t>8</a:t>
            </a:r>
            <a:r>
              <a:rPr lang="zh-CN" altLang="en-US" sz="3200" b="1" dirty="0"/>
              <a:t>、结尾部分三个破折号有何作用？</a:t>
            </a: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charRg st="2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1139">
                                            <p:txEl>
                                              <p:charRg st="2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1139">
                                            <p:txEl>
                                              <p:charRg st="2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charRg st="29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1139">
                                            <p:txEl>
                                              <p:charRg st="29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1139">
                                            <p:txEl>
                                              <p:charRg st="29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charRg st="39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1139">
                                            <p:txEl>
                                              <p:charRg st="39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1139">
                                            <p:txEl>
                                              <p:charRg st="39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charRg st="55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1139">
                                            <p:txEl>
                                              <p:charRg st="55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1139">
                                            <p:txEl>
                                              <p:charRg st="55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charRg st="65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1139">
                                            <p:txEl>
                                              <p:charRg st="65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1139">
                                            <p:txEl>
                                              <p:charRg st="65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charRg st="72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1139">
                                            <p:txEl>
                                              <p:charRg st="72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1139">
                                            <p:txEl>
                                              <p:charRg st="72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charRg st="79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1139">
                                            <p:txEl>
                                              <p:charRg st="79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1139">
                                            <p:txEl>
                                              <p:charRg st="79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charRg st="88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1139">
                                            <p:txEl>
                                              <p:charRg st="88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1139">
                                            <p:txEl>
                                              <p:charRg st="88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charRg st="99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1139">
                                            <p:txEl>
                                              <p:charRg st="99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1139">
                                            <p:txEl>
                                              <p:charRg st="99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charRg st="109" end="1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1139">
                                            <p:txEl>
                                              <p:charRg st="109" end="1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1139">
                                            <p:txEl>
                                              <p:charRg st="109" end="1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3187" name="文本占位符 93186"/>
          <p:cNvSpPr>
            <a:spLocks noGrp="1"/>
          </p:cNvSpPr>
          <p:nvPr>
            <p:ph type="body" idx="1"/>
          </p:nvPr>
        </p:nvSpPr>
        <p:spPr>
          <a:xfrm>
            <a:off x="685800" y="476250"/>
            <a:ext cx="7772400" cy="5619750"/>
          </a:xfrm>
        </p:spPr>
        <p:txBody>
          <a:bodyPr/>
          <a:p>
            <a:r>
              <a:rPr lang="zh-CN" altLang="en-US" sz="4800" dirty="0"/>
              <a:t>　</a:t>
            </a:r>
            <a:br>
              <a:rPr lang="en-US" altLang="zh-CN" sz="3600" b="1"/>
            </a:br>
            <a:r>
              <a:rPr lang="zh-CN" altLang="en-US" sz="3600" b="1" dirty="0"/>
              <a:t>　　</a:t>
            </a:r>
            <a:r>
              <a:rPr lang="en-US" altLang="zh-CN" sz="3600" b="1"/>
              <a:t>11.</a:t>
            </a:r>
            <a:r>
              <a:rPr lang="zh-CN" altLang="en-US" b="1" dirty="0"/>
              <a:t>标明作者</a:t>
            </a:r>
            <a:endParaRPr lang="en-US" altLang="zh-CN" sz="3600" b="1"/>
          </a:p>
          <a:p>
            <a:r>
              <a:rPr lang="zh-CN" altLang="en-US" sz="3600" b="1" dirty="0"/>
              <a:t>　</a:t>
            </a:r>
            <a:r>
              <a:rPr lang="en-US" altLang="zh-CN" sz="3600" b="1"/>
              <a:t>12.</a:t>
            </a:r>
            <a:r>
              <a:rPr lang="zh-CN" altLang="en-US" b="1" dirty="0"/>
              <a:t>分行举例</a:t>
            </a:r>
            <a:endParaRPr lang="zh-CN" altLang="en-US" b="1" dirty="0"/>
          </a:p>
          <a:p>
            <a:pPr>
              <a:buNone/>
            </a:pPr>
            <a:r>
              <a:rPr lang="en-US" altLang="zh-CN" sz="3600" b="1"/>
              <a:t>      13.</a:t>
            </a:r>
            <a:r>
              <a:rPr lang="zh-CN" altLang="en-US" b="1" dirty="0"/>
              <a:t>用在副标题前</a:t>
            </a:r>
            <a:endParaRPr lang="zh-CN" altLang="en-US" b="1" dirty="0"/>
          </a:p>
          <a:p>
            <a:r>
              <a:rPr lang="en-US" altLang="zh-CN" sz="3600" b="1"/>
              <a:t>  14.</a:t>
            </a:r>
            <a:r>
              <a:rPr lang="zh-CN" altLang="en-US" b="1" dirty="0"/>
              <a:t>加强重点</a:t>
            </a:r>
            <a:endParaRPr lang="zh-CN" altLang="en-US" b="1" dirty="0"/>
          </a:p>
          <a:p>
            <a:r>
              <a:rPr lang="en-US" altLang="zh-CN" sz="3600" b="1"/>
              <a:t>   15.</a:t>
            </a:r>
            <a:r>
              <a:rPr lang="zh-CN" altLang="en-US" sz="3600" b="1" dirty="0"/>
              <a:t>电脑应用</a:t>
            </a:r>
            <a:endParaRPr lang="en-US" altLang="zh-CN" sz="3600" b="1"/>
          </a:p>
          <a:p>
            <a:endParaRPr lang="zh-CN" altLang="en-US" sz="3600" b="1" dirty="0"/>
          </a:p>
          <a:p>
            <a:endParaRPr lang="zh-CN" altLang="en-US" sz="3600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82" name="标题 71681"/>
          <p:cNvSpPr>
            <a:spLocks noGrp="1"/>
          </p:cNvSpPr>
          <p:nvPr>
            <p:ph type="title"/>
          </p:nvPr>
        </p:nvSpPr>
        <p:spPr>
          <a:xfrm>
            <a:off x="323850" y="0"/>
            <a:ext cx="7772400" cy="1143000"/>
          </a:xfrm>
        </p:spPr>
        <p:txBody>
          <a:bodyPr anchor="ctr"/>
          <a:p>
            <a:pPr algn="l"/>
            <a:r>
              <a:rPr lang="zh-CN" altLang="en-US" sz="4000" b="1" dirty="0">
                <a:solidFill>
                  <a:schemeClr val="accent2"/>
                </a:solidFill>
              </a:rPr>
              <a:t>重点词语解释</a:t>
            </a:r>
            <a:endParaRPr lang="zh-CN" altLang="en-US" sz="4000" b="1" dirty="0">
              <a:solidFill>
                <a:schemeClr val="accent2"/>
              </a:solidFill>
            </a:endParaRPr>
          </a:p>
        </p:txBody>
      </p:sp>
      <p:sp>
        <p:nvSpPr>
          <p:cNvPr id="71683" name="文本占位符 71682"/>
          <p:cNvSpPr>
            <a:spLocks noGrp="1"/>
          </p:cNvSpPr>
          <p:nvPr>
            <p:ph type="body" idx="1"/>
          </p:nvPr>
        </p:nvSpPr>
        <p:spPr>
          <a:xfrm>
            <a:off x="179388" y="908050"/>
            <a:ext cx="8640762" cy="5732463"/>
          </a:xfrm>
        </p:spPr>
        <p:txBody>
          <a:bodyPr/>
          <a:p>
            <a:r>
              <a:rPr lang="zh-CN" altLang="en-US" sz="3600" b="1" dirty="0">
                <a:solidFill>
                  <a:srgbClr val="CC0000"/>
                </a:solidFill>
              </a:rPr>
              <a:t>惩罚</a:t>
            </a:r>
            <a:r>
              <a:rPr lang="zh-CN" altLang="en-US" sz="3600" b="1" dirty="0"/>
              <a:t>：严厉地处罚。</a:t>
            </a:r>
            <a:endParaRPr lang="zh-CN" altLang="en-US" sz="3600" b="1" dirty="0"/>
          </a:p>
          <a:p>
            <a:r>
              <a:rPr lang="zh-CN" altLang="en-US" sz="3600" b="1" dirty="0">
                <a:solidFill>
                  <a:srgbClr val="CC0000"/>
                </a:solidFill>
              </a:rPr>
              <a:t>懊恼</a:t>
            </a:r>
            <a:r>
              <a:rPr lang="zh-CN" altLang="en-US" sz="3600" b="1" dirty="0"/>
              <a:t>：做错了事或说错了话，心理自恨不该这样。懊：悔恨。</a:t>
            </a:r>
            <a:endParaRPr lang="zh-CN" altLang="en-US" sz="3600" b="1" dirty="0"/>
          </a:p>
          <a:p>
            <a:r>
              <a:rPr lang="zh-CN" altLang="en-US" sz="3600" b="1" dirty="0">
                <a:solidFill>
                  <a:srgbClr val="CC0000"/>
                </a:solidFill>
              </a:rPr>
              <a:t>祈祷</a:t>
            </a:r>
            <a:r>
              <a:rPr lang="zh-CN" altLang="en-US" sz="3600" b="1" dirty="0"/>
              <a:t>：信仰宗教的人向神默告自己愿望的一种宗教仪式。</a:t>
            </a:r>
            <a:endParaRPr lang="zh-CN" altLang="en-US" sz="3600" b="1" dirty="0"/>
          </a:p>
          <a:p>
            <a:r>
              <a:rPr lang="zh-CN" altLang="en-US" sz="3600" b="1" dirty="0">
                <a:solidFill>
                  <a:srgbClr val="CC0000"/>
                </a:solidFill>
              </a:rPr>
              <a:t>诧异</a:t>
            </a:r>
            <a:r>
              <a:rPr lang="zh-CN" altLang="en-US" sz="3600" b="1" dirty="0"/>
              <a:t>：惊奇。</a:t>
            </a:r>
            <a:endParaRPr lang="zh-CN" altLang="en-US" sz="3600" b="1" dirty="0"/>
          </a:p>
          <a:p>
            <a:r>
              <a:rPr lang="zh-CN" altLang="en-US" sz="3600" b="1" dirty="0">
                <a:solidFill>
                  <a:srgbClr val="CC0000"/>
                </a:solidFill>
              </a:rPr>
              <a:t>惨白</a:t>
            </a:r>
            <a:r>
              <a:rPr lang="zh-CN" altLang="en-US" sz="3600" b="1" dirty="0"/>
              <a:t>：（面容）苍白。惨：凄惨。</a:t>
            </a:r>
            <a:endParaRPr lang="zh-CN" altLang="en-US" sz="3600" b="1" dirty="0"/>
          </a:p>
          <a:p>
            <a:r>
              <a:rPr lang="zh-CN" altLang="en-US" sz="3600" b="1" dirty="0">
                <a:solidFill>
                  <a:srgbClr val="CC0000"/>
                </a:solidFill>
              </a:rPr>
              <a:t>踱</a:t>
            </a:r>
            <a:r>
              <a:rPr lang="zh-CN" altLang="en-US" sz="3600" b="1" dirty="0"/>
              <a:t>：慢步行走。</a:t>
            </a:r>
            <a:endParaRPr lang="zh-CN" altLang="en-US" sz="3600" b="1" dirty="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62" name="标题 92161"/>
          <p:cNvSpPr>
            <a:spLocks noGrp="1"/>
          </p:cNvSpPr>
          <p:nvPr>
            <p:ph type="title"/>
          </p:nvPr>
        </p:nvSpPr>
        <p:spPr>
          <a:xfrm>
            <a:off x="685800" y="0"/>
            <a:ext cx="8062913" cy="2492375"/>
          </a:xfrm>
        </p:spPr>
        <p:txBody>
          <a:bodyPr anchor="ctr"/>
          <a:p>
            <a:r>
              <a:rPr lang="zh-CN" altLang="en-US" sz="4000" b="1" dirty="0"/>
              <a:t>破折号主要用法</a:t>
            </a:r>
            <a:br>
              <a:rPr lang="zh-CN" altLang="en-US" sz="4000" b="1" dirty="0"/>
            </a:br>
            <a:r>
              <a:rPr lang="zh-CN" altLang="en-US" sz="4000" b="1" dirty="0"/>
              <a:t>     ① </a:t>
            </a:r>
            <a:r>
              <a:rPr lang="zh-CN" altLang="en-US" sz="4000" b="1" dirty="0">
                <a:solidFill>
                  <a:srgbClr val="FF0000"/>
                </a:solidFill>
              </a:rPr>
              <a:t>表示解释说明</a:t>
            </a:r>
            <a:br>
              <a:rPr lang="zh-CN" altLang="en-US" sz="4000" b="1" dirty="0">
                <a:solidFill>
                  <a:srgbClr val="FF0000"/>
                </a:solidFill>
              </a:rPr>
            </a:br>
            <a:br>
              <a:rPr lang="zh-CN" altLang="en-US" sz="4000" b="1" dirty="0">
                <a:solidFill>
                  <a:srgbClr val="FF0000"/>
                </a:solidFill>
              </a:rPr>
            </a:b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92163" name="文本占位符 92162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zh-CN" altLang="en-US" b="1" dirty="0">
                <a:solidFill>
                  <a:srgbClr val="FF0000"/>
                </a:solidFill>
              </a:rPr>
              <a:t>用以表示对上文的解释说明或补充。</a:t>
            </a:r>
            <a:r>
              <a:rPr lang="zh-CN" altLang="en-US" b="1" dirty="0"/>
              <a:t>例如：“亚洲大陆有世界上最高的山系──喜马拉雅山系，有目前地球上最高的山峰──</a:t>
            </a:r>
            <a:r>
              <a:rPr lang="zh-CN" altLang="en-US" b="1" u="sng" dirty="0"/>
              <a:t>珠穆朗玛峰</a:t>
            </a:r>
            <a:r>
              <a:rPr lang="zh-CN" altLang="en-US" b="1" dirty="0"/>
              <a:t>。”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6802" name="标题 7680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298450"/>
          </a:xfrm>
        </p:spPr>
        <p:txBody>
          <a:bodyPr anchor="ctr"/>
          <a:p>
            <a:pPr algn="l"/>
            <a:r>
              <a:rPr lang="zh-CN" altLang="en-US" sz="4000" b="1" dirty="0"/>
              <a:t>② </a:t>
            </a:r>
            <a:r>
              <a:rPr lang="zh-CN" altLang="en-US" sz="4000" b="1" dirty="0">
                <a:solidFill>
                  <a:srgbClr val="FF0000"/>
                </a:solidFill>
              </a:rPr>
              <a:t>表示话题转换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76803" name="文本占位符 76802"/>
          <p:cNvSpPr>
            <a:spLocks noGrp="1"/>
          </p:cNvSpPr>
          <p:nvPr>
            <p:ph type="body" idx="1"/>
          </p:nvPr>
        </p:nvSpPr>
        <p:spPr>
          <a:xfrm>
            <a:off x="611188" y="1268413"/>
            <a:ext cx="7772400" cy="2019300"/>
          </a:xfrm>
        </p:spPr>
        <p:txBody>
          <a:bodyPr/>
          <a:p>
            <a:r>
              <a:rPr lang="zh-CN" altLang="en-US" b="1" dirty="0">
                <a:solidFill>
                  <a:schemeClr val="accent2"/>
                </a:solidFill>
              </a:rPr>
              <a:t>例如：“我在珠海的公司干得挺顺心。老板对我不错，工资也挺高，每月三千多呢</a:t>
            </a:r>
            <a:r>
              <a:rPr lang="en-US" altLang="zh-CN" b="1">
                <a:solidFill>
                  <a:schemeClr val="accent2"/>
                </a:solidFill>
              </a:rPr>
              <a:t>!──</a:t>
            </a:r>
            <a:r>
              <a:rPr lang="zh-CN" altLang="en-US" b="1" dirty="0">
                <a:solidFill>
                  <a:schemeClr val="accent2"/>
                </a:solidFill>
              </a:rPr>
              <a:t>我能抽支烟吗？” </a:t>
            </a:r>
            <a:endParaRPr lang="zh-CN" altLang="en-US" b="1" dirty="0">
              <a:solidFill>
                <a:schemeClr val="accent2"/>
              </a:solidFill>
            </a:endParaRPr>
          </a:p>
        </p:txBody>
      </p:sp>
      <p:sp>
        <p:nvSpPr>
          <p:cNvPr id="76804" name="文本框 76803"/>
          <p:cNvSpPr txBox="1"/>
          <p:nvPr/>
        </p:nvSpPr>
        <p:spPr>
          <a:xfrm>
            <a:off x="900113" y="2852738"/>
            <a:ext cx="3878262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③ 表示语言中断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6805" name="文本框 76804"/>
          <p:cNvSpPr txBox="1"/>
          <p:nvPr/>
        </p:nvSpPr>
        <p:spPr>
          <a:xfrm>
            <a:off x="250825" y="3573463"/>
            <a:ext cx="8893175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例如：“‘班长他牺──牲</a:t>
            </a:r>
            <a:r>
              <a:rPr lang="en-US" altLang="zh-CN" sz="3600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......’</a:t>
            </a: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小马话没说完就大哭起来。” 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6806" name="文本框 76805"/>
          <p:cNvSpPr txBox="1"/>
          <p:nvPr/>
        </p:nvSpPr>
        <p:spPr>
          <a:xfrm>
            <a:off x="950913" y="4764088"/>
            <a:ext cx="3878262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④ 表示声音延续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6807" name="文本框 76806"/>
          <p:cNvSpPr txBox="1"/>
          <p:nvPr/>
        </p:nvSpPr>
        <p:spPr>
          <a:xfrm>
            <a:off x="250825" y="5516563"/>
            <a:ext cx="8569325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40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例如：“‘顺──山──倒──’林子里传出我们伐木连小伙子的喊声。” </a:t>
            </a:r>
            <a:endParaRPr lang="zh-CN" altLang="en-US" sz="40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7826" name="标题 77825"/>
          <p:cNvSpPr>
            <a:spLocks noGrp="1"/>
          </p:cNvSpPr>
          <p:nvPr>
            <p:ph type="title"/>
          </p:nvPr>
        </p:nvSpPr>
        <p:spPr>
          <a:xfrm>
            <a:off x="468313" y="188913"/>
            <a:ext cx="7772400" cy="1143000"/>
          </a:xfrm>
        </p:spPr>
        <p:txBody>
          <a:bodyPr anchor="ctr"/>
          <a:p>
            <a:pPr algn="l"/>
            <a:r>
              <a:rPr lang="zh-CN" altLang="en-US" b="1" dirty="0"/>
              <a:t>⑤ </a:t>
            </a:r>
            <a:r>
              <a:rPr lang="zh-CN" altLang="en-US" b="1" dirty="0">
                <a:solidFill>
                  <a:srgbClr val="FF0000"/>
                </a:solidFill>
              </a:rPr>
              <a:t>引出下文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77827" name="文本占位符 77826"/>
          <p:cNvSpPr>
            <a:spLocks noGrp="1"/>
          </p:cNvSpPr>
          <p:nvPr>
            <p:ph type="body" idx="1"/>
          </p:nvPr>
        </p:nvSpPr>
        <p:spPr>
          <a:xfrm>
            <a:off x="395288" y="1196975"/>
            <a:ext cx="7772400" cy="2024063"/>
          </a:xfrm>
        </p:spPr>
        <p:txBody>
          <a:bodyPr/>
          <a:p>
            <a:r>
              <a:rPr lang="zh-CN" altLang="en-US" sz="3600" b="1" dirty="0">
                <a:solidFill>
                  <a:schemeClr val="accent2"/>
                </a:solidFill>
              </a:rPr>
              <a:t>例如：“小姑娘的相貌神态酷似她的母亲，我的心一颤。眼前又浮现出十年前我在槐树村生活的情景──” </a:t>
            </a:r>
            <a:endParaRPr lang="zh-CN" altLang="en-US" sz="3600" b="1" dirty="0">
              <a:solidFill>
                <a:schemeClr val="accent2"/>
              </a:solidFill>
            </a:endParaRPr>
          </a:p>
        </p:txBody>
      </p:sp>
      <p:sp>
        <p:nvSpPr>
          <p:cNvPr id="77828" name="文本框 77827"/>
          <p:cNvSpPr txBox="1"/>
          <p:nvPr/>
        </p:nvSpPr>
        <p:spPr>
          <a:xfrm>
            <a:off x="684213" y="2852738"/>
            <a:ext cx="2859087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⑥ 总结上文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7829" name="文本框 77828"/>
          <p:cNvSpPr txBox="1"/>
          <p:nvPr/>
        </p:nvSpPr>
        <p:spPr>
          <a:xfrm>
            <a:off x="0" y="3573463"/>
            <a:ext cx="8532813" cy="2530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40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例如：“其实这位选评者不但缺乏古代文学艺术常识，甚至对一般古汉语词汇的涵义也不甚理解──都是全无根据地乱说一通。” </a:t>
            </a:r>
            <a:endParaRPr lang="zh-CN" altLang="en-US" sz="40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8850" name="标题 78849"/>
          <p:cNvSpPr>
            <a:spLocks noGrp="1"/>
          </p:cNvSpPr>
          <p:nvPr>
            <p:ph type="title"/>
          </p:nvPr>
        </p:nvSpPr>
        <p:spPr>
          <a:xfrm>
            <a:off x="179388" y="188913"/>
            <a:ext cx="7772400" cy="1143000"/>
          </a:xfrm>
        </p:spPr>
        <p:txBody>
          <a:bodyPr anchor="ctr"/>
          <a:p>
            <a:pPr algn="l"/>
            <a:r>
              <a:rPr lang="zh-CN" altLang="en-US" b="1" dirty="0">
                <a:solidFill>
                  <a:srgbClr val="FF0000"/>
                </a:solidFill>
              </a:rPr>
              <a:t>⑦ 表示插说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78851" name="文本占位符 78850"/>
          <p:cNvSpPr>
            <a:spLocks noGrp="1"/>
          </p:cNvSpPr>
          <p:nvPr>
            <p:ph type="body" idx="1"/>
          </p:nvPr>
        </p:nvSpPr>
        <p:spPr>
          <a:xfrm>
            <a:off x="395288" y="1196975"/>
            <a:ext cx="7632700" cy="1295400"/>
          </a:xfrm>
        </p:spPr>
        <p:txBody>
          <a:bodyPr/>
          <a:p>
            <a:r>
              <a:rPr lang="zh-CN" altLang="en-US" sz="4000" b="1" dirty="0">
                <a:solidFill>
                  <a:schemeClr val="accent2"/>
                </a:solidFill>
              </a:rPr>
              <a:t>例如：其实，这事每人都会碰到</a:t>
            </a:r>
            <a:r>
              <a:rPr lang="en-US" altLang="zh-CN" sz="4000" b="1">
                <a:solidFill>
                  <a:schemeClr val="accent2"/>
                </a:solidFill>
              </a:rPr>
              <a:t>——</a:t>
            </a:r>
            <a:r>
              <a:rPr lang="zh-CN" altLang="en-US" sz="4000" b="1" dirty="0">
                <a:solidFill>
                  <a:schemeClr val="accent2"/>
                </a:solidFill>
              </a:rPr>
              <a:t>有一次他</a:t>
            </a:r>
            <a:r>
              <a:rPr lang="en-US" altLang="zh-CN" sz="4000" b="1">
                <a:solidFill>
                  <a:schemeClr val="accent2"/>
                </a:solidFill>
              </a:rPr>
              <a:t>…… </a:t>
            </a:r>
            <a:endParaRPr lang="zh-CN" altLang="en-US" sz="4000" b="1" dirty="0">
              <a:solidFill>
                <a:schemeClr val="accent2"/>
              </a:solidFill>
            </a:endParaRPr>
          </a:p>
        </p:txBody>
      </p:sp>
      <p:sp>
        <p:nvSpPr>
          <p:cNvPr id="78852" name="文本框 78851"/>
          <p:cNvSpPr txBox="1"/>
          <p:nvPr/>
        </p:nvSpPr>
        <p:spPr>
          <a:xfrm>
            <a:off x="395288" y="2439988"/>
            <a:ext cx="2859087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⑧ 分行列举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8853" name="文本框 78852"/>
          <p:cNvSpPr txBox="1"/>
          <p:nvPr/>
        </p:nvSpPr>
        <p:spPr>
          <a:xfrm>
            <a:off x="323850" y="3186113"/>
            <a:ext cx="9261475" cy="25288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当前迫切需要确立的主要原则是： </a:t>
            </a:r>
            <a:endParaRPr lang="zh-CN" altLang="en-US" sz="32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──民主集中制法制化原则； </a:t>
            </a:r>
            <a:endParaRPr lang="zh-CN" altLang="en-US" sz="32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──党的领导法制化原则； </a:t>
            </a:r>
            <a:endParaRPr lang="zh-CN" altLang="en-US" sz="32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──充分发挥中央与地方两个积极性的原则； </a:t>
            </a:r>
            <a:endParaRPr lang="zh-CN" altLang="en-US" sz="32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──政企职责分开的原则。 </a:t>
            </a:r>
            <a:endParaRPr lang="zh-CN" altLang="en-US" sz="32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9874" name="标题 7987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b="1" dirty="0">
                <a:solidFill>
                  <a:srgbClr val="FF0000"/>
                </a:solidFill>
              </a:rPr>
              <a:t>⑨ 用在副标题前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79875" name="文本占位符 79874"/>
          <p:cNvSpPr>
            <a:spLocks noGrp="1"/>
          </p:cNvSpPr>
          <p:nvPr>
            <p:ph type="body" idx="1"/>
          </p:nvPr>
        </p:nvSpPr>
        <p:spPr>
          <a:xfrm>
            <a:off x="755650" y="1628775"/>
            <a:ext cx="7772400" cy="2671763"/>
          </a:xfrm>
        </p:spPr>
        <p:txBody>
          <a:bodyPr/>
          <a:p>
            <a:r>
              <a:rPr lang="zh-CN" altLang="en-US" b="1" dirty="0">
                <a:solidFill>
                  <a:schemeClr val="accent2"/>
                </a:solidFill>
              </a:rPr>
              <a:t>例如： </a:t>
            </a:r>
            <a:endParaRPr lang="zh-CN" altLang="en-US" b="1" dirty="0">
              <a:solidFill>
                <a:schemeClr val="accent2"/>
              </a:solidFill>
            </a:endParaRPr>
          </a:p>
          <a:p>
            <a:r>
              <a:rPr lang="zh-CN" altLang="en-US" b="1" dirty="0">
                <a:solidFill>
                  <a:schemeClr val="accent2"/>
                </a:solidFill>
              </a:rPr>
              <a:t>　　语言与哲学 </a:t>
            </a:r>
            <a:endParaRPr lang="zh-CN" altLang="en-US" b="1" dirty="0">
              <a:solidFill>
                <a:schemeClr val="accent2"/>
              </a:solidFill>
            </a:endParaRPr>
          </a:p>
          <a:p>
            <a:r>
              <a:rPr lang="zh-CN" altLang="en-US" b="1" dirty="0">
                <a:solidFill>
                  <a:schemeClr val="accent2"/>
                </a:solidFill>
              </a:rPr>
              <a:t>　　──当代英美与德法哲学传统比较研究 </a:t>
            </a:r>
            <a:endParaRPr lang="zh-CN" altLang="en-US" b="1" dirty="0">
              <a:solidFill>
                <a:schemeClr val="accent2"/>
              </a:solidFill>
            </a:endParaRPr>
          </a:p>
        </p:txBody>
      </p:sp>
      <p:sp>
        <p:nvSpPr>
          <p:cNvPr id="79876" name="文本框 79875"/>
          <p:cNvSpPr txBox="1"/>
          <p:nvPr/>
        </p:nvSpPr>
        <p:spPr>
          <a:xfrm>
            <a:off x="323850" y="4149725"/>
            <a:ext cx="8556625" cy="22891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⑩ 用于引文后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用于引文后标明作者。例如： 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日出江花红胜火，春来江水绿如蓝。 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                               ──白居易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0898" name="标题 80897"/>
          <p:cNvSpPr>
            <a:spLocks noGrp="1"/>
          </p:cNvSpPr>
          <p:nvPr>
            <p:ph type="title"/>
          </p:nvPr>
        </p:nvSpPr>
        <p:spPr/>
        <p:txBody>
          <a:bodyPr anchor="ctr"/>
          <a:p>
            <a:pPr algn="l"/>
            <a:r>
              <a:rPr lang="zh-CN" altLang="en-US" dirty="0"/>
              <a:t>⑾</a:t>
            </a:r>
            <a:r>
              <a:rPr lang="zh-CN" altLang="en-US" dirty="0">
                <a:solidFill>
                  <a:srgbClr val="FF0000"/>
                </a:solidFill>
              </a:rPr>
              <a:t>意思递进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0899" name="文本占位符 80898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1160463"/>
          </a:xfrm>
        </p:spPr>
        <p:txBody>
          <a:bodyPr/>
          <a:p>
            <a:r>
              <a:rPr lang="zh-CN" altLang="en-US" sz="4000" b="1" dirty="0">
                <a:solidFill>
                  <a:schemeClr val="accent2"/>
                </a:solidFill>
              </a:rPr>
              <a:t>例如：放学了</a:t>
            </a:r>
            <a:r>
              <a:rPr lang="en-US" altLang="zh-CN" sz="4000" b="1">
                <a:solidFill>
                  <a:schemeClr val="accent2"/>
                </a:solidFill>
              </a:rPr>
              <a:t>——</a:t>
            </a:r>
            <a:r>
              <a:rPr lang="zh-CN" altLang="en-US" sz="4000" b="1" dirty="0">
                <a:solidFill>
                  <a:schemeClr val="accent2"/>
                </a:solidFill>
              </a:rPr>
              <a:t>你们走吧。</a:t>
            </a:r>
            <a:endParaRPr lang="zh-CN" altLang="en-US" sz="4000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0" name="文本框 73729"/>
          <p:cNvSpPr txBox="1"/>
          <p:nvPr/>
        </p:nvSpPr>
        <p:spPr>
          <a:xfrm>
            <a:off x="395288" y="1412875"/>
            <a:ext cx="8153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endParaRPr lang="zh-CN" altLang="en-US" sz="4000" b="0" dirty="0">
              <a:solidFill>
                <a:schemeClr val="tx1"/>
              </a:solidFill>
              <a:latin typeface="Times New Roman" panose="02020603050405020304" pitchFamily="18" charset="0"/>
              <a:ea typeface="幼圆" pitchFamily="49" charset="-122"/>
            </a:endParaRPr>
          </a:p>
        </p:txBody>
      </p:sp>
      <p:sp>
        <p:nvSpPr>
          <p:cNvPr id="73731" name="文本框 73730"/>
          <p:cNvSpPr txBox="1"/>
          <p:nvPr/>
        </p:nvSpPr>
        <p:spPr>
          <a:xfrm>
            <a:off x="179388" y="2133600"/>
            <a:ext cx="8077200" cy="20145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>
                <a:solidFill>
                  <a:srgbClr val="00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3600" b="1">
                <a:solidFill>
                  <a:srgbClr val="00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3600" b="1">
                <a:solidFill>
                  <a:srgbClr val="00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）“窗外又传来普鲁士兵的号声</a:t>
            </a:r>
            <a:r>
              <a:rPr lang="en-US" altLang="zh-CN" sz="3600" b="1">
                <a:solidFill>
                  <a:srgbClr val="00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zh-CN" altLang="en-US" sz="3600" b="1">
                <a:solidFill>
                  <a:srgbClr val="00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他们已经收操了。”</a:t>
            </a:r>
            <a:endParaRPr lang="zh-CN" altLang="en-US" sz="3600" b="1">
              <a:solidFill>
                <a:srgbClr val="0066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3732" name="文本框 73731"/>
          <p:cNvSpPr txBox="1"/>
          <p:nvPr/>
        </p:nvSpPr>
        <p:spPr>
          <a:xfrm>
            <a:off x="207963" y="3716338"/>
            <a:ext cx="8077200" cy="3387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>
                <a:solidFill>
                  <a:srgbClr val="00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3600" b="1">
                <a:solidFill>
                  <a:srgbClr val="00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3600" b="1">
                <a:solidFill>
                  <a:srgbClr val="00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）“我亲爱的朋友们啊，”他说，“我</a:t>
            </a:r>
            <a:r>
              <a:rPr lang="en-US" altLang="zh-CN" sz="3600" b="1">
                <a:solidFill>
                  <a:srgbClr val="00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zh-CN" altLang="en-US" sz="3600" b="1">
                <a:solidFill>
                  <a:srgbClr val="00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我</a:t>
            </a:r>
            <a:r>
              <a:rPr lang="en-US" altLang="zh-CN" sz="3600" b="1">
                <a:solidFill>
                  <a:srgbClr val="00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——”</a:t>
            </a:r>
            <a:endParaRPr lang="en-US" altLang="zh-CN" sz="3600" b="1">
              <a:solidFill>
                <a:srgbClr val="0066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endParaRPr lang="en-US" altLang="zh-CN" sz="3600" b="1">
              <a:solidFill>
                <a:srgbClr val="0066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3733" name="文本框 73732"/>
          <p:cNvSpPr txBox="1"/>
          <p:nvPr/>
        </p:nvSpPr>
        <p:spPr>
          <a:xfrm>
            <a:off x="179388" y="5013325"/>
            <a:ext cx="8077200" cy="3937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>
                <a:solidFill>
                  <a:srgbClr val="00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3600" b="1">
                <a:solidFill>
                  <a:srgbClr val="00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3600" b="1">
                <a:solidFill>
                  <a:srgbClr val="00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 </a:t>
            </a:r>
            <a:r>
              <a:rPr lang="zh-CN" altLang="en-US" sz="3600" b="1" dirty="0">
                <a:solidFill>
                  <a:srgbClr val="00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“放学</a:t>
            </a:r>
            <a:r>
              <a:rPr lang="zh-CN" altLang="en-US" sz="3600" b="1">
                <a:solidFill>
                  <a:srgbClr val="00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了，</a:t>
            </a:r>
            <a:r>
              <a:rPr lang="en-US" altLang="zh-CN" sz="3600" b="1">
                <a:solidFill>
                  <a:srgbClr val="00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zh-CN" altLang="en-US" sz="3600" b="1">
                <a:solidFill>
                  <a:srgbClr val="00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你们走吧。”</a:t>
            </a:r>
            <a:endParaRPr lang="zh-CN" altLang="en-US" sz="3600" b="1">
              <a:solidFill>
                <a:srgbClr val="0066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endParaRPr lang="zh-CN" altLang="en-US" sz="3600" b="1">
              <a:solidFill>
                <a:srgbClr val="0066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endParaRPr lang="zh-CN" altLang="en-US" sz="3600" b="1">
              <a:solidFill>
                <a:srgbClr val="0066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3734" name="矩形 73733"/>
          <p:cNvSpPr/>
          <p:nvPr/>
        </p:nvSpPr>
        <p:spPr>
          <a:xfrm>
            <a:off x="4500563" y="2636838"/>
            <a:ext cx="3168650" cy="8636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p>
            <a:pPr lvl="0" algn="ctr"/>
            <a:r>
              <a: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（解释说明）</a:t>
            </a:r>
            <a:endParaRPr lang="zh-CN" altLang="en-US" sz="4000" b="1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3735" name="矩形 73734"/>
          <p:cNvSpPr/>
          <p:nvPr/>
        </p:nvSpPr>
        <p:spPr>
          <a:xfrm>
            <a:off x="4787900" y="4076700"/>
            <a:ext cx="3168650" cy="8636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p>
            <a:pPr lvl="0" algn="ctr"/>
            <a:r>
              <a: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（声音的延续）</a:t>
            </a:r>
            <a:endParaRPr lang="zh-CN" altLang="en-US" sz="4000" b="1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3736" name="矩形 73735"/>
          <p:cNvSpPr/>
          <p:nvPr/>
        </p:nvSpPr>
        <p:spPr>
          <a:xfrm>
            <a:off x="4787900" y="5516563"/>
            <a:ext cx="3168650" cy="8636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p>
            <a:pPr lvl="0" algn="ctr"/>
            <a:r>
              <a: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（意思的递进）</a:t>
            </a:r>
            <a:endParaRPr lang="zh-CN" altLang="en-US" sz="4000" b="1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3737" name="矩形 73736"/>
          <p:cNvSpPr/>
          <p:nvPr/>
        </p:nvSpPr>
        <p:spPr>
          <a:xfrm>
            <a:off x="179388" y="188913"/>
            <a:ext cx="2736850" cy="9636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PerspectiveTopLeft">
                <a:rot lat="0" lon="0" rev="0"/>
              </a:camera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p>
            <a:pPr algn="ctr"/>
            <a:r>
              <a:rPr lang="zh-CN" altLang="en-US" sz="3600" b="0">
                <a:gradFill rotWithShape="0">
                  <a:gsLst>
                    <a:gs pos="0">
                      <a:srgbClr val="CBCBCB">
                        <a:alpha val="100000"/>
                      </a:srgbClr>
                    </a:gs>
                    <a:gs pos="13000">
                      <a:srgbClr val="5F5F5F">
                        <a:alpha val="100000"/>
                      </a:srgbClr>
                    </a:gs>
                    <a:gs pos="21001">
                      <a:srgbClr val="5F5F5F">
                        <a:alpha val="100000"/>
                      </a:srgbClr>
                    </a:gs>
                    <a:gs pos="63000">
                      <a:srgbClr val="FFFFFF">
                        <a:alpha val="100000"/>
                      </a:srgbClr>
                    </a:gs>
                    <a:gs pos="67000">
                      <a:srgbClr val="B2B2B2">
                        <a:alpha val="100000"/>
                      </a:srgbClr>
                    </a:gs>
                    <a:gs pos="69000">
                      <a:srgbClr val="292929">
                        <a:alpha val="100000"/>
                      </a:srgbClr>
                    </a:gs>
                    <a:gs pos="82001">
                      <a:srgbClr val="777777">
                        <a:alpha val="100000"/>
                      </a:srgbClr>
                    </a:gs>
                    <a:gs pos="100000">
                      <a:srgbClr val="EAEAEA">
                        <a:alpha val="100000"/>
                      </a:srgbClr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重点研读</a:t>
            </a:r>
            <a:endParaRPr lang="zh-CN" altLang="en-US" sz="3600" b="0">
              <a:gradFill rotWithShape="0">
                <a:gsLst>
                  <a:gs pos="0">
                    <a:srgbClr val="CBCBCB">
                      <a:alpha val="100000"/>
                    </a:srgbClr>
                  </a:gs>
                  <a:gs pos="13000">
                    <a:srgbClr val="5F5F5F">
                      <a:alpha val="100000"/>
                    </a:srgbClr>
                  </a:gs>
                  <a:gs pos="21001">
                    <a:srgbClr val="5F5F5F">
                      <a:alpha val="100000"/>
                    </a:srgbClr>
                  </a:gs>
                  <a:gs pos="63000">
                    <a:srgbClr val="FFFFFF">
                      <a:alpha val="100000"/>
                    </a:srgbClr>
                  </a:gs>
                  <a:gs pos="67000">
                    <a:srgbClr val="B2B2B2">
                      <a:alpha val="100000"/>
                    </a:srgbClr>
                  </a:gs>
                  <a:gs pos="69000">
                    <a:srgbClr val="292929">
                      <a:alpha val="100000"/>
                    </a:srgbClr>
                  </a:gs>
                  <a:gs pos="82001">
                    <a:srgbClr val="777777">
                      <a:alpha val="100000"/>
                    </a:srgbClr>
                  </a:gs>
                  <a:gs pos="100000">
                    <a:srgbClr val="EAEAEA">
                      <a:alpha val="100000"/>
                    </a:srgbClr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3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3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37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3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3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3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37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37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37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37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1" grpId="0"/>
      <p:bldP spid="73732" grpId="0"/>
      <p:bldP spid="73733" grpId="0"/>
      <p:bldP spid="73734" grpId="0"/>
      <p:bldP spid="73735" grpId="0"/>
      <p:bldP spid="73736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9938" name="标题 39937"/>
          <p:cNvSpPr>
            <a:spLocks noGrp="1"/>
          </p:cNvSpPr>
          <p:nvPr>
            <p:ph type="title"/>
          </p:nvPr>
        </p:nvSpPr>
        <p:spPr>
          <a:xfrm>
            <a:off x="609600" y="685800"/>
            <a:ext cx="5638800" cy="609600"/>
          </a:xfrm>
          <a:effectLst>
            <a:outerShdw dist="17961" dir="2699999" algn="ctr" rotWithShape="0">
              <a:srgbClr val="FF0000"/>
            </a:outerShdw>
          </a:effectLst>
        </p:spPr>
        <p:txBody>
          <a:bodyPr anchor="ctr"/>
          <a:p>
            <a:pPr algn="l">
              <a:lnSpc>
                <a:spcPct val="120000"/>
              </a:lnSpc>
            </a:pPr>
            <a:r>
              <a:rPr lang="zh-CN" altLang="en-US" sz="4000" b="1">
                <a:solidFill>
                  <a:srgbClr val="FFFF99"/>
                </a:solidFill>
                <a:ea typeface="华文中宋" pitchFamily="2" charset="-122"/>
              </a:rPr>
              <a:t>最后的教书生涯；</a:t>
            </a:r>
            <a:endParaRPr lang="zh-CN" altLang="en-US" sz="4000" b="1">
              <a:solidFill>
                <a:srgbClr val="FFFF99"/>
              </a:solidFill>
              <a:ea typeface="华文中宋" pitchFamily="2" charset="-122"/>
            </a:endParaRPr>
          </a:p>
        </p:txBody>
      </p:sp>
      <p:sp>
        <p:nvSpPr>
          <p:cNvPr id="39939" name="文本占位符 39938"/>
          <p:cNvSpPr>
            <a:spLocks noGrp="1"/>
          </p:cNvSpPr>
          <p:nvPr>
            <p:ph type="body" idx="1"/>
          </p:nvPr>
        </p:nvSpPr>
        <p:spPr>
          <a:xfrm>
            <a:off x="0" y="2590800"/>
            <a:ext cx="9144000" cy="3352800"/>
          </a:xfrm>
          <a:solidFill>
            <a:srgbClr val="66CCFF"/>
          </a:solidFill>
          <a:ln>
            <a:solidFill>
              <a:srgbClr val="FF0000"/>
            </a:solidFill>
            <a:miter/>
          </a:ln>
        </p:spPr>
        <p:txBody>
          <a:bodyPr/>
          <a:p>
            <a:r>
              <a:rPr lang="zh-CN" altLang="en-US" sz="4400">
                <a:solidFill>
                  <a:schemeClr val="accent2"/>
                </a:solidFill>
                <a:latin typeface="华文行楷" pitchFamily="2" charset="-122"/>
                <a:ea typeface="华文行楷" pitchFamily="2" charset="-122"/>
              </a:rPr>
              <a:t>对自己所从事事业的无限依恋之情；</a:t>
            </a:r>
            <a:endParaRPr lang="zh-CN" altLang="en-US" sz="4400">
              <a:solidFill>
                <a:schemeClr val="accent2"/>
              </a:solidFill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4400">
                <a:solidFill>
                  <a:schemeClr val="accent2"/>
                </a:solidFill>
                <a:latin typeface="华文行楷" pitchFamily="2" charset="-122"/>
                <a:ea typeface="华文行楷" pitchFamily="2" charset="-122"/>
              </a:rPr>
              <a:t>对祖国语言的无比珍视之情；</a:t>
            </a:r>
            <a:endParaRPr lang="zh-CN" altLang="en-US" sz="4400">
              <a:solidFill>
                <a:schemeClr val="accent2"/>
              </a:solidFill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4400">
                <a:solidFill>
                  <a:schemeClr val="accent2"/>
                </a:solidFill>
                <a:latin typeface="华文行楷" pitchFamily="2" charset="-122"/>
                <a:ea typeface="华文行楷" pitchFamily="2" charset="-122"/>
              </a:rPr>
              <a:t>对侵略者的无限痛恨之情；</a:t>
            </a:r>
            <a:endParaRPr lang="zh-CN" altLang="en-US" sz="4400">
              <a:solidFill>
                <a:schemeClr val="accent2"/>
              </a:solidFill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440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对祖国的无限热爱之情；      </a:t>
            </a:r>
            <a:r>
              <a:rPr lang="en-US" altLang="zh-CN" sz="440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……</a:t>
            </a:r>
            <a:endParaRPr lang="en-US" altLang="zh-CN" sz="440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9940" name="文本框 39939"/>
          <p:cNvSpPr txBox="1"/>
          <p:nvPr/>
        </p:nvSpPr>
        <p:spPr>
          <a:xfrm>
            <a:off x="533400" y="1524000"/>
            <a:ext cx="6553200" cy="701675"/>
          </a:xfrm>
          <a:prstGeom prst="rect">
            <a:avLst/>
          </a:prstGeom>
          <a:noFill/>
          <a:ln w="9525">
            <a:noFill/>
          </a:ln>
          <a:effectLst>
            <a:outerShdw dist="17961" dir="2699999" algn="ctr" rotWithShape="0">
              <a:srgbClr val="FFFF99"/>
            </a:outerShdw>
          </a:effectLst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华文中宋" pitchFamily="2" charset="-122"/>
              </a:rPr>
              <a:t>最后的学习自己母语的机会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  <a:ea typeface="华文中宋" pitchFamily="2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" dur="500"/>
                                        <p:tgtEl>
                                          <p:spTgt spid="39939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charRg st="17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39939">
                                            <p:txEl>
                                              <p:charRg st="17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charRg st="31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2" dur="500"/>
                                        <p:tgtEl>
                                          <p:spTgt spid="39939">
                                            <p:txEl>
                                              <p:charRg st="31" end="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charRg st="44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7" dur="500"/>
                                        <p:tgtEl>
                                          <p:spTgt spid="39939">
                                            <p:txEl>
                                              <p:charRg st="44" end="6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 animBg="1"/>
      <p:bldP spid="39939" grpId="0" animBg="1" build="p"/>
      <p:bldP spid="3994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8" name="标题 55297"/>
          <p:cNvSpPr>
            <a:spLocks noGrp="1"/>
          </p:cNvSpPr>
          <p:nvPr>
            <p:ph type="title"/>
          </p:nvPr>
        </p:nvSpPr>
        <p:spPr>
          <a:xfrm>
            <a:off x="250825" y="260350"/>
            <a:ext cx="7772400" cy="1143000"/>
          </a:xfrm>
        </p:spPr>
        <p:txBody>
          <a:bodyPr anchor="ctr"/>
          <a:p>
            <a:pPr algn="l"/>
            <a:r>
              <a:rPr lang="zh-CN" altLang="en-US" sz="5400" dirty="0">
                <a:solidFill>
                  <a:srgbClr val="FF0000"/>
                </a:solidFill>
              </a:rPr>
              <a:t>体裁：小说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  <p:sp>
        <p:nvSpPr>
          <p:cNvPr id="55299" name="文本占位符 55298"/>
          <p:cNvSpPr>
            <a:spLocks noGrp="1"/>
          </p:cNvSpPr>
          <p:nvPr>
            <p:ph type="body" idx="1"/>
          </p:nvPr>
        </p:nvSpPr>
        <p:spPr>
          <a:xfrm>
            <a:off x="323850" y="1700213"/>
            <a:ext cx="8569325" cy="4114800"/>
          </a:xfrm>
        </p:spPr>
        <p:txBody>
          <a:bodyPr/>
          <a:p>
            <a:r>
              <a:rPr lang="zh-CN" altLang="en-US" sz="3600" b="1" dirty="0"/>
              <a:t>是叙事性文学的一种，它是</a:t>
            </a:r>
            <a:r>
              <a:rPr lang="zh-CN" altLang="en-US" sz="3600" b="1" dirty="0">
                <a:solidFill>
                  <a:srgbClr val="CC0000"/>
                </a:solidFill>
              </a:rPr>
              <a:t>以塑造人物形象为中心</a:t>
            </a:r>
            <a:r>
              <a:rPr lang="zh-CN" altLang="en-US" sz="3600" b="1" dirty="0"/>
              <a:t>，通过</a:t>
            </a:r>
            <a:r>
              <a:rPr lang="zh-CN" altLang="en-US" sz="3600" b="1" dirty="0">
                <a:solidFill>
                  <a:srgbClr val="CC0000"/>
                </a:solidFill>
              </a:rPr>
              <a:t>完整故事情节</a:t>
            </a:r>
            <a:r>
              <a:rPr lang="zh-CN" altLang="en-US" sz="3600" b="1" dirty="0"/>
              <a:t>和</a:t>
            </a:r>
            <a:r>
              <a:rPr lang="zh-CN" altLang="en-US" sz="3600" b="1" dirty="0">
                <a:solidFill>
                  <a:srgbClr val="CC0000"/>
                </a:solidFill>
              </a:rPr>
              <a:t>环境描写</a:t>
            </a:r>
            <a:r>
              <a:rPr lang="zh-CN" altLang="en-US" sz="3600" b="1" dirty="0"/>
              <a:t>反映社会生活的一种</a:t>
            </a:r>
            <a:r>
              <a:rPr lang="zh-CN" altLang="en-US" sz="3600" b="1" dirty="0">
                <a:solidFill>
                  <a:srgbClr val="CC0000"/>
                </a:solidFill>
              </a:rPr>
              <a:t>文学体裁。</a:t>
            </a:r>
            <a:endParaRPr lang="zh-CN" altLang="en-US" sz="3600" b="1" dirty="0">
              <a:solidFill>
                <a:srgbClr val="CC0000"/>
              </a:solidFill>
            </a:endParaRPr>
          </a:p>
          <a:p>
            <a:endParaRPr lang="zh-CN" altLang="en-US" sz="3600" b="1" dirty="0"/>
          </a:p>
          <a:p>
            <a:r>
              <a:rPr lang="zh-CN" altLang="en-US" sz="3600" b="1" dirty="0"/>
              <a:t>按</a:t>
            </a:r>
            <a:r>
              <a:rPr lang="zh-CN" altLang="en-US" sz="3600" b="1" dirty="0">
                <a:solidFill>
                  <a:srgbClr val="FF0000"/>
                </a:solidFill>
              </a:rPr>
              <a:t>篇幅容量</a:t>
            </a:r>
            <a:r>
              <a:rPr lang="zh-CN" altLang="en-US" sz="3600" b="1" dirty="0"/>
              <a:t>分</a:t>
            </a:r>
            <a:r>
              <a:rPr lang="zh-CN" altLang="en-US" sz="3600" b="1" dirty="0">
                <a:solidFill>
                  <a:srgbClr val="FF0066"/>
                </a:solidFill>
              </a:rPr>
              <a:t>：</a:t>
            </a:r>
            <a:endParaRPr lang="zh-CN" altLang="en-US" sz="3600" b="1" dirty="0">
              <a:solidFill>
                <a:srgbClr val="FF0066"/>
              </a:solidFill>
            </a:endParaRPr>
          </a:p>
          <a:p>
            <a:r>
              <a:rPr lang="zh-CN" altLang="en-US" sz="3600" b="1" dirty="0">
                <a:solidFill>
                  <a:srgbClr val="CC0000"/>
                </a:solidFill>
              </a:rPr>
              <a:t>长篇，短篇，中篇和微型小说。</a:t>
            </a:r>
            <a:endParaRPr lang="zh-CN" altLang="en-US" sz="3600" b="1" dirty="0">
              <a:solidFill>
                <a:srgbClr val="CC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charRg st="0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299">
                                            <p:txEl>
                                              <p:charRg st="0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299">
                                            <p:txEl>
                                              <p:charRg st="0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charRg st="52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5299">
                                            <p:txEl>
                                              <p:charRg st="52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5299">
                                            <p:txEl>
                                              <p:charRg st="52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charRg st="60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5299">
                                            <p:txEl>
                                              <p:charRg st="60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5299">
                                            <p:txEl>
                                              <p:charRg st="60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3314" name="矩形 13313"/>
          <p:cNvSpPr/>
          <p:nvPr/>
        </p:nvSpPr>
        <p:spPr>
          <a:xfrm>
            <a:off x="250825" y="549275"/>
            <a:ext cx="43211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小说的</a:t>
            </a:r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三要素</a:t>
            </a:r>
            <a:r>
              <a:rPr lang="en-US" altLang="zh-CN" sz="36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: </a:t>
            </a:r>
            <a:endParaRPr lang="en-US" altLang="zh-CN" sz="3600" b="1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3315" name="矩形 13314"/>
          <p:cNvSpPr/>
          <p:nvPr/>
        </p:nvSpPr>
        <p:spPr>
          <a:xfrm>
            <a:off x="3708400" y="549275"/>
            <a:ext cx="597693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人物、</a:t>
            </a:r>
            <a:r>
              <a:rPr lang="zh-CN" altLang="en-US" sz="36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环境</a:t>
            </a:r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和情节。 </a:t>
            </a:r>
            <a:endParaRPr lang="zh-CN" altLang="en-US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3316" name="图片 13315" descr="07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5" y="6486525"/>
            <a:ext cx="1476375" cy="371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7" name="文本框 13316"/>
          <p:cNvSpPr txBox="1"/>
          <p:nvPr/>
        </p:nvSpPr>
        <p:spPr>
          <a:xfrm>
            <a:off x="1522413" y="2646363"/>
            <a:ext cx="198278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>
                <a:solidFill>
                  <a:schemeClr val="accent2"/>
                </a:solidFill>
                <a:latin typeface="Times New Roman" panose="02020603050405020304" pitchFamily="18" charset="0"/>
                <a:ea typeface="华文隶书" pitchFamily="2" charset="-122"/>
              </a:rPr>
              <a:t>环境</a:t>
            </a:r>
            <a:endParaRPr lang="zh-CN" altLang="en-US" sz="4000" b="1">
              <a:solidFill>
                <a:schemeClr val="accent2"/>
              </a:solidFill>
              <a:latin typeface="Times New Roman" panose="02020603050405020304" pitchFamily="18" charset="0"/>
              <a:ea typeface="华文隶书" pitchFamily="2" charset="-122"/>
            </a:endParaRPr>
          </a:p>
        </p:txBody>
      </p:sp>
      <p:sp>
        <p:nvSpPr>
          <p:cNvPr id="13318" name="左大括号 13317"/>
          <p:cNvSpPr/>
          <p:nvPr/>
        </p:nvSpPr>
        <p:spPr>
          <a:xfrm>
            <a:off x="2667000" y="2286000"/>
            <a:ext cx="144463" cy="1368425"/>
          </a:xfrm>
          <a:prstGeom prst="leftBrace">
            <a:avLst>
              <a:gd name="adj1" fmla="val 78937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3319" name="文本框 13318"/>
          <p:cNvSpPr txBox="1"/>
          <p:nvPr/>
        </p:nvSpPr>
        <p:spPr>
          <a:xfrm>
            <a:off x="2819400" y="2209800"/>
            <a:ext cx="30956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自然环境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20" name="文本框 13319"/>
          <p:cNvSpPr txBox="1"/>
          <p:nvPr/>
        </p:nvSpPr>
        <p:spPr>
          <a:xfrm>
            <a:off x="2819400" y="3048000"/>
            <a:ext cx="23050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社会环境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21" name="文本框 13320"/>
          <p:cNvSpPr txBox="1"/>
          <p:nvPr/>
        </p:nvSpPr>
        <p:spPr>
          <a:xfrm>
            <a:off x="1527175" y="4903788"/>
            <a:ext cx="1331913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>
                <a:solidFill>
                  <a:schemeClr val="accent2"/>
                </a:solidFill>
                <a:latin typeface="Times New Roman" panose="02020603050405020304" pitchFamily="18" charset="0"/>
                <a:ea typeface="华文隶书" pitchFamily="2" charset="-122"/>
              </a:rPr>
              <a:t>情节</a:t>
            </a:r>
            <a:endParaRPr lang="zh-CN" altLang="en-US" sz="4000" b="1">
              <a:solidFill>
                <a:schemeClr val="accent2"/>
              </a:solidFill>
              <a:latin typeface="Times New Roman" panose="02020603050405020304" pitchFamily="18" charset="0"/>
              <a:ea typeface="华文隶书" pitchFamily="2" charset="-122"/>
            </a:endParaRPr>
          </a:p>
        </p:txBody>
      </p:sp>
      <p:sp>
        <p:nvSpPr>
          <p:cNvPr id="13322" name="左大括号 13321"/>
          <p:cNvSpPr/>
          <p:nvPr/>
        </p:nvSpPr>
        <p:spPr>
          <a:xfrm>
            <a:off x="2606675" y="3967163"/>
            <a:ext cx="360363" cy="2663825"/>
          </a:xfrm>
          <a:prstGeom prst="leftBrace">
            <a:avLst>
              <a:gd name="adj1" fmla="val 6160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3323" name="文本框 13322"/>
          <p:cNvSpPr txBox="1"/>
          <p:nvPr/>
        </p:nvSpPr>
        <p:spPr>
          <a:xfrm>
            <a:off x="2895600" y="4038600"/>
            <a:ext cx="14414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开端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24" name="文本框 13323"/>
          <p:cNvSpPr txBox="1"/>
          <p:nvPr/>
        </p:nvSpPr>
        <p:spPr>
          <a:xfrm>
            <a:off x="2895600" y="4687888"/>
            <a:ext cx="1000125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发展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25" name="文本框 13324"/>
          <p:cNvSpPr txBox="1"/>
          <p:nvPr/>
        </p:nvSpPr>
        <p:spPr>
          <a:xfrm>
            <a:off x="2895600" y="5262563"/>
            <a:ext cx="10795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高潮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26" name="文本框 13325"/>
          <p:cNvSpPr txBox="1"/>
          <p:nvPr/>
        </p:nvSpPr>
        <p:spPr>
          <a:xfrm>
            <a:off x="2895600" y="5911850"/>
            <a:ext cx="12255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结局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28" name="文本框 13327"/>
          <p:cNvSpPr txBox="1"/>
          <p:nvPr/>
        </p:nvSpPr>
        <p:spPr>
          <a:xfrm>
            <a:off x="1547813" y="1341438"/>
            <a:ext cx="7300912" cy="1922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>
                <a:solidFill>
                  <a:schemeClr val="accent2"/>
                </a:solidFill>
                <a:latin typeface="Arial" panose="020B0604020202020204" pitchFamily="34" charset="0"/>
                <a:ea typeface="华文隶书" pitchFamily="2" charset="-122"/>
              </a:rPr>
              <a:t>人物</a:t>
            </a:r>
            <a:r>
              <a:rPr lang="zh-CN" altLang="en-US" sz="4800" b="0">
                <a:solidFill>
                  <a:schemeClr val="accent2"/>
                </a:solidFill>
                <a:latin typeface="Arial" panose="020B0604020202020204" pitchFamily="34" charset="0"/>
                <a:ea typeface="华文隶书" pitchFamily="2" charset="-122"/>
              </a:rPr>
              <a:t>：</a:t>
            </a:r>
            <a:r>
              <a:rPr lang="zh-CN" altLang="en-US" sz="3600" b="1">
                <a:solidFill>
                  <a:schemeClr val="tx1"/>
                </a:solidFill>
                <a:latin typeface="Arial" panose="020B0604020202020204" pitchFamily="34" charset="0"/>
                <a:ea typeface="华文新魏" pitchFamily="2" charset="-122"/>
              </a:rPr>
              <a:t>小说的</a:t>
            </a:r>
            <a:r>
              <a:rPr lang="zh-CN" altLang="en-US" sz="3600" b="1" dirty="0">
                <a:solidFill>
                  <a:schemeClr val="tx1"/>
                </a:solidFill>
                <a:latin typeface="Arial" panose="020B0604020202020204" pitchFamily="34" charset="0"/>
                <a:ea typeface="华文新魏" pitchFamily="2" charset="-122"/>
              </a:rPr>
              <a:t>中心</a:t>
            </a:r>
            <a:endParaRPr lang="zh-CN" altLang="en-US" sz="2800" b="1" dirty="0">
              <a:solidFill>
                <a:schemeClr val="tx1"/>
              </a:solidFill>
              <a:latin typeface="Arial" panose="020B0604020202020204" pitchFamily="34" charset="0"/>
              <a:ea typeface="华文新魏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4800" b="1">
                <a:solidFill>
                  <a:srgbClr val="0000CC"/>
                </a:solidFill>
                <a:latin typeface="Arial" panose="020B0604020202020204" pitchFamily="34" charset="0"/>
                <a:ea typeface="华文新魏" pitchFamily="2" charset="-122"/>
              </a:rPr>
              <a:t> </a:t>
            </a:r>
            <a:endParaRPr lang="zh-CN" altLang="en-US" sz="4800" b="1">
              <a:solidFill>
                <a:srgbClr val="0000CC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  <p:pic>
        <p:nvPicPr>
          <p:cNvPr id="13329" name="图片 13328" descr="BD14578_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1600200"/>
            <a:ext cx="390525" cy="390525"/>
          </a:xfrm>
          <a:prstGeom prst="rect">
            <a:avLst/>
          </a:prstGeom>
          <a:solidFill>
            <a:srgbClr val="FFFF66"/>
          </a:solidFill>
          <a:ln w="9525">
            <a:noFill/>
          </a:ln>
        </p:spPr>
      </p:pic>
      <p:pic>
        <p:nvPicPr>
          <p:cNvPr id="13330" name="图片 13329" descr="BD14578_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5105400"/>
            <a:ext cx="390525" cy="390525"/>
          </a:xfrm>
          <a:prstGeom prst="rect">
            <a:avLst/>
          </a:prstGeom>
          <a:solidFill>
            <a:srgbClr val="FFFF66"/>
          </a:solidFill>
          <a:ln w="9525">
            <a:noFill/>
          </a:ln>
        </p:spPr>
      </p:pic>
      <p:pic>
        <p:nvPicPr>
          <p:cNvPr id="13331" name="图片 13330" descr="BD14578_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750" y="3357563"/>
            <a:ext cx="390525" cy="390525"/>
          </a:xfrm>
          <a:prstGeom prst="rect">
            <a:avLst/>
          </a:prstGeom>
          <a:solidFill>
            <a:srgbClr val="FFFF66"/>
          </a:solidFill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  <p:bldP spid="13317" grpId="0"/>
      <p:bldP spid="13319" grpId="0"/>
      <p:bldP spid="13320" grpId="0"/>
      <p:bldP spid="13321" grpId="0"/>
      <p:bldP spid="13323" grpId="0"/>
      <p:bldP spid="13324" grpId="0"/>
      <p:bldP spid="13325" grpId="0"/>
      <p:bldP spid="133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5234" name="文本框 95233"/>
          <p:cNvSpPr txBox="1"/>
          <p:nvPr/>
        </p:nvSpPr>
        <p:spPr>
          <a:xfrm>
            <a:off x="0" y="228600"/>
            <a:ext cx="38100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4400" b="1" i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小说三要素</a:t>
            </a:r>
            <a:r>
              <a:rPr lang="zh-CN" altLang="en-US" sz="4400" b="1" i="1" dirty="0">
                <a:solidFill>
                  <a:srgbClr val="66FF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：</a:t>
            </a:r>
            <a:endParaRPr lang="zh-CN" altLang="en-US" sz="4400" b="1" i="1" dirty="0">
              <a:solidFill>
                <a:srgbClr val="66FF66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5235" name="文本框 95234"/>
          <p:cNvSpPr txBox="1"/>
          <p:nvPr/>
        </p:nvSpPr>
        <p:spPr>
          <a:xfrm>
            <a:off x="0" y="1412875"/>
            <a:ext cx="19050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4800" b="1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人物</a:t>
            </a:r>
            <a:endParaRPr lang="zh-CN" altLang="en-US" sz="4800" b="1" dirty="0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5236" name="文本框 95235"/>
          <p:cNvSpPr txBox="1"/>
          <p:nvPr/>
        </p:nvSpPr>
        <p:spPr>
          <a:xfrm>
            <a:off x="0" y="3141663"/>
            <a:ext cx="1905000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4800" b="1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环境</a:t>
            </a:r>
            <a:endParaRPr lang="zh-CN" altLang="en-US" sz="4800" b="1" dirty="0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5237" name="文本框 95236"/>
          <p:cNvSpPr txBox="1"/>
          <p:nvPr/>
        </p:nvSpPr>
        <p:spPr>
          <a:xfrm>
            <a:off x="0" y="5661025"/>
            <a:ext cx="19050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4800" b="1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情节</a:t>
            </a:r>
            <a:endParaRPr lang="zh-CN" altLang="en-US" sz="4800" b="1" dirty="0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5238" name="文本框 95237"/>
          <p:cNvSpPr txBox="1"/>
          <p:nvPr/>
        </p:nvSpPr>
        <p:spPr>
          <a:xfrm>
            <a:off x="1547813" y="1125538"/>
            <a:ext cx="7239000" cy="1739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通过外貌、语言、动作、心理、神态、细节描写来塑造人物。是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小说的中心，反映文章主题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95239" name="文本框 95238"/>
          <p:cNvSpPr txBox="1"/>
          <p:nvPr/>
        </p:nvSpPr>
        <p:spPr>
          <a:xfrm>
            <a:off x="1403350" y="2924175"/>
            <a:ext cx="7596188" cy="228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Tx/>
            </a:pP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社会环境</a:t>
            </a: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：交待时代背景</a:t>
            </a:r>
            <a:endParaRPr lang="zh-CN" altLang="en-US" sz="3600" b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>
              <a:buClrTx/>
            </a:pP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自然环境</a:t>
            </a: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：交待人物活动的时间、地点、景物、烘托气氛，表现人物性格、感情</a:t>
            </a:r>
            <a:endParaRPr lang="zh-CN" altLang="en-US" sz="3600" b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5240" name="文本框 95239"/>
          <p:cNvSpPr txBox="1"/>
          <p:nvPr/>
        </p:nvSpPr>
        <p:spPr>
          <a:xfrm>
            <a:off x="1476375" y="5445125"/>
            <a:ext cx="72390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序幕、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开端、发展、高潮、结局、</a:t>
            </a: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尾声</a:t>
            </a:r>
            <a:endParaRPr lang="zh-CN" altLang="en-US" sz="3600" b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5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5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5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5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5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5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5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5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5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5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5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5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5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5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4" grpId="0"/>
      <p:bldP spid="95235" grpId="0"/>
      <p:bldP spid="95236" grpId="0"/>
      <p:bldP spid="95237" grpId="0"/>
      <p:bldP spid="95238" grpId="0"/>
      <p:bldP spid="95239" grpId="0"/>
      <p:bldP spid="9524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图片 15361" descr="2003123015134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标题 15362"/>
          <p:cNvSpPr>
            <a:spLocks noGrp="1"/>
          </p:cNvSpPr>
          <p:nvPr>
            <p:ph type="title"/>
          </p:nvPr>
        </p:nvSpPr>
        <p:spPr>
          <a:xfrm>
            <a:off x="228600" y="685800"/>
            <a:ext cx="5638800" cy="1752600"/>
          </a:xfrm>
          <a:ln>
            <a:solidFill>
              <a:srgbClr val="FF0000"/>
            </a:solidFill>
            <a:miter/>
          </a:ln>
        </p:spPr>
        <p:txBody>
          <a:bodyPr anchor="ctr"/>
          <a:p>
            <a:pPr lvl="0"/>
            <a:r>
              <a:rPr lang="en-US" altLang="zh-CN" sz="8800" b="1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rPr>
              <a:t>1</a:t>
            </a:r>
            <a:r>
              <a:rPr lang="zh-CN" altLang="en-US" sz="8800" b="1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rPr>
              <a:t>、情节</a:t>
            </a:r>
            <a:endParaRPr lang="zh-CN" altLang="en-US" sz="8800" b="1">
              <a:solidFill>
                <a:schemeClr val="tx1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5365" name="文本框 15364"/>
          <p:cNvSpPr txBox="1"/>
          <p:nvPr/>
        </p:nvSpPr>
        <p:spPr>
          <a:xfrm>
            <a:off x="611188" y="2997200"/>
            <a:ext cx="7921625" cy="2530475"/>
          </a:xfrm>
          <a:prstGeom prst="rect">
            <a:avLst/>
          </a:prstGeom>
          <a:solidFill>
            <a:srgbClr val="CCFFCC"/>
          </a:solidFill>
          <a:ln w="9525">
            <a:noFill/>
          </a:ln>
          <a:effectLst>
            <a:outerShdw dist="17961" dir="2699999" algn="ctr" rotWithShape="0">
              <a:schemeClr val="bg1"/>
            </a:outerShdw>
          </a:effectLst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问题一：你能理清课文的情节</a:t>
            </a:r>
            <a:r>
              <a:rPr lang="zh-CN" altLang="en-US" sz="40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吗</a:t>
            </a:r>
            <a:r>
              <a:rPr lang="en-US" altLang="zh-CN" sz="4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endParaRPr lang="en-US" altLang="zh-CN" sz="40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40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</a:t>
            </a:r>
            <a:r>
              <a:rPr lang="zh-CN" altLang="en-US" sz="4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说的情节可分为</a:t>
            </a:r>
            <a:r>
              <a:rPr lang="zh-CN" altLang="en-US" sz="40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哪几部分</a:t>
            </a:r>
            <a:r>
              <a:rPr lang="en-US" altLang="zh-CN" sz="4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endParaRPr lang="en-US" altLang="zh-CN" sz="40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40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（提示：根据地点和时间变化）</a:t>
            </a:r>
            <a:endParaRPr lang="zh-CN" altLang="en-US" sz="40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blinds/>
  </p:transition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Ocean</Template>
  <TotalTime>0</TotalTime>
  <Words>5862</Words>
  <Application>WPS 演示</Application>
  <PresentationFormat>在屏幕上显示</PresentationFormat>
  <Paragraphs>645</Paragraphs>
  <Slides>57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28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57</vt:i4>
      </vt:variant>
    </vt:vector>
  </HeadingPairs>
  <TitlesOfParts>
    <vt:vector size="89" baseType="lpstr">
      <vt:lpstr>Arial</vt:lpstr>
      <vt:lpstr>宋体</vt:lpstr>
      <vt:lpstr>Wingdings</vt:lpstr>
      <vt:lpstr>Times New Roman</vt:lpstr>
      <vt:lpstr>楷体_GB2312</vt:lpstr>
      <vt:lpstr>Gungsuh</vt:lpstr>
      <vt:lpstr>黑体</vt:lpstr>
      <vt:lpstr>华文中宋</vt:lpstr>
      <vt:lpstr>楷体_GB2312</vt:lpstr>
      <vt:lpstr>华文隶书</vt:lpstr>
      <vt:lpstr>华文新魏</vt:lpstr>
      <vt:lpstr>华文行楷</vt:lpstr>
      <vt:lpstr>微软雅黑</vt:lpstr>
      <vt:lpstr>Calibri</vt:lpstr>
      <vt:lpstr>华文新魏</vt:lpstr>
      <vt:lpstr>Arial Unicode MS</vt:lpstr>
      <vt:lpstr>隶书</vt:lpstr>
      <vt:lpstr>方正姚体</vt:lpstr>
      <vt:lpstr>华文细黑</vt:lpstr>
      <vt:lpstr>幼圆</vt:lpstr>
      <vt:lpstr>Verdana</vt:lpstr>
      <vt:lpstr>隶书</vt:lpstr>
      <vt:lpstr>Wingdings 2</vt:lpstr>
      <vt:lpstr>华文行楷</vt:lpstr>
      <vt:lpstr>方正舒体</vt:lpstr>
      <vt:lpstr>新宋体</vt:lpstr>
      <vt:lpstr>Segoe Print</vt:lpstr>
      <vt:lpstr>Wingdings</vt:lpstr>
      <vt:lpstr>默认设计模板</vt:lpstr>
      <vt:lpstr>Photoshop.Image.6</vt:lpstr>
      <vt:lpstr>Photoshop.Image.7</vt:lpstr>
      <vt:lpstr>Photoshop.Image.5</vt:lpstr>
      <vt:lpstr>PowerPoint 演示文稿</vt:lpstr>
      <vt:lpstr>PowerPoint 演示文稿</vt:lpstr>
      <vt:lpstr>PowerPoint 演示文稿</vt:lpstr>
      <vt:lpstr>PowerPoint 演示文稿</vt:lpstr>
      <vt:lpstr>重点词语解释</vt:lpstr>
      <vt:lpstr>体裁：小说</vt:lpstr>
      <vt:lpstr>PowerPoint 演示文稿</vt:lpstr>
      <vt:lpstr>PowerPoint 演示文稿</vt:lpstr>
      <vt:lpstr>1、情节</vt:lpstr>
      <vt:lpstr>PowerPoint 演示文稿</vt:lpstr>
      <vt:lpstr>本文着重写了哪两个人物形象?</vt:lpstr>
      <vt:lpstr>PowerPoint 演示文稿</vt:lpstr>
      <vt:lpstr>PowerPoint 演示文稿</vt:lpstr>
      <vt:lpstr>PowerPoint 演示文稿</vt:lpstr>
      <vt:lpstr>今天和平时有什么不同？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重点研读最后一部分</vt:lpstr>
      <vt:lpstr>PowerPoint 演示文稿</vt:lpstr>
      <vt:lpstr>6、文中有哪些动词很好地表现了他的思想感情？ </vt:lpstr>
      <vt:lpstr>PowerPoint 演示文稿</vt:lpstr>
      <vt:lpstr>PowerPoint 演示文稿</vt:lpstr>
      <vt:lpstr>PowerPoint 演示文稿</vt:lpstr>
      <vt:lpstr>PowerPoint 演示文稿</vt:lpstr>
      <vt:lpstr>3、环境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感悟 体会:</vt:lpstr>
      <vt:lpstr>PowerPoint 演示文稿</vt:lpstr>
      <vt:lpstr>PowerPoint 演示文稿</vt:lpstr>
      <vt:lpstr>PowerPoint 演示文稿</vt:lpstr>
      <vt:lpstr>8、结尾部分三个破折号有何作用？</vt:lpstr>
      <vt:lpstr>PowerPoint 演示文稿</vt:lpstr>
      <vt:lpstr>破折号主要用法      ① 表示解释说明  </vt:lpstr>
      <vt:lpstr>② 表示话题转换</vt:lpstr>
      <vt:lpstr>⑤ 引出下文</vt:lpstr>
      <vt:lpstr>⑦ 表示插说</vt:lpstr>
      <vt:lpstr>⑨ 用在副标题前</vt:lpstr>
      <vt:lpstr>⑾意思递进</vt:lpstr>
      <vt:lpstr>PowerPoint 演示文稿</vt:lpstr>
      <vt:lpstr>最后的教书生涯；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在《伤仲永》一课的学习后，我们明白了学习的重要性，而且一个人应该终生学习，而法国作家却写了一篇小说叫《最后一课》这是怎么回事？让我们一起走进课文寻找答案吧。</dc:title>
  <dc:creator/>
  <cp:lastModifiedBy>Administrator</cp:lastModifiedBy>
  <cp:revision>88</cp:revision>
  <dcterms:created xsi:type="dcterms:W3CDTF">2003-10-27T03:10:00Z</dcterms:created>
  <dcterms:modified xsi:type="dcterms:W3CDTF">2017-03-07T02:01:40Z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