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33"/>
  </p:notesMasterIdLst>
  <p:sldIdLst>
    <p:sldId id="256" r:id="rId3"/>
    <p:sldId id="258" r:id="rId4"/>
    <p:sldId id="321" r:id="rId5"/>
    <p:sldId id="266" r:id="rId6"/>
    <p:sldId id="267" r:id="rId7"/>
    <p:sldId id="271" r:id="rId8"/>
    <p:sldId id="272" r:id="rId9"/>
    <p:sldId id="275" r:id="rId10"/>
    <p:sldId id="276" r:id="rId11"/>
    <p:sldId id="277" r:id="rId12"/>
    <p:sldId id="274" r:id="rId13"/>
    <p:sldId id="279" r:id="rId14"/>
    <p:sldId id="280" r:id="rId15"/>
    <p:sldId id="283" r:id="rId16"/>
    <p:sldId id="284" r:id="rId17"/>
    <p:sldId id="285" r:id="rId18"/>
    <p:sldId id="273" r:id="rId19"/>
    <p:sldId id="287" r:id="rId20"/>
    <p:sldId id="288" r:id="rId21"/>
    <p:sldId id="293" r:id="rId22"/>
    <p:sldId id="294" r:id="rId23"/>
    <p:sldId id="295" r:id="rId24"/>
    <p:sldId id="296" r:id="rId25"/>
    <p:sldId id="318" r:id="rId26"/>
    <p:sldId id="298" r:id="rId27"/>
    <p:sldId id="297" r:id="rId28"/>
    <p:sldId id="300" r:id="rId29"/>
    <p:sldId id="303" r:id="rId30"/>
    <p:sldId id="304" r:id="rId31"/>
    <p:sldId id="305" r:id="rId32"/>
    <p:sldId id="306" r:id="rId34"/>
    <p:sldId id="299" r:id="rId35"/>
    <p:sldId id="307" r:id="rId36"/>
    <p:sldId id="311" r:id="rId37"/>
    <p:sldId id="308" r:id="rId38"/>
    <p:sldId id="309" r:id="rId39"/>
    <p:sldId id="310" r:id="rId40"/>
    <p:sldId id="259" r:id="rId41"/>
    <p:sldId id="262" r:id="rId42"/>
    <p:sldId id="314" r:id="rId43"/>
    <p:sldId id="263" r:id="rId44"/>
    <p:sldId id="313" r:id="rId45"/>
    <p:sldId id="315" r:id="rId46"/>
    <p:sldId id="316" r:id="rId47"/>
    <p:sldId id="317" r:id="rId48"/>
    <p:sldId id="264" r:id="rId49"/>
    <p:sldId id="265" r:id="rId50"/>
    <p:sldId id="320" r:id="rId5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A535DD-4844-4F57-8934-E8550902D9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E93FCC-EE0A-43D3-AB15-84F2FF29AAA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E903424-A085-48EE-B6BC-F9431C43758E}" type="slidenum">
              <a:rPr lang="en-US" altLang="zh-CN"/>
            </a:fld>
            <a:endParaRPr lang="en-US" altLang="zh-CN"/>
          </a:p>
        </p:txBody>
      </p:sp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/>
        <p:txBody>
          <a:bodyPr lIns="91436" tIns="45718" rIns="91436" bIns="45718"/>
          <a:lstStyle/>
          <a:p>
            <a:endParaRPr lang="zh-CN" altLang="zh-CN"/>
          </a:p>
        </p:txBody>
      </p:sp>
      <p:sp>
        <p:nvSpPr>
          <p:cNvPr id="88068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 anchor="b"/>
          <a:lstStyle>
            <a:lvl1pPr defTabSz="103314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40105" indent="-322580" defTabSz="103314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92225" indent="-259080" defTabSz="103314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08480" indent="-257175" defTabSz="103314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26005" indent="-259080" defTabSz="103314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83205" indent="-259080" defTabSz="10331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40405" indent="-259080" defTabSz="10331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697605" indent="-259080" defTabSz="10331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54805" indent="-259080" defTabSz="10331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D69551C6-9597-4680-B47F-6C16108763B0}" type="slidenum">
              <a:rPr lang="en-US" altLang="zh-CN" sz="1200"/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C21BA-D789-4E74-B438-C9E37EAE3B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39E-7034-4288-8DF7-AF101FF78F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C21BA-D789-4E74-B438-C9E37EAE3B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39E-7034-4288-8DF7-AF101FF78F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C21BA-D789-4E74-B438-C9E37EAE3B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39E-7034-4288-8DF7-AF101FF78F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C21BA-D789-4E74-B438-C9E37EAE3B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39E-7034-4288-8DF7-AF101FF78F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C21BA-D789-4E74-B438-C9E37EAE3B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39E-7034-4288-8DF7-AF101FF78F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C21BA-D789-4E74-B438-C9E37EAE3B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39E-7034-4288-8DF7-AF101FF78F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C21BA-D789-4E74-B438-C9E37EAE3B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39E-7034-4288-8DF7-AF101FF78F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C21BA-D789-4E74-B438-C9E37EAE3B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39E-7034-4288-8DF7-AF101FF78F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C21BA-D789-4E74-B438-C9E37EAE3B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39E-7034-4288-8DF7-AF101FF78F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C21BA-D789-4E74-B438-C9E37EAE3B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39E-7034-4288-8DF7-AF101FF78F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C21BA-D789-4E74-B438-C9E37EAE3B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39E-7034-4288-8DF7-AF101FF78F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9C21BA-D789-4E74-B438-C9E37EAE3B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ACE39E-7034-4288-8DF7-AF101FF78FD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#_ftnref1" TargetMode="External"/><Relationship Id="rId1" Type="http://schemas.openxmlformats.org/officeDocument/2006/relationships/hyperlink" Target="#_ftn1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#_ftnref1" TargetMode="External"/><Relationship Id="rId1" Type="http://schemas.openxmlformats.org/officeDocument/2006/relationships/hyperlink" Target="#_ftn1" TargetMode="Externa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#_ftnref1" TargetMode="External"/><Relationship Id="rId1" Type="http://schemas.openxmlformats.org/officeDocument/2006/relationships/hyperlink" Target="#_ftn1" TargetMode="Externa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#_ftnref1" TargetMode="External"/><Relationship Id="rId1" Type="http://schemas.openxmlformats.org/officeDocument/2006/relationships/hyperlink" Target="#_ftn1" TargetMode="Externa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32656"/>
            <a:ext cx="8352928" cy="6192688"/>
          </a:xfrm>
        </p:spPr>
        <p:txBody>
          <a:bodyPr>
            <a:normAutofit/>
          </a:bodyPr>
          <a:lstStyle/>
          <a:p>
            <a:endParaRPr lang="en-US" altLang="zh-CN" sz="6000" dirty="0" smtClean="0">
              <a:solidFill>
                <a:schemeClr val="tx1"/>
              </a:solidFill>
            </a:endParaRPr>
          </a:p>
          <a:p>
            <a:r>
              <a:rPr lang="zh-CN" altLang="zh-CN" sz="6000" b="1" dirty="0" smtClean="0">
                <a:solidFill>
                  <a:schemeClr val="tx1"/>
                </a:solidFill>
              </a:rPr>
              <a:t>文</a:t>
            </a:r>
            <a:r>
              <a:rPr lang="zh-CN" altLang="zh-CN" sz="6000" b="1" dirty="0">
                <a:solidFill>
                  <a:schemeClr val="tx1"/>
                </a:solidFill>
              </a:rPr>
              <a:t>学类文本答题过</a:t>
            </a:r>
            <a:r>
              <a:rPr lang="zh-CN" altLang="zh-CN" sz="6000" b="1" dirty="0" smtClean="0">
                <a:solidFill>
                  <a:schemeClr val="tx1"/>
                </a:solidFill>
              </a:rPr>
              <a:t>程</a:t>
            </a:r>
            <a:endParaRPr lang="en-US" altLang="zh-CN" sz="6000" b="1" dirty="0" smtClean="0">
              <a:solidFill>
                <a:schemeClr val="tx1"/>
              </a:solidFill>
            </a:endParaRPr>
          </a:p>
          <a:p>
            <a:r>
              <a:rPr lang="zh-CN" altLang="zh-CN" sz="6000" b="1" dirty="0" smtClean="0">
                <a:solidFill>
                  <a:schemeClr val="tx1"/>
                </a:solidFill>
              </a:rPr>
              <a:t>细</a:t>
            </a:r>
            <a:r>
              <a:rPr lang="zh-CN" altLang="zh-CN" sz="6000" b="1" dirty="0">
                <a:solidFill>
                  <a:schemeClr val="tx1"/>
                </a:solidFill>
              </a:rPr>
              <a:t>化指</a:t>
            </a:r>
            <a:r>
              <a:rPr lang="zh-CN" altLang="zh-CN" sz="6000" b="1" dirty="0" smtClean="0">
                <a:solidFill>
                  <a:schemeClr val="tx1"/>
                </a:solidFill>
              </a:rPr>
              <a:t>导</a:t>
            </a:r>
            <a:r>
              <a:rPr lang="zh-CN" altLang="en-US" sz="6000" b="1" dirty="0" smtClean="0">
                <a:solidFill>
                  <a:schemeClr val="tx1"/>
                </a:solidFill>
              </a:rPr>
              <a:t>及实践</a:t>
            </a:r>
            <a:endParaRPr lang="en-US" altLang="zh-CN" sz="6000" b="1" dirty="0">
              <a:solidFill>
                <a:schemeClr val="tx1"/>
              </a:solidFill>
            </a:endParaRPr>
          </a:p>
          <a:p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5400" b="1" dirty="0" smtClean="0">
                <a:solidFill>
                  <a:srgbClr val="FF0000"/>
                </a:solidFill>
              </a:rPr>
              <a:t>诸</a:t>
            </a:r>
            <a:r>
              <a:rPr lang="zh-CN" altLang="en-US" sz="5400" b="1" dirty="0">
                <a:solidFill>
                  <a:srgbClr val="FF0000"/>
                </a:solidFill>
              </a:rPr>
              <a:t>暨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中学  姚尚春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ea typeface="黑体" panose="02010609060101010101" pitchFamily="49" charset="-122"/>
              </a:rPr>
              <a:t>理解</a:t>
            </a:r>
            <a:r>
              <a:rPr lang="zh-CN" altLang="en-US" b="1">
                <a:solidFill>
                  <a:srgbClr val="FF0000"/>
                </a:solidFill>
                <a:ea typeface="黑体" panose="02010609060101010101" pitchFamily="49" charset="-122"/>
              </a:rPr>
              <a:t>句子</a:t>
            </a:r>
            <a:r>
              <a:rPr lang="zh-CN" altLang="en-US" b="1">
                <a:ea typeface="黑体" panose="02010609060101010101" pitchFamily="49" charset="-122"/>
              </a:rPr>
              <a:t>在文中的含意</a:t>
            </a:r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62500" lnSpcReduction="20000"/>
          </a:bodyPr>
          <a:lstStyle/>
          <a:p>
            <a:pPr>
              <a:buFontTx/>
              <a:buNone/>
            </a:pPr>
            <a:r>
              <a:rPr lang="zh-CN" altLang="en-US" sz="4000" b="1" dirty="0"/>
              <a:t>首抓关键词</a:t>
            </a:r>
            <a:endParaRPr lang="zh-CN" altLang="en-US" sz="4000" b="1" dirty="0"/>
          </a:p>
          <a:p>
            <a:endParaRPr lang="zh-CN" altLang="en-US" b="1" dirty="0"/>
          </a:p>
          <a:p>
            <a:pPr>
              <a:buFontTx/>
              <a:buNone/>
            </a:pPr>
            <a:endParaRPr lang="zh-CN" altLang="en-US" b="1" dirty="0"/>
          </a:p>
          <a:p>
            <a:pPr>
              <a:buFontTx/>
              <a:buNone/>
            </a:pPr>
            <a:endParaRPr lang="en-US" altLang="zh-CN" b="1" dirty="0" smtClean="0"/>
          </a:p>
          <a:p>
            <a:pPr>
              <a:buFontTx/>
              <a:buNone/>
            </a:pPr>
            <a:endParaRPr lang="en-US" altLang="zh-CN" b="1" dirty="0"/>
          </a:p>
          <a:p>
            <a:pPr>
              <a:buFontTx/>
              <a:buNone/>
            </a:pPr>
            <a:r>
              <a:rPr lang="zh-CN" altLang="en-US" sz="4000" b="1" dirty="0" smtClean="0"/>
              <a:t>再</a:t>
            </a:r>
            <a:r>
              <a:rPr lang="zh-CN" altLang="en-US" sz="4000" b="1" dirty="0"/>
              <a:t>次看句</a:t>
            </a:r>
            <a:r>
              <a:rPr lang="zh-CN" altLang="en-US" sz="4000" b="1" dirty="0" smtClean="0"/>
              <a:t>子</a:t>
            </a:r>
            <a:endParaRPr lang="en-US" altLang="zh-CN" sz="4000" b="1" dirty="0" smtClean="0"/>
          </a:p>
          <a:p>
            <a:pPr>
              <a:buFontTx/>
              <a:buNone/>
            </a:pPr>
            <a:endParaRPr lang="en-US" altLang="zh-CN" b="1" dirty="0"/>
          </a:p>
          <a:p>
            <a:pPr>
              <a:buFontTx/>
              <a:buNone/>
            </a:pPr>
            <a:endParaRPr lang="en-US" altLang="zh-CN" b="1" dirty="0" smtClean="0"/>
          </a:p>
          <a:p>
            <a:pPr>
              <a:buFontTx/>
              <a:buNone/>
            </a:pPr>
            <a:endParaRPr lang="en-US" altLang="zh-CN" b="1" dirty="0" smtClean="0"/>
          </a:p>
          <a:p>
            <a:pPr>
              <a:buFontTx/>
              <a:buNone/>
            </a:pPr>
            <a:endParaRPr lang="en-US" altLang="zh-CN" b="1" dirty="0"/>
          </a:p>
          <a:p>
            <a:pPr>
              <a:buFontTx/>
              <a:buNone/>
            </a:pPr>
            <a:r>
              <a:rPr lang="zh-CN" altLang="en-US" sz="4000" b="1" dirty="0" smtClean="0"/>
              <a:t>所处位置</a:t>
            </a:r>
            <a:endParaRPr lang="en-US" altLang="zh-CN" sz="4000" b="1" dirty="0" smtClean="0"/>
          </a:p>
          <a:p>
            <a:pPr>
              <a:buFontTx/>
              <a:buNone/>
            </a:pPr>
            <a:endParaRPr lang="en-US" altLang="zh-CN" b="1" dirty="0" smtClean="0"/>
          </a:p>
          <a:p>
            <a:pPr>
              <a:buFontTx/>
              <a:buNone/>
            </a:pPr>
            <a:r>
              <a:rPr lang="zh-CN" altLang="en-US" sz="4600" b="1" dirty="0" smtClean="0"/>
              <a:t>思路：修辞</a:t>
            </a:r>
            <a:r>
              <a:rPr lang="en-US" altLang="zh-CN" sz="4600" b="1" dirty="0" smtClean="0"/>
              <a:t>+</a:t>
            </a:r>
            <a:r>
              <a:rPr lang="zh-CN" altLang="en-US" sz="4600" b="1" dirty="0" smtClean="0"/>
              <a:t>关键词（浅层、深层）</a:t>
            </a:r>
            <a:r>
              <a:rPr lang="en-US" altLang="zh-CN" sz="4600" b="1" dirty="0" smtClean="0"/>
              <a:t>+</a:t>
            </a:r>
            <a:r>
              <a:rPr lang="zh-CN" altLang="en-US" sz="4600" b="1" dirty="0" smtClean="0"/>
              <a:t>所处位置</a:t>
            </a:r>
            <a:endParaRPr lang="zh-CN" altLang="en-US" sz="4600" b="1" dirty="0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3124200" y="1905000"/>
            <a:ext cx="3048000" cy="3506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有无修辞</a:t>
            </a:r>
            <a:endParaRPr lang="zh-CN" altLang="en-US" sz="3200" b="1" dirty="0"/>
          </a:p>
          <a:p>
            <a:pPr>
              <a:spcBef>
                <a:spcPct val="50000"/>
              </a:spcBef>
            </a:pPr>
            <a:r>
              <a:rPr lang="zh-CN" altLang="en-US" sz="3200" b="1" dirty="0"/>
              <a:t>是否警句</a:t>
            </a:r>
            <a:endParaRPr lang="zh-CN" altLang="en-US" sz="3200" b="1" dirty="0"/>
          </a:p>
          <a:p>
            <a:pPr>
              <a:spcBef>
                <a:spcPct val="50000"/>
              </a:spcBef>
            </a:pPr>
            <a:r>
              <a:rPr lang="zh-CN" altLang="en-US" sz="3200" b="1" dirty="0"/>
              <a:t>是否深奥</a:t>
            </a:r>
            <a:endParaRPr lang="zh-CN" altLang="en-US" sz="3200" b="1" dirty="0"/>
          </a:p>
          <a:p>
            <a:pPr>
              <a:spcBef>
                <a:spcPct val="50000"/>
              </a:spcBef>
            </a:pPr>
            <a:r>
              <a:rPr lang="zh-CN" altLang="en-US" sz="3200" b="1" dirty="0"/>
              <a:t>是否含蓄</a:t>
            </a:r>
            <a:endParaRPr lang="zh-CN" altLang="en-US" sz="3200" b="1" dirty="0"/>
          </a:p>
          <a:p>
            <a:pPr>
              <a:spcBef>
                <a:spcPct val="50000"/>
              </a:spcBef>
            </a:pPr>
            <a:r>
              <a:rPr lang="zh-CN" altLang="en-US" sz="3200" b="1" dirty="0"/>
              <a:t>是否主旨</a:t>
            </a:r>
            <a:endParaRPr lang="zh-CN" altLang="en-US" sz="3200" b="1" dirty="0"/>
          </a:p>
        </p:txBody>
      </p:sp>
      <p:sp>
        <p:nvSpPr>
          <p:cNvPr id="10245" name="AutoShape 5"/>
          <p:cNvSpPr/>
          <p:nvPr/>
        </p:nvSpPr>
        <p:spPr bwMode="auto">
          <a:xfrm>
            <a:off x="2819400" y="2209800"/>
            <a:ext cx="228600" cy="2971800"/>
          </a:xfrm>
          <a:prstGeom prst="leftBrace">
            <a:avLst>
              <a:gd name="adj1" fmla="val 108333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6" name="AutoShape 6"/>
          <p:cNvSpPr/>
          <p:nvPr/>
        </p:nvSpPr>
        <p:spPr bwMode="auto">
          <a:xfrm>
            <a:off x="5562600" y="1828800"/>
            <a:ext cx="457200" cy="3429000"/>
          </a:xfrm>
          <a:prstGeom prst="rightBrace">
            <a:avLst>
              <a:gd name="adj1" fmla="val 62500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6400800" y="3124200"/>
            <a:ext cx="2209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结合上下文语境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24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24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 animBg="1"/>
      <p:bldP spid="10246" grpId="0" animBg="1"/>
      <p:bldP spid="102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2012</a:t>
            </a:r>
            <a:r>
              <a:rPr lang="zh-CN" altLang="en-US" b="1" dirty="0" smtClean="0">
                <a:solidFill>
                  <a:srgbClr val="FF0000"/>
                </a:solidFill>
              </a:rPr>
              <a:t>浙江卷</a:t>
            </a:r>
            <a:r>
              <a:rPr lang="en-US" altLang="zh-CN" b="1" dirty="0" smtClean="0">
                <a:solidFill>
                  <a:srgbClr val="FF0000"/>
                </a:solidFill>
              </a:rPr>
              <a:t>《</a:t>
            </a:r>
            <a:r>
              <a:rPr lang="zh-CN" altLang="en-US" b="1" dirty="0" smtClean="0">
                <a:solidFill>
                  <a:srgbClr val="FF0000"/>
                </a:solidFill>
              </a:rPr>
              <a:t>母亲的中药铺</a:t>
            </a:r>
            <a:r>
              <a:rPr lang="en-US" altLang="zh-CN" b="1" dirty="0" smtClean="0">
                <a:solidFill>
                  <a:srgbClr val="FF0000"/>
                </a:solidFill>
              </a:rPr>
              <a:t>》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en-US" altLang="zh-CN" b="1" dirty="0" smtClean="0"/>
              <a:t>15</a:t>
            </a:r>
            <a:r>
              <a:rPr lang="en-US" altLang="zh-CN" b="1" dirty="0"/>
              <a:t>.</a:t>
            </a:r>
            <a:r>
              <a:rPr lang="zh-CN" altLang="en-US" b="1" dirty="0"/>
              <a:t>作者在文末说“母亲就是我人生一味无价的中药”，联系全文谈谈你对这句话的理解。（</a:t>
            </a:r>
            <a:r>
              <a:rPr lang="en-US" altLang="zh-CN" b="1" dirty="0"/>
              <a:t>5</a:t>
            </a:r>
            <a:r>
              <a:rPr lang="zh-CN" altLang="en-US" b="1" dirty="0"/>
              <a:t>分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en-US" altLang="zh-CN" b="1" dirty="0"/>
              <a:t>15</a:t>
            </a:r>
            <a:r>
              <a:rPr lang="zh-CN" altLang="en-US" b="1" dirty="0"/>
              <a:t>．</a:t>
            </a:r>
            <a:r>
              <a:rPr lang="zh-CN" altLang="en-US" b="1" dirty="0" smtClean="0"/>
              <a:t>①运用比喻，把母亲比作中药，生动写出母</a:t>
            </a:r>
            <a:r>
              <a:rPr lang="zh-CN" altLang="en-US" b="1" dirty="0"/>
              <a:t>亲这味“中药”，为“我”抵御世间的伤害。</a:t>
            </a:r>
            <a:endParaRPr lang="zh-CN" altLang="en-US" b="1" dirty="0"/>
          </a:p>
          <a:p>
            <a:r>
              <a:rPr lang="zh-CN" altLang="en-US" b="1" dirty="0"/>
              <a:t>   </a:t>
            </a:r>
            <a:r>
              <a:rPr lang="zh-CN" altLang="en-US" b="1" dirty="0" smtClean="0"/>
              <a:t>②“无价”表明母</a:t>
            </a:r>
            <a:r>
              <a:rPr lang="zh-CN" altLang="en-US" b="1" dirty="0"/>
              <a:t>亲的爱与美</a:t>
            </a:r>
            <a:r>
              <a:rPr lang="zh-CN" altLang="en-US" b="1" dirty="0" smtClean="0"/>
              <a:t>德是我一生</a:t>
            </a:r>
            <a:r>
              <a:rPr lang="zh-CN" altLang="en-US" b="1" dirty="0"/>
              <a:t>无价的精神财富</a:t>
            </a:r>
            <a:r>
              <a:rPr lang="zh-CN" altLang="en-US" b="1" dirty="0" smtClean="0"/>
              <a:t>，</a:t>
            </a:r>
            <a:r>
              <a:rPr lang="zh-CN" altLang="en-US" b="1" dirty="0"/>
              <a:t>形象地表达“我”对母亲的真挚情感</a:t>
            </a:r>
            <a:r>
              <a:rPr lang="zh-CN" altLang="en-US" b="1" dirty="0" smtClean="0"/>
              <a:t>。</a:t>
            </a:r>
            <a:endParaRPr lang="zh-CN" altLang="en-US" b="1" dirty="0"/>
          </a:p>
          <a:p>
            <a:r>
              <a:rPr lang="zh-CN" altLang="en-US" b="1" dirty="0"/>
              <a:t>   </a:t>
            </a:r>
            <a:r>
              <a:rPr lang="zh-CN" altLang="en-US" b="1" dirty="0" smtClean="0"/>
              <a:t>③</a:t>
            </a:r>
            <a:r>
              <a:rPr lang="zh-CN" altLang="en-US" b="1" dirty="0"/>
              <a:t>呼应标题，深化题旨</a:t>
            </a:r>
            <a:r>
              <a:rPr lang="zh-CN" altLang="en-US" b="1" dirty="0" smtClean="0"/>
              <a:t>。</a:t>
            </a:r>
            <a:endParaRPr lang="zh-CN" altLang="en-US" b="1" dirty="0"/>
          </a:p>
          <a:p>
            <a:r>
              <a:rPr lang="zh-CN" altLang="en-US" dirty="0"/>
              <a:t>   </a:t>
            </a:r>
            <a:r>
              <a:rPr lang="zh-CN" altLang="en-US" b="1" dirty="0" smtClean="0">
                <a:solidFill>
                  <a:srgbClr val="FF0000"/>
                </a:solidFill>
              </a:rPr>
              <a:t>分析：第一点是修辞；第二点是关键词的表达效果；第三点是因为该句处于文末。</a:t>
            </a:r>
            <a:endParaRPr lang="zh-CN" altLang="en-US" b="1" dirty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507288" cy="1143000"/>
          </a:xfrm>
        </p:spPr>
        <p:txBody>
          <a:bodyPr>
            <a:normAutofit/>
          </a:bodyPr>
          <a:lstStyle/>
          <a:p>
            <a:r>
              <a:rPr lang="en-US" altLang="zh-CN" sz="4000" b="1" dirty="0" smtClean="0">
                <a:ea typeface="黑体" panose="02010609060101010101" pitchFamily="49" charset="-122"/>
              </a:rPr>
              <a:t>(2)</a:t>
            </a:r>
            <a:r>
              <a:rPr lang="zh-CN" altLang="en-US" sz="4000" b="1" dirty="0" smtClean="0">
                <a:ea typeface="黑体" panose="02010609060101010101" pitchFamily="49" charset="-122"/>
              </a:rPr>
              <a:t>“</a:t>
            </a:r>
            <a:r>
              <a:rPr lang="zh-CN" altLang="en-US" sz="4000" b="1" dirty="0">
                <a:ea typeface="黑体" panose="02010609060101010101" pitchFamily="49" charset="-122"/>
              </a:rPr>
              <a:t>赏析语段”提醒答题思路指引</a:t>
            </a:r>
            <a:endParaRPr lang="zh-CN" altLang="en-US" sz="4000" b="1" dirty="0">
              <a:ea typeface="黑体" panose="02010609060101010101" pitchFamily="49" charset="-122"/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8763000" cy="51816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</a:rPr>
              <a:t>（一）从使用手法入手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3000" b="1">
                <a:latin typeface="宋体" panose="02010600030101010101" pitchFamily="2" charset="-122"/>
              </a:rPr>
              <a:t>1.</a:t>
            </a:r>
            <a:r>
              <a:rPr lang="zh-CN" altLang="en-US" sz="3000" b="1">
                <a:latin typeface="宋体" panose="02010600030101010101" pitchFamily="2" charset="-122"/>
              </a:rPr>
              <a:t>是否使用了比喻、拟人、排比、对偶、夸张、引用、借代、设问、反问等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</a:rPr>
              <a:t>修辞手法</a:t>
            </a:r>
            <a:r>
              <a:rPr lang="zh-CN" altLang="en-US" sz="3000" b="1">
                <a:latin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3000" b="1">
                <a:latin typeface="宋体" panose="02010600030101010101" pitchFamily="2" charset="-122"/>
              </a:rPr>
              <a:t>2.</a:t>
            </a:r>
            <a:r>
              <a:rPr lang="zh-CN" altLang="en-US" sz="3000" b="1">
                <a:latin typeface="宋体" panose="02010600030101010101" pitchFamily="2" charset="-122"/>
              </a:rPr>
              <a:t>是否用了联想、想象、虚实相生、象征、对比、先抑后扬、托物言志、借景抒情、渲染、烘托（正衬、反衬、以乐写哀、以动衬静）等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</a:rPr>
              <a:t>表现手法</a:t>
            </a:r>
            <a:r>
              <a:rPr lang="zh-CN" altLang="en-US" sz="3000" b="1">
                <a:latin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3000" b="1">
                <a:latin typeface="宋体" panose="02010600030101010101" pitchFamily="2" charset="-122"/>
              </a:rPr>
              <a:t>3.</a:t>
            </a:r>
            <a:r>
              <a:rPr lang="zh-CN" altLang="en-US" sz="3000" b="1">
                <a:latin typeface="宋体" panose="02010600030101010101" pitchFamily="2" charset="-122"/>
              </a:rPr>
              <a:t>是否用了正面描写、侧面描写、工笔白描、细节描写、心理描写、动作描写、神态描写、肖像描写、语言描写等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</a:rPr>
              <a:t>描写手法</a:t>
            </a:r>
            <a:r>
              <a:rPr lang="zh-CN" altLang="en-US" sz="3000" b="1">
                <a:latin typeface="宋体" panose="02010600030101010101" pitchFamily="2" charset="-122"/>
              </a:rPr>
              <a:t>。（小说、写人的散文多用这些手法）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304800" y="5943600"/>
            <a:ext cx="845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思路：指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明手法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结合文句阐释手法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表达效果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152400"/>
            <a:ext cx="8596064" cy="65532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</a:rPr>
              <a:t>（二）从语言特色入手</a:t>
            </a:r>
            <a:endParaRPr lang="zh-CN" altLang="en-US" sz="2800" b="1" dirty="0">
              <a:solidFill>
                <a:srgbClr val="0000FF"/>
              </a:solidFill>
            </a:endParaRPr>
          </a:p>
          <a:p>
            <a:pPr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</a:rPr>
              <a:t>选用的词语有何特色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zh-CN" altLang="en-US" sz="2800" b="1" dirty="0" smtClean="0"/>
              <a:t>动词、形容词、叠词、量词的使用，使语言生动传神。</a:t>
            </a:r>
            <a:endParaRPr lang="zh-CN" altLang="en-US" sz="2800" b="1" dirty="0" smtClean="0"/>
          </a:p>
          <a:p>
            <a:pPr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</a:rPr>
              <a:t>.</a:t>
            </a:r>
            <a:r>
              <a:rPr lang="zh-CN" altLang="en-US" sz="2800" b="1" dirty="0">
                <a:solidFill>
                  <a:srgbClr val="FF0000"/>
                </a:solidFill>
              </a:rPr>
              <a:t>选用的句式有何特色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整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散结合，长短结合，句式富于变化，行文摇曳多姿</a:t>
            </a:r>
            <a:r>
              <a:rPr lang="zh-CN" altLang="en-US" sz="28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</a:rPr>
              <a:t>语体色彩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zh-CN" altLang="en-US" sz="2800" b="1" dirty="0"/>
              <a:t>   ①有的生动形</a:t>
            </a:r>
            <a:r>
              <a:rPr lang="zh-CN" altLang="en-US" sz="2800" b="1" dirty="0" smtClean="0"/>
              <a:t>象，</a:t>
            </a:r>
            <a:r>
              <a:rPr lang="zh-CN" altLang="en-US" sz="2800" b="1" dirty="0"/>
              <a:t>优美感人，极富书卷气息。</a:t>
            </a:r>
            <a:endParaRPr lang="zh-CN" altLang="en-US" sz="2800" b="1" dirty="0"/>
          </a:p>
          <a:p>
            <a:pPr>
              <a:buFontTx/>
              <a:buNone/>
            </a:pPr>
            <a:r>
              <a:rPr lang="zh-CN" altLang="en-US" sz="2800" b="1" dirty="0"/>
              <a:t>   ②有的通俗易懂</a:t>
            </a:r>
            <a:r>
              <a:rPr lang="zh-CN" altLang="en-US" sz="2800" b="1" dirty="0" smtClean="0"/>
              <a:t>，亲</a:t>
            </a:r>
            <a:r>
              <a:rPr lang="zh-CN" altLang="en-US" sz="2800" b="1" dirty="0"/>
              <a:t>切自然，有的口语</a:t>
            </a:r>
            <a:r>
              <a:rPr lang="zh-CN" altLang="en-US" sz="2800" b="1" dirty="0" smtClean="0"/>
              <a:t>化</a:t>
            </a:r>
            <a:r>
              <a:rPr lang="en-US" altLang="zh-CN" sz="2800" b="1" dirty="0" smtClean="0"/>
              <a:t>……</a:t>
            </a:r>
            <a:endParaRPr lang="zh-CN" altLang="en-US" sz="2800" b="1" dirty="0"/>
          </a:p>
          <a:p>
            <a:pPr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</a:rPr>
              <a:t>4.</a:t>
            </a:r>
            <a:r>
              <a:rPr lang="zh-CN" altLang="en-US" sz="2800" b="1" dirty="0">
                <a:solidFill>
                  <a:srgbClr val="FF0000"/>
                </a:solidFill>
              </a:rPr>
              <a:t>语言风格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zh-CN" altLang="en-US" sz="2800" b="1" dirty="0"/>
              <a:t>     </a:t>
            </a:r>
            <a:r>
              <a:rPr lang="zh-CN" altLang="en-US" sz="2800" b="1" dirty="0" smtClean="0"/>
              <a:t>含</a:t>
            </a:r>
            <a:r>
              <a:rPr lang="zh-CN" altLang="en-US" sz="2800" b="1" dirty="0"/>
              <a:t>蓄委婉</a:t>
            </a:r>
            <a:r>
              <a:rPr lang="zh-CN" altLang="en-US" sz="2800" b="1" dirty="0" smtClean="0"/>
              <a:t>、辛</a:t>
            </a:r>
            <a:r>
              <a:rPr lang="zh-CN" altLang="en-US" sz="2800" b="1" dirty="0"/>
              <a:t>辣尖锐</a:t>
            </a:r>
            <a:r>
              <a:rPr lang="zh-CN" altLang="en-US" sz="2800" b="1" dirty="0" smtClean="0"/>
              <a:t>、简</a:t>
            </a:r>
            <a:r>
              <a:rPr lang="zh-CN" altLang="en-US" sz="2800" b="1" dirty="0"/>
              <a:t>洁明快</a:t>
            </a:r>
            <a:r>
              <a:rPr lang="zh-CN" altLang="en-US" sz="2800" b="1" dirty="0" smtClean="0"/>
              <a:t>、诙</a:t>
            </a:r>
            <a:r>
              <a:rPr lang="zh-CN" altLang="en-US" sz="2800" b="1" dirty="0"/>
              <a:t>谐幽</a:t>
            </a:r>
            <a:r>
              <a:rPr lang="zh-CN" altLang="en-US" sz="2800" b="1" dirty="0" smtClean="0"/>
              <a:t>默等</a:t>
            </a:r>
            <a:r>
              <a:rPr lang="zh-CN" altLang="en-US" sz="2800" b="1" dirty="0"/>
              <a:t>等。</a:t>
            </a:r>
            <a:endParaRPr lang="zh-CN" altLang="en-US" sz="2800" b="1" dirty="0"/>
          </a:p>
          <a:p>
            <a:pPr>
              <a:buFontTx/>
              <a:buNone/>
            </a:pPr>
            <a:endParaRPr lang="zh-CN" altLang="en-US" sz="2800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buFontTx/>
              <a:buNone/>
            </a:pPr>
            <a:endParaRPr lang="en-US" altLang="zh-CN" sz="28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9497" y="-993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2017《</a:t>
            </a:r>
            <a:r>
              <a:rPr lang="zh-CN" altLang="en-US" b="1" dirty="0" smtClean="0">
                <a:solidFill>
                  <a:srgbClr val="FF0000"/>
                </a:solidFill>
              </a:rPr>
              <a:t>考试说明</a:t>
            </a:r>
            <a:r>
              <a:rPr lang="en-US" altLang="zh-CN" b="1" dirty="0" smtClean="0">
                <a:solidFill>
                  <a:srgbClr val="FF0000"/>
                </a:solidFill>
              </a:rPr>
              <a:t>》</a:t>
            </a:r>
            <a:r>
              <a:rPr lang="zh-CN" altLang="en-US" b="1" dirty="0" smtClean="0">
                <a:solidFill>
                  <a:srgbClr val="FF0000"/>
                </a:solidFill>
              </a:rPr>
              <a:t>样卷</a:t>
            </a:r>
            <a:r>
              <a:rPr lang="en-US" altLang="zh-CN" b="1" dirty="0" smtClean="0">
                <a:solidFill>
                  <a:srgbClr val="FF0000"/>
                </a:solidFill>
              </a:rPr>
              <a:t>《</a:t>
            </a:r>
            <a:r>
              <a:rPr lang="zh-CN" altLang="en-US" b="1" dirty="0" smtClean="0">
                <a:solidFill>
                  <a:srgbClr val="FF0000"/>
                </a:solidFill>
              </a:rPr>
              <a:t>西湖的风</a:t>
            </a:r>
            <a:r>
              <a:rPr lang="en-US" altLang="zh-CN" b="1" dirty="0" smtClean="0">
                <a:solidFill>
                  <a:srgbClr val="FF0000"/>
                </a:solidFill>
              </a:rPr>
              <a:t>》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08720"/>
            <a:ext cx="8496944" cy="23042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2800" b="1" dirty="0" smtClean="0">
                <a:latin typeface="+mn-ea"/>
              </a:rPr>
              <a:t>3</a:t>
            </a:r>
            <a:r>
              <a:rPr lang="zh-CN" altLang="en-US" sz="2800" b="1" dirty="0" smtClean="0">
                <a:latin typeface="+mn-ea"/>
              </a:rPr>
              <a:t>、赏析文中划线的句子</a:t>
            </a:r>
            <a:endParaRPr lang="en-US" altLang="zh-CN" sz="2800" b="1" dirty="0" smtClean="0">
              <a:latin typeface="+mn-ea"/>
            </a:endParaRPr>
          </a:p>
          <a:p>
            <a:pPr marL="0" indent="0">
              <a:buNone/>
            </a:pPr>
            <a:r>
              <a:rPr lang="zh-CN" altLang="en-US" sz="2800" b="1" u="sng" dirty="0" smtClean="0">
                <a:latin typeface="+mn-ea"/>
              </a:rPr>
              <a:t>我</a:t>
            </a:r>
            <a:r>
              <a:rPr lang="zh-CN" altLang="en-US" sz="2800" b="1" u="sng" dirty="0">
                <a:latin typeface="+mn-ea"/>
              </a:rPr>
              <a:t>想得出那残断的骨架，在呜咽的江声中傲然独对西风。堤岸寂</a:t>
            </a:r>
            <a:r>
              <a:rPr lang="zh-CN" altLang="en-US" sz="2800" b="1" u="sng" dirty="0" smtClean="0">
                <a:latin typeface="+mn-ea"/>
              </a:rPr>
              <a:t>静</a:t>
            </a:r>
            <a:r>
              <a:rPr lang="en-US" altLang="zh-CN" sz="2800" b="1" u="sng" dirty="0" smtClean="0">
                <a:latin typeface="+mn-ea"/>
              </a:rPr>
              <a:t>……</a:t>
            </a:r>
            <a:r>
              <a:rPr lang="zh-CN" altLang="en-US" sz="2800" b="1" u="sng" dirty="0" smtClean="0">
                <a:latin typeface="+mn-ea"/>
              </a:rPr>
              <a:t>岸</a:t>
            </a:r>
            <a:r>
              <a:rPr lang="zh-CN" altLang="en-US" sz="2800" b="1" u="sng" dirty="0">
                <a:latin typeface="+mn-ea"/>
              </a:rPr>
              <a:t>畔也不见一个行人。夜来了，涛声拍岸。子夜的潮头狂怒地涌起，迎着下弦的月色，唱出它满腔悲愤</a:t>
            </a:r>
            <a:r>
              <a:rPr lang="zh-CN" altLang="en-US" sz="2800" b="1" u="sng" dirty="0" smtClean="0">
                <a:latin typeface="+mn-ea"/>
              </a:rPr>
              <a:t>。</a:t>
            </a:r>
            <a:endParaRPr lang="en-US" altLang="zh-CN" sz="2800" b="1" u="sng" dirty="0" smtClean="0">
              <a:latin typeface="+mn-ea"/>
            </a:endParaRPr>
          </a:p>
          <a:p>
            <a:pPr marL="0" indent="0">
              <a:buNone/>
            </a:pPr>
            <a:endParaRPr lang="zh-CN" altLang="en-US" sz="2800" b="1" u="sng" dirty="0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3140968"/>
            <a:ext cx="842493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ea"/>
              </a:rPr>
              <a:t>参考答案：①运用了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借景抒情</a:t>
            </a:r>
            <a:r>
              <a:rPr lang="zh-CN" altLang="en-US" sz="2800" b="1" dirty="0">
                <a:latin typeface="+mn-ea"/>
              </a:rPr>
              <a:t>的表现手法。通过描绘钱塘江景的萧条与天空月色的凄清，表达了作者的伤怀、悲愤之情；通过描绘大桥骨架的傲然与钱江浪涛的狂怒，寄寓了民众不屈的意志和御侮的决心。</a:t>
            </a:r>
            <a:endParaRPr lang="zh-CN" altLang="en-US" sz="2800" b="1" dirty="0">
              <a:latin typeface="+mn-ea"/>
            </a:endParaRPr>
          </a:p>
          <a:p>
            <a:r>
              <a:rPr lang="zh-CN" altLang="en-US" sz="2800" b="1" dirty="0">
                <a:latin typeface="+mn-ea"/>
              </a:rPr>
              <a:t>②运用了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拟人</a:t>
            </a:r>
            <a:r>
              <a:rPr lang="zh-CN" altLang="en-US" sz="2800" b="1" dirty="0">
                <a:latin typeface="+mn-ea"/>
              </a:rPr>
              <a:t>的修辞手法。“呜咽”的“江声”、“傲然”的“骨架”、“狂怒”的“潮头”等，将景物人格化，生动形象地抒发了作者强烈的感情。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88640"/>
            <a:ext cx="8568952" cy="1143000"/>
          </a:xfrm>
        </p:spPr>
        <p:txBody>
          <a:bodyPr>
            <a:normAutofit fontScale="90000"/>
          </a:bodyPr>
          <a:lstStyle/>
          <a:p>
            <a:r>
              <a:rPr lang="en-US" altLang="zh-CN" sz="4000" b="1" dirty="0" smtClean="0">
                <a:ea typeface="黑体" panose="02010609060101010101" pitchFamily="49" charset="-122"/>
              </a:rPr>
              <a:t>(3)</a:t>
            </a:r>
            <a:r>
              <a:rPr lang="zh-CN" altLang="en-US" sz="4000" b="1" dirty="0" smtClean="0">
                <a:ea typeface="黑体" panose="02010609060101010101" pitchFamily="49" charset="-122"/>
              </a:rPr>
              <a:t>“叙</a:t>
            </a:r>
            <a:r>
              <a:rPr lang="zh-CN" altLang="en-US" sz="4000" b="1" dirty="0">
                <a:ea typeface="黑体" panose="02010609060101010101" pitchFamily="49" charset="-122"/>
              </a:rPr>
              <a:t>述人称的作用”题型答题思路指引</a:t>
            </a:r>
            <a:endParaRPr lang="zh-CN" altLang="en-US" sz="4000" b="1" dirty="0"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5536" y="1844824"/>
            <a:ext cx="80648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Tx/>
              <a:buNone/>
            </a:pPr>
            <a:r>
              <a:rPr lang="zh-CN" altLang="en-US" sz="3200" b="1" dirty="0">
                <a:ea typeface="黑体" panose="02010609060101010101" pitchFamily="49" charset="-122"/>
              </a:rPr>
              <a:t>第一人称的作用</a:t>
            </a:r>
            <a:endParaRPr lang="zh-CN" altLang="en-US" sz="3200" b="1" dirty="0">
              <a:ea typeface="黑体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真实亲切自然</a:t>
            </a:r>
            <a:r>
              <a:rPr lang="zh-CN" altLang="en-US" sz="3200" b="1" dirty="0">
                <a:latin typeface="宋体" panose="02010600030101010101" pitchFamily="2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拉近</a:t>
            </a:r>
            <a:r>
              <a:rPr lang="zh-CN" altLang="en-US" sz="3200" b="1" dirty="0">
                <a:latin typeface="宋体" panose="02010600030101010101" pitchFamily="2" charset="-122"/>
              </a:rPr>
              <a:t>了与读者之间的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距离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</a:rPr>
              <a:t>能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自由地表达感情</a:t>
            </a:r>
            <a:r>
              <a:rPr lang="zh-CN" altLang="en-US" sz="3200" b="1" dirty="0">
                <a:latin typeface="宋体" panose="02010600030101010101" pitchFamily="2" charset="-122"/>
              </a:rPr>
              <a:t>，便于直接抒情。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以“我”为线索</a:t>
            </a:r>
            <a:r>
              <a:rPr lang="zh-CN" altLang="en-US" sz="3200" b="1" dirty="0">
                <a:latin typeface="宋体" panose="02010600030101010101" pitchFamily="2" charset="-122"/>
              </a:rPr>
              <a:t>便于串联全文，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推动情节发展</a:t>
            </a:r>
            <a:r>
              <a:rPr lang="zh-CN" altLang="en-US" sz="3200" b="1" dirty="0">
                <a:latin typeface="宋体" panose="02010600030101010101" pitchFamily="2" charset="-122"/>
              </a:rPr>
              <a:t>，有利于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揭示全文主旨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60649"/>
            <a:ext cx="8229600" cy="252028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zh-CN" altLang="en-US" sz="3600" b="1" dirty="0" smtClean="0">
                <a:ea typeface="黑体" panose="02010609060101010101" pitchFamily="49" charset="-122"/>
              </a:rPr>
              <a:t>                           第</a:t>
            </a:r>
            <a:r>
              <a:rPr lang="zh-CN" altLang="en-US" sz="3600" b="1" dirty="0">
                <a:ea typeface="黑体" panose="02010609060101010101" pitchFamily="49" charset="-122"/>
              </a:rPr>
              <a:t>二人称的作用</a:t>
            </a:r>
            <a:endParaRPr lang="zh-CN" altLang="en-US" sz="3600" b="1" dirty="0">
              <a:ea typeface="黑体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3600" b="1" dirty="0" smtClean="0">
                <a:latin typeface="宋体" panose="02010600030101010101" pitchFamily="2" charset="-122"/>
              </a:rPr>
              <a:t>1.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拉近</a:t>
            </a:r>
            <a:r>
              <a:rPr lang="zh-CN" altLang="en-US" sz="3600" b="1" dirty="0">
                <a:latin typeface="宋体" panose="02010600030101010101" pitchFamily="2" charset="-122"/>
              </a:rPr>
              <a:t>了叙述者与对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象间</a:t>
            </a:r>
            <a:r>
              <a:rPr lang="zh-CN" altLang="en-US" sz="3600" b="1" dirty="0">
                <a:latin typeface="宋体" panose="02010600030101010101" pitchFamily="2" charset="-122"/>
              </a:rPr>
              <a:t>的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距离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，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有亲切感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3600" b="1" dirty="0">
                <a:latin typeface="宋体" panose="02010600030101010101" pitchFamily="2" charset="-122"/>
              </a:rPr>
              <a:t>2</a:t>
            </a:r>
            <a:r>
              <a:rPr lang="en-US" altLang="zh-CN" sz="3600" b="1" dirty="0" smtClean="0">
                <a:latin typeface="宋体" panose="02010600030101010101" pitchFamily="2" charset="-122"/>
              </a:rPr>
              <a:t>.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便于抒发作者的感情</a:t>
            </a:r>
            <a:r>
              <a:rPr lang="zh-CN" altLang="en-US" sz="3600" b="1" dirty="0">
                <a:latin typeface="宋体" panose="02010600030101010101" pitchFamily="2" charset="-122"/>
              </a:rPr>
              <a:t>，增强文章的抒情性和亲切感。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buFontTx/>
              <a:buNone/>
            </a:pP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584" y="3284984"/>
            <a:ext cx="74168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</a:pPr>
            <a:r>
              <a:rPr lang="zh-CN" altLang="en-US" b="1" dirty="0">
                <a:ea typeface="黑体" panose="02010609060101010101" pitchFamily="49" charset="-122"/>
              </a:rPr>
              <a:t> </a:t>
            </a:r>
            <a:r>
              <a:rPr lang="zh-CN" altLang="en-US" b="1" dirty="0" smtClean="0">
                <a:ea typeface="黑体" panose="02010609060101010101" pitchFamily="49" charset="-122"/>
              </a:rPr>
              <a:t>                                          </a:t>
            </a:r>
            <a:r>
              <a:rPr lang="zh-CN" altLang="en-US" sz="3200" b="1" dirty="0" smtClean="0">
                <a:ea typeface="黑体" panose="02010609060101010101" pitchFamily="49" charset="-122"/>
              </a:rPr>
              <a:t>第</a:t>
            </a:r>
            <a:r>
              <a:rPr lang="zh-CN" altLang="en-US" sz="3200" b="1" dirty="0">
                <a:ea typeface="黑体" panose="02010609060101010101" pitchFamily="49" charset="-122"/>
              </a:rPr>
              <a:t>三人称的作用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自由灵活，不受时空限制；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</a:rPr>
              <a:t>使所写的内容更加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客观理性。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FF0000"/>
                </a:solidFill>
                <a:ea typeface="黑体" panose="02010609060101010101" pitchFamily="49" charset="-122"/>
              </a:rPr>
              <a:t>2011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年浙江卷</a:t>
            </a:r>
            <a:r>
              <a:rPr lang="en-US" altLang="zh-CN" b="1" dirty="0">
                <a:solidFill>
                  <a:srgbClr val="FF0000"/>
                </a:solidFill>
                <a:ea typeface="黑体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第</a:t>
            </a:r>
            <a:r>
              <a:rPr lang="en-US" altLang="zh-CN" b="1" dirty="0">
                <a:solidFill>
                  <a:srgbClr val="FF0000"/>
                </a:solidFill>
                <a:ea typeface="黑体" panose="02010609060101010101" pitchFamily="49" charset="-122"/>
              </a:rPr>
              <a:t>9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车厢</a:t>
            </a:r>
            <a:r>
              <a:rPr lang="en-US" altLang="zh-CN" b="1" dirty="0">
                <a:solidFill>
                  <a:srgbClr val="FF0000"/>
                </a:solidFill>
                <a:ea typeface="黑体" panose="02010609060101010101" pitchFamily="49" charset="-122"/>
              </a:rPr>
              <a:t>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1684783"/>
          </a:xfrm>
        </p:spPr>
        <p:txBody>
          <a:bodyPr/>
          <a:lstStyle/>
          <a:p>
            <a:r>
              <a:rPr lang="en-US" altLang="zh-CN" b="1" dirty="0"/>
              <a:t>13.</a:t>
            </a:r>
            <a:r>
              <a:rPr lang="zh-CN" altLang="en-US" b="1" dirty="0"/>
              <a:t>故事的主体部分采用第几人称叙述？有什么效果？（</a:t>
            </a:r>
            <a:r>
              <a:rPr lang="en-US" altLang="zh-CN" b="1" dirty="0"/>
              <a:t>3</a:t>
            </a:r>
            <a:r>
              <a:rPr lang="zh-CN" altLang="en-US" b="1" dirty="0"/>
              <a:t>分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1032" y="2420888"/>
            <a:ext cx="8461448" cy="398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参考答案：</a:t>
            </a:r>
            <a:endParaRPr lang="zh-CN" altLang="en-US" sz="3200" b="1" dirty="0">
              <a:solidFill>
                <a:srgbClr val="0000FF"/>
              </a:solidFill>
            </a:endParaRPr>
          </a:p>
          <a:p>
            <a:pPr>
              <a:spcBef>
                <a:spcPct val="3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第</a:t>
            </a:r>
            <a:r>
              <a:rPr lang="zh-CN" altLang="en-US" sz="3200" b="1" dirty="0">
                <a:solidFill>
                  <a:srgbClr val="FF0000"/>
                </a:solidFill>
              </a:rPr>
              <a:t>三</a:t>
            </a:r>
            <a:r>
              <a:rPr lang="zh-CN" altLang="en-US" sz="3200" b="1" dirty="0">
                <a:solidFill>
                  <a:srgbClr val="0000FF"/>
                </a:solidFill>
              </a:rPr>
              <a:t>人称。</a:t>
            </a:r>
            <a:endParaRPr lang="zh-CN" altLang="en-US" sz="3200" b="1" dirty="0">
              <a:solidFill>
                <a:srgbClr val="0000FF"/>
              </a:solidFill>
            </a:endParaRPr>
          </a:p>
          <a:p>
            <a:pPr>
              <a:spcBef>
                <a:spcPct val="3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效果：①突破开篇以第一人称写“我”的所见所闻的局限，</a:t>
            </a:r>
            <a:r>
              <a:rPr lang="zh-CN" altLang="en-US" sz="3200" b="1" dirty="0">
                <a:solidFill>
                  <a:srgbClr val="FF0000"/>
                </a:solidFill>
              </a:rPr>
              <a:t>较为自由</a:t>
            </a:r>
            <a:r>
              <a:rPr lang="zh-CN" altLang="en-US" sz="3200" b="1" dirty="0">
                <a:solidFill>
                  <a:srgbClr val="0000FF"/>
                </a:solidFill>
              </a:rPr>
              <a:t>地展现事件过程、人物心理，以及不同地点发生的事情；</a:t>
            </a:r>
            <a:endParaRPr lang="zh-CN" altLang="en-US" sz="3200" b="1" dirty="0">
              <a:solidFill>
                <a:srgbClr val="0000FF"/>
              </a:solidFill>
            </a:endParaRPr>
          </a:p>
          <a:p>
            <a:pPr>
              <a:spcBef>
                <a:spcPct val="3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②</a:t>
            </a:r>
            <a:r>
              <a:rPr lang="zh-CN" altLang="en-US" sz="3200" b="1" dirty="0">
                <a:solidFill>
                  <a:srgbClr val="FF0000"/>
                </a:solidFill>
              </a:rPr>
              <a:t>拉开</a:t>
            </a:r>
            <a:r>
              <a:rPr lang="zh-CN" altLang="en-US" sz="3200" b="1" dirty="0">
                <a:solidFill>
                  <a:srgbClr val="0000FF"/>
                </a:solidFill>
              </a:rPr>
              <a:t>了叙述者与故事之间的</a:t>
            </a:r>
            <a:r>
              <a:rPr lang="zh-CN" altLang="en-US" sz="3200" b="1" dirty="0">
                <a:solidFill>
                  <a:srgbClr val="FF0000"/>
                </a:solidFill>
              </a:rPr>
              <a:t>距离</a:t>
            </a:r>
            <a:r>
              <a:rPr lang="zh-CN" altLang="en-US" sz="3200" b="1" dirty="0">
                <a:solidFill>
                  <a:srgbClr val="0000FF"/>
                </a:solidFill>
              </a:rPr>
              <a:t>，更具有</a:t>
            </a:r>
            <a:r>
              <a:rPr lang="zh-CN" altLang="en-US" sz="3200" b="1" dirty="0">
                <a:solidFill>
                  <a:srgbClr val="FF0000"/>
                </a:solidFill>
              </a:rPr>
              <a:t>客观</a:t>
            </a:r>
            <a:r>
              <a:rPr lang="zh-CN" altLang="en-US" sz="3200" b="1" dirty="0">
                <a:solidFill>
                  <a:srgbClr val="0000FF"/>
                </a:solidFill>
              </a:rPr>
              <a:t>性。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b="1" dirty="0" smtClean="0">
                <a:ea typeface="黑体" panose="02010609060101010101" pitchFamily="49" charset="-122"/>
              </a:rPr>
              <a:t>(4)</a:t>
            </a:r>
            <a:r>
              <a:rPr lang="zh-CN" altLang="en-US" b="1" dirty="0" smtClean="0">
                <a:ea typeface="黑体" panose="02010609060101010101" pitchFamily="49" charset="-122"/>
              </a:rPr>
              <a:t>标</a:t>
            </a:r>
            <a:r>
              <a:rPr lang="zh-CN" altLang="en-US" b="1" dirty="0">
                <a:ea typeface="黑体" panose="02010609060101010101" pitchFamily="49" charset="-122"/>
              </a:rPr>
              <a:t>题类”题型答题思路指引</a:t>
            </a:r>
            <a:endParaRPr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467544" y="1196752"/>
            <a:ext cx="8458200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命题形式：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请为这篇文章拟一个恰当的标题，并说明理由。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把文章标题改为某某标题，你认为哪一个更合适？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请说说标题的含义与好处。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3658965"/>
            <a:ext cx="826154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答题思路：</a:t>
            </a:r>
            <a:r>
              <a:rPr lang="zh-CN" altLang="zh-CN" sz="3200" b="1" dirty="0" smtClean="0"/>
              <a:t>①</a:t>
            </a:r>
            <a:r>
              <a:rPr lang="zh-CN" altLang="zh-CN" sz="3200" b="1" dirty="0"/>
              <a:t>能否概括文章内容②用了什么修辞及效果③是不是行文的线索④有无深层含义或是象征意义⑤能否吸引读</a:t>
            </a:r>
            <a:r>
              <a:rPr lang="zh-CN" altLang="zh-CN" sz="3200" b="1" dirty="0" smtClean="0"/>
              <a:t>者</a:t>
            </a:r>
            <a:r>
              <a:rPr lang="zh-CN" altLang="en-US" sz="3200" b="1" dirty="0" smtClean="0"/>
              <a:t>⑥是否呼应⑦交代写作对象⑧揭示主题</a:t>
            </a:r>
            <a:r>
              <a:rPr lang="zh-CN" altLang="zh-CN" sz="3200" b="1" dirty="0" smtClean="0"/>
              <a:t>等</a:t>
            </a:r>
            <a:r>
              <a:rPr lang="zh-CN" altLang="zh-CN" sz="3200" b="1" dirty="0"/>
              <a:t>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2017《</a:t>
            </a:r>
            <a:r>
              <a:rPr lang="zh-CN" altLang="en-US" dirty="0" smtClean="0">
                <a:solidFill>
                  <a:srgbClr val="FF0000"/>
                </a:solidFill>
              </a:rPr>
              <a:t>考试说明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样卷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西湖的风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3"/>
            <a:ext cx="8229600" cy="2016224"/>
          </a:xfrm>
        </p:spPr>
        <p:txBody>
          <a:bodyPr/>
          <a:lstStyle/>
          <a:p>
            <a:r>
              <a:rPr lang="zh-CN" altLang="en-US" b="1" dirty="0"/>
              <a:t>这篇散文以“西湖的风”为题，联系全文谈谈你的理解。（</a:t>
            </a:r>
            <a:r>
              <a:rPr lang="en-US" altLang="zh-CN" b="1" dirty="0"/>
              <a:t>5</a:t>
            </a:r>
            <a:r>
              <a:rPr lang="zh-CN" altLang="en-US" b="1" dirty="0"/>
              <a:t>分）</a:t>
            </a:r>
            <a:endParaRPr lang="zh-CN" alt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2420888"/>
            <a:ext cx="84249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ea"/>
              </a:rPr>
              <a:t>①题中的“西湖”，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点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出写作对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象</a:t>
            </a:r>
            <a:r>
              <a:rPr lang="zh-CN" altLang="en-US" sz="2800" b="1" dirty="0">
                <a:latin typeface="+mn-ea"/>
              </a:rPr>
              <a:t>，失去的西湖也是沦陷的祖国大好河山的缩影。</a:t>
            </a:r>
            <a:endParaRPr lang="zh-CN" altLang="en-US" sz="2800" b="1" dirty="0">
              <a:latin typeface="+mn-ea"/>
            </a:endParaRPr>
          </a:p>
          <a:p>
            <a:r>
              <a:rPr lang="zh-CN" altLang="en-US" sz="2800" b="1" dirty="0">
                <a:latin typeface="+mn-ea"/>
              </a:rPr>
              <a:t>②题中的“风”，突破时空，引出虚景，即记忆、想象和消息中的西湖，与眼前人造西湖的实</a:t>
            </a:r>
            <a:r>
              <a:rPr lang="zh-CN" altLang="en-US" sz="2800" b="1" dirty="0" smtClean="0">
                <a:latin typeface="+mn-ea"/>
              </a:rPr>
              <a:t>景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虚实对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照</a:t>
            </a:r>
            <a:r>
              <a:rPr lang="zh-CN" altLang="en-US" sz="2800" b="1" dirty="0">
                <a:latin typeface="+mn-ea"/>
              </a:rPr>
              <a:t>，借以寄托黍离之悲。</a:t>
            </a:r>
            <a:endParaRPr lang="zh-CN" altLang="en-US" sz="2800" b="1" dirty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③“</a:t>
            </a:r>
            <a:r>
              <a:rPr lang="zh-CN" altLang="en-US" sz="2800" b="1" dirty="0">
                <a:latin typeface="+mn-ea"/>
              </a:rPr>
              <a:t>风</a:t>
            </a:r>
            <a:r>
              <a:rPr lang="zh-CN" altLang="en-US" sz="2800" b="1" dirty="0" smtClean="0">
                <a:latin typeface="+mn-ea"/>
              </a:rPr>
              <a:t>” 作为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线索</a:t>
            </a:r>
            <a:r>
              <a:rPr lang="zh-CN" altLang="en-US" sz="2800" b="1" dirty="0" smtClean="0">
                <a:latin typeface="+mn-ea"/>
              </a:rPr>
              <a:t>，贯穿全</a:t>
            </a:r>
            <a:r>
              <a:rPr lang="zh-CN" altLang="en-US" sz="2800" b="1" dirty="0">
                <a:latin typeface="+mn-ea"/>
              </a:rPr>
              <a:t>文。</a:t>
            </a:r>
            <a:endParaRPr lang="zh-CN" altLang="en-US" sz="2800" b="1" dirty="0">
              <a:latin typeface="+mn-ea"/>
            </a:endParaRPr>
          </a:p>
          <a:p>
            <a:r>
              <a:rPr lang="zh-CN" altLang="en-US" sz="2800" b="1" dirty="0">
                <a:latin typeface="+mn-ea"/>
              </a:rPr>
              <a:t>④与文末“夹着血腥气”的“风”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照应</a:t>
            </a:r>
            <a:r>
              <a:rPr lang="zh-CN" altLang="en-US" sz="2800" b="1" dirty="0">
                <a:latin typeface="+mn-ea"/>
              </a:rPr>
              <a:t>，表达了忧愤之情和警世之意</a:t>
            </a:r>
            <a:r>
              <a:rPr lang="zh-CN" altLang="en-US" sz="2800" b="1" dirty="0" smtClean="0">
                <a:latin typeface="+mn-ea"/>
              </a:rPr>
              <a:t>。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2775" y="193864"/>
            <a:ext cx="8640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+mn-ea"/>
              </a:rPr>
              <a:t>一项统计表明，“无论会考还是高考，现代文阅读题失分最大，在</a:t>
            </a:r>
            <a:r>
              <a:rPr lang="en-US" altLang="zh-CN" sz="2400" b="1" dirty="0">
                <a:latin typeface="+mn-ea"/>
              </a:rPr>
              <a:t>30</a:t>
            </a:r>
            <a:r>
              <a:rPr lang="zh-CN" altLang="zh-CN" sz="2400" b="1" dirty="0">
                <a:latin typeface="+mn-ea"/>
              </a:rPr>
              <a:t>分的满分中，考生平均得分不到一半。”</a:t>
            </a:r>
            <a:r>
              <a:rPr lang="zh-CN" altLang="zh-CN" sz="2400" b="1" baseline="30000" dirty="0">
                <a:latin typeface="+mn-ea"/>
                <a:hlinkClick r:id="rId1" action="ppaction://hlinkfile"/>
              </a:rPr>
              <a:t>①</a:t>
            </a:r>
            <a:r>
              <a:rPr lang="zh-CN" altLang="zh-CN" sz="2400" b="1" dirty="0">
                <a:latin typeface="+mn-ea"/>
              </a:rPr>
              <a:t>我们对此也做过统计，考试时一般养成勾画圈点习惯的同学通常得分良好，而空白的同学得分情况不容乐观。我们对一道</a:t>
            </a:r>
            <a:r>
              <a:rPr lang="en-US" altLang="zh-CN" sz="2400" b="1" dirty="0">
                <a:latin typeface="+mn-ea"/>
              </a:rPr>
              <a:t>4</a:t>
            </a:r>
            <a:r>
              <a:rPr lang="zh-CN" altLang="zh-CN" sz="2400" b="1" dirty="0">
                <a:latin typeface="+mn-ea"/>
              </a:rPr>
              <a:t>分的主观题统计显示：</a:t>
            </a:r>
            <a:r>
              <a:rPr lang="zh-CN" altLang="zh-CN" sz="2400" b="1" dirty="0" smtClean="0">
                <a:effectLst/>
                <a:latin typeface="+mn-ea"/>
              </a:rPr>
              <a:t> </a:t>
            </a:r>
            <a:r>
              <a:rPr lang="zh-CN" altLang="zh-CN" sz="2400" b="1" baseline="30000" dirty="0">
                <a:latin typeface="+mn-ea"/>
                <a:hlinkClick r:id="rId2" action="ppaction://hlinkfile"/>
              </a:rPr>
              <a:t>①</a:t>
            </a:r>
            <a:r>
              <a:rPr lang="zh-CN" altLang="zh-CN" sz="2400" b="1" dirty="0">
                <a:latin typeface="+mn-ea"/>
              </a:rPr>
              <a:t>张先亮等著 《中学生语文水平标准研究》吉林人民出版社</a:t>
            </a:r>
            <a:r>
              <a:rPr lang="en-US" altLang="zh-CN" sz="2400" b="1" dirty="0">
                <a:latin typeface="+mn-ea"/>
              </a:rPr>
              <a:t> 2003</a:t>
            </a:r>
            <a:r>
              <a:rPr lang="zh-CN" altLang="zh-CN" sz="2400" b="1" dirty="0">
                <a:latin typeface="+mn-ea"/>
              </a:rPr>
              <a:t>年</a:t>
            </a:r>
            <a:r>
              <a:rPr lang="en-US" altLang="zh-CN" sz="2400" b="1" dirty="0">
                <a:latin typeface="+mn-ea"/>
              </a:rPr>
              <a:t>7</a:t>
            </a:r>
            <a:r>
              <a:rPr lang="zh-CN" altLang="zh-CN" sz="2400" b="1" dirty="0">
                <a:latin typeface="+mn-ea"/>
              </a:rPr>
              <a:t>月第</a:t>
            </a:r>
            <a:r>
              <a:rPr lang="en-US" altLang="zh-CN" sz="2400" b="1" dirty="0">
                <a:latin typeface="+mn-ea"/>
              </a:rPr>
              <a:t>1</a:t>
            </a:r>
            <a:r>
              <a:rPr lang="zh-CN" altLang="zh-CN" sz="2400" b="1" dirty="0">
                <a:latin typeface="+mn-ea"/>
              </a:rPr>
              <a:t>版</a:t>
            </a:r>
            <a:endParaRPr lang="zh-CN" altLang="zh-CN" sz="2400" b="1" dirty="0">
              <a:latin typeface="+mn-ea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39552" y="2564903"/>
          <a:ext cx="8352927" cy="4297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84309"/>
                <a:gridCol w="2784309"/>
                <a:gridCol w="2784309"/>
              </a:tblGrid>
              <a:tr h="766351">
                <a:tc>
                  <a:txBody>
                    <a:bodyPr/>
                    <a:lstStyle/>
                    <a:p>
                      <a:pPr indent="26797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effectLst/>
                        </a:rPr>
                        <a:t>组别</a:t>
                      </a:r>
                      <a:endParaRPr lang="zh-CN" sz="36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6797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</a:rPr>
                        <a:t>4</a:t>
                      </a:r>
                      <a:r>
                        <a:rPr lang="zh-CN" sz="3600" kern="100" dirty="0">
                          <a:effectLst/>
                        </a:rPr>
                        <a:t>分（满分）</a:t>
                      </a:r>
                      <a:endParaRPr lang="zh-CN" sz="36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6797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</a:rPr>
                        <a:t>2</a:t>
                      </a:r>
                      <a:r>
                        <a:rPr lang="zh-CN" sz="3600" kern="100" dirty="0">
                          <a:effectLst/>
                        </a:rPr>
                        <a:t>分及以下</a:t>
                      </a:r>
                      <a:endParaRPr lang="zh-CN" sz="36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1529114">
                <a:tc>
                  <a:txBody>
                    <a:bodyPr/>
                    <a:lstStyle/>
                    <a:p>
                      <a:pPr indent="26797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effectLst/>
                        </a:rPr>
                        <a:t>勾画组（</a:t>
                      </a:r>
                      <a:r>
                        <a:rPr lang="en-US" sz="3600" kern="100" dirty="0">
                          <a:effectLst/>
                        </a:rPr>
                        <a:t>28</a:t>
                      </a:r>
                      <a:r>
                        <a:rPr lang="zh-CN" sz="3600" kern="100" dirty="0">
                          <a:effectLst/>
                        </a:rPr>
                        <a:t>人）</a:t>
                      </a:r>
                      <a:endParaRPr lang="zh-CN" sz="36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6797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</a:rPr>
                        <a:t>18</a:t>
                      </a:r>
                      <a:r>
                        <a:rPr lang="zh-CN" sz="3600" kern="100" dirty="0">
                          <a:effectLst/>
                        </a:rPr>
                        <a:t>人，占</a:t>
                      </a:r>
                      <a:r>
                        <a:rPr lang="en-US" sz="3600" kern="100" dirty="0">
                          <a:effectLst/>
                        </a:rPr>
                        <a:t>64%</a:t>
                      </a:r>
                      <a:endParaRPr lang="zh-CN" sz="36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6797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</a:rPr>
                        <a:t>5</a:t>
                      </a:r>
                      <a:r>
                        <a:rPr lang="zh-CN" sz="3600" kern="100" dirty="0">
                          <a:effectLst/>
                        </a:rPr>
                        <a:t>人，占</a:t>
                      </a:r>
                      <a:r>
                        <a:rPr lang="en-US" sz="3600" kern="100" dirty="0">
                          <a:effectLst/>
                        </a:rPr>
                        <a:t>17%</a:t>
                      </a:r>
                      <a:endParaRPr lang="zh-CN" sz="36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1699016">
                <a:tc>
                  <a:txBody>
                    <a:bodyPr/>
                    <a:lstStyle/>
                    <a:p>
                      <a:pPr indent="26797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effectLst/>
                        </a:rPr>
                        <a:t>空白组（</a:t>
                      </a:r>
                      <a:r>
                        <a:rPr lang="en-US" sz="3600" kern="100" dirty="0">
                          <a:effectLst/>
                        </a:rPr>
                        <a:t>16</a:t>
                      </a:r>
                      <a:r>
                        <a:rPr lang="zh-CN" sz="3600" kern="100" dirty="0">
                          <a:effectLst/>
                        </a:rPr>
                        <a:t>人）</a:t>
                      </a:r>
                      <a:endParaRPr lang="zh-CN" sz="36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6797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</a:rPr>
                        <a:t>3</a:t>
                      </a:r>
                      <a:r>
                        <a:rPr lang="zh-CN" sz="3600" kern="100" dirty="0">
                          <a:effectLst/>
                        </a:rPr>
                        <a:t>人，占</a:t>
                      </a:r>
                      <a:r>
                        <a:rPr lang="en-US" sz="3600" kern="100" dirty="0">
                          <a:effectLst/>
                        </a:rPr>
                        <a:t>18%</a:t>
                      </a:r>
                      <a:endParaRPr lang="zh-CN" sz="36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6797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4000" kern="100" dirty="0">
                          <a:effectLst/>
                        </a:rPr>
                        <a:t>10</a:t>
                      </a:r>
                      <a:r>
                        <a:rPr lang="zh-CN" sz="4000" kern="100" dirty="0">
                          <a:effectLst/>
                        </a:rPr>
                        <a:t>人，占</a:t>
                      </a:r>
                      <a:r>
                        <a:rPr lang="en-US" sz="4000" kern="100" dirty="0">
                          <a:effectLst/>
                        </a:rPr>
                        <a:t>62%</a:t>
                      </a:r>
                      <a:endParaRPr lang="zh-CN" sz="40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412303" y="2524352"/>
          <a:ext cx="8501431" cy="4073000"/>
        </p:xfrm>
        <a:graphic>
          <a:graphicData uri="http://schemas.openxmlformats.org/drawingml/2006/table">
            <a:tbl>
              <a:tblPr/>
              <a:tblGrid>
                <a:gridCol w="2935561"/>
                <a:gridCol w="2782790"/>
                <a:gridCol w="2783080"/>
              </a:tblGrid>
              <a:tr h="104168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mpd="sng">
                      <a:solidFill>
                        <a:schemeClr val="tx1"/>
                      </a:solidFill>
                      <a:prstDash val="soli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chemeClr val="tx1"/>
                      </a:solidFill>
                      <a:prstDash val="soli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chemeClr val="tx1"/>
                      </a:solidFill>
                      <a:prstDash val="soli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465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666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219200"/>
            <a:ext cx="8610600" cy="2286000"/>
          </a:xfrm>
        </p:spPr>
        <p:txBody>
          <a:bodyPr/>
          <a:lstStyle/>
          <a:p>
            <a:r>
              <a:rPr lang="en-US" altLang="zh-CN" sz="5400" b="1" smtClean="0">
                <a:ea typeface="黑体" panose="02010609060101010101" pitchFamily="49" charset="-122"/>
              </a:rPr>
              <a:t>(5)</a:t>
            </a:r>
            <a:r>
              <a:rPr lang="zh-CN" altLang="en-US" sz="5400" b="1" smtClean="0">
                <a:ea typeface="黑体" panose="02010609060101010101" pitchFamily="49" charset="-122"/>
              </a:rPr>
              <a:t>文章段落的作用”</a:t>
            </a:r>
            <a:br>
              <a:rPr lang="zh-CN" altLang="en-US" sz="5400" b="1" smtClean="0">
                <a:ea typeface="黑体" panose="02010609060101010101" pitchFamily="49" charset="-122"/>
              </a:rPr>
            </a:br>
            <a:r>
              <a:rPr lang="zh-CN" altLang="en-US" sz="5400" b="1" smtClean="0">
                <a:ea typeface="黑体" panose="02010609060101010101" pitchFamily="49" charset="-122"/>
              </a:rPr>
              <a:t>题型答题思路指引</a:t>
            </a:r>
            <a:endParaRPr lang="zh-CN" altLang="en-US" sz="5400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76200"/>
            <a:ext cx="8784976" cy="762000"/>
          </a:xfrm>
        </p:spPr>
        <p:txBody>
          <a:bodyPr>
            <a:normAutofit fontScale="90000"/>
          </a:bodyPr>
          <a:lstStyle/>
          <a:p>
            <a:r>
              <a:rPr lang="zh-CN" altLang="en-US" sz="4000" b="1" dirty="0">
                <a:ea typeface="黑体" panose="02010609060101010101" pitchFamily="49" charset="-122"/>
              </a:rPr>
              <a:t>（一）“开头段</a:t>
            </a:r>
            <a:r>
              <a:rPr lang="zh-CN" altLang="en-US" sz="4000" b="1" dirty="0" smtClean="0">
                <a:ea typeface="黑体" panose="02010609060101010101" pitchFamily="49" charset="-122"/>
              </a:rPr>
              <a:t>落的作用”</a:t>
            </a:r>
            <a:r>
              <a:rPr lang="zh-CN" altLang="en-US" sz="4000" b="1" dirty="0">
                <a:ea typeface="黑体" panose="02010609060101010101" pitchFamily="49" charset="-122"/>
              </a:rPr>
              <a:t>答题思路指引</a:t>
            </a:r>
            <a:endParaRPr lang="zh-CN" altLang="en-US" sz="4000" b="1" dirty="0">
              <a:ea typeface="黑体" panose="02010609060101010101" pitchFamily="49" charset="-122"/>
            </a:endParaRP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04800" y="840986"/>
            <a:ext cx="8458200" cy="4450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10000"/>
              </a:spcBef>
            </a:pPr>
            <a:r>
              <a:rPr lang="en-US" altLang="zh-CN" sz="3200" b="1" dirty="0" smtClean="0">
                <a:latin typeface="宋体" panose="02010600030101010101" pitchFamily="2" charset="-122"/>
              </a:rPr>
              <a:t>1.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先从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内容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上作答</a:t>
            </a:r>
            <a:endParaRPr lang="en-US" altLang="zh-CN" sz="3200" b="1" dirty="0" smtClean="0">
              <a:latin typeface="宋体" panose="02010600030101010101" pitchFamily="2" charset="-122"/>
            </a:endParaRPr>
          </a:p>
          <a:p>
            <a:pPr>
              <a:lnSpc>
                <a:spcPct val="95000"/>
              </a:lnSpc>
              <a:spcBef>
                <a:spcPct val="10000"/>
              </a:spcBef>
            </a:pPr>
            <a:r>
              <a:rPr lang="zh-CN" altLang="en-US" sz="3200" b="1" dirty="0" smtClean="0">
                <a:latin typeface="宋体" panose="02010600030101010101" pitchFamily="2" charset="-122"/>
              </a:rPr>
              <a:t>一般表述为：交代了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……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，告诉读者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……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，表现了什么。</a:t>
            </a:r>
            <a:endParaRPr lang="en-US" altLang="zh-CN" sz="3200" b="1" dirty="0" smtClean="0">
              <a:latin typeface="宋体" panose="02010600030101010101" pitchFamily="2" charset="-122"/>
            </a:endParaRPr>
          </a:p>
          <a:p>
            <a:pPr>
              <a:lnSpc>
                <a:spcPct val="95000"/>
              </a:lnSpc>
              <a:spcBef>
                <a:spcPct val="10000"/>
              </a:spcBef>
            </a:pPr>
            <a:r>
              <a:rPr lang="en-US" altLang="zh-CN" sz="3200" b="1" dirty="0" smtClean="0">
                <a:latin typeface="宋体" panose="02010600030101010101" pitchFamily="2" charset="-122"/>
              </a:rPr>
              <a:t>2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、再从结构上作</a:t>
            </a:r>
            <a:r>
              <a:rPr lang="zh-CN" altLang="en-US" sz="3200" b="1" dirty="0">
                <a:latin typeface="宋体" panose="02010600030101010101" pitchFamily="2" charset="-122"/>
              </a:rPr>
              <a:t>答，结构上作答主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要看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所处的位置。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95000"/>
              </a:lnSpc>
              <a:spcBef>
                <a:spcPct val="1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开头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可以考虑①</a:t>
            </a:r>
            <a:r>
              <a:rPr lang="zh-CN" altLang="en-US" sz="3200" b="1" dirty="0">
                <a:latin typeface="宋体" panose="02010600030101010101" pitchFamily="2" charset="-122"/>
              </a:rPr>
              <a:t>开篇点题，照应题目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；②</a:t>
            </a:r>
            <a:r>
              <a:rPr lang="zh-CN" altLang="en-US" sz="3200" b="1" dirty="0">
                <a:latin typeface="宋体" panose="02010600030101010101" pitchFamily="2" charset="-122"/>
              </a:rPr>
              <a:t>开门见山，点出文章的主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题；③引出下文，为</a:t>
            </a:r>
            <a:r>
              <a:rPr lang="zh-CN" altLang="en-US" sz="3200" b="1" dirty="0">
                <a:latin typeface="宋体" panose="02010600030101010101" pitchFamily="2" charset="-122"/>
              </a:rPr>
              <a:t>下文</a:t>
            </a:r>
            <a:r>
              <a:rPr lang="en-US" altLang="zh-CN" sz="3200" b="1" dirty="0">
                <a:latin typeface="宋体" panose="02010600030101010101" pitchFamily="2" charset="-122"/>
              </a:rPr>
              <a:t>……</a:t>
            </a:r>
            <a:r>
              <a:rPr lang="zh-CN" altLang="en-US" sz="3200" b="1" dirty="0">
                <a:latin typeface="宋体" panose="02010600030101010101" pitchFamily="2" charset="-122"/>
              </a:rPr>
              <a:t>作铺垫（或埋下伏笔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）；④</a:t>
            </a:r>
            <a:r>
              <a:rPr lang="zh-CN" altLang="en-US" sz="3200" b="1" dirty="0">
                <a:latin typeface="宋体" panose="02010600030101010101" pitchFamily="2" charset="-122"/>
              </a:rPr>
              <a:t>设置悬念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，吸引读者；⑤</a:t>
            </a:r>
            <a:r>
              <a:rPr lang="zh-CN" altLang="en-US" sz="3200" b="1" dirty="0">
                <a:latin typeface="宋体" panose="02010600030101010101" pitchFamily="2" charset="-122"/>
              </a:rPr>
              <a:t>奠定文章的基调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762000"/>
          </a:xfrm>
        </p:spPr>
        <p:txBody>
          <a:bodyPr/>
          <a:lstStyle/>
          <a:p>
            <a:r>
              <a:rPr lang="zh-CN" altLang="en-US" sz="4000" b="1" dirty="0">
                <a:ea typeface="黑体" panose="02010609060101010101" pitchFamily="49" charset="-122"/>
              </a:rPr>
              <a:t>（二）“中间段落”答题思路指引</a:t>
            </a:r>
            <a:endParaRPr lang="zh-CN" altLang="en-US" sz="4000" b="1" dirty="0">
              <a:ea typeface="黑体" panose="02010609060101010101" pitchFamily="49" charset="-122"/>
            </a:endParaRP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304800" y="838200"/>
            <a:ext cx="8458200" cy="5709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1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</a:rPr>
              <a:t>先从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内容上</a:t>
            </a:r>
            <a:r>
              <a:rPr lang="zh-CN" altLang="en-US" sz="2800" b="1" dirty="0">
                <a:latin typeface="宋体" panose="02010600030101010101" pitchFamily="2" charset="-122"/>
              </a:rPr>
              <a:t>作答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>
              <a:lnSpc>
                <a:spcPct val="95000"/>
              </a:lnSpc>
              <a:spcBef>
                <a:spcPct val="1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一般表述为：交代了</a:t>
            </a:r>
            <a:r>
              <a:rPr lang="en-US" altLang="zh-CN" sz="2800" b="1" dirty="0">
                <a:latin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宋体" panose="02010600030101010101" pitchFamily="2" charset="-122"/>
              </a:rPr>
              <a:t>，告诉读者</a:t>
            </a:r>
            <a:r>
              <a:rPr lang="en-US" altLang="zh-CN" sz="2800" b="1" dirty="0">
                <a:latin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宋体" panose="02010600030101010101" pitchFamily="2" charset="-122"/>
              </a:rPr>
              <a:t>，表现了什么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95000"/>
              </a:lnSpc>
              <a:spcBef>
                <a:spcPct val="1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800" b="1" dirty="0">
                <a:latin typeface="宋体" panose="02010600030101010101" pitchFamily="2" charset="-122"/>
              </a:rPr>
              <a:t>再从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结构上</a:t>
            </a:r>
            <a:r>
              <a:rPr lang="zh-CN" altLang="en-US" sz="2800" b="1" dirty="0">
                <a:latin typeface="宋体" panose="02010600030101010101" pitchFamily="2" charset="-122"/>
              </a:rPr>
              <a:t>作答，结构上作答主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要答：</a:t>
            </a:r>
            <a:endParaRPr lang="en-US" altLang="zh-CN" sz="2800" b="1" dirty="0" smtClean="0">
              <a:latin typeface="宋体" panose="02010600030101010101" pitchFamily="2" charset="-122"/>
            </a:endParaRPr>
          </a:p>
          <a:p>
            <a:pPr>
              <a:lnSpc>
                <a:spcPct val="95000"/>
              </a:lnSpc>
              <a:spcBef>
                <a:spcPct val="10000"/>
              </a:spcBef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承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上启下，过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渡</a:t>
            </a:r>
            <a:endParaRPr lang="en-US" altLang="zh-CN" sz="30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95000"/>
              </a:lnSpc>
              <a:spcBef>
                <a:spcPct val="10000"/>
              </a:spcBef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）文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章由</a:t>
            </a: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转为</a:t>
            </a: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95000"/>
              </a:lnSpc>
              <a:spcBef>
                <a:spcPct val="10000"/>
              </a:spcBef>
            </a:pPr>
            <a:r>
              <a:rPr lang="zh-CN" altLang="en-US" sz="3000" b="1" dirty="0">
                <a:latin typeface="宋体" panose="02010600030101010101" pitchFamily="2" charset="-122"/>
              </a:rPr>
              <a:t>如①由叙述转为抒情议论；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>
              <a:lnSpc>
                <a:spcPct val="95000"/>
              </a:lnSpc>
              <a:spcBef>
                <a:spcPct val="10000"/>
              </a:spcBef>
            </a:pPr>
            <a:r>
              <a:rPr lang="zh-CN" altLang="en-US" sz="3000" b="1" dirty="0">
                <a:latin typeface="宋体" panose="02010600030101010101" pitchFamily="2" charset="-122"/>
              </a:rPr>
              <a:t>②由写物转为写人；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>
              <a:lnSpc>
                <a:spcPct val="95000"/>
              </a:lnSpc>
              <a:spcBef>
                <a:spcPct val="10000"/>
              </a:spcBef>
            </a:pPr>
            <a:r>
              <a:rPr lang="zh-CN" altLang="en-US" sz="3000" b="1" dirty="0">
                <a:latin typeface="宋体" panose="02010600030101010101" pitchFamily="2" charset="-122"/>
              </a:rPr>
              <a:t>③由历史转为现实；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>
              <a:lnSpc>
                <a:spcPct val="95000"/>
              </a:lnSpc>
              <a:spcBef>
                <a:spcPct val="10000"/>
              </a:spcBef>
            </a:pPr>
            <a:r>
              <a:rPr lang="zh-CN" altLang="en-US" sz="3000" b="1" dirty="0">
                <a:latin typeface="宋体" panose="02010600030101010101" pitchFamily="2" charset="-122"/>
              </a:rPr>
              <a:t>④由感性转为理性等；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>
              <a:lnSpc>
                <a:spcPct val="95000"/>
              </a:lnSpc>
              <a:spcBef>
                <a:spcPct val="10000"/>
              </a:spcBef>
            </a:pPr>
            <a:endParaRPr lang="en-US" altLang="zh-CN" sz="3000" b="1" dirty="0" smtClean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95000"/>
              </a:lnSpc>
              <a:spcBef>
                <a:spcPct val="10000"/>
              </a:spcBef>
            </a:pP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11832" y="188640"/>
            <a:ext cx="8229600" cy="762000"/>
          </a:xfrm>
        </p:spPr>
        <p:txBody>
          <a:bodyPr/>
          <a:lstStyle/>
          <a:p>
            <a:r>
              <a:rPr lang="zh-CN" altLang="en-US" sz="4000" b="1" dirty="0">
                <a:ea typeface="黑体" panose="02010609060101010101" pitchFamily="49" charset="-122"/>
              </a:rPr>
              <a:t>（三）“结尾段落”答题思路指引</a:t>
            </a:r>
            <a:endParaRPr lang="zh-CN" altLang="en-US" sz="4000" b="1" dirty="0">
              <a:ea typeface="黑体" panose="02010609060101010101" pitchFamily="49" charset="-122"/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304800" y="1412776"/>
            <a:ext cx="8443664" cy="2997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100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</a:rPr>
              <a:t>先从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内容</a:t>
            </a:r>
            <a:r>
              <a:rPr lang="zh-CN" altLang="en-US" sz="3200" b="1" dirty="0">
                <a:latin typeface="宋体" panose="02010600030101010101" pitchFamily="2" charset="-122"/>
              </a:rPr>
              <a:t>上作答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95000"/>
              </a:lnSpc>
              <a:spcBef>
                <a:spcPct val="1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一般表述为：交代了</a:t>
            </a:r>
            <a:r>
              <a:rPr lang="en-US" altLang="zh-CN" sz="3200" b="1" dirty="0">
                <a:latin typeface="宋体" panose="02010600030101010101" pitchFamily="2" charset="-122"/>
              </a:rPr>
              <a:t>……</a:t>
            </a:r>
            <a:r>
              <a:rPr lang="zh-CN" altLang="en-US" sz="3200" b="1" dirty="0">
                <a:latin typeface="宋体" panose="02010600030101010101" pitchFamily="2" charset="-122"/>
              </a:rPr>
              <a:t>，告诉读者</a:t>
            </a:r>
            <a:r>
              <a:rPr lang="en-US" altLang="zh-CN" sz="3200" b="1" dirty="0">
                <a:latin typeface="宋体" panose="02010600030101010101" pitchFamily="2" charset="-122"/>
              </a:rPr>
              <a:t>……</a:t>
            </a:r>
            <a:r>
              <a:rPr lang="zh-CN" altLang="en-US" sz="3200" b="1" dirty="0">
                <a:latin typeface="宋体" panose="02010600030101010101" pitchFamily="2" charset="-122"/>
              </a:rPr>
              <a:t>，表现了什么。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95000"/>
              </a:lnSpc>
              <a:spcBef>
                <a:spcPct val="100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、再从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结构</a:t>
            </a:r>
            <a:r>
              <a:rPr lang="zh-CN" altLang="en-US" sz="3200" b="1" dirty="0">
                <a:latin typeface="宋体" panose="02010600030101010101" pitchFamily="2" charset="-122"/>
              </a:rPr>
              <a:t>上作答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，考虑到是结尾，一般回答：①</a:t>
            </a:r>
            <a:r>
              <a:rPr lang="zh-CN" altLang="en-US" sz="3200" b="1" dirty="0">
                <a:latin typeface="宋体" panose="02010600030101010101" pitchFamily="2" charset="-122"/>
              </a:rPr>
              <a:t>前后照应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②</a:t>
            </a:r>
            <a:r>
              <a:rPr lang="zh-CN" altLang="en-US" sz="3200" b="1" dirty="0">
                <a:latin typeface="宋体" panose="02010600030101010101" pitchFamily="2" charset="-122"/>
              </a:rPr>
              <a:t>层层深入，总结全文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③揭示了主旨④言已尽而意无穷⑤引发读者思考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899592" y="1412776"/>
            <a:ext cx="864096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259632" y="764704"/>
            <a:ext cx="1008112" cy="64807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260648"/>
            <a:ext cx="8229600" cy="1872208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2011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浙江卷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第九节车厢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，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17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年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样卷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》</a:t>
            </a:r>
            <a:endParaRPr lang="en-US" altLang="zh-CN" b="1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en-US" b="1" dirty="0">
                <a:latin typeface="+mn-ea"/>
              </a:rPr>
              <a:t>小说开篇写了“我”的一次乘车经历，有什么作用？</a:t>
            </a:r>
            <a:endParaRPr lang="zh-CN" altLang="en-US" b="1" dirty="0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2420888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答案：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、</a:t>
            </a:r>
            <a:r>
              <a:rPr lang="zh-CN" altLang="en-US" sz="3200" b="1" dirty="0" smtClean="0"/>
              <a:t>①</a:t>
            </a:r>
            <a:r>
              <a:rPr lang="zh-CN" altLang="en-US" sz="3200" b="1" dirty="0"/>
              <a:t>引出主要故</a:t>
            </a:r>
            <a:r>
              <a:rPr lang="zh-CN" altLang="en-US" sz="3200" b="1" dirty="0" smtClean="0"/>
              <a:t>事，为下文铺垫。</a:t>
            </a:r>
            <a:r>
              <a:rPr lang="zh-CN" altLang="en-US" sz="3200" b="1" dirty="0"/>
              <a:t>②强化（衬托）主要故事的叙述效果。</a:t>
            </a:r>
            <a:r>
              <a:rPr lang="zh-CN" altLang="en-US" sz="3200" b="1" dirty="0" smtClean="0"/>
              <a:t>③告诉读者这</a:t>
            </a:r>
            <a:r>
              <a:rPr lang="zh-CN" altLang="en-US" sz="3200" b="1" dirty="0"/>
              <a:t>类现象的普遍性。</a:t>
            </a:r>
            <a:endParaRPr lang="zh-CN" altLang="en-US" sz="32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755576" y="4437112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还可以考虑吸引读者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575556" y="116632"/>
            <a:ext cx="8208912" cy="1143000"/>
          </a:xfrm>
        </p:spPr>
        <p:txBody>
          <a:bodyPr>
            <a:normAutofit fontScale="90000"/>
          </a:bodyPr>
          <a:lstStyle/>
          <a:p>
            <a:r>
              <a:rPr lang="en-US" altLang="zh-CN" sz="4000" b="1" dirty="0" smtClean="0">
                <a:solidFill>
                  <a:schemeClr val="tx1"/>
                </a:solidFill>
                <a:ea typeface="黑体" panose="02010609060101010101" pitchFamily="49" charset="-122"/>
              </a:rPr>
              <a:t>(6)</a:t>
            </a:r>
            <a:r>
              <a:rPr lang="zh-CN" altLang="en-US" sz="4000" b="1" dirty="0" smtClean="0">
                <a:solidFill>
                  <a:schemeClr val="tx1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4000" b="1" dirty="0">
                <a:solidFill>
                  <a:schemeClr val="tx1"/>
                </a:solidFill>
                <a:ea typeface="黑体" panose="02010609060101010101" pitchFamily="49" charset="-122"/>
              </a:rPr>
              <a:t>环境描写作用”题型答题思路指引</a:t>
            </a:r>
            <a:endParaRPr lang="zh-CN" altLang="en-US" sz="4000" b="1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6248" y="1124744"/>
            <a:ext cx="8640960" cy="3240360"/>
          </a:xfrm>
        </p:spPr>
        <p:txBody>
          <a:bodyPr>
            <a:norm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命题形式</a:t>
            </a:r>
            <a:endParaRPr lang="zh-CN" altLang="en-US" b="1" dirty="0">
              <a:solidFill>
                <a:srgbClr val="FF0000"/>
              </a:solidFill>
            </a:endParaRPr>
          </a:p>
          <a:p>
            <a:r>
              <a:rPr lang="en-US" altLang="zh-CN" b="1" dirty="0"/>
              <a:t>1.</a:t>
            </a:r>
            <a:r>
              <a:rPr lang="zh-CN" altLang="en-US" b="1" dirty="0"/>
              <a:t>文中画线部分所描写的自然环境有什么特征？这样描写起什么作用？</a:t>
            </a:r>
            <a:endParaRPr lang="zh-CN" altLang="en-US" b="1" dirty="0"/>
          </a:p>
          <a:p>
            <a:r>
              <a:rPr lang="en-US" altLang="zh-CN" b="1" dirty="0"/>
              <a:t>2.</a:t>
            </a:r>
            <a:r>
              <a:rPr lang="zh-CN" altLang="en-US" b="1" dirty="0"/>
              <a:t>本文第</a:t>
            </a:r>
            <a:r>
              <a:rPr lang="en-US" altLang="zh-CN" b="1" dirty="0"/>
              <a:t>×</a:t>
            </a:r>
            <a:r>
              <a:rPr lang="zh-CN" altLang="en-US" b="1" dirty="0"/>
              <a:t>段景物描写有哪些特点和作用？</a:t>
            </a:r>
            <a:endParaRPr lang="zh-CN" altLang="en-US" b="1" dirty="0"/>
          </a:p>
          <a:p>
            <a:r>
              <a:rPr lang="en-US" altLang="zh-CN" b="1" dirty="0"/>
              <a:t>3</a:t>
            </a:r>
            <a:r>
              <a:rPr lang="en-US" altLang="zh-CN" b="1" dirty="0" smtClean="0"/>
              <a:t>.</a:t>
            </a:r>
            <a:r>
              <a:rPr lang="zh-CN" altLang="en-US" b="1" dirty="0" smtClean="0"/>
              <a:t> 小</a:t>
            </a:r>
            <a:r>
              <a:rPr lang="zh-CN" altLang="en-US" b="1" dirty="0"/>
              <a:t>说多次写到“</a:t>
            </a:r>
            <a:r>
              <a:rPr lang="en-US" altLang="zh-CN" sz="3600" b="1" dirty="0">
                <a:latin typeface="宋体" panose="02010600030101010101" pitchFamily="2" charset="-122"/>
              </a:rPr>
              <a:t>……</a:t>
            </a:r>
            <a:r>
              <a:rPr lang="en-US" altLang="zh-CN" b="1" dirty="0"/>
              <a:t>”</a:t>
            </a:r>
            <a:r>
              <a:rPr lang="zh-CN" altLang="en-US" b="1" dirty="0"/>
              <a:t>景物，有什么作用？</a:t>
            </a:r>
            <a:endParaRPr lang="zh-CN" altLang="en-US" b="1" dirty="0"/>
          </a:p>
          <a:p>
            <a:endParaRPr lang="zh-CN" altLang="en-US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5027" y="4077072"/>
            <a:ext cx="82214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答题思路：①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描写了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……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画面</a:t>
            </a:r>
            <a:r>
              <a:rPr lang="zh-CN" altLang="en-US" sz="3200" b="1" dirty="0" smtClean="0"/>
              <a:t>②</a:t>
            </a:r>
            <a:r>
              <a:rPr lang="zh-CN" altLang="en-US" sz="3200" b="1" dirty="0"/>
              <a:t>渲染</a:t>
            </a:r>
            <a:r>
              <a:rPr lang="en-US" altLang="zh-CN" sz="3200" b="1" dirty="0"/>
              <a:t>……</a:t>
            </a:r>
            <a:r>
              <a:rPr lang="zh-CN" altLang="en-US" sz="3200" b="1" dirty="0"/>
              <a:t>氛围，奠定</a:t>
            </a:r>
            <a:r>
              <a:rPr lang="en-US" altLang="zh-CN" sz="3200" b="1" dirty="0"/>
              <a:t>……</a:t>
            </a:r>
            <a:r>
              <a:rPr lang="zh-CN" altLang="en-US" sz="3200" b="1" dirty="0"/>
              <a:t>基调；</a:t>
            </a:r>
            <a:r>
              <a:rPr lang="zh-CN" altLang="en-US" sz="3200" b="1" dirty="0" smtClean="0"/>
              <a:t>③</a:t>
            </a:r>
            <a:r>
              <a:rPr lang="zh-CN" altLang="en-US" sz="3200" b="1" dirty="0"/>
              <a:t>交</a:t>
            </a:r>
            <a:r>
              <a:rPr lang="zh-CN" altLang="en-US" sz="3200" b="1" dirty="0" smtClean="0"/>
              <a:t>代背</a:t>
            </a:r>
            <a:r>
              <a:rPr lang="zh-CN" altLang="en-US" sz="3200" b="1" dirty="0"/>
              <a:t>景</a:t>
            </a:r>
            <a:r>
              <a:rPr lang="zh-CN" altLang="en-US" sz="3200" b="1" dirty="0" smtClean="0"/>
              <a:t>；④</a:t>
            </a:r>
            <a:r>
              <a:rPr lang="zh-CN" altLang="en-US" sz="3200" b="1" dirty="0"/>
              <a:t>引出下文，为下文写</a:t>
            </a:r>
            <a:r>
              <a:rPr lang="en-US" altLang="zh-CN" sz="3200" b="1" dirty="0"/>
              <a:t>……</a:t>
            </a:r>
            <a:r>
              <a:rPr lang="zh-CN" altLang="en-US" sz="3200" b="1" dirty="0"/>
              <a:t>做铺</a:t>
            </a:r>
            <a:r>
              <a:rPr lang="zh-CN" altLang="en-US" sz="3200" b="1" dirty="0" smtClean="0"/>
              <a:t>垫</a:t>
            </a:r>
            <a:r>
              <a:rPr lang="en-US" altLang="zh-CN" sz="3200" b="1" dirty="0" smtClean="0"/>
              <a:t>+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景物所处的位置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001000" cy="762000"/>
          </a:xfrm>
        </p:spPr>
        <p:txBody>
          <a:bodyPr/>
          <a:lstStyle/>
          <a:p>
            <a:pPr algn="l"/>
            <a:r>
              <a:rPr lang="en-US" altLang="zh-CN" sz="3200" b="1">
                <a:solidFill>
                  <a:srgbClr val="FF0000"/>
                </a:solidFill>
                <a:ea typeface="黑体" panose="02010609060101010101" pitchFamily="49" charset="-122"/>
              </a:rPr>
              <a:t>2013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</a:rPr>
              <a:t>年山东卷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</a:rPr>
              <a:t>活着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pitchFamily="49" charset="-122"/>
              </a:rPr>
              <a:t>》</a:t>
            </a:r>
            <a:endParaRPr lang="en-US" altLang="zh-CN" sz="32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8610600" cy="12192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 dirty="0">
                <a:latin typeface="宋体" panose="02010600030101010101" pitchFamily="2" charset="-122"/>
              </a:rPr>
              <a:t> </a:t>
            </a:r>
            <a:r>
              <a:rPr lang="zh-CN" altLang="en-US" b="1" dirty="0">
                <a:latin typeface="宋体" panose="02010600030101010101" pitchFamily="2" charset="-122"/>
              </a:rPr>
              <a:t>请简要分析小说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最后一段景物</a:t>
            </a:r>
            <a:r>
              <a:rPr lang="zh-CN" altLang="en-US" b="1" dirty="0">
                <a:latin typeface="宋体" panose="02010600030101010101" pitchFamily="2" charset="-122"/>
              </a:rPr>
              <a:t>描写的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作用</a:t>
            </a:r>
            <a:r>
              <a:rPr lang="zh-CN" altLang="en-US" b="1" dirty="0">
                <a:latin typeface="宋体" panose="02010600030101010101" pitchFamily="2" charset="-122"/>
              </a:rPr>
              <a:t>。（</a:t>
            </a:r>
            <a:r>
              <a:rPr lang="en-US" altLang="zh-CN" b="1" dirty="0">
                <a:latin typeface="宋体" panose="02010600030101010101" pitchFamily="2" charset="-122"/>
              </a:rPr>
              <a:t>4</a:t>
            </a:r>
            <a:r>
              <a:rPr lang="zh-CN" altLang="en-US" b="1" dirty="0">
                <a:latin typeface="宋体" panose="02010600030101010101" pitchFamily="2" charset="-122"/>
              </a:rPr>
              <a:t>分）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228600" y="2060848"/>
            <a:ext cx="8447856" cy="31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参考答案</a:t>
            </a:r>
            <a:r>
              <a:rPr lang="zh-CN" altLang="en-US" sz="3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endParaRPr lang="en-US" altLang="zh-CN" sz="3000" b="1" dirty="0" smtClean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①描绘（渲染）出乡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间生</a:t>
            </a:r>
            <a:r>
              <a:rPr lang="zh-CN" altLang="en-US" sz="3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活的宁静、安详的环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境</a:t>
            </a:r>
            <a:r>
              <a:rPr lang="zh-CN" altLang="en-US" sz="3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；②透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露出（告诉读者）乡</a:t>
            </a:r>
            <a:r>
              <a:rPr lang="zh-CN" altLang="en-US" sz="3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间生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活都顺应着自然的规律</a:t>
            </a:r>
            <a:r>
              <a:rPr lang="zh-CN" altLang="en-US" sz="3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；</a:t>
            </a:r>
            <a:endParaRPr lang="en-US" altLang="zh-CN" sz="3000" b="1" dirty="0" smtClean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③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以此结尾，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深化主题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，增添了小说的意味</a:t>
            </a:r>
            <a:r>
              <a:rPr lang="zh-CN" altLang="en-US" sz="3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；</a:t>
            </a:r>
            <a:endParaRPr lang="en-US" altLang="zh-CN" sz="3000" b="1" dirty="0" smtClean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④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照应开头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，使文章结构完整。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4000" b="1" dirty="0" smtClean="0">
                <a:ea typeface="黑体" panose="02010609060101010101" pitchFamily="49" charset="-122"/>
              </a:rPr>
              <a:t>(7)</a:t>
            </a:r>
            <a:r>
              <a:rPr lang="zh-CN" altLang="en-US" sz="4000" b="1" dirty="0" smtClean="0">
                <a:ea typeface="黑体" panose="02010609060101010101" pitchFamily="49" charset="-122"/>
              </a:rPr>
              <a:t>“人</a:t>
            </a:r>
            <a:r>
              <a:rPr lang="zh-CN" altLang="en-US" sz="4000" b="1" dirty="0">
                <a:ea typeface="黑体" panose="02010609060101010101" pitchFamily="49" charset="-122"/>
              </a:rPr>
              <a:t>物形象”题型答题思路指引</a:t>
            </a:r>
            <a:endParaRPr lang="zh-CN" altLang="en-US" sz="4000" b="1" dirty="0">
              <a:ea typeface="黑体" panose="02010609060101010101" pitchFamily="49" charset="-122"/>
            </a:endParaRP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304800" y="1430338"/>
            <a:ext cx="8458200" cy="497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命题形式：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结合全文，简要分析人物形象。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根据内容，概括小说中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形象。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赏析文中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人物形象。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4. ××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是一个怎样的人物？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5. ××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有哪些优秀的品质？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6. ××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具有什么样的性格特点？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2" name="Text Box 4"/>
          <p:cNvSpPr txBox="1">
            <a:spLocks noChangeArrowheads="1"/>
          </p:cNvSpPr>
          <p:nvPr/>
        </p:nvSpPr>
        <p:spPr bwMode="auto">
          <a:xfrm>
            <a:off x="214313" y="1285875"/>
            <a:ext cx="8677275" cy="550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第一步：仔细审题，明确方向。</a:t>
            </a:r>
            <a:endParaRPr lang="zh-CN" altLang="en-US" sz="32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(1)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是概括还是分析。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“概括”题只要求写出人物形象或性格特点即可，“分析”题要在此基础上结合文本分析。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是性格还是形象。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“形象”一词应大于“性格”，它以性格为中心，兼及人物的外在特征、身份地位等。答形象题时不要忘记人物的身份、地位、职业等因素。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3972" name="Line 4"/>
          <p:cNvSpPr>
            <a:spLocks noChangeShapeType="1"/>
          </p:cNvSpPr>
          <p:nvPr/>
        </p:nvSpPr>
        <p:spPr bwMode="auto">
          <a:xfrm>
            <a:off x="533400" y="4800600"/>
            <a:ext cx="4953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259632" y="332656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（一）人物形象答题思路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932" grpId="0"/>
      <p:bldP spid="8397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4"/>
          <p:cNvSpPr>
            <a:spLocks noChangeArrowheads="1"/>
          </p:cNvSpPr>
          <p:nvPr/>
        </p:nvSpPr>
        <p:spPr bwMode="auto">
          <a:xfrm>
            <a:off x="1524000" y="228600"/>
            <a:ext cx="58959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第二步：总体把握，划句分析。</a:t>
            </a:r>
            <a:endParaRPr lang="zh-CN" altLang="en-US" sz="3200" b="1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4995" name="Rectangle 6"/>
          <p:cNvSpPr>
            <a:spLocks noChangeArrowheads="1"/>
          </p:cNvSpPr>
          <p:nvPr/>
        </p:nvSpPr>
        <p:spPr bwMode="auto">
          <a:xfrm>
            <a:off x="685800" y="1196752"/>
            <a:ext cx="7696200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⒈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有关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人物描写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的语句。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外貌、动作、语言、心理、神态、细节描写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等）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⒉文本中交代的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人物身份、地位、经历、教养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等的句子。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b="1" u="sng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⒊作品中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其他人物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（或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）对他的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评价（议论）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句。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1253" y="620688"/>
            <a:ext cx="8229600" cy="8640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 smtClean="0"/>
              <a:t>1.</a:t>
            </a:r>
            <a:r>
              <a:rPr lang="zh-CN" altLang="en-US" b="1" dirty="0" smtClean="0"/>
              <a:t>读懂文章</a:t>
            </a:r>
            <a:endParaRPr lang="en-US" altLang="zh-CN" b="1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611560" y="188640"/>
            <a:ext cx="626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                                  如何提高得分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5268" y="1268760"/>
            <a:ext cx="80846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）文本写</a:t>
            </a:r>
            <a:r>
              <a:rPr lang="zh-CN" altLang="en-US" sz="2800" b="1" dirty="0"/>
              <a:t>了什</a:t>
            </a:r>
            <a:r>
              <a:rPr lang="zh-CN" altLang="en-US" sz="2800" b="1" dirty="0" smtClean="0"/>
              <a:t>么；</a:t>
            </a:r>
            <a:endParaRPr lang="zh-CN" altLang="en-US" sz="2800" b="1" dirty="0"/>
          </a:p>
          <a:p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en-US" sz="2800" b="1" dirty="0"/>
              <a:t>）怎么写</a:t>
            </a:r>
            <a:r>
              <a:rPr lang="zh-CN" altLang="en-US" sz="2800" b="1" dirty="0" smtClean="0"/>
              <a:t>的；</a:t>
            </a:r>
            <a:endParaRPr lang="zh-CN" altLang="en-US" sz="2800" b="1" dirty="0"/>
          </a:p>
          <a:p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en-US" sz="2800" b="1" dirty="0"/>
              <a:t>）为什么这么</a:t>
            </a:r>
            <a:r>
              <a:rPr lang="zh-CN" altLang="en-US" sz="2800" b="1" dirty="0" smtClean="0"/>
              <a:t>写。</a:t>
            </a:r>
            <a:endParaRPr lang="zh-CN" altLang="en-US" sz="2800" b="1" dirty="0" smtClean="0"/>
          </a:p>
          <a:p>
            <a:endParaRPr lang="zh-CN" alt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31044" y="3220032"/>
            <a:ext cx="77007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2.</a:t>
            </a:r>
            <a:r>
              <a:rPr lang="zh-CN" altLang="en-US" sz="3200" b="1" dirty="0" smtClean="0"/>
              <a:t>养成勾画、圈点等习惯</a:t>
            </a:r>
            <a:endParaRPr lang="zh-CN" alt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11560" y="3933056"/>
            <a:ext cx="7525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3.</a:t>
            </a:r>
            <a:r>
              <a:rPr lang="zh-CN" altLang="en-US" sz="3200" b="1" dirty="0" smtClean="0"/>
              <a:t>熟悉答题思路</a:t>
            </a:r>
            <a:endParaRPr lang="zh-CN" altLang="en-US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31044" y="4699301"/>
            <a:ext cx="7525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4.</a:t>
            </a:r>
            <a:r>
              <a:rPr lang="zh-CN" altLang="en-US" sz="3200" b="1" dirty="0" smtClean="0"/>
              <a:t>学会反思</a:t>
            </a:r>
            <a:endParaRPr lang="zh-CN" altLang="en-US" sz="3200" b="1" dirty="0"/>
          </a:p>
        </p:txBody>
      </p:sp>
      <p:sp>
        <p:nvSpPr>
          <p:cNvPr id="10" name="右大括号 9"/>
          <p:cNvSpPr/>
          <p:nvPr/>
        </p:nvSpPr>
        <p:spPr>
          <a:xfrm>
            <a:off x="5580112" y="3368605"/>
            <a:ext cx="756084" cy="2113632"/>
          </a:xfrm>
          <a:prstGeom prst="rightBrac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20172" y="3804807"/>
            <a:ext cx="20359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答题过程细化指导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8" grpId="0"/>
      <p:bldP spid="10" grpId="0" animBg="1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7"/>
          <p:cNvSpPr>
            <a:spLocks noChangeArrowheads="1"/>
          </p:cNvSpPr>
          <p:nvPr/>
        </p:nvSpPr>
        <p:spPr bwMode="auto">
          <a:xfrm>
            <a:off x="1357313" y="285750"/>
            <a:ext cx="58959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第三步：归类合并，恰当表述。</a:t>
            </a:r>
            <a:endParaRPr lang="zh-CN" altLang="en-US" sz="3200" b="1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00125" y="1428750"/>
            <a:ext cx="7286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00063" y="1331913"/>
            <a:ext cx="7786687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总括：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××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是一个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……(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思想性格特点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……(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身份地位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的人。</a:t>
            </a:r>
            <a:endParaRPr lang="zh-CN" altLang="en-US" sz="3200" dirty="0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71500" y="2571750"/>
            <a:ext cx="75723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分点作答：①个性特征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实例）；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②个性特征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实例）；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6024" name="Text Box 8"/>
          <p:cNvSpPr txBox="1">
            <a:spLocks noChangeArrowheads="1"/>
          </p:cNvSpPr>
          <p:nvPr/>
        </p:nvSpPr>
        <p:spPr bwMode="auto">
          <a:xfrm>
            <a:off x="228600" y="4130675"/>
            <a:ext cx="8534400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15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注意：人物形象的分析一定要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立足原文</a:t>
            </a:r>
            <a:r>
              <a:rPr lang="zh-CN" altLang="en-US" sz="3200" b="1" dirty="0">
                <a:latin typeface="宋体" panose="02010600030101010101" pitchFamily="2" charset="-122"/>
              </a:rPr>
              <a:t>，切中要点，分析出原文中隐含的信息，而不能无中生有；要注意全面分析，切不可以偏概全；也不可过分拔高，扣帽子，要从实际出发。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6200" y="1066800"/>
            <a:ext cx="8686800" cy="1524000"/>
          </a:xfrm>
        </p:spPr>
        <p:txBody>
          <a:bodyPr/>
          <a:lstStyle/>
          <a:p>
            <a:pPr>
              <a:lnSpc>
                <a:spcPct val="110000"/>
              </a:lnSpc>
              <a:buFontTx/>
              <a:buNone/>
            </a:pPr>
            <a:r>
              <a:rPr lang="en-US" altLang="zh-CN" sz="3600" b="1" dirty="0"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宋体" panose="02010600030101010101" pitchFamily="2" charset="-122"/>
              </a:rPr>
              <a:t>从第</a:t>
            </a:r>
            <a:r>
              <a:rPr lang="en-US" altLang="zh-CN" sz="3600" b="1" dirty="0">
                <a:latin typeface="宋体" panose="02010600030101010101" pitchFamily="2" charset="-122"/>
              </a:rPr>
              <a:t>3</a:t>
            </a:r>
            <a:r>
              <a:rPr lang="zh-CN" altLang="en-US" sz="3600" b="1" dirty="0">
                <a:latin typeface="宋体" panose="02010600030101010101" pitchFamily="2" charset="-122"/>
              </a:rPr>
              <a:t>段的叙述看，这个“可怜的人”是怎样的一个人？请简要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概括</a:t>
            </a:r>
            <a:r>
              <a:rPr lang="zh-CN" altLang="en-US" sz="3600" b="1" dirty="0">
                <a:latin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99331" name="Text Box 3"/>
          <p:cNvSpPr txBox="1">
            <a:spLocks noChangeArrowheads="1"/>
          </p:cNvSpPr>
          <p:nvPr/>
        </p:nvSpPr>
        <p:spPr bwMode="auto">
          <a:xfrm>
            <a:off x="381000" y="2667000"/>
            <a:ext cx="8534400" cy="287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1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参考答案：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95000"/>
              </a:lnSpc>
              <a:spcBef>
                <a:spcPct val="1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①生活贫苦，深受“投机商”等人的剥削；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95000"/>
              </a:lnSpc>
              <a:spcBef>
                <a:spcPct val="1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②有丰富的生产、生活方面的知识；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95000"/>
              </a:lnSpc>
              <a:spcBef>
                <a:spcPct val="1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③政治观念模糊，道德观念纯朴。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9332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001000" cy="762000"/>
          </a:xfrm>
          <a:noFill/>
        </p:spPr>
        <p:txBody>
          <a:bodyPr/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49" charset="-122"/>
              </a:rPr>
              <a:t>核按钮</a:t>
            </a:r>
            <a:r>
              <a:rPr lang="en-US" altLang="zh-CN" sz="32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》《</a:t>
            </a: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49" charset="-122"/>
              </a:rPr>
              <a:t>劳动者</a:t>
            </a:r>
            <a:r>
              <a:rPr lang="en-US" altLang="zh-CN" sz="3200" b="1" dirty="0">
                <a:solidFill>
                  <a:srgbClr val="FF0000"/>
                </a:solidFill>
                <a:ea typeface="黑体" panose="02010609060101010101" pitchFamily="49" charset="-122"/>
              </a:rPr>
              <a:t>》</a:t>
            </a:r>
            <a:endParaRPr lang="en-US" altLang="zh-CN" sz="32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1249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2017《</a:t>
            </a:r>
            <a:r>
              <a:rPr lang="zh-CN" altLang="en-US" sz="3600" dirty="0" smtClean="0">
                <a:solidFill>
                  <a:srgbClr val="FF0000"/>
                </a:solidFill>
              </a:rPr>
              <a:t>考试说明</a:t>
            </a:r>
            <a:r>
              <a:rPr lang="en-US" altLang="zh-CN" sz="3600" dirty="0" smtClean="0">
                <a:solidFill>
                  <a:srgbClr val="FF0000"/>
                </a:solidFill>
              </a:rPr>
              <a:t>》</a:t>
            </a:r>
            <a:r>
              <a:rPr lang="zh-CN" altLang="en-US" sz="3600" dirty="0" smtClean="0">
                <a:solidFill>
                  <a:srgbClr val="FF0000"/>
                </a:solidFill>
              </a:rPr>
              <a:t>样卷</a:t>
            </a:r>
            <a:r>
              <a:rPr lang="en-US" altLang="zh-CN" sz="3600" dirty="0" smtClean="0">
                <a:solidFill>
                  <a:srgbClr val="FF0000"/>
                </a:solidFill>
              </a:rPr>
              <a:t>《</a:t>
            </a:r>
            <a:r>
              <a:rPr lang="zh-CN" altLang="en-US" sz="3600" dirty="0">
                <a:solidFill>
                  <a:srgbClr val="FF0000"/>
                </a:solidFill>
              </a:rPr>
              <a:t>古渡头</a:t>
            </a:r>
            <a:r>
              <a:rPr lang="en-US" altLang="zh-CN" sz="3600" dirty="0" smtClean="0">
                <a:solidFill>
                  <a:srgbClr val="FF0000"/>
                </a:solidFill>
              </a:rPr>
              <a:t>》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8897" y="1268760"/>
            <a:ext cx="8229600" cy="1684784"/>
          </a:xfrm>
        </p:spPr>
        <p:txBody>
          <a:bodyPr/>
          <a:lstStyle/>
          <a:p>
            <a:r>
              <a:rPr lang="en-US" altLang="zh-CN" dirty="0"/>
              <a:t>(2)</a:t>
            </a:r>
            <a:r>
              <a:rPr lang="zh-CN" altLang="en-US" dirty="0"/>
              <a:t>作品中的渡夫有哪些性格特点</a:t>
            </a:r>
            <a:r>
              <a:rPr lang="en-US" altLang="zh-CN" dirty="0"/>
              <a:t>?</a:t>
            </a:r>
            <a:r>
              <a:rPr lang="zh-CN" altLang="en-US" dirty="0"/>
              <a:t>请简要</a:t>
            </a:r>
            <a:r>
              <a:rPr lang="zh-CN" altLang="en-US" dirty="0">
                <a:solidFill>
                  <a:srgbClr val="FF0000"/>
                </a:solidFill>
              </a:rPr>
              <a:t>分析</a:t>
            </a:r>
            <a:r>
              <a:rPr lang="zh-CN" altLang="en-US" dirty="0"/>
              <a:t>。</a:t>
            </a:r>
            <a:r>
              <a:rPr lang="en-US" altLang="zh-CN" dirty="0"/>
              <a:t>(6</a:t>
            </a:r>
            <a:r>
              <a:rPr lang="zh-CN" altLang="en-US" dirty="0"/>
              <a:t>分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2276872"/>
            <a:ext cx="8568952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+mn-ea"/>
              </a:rPr>
              <a:t>【</a:t>
            </a:r>
            <a:r>
              <a:rPr lang="zh-CN" altLang="en-US" sz="2800" b="1" dirty="0">
                <a:latin typeface="+mn-ea"/>
              </a:rPr>
              <a:t>试题答案</a:t>
            </a:r>
            <a:r>
              <a:rPr lang="en-US" altLang="zh-CN" sz="2800" b="1" dirty="0">
                <a:latin typeface="+mn-ea"/>
              </a:rPr>
              <a:t>】①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热情坦诚，乐于助人，喜欢孝顺父母的子女</a:t>
            </a:r>
            <a:r>
              <a:rPr lang="zh-CN" altLang="en-US" sz="2800" b="1" dirty="0">
                <a:latin typeface="+mn-ea"/>
              </a:rPr>
              <a:t>。渡夫与“我”之间直率的对话，并主动留“我”在船上住一宿，可看出他的坦诚热情和乐于助人；②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刚强不屈，不畏身心劳苦，靠自己的气力赚钱</a:t>
            </a:r>
            <a:r>
              <a:rPr lang="zh-CN" altLang="en-US" sz="2800" b="1" dirty="0">
                <a:latin typeface="+mn-ea"/>
              </a:rPr>
              <a:t>。他不愿给北佬兵当苦力以及在风霜雨雪中坚持渡船</a:t>
            </a:r>
            <a:r>
              <a:rPr lang="zh-CN" altLang="en-US" sz="2800" b="1" dirty="0" smtClean="0">
                <a:latin typeface="+mn-ea"/>
              </a:rPr>
              <a:t>等</a:t>
            </a:r>
            <a:r>
              <a:rPr lang="zh-CN" altLang="en-US" sz="2800" b="1" dirty="0">
                <a:latin typeface="+mn-ea"/>
              </a:rPr>
              <a:t>可以看出他的坚忍不拔的品质</a:t>
            </a:r>
            <a:r>
              <a:rPr lang="zh-CN" altLang="en-US" sz="2800" b="1" dirty="0" smtClean="0">
                <a:latin typeface="+mn-ea"/>
              </a:rPr>
              <a:t>；③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坚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持自由自在的生活信念</a:t>
            </a:r>
            <a:r>
              <a:rPr lang="zh-CN" altLang="en-US" sz="2800" b="1" dirty="0">
                <a:latin typeface="+mn-ea"/>
              </a:rPr>
              <a:t>。他唱的歌声中可以看出他自由自在的生活信</a:t>
            </a:r>
            <a:r>
              <a:rPr lang="zh-CN" altLang="en-US" sz="2800" b="1" dirty="0" smtClean="0">
                <a:latin typeface="+mn-ea"/>
              </a:rPr>
              <a:t>念。</a:t>
            </a:r>
            <a:br>
              <a:rPr lang="zh-CN" altLang="en-US" sz="2400" dirty="0">
                <a:latin typeface="+mn-ea"/>
              </a:rPr>
            </a:br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zh-CN" altLang="en-US" b="1" dirty="0">
                <a:ea typeface="黑体" panose="02010609060101010101" pitchFamily="49" charset="-122"/>
              </a:rPr>
              <a:t>（二）“人物形象的作用”分析</a:t>
            </a:r>
            <a:endParaRPr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304800" y="1371600"/>
            <a:ext cx="8458200" cy="371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>
                <a:latin typeface="宋体" panose="02010600030101010101" pitchFamily="2" charset="-122"/>
              </a:rPr>
              <a:t>1.</a:t>
            </a:r>
            <a:r>
              <a:rPr lang="zh-CN" altLang="en-US" sz="3600" b="1">
                <a:latin typeface="宋体" panose="02010600030101010101" pitchFamily="2" charset="-122"/>
              </a:rPr>
              <a:t>人物在小说中的主次地位，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主要人物</a:t>
            </a:r>
            <a:r>
              <a:rPr lang="zh-CN" altLang="en-US" sz="3600" b="1">
                <a:latin typeface="宋体" panose="02010600030101010101" pitchFamily="2" charset="-122"/>
              </a:rPr>
              <a:t>的话语，往往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表现主旨</a:t>
            </a:r>
            <a:r>
              <a:rPr lang="zh-CN" altLang="en-US" sz="3600" b="1">
                <a:latin typeface="宋体" panose="02010600030101010101" pitchFamily="2" charset="-122"/>
              </a:rPr>
              <a:t>；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次要人物</a:t>
            </a:r>
            <a:r>
              <a:rPr lang="zh-CN" altLang="en-US" sz="3600" b="1">
                <a:latin typeface="宋体" panose="02010600030101010101" pitchFamily="2" charset="-122"/>
              </a:rPr>
              <a:t>的话语，可以起到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对比衬托</a:t>
            </a:r>
            <a:r>
              <a:rPr lang="zh-CN" altLang="en-US" sz="3600" b="1">
                <a:latin typeface="宋体" panose="02010600030101010101" pitchFamily="2" charset="-122"/>
              </a:rPr>
              <a:t>的作用。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3600" b="1">
                <a:latin typeface="宋体" panose="02010600030101010101" pitchFamily="2" charset="-122"/>
              </a:rPr>
              <a:t>2.</a:t>
            </a:r>
            <a:r>
              <a:rPr lang="zh-CN" altLang="en-US" sz="3600" b="1">
                <a:latin typeface="宋体" panose="02010600030101010101" pitchFamily="2" charset="-122"/>
              </a:rPr>
              <a:t>人物形象的出现可以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推动情节的发展</a:t>
            </a:r>
            <a:r>
              <a:rPr lang="zh-CN" altLang="en-US" sz="3600" b="1">
                <a:latin typeface="宋体" panose="02010600030101010101" pitchFamily="2" charset="-122"/>
              </a:rPr>
              <a:t>，突出主要矛盾。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3600" b="1">
                <a:latin typeface="宋体" panose="02010600030101010101" pitchFamily="2" charset="-122"/>
              </a:rPr>
              <a:t>3.</a:t>
            </a:r>
            <a:r>
              <a:rPr lang="zh-CN" altLang="en-US" sz="3600" b="1">
                <a:latin typeface="宋体" panose="02010600030101010101" pitchFamily="2" charset="-122"/>
              </a:rPr>
              <a:t>成为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线索人物</a:t>
            </a:r>
            <a:r>
              <a:rPr lang="zh-CN" altLang="en-US" sz="3600" b="1">
                <a:latin typeface="宋体" panose="02010600030101010101" pitchFamily="2" charset="-122"/>
              </a:rPr>
              <a:t>，或小说的叙述者。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1596" y="116632"/>
            <a:ext cx="8229600" cy="1143000"/>
          </a:xfrm>
        </p:spPr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2015</a:t>
            </a:r>
            <a:r>
              <a:rPr lang="zh-CN" altLang="en-US" dirty="0" smtClean="0">
                <a:solidFill>
                  <a:srgbClr val="FF0000"/>
                </a:solidFill>
              </a:rPr>
              <a:t>浙江卷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b="1" dirty="0">
                <a:solidFill>
                  <a:srgbClr val="FF0000"/>
                </a:solidFill>
              </a:rPr>
              <a:t>捡烂纸的老头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980728"/>
            <a:ext cx="8229600" cy="1396752"/>
          </a:xfrm>
        </p:spPr>
        <p:txBody>
          <a:bodyPr/>
          <a:lstStyle/>
          <a:p>
            <a:r>
              <a:rPr lang="en-US" altLang="zh-CN" b="1" dirty="0"/>
              <a:t>15</a:t>
            </a:r>
            <a:r>
              <a:rPr lang="zh-CN" altLang="en-US" b="1" dirty="0"/>
              <a:t>．你认为作者刻画“捡烂纸的老头”这一人物有什么用意。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2204864"/>
            <a:ext cx="82809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15</a:t>
            </a:r>
            <a:r>
              <a:rPr lang="zh-CN" altLang="en-US" sz="2800" b="1" dirty="0"/>
              <a:t>．（</a:t>
            </a:r>
            <a:r>
              <a:rPr lang="en-US" altLang="zh-CN" sz="2800" b="1" dirty="0"/>
              <a:t>5</a:t>
            </a:r>
            <a:r>
              <a:rPr lang="zh-CN" altLang="en-US" sz="2800" b="1" dirty="0"/>
              <a:t>分）①作者刻画这个“老头”，意在揭示：即使是看似微贱、遭人轻视的小人物，也有丰富、复杂的内心世界和自己的尊严。</a:t>
            </a:r>
            <a:endParaRPr lang="zh-CN" altLang="en-US" sz="2800" b="1" dirty="0"/>
          </a:p>
          <a:p>
            <a:r>
              <a:rPr lang="zh-CN" altLang="en-US" sz="2800" b="1" dirty="0"/>
              <a:t>②作者以深切的人文关怀</a:t>
            </a:r>
            <a:r>
              <a:rPr lang="zh-CN" altLang="en-US" sz="2800" b="1" dirty="0" smtClean="0"/>
              <a:t>，呼唤人</a:t>
            </a:r>
            <a:r>
              <a:rPr lang="zh-CN" altLang="en-US" sz="2800" b="1" dirty="0"/>
              <a:t>们关注那些处于生活底层和社会边缘的小人物，给予他们更多同情、理解和尊重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r>
              <a:rPr lang="zh-CN" altLang="en-US" sz="2800" b="1" dirty="0"/>
              <a:t>③推动情节的发展。小说围绕 “老头”展开情节，并推动情节发展。（合理答案）</a:t>
            </a:r>
            <a:endParaRPr lang="zh-CN" altLang="en-US" sz="2800" b="1" dirty="0"/>
          </a:p>
          <a:p>
            <a:endParaRPr lang="en-US" altLang="zh-CN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763000" cy="1143000"/>
          </a:xfrm>
        </p:spPr>
        <p:txBody>
          <a:bodyPr>
            <a:normAutofit fontScale="90000"/>
          </a:bodyPr>
          <a:lstStyle/>
          <a:p>
            <a:r>
              <a:rPr lang="zh-CN" altLang="en-US" sz="3600" b="1" dirty="0" smtClean="0">
                <a:ea typeface="黑体" panose="02010609060101010101" pitchFamily="49" charset="-122"/>
              </a:rPr>
              <a:t>（</a:t>
            </a:r>
            <a:r>
              <a:rPr lang="en-US" altLang="zh-CN" sz="3600" b="1" dirty="0" smtClean="0">
                <a:ea typeface="黑体" panose="02010609060101010101" pitchFamily="49" charset="-122"/>
              </a:rPr>
              <a:t>8</a:t>
            </a:r>
            <a:r>
              <a:rPr lang="zh-CN" altLang="en-US" sz="3600" b="1" dirty="0" smtClean="0">
                <a:ea typeface="黑体" panose="02010609060101010101" pitchFamily="49" charset="-122"/>
              </a:rPr>
              <a:t>）概</a:t>
            </a:r>
            <a:r>
              <a:rPr lang="zh-CN" altLang="en-US" sz="3600" b="1" dirty="0">
                <a:ea typeface="黑体" panose="02010609060101010101" pitchFamily="49" charset="-122"/>
              </a:rPr>
              <a:t>括作品主题思想，感悟探究作品意蕴”题型答题思路指引</a:t>
            </a:r>
            <a:endParaRPr lang="zh-CN" altLang="en-US" sz="3600" b="1" dirty="0">
              <a:ea typeface="黑体" panose="02010609060101010101" pitchFamily="49" charset="-122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312027" y="1268760"/>
            <a:ext cx="8458200" cy="326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命题形式：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结合全文分析或概括作品的主题。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小说故事带给你哪些思考或启迪，结合作品谈谈你的看法。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探究小说的主题。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8641"/>
            <a:ext cx="8229600" cy="2088232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2013</a:t>
            </a:r>
            <a:r>
              <a:rPr lang="zh-CN" altLang="en-US" b="1" dirty="0" smtClean="0">
                <a:solidFill>
                  <a:srgbClr val="FF0000"/>
                </a:solidFill>
              </a:rPr>
              <a:t>浙江卷</a:t>
            </a:r>
            <a:r>
              <a:rPr lang="en-US" altLang="zh-CN" b="1" dirty="0" smtClean="0">
                <a:solidFill>
                  <a:srgbClr val="FF0000"/>
                </a:solidFill>
              </a:rPr>
              <a:t>《</a:t>
            </a:r>
            <a:r>
              <a:rPr lang="zh-CN" altLang="en-US" b="1" dirty="0">
                <a:solidFill>
                  <a:srgbClr val="FF0000"/>
                </a:solidFill>
              </a:rPr>
              <a:t>牛铃叮当</a:t>
            </a:r>
            <a:r>
              <a:rPr lang="en-US" altLang="zh-CN" b="1" dirty="0" smtClean="0">
                <a:solidFill>
                  <a:srgbClr val="FF0000"/>
                </a:solidFill>
              </a:rPr>
              <a:t>》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 dirty="0" smtClean="0"/>
              <a:t>简</a:t>
            </a:r>
            <a:r>
              <a:rPr lang="zh-CN" altLang="en-US" b="1" dirty="0"/>
              <a:t>要概括本文主旨，并谈谈你的感悟。（</a:t>
            </a:r>
            <a:r>
              <a:rPr lang="en-US" altLang="zh-CN" b="1" dirty="0"/>
              <a:t>5</a:t>
            </a:r>
            <a:r>
              <a:rPr lang="zh-CN" altLang="en-US" b="1" dirty="0"/>
              <a:t>分）</a:t>
            </a:r>
            <a:endParaRPr lang="zh-CN" alt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86402" y="1844824"/>
            <a:ext cx="84249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答案：</a:t>
            </a:r>
            <a:endParaRPr lang="zh-CN" altLang="en-US" sz="3200" b="1" dirty="0"/>
          </a:p>
          <a:p>
            <a:r>
              <a:rPr lang="en-US" altLang="zh-CN" sz="3200" b="1" dirty="0" smtClean="0"/>
              <a:t>1.</a:t>
            </a:r>
            <a:r>
              <a:rPr lang="zh-CN" altLang="en-US" sz="3200" b="1" dirty="0" smtClean="0"/>
              <a:t>本</a:t>
            </a:r>
            <a:r>
              <a:rPr lang="zh-CN" altLang="en-US" sz="3200" b="1" dirty="0"/>
              <a:t>文主旨：表达了对淳朴、诗意乡村的眷恋，以及对田园牧歌图景消逝的怅惘。</a:t>
            </a:r>
            <a:endParaRPr lang="zh-CN" altLang="en-US" sz="3200" b="1" dirty="0"/>
          </a:p>
          <a:p>
            <a:r>
              <a:rPr lang="en-US" altLang="zh-CN" sz="3200" b="1" dirty="0" smtClean="0"/>
              <a:t>2.</a:t>
            </a:r>
            <a:r>
              <a:rPr lang="zh-CN" altLang="en-US" sz="3200" b="1" dirty="0" smtClean="0"/>
              <a:t>考</a:t>
            </a:r>
            <a:r>
              <a:rPr lang="zh-CN" altLang="en-US" sz="3200" b="1" dirty="0"/>
              <a:t>生感悟</a:t>
            </a:r>
            <a:r>
              <a:rPr lang="zh-CN" altLang="en-US" sz="3200" b="1" dirty="0" smtClean="0"/>
              <a:t>：①在现代文明冲击下，随着科技的发达，农耕文明自然会淡出人们视线；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②农耕文明在特定的历史条件下，它发挥了巨大的作用，推动了历史的进步。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2011</a:t>
            </a:r>
            <a:r>
              <a:rPr lang="zh-CN" altLang="en-US" dirty="0" smtClean="0">
                <a:solidFill>
                  <a:srgbClr val="FF0000"/>
                </a:solidFill>
              </a:rPr>
              <a:t>浙江卷</a:t>
            </a:r>
            <a:r>
              <a:rPr lang="en-US" altLang="zh-CN" dirty="0" smtClean="0">
                <a:solidFill>
                  <a:srgbClr val="FF0000"/>
                </a:solidFill>
              </a:rPr>
              <a:t> 《</a:t>
            </a:r>
            <a:r>
              <a:rPr lang="zh-CN" altLang="en-US" dirty="0" smtClean="0">
                <a:solidFill>
                  <a:srgbClr val="FF0000"/>
                </a:solidFill>
              </a:rPr>
              <a:t>第九节车厢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50374"/>
            <a:ext cx="8229600" cy="1540768"/>
          </a:xfrm>
        </p:spPr>
        <p:txBody>
          <a:bodyPr/>
          <a:lstStyle/>
          <a:p>
            <a:r>
              <a:rPr lang="en-US" altLang="zh-CN" b="1" dirty="0"/>
              <a:t>5.</a:t>
            </a:r>
            <a:r>
              <a:rPr lang="zh-CN" altLang="en-US" b="1" dirty="0"/>
              <a:t>第</a:t>
            </a:r>
            <a:r>
              <a:rPr lang="en-US" altLang="zh-CN" b="1" dirty="0"/>
              <a:t>9</a:t>
            </a:r>
            <a:r>
              <a:rPr lang="zh-CN" altLang="en-US" b="1" dirty="0"/>
              <a:t>车厢的故事带给你哪些思考？请结合作品谈谈你的看法。</a:t>
            </a:r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467544" y="2780928"/>
            <a:ext cx="83529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5</a:t>
            </a:r>
            <a:r>
              <a:rPr lang="zh-CN" altLang="en-US" sz="2800" b="1" dirty="0"/>
              <a:t>、示例：①</a:t>
            </a:r>
            <a:r>
              <a:rPr lang="zh-CN" altLang="en-US" sz="2800" b="1" dirty="0">
                <a:solidFill>
                  <a:srgbClr val="FF0000"/>
                </a:solidFill>
              </a:rPr>
              <a:t>疏于管理、不负责任的工作作风会给他人带来麻烦和伤害。</a:t>
            </a:r>
            <a:r>
              <a:rPr lang="zh-CN" altLang="en-US" sz="2800" b="1" dirty="0"/>
              <a:t>乘务员、列车长、摘车厢的人似乎都在纠正差错，可差错却越变越大，个中原因正是工作作风的问题。</a:t>
            </a:r>
            <a:endParaRPr lang="zh-CN" altLang="en-US" sz="2800" b="1" dirty="0"/>
          </a:p>
          <a:p>
            <a:r>
              <a:rPr lang="zh-CN" altLang="en-US" sz="2800" b="1" dirty="0"/>
              <a:t>②</a:t>
            </a:r>
            <a:r>
              <a:rPr lang="zh-CN" altLang="en-US" sz="2800" b="1" dirty="0">
                <a:solidFill>
                  <a:srgbClr val="FF0000"/>
                </a:solidFill>
              </a:rPr>
              <a:t>判断问题机械武断，解决问题勿依赖惯性思维。</a:t>
            </a:r>
            <a:r>
              <a:rPr lang="zh-CN" altLang="en-US" sz="2800" b="1" dirty="0"/>
              <a:t>错挂两节车厢造成的差错之所以迟迟未能得到纠正，和列车长、摘车厢的人思想僵化、缺乏独立思考精神是分不开的。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91264" cy="5760640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latin typeface="+mn-ea"/>
              </a:rPr>
              <a:t>“</a:t>
            </a:r>
            <a:r>
              <a:rPr lang="zh-CN" altLang="zh-CN" b="1" dirty="0" smtClean="0">
                <a:latin typeface="+mn-ea"/>
              </a:rPr>
              <a:t>我</a:t>
            </a:r>
            <a:r>
              <a:rPr lang="zh-CN" altLang="zh-CN" b="1" dirty="0">
                <a:latin typeface="+mn-ea"/>
              </a:rPr>
              <a:t>们知道，学习策略包括两方面意思。一个是作用于学习内容的认知性策略，另一个是对自己学习和思维的内部过程的监察和调控，即反思意识</a:t>
            </a:r>
            <a:r>
              <a:rPr lang="zh-CN" altLang="zh-CN" b="1" dirty="0" smtClean="0">
                <a:latin typeface="+mn-ea"/>
              </a:rPr>
              <a:t>。</a:t>
            </a:r>
            <a:r>
              <a:rPr lang="zh-CN" altLang="en-US" b="1" dirty="0" smtClean="0">
                <a:latin typeface="+mn-ea"/>
              </a:rPr>
              <a:t>”</a:t>
            </a:r>
            <a:r>
              <a:rPr lang="zh-CN" altLang="zh-CN" b="1" baseline="30000" dirty="0" smtClean="0">
                <a:latin typeface="+mn-ea"/>
                <a:hlinkClick r:id="rId1" action="ppaction://hlinkfile"/>
              </a:rPr>
              <a:t>②</a:t>
            </a:r>
            <a:r>
              <a:rPr lang="zh-CN" altLang="zh-CN" b="1" dirty="0">
                <a:latin typeface="+mn-ea"/>
              </a:rPr>
              <a:t>正是由于缺乏这样的意识，我们很多学生在反复做同类型题目时仍会出错，得分仍然很低</a:t>
            </a:r>
            <a:r>
              <a:rPr lang="zh-CN" altLang="zh-CN" b="1" dirty="0" smtClean="0">
                <a:latin typeface="+mn-ea"/>
              </a:rPr>
              <a:t>。因</a:t>
            </a:r>
            <a:r>
              <a:rPr lang="zh-CN" altLang="zh-CN" b="1" dirty="0">
                <a:latin typeface="+mn-ea"/>
              </a:rPr>
              <a:t>此，必须重视培养学生的答题的反思意识和习惯。</a:t>
            </a:r>
            <a:endParaRPr lang="zh-CN" altLang="zh-CN" b="1" dirty="0">
              <a:latin typeface="+mn-ea"/>
            </a:endParaRPr>
          </a:p>
          <a:p>
            <a:r>
              <a:rPr lang="zh-CN" altLang="zh-CN" b="1" baseline="30000" dirty="0">
                <a:latin typeface="+mn-ea"/>
                <a:hlinkClick r:id="rId2" action="ppaction://hlinkfile"/>
              </a:rPr>
              <a:t>②</a:t>
            </a:r>
            <a:r>
              <a:rPr lang="zh-CN" altLang="zh-CN" b="1" dirty="0">
                <a:latin typeface="+mn-ea"/>
              </a:rPr>
              <a:t> 韩雪屏 《语文教育的心理学原理》上海教育出版社</a:t>
            </a:r>
            <a:r>
              <a:rPr lang="en-US" altLang="zh-CN" b="1" dirty="0">
                <a:latin typeface="+mn-ea"/>
              </a:rPr>
              <a:t> 2001</a:t>
            </a:r>
            <a:r>
              <a:rPr lang="zh-CN" altLang="zh-CN" b="1" dirty="0">
                <a:latin typeface="+mn-ea"/>
              </a:rPr>
              <a:t>年</a:t>
            </a:r>
            <a:r>
              <a:rPr lang="en-US" altLang="zh-CN" b="1" dirty="0">
                <a:latin typeface="+mn-ea"/>
              </a:rPr>
              <a:t>6</a:t>
            </a:r>
            <a:r>
              <a:rPr lang="zh-CN" altLang="zh-CN" b="1" dirty="0">
                <a:latin typeface="+mn-ea"/>
              </a:rPr>
              <a:t>月第</a:t>
            </a:r>
            <a:r>
              <a:rPr lang="en-US" altLang="zh-CN" b="1" dirty="0">
                <a:latin typeface="+mn-ea"/>
              </a:rPr>
              <a:t>1</a:t>
            </a:r>
            <a:r>
              <a:rPr lang="zh-CN" altLang="zh-CN" b="1" dirty="0">
                <a:latin typeface="+mn-ea"/>
              </a:rPr>
              <a:t>版</a:t>
            </a:r>
            <a:endParaRPr lang="zh-CN" altLang="zh-CN" b="1" dirty="0">
              <a:latin typeface="+mn-ea"/>
            </a:endParaRPr>
          </a:p>
          <a:p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619672" y="116632"/>
            <a:ext cx="6480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/>
              <a:t>三：指导学生反思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fontScale="92500" lnSpcReduction="20000"/>
          </a:bodyPr>
          <a:lstStyle/>
          <a:p>
            <a:r>
              <a:rPr lang="zh-CN" altLang="zh-CN" b="1" dirty="0"/>
              <a:t>通常可以从以下几个方面反省自己：</a:t>
            </a:r>
            <a:r>
              <a:rPr lang="zh-CN" altLang="zh-CN" b="1" dirty="0">
                <a:solidFill>
                  <a:srgbClr val="FF0000"/>
                </a:solidFill>
              </a:rPr>
              <a:t>①做题习惯好不好</a:t>
            </a:r>
            <a:r>
              <a:rPr lang="zh-CN" altLang="zh-CN" b="1" dirty="0"/>
              <a:t>。好的习惯应包括心静、划线等。心静是做好题目的前提，很难想象一个心浮气躁的人能有良好正确的思维。做题时圈圈点点的习惯很重要，对于重要的信息应随手划上，以便加深印象。②</a:t>
            </a:r>
            <a:r>
              <a:rPr lang="zh-CN" altLang="zh-CN" b="1" dirty="0">
                <a:solidFill>
                  <a:srgbClr val="FF0000"/>
                </a:solidFill>
              </a:rPr>
              <a:t>做题思路对不对</a:t>
            </a:r>
            <a:r>
              <a:rPr lang="zh-CN" altLang="zh-CN" b="1" dirty="0"/>
              <a:t>。例如作用题，既要从内容上回答，也要从结构上回答。③</a:t>
            </a:r>
            <a:r>
              <a:rPr lang="zh-CN" altLang="zh-CN" b="1" dirty="0">
                <a:solidFill>
                  <a:srgbClr val="FF0000"/>
                </a:solidFill>
              </a:rPr>
              <a:t>做题速度是否适中</a:t>
            </a:r>
            <a:r>
              <a:rPr lang="zh-CN" altLang="zh-CN" b="1" dirty="0"/>
              <a:t>。高考毕竟有时间限制，因此 ，平时练习就要强调速度，既不能太快，也不能太慢。④</a:t>
            </a:r>
            <a:r>
              <a:rPr lang="zh-CN" altLang="zh-CN" b="1" dirty="0">
                <a:solidFill>
                  <a:srgbClr val="FF0000"/>
                </a:solidFill>
              </a:rPr>
              <a:t>审题仔细不仔细</a:t>
            </a:r>
            <a:r>
              <a:rPr lang="zh-CN" altLang="zh-CN" b="1" dirty="0"/>
              <a:t>。有没有把选项中“选出错误的一项”看成“选出正确的一项”；有没有注意到某些问题要求“从两个角度回答”等等</a:t>
            </a:r>
            <a:r>
              <a:rPr lang="zh-CN" altLang="zh-CN" b="1" dirty="0" smtClean="0"/>
              <a:t>。</a:t>
            </a:r>
            <a:r>
              <a:rPr lang="zh-CN" altLang="en-US" b="1" dirty="0" smtClean="0"/>
              <a:t>⑤</a:t>
            </a:r>
            <a:r>
              <a:rPr lang="zh-CN" altLang="en-US" b="1" dirty="0" smtClean="0">
                <a:solidFill>
                  <a:srgbClr val="FF0000"/>
                </a:solidFill>
              </a:rPr>
              <a:t>做题意识强不强</a:t>
            </a:r>
            <a:r>
              <a:rPr lang="zh-CN" altLang="en-US" b="1" dirty="0" smtClean="0"/>
              <a:t>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260648"/>
            <a:ext cx="8363272" cy="3672408"/>
          </a:xfrm>
        </p:spPr>
        <p:txBody>
          <a:bodyPr>
            <a:normAutofit/>
          </a:bodyPr>
          <a:lstStyle/>
          <a:p>
            <a:r>
              <a:rPr lang="zh-CN" altLang="zh-CN" sz="3900" b="1" dirty="0">
                <a:solidFill>
                  <a:srgbClr val="FF0000"/>
                </a:solidFill>
              </a:rPr>
              <a:t>“答题过程细化”</a:t>
            </a:r>
            <a:r>
              <a:rPr lang="zh-CN" altLang="zh-CN" b="1" dirty="0"/>
              <a:t>是指学生在阅读过程中能做到平心静气，整体把握文章思路，能通过勾画、圈点、做标记等对关键性的词语句子进行关注进而体悟理解，做题时要注意审题并厘清相关的答题思路，题目做好后根据得分情况适当反思。那么，教师的指导就是针对以上内容，主要集中在</a:t>
            </a:r>
            <a:r>
              <a:rPr lang="zh-CN" altLang="zh-CN" b="1" dirty="0" smtClean="0"/>
              <a:t>：</a:t>
            </a:r>
            <a:endParaRPr lang="en-US" altLang="zh-CN" b="1" dirty="0" smtClean="0"/>
          </a:p>
          <a:p>
            <a:pPr marL="0" indent="0">
              <a:buNone/>
            </a:pPr>
            <a:endParaRPr lang="zh-CN" altLang="zh-CN" b="1" dirty="0"/>
          </a:p>
          <a:p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81029" y="3976608"/>
            <a:ext cx="82809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1.</a:t>
            </a:r>
            <a:r>
              <a:rPr lang="zh-CN" altLang="zh-CN" sz="3200" b="1" dirty="0" smtClean="0"/>
              <a:t>指</a:t>
            </a:r>
            <a:r>
              <a:rPr lang="zh-CN" altLang="zh-CN" sz="3200" b="1" dirty="0"/>
              <a:t>导学生养成</a:t>
            </a:r>
            <a:r>
              <a:rPr lang="zh-CN" altLang="zh-CN" sz="3200" b="1" dirty="0">
                <a:solidFill>
                  <a:srgbClr val="FF0000"/>
                </a:solidFill>
              </a:rPr>
              <a:t>勾画、圈点</a:t>
            </a:r>
            <a:r>
              <a:rPr lang="zh-CN" altLang="en-US" sz="3200" b="1" dirty="0">
                <a:solidFill>
                  <a:srgbClr val="FF0000"/>
                </a:solidFill>
              </a:rPr>
              <a:t>、读题、</a:t>
            </a:r>
            <a:r>
              <a:rPr lang="zh-CN" altLang="zh-CN" sz="3200" b="1" dirty="0">
                <a:solidFill>
                  <a:srgbClr val="FF0000"/>
                </a:solidFill>
              </a:rPr>
              <a:t>审题</a:t>
            </a:r>
            <a:r>
              <a:rPr lang="zh-CN" altLang="zh-CN" sz="3200" b="1" dirty="0"/>
              <a:t>等习惯</a:t>
            </a:r>
            <a:r>
              <a:rPr lang="zh-CN" altLang="zh-CN" sz="3200" b="1" dirty="0" smtClean="0"/>
              <a:t>；</a:t>
            </a:r>
            <a:endParaRPr lang="en-US" altLang="zh-CN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4944070"/>
            <a:ext cx="7488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2.</a:t>
            </a:r>
            <a:r>
              <a:rPr lang="zh-CN" altLang="zh-CN" sz="3200" b="1" dirty="0" smtClean="0"/>
              <a:t>指</a:t>
            </a:r>
            <a:r>
              <a:rPr lang="zh-CN" altLang="zh-CN" sz="3200" b="1" dirty="0"/>
              <a:t>导学生熟悉各类题型的</a:t>
            </a:r>
            <a:r>
              <a:rPr lang="zh-CN" altLang="zh-CN" sz="3200" b="1" dirty="0">
                <a:solidFill>
                  <a:srgbClr val="FF0000"/>
                </a:solidFill>
              </a:rPr>
              <a:t>答题思路</a:t>
            </a:r>
            <a:r>
              <a:rPr lang="zh-CN" altLang="zh-CN" sz="3200" b="1" dirty="0" smtClean="0"/>
              <a:t>；</a:t>
            </a:r>
            <a:endParaRPr lang="en-US" altLang="zh-CN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00749" y="5877272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3.</a:t>
            </a:r>
            <a:r>
              <a:rPr lang="zh-CN" altLang="zh-CN" sz="3200" b="1" dirty="0" smtClean="0"/>
              <a:t>指</a:t>
            </a:r>
            <a:r>
              <a:rPr lang="zh-CN" altLang="zh-CN" sz="3200" b="1" dirty="0"/>
              <a:t>导学生</a:t>
            </a:r>
            <a:r>
              <a:rPr lang="zh-CN" altLang="zh-CN" sz="3200" b="1" dirty="0">
                <a:solidFill>
                  <a:srgbClr val="FF0000"/>
                </a:solidFill>
              </a:rPr>
              <a:t>反思</a:t>
            </a:r>
            <a:r>
              <a:rPr lang="zh-CN" altLang="zh-CN" sz="3200" b="1" dirty="0"/>
              <a:t>。</a:t>
            </a:r>
            <a:endParaRPr lang="en-US" altLang="zh-CN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404664"/>
            <a:ext cx="8435280" cy="6264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b="1" dirty="0" smtClean="0"/>
              <a:t>养成一些意识：</a:t>
            </a:r>
            <a:endParaRPr lang="en-US" altLang="zh-CN" sz="2800" b="1" dirty="0" smtClean="0"/>
          </a:p>
          <a:p>
            <a:pPr marL="0" indent="0">
              <a:buNone/>
            </a:pPr>
            <a:r>
              <a:rPr lang="zh-CN" altLang="en-US" sz="2800" b="1" dirty="0" smtClean="0"/>
              <a:t>①</a:t>
            </a:r>
            <a:r>
              <a:rPr lang="zh-CN" altLang="en-US" sz="2800" b="1" dirty="0">
                <a:solidFill>
                  <a:srgbClr val="FF0000"/>
                </a:solidFill>
              </a:rPr>
              <a:t>布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点</a:t>
            </a:r>
            <a:r>
              <a:rPr lang="zh-CN" altLang="en-US" sz="2800" b="1" dirty="0" smtClean="0"/>
              <a:t>意识。布点后老师看的清爽</a:t>
            </a:r>
            <a:endParaRPr lang="en-US" altLang="zh-CN" sz="2800" b="1" dirty="0" smtClean="0"/>
          </a:p>
          <a:p>
            <a:pPr marL="0" indent="0">
              <a:buNone/>
            </a:pPr>
            <a:r>
              <a:rPr lang="zh-CN" altLang="en-US" sz="2800" b="1" dirty="0" smtClean="0"/>
              <a:t>②</a:t>
            </a:r>
            <a:r>
              <a:rPr lang="zh-CN" altLang="zh-CN" sz="2800" b="1" dirty="0"/>
              <a:t>要有</a:t>
            </a:r>
            <a:r>
              <a:rPr lang="zh-CN" altLang="zh-CN" sz="2800" b="1" dirty="0">
                <a:solidFill>
                  <a:srgbClr val="FF0000"/>
                </a:solidFill>
              </a:rPr>
              <a:t>位置</a:t>
            </a:r>
            <a:r>
              <a:rPr lang="zh-CN" altLang="zh-CN" sz="2800" b="1" dirty="0"/>
              <a:t>意</a:t>
            </a:r>
            <a:r>
              <a:rPr lang="zh-CN" altLang="zh-CN" sz="2800" b="1" dirty="0" smtClean="0"/>
              <a:t>识</a:t>
            </a:r>
            <a:r>
              <a:rPr lang="zh-CN" altLang="en-US" sz="2800" b="1" dirty="0" smtClean="0"/>
              <a:t>。</a:t>
            </a:r>
            <a:endParaRPr lang="zh-CN" altLang="zh-CN" sz="2800" b="1" dirty="0"/>
          </a:p>
          <a:p>
            <a:pPr marL="0" indent="0">
              <a:buNone/>
            </a:pPr>
            <a:r>
              <a:rPr lang="zh-CN" altLang="zh-CN" sz="2800" b="1" dirty="0"/>
              <a:t>词</a:t>
            </a:r>
            <a:r>
              <a:rPr lang="zh-CN" altLang="zh-CN" sz="2800" b="1" dirty="0" smtClean="0"/>
              <a:t>语的</a:t>
            </a:r>
            <a:r>
              <a:rPr lang="zh-CN" altLang="zh-CN" sz="2800" b="1" dirty="0"/>
              <a:t>位</a:t>
            </a:r>
            <a:r>
              <a:rPr lang="zh-CN" altLang="zh-CN" sz="2800" b="1" dirty="0" smtClean="0"/>
              <a:t>置</a:t>
            </a:r>
            <a:r>
              <a:rPr lang="zh-CN" altLang="en-US" sz="2800" b="1" dirty="0" smtClean="0"/>
              <a:t>、</a:t>
            </a:r>
            <a:r>
              <a:rPr lang="zh-CN" altLang="en-US" sz="2800" b="1" dirty="0"/>
              <a:t>段落位</a:t>
            </a:r>
            <a:r>
              <a:rPr lang="zh-CN" altLang="en-US" sz="2800" b="1" dirty="0" smtClean="0"/>
              <a:t>置。</a:t>
            </a:r>
            <a:endParaRPr lang="en-US" altLang="zh-CN" sz="2800" b="1" dirty="0" smtClean="0"/>
          </a:p>
          <a:p>
            <a:pPr marL="0" indent="0">
              <a:buNone/>
            </a:pPr>
            <a:r>
              <a:rPr lang="zh-CN" altLang="en-US" sz="2800" b="1" dirty="0" smtClean="0"/>
              <a:t>③</a:t>
            </a:r>
            <a:r>
              <a:rPr lang="zh-CN" altLang="zh-CN" sz="2800" b="1" dirty="0"/>
              <a:t>要有</a:t>
            </a:r>
            <a:r>
              <a:rPr lang="zh-CN" altLang="zh-CN" sz="2800" b="1" dirty="0">
                <a:solidFill>
                  <a:srgbClr val="FF0000"/>
                </a:solidFill>
              </a:rPr>
              <a:t>文本意识</a:t>
            </a:r>
            <a:r>
              <a:rPr lang="zh-CN" altLang="zh-CN" sz="2800" b="1" dirty="0" smtClean="0"/>
              <a:t>：</a:t>
            </a:r>
            <a:r>
              <a:rPr lang="zh-CN" altLang="en-US" sz="2800" b="1" dirty="0" smtClean="0"/>
              <a:t>依文</a:t>
            </a:r>
            <a:r>
              <a:rPr lang="zh-CN" altLang="en-US" sz="2800" b="1" smtClean="0"/>
              <a:t>作答</a:t>
            </a:r>
            <a:r>
              <a:rPr lang="zh-CN" altLang="en-US" sz="2800" b="1" dirty="0" smtClean="0"/>
              <a:t>；</a:t>
            </a:r>
            <a:endParaRPr lang="en-US" altLang="zh-CN" sz="2800" b="1" dirty="0" smtClean="0"/>
          </a:p>
          <a:p>
            <a:pPr marL="0" indent="0">
              <a:buNone/>
            </a:pPr>
            <a:r>
              <a:rPr lang="zh-CN" altLang="en-US" sz="2800" b="1" dirty="0" smtClean="0"/>
              <a:t>④</a:t>
            </a:r>
            <a:r>
              <a:rPr lang="zh-CN" altLang="zh-CN" sz="2800" b="1" dirty="0"/>
              <a:t>要有强烈的</a:t>
            </a:r>
            <a:r>
              <a:rPr lang="zh-CN" altLang="zh-CN" sz="2800" b="1" dirty="0">
                <a:solidFill>
                  <a:srgbClr val="FF0000"/>
                </a:solidFill>
              </a:rPr>
              <a:t>得分</a:t>
            </a:r>
            <a:r>
              <a:rPr lang="zh-CN" altLang="zh-CN" sz="2800" b="1" dirty="0"/>
              <a:t>意识：有了这种意识，考生才会规范答题，书写工整，多答分点等。</a:t>
            </a:r>
            <a:endParaRPr lang="zh-CN" altLang="zh-CN" sz="2800" b="1" dirty="0"/>
          </a:p>
          <a:p>
            <a:pPr marL="0" indent="0">
              <a:buNone/>
            </a:pPr>
            <a:r>
              <a:rPr lang="zh-CN" altLang="en-US" sz="2800" b="1" dirty="0" smtClean="0"/>
              <a:t>⑤</a:t>
            </a:r>
            <a:r>
              <a:rPr lang="zh-CN" altLang="zh-CN" sz="2800" b="1" dirty="0"/>
              <a:t>要有</a:t>
            </a:r>
            <a:r>
              <a:rPr lang="zh-CN" altLang="zh-CN" sz="2800" b="1" dirty="0">
                <a:solidFill>
                  <a:srgbClr val="FF0000"/>
                </a:solidFill>
              </a:rPr>
              <a:t>主旨</a:t>
            </a:r>
            <a:r>
              <a:rPr lang="zh-CN" altLang="zh-CN" sz="2800" b="1" dirty="0"/>
              <a:t>意识：从整体考虑出准确完整的答案。</a:t>
            </a:r>
            <a:endParaRPr lang="zh-CN" altLang="zh-CN" sz="2800" b="1" dirty="0"/>
          </a:p>
          <a:p>
            <a:pPr marL="0" indent="0">
              <a:buNone/>
            </a:pPr>
            <a:r>
              <a:rPr lang="zh-CN" altLang="en-US" sz="2800" b="1" dirty="0" smtClean="0"/>
              <a:t>⑥</a:t>
            </a:r>
            <a:r>
              <a:rPr lang="zh-CN" altLang="zh-CN" sz="2800" b="1" dirty="0"/>
              <a:t>要有</a:t>
            </a:r>
            <a:r>
              <a:rPr lang="zh-CN" altLang="zh-CN" sz="2800" b="1" dirty="0">
                <a:solidFill>
                  <a:srgbClr val="FF0000"/>
                </a:solidFill>
              </a:rPr>
              <a:t>术语</a:t>
            </a:r>
            <a:r>
              <a:rPr lang="zh-CN" altLang="zh-CN" sz="2800" b="1" dirty="0"/>
              <a:t>意</a:t>
            </a:r>
            <a:r>
              <a:rPr lang="zh-CN" altLang="zh-CN" sz="2800" b="1" dirty="0" smtClean="0"/>
              <a:t>识</a:t>
            </a:r>
            <a:r>
              <a:rPr lang="zh-CN" altLang="en-US" sz="2800" b="1" dirty="0" smtClean="0"/>
              <a:t>：</a:t>
            </a:r>
            <a:r>
              <a:rPr lang="zh-CN" altLang="zh-CN" sz="2800" b="1" dirty="0"/>
              <a:t>承上启下、过渡、呼应、总领全</a:t>
            </a:r>
            <a:r>
              <a:rPr lang="zh-CN" altLang="zh-CN" sz="2800" b="1" dirty="0" smtClean="0"/>
              <a:t>文</a:t>
            </a:r>
            <a:r>
              <a:rPr lang="zh-CN" altLang="en-US" sz="2800" b="1" dirty="0" smtClean="0"/>
              <a:t>、</a:t>
            </a:r>
            <a:endParaRPr lang="zh-CN" altLang="zh-CN" sz="2800" b="1" dirty="0"/>
          </a:p>
          <a:p>
            <a:pPr marL="0" indent="0">
              <a:buNone/>
            </a:pPr>
            <a:r>
              <a:rPr lang="zh-CN" altLang="zh-CN" sz="2800" b="1" dirty="0" smtClean="0"/>
              <a:t>强</a:t>
            </a:r>
            <a:r>
              <a:rPr lang="zh-CN" altLang="zh-CN" sz="2800" b="1" dirty="0"/>
              <a:t>化、升华、渲染、画龙点</a:t>
            </a:r>
            <a:r>
              <a:rPr lang="zh-CN" altLang="zh-CN" sz="2800" b="1" dirty="0" smtClean="0"/>
              <a:t>睛</a:t>
            </a:r>
            <a:r>
              <a:rPr lang="zh-CN" altLang="en-US" sz="2800" b="1" dirty="0" smtClean="0"/>
              <a:t>、设置</a:t>
            </a:r>
            <a:r>
              <a:rPr lang="zh-CN" altLang="zh-CN" sz="2800" b="1" dirty="0" smtClean="0"/>
              <a:t>悬</a:t>
            </a:r>
            <a:r>
              <a:rPr lang="zh-CN" altLang="zh-CN" sz="2800" b="1" dirty="0"/>
              <a:t>念、铺</a:t>
            </a:r>
            <a:r>
              <a:rPr lang="zh-CN" altLang="zh-CN" sz="2800" b="1" dirty="0" smtClean="0"/>
              <a:t>垫</a:t>
            </a:r>
            <a:r>
              <a:rPr lang="en-US" altLang="zh-CN" sz="2800" b="1" dirty="0" smtClean="0"/>
              <a:t>……</a:t>
            </a:r>
            <a:endParaRPr lang="en-US" altLang="zh-CN" sz="2800" b="1" dirty="0" smtClean="0"/>
          </a:p>
          <a:p>
            <a:pPr marL="0" indent="0">
              <a:buNone/>
            </a:pPr>
            <a:r>
              <a:rPr lang="en-US" altLang="zh-CN" sz="2800" b="1" dirty="0" smtClean="0"/>
              <a:t>⑦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多答</a:t>
            </a:r>
            <a:r>
              <a:rPr lang="zh-CN" altLang="en-US" sz="2800" b="1" dirty="0" smtClean="0"/>
              <a:t>意识。在时间允许的情况下，尽量多答。</a:t>
            </a:r>
            <a:endParaRPr lang="zh-CN" altLang="zh-CN" sz="2800" b="1" dirty="0"/>
          </a:p>
          <a:p>
            <a:pPr marL="0" indent="0">
              <a:buNone/>
            </a:pPr>
            <a:endParaRPr lang="zh-CN" altLang="zh-CN" sz="2800" dirty="0"/>
          </a:p>
          <a:p>
            <a:pPr marL="0" indent="0">
              <a:buNone/>
            </a:pP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5937523"/>
          </a:xfrm>
        </p:spPr>
        <p:txBody>
          <a:bodyPr>
            <a:normAutofit fontScale="32500" lnSpcReduction="20000"/>
          </a:bodyPr>
          <a:lstStyle/>
          <a:p>
            <a:r>
              <a:rPr lang="zh-CN" altLang="zh-CN" sz="8600" b="1" dirty="0"/>
              <a:t>具体可以从以下方面让学生多些反思：</a:t>
            </a:r>
            <a:endParaRPr lang="zh-CN" altLang="zh-CN" sz="8600" b="1" dirty="0"/>
          </a:p>
          <a:p>
            <a:r>
              <a:rPr lang="zh-CN" altLang="zh-CN" sz="8600" b="1" dirty="0"/>
              <a:t>①教师</a:t>
            </a:r>
            <a:r>
              <a:rPr lang="zh-CN" altLang="zh-CN" sz="8600" b="1" dirty="0" smtClean="0"/>
              <a:t>做</a:t>
            </a:r>
            <a:r>
              <a:rPr lang="zh-CN" altLang="en-US" sz="8600" b="1" dirty="0" smtClean="0"/>
              <a:t>示范</a:t>
            </a:r>
            <a:r>
              <a:rPr lang="zh-CN" altLang="zh-CN" sz="8600" b="1" dirty="0" smtClean="0"/>
              <a:t>帮</a:t>
            </a:r>
            <a:r>
              <a:rPr lang="zh-CN" altLang="zh-CN" sz="8600" b="1" dirty="0"/>
              <a:t>学生分析答案</a:t>
            </a:r>
            <a:endParaRPr lang="zh-CN" altLang="zh-CN" sz="8600" b="1" dirty="0"/>
          </a:p>
          <a:p>
            <a:r>
              <a:rPr lang="zh-CN" altLang="zh-CN" sz="8600" b="1" dirty="0" smtClean="0"/>
              <a:t>具</a:t>
            </a:r>
            <a:r>
              <a:rPr lang="zh-CN" altLang="zh-CN" sz="8600" b="1" dirty="0"/>
              <a:t>体方法可以让学生把某题答案写到黑板上，</a:t>
            </a:r>
            <a:r>
              <a:rPr lang="zh-CN" altLang="zh-CN" sz="8600" b="1" dirty="0">
                <a:solidFill>
                  <a:srgbClr val="FF0000"/>
                </a:solidFill>
              </a:rPr>
              <a:t>教师和学生一起分析</a:t>
            </a:r>
            <a:r>
              <a:rPr lang="zh-CN" altLang="zh-CN" sz="8600" b="1" dirty="0"/>
              <a:t>，包括具体能得多少分，可以如何改进等。展示学生</a:t>
            </a:r>
            <a:r>
              <a:rPr lang="zh-CN" altLang="zh-CN" sz="8600" b="1" dirty="0">
                <a:solidFill>
                  <a:srgbClr val="FF0000"/>
                </a:solidFill>
              </a:rPr>
              <a:t>典型错误</a:t>
            </a:r>
            <a:r>
              <a:rPr lang="zh-CN" altLang="zh-CN" sz="8600" b="1" dirty="0"/>
              <a:t>，既可以让学生客观地知道自己错误所在，也可以避免其他学生同学犯同样的错误。教师还可以把某题的</a:t>
            </a:r>
            <a:r>
              <a:rPr lang="zh-CN" altLang="zh-CN" sz="8600" b="1" dirty="0">
                <a:solidFill>
                  <a:srgbClr val="FF0000"/>
                </a:solidFill>
              </a:rPr>
              <a:t>规范答案</a:t>
            </a:r>
            <a:r>
              <a:rPr lang="zh-CN" altLang="zh-CN" sz="8600" b="1" dirty="0"/>
              <a:t>用投影仪</a:t>
            </a:r>
            <a:r>
              <a:rPr lang="zh-CN" altLang="zh-CN" sz="8600" b="1" dirty="0">
                <a:solidFill>
                  <a:srgbClr val="FF0000"/>
                </a:solidFill>
              </a:rPr>
              <a:t>投影</a:t>
            </a:r>
            <a:r>
              <a:rPr lang="zh-CN" altLang="zh-CN" sz="8600" b="1" dirty="0"/>
              <a:t>出来，和学生一起分析这个答案的几个点怎么来的。展示规范答案，可以让学生知道解题思路清晰的重要性，也让学生知道怎样才能争取得分点</a:t>
            </a:r>
            <a:r>
              <a:rPr lang="zh-CN" altLang="zh-CN" sz="8600" b="1" dirty="0" smtClean="0"/>
              <a:t>。</a:t>
            </a:r>
            <a:r>
              <a:rPr lang="zh-CN" altLang="en-US" sz="8600" b="1" dirty="0" smtClean="0"/>
              <a:t>“</a:t>
            </a:r>
            <a:r>
              <a:rPr lang="zh-CN" altLang="zh-CN" sz="8600" b="1" dirty="0" smtClean="0"/>
              <a:t>构</a:t>
            </a:r>
            <a:r>
              <a:rPr lang="zh-CN" altLang="zh-CN" sz="8600" b="1" dirty="0"/>
              <a:t>成“比照”的呈现反差鲜明，一目了然，不仅便于甄别和评估，而且可以省却不少解说和点拨环节，有利于提高复习课堂效率。</a:t>
            </a:r>
            <a:r>
              <a:rPr lang="zh-CN" altLang="zh-CN" sz="8600" b="1" baseline="30000" dirty="0" smtClean="0">
                <a:hlinkClick r:id="rId1" action="ppaction://hlinkfile"/>
              </a:rPr>
              <a:t>④</a:t>
            </a:r>
            <a:r>
              <a:rPr lang="zh-CN" altLang="en-US" sz="8600" b="1" dirty="0"/>
              <a:t>”</a:t>
            </a:r>
            <a:r>
              <a:rPr lang="zh-CN" altLang="zh-CN" sz="8600" b="1" dirty="0" smtClean="0"/>
              <a:t>这</a:t>
            </a:r>
            <a:r>
              <a:rPr lang="zh-CN" altLang="zh-CN" sz="8600" b="1" dirty="0"/>
              <a:t>样的课堂互动，既避免了高三复习课死气沉沉的局面，也体现了新课标“学生是学习和发展的主体”的教学理念，教学效果显著。</a:t>
            </a:r>
            <a:endParaRPr lang="zh-CN" altLang="zh-CN" sz="8600" b="1" dirty="0"/>
          </a:p>
          <a:p>
            <a:r>
              <a:rPr lang="zh-CN" altLang="zh-CN" sz="8600" b="1" baseline="30000" dirty="0">
                <a:hlinkClick r:id="rId2" action="ppaction://hlinkfile"/>
              </a:rPr>
              <a:t>④</a:t>
            </a:r>
            <a:r>
              <a:rPr lang="zh-CN" altLang="zh-CN" sz="8600" b="1" dirty="0"/>
              <a:t>周红阳 《教学月刊 </a:t>
            </a:r>
            <a:r>
              <a:rPr lang="en-US" altLang="zh-CN" sz="8600" b="1" dirty="0" smtClean="0"/>
              <a:t>.</a:t>
            </a:r>
            <a:r>
              <a:rPr lang="zh-CN" altLang="zh-CN" sz="8600" b="1" dirty="0" smtClean="0"/>
              <a:t>中</a:t>
            </a:r>
            <a:r>
              <a:rPr lang="zh-CN" altLang="zh-CN" sz="8600" b="1" dirty="0"/>
              <a:t>学版》</a:t>
            </a:r>
            <a:r>
              <a:rPr lang="en-US" altLang="zh-CN" sz="8600" b="1" dirty="0"/>
              <a:t>2013</a:t>
            </a:r>
            <a:r>
              <a:rPr lang="zh-CN" altLang="zh-CN" sz="8600" b="1" dirty="0"/>
              <a:t>年第</a:t>
            </a:r>
            <a:r>
              <a:rPr lang="en-US" altLang="zh-CN" sz="8600" b="1" dirty="0"/>
              <a:t>1</a:t>
            </a:r>
            <a:r>
              <a:rPr lang="zh-CN" altLang="zh-CN" sz="8600" b="1" dirty="0"/>
              <a:t>期</a:t>
            </a:r>
            <a:endParaRPr lang="zh-CN" altLang="zh-CN" sz="8600" b="1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1180728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>
                <a:latin typeface="+mn-ea"/>
              </a:rPr>
              <a:t>理解“等到回程，太阳已经有倦容了。”句子含义</a:t>
            </a:r>
            <a:r>
              <a:rPr lang="zh-CN" altLang="zh-CN" b="1" dirty="0" smtClean="0">
                <a:latin typeface="+mn-ea"/>
              </a:rPr>
              <a:t>。</a:t>
            </a:r>
            <a:r>
              <a:rPr lang="zh-CN" altLang="en-US" b="1" dirty="0" smtClean="0">
                <a:latin typeface="+mn-ea"/>
              </a:rPr>
              <a:t>（</a:t>
            </a:r>
            <a:r>
              <a:rPr lang="en-US" altLang="zh-CN" b="1" dirty="0" smtClean="0">
                <a:latin typeface="+mn-ea"/>
              </a:rPr>
              <a:t>2011</a:t>
            </a:r>
            <a:r>
              <a:rPr lang="zh-CN" altLang="en-US" b="1" dirty="0" smtClean="0">
                <a:latin typeface="+mn-ea"/>
              </a:rPr>
              <a:t>全国卷</a:t>
            </a:r>
            <a:r>
              <a:rPr lang="en-US" altLang="zh-CN" b="1" dirty="0" smtClean="0">
                <a:latin typeface="+mn-ea"/>
              </a:rPr>
              <a:t>《</a:t>
            </a:r>
            <a:r>
              <a:rPr lang="zh-CN" altLang="en-US" b="1" dirty="0" smtClean="0">
                <a:latin typeface="+mn-ea"/>
              </a:rPr>
              <a:t>针挑土</a:t>
            </a:r>
            <a:r>
              <a:rPr lang="en-US" altLang="zh-CN" b="1" dirty="0" smtClean="0">
                <a:latin typeface="+mn-ea"/>
              </a:rPr>
              <a:t>》</a:t>
            </a:r>
            <a:r>
              <a:rPr lang="zh-CN" altLang="en-US" b="1" dirty="0" smtClean="0">
                <a:latin typeface="+mn-ea"/>
              </a:rPr>
              <a:t>）</a:t>
            </a:r>
            <a:endParaRPr lang="zh-CN" altLang="en-US" b="1" dirty="0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2964" y="1412776"/>
            <a:ext cx="741682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学生答</a:t>
            </a:r>
            <a:r>
              <a:rPr lang="zh-CN" altLang="zh-CN" sz="2800" b="1" dirty="0" smtClean="0">
                <a:latin typeface="+mn-ea"/>
              </a:rPr>
              <a:t>案</a:t>
            </a:r>
            <a:r>
              <a:rPr lang="en-US" altLang="zh-CN" sz="2800" b="1" dirty="0" smtClean="0">
                <a:latin typeface="+mn-ea"/>
              </a:rPr>
              <a:t>1</a:t>
            </a:r>
            <a:r>
              <a:rPr lang="zh-CN" altLang="en-US" sz="2800" b="1" dirty="0" smtClean="0">
                <a:latin typeface="+mn-ea"/>
              </a:rPr>
              <a:t>：</a:t>
            </a:r>
            <a:r>
              <a:rPr lang="zh-CN" altLang="zh-CN" sz="2800" b="1" dirty="0">
                <a:latin typeface="+mn-ea"/>
              </a:rPr>
              <a:t>等到回去时，太阳下山</a:t>
            </a:r>
            <a:r>
              <a:rPr lang="zh-CN" altLang="zh-CN" sz="2800" b="1" dirty="0" smtClean="0">
                <a:latin typeface="+mn-ea"/>
              </a:rPr>
              <a:t>了</a:t>
            </a:r>
            <a:r>
              <a:rPr lang="zh-CN" altLang="en-US" sz="2800" b="1" dirty="0" smtClean="0">
                <a:latin typeface="+mn-ea"/>
              </a:rPr>
              <a:t>。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zh-CN" sz="2800" b="1" dirty="0">
                <a:latin typeface="+mn-ea"/>
              </a:rPr>
              <a:t>学生答</a:t>
            </a:r>
            <a:r>
              <a:rPr lang="zh-CN" altLang="zh-CN" sz="2800" b="1" dirty="0" smtClean="0">
                <a:latin typeface="+mn-ea"/>
              </a:rPr>
              <a:t>案</a:t>
            </a:r>
            <a:r>
              <a:rPr lang="en-US" altLang="zh-CN" sz="2800" b="1" dirty="0" smtClean="0">
                <a:latin typeface="+mn-ea"/>
              </a:rPr>
              <a:t>2</a:t>
            </a:r>
            <a:r>
              <a:rPr lang="zh-CN" altLang="en-US" sz="2800" b="1" dirty="0" smtClean="0">
                <a:latin typeface="+mn-ea"/>
              </a:rPr>
              <a:t>：</a:t>
            </a:r>
            <a:r>
              <a:rPr lang="zh-CN" altLang="zh-CN" sz="2800" b="1" dirty="0" smtClean="0">
                <a:latin typeface="+mn-ea"/>
              </a:rPr>
              <a:t>说</a:t>
            </a:r>
            <a:r>
              <a:rPr lang="zh-CN" altLang="zh-CN" sz="2800" b="1" dirty="0">
                <a:latin typeface="+mn-ea"/>
              </a:rPr>
              <a:t>明大家都很疲劳</a:t>
            </a:r>
            <a:r>
              <a:rPr lang="zh-CN" altLang="zh-CN" sz="2800" b="1" dirty="0" smtClean="0">
                <a:latin typeface="+mn-ea"/>
              </a:rPr>
              <a:t>了</a:t>
            </a:r>
            <a:r>
              <a:rPr lang="zh-CN" altLang="en-US" sz="2800" b="1" dirty="0" smtClean="0">
                <a:latin typeface="+mn-ea"/>
              </a:rPr>
              <a:t>。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学生答案</a:t>
            </a:r>
            <a:r>
              <a:rPr lang="en-US" altLang="zh-CN" sz="2800" b="1" dirty="0" smtClean="0">
                <a:latin typeface="+mn-ea"/>
              </a:rPr>
              <a:t>3</a:t>
            </a:r>
            <a:r>
              <a:rPr lang="zh-CN" altLang="en-US" sz="2800" b="1" dirty="0" smtClean="0">
                <a:latin typeface="+mn-ea"/>
              </a:rPr>
              <a:t>：</a:t>
            </a:r>
            <a:r>
              <a:rPr lang="zh-CN" altLang="zh-CN" sz="2800" b="1" dirty="0" smtClean="0">
                <a:latin typeface="+mn-ea"/>
              </a:rPr>
              <a:t>①</a:t>
            </a:r>
            <a:r>
              <a:rPr lang="zh-CN" altLang="zh-CN" sz="2800" b="1" dirty="0">
                <a:latin typeface="+mn-ea"/>
              </a:rPr>
              <a:t>比喻做事很艰难；②用针挑土比喻很形象；③表现了这里的人做事效率很低。 </a:t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78148" y="3356992"/>
            <a:ext cx="83423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latin typeface="+mn-ea"/>
              </a:rPr>
              <a:t>诊</a:t>
            </a:r>
            <a:r>
              <a:rPr lang="zh-CN" altLang="zh-CN" sz="2800" b="1" dirty="0">
                <a:latin typeface="+mn-ea"/>
              </a:rPr>
              <a:t>断：除了第一个答案还有些靠谱，但只是语言浅层的理解，不够深入。第二、三个答案都让人感到匪夷所思，答非所问，学生不知道句子含义题要从关键词入手，没有抓住“有倦容”这个关键词，从表层和深层去理解。这样的答案都是考生 </a:t>
            </a:r>
            <a:r>
              <a:rPr lang="en-US" altLang="zh-CN" sz="2800" b="1" dirty="0">
                <a:latin typeface="+mn-ea"/>
              </a:rPr>
              <a:t>“</a:t>
            </a:r>
            <a:r>
              <a:rPr lang="zh-CN" altLang="zh-CN" sz="2800" b="1" dirty="0">
                <a:latin typeface="+mn-ea"/>
              </a:rPr>
              <a:t>跟着感觉走</a:t>
            </a:r>
            <a:r>
              <a:rPr lang="en-US" altLang="zh-CN" sz="2800" b="1" dirty="0">
                <a:latin typeface="+mn-ea"/>
              </a:rPr>
              <a:t>”</a:t>
            </a:r>
            <a:r>
              <a:rPr lang="zh-CN" altLang="zh-CN" sz="2800" b="1" dirty="0">
                <a:latin typeface="+mn-ea"/>
              </a:rPr>
              <a:t>的结果。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5580112" y="404664"/>
            <a:ext cx="1512168" cy="792088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426439"/>
            <a:ext cx="8712968" cy="1944216"/>
          </a:xfrm>
        </p:spPr>
        <p:txBody>
          <a:bodyPr/>
          <a:lstStyle/>
          <a:p>
            <a:r>
              <a:rPr lang="zh-CN" altLang="zh-CN" b="1" dirty="0">
                <a:latin typeface="+mn-ea"/>
              </a:rPr>
              <a:t>理解“等到回程，太阳已经有倦容了。”句子含义。</a:t>
            </a:r>
            <a:r>
              <a:rPr lang="zh-CN" altLang="en-US" b="1" dirty="0">
                <a:latin typeface="+mn-ea"/>
              </a:rPr>
              <a:t>（</a:t>
            </a:r>
            <a:r>
              <a:rPr lang="en-US" altLang="zh-CN" b="1" dirty="0">
                <a:latin typeface="+mn-ea"/>
              </a:rPr>
              <a:t>2011</a:t>
            </a:r>
            <a:r>
              <a:rPr lang="zh-CN" altLang="en-US" b="1" dirty="0">
                <a:latin typeface="+mn-ea"/>
              </a:rPr>
              <a:t>全国卷</a:t>
            </a:r>
            <a:r>
              <a:rPr lang="en-US" altLang="zh-CN" b="1" dirty="0">
                <a:latin typeface="+mn-ea"/>
              </a:rPr>
              <a:t>《</a:t>
            </a:r>
            <a:r>
              <a:rPr lang="zh-CN" altLang="en-US" b="1" dirty="0">
                <a:latin typeface="+mn-ea"/>
              </a:rPr>
              <a:t>针挑土</a:t>
            </a:r>
            <a:r>
              <a:rPr lang="en-US" altLang="zh-CN" b="1" dirty="0">
                <a:latin typeface="+mn-ea"/>
              </a:rPr>
              <a:t>》</a:t>
            </a:r>
            <a:r>
              <a:rPr lang="zh-CN" altLang="en-US" b="1" dirty="0">
                <a:latin typeface="+mn-ea"/>
              </a:rPr>
              <a:t>）</a:t>
            </a:r>
            <a:endParaRPr lang="zh-CN" altLang="en-US" b="1" dirty="0">
              <a:latin typeface="+mn-ea"/>
            </a:endParaRP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2276872"/>
            <a:ext cx="79208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参考答案：（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）采用拟人修辞，富于表现力，不仅交代了时间已经很晚，而且暗含人与物</a:t>
            </a:r>
            <a:r>
              <a:rPr lang="zh-CN" altLang="en-US" sz="2800" b="1" dirty="0" smtClean="0"/>
              <a:t>的对比。</a:t>
            </a:r>
            <a:endParaRPr lang="en-US" altLang="zh-CN" sz="2800" b="1" dirty="0"/>
          </a:p>
          <a:p>
            <a:r>
              <a:rPr lang="zh-CN" altLang="en-US" sz="2800" b="1" dirty="0"/>
              <a:t>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）“太阳已经有倦容了”，但为苗绣的保存与继承发扬做出贡献黑妮还不见疲倦。表达了作者对黑妮的钦佩与称赞。</a:t>
            </a:r>
            <a:endParaRPr lang="zh-CN" alt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5085184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句</a:t>
            </a:r>
            <a:r>
              <a:rPr lang="zh-CN" altLang="en-US" sz="3200" b="1" dirty="0" smtClean="0"/>
              <a:t>子含义：修辞</a:t>
            </a:r>
            <a:r>
              <a:rPr lang="en-US" altLang="zh-CN" sz="3200" b="1" dirty="0" smtClean="0"/>
              <a:t>+</a:t>
            </a:r>
            <a:r>
              <a:rPr lang="zh-CN" altLang="en-US" sz="3200" b="1" dirty="0" smtClean="0"/>
              <a:t>关键词（浅层、深层）</a:t>
            </a:r>
            <a:r>
              <a:rPr lang="en-US" altLang="zh-CN" sz="3200" b="1" dirty="0" smtClean="0"/>
              <a:t>+</a:t>
            </a:r>
            <a:r>
              <a:rPr lang="zh-CN" altLang="en-US" sz="3200" b="1" dirty="0" smtClean="0"/>
              <a:t>情感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579296" cy="11430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本文为什么以“故乡眼”为题？谈谈你的看法</a:t>
            </a:r>
            <a:r>
              <a:rPr lang="zh-CN" altLang="en-US" sz="3200" dirty="0" smtClean="0"/>
              <a:t>。（</a:t>
            </a:r>
            <a:r>
              <a:rPr lang="en-US" altLang="zh-CN" sz="3200" dirty="0" smtClean="0">
                <a:solidFill>
                  <a:srgbClr val="FF0000"/>
                </a:solidFill>
              </a:rPr>
              <a:t>17</a:t>
            </a:r>
            <a:r>
              <a:rPr lang="zh-CN" altLang="en-US" sz="3200" dirty="0" smtClean="0">
                <a:solidFill>
                  <a:srgbClr val="FF0000"/>
                </a:solidFill>
              </a:rPr>
              <a:t>浙江高考调测卷</a:t>
            </a:r>
            <a:r>
              <a:rPr lang="zh-CN" altLang="en-US" sz="3200" dirty="0" smtClean="0"/>
              <a:t>）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1457649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学生答案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：①“故乡眼</a:t>
            </a:r>
            <a:r>
              <a:rPr lang="zh-CN" altLang="en-US" sz="2800" b="1" dirty="0"/>
              <a:t>”</a:t>
            </a:r>
            <a:r>
              <a:rPr lang="zh-CN" altLang="en-US" sz="2800" b="1" dirty="0" smtClean="0"/>
              <a:t>是作者表达情感的依托②表达了作者对故乡的喜爱</a:t>
            </a:r>
            <a:endParaRPr lang="zh-CN" alt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2636912"/>
            <a:ext cx="7776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学生答案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：①以比喻手法，吸引读者②概括了全文内容，“</a:t>
            </a:r>
            <a:r>
              <a:rPr lang="zh-CN" altLang="en-US" sz="2800" b="1" dirty="0"/>
              <a:t>故乡眼</a:t>
            </a:r>
            <a:r>
              <a:rPr lang="zh-CN" altLang="en-US" sz="2800" b="1" dirty="0" smtClean="0"/>
              <a:t>” 就是那几件老物件</a:t>
            </a:r>
            <a:endParaRPr lang="zh-CN" alt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19808" y="4077072"/>
            <a:ext cx="79928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分析：两个答案都分点做答很好。第一个生答案第一点是合理答案，第二点对主题只做了表层理解。第二个同学答案不够全面，第一点答得可以，第二点不是对内容概括，只是围绕几个老物件在写，是线索。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7256" y="188640"/>
            <a:ext cx="8445223" cy="33843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b="1" dirty="0"/>
              <a:t>13. ①“</a:t>
            </a:r>
            <a:r>
              <a:rPr lang="zh-CN" altLang="en-US" sz="2800" b="1" dirty="0"/>
              <a:t>故乡眼”关联着古井、石碾、老柳树和钟等“几个老物件”。这“几个老物件”，是故乡内涵的聚焦物，以之为题，</a:t>
            </a:r>
            <a:r>
              <a:rPr lang="zh-CN" altLang="en-US" sz="2800" b="1" dirty="0">
                <a:solidFill>
                  <a:srgbClr val="FF0000"/>
                </a:solidFill>
              </a:rPr>
              <a:t>吸引读者</a:t>
            </a:r>
            <a:r>
              <a:rPr lang="zh-CN" altLang="en-US" sz="2800" b="1" dirty="0"/>
              <a:t>的阅读兴趣。</a:t>
            </a:r>
            <a:endParaRPr lang="zh-CN" altLang="en-US" sz="2800" b="1" dirty="0"/>
          </a:p>
          <a:p>
            <a:pPr marL="0" indent="0">
              <a:buNone/>
            </a:pPr>
            <a:r>
              <a:rPr lang="zh-CN" altLang="en-US" sz="2800" b="1" dirty="0"/>
              <a:t>②“几个老物件”在结构上起</a:t>
            </a:r>
            <a:r>
              <a:rPr lang="zh-CN" altLang="en-US" sz="2800" b="1" dirty="0">
                <a:solidFill>
                  <a:srgbClr val="FF0000"/>
                </a:solidFill>
              </a:rPr>
              <a:t>线索</a:t>
            </a:r>
            <a:r>
              <a:rPr lang="zh-CN" altLang="en-US" sz="2800" b="1" dirty="0"/>
              <a:t>的作用。</a:t>
            </a:r>
            <a:endParaRPr lang="zh-CN" altLang="en-US" sz="2800" b="1" dirty="0"/>
          </a:p>
          <a:p>
            <a:pPr marL="0" indent="0">
              <a:buNone/>
            </a:pPr>
            <a:r>
              <a:rPr lang="zh-CN" altLang="en-US" sz="2800" b="1" dirty="0"/>
              <a:t>③“眼”透露出故乡丰富的意蕴：故乡存在的</a:t>
            </a:r>
            <a:r>
              <a:rPr lang="zh-CN" altLang="en-US" sz="2800" b="1" dirty="0">
                <a:solidFill>
                  <a:srgbClr val="FF0000"/>
                </a:solidFill>
              </a:rPr>
              <a:t>见证</a:t>
            </a:r>
            <a:r>
              <a:rPr lang="zh-CN" altLang="en-US" sz="2800" b="1" dirty="0"/>
              <a:t>，人们表达乡愁的</a:t>
            </a:r>
            <a:r>
              <a:rPr lang="zh-CN" altLang="en-US" sz="2800" b="1" dirty="0">
                <a:solidFill>
                  <a:srgbClr val="FF0000"/>
                </a:solidFill>
              </a:rPr>
              <a:t>依托</a:t>
            </a:r>
            <a:r>
              <a:rPr lang="zh-CN" altLang="en-US" sz="2800" b="1" dirty="0"/>
              <a:t>，故乡生生不息精神传统的</a:t>
            </a:r>
            <a:r>
              <a:rPr lang="zh-CN" altLang="en-US" sz="2800" b="1" dirty="0">
                <a:solidFill>
                  <a:srgbClr val="FF0000"/>
                </a:solidFill>
              </a:rPr>
              <a:t>象征</a:t>
            </a:r>
            <a:r>
              <a:rPr lang="zh-CN" altLang="en-US" sz="2800" b="1" dirty="0"/>
              <a:t>。</a:t>
            </a:r>
            <a:endParaRPr lang="zh-CN" altLang="en-US" sz="2800" b="1" dirty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56598" y="3212975"/>
            <a:ext cx="82425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有学生答出：故乡眼是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比喻</a:t>
            </a:r>
            <a:r>
              <a:rPr lang="zh-CN" altLang="en-US" sz="2800" b="1" dirty="0" smtClean="0"/>
              <a:t>，把“几件老物件</a:t>
            </a:r>
            <a:r>
              <a:rPr lang="zh-CN" altLang="en-US" sz="2800" b="1" dirty="0"/>
              <a:t>”</a:t>
            </a:r>
            <a:r>
              <a:rPr lang="zh-CN" altLang="en-US" sz="2800" b="1" dirty="0" smtClean="0"/>
              <a:t>比作“眼</a:t>
            </a:r>
            <a:r>
              <a:rPr lang="zh-CN" altLang="en-US" sz="2800" b="1" dirty="0"/>
              <a:t>”</a:t>
            </a:r>
            <a:r>
              <a:rPr lang="zh-CN" altLang="en-US" sz="2800" b="1" dirty="0" smtClean="0"/>
              <a:t>，生动地写出了故乡的老物件对我的重要性。̸交代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写作对象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7257" y="4755038"/>
            <a:ext cx="777686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题目好处：</a:t>
            </a:r>
            <a:r>
              <a:rPr lang="zh-CN" altLang="zh-CN" sz="2800" b="1" dirty="0" smtClean="0"/>
              <a:t>①</a:t>
            </a:r>
            <a:r>
              <a:rPr lang="zh-CN" altLang="zh-CN" sz="2800" b="1" dirty="0"/>
              <a:t>能否概括文章内容②用了什么修辞及效果③是不是行文的线索④有无深层含义或是象征意义⑤能否吸引读者</a:t>
            </a:r>
            <a:r>
              <a:rPr lang="zh-CN" altLang="en-US" sz="2800" b="1" dirty="0"/>
              <a:t>⑥是否呼应⑦交代写作对象⑧揭示主题</a:t>
            </a:r>
            <a:r>
              <a:rPr lang="zh-CN" altLang="zh-CN" sz="2800" b="1" dirty="0"/>
              <a:t>等。</a:t>
            </a:r>
            <a:endParaRPr lang="zh-CN" altLang="en-US" sz="2800" b="1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85000" lnSpcReduction="10000"/>
          </a:bodyPr>
          <a:lstStyle/>
          <a:p>
            <a:r>
              <a:rPr lang="zh-CN" altLang="zh-CN" b="1" dirty="0"/>
              <a:t>②提供一些现成的经验</a:t>
            </a:r>
            <a:endParaRPr lang="zh-CN" altLang="zh-CN" b="1" dirty="0"/>
          </a:p>
          <a:p>
            <a:r>
              <a:rPr lang="zh-CN" altLang="zh-CN" b="1" dirty="0"/>
              <a:t>要想唤起学生的自我改进的意识，除了有意识地去告诉学生一些反省的方法外，提供一些现成的成功经验，让学生看到效果也是必须要做的。</a:t>
            </a:r>
            <a:r>
              <a:rPr lang="zh-CN" altLang="zh-CN" b="1" dirty="0">
                <a:solidFill>
                  <a:srgbClr val="FF0000"/>
                </a:solidFill>
              </a:rPr>
              <a:t>现成的经验可以是学生之间的，也可以是老师的</a:t>
            </a:r>
            <a:r>
              <a:rPr lang="zh-CN" altLang="zh-CN" b="1" dirty="0"/>
              <a:t>，但往往是学生的经验更易让其他学生接受、认可。例如，我们可以请现代文阅读得分高的同学谈谈自己如何做这类题的，每个小题答题方法都详细交流，还可以就某一道题让学生来分析其合理之地和不合理之处，并给出其认为合理的答案和理由。这些现身说法能让学生看到效果，让其他同学少走弯路，规范答题，提高他们得分率。教师除了让学生交流这些 “土”方法外，教师也应该把相关题型答题技巧和答题思路编印成册，让学生熟悉并应用。</a:t>
            </a:r>
            <a:endParaRPr lang="zh-CN" altLang="zh-CN" b="1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0688"/>
            <a:ext cx="8579296" cy="62373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 smtClean="0"/>
              <a:t>“</a:t>
            </a:r>
            <a:r>
              <a:rPr lang="zh-CN" altLang="zh-CN" sz="3600" b="1" dirty="0" smtClean="0"/>
              <a:t>好</a:t>
            </a:r>
            <a:r>
              <a:rPr lang="zh-CN" altLang="zh-CN" sz="3600" b="1" dirty="0"/>
              <a:t>的学生比差的学生答题答得好，不仅在于对文章的理解结果更全面、更深刻，而且在于阅读时对策略过程的监控和调节</a:t>
            </a:r>
            <a:r>
              <a:rPr lang="zh-CN" altLang="zh-CN" sz="3600" b="1" dirty="0" smtClean="0"/>
              <a:t>。</a:t>
            </a:r>
            <a:r>
              <a:rPr lang="zh-CN" altLang="en-US" sz="3600" b="1" dirty="0" smtClean="0"/>
              <a:t>”</a:t>
            </a:r>
            <a:r>
              <a:rPr lang="zh-CN" altLang="zh-CN" sz="3600" b="1" baseline="30000" dirty="0" smtClean="0">
                <a:hlinkClick r:id="rId1" action="ppaction://hlinkfile"/>
              </a:rPr>
              <a:t>⑤</a:t>
            </a:r>
            <a:endParaRPr lang="zh-CN" altLang="zh-CN" sz="3600" b="1" dirty="0"/>
          </a:p>
          <a:p>
            <a:pPr marL="0" indent="0">
              <a:buNone/>
            </a:pPr>
            <a:r>
              <a:rPr lang="zh-CN" altLang="zh-CN" sz="3600" b="1" baseline="30000" dirty="0">
                <a:hlinkClick r:id="rId2" action="ppaction://hlinkfile"/>
              </a:rPr>
              <a:t>⑤</a:t>
            </a:r>
            <a:r>
              <a:rPr lang="zh-CN" altLang="zh-CN" sz="3600" b="1" dirty="0"/>
              <a:t>倪文锦等《语文教育展望》 华东师范大学 </a:t>
            </a:r>
            <a:r>
              <a:rPr lang="en-US" altLang="zh-CN" sz="3600" b="1" dirty="0"/>
              <a:t>2002</a:t>
            </a:r>
            <a:r>
              <a:rPr lang="zh-CN" altLang="zh-CN" sz="3600" b="1" dirty="0"/>
              <a:t>年</a:t>
            </a:r>
            <a:r>
              <a:rPr lang="en-US" altLang="zh-CN" sz="3600" b="1" dirty="0"/>
              <a:t>2</a:t>
            </a:r>
            <a:r>
              <a:rPr lang="zh-CN" altLang="zh-CN" sz="3600" b="1" dirty="0"/>
              <a:t>月</a:t>
            </a:r>
            <a:r>
              <a:rPr lang="zh-CN" altLang="zh-CN" sz="3600" b="1" dirty="0" smtClean="0"/>
              <a:t>第</a:t>
            </a:r>
            <a:endParaRPr lang="en-US" altLang="zh-CN" sz="3600" b="1" dirty="0"/>
          </a:p>
          <a:p>
            <a:pPr marL="0" indent="0">
              <a:buNone/>
            </a:pPr>
            <a:r>
              <a:rPr lang="zh-CN" altLang="en-US" sz="2800" b="1" dirty="0" smtClean="0">
                <a:solidFill>
                  <a:srgbClr val="FF0000"/>
                </a:solidFill>
              </a:rPr>
              <a:t>             本文发表于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教学月刊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.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中学版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》2012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年第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7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期</a:t>
            </a:r>
            <a:endParaRPr lang="zh-CN" altLang="zh-CN" sz="2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2800" b="1" dirty="0"/>
              <a:t> </a:t>
            </a:r>
            <a:endParaRPr lang="zh-CN" altLang="zh-CN" sz="2800" b="1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我的实践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5220072" y="3284984"/>
            <a:ext cx="432048" cy="79208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403648" y="5130189"/>
            <a:ext cx="1656184" cy="47705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411760" y="4653136"/>
            <a:ext cx="2088232" cy="477053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724128" y="4653136"/>
            <a:ext cx="1728192" cy="477053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99592" y="1081252"/>
            <a:ext cx="360040" cy="733448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908720"/>
            <a:ext cx="8784976" cy="3312368"/>
          </a:xfrm>
        </p:spPr>
        <p:txBody>
          <a:bodyPr>
            <a:normAutofit fontScale="70000" lnSpcReduction="20000"/>
          </a:bodyPr>
          <a:lstStyle/>
          <a:p>
            <a:r>
              <a:rPr lang="zh-CN" altLang="en-US" sz="4000" b="1" u="wavyHeavy" dirty="0"/>
              <a:t>这几天一放光她就起身，把家事料理了妥当以后，她又忙着跑到天井里，扫干净了地，然后取下挂在泥墙上，屋檐下，或者枯树枝中间的豌豆，用一个笨重的木槌打豆。</a:t>
            </a:r>
            <a:endParaRPr lang="zh-CN" altLang="en-US" sz="4000" b="1" u="wavyHeavy" dirty="0"/>
          </a:p>
          <a:p>
            <a:r>
              <a:rPr lang="en-US" altLang="zh-CN" sz="4000" b="1" u="wavyHeavy" dirty="0" smtClean="0"/>
              <a:t>……</a:t>
            </a:r>
            <a:r>
              <a:rPr lang="zh-CN" altLang="en-US" sz="4000" b="1" u="wavyHeavy" dirty="0" smtClean="0"/>
              <a:t>母</a:t>
            </a:r>
            <a:r>
              <a:rPr lang="zh-CN" altLang="en-US" sz="4000" b="1" u="wavyHeavy" dirty="0"/>
              <a:t>亲只穿着一身单衣，戴一顶凉帽，一天到晚的捶着豌豆，一束又一束的</a:t>
            </a:r>
            <a:r>
              <a:rPr lang="zh-CN" altLang="en-US" sz="4000" b="1" u="wavyHeavy" dirty="0" smtClean="0"/>
              <a:t>。</a:t>
            </a:r>
            <a:r>
              <a:rPr lang="en-US" altLang="zh-CN" sz="4000" b="1" u="wavyHeavy" dirty="0" smtClean="0"/>
              <a:t>……</a:t>
            </a:r>
            <a:r>
              <a:rPr lang="zh-CN" altLang="en-US" sz="4000" b="1" u="wavyHeavy" dirty="0" smtClean="0"/>
              <a:t>可</a:t>
            </a:r>
            <a:r>
              <a:rPr lang="zh-CN" altLang="en-US" sz="4000" b="1" u="wavyHeavy" dirty="0"/>
              <a:t>是打完豆以后，她还得理清枯叶泥沙，装进大付篓，而且亲自挑上楼去。这些本来需要男子做的事，真苦够她了</a:t>
            </a:r>
            <a:r>
              <a:rPr lang="zh-CN" altLang="en-US" sz="4000" b="1" u="wavyHeavy" dirty="0" smtClean="0"/>
              <a:t>。</a:t>
            </a:r>
            <a:endParaRPr lang="en-US" altLang="zh-CN" sz="4000" b="1" u="wavyHeavy" dirty="0" smtClean="0"/>
          </a:p>
          <a:p>
            <a:r>
              <a:rPr lang="zh-CN" altLang="en-US" b="1" dirty="0" smtClean="0"/>
              <a:t>（</a:t>
            </a:r>
            <a:r>
              <a:rPr lang="en-US" altLang="zh-CN" b="1" dirty="0" smtClean="0"/>
              <a:t>2016</a:t>
            </a:r>
            <a:r>
              <a:rPr lang="zh-CN" altLang="en-US" b="1" dirty="0" smtClean="0"/>
              <a:t>浙江卷）</a:t>
            </a:r>
            <a:endParaRPr lang="zh-CN" altLang="en-US" b="1" dirty="0"/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20930" y="4625657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11</a:t>
            </a:r>
            <a:r>
              <a:rPr lang="zh-CN" altLang="en-US" sz="2800" b="1" dirty="0"/>
              <a:t>．根据文中画波浪线的部分，用两个词概括母亲劳作的特点。（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分）</a:t>
            </a:r>
            <a:endParaRPr lang="zh-CN" altLang="en-US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39552" y="188640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一、指导</a:t>
            </a:r>
            <a:r>
              <a:rPr lang="zh-CN" altLang="zh-CN" sz="2800" b="1" dirty="0" smtClean="0"/>
              <a:t>养成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勾画、圈点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、读题、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审题</a:t>
            </a:r>
            <a:r>
              <a:rPr lang="zh-CN" altLang="zh-CN" sz="2800" b="1" dirty="0" smtClean="0"/>
              <a:t>等习惯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1" grpId="0" animBg="1"/>
      <p:bldP spid="10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1768388" y="692696"/>
            <a:ext cx="2458144" cy="72008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308304" y="188640"/>
            <a:ext cx="1008112" cy="792088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8377" y="229915"/>
            <a:ext cx="8229600" cy="2262982"/>
          </a:xfrm>
        </p:spPr>
        <p:txBody>
          <a:bodyPr/>
          <a:lstStyle/>
          <a:p>
            <a:r>
              <a:rPr lang="en-US" altLang="zh-CN" b="1" dirty="0" smtClean="0">
                <a:latin typeface="+mn-ea"/>
              </a:rPr>
              <a:t>13</a:t>
            </a:r>
            <a:r>
              <a:rPr lang="zh-CN" altLang="en-US" b="1" dirty="0" smtClean="0">
                <a:latin typeface="+mn-ea"/>
              </a:rPr>
              <a:t>．母亲和行人的对话在文中出现了三次，这样安排有何用意？（</a:t>
            </a:r>
            <a:r>
              <a:rPr lang="en-US" altLang="zh-CN" b="1" dirty="0" smtClean="0">
                <a:latin typeface="+mn-ea"/>
              </a:rPr>
              <a:t>4</a:t>
            </a:r>
            <a:r>
              <a:rPr lang="zh-CN" altLang="en-US" b="1" dirty="0" smtClean="0">
                <a:latin typeface="+mn-ea"/>
              </a:rPr>
              <a:t>分）</a:t>
            </a:r>
            <a:endParaRPr lang="zh-CN" altLang="en-US" b="1" dirty="0" smtClean="0">
              <a:latin typeface="+mn-ea"/>
            </a:endParaRPr>
          </a:p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988840"/>
            <a:ext cx="79928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“三次出现”母亲对话表明多次强化，多次、反复写一般可考虑“是线索，贯穿全文”；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“小说情节安排的作用</a:t>
            </a:r>
            <a:r>
              <a:rPr lang="zh-CN" altLang="en-US" sz="2800" b="1" dirty="0"/>
              <a:t>”一</a:t>
            </a:r>
            <a:r>
              <a:rPr lang="zh-CN" altLang="en-US" sz="2800" b="1" dirty="0" smtClean="0"/>
              <a:t>般可以从“人物形象、主题、结构”等方面考虑。因此，答案容易出来了：</a:t>
            </a:r>
            <a:r>
              <a:rPr lang="zh-CN" altLang="en-US" sz="2800" b="1" dirty="0"/>
              <a:t>①同样写看火车，内容有变化，在结构上起贯穿全文的作</a:t>
            </a:r>
            <a:r>
              <a:rPr lang="zh-CN" altLang="en-US" sz="2800" b="1" dirty="0" smtClean="0"/>
              <a:t>用（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结构上</a:t>
            </a:r>
            <a:r>
              <a:rPr lang="zh-CN" altLang="en-US" sz="2800" b="1" dirty="0" smtClean="0"/>
              <a:t>）。②表现了</a:t>
            </a:r>
            <a:r>
              <a:rPr lang="zh-CN" altLang="en-US" sz="2800" b="1" dirty="0"/>
              <a:t>母亲向往</a:t>
            </a:r>
            <a:r>
              <a:rPr lang="zh-CN" altLang="en-US" sz="2800" b="1" dirty="0" smtClean="0"/>
              <a:t>又怕影响劳作而犹</a:t>
            </a:r>
            <a:r>
              <a:rPr lang="zh-CN" altLang="en-US" sz="2800" b="1" dirty="0"/>
              <a:t>疑的复杂心</a:t>
            </a:r>
            <a:r>
              <a:rPr lang="zh-CN" altLang="en-US" sz="2800" b="1" dirty="0" smtClean="0"/>
              <a:t>理和情感（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主题上</a:t>
            </a:r>
            <a:r>
              <a:rPr lang="zh-CN" altLang="en-US" sz="2800" b="1" dirty="0" smtClean="0"/>
              <a:t>）。</a:t>
            </a:r>
            <a:r>
              <a:rPr lang="zh-CN" altLang="en-US" sz="2800" b="1" dirty="0"/>
              <a:t>③询问的不厌其烦与回答的不胜其烦形式对照，丰富了母亲的形</a:t>
            </a:r>
            <a:r>
              <a:rPr lang="zh-CN" altLang="en-US" sz="2800" b="1" dirty="0" smtClean="0"/>
              <a:t>象（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人物形象上</a:t>
            </a:r>
            <a:r>
              <a:rPr lang="zh-CN" altLang="en-US" sz="2800" b="1" dirty="0" smtClean="0"/>
              <a:t>）。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/>
              <a:t>二、指导文学类文本答题策略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507288" cy="554461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b="1" dirty="0" smtClean="0">
                <a:ea typeface="黑体" panose="02010609060101010101" pitchFamily="49" charset="-122"/>
              </a:rPr>
              <a:t>近几年出现的常见考题类型</a:t>
            </a:r>
            <a:endParaRPr lang="en-US" altLang="zh-CN" b="1" dirty="0" smtClean="0">
              <a:ea typeface="黑体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b="1" dirty="0" smtClean="0"/>
              <a:t>1.</a:t>
            </a:r>
            <a:r>
              <a:rPr lang="zh-CN" altLang="en-US" b="1" dirty="0" smtClean="0"/>
              <a:t>理解文中词句含意</a:t>
            </a:r>
            <a:endParaRPr lang="zh-CN" altLang="en-US" b="1" dirty="0" smtClean="0"/>
          </a:p>
          <a:p>
            <a:pPr>
              <a:buFontTx/>
              <a:buNone/>
            </a:pPr>
            <a:r>
              <a:rPr lang="en-US" altLang="zh-CN" b="1" dirty="0" smtClean="0"/>
              <a:t>2.</a:t>
            </a:r>
            <a:r>
              <a:rPr lang="zh-CN" altLang="en-US" b="1" dirty="0" smtClean="0"/>
              <a:t>赏析作品表现手法</a:t>
            </a:r>
            <a:endParaRPr lang="zh-CN" altLang="en-US" b="1" dirty="0" smtClean="0"/>
          </a:p>
          <a:p>
            <a:pPr>
              <a:buFontTx/>
              <a:buNone/>
            </a:pPr>
            <a:r>
              <a:rPr lang="en-US" altLang="zh-CN" b="1" dirty="0" smtClean="0"/>
              <a:t>3.</a:t>
            </a:r>
            <a:r>
              <a:rPr lang="zh-CN" altLang="en-US" b="1" dirty="0" smtClean="0"/>
              <a:t>句子或段落的作用</a:t>
            </a:r>
            <a:endParaRPr lang="zh-CN" altLang="en-US" b="1" dirty="0" smtClean="0"/>
          </a:p>
          <a:p>
            <a:pPr>
              <a:buFontTx/>
              <a:buNone/>
            </a:pPr>
            <a:r>
              <a:rPr lang="en-US" altLang="zh-CN" b="1" dirty="0" smtClean="0"/>
              <a:t>4.</a:t>
            </a:r>
            <a:r>
              <a:rPr lang="zh-CN" altLang="en-US" b="1" dirty="0" smtClean="0"/>
              <a:t>分析环境（景</a:t>
            </a:r>
            <a:r>
              <a:rPr lang="zh-CN" altLang="en-US" b="1" dirty="0"/>
              <a:t>物）描</a:t>
            </a:r>
            <a:r>
              <a:rPr lang="zh-CN" altLang="en-US" b="1" dirty="0" smtClean="0"/>
              <a:t>写作用</a:t>
            </a:r>
            <a:endParaRPr lang="zh-CN" altLang="en-US" b="1" dirty="0" smtClean="0"/>
          </a:p>
          <a:p>
            <a:pPr>
              <a:buFontTx/>
              <a:buNone/>
            </a:pPr>
            <a:r>
              <a:rPr lang="en-US" altLang="zh-CN" b="1" dirty="0" smtClean="0"/>
              <a:t>5.</a:t>
            </a:r>
            <a:r>
              <a:rPr lang="zh-CN" altLang="en-US" b="1" dirty="0" smtClean="0"/>
              <a:t>概括分析人物形象（性格）</a:t>
            </a:r>
            <a:endParaRPr lang="zh-CN" altLang="en-US" b="1" dirty="0" smtClean="0"/>
          </a:p>
          <a:p>
            <a:pPr>
              <a:buFontTx/>
              <a:buNone/>
            </a:pPr>
            <a:r>
              <a:rPr lang="en-US" altLang="zh-CN" b="1" dirty="0" smtClean="0"/>
              <a:t>6.</a:t>
            </a:r>
            <a:r>
              <a:rPr lang="zh-CN" altLang="en-US" b="1" dirty="0" smtClean="0"/>
              <a:t>分析作品情节结构</a:t>
            </a:r>
            <a:endParaRPr lang="zh-CN" altLang="en-US" b="1" dirty="0" smtClean="0"/>
          </a:p>
          <a:p>
            <a:pPr>
              <a:buFontTx/>
              <a:buNone/>
            </a:pPr>
            <a:r>
              <a:rPr lang="en-US" altLang="zh-CN" b="1" dirty="0" smtClean="0"/>
              <a:t>7.</a:t>
            </a:r>
            <a:r>
              <a:rPr lang="zh-CN" altLang="en-US" b="1" dirty="0" smtClean="0"/>
              <a:t>概括作品主题思想</a:t>
            </a:r>
            <a:endParaRPr lang="zh-CN" altLang="en-US" b="1" dirty="0" smtClean="0"/>
          </a:p>
          <a:p>
            <a:pPr>
              <a:buFontTx/>
              <a:buNone/>
            </a:pPr>
            <a:r>
              <a:rPr lang="en-US" altLang="zh-CN" b="1" dirty="0" smtClean="0"/>
              <a:t>8.</a:t>
            </a:r>
            <a:r>
              <a:rPr lang="zh-CN" altLang="en-US" b="1" dirty="0" smtClean="0"/>
              <a:t>感悟探究作品意蕴</a:t>
            </a:r>
            <a:endParaRPr lang="en-US" altLang="zh-CN" b="1" dirty="0" smtClean="0"/>
          </a:p>
          <a:p>
            <a:pPr>
              <a:buFontTx/>
              <a:buNone/>
            </a:pPr>
            <a:r>
              <a:rPr lang="en-US" altLang="zh-CN" b="1" dirty="0"/>
              <a:t>……</a:t>
            </a:r>
            <a:endParaRPr lang="zh-CN" altLang="en-US" b="1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371600"/>
            <a:ext cx="8229600" cy="1143000"/>
          </a:xfrm>
        </p:spPr>
        <p:txBody>
          <a:bodyPr/>
          <a:lstStyle/>
          <a:p>
            <a:r>
              <a:rPr lang="zh-CN" altLang="en-US" sz="4000" b="1" dirty="0">
                <a:ea typeface="黑体" panose="02010609060101010101" pitchFamily="49" charset="-122"/>
              </a:rPr>
              <a:t>理解</a:t>
            </a:r>
            <a:r>
              <a:rPr lang="zh-CN" altLang="en-US" sz="4000" b="1" dirty="0">
                <a:solidFill>
                  <a:srgbClr val="FF0000"/>
                </a:solidFill>
                <a:ea typeface="黑体" panose="02010609060101010101" pitchFamily="49" charset="-122"/>
              </a:rPr>
              <a:t>词语</a:t>
            </a:r>
            <a:r>
              <a:rPr lang="zh-CN" altLang="en-US" sz="4000" b="1" dirty="0">
                <a:ea typeface="黑体" panose="02010609060101010101" pitchFamily="49" charset="-122"/>
              </a:rPr>
              <a:t>在文中的含意</a:t>
            </a:r>
            <a:endParaRPr lang="zh-CN" altLang="en-US" sz="4000" b="1" dirty="0">
              <a:ea typeface="黑体" panose="02010609060101010101" pitchFamily="49" charset="-122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468563"/>
            <a:ext cx="8229600" cy="4525962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 dirty="0"/>
              <a:t>表层</a:t>
            </a:r>
            <a:r>
              <a:rPr lang="zh-CN" altLang="en-US" b="1" dirty="0" smtClean="0"/>
              <a:t>义（依文找词）</a:t>
            </a:r>
            <a:endParaRPr lang="zh-CN" altLang="en-US" b="1" dirty="0"/>
          </a:p>
          <a:p>
            <a:endParaRPr lang="zh-CN" altLang="en-US" b="1" dirty="0"/>
          </a:p>
          <a:p>
            <a:endParaRPr lang="zh-CN" altLang="en-US" b="1" dirty="0"/>
          </a:p>
          <a:p>
            <a:pPr>
              <a:buFontTx/>
              <a:buNone/>
            </a:pPr>
            <a:r>
              <a:rPr lang="zh-CN" altLang="en-US" b="1" dirty="0"/>
              <a:t>深层</a:t>
            </a:r>
            <a:r>
              <a:rPr lang="zh-CN" altLang="en-US" b="1" dirty="0" smtClean="0"/>
              <a:t>义：修辞义</a:t>
            </a:r>
            <a:r>
              <a:rPr lang="en-US" altLang="zh-CN" b="1" dirty="0" smtClean="0"/>
              <a:t>+</a:t>
            </a:r>
            <a:r>
              <a:rPr lang="zh-CN" altLang="en-US" b="1" dirty="0" smtClean="0"/>
              <a:t>情感</a:t>
            </a:r>
            <a:endParaRPr lang="zh-CN" altLang="en-US" b="1" dirty="0"/>
          </a:p>
        </p:txBody>
      </p:sp>
      <p:sp>
        <p:nvSpPr>
          <p:cNvPr id="9222" name="AutoShape 6"/>
          <p:cNvSpPr/>
          <p:nvPr/>
        </p:nvSpPr>
        <p:spPr bwMode="auto">
          <a:xfrm>
            <a:off x="4937767" y="2780928"/>
            <a:ext cx="457200" cy="2681085"/>
          </a:xfrm>
          <a:prstGeom prst="rightBrace">
            <a:avLst>
              <a:gd name="adj1" fmla="val 62500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5597458" y="3588070"/>
            <a:ext cx="2574941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结合上下文语境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224" name="AutoShape 8"/>
          <p:cNvSpPr/>
          <p:nvPr/>
        </p:nvSpPr>
        <p:spPr bwMode="auto">
          <a:xfrm>
            <a:off x="762000" y="2468563"/>
            <a:ext cx="76200" cy="2209800"/>
          </a:xfrm>
          <a:prstGeom prst="leftBrace">
            <a:avLst>
              <a:gd name="adj1" fmla="val 24166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457200" y="228600"/>
            <a:ext cx="7924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 smtClean="0">
                <a:ea typeface="黑体" panose="02010609060101010101" pitchFamily="49" charset="-122"/>
              </a:rPr>
              <a:t>(1)</a:t>
            </a:r>
            <a:r>
              <a:rPr lang="zh-CN" altLang="en-US" sz="4000" b="1" dirty="0" smtClean="0">
                <a:ea typeface="黑体" panose="02010609060101010101" pitchFamily="49" charset="-122"/>
              </a:rPr>
              <a:t>“</a:t>
            </a:r>
            <a:r>
              <a:rPr lang="zh-CN" altLang="en-US" sz="4000" b="1" dirty="0">
                <a:ea typeface="黑体" panose="02010609060101010101" pitchFamily="49" charset="-122"/>
              </a:rPr>
              <a:t>理解文中词句含意”题型答题思路指引</a:t>
            </a:r>
            <a:endParaRPr lang="zh-CN" altLang="en-US" sz="4000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2" grpId="0" animBg="1"/>
      <p:bldP spid="9223" grpId="0"/>
      <p:bldP spid="92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76200"/>
            <a:ext cx="8001000" cy="762000"/>
          </a:xfrm>
        </p:spPr>
        <p:txBody>
          <a:bodyPr/>
          <a:lstStyle/>
          <a:p>
            <a:pPr algn="l"/>
            <a:r>
              <a:rPr lang="en-US" altLang="zh-CN" sz="32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2017</a:t>
            </a:r>
            <a:r>
              <a:rPr lang="zh-CN" altLang="en-US" sz="32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年</a:t>
            </a:r>
            <a:r>
              <a:rPr lang="en-US" altLang="zh-CN" sz="3200" b="1" dirty="0">
                <a:solidFill>
                  <a:srgbClr val="FF0000"/>
                </a:solidFill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49" charset="-122"/>
              </a:rPr>
              <a:t>考试说明</a:t>
            </a:r>
            <a:r>
              <a:rPr lang="en-US" altLang="zh-CN" sz="32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》</a:t>
            </a:r>
            <a:r>
              <a:rPr lang="zh-CN" altLang="en-US" sz="32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样卷</a:t>
            </a:r>
            <a:r>
              <a:rPr lang="en-US" altLang="zh-CN" sz="32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西湖的风</a:t>
            </a:r>
            <a:r>
              <a:rPr lang="en-US" altLang="zh-CN" sz="32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》</a:t>
            </a:r>
            <a:r>
              <a:rPr lang="en-US" altLang="zh-CN" sz="3200" b="1" dirty="0">
                <a:solidFill>
                  <a:srgbClr val="FF0000"/>
                </a:solidFill>
                <a:ea typeface="黑体" panose="02010609060101010101" pitchFamily="49" charset="-122"/>
              </a:rPr>
              <a:t> </a:t>
            </a:r>
            <a:endParaRPr lang="en-US" altLang="zh-CN" sz="32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8991600" cy="2514600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en-US" altLang="zh-CN" b="1" dirty="0" smtClean="0"/>
              <a:t>1.</a:t>
            </a:r>
            <a:r>
              <a:rPr lang="zh-CN" altLang="en-US" b="1" dirty="0" smtClean="0"/>
              <a:t>理解下列句子中划线词语的含义。</a:t>
            </a:r>
            <a:endParaRPr lang="zh-CN" altLang="en-US" b="1" dirty="0"/>
          </a:p>
          <a:p>
            <a:pPr>
              <a:buFontTx/>
              <a:buNone/>
            </a:pPr>
            <a:r>
              <a:rPr lang="zh-CN" altLang="en-US" b="1" dirty="0" smtClean="0"/>
              <a:t>①</a:t>
            </a:r>
            <a:r>
              <a:rPr lang="zh-CN" altLang="en-US" b="1" u="heavy" dirty="0" smtClean="0"/>
              <a:t>伟大的匠心</a:t>
            </a:r>
            <a:r>
              <a:rPr lang="zh-CN" altLang="en-US" b="1" dirty="0" smtClean="0"/>
              <a:t>！先生，你们真使我不能咽下这一声叹息了。</a:t>
            </a:r>
            <a:endParaRPr lang="zh-CN" altLang="en-US" b="1" dirty="0" smtClean="0"/>
          </a:p>
          <a:p>
            <a:pPr>
              <a:buFontTx/>
              <a:buNone/>
            </a:pPr>
            <a:r>
              <a:rPr lang="zh-CN" altLang="en-US" b="1" dirty="0" smtClean="0"/>
              <a:t>②这些平静惯了的人，平常我讨厌他们，这一会却有了</a:t>
            </a:r>
            <a:r>
              <a:rPr lang="zh-CN" altLang="en-US" b="1" u="heavy" dirty="0" smtClean="0"/>
              <a:t>衷心的怀念</a:t>
            </a:r>
            <a:r>
              <a:rPr lang="zh-CN" altLang="en-US" b="1" dirty="0" smtClean="0"/>
              <a:t>。</a:t>
            </a:r>
            <a:endParaRPr lang="zh-CN" altLang="en-US" b="1" dirty="0"/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208844" y="3429000"/>
            <a:ext cx="853962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FF"/>
                </a:solidFill>
              </a:rPr>
              <a:t>①</a:t>
            </a:r>
            <a:r>
              <a:rPr lang="zh-CN" altLang="en-US" sz="3200" b="1" u="heavy" dirty="0" smtClean="0">
                <a:solidFill>
                  <a:srgbClr val="0000FF"/>
                </a:solidFill>
              </a:rPr>
              <a:t>伟大的匠心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，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反话正说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。看似赞美，实为嘲讽。景棚里的西子风光尽管匠心独具，却总是虚假，难改国土沦丧的现实，讥讽、忧愤之情溢于言表。②</a:t>
            </a:r>
            <a:r>
              <a:rPr lang="zh-CN" altLang="en-US" sz="3200" b="1" u="heavy" dirty="0" smtClean="0">
                <a:solidFill>
                  <a:srgbClr val="0000FF"/>
                </a:solidFill>
              </a:rPr>
              <a:t>衷心的怀念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，曲折表达了对故土的真切怀念和怅恨、悲悯的复杂情感。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7560</Words>
  <Application>WPS 演示</Application>
  <PresentationFormat>全屏显示(4:3)</PresentationFormat>
  <Paragraphs>430</Paragraphs>
  <Slides>48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8" baseType="lpstr">
      <vt:lpstr>Arial</vt:lpstr>
      <vt:lpstr>宋体</vt:lpstr>
      <vt:lpstr>Wingdings</vt:lpstr>
      <vt:lpstr>Times New Roman</vt:lpstr>
      <vt:lpstr>黑体</vt:lpstr>
      <vt:lpstr>Calibri</vt:lpstr>
      <vt:lpstr>微软雅黑</vt:lpstr>
      <vt:lpstr>Arial Unicode MS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二、指导文学类文本答题策略</vt:lpstr>
      <vt:lpstr>理解词语在文中的含意</vt:lpstr>
      <vt:lpstr>2017年《考试说明》样卷《西湖的风》 </vt:lpstr>
      <vt:lpstr>理解句子在文中的含意</vt:lpstr>
      <vt:lpstr>PowerPoint 演示文稿</vt:lpstr>
      <vt:lpstr>(2)“赏析语段”提醒答题思路指引</vt:lpstr>
      <vt:lpstr>PowerPoint 演示文稿</vt:lpstr>
      <vt:lpstr>2017《考试说明》样卷《西湖的风》</vt:lpstr>
      <vt:lpstr>(3)“叙述人称的作用”题型答题思路指引</vt:lpstr>
      <vt:lpstr>PowerPoint 演示文稿</vt:lpstr>
      <vt:lpstr>2011年浙江卷《第9车厢》</vt:lpstr>
      <vt:lpstr>(4)标题类”题型答题思路指引</vt:lpstr>
      <vt:lpstr>2017《考试说明》样卷《西湖的风》</vt:lpstr>
      <vt:lpstr>(5)文章段落的作用” 题型答题思路指引</vt:lpstr>
      <vt:lpstr>（一）“开头段落的作用”答题思路指引</vt:lpstr>
      <vt:lpstr>（二）“中间段落”答题思路指引</vt:lpstr>
      <vt:lpstr>（三）“结尾段落”答题思路指引</vt:lpstr>
      <vt:lpstr>PowerPoint 演示文稿</vt:lpstr>
      <vt:lpstr>(6)“环境描写作用”题型答题思路指引</vt:lpstr>
      <vt:lpstr>2013年山东卷《活着》</vt:lpstr>
      <vt:lpstr>(7)“人物形象”题型答题思路指引</vt:lpstr>
      <vt:lpstr>PowerPoint 演示文稿</vt:lpstr>
      <vt:lpstr>PowerPoint 演示文稿</vt:lpstr>
      <vt:lpstr>PowerPoint 演示文稿</vt:lpstr>
      <vt:lpstr>《核按钮》《劳动者》</vt:lpstr>
      <vt:lpstr>2017《考试说明》样卷《古渡头》</vt:lpstr>
      <vt:lpstr>（二）“人物形象的作用”分析</vt:lpstr>
      <vt:lpstr>2015浙江卷《捡烂纸的老头》</vt:lpstr>
      <vt:lpstr>（8）概括作品主题思想，感悟探究作品意蕴”题型答题思路指引</vt:lpstr>
      <vt:lpstr>PowerPoint 演示文稿</vt:lpstr>
      <vt:lpstr>2011浙江卷 《第九节车厢》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本文为什么以“故乡眼”为题？谈谈你的看法。（17浙江高考调测卷）</vt:lpstr>
      <vt:lpstr>PowerPoint 演示文稿</vt:lpstr>
      <vt:lpstr>PowerPoint 演示文稿</vt:lpstr>
      <vt:lpstr>PowerPoint 演示文稿</vt:lpstr>
      <vt:lpstr>我的实践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zjzx216</dc:creator>
  <cp:lastModifiedBy>夏雪莲 编辑部</cp:lastModifiedBy>
  <cp:revision>211</cp:revision>
  <dcterms:created xsi:type="dcterms:W3CDTF">2017-02-17T06:05:00Z</dcterms:created>
  <dcterms:modified xsi:type="dcterms:W3CDTF">2019-02-09T07:14:25Z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2052-11.1.0.8412</vt:lpwstr>
  </property>
</Properties>
</file>