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6" r:id="rId3"/>
    <p:sldId id="274" r:id="rId4"/>
    <p:sldId id="343" r:id="rId6"/>
    <p:sldId id="292" r:id="rId7"/>
    <p:sldId id="328" r:id="rId8"/>
    <p:sldId id="327" r:id="rId9"/>
    <p:sldId id="325" r:id="rId10"/>
    <p:sldId id="347" r:id="rId11"/>
    <p:sldId id="330" r:id="rId12"/>
    <p:sldId id="321" r:id="rId13"/>
    <p:sldId id="349" r:id="rId14"/>
    <p:sldId id="294" r:id="rId15"/>
    <p:sldId id="350" r:id="rId16"/>
    <p:sldId id="383" r:id="rId17"/>
    <p:sldId id="386" r:id="rId18"/>
    <p:sldId id="331" r:id="rId19"/>
    <p:sldId id="333" r:id="rId20"/>
    <p:sldId id="334" r:id="rId21"/>
    <p:sldId id="348" r:id="rId22"/>
    <p:sldId id="335" r:id="rId23"/>
    <p:sldId id="329" r:id="rId24"/>
    <p:sldId id="352" r:id="rId25"/>
    <p:sldId id="351" r:id="rId26"/>
    <p:sldId id="353" r:id="rId27"/>
    <p:sldId id="384" r:id="rId28"/>
    <p:sldId id="385" r:id="rId29"/>
    <p:sldId id="337" r:id="rId30"/>
    <p:sldId id="336" r:id="rId31"/>
    <p:sldId id="338" r:id="rId32"/>
    <p:sldId id="354" r:id="rId33"/>
    <p:sldId id="387" r:id="rId34"/>
    <p:sldId id="340" r:id="rId35"/>
    <p:sldId id="341" r:id="rId36"/>
    <p:sldId id="332" r:id="rId37"/>
    <p:sldId id="339" r:id="rId38"/>
    <p:sldId id="322" r:id="rId39"/>
    <p:sldId id="359" r:id="rId40"/>
    <p:sldId id="360" r:id="rId41"/>
    <p:sldId id="361" r:id="rId42"/>
    <p:sldId id="362" r:id="rId43"/>
    <p:sldId id="324" r:id="rId44"/>
  </p:sldIdLst>
  <p:sldSz cx="12192000" cy="6858000"/>
  <p:notesSz cx="6858000" cy="9144000"/>
  <p:custDataLst>
    <p:tags r:id="rId48"/>
  </p:custDataLst>
  <p:defaultTextStyle>
    <a:defPPr>
      <a:defRPr lang="zh-CN"/>
    </a:defPPr>
    <a:lvl1pPr marL="0" lvl="0" indent="0" algn="l" defTabSz="914400" rtl="0" eaLnBrk="1" fontAlgn="base" latinLnBrk="0" hangingPunct="1">
      <a:lnSpc>
        <a:spcPct val="100000"/>
      </a:lnSpc>
      <a:spcBef>
        <a:spcPct val="0"/>
      </a:spcBef>
      <a:spcAft>
        <a:spcPct val="0"/>
      </a:spcAft>
      <a:buSzPct val="100000"/>
      <a:buNone/>
      <a:defRPr b="0" i="0" u="none" kern="1200" baseline="0">
        <a:solidFill>
          <a:srgbClr val="000000"/>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273"/>
    <p:restoredTop sz="95015"/>
  </p:normalViewPr>
  <p:slideViewPr>
    <p:cSldViewPr showGuides="1">
      <p:cViewPr varScale="1">
        <p:scale>
          <a:sx n="60" d="100"/>
          <a:sy n="60" d="100"/>
        </p:scale>
        <p:origin x="-102" y="-2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8" Type="http://schemas.openxmlformats.org/officeDocument/2006/relationships/tags" Target="tags/tag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8130" name="页眉占位符 1"/>
          <p:cNvSpPr>
            <a:spLocks noGrp="1"/>
          </p:cNvSpPr>
          <p:nvPr>
            <p:ph type="hdr" sz="quarter"/>
          </p:nvPr>
        </p:nvSpPr>
        <p:spPr>
          <a:xfrm>
            <a:off x="0" y="0"/>
            <a:ext cx="2971800" cy="458788"/>
          </a:xfrm>
          <a:prstGeom prst="rect">
            <a:avLst/>
          </a:prstGeom>
          <a:noFill/>
          <a:ln w="9525">
            <a:noFill/>
          </a:ln>
        </p:spPr>
        <p:txBody>
          <a:bodyPr/>
          <a:p>
            <a:pPr marL="0" lvl="0" indent="0" eaLnBrk="1" fontAlgn="base" hangingPunct="1"/>
            <a:endParaRPr lang="zh-CN" altLang="en-US" sz="1200" strike="noStrike" noProof="1">
              <a:latin typeface="Calibri" panose="020F0502020204030204" pitchFamily="34" charset="0"/>
            </a:endParaRPr>
          </a:p>
        </p:txBody>
      </p:sp>
      <p:sp>
        <p:nvSpPr>
          <p:cNvPr id="48131" name="日期占位符 2"/>
          <p:cNvSpPr>
            <a:spLocks noGrp="1"/>
          </p:cNvSpPr>
          <p:nvPr>
            <p:ph type="dt" idx="2"/>
          </p:nvPr>
        </p:nvSpPr>
        <p:spPr>
          <a:xfrm>
            <a:off x="3884613" y="0"/>
            <a:ext cx="2971800" cy="458788"/>
          </a:xfrm>
          <a:prstGeom prst="rect">
            <a:avLst/>
          </a:prstGeom>
          <a:noFill/>
          <a:ln w="9525">
            <a:noFill/>
          </a:ln>
        </p:spPr>
        <p:txBody>
          <a:bodyPr/>
          <a:p>
            <a:pPr marL="0" lvl="0" indent="0" algn="r" eaLnBrk="1" fontAlgn="base" hangingPunct="1"/>
            <a:fld id="{BB962C8B-B14F-4D97-AF65-F5344CB8AC3E}" type="datetime1">
              <a:rPr lang="zh-CN" altLang="en-US" sz="1200" strike="noStrike" noProof="1">
                <a:latin typeface="Calibri" panose="020F0502020204030204" pitchFamily="34" charset="0"/>
                <a:ea typeface="宋体" panose="02010600030101010101" pitchFamily="2" charset="-122"/>
                <a:cs typeface="+mn-cs"/>
              </a:rPr>
            </a:fld>
            <a:endParaRPr lang="zh-CN" altLang="en-US" sz="1200" strike="noStrike" noProof="1">
              <a:latin typeface="Calibri" panose="020F0502020204030204" pitchFamily="34" charset="0"/>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miter/>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8134" name="页脚占位符 5"/>
          <p:cNvSpPr>
            <a:spLocks noGrp="1"/>
          </p:cNvSpPr>
          <p:nvPr>
            <p:ph type="ftr" sz="quarter" idx="3"/>
          </p:nvPr>
        </p:nvSpPr>
        <p:spPr>
          <a:xfrm>
            <a:off x="0" y="8685213"/>
            <a:ext cx="2971800" cy="458788"/>
          </a:xfrm>
          <a:prstGeom prst="rect">
            <a:avLst/>
          </a:prstGeom>
          <a:noFill/>
          <a:ln w="9525">
            <a:noFill/>
          </a:ln>
        </p:spPr>
        <p:txBody>
          <a:bodyPr anchor="b" anchorCtr="0"/>
          <a:p>
            <a:pPr marL="0" lvl="0" indent="0" eaLnBrk="1" fontAlgn="base" hangingPunct="1"/>
            <a:endParaRPr lang="zh-CN" altLang="en-US" sz="1200" strike="noStrike" noProof="1">
              <a:latin typeface="Calibri" panose="020F0502020204030204" pitchFamily="34" charset="0"/>
            </a:endParaRPr>
          </a:p>
        </p:txBody>
      </p:sp>
      <p:sp>
        <p:nvSpPr>
          <p:cNvPr id="48135" name="灯片编号占位符 6"/>
          <p:cNvSpPr>
            <a:spLocks noGrp="1"/>
          </p:cNvSpPr>
          <p:nvPr>
            <p:ph type="sldNum" sz="quarter" idx="4"/>
          </p:nvPr>
        </p:nvSpPr>
        <p:spPr>
          <a:xfrm>
            <a:off x="3884613" y="8685213"/>
            <a:ext cx="2971800" cy="458788"/>
          </a:xfrm>
          <a:prstGeom prst="rect">
            <a:avLst/>
          </a:prstGeom>
          <a:noFill/>
          <a:ln w="9525">
            <a:noFill/>
          </a:ln>
        </p:spPr>
        <p:txBody>
          <a:bodyPr anchor="b" anchorCtr="0"/>
          <a:p>
            <a:pPr marL="0" lvl="0" indent="0" algn="r" eaLnBrk="1" fontAlgn="base" hangingPunct="1"/>
            <a:fld id="{9A0DB2DC-4C9A-4742-B13C-FB6460FD3503}" type="slidenum">
              <a:rPr lang="zh-CN" altLang="en-US" sz="1200" strike="noStrike" noProof="1">
                <a:latin typeface="Calibri" panose="020F0502020204030204" pitchFamily="34" charset="0"/>
                <a:ea typeface="宋体" panose="02010600030101010101" pitchFamily="2" charset="-122"/>
                <a:cs typeface="+mn-cs"/>
              </a:rPr>
            </a:fld>
            <a:endParaRPr lang="zh-CN" altLang="en-US" sz="1200"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Light" panose="020F030202020403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noTextEdit="1"/>
          </p:cNvSpPr>
          <p:nvPr>
            <p:ph type="sldImg"/>
          </p:nvPr>
        </p:nvSpPr>
        <p:spPr/>
      </p:sp>
      <p:sp>
        <p:nvSpPr>
          <p:cNvPr id="6146" name="文本占位符 2"/>
          <p:cNvSpPr>
            <a:spLocks noGrp="1"/>
          </p:cNvSpPr>
          <p:nvPr>
            <p:ph type="body"/>
          </p:nvPr>
        </p:nvSpPr>
        <p:spPr/>
        <p:txBody>
          <a:bodyPr wrap="square" lIns="91440" tIns="45720" rIns="91440" bIns="45720" anchor="t" anchorCtr="0"/>
          <a:p>
            <a:pPr lvl="0" defTabSz="914400">
              <a:spcBef>
                <a:spcPct val="0"/>
              </a:spcBef>
            </a:pPr>
            <a:endParaRPr lang="zh-CN" altLang="en-US">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p:cNvSpPr>
          <p:nvPr>
            <p:ph type="sldImg"/>
          </p:nvPr>
        </p:nvSpPr>
        <p:spPr/>
      </p:sp>
      <p:sp>
        <p:nvSpPr>
          <p:cNvPr id="16386" name="文本占位符 2"/>
          <p:cNvSpPr>
            <a:spLocks noGrp="1"/>
          </p:cNvSpPr>
          <p:nvPr>
            <p:ph type="body"/>
          </p:nvPr>
        </p:nvSpPr>
        <p:spPr/>
        <p:txBody>
          <a:bodyPr anchor="t" anchorCtr="0"/>
          <a:p>
            <a:pPr lvl="0"/>
            <a:endParaRPr lang="zh-CN" altLang="en-US">
              <a:ea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noChangeAspect="1" noTextEdit="1"/>
          </p:cNvSpPr>
          <p:nvPr>
            <p:ph type="sldImg"/>
          </p:nvPr>
        </p:nvSpPr>
        <p:spPr/>
      </p:sp>
      <p:sp>
        <p:nvSpPr>
          <p:cNvPr id="49154" name="文本占位符 2"/>
          <p:cNvSpPr>
            <a:spLocks noGrp="1"/>
          </p:cNvSpPr>
          <p:nvPr>
            <p:ph type="body"/>
          </p:nvPr>
        </p:nvSpPr>
        <p:spPr/>
        <p:txBody>
          <a:bodyPr wrap="square" lIns="91440" tIns="45720" rIns="91440" bIns="45720" anchor="t" anchorCtr="0"/>
          <a:p>
            <a:pPr lvl="0" defTabSz="914400">
              <a:spcBef>
                <a:spcPct val="0"/>
              </a:spcBef>
            </a:pPr>
            <a:endParaRPr lang="zh-CN" altLang="en-US">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2 Marcador de posición de imagen"/>
          <p:cNvSpPr>
            <a:spLocks noGrp="1"/>
          </p:cNvSpPr>
          <p:nvPr>
            <p:ph type="pic" sz="quarter" idx="13"/>
          </p:nvPr>
        </p:nvSpPr>
        <p:spPr>
          <a:xfrm>
            <a:off x="3169570" y="2732830"/>
            <a:ext cx="1758255" cy="2082550"/>
          </a:xfrm>
          <a:prstGeom prst="rect">
            <a:avLst/>
          </a:prstGeom>
          <a:solidFill>
            <a:schemeClr val="bg1">
              <a:lumMod val="85000"/>
              <a:alpha val="50000"/>
            </a:schemeClr>
          </a:solidFill>
          <a:ln w="25400">
            <a:solidFill>
              <a:schemeClr val="bg1"/>
            </a:solidFill>
          </a:ln>
        </p:spPr>
        <p:txBody>
          <a:bodyPr/>
          <a:lstStyle>
            <a:lvl1pPr marL="0" indent="0">
              <a:buNone/>
              <a:defRPr/>
            </a:lvl1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uLnTx/>
                <a:uFillTx/>
                <a:latin typeface="+mn-lt"/>
                <a:ea typeface="+mn-ea"/>
                <a:cs typeface="幼圆"/>
              </a:rPr>
              <a:t>单击图标添加图片</a:t>
            </a:r>
            <a:endParaRPr kumimoji="0" lang="es-SV" sz="2800" b="0" i="0" u="none" strike="noStrike" kern="1200" cap="none" spc="0" normalizeH="0" baseline="0" noProof="0">
              <a:ln>
                <a:noFill/>
              </a:ln>
              <a:solidFill>
                <a:schemeClr val="tx1"/>
              </a:solidFill>
              <a:uLnTx/>
              <a:uFillTx/>
              <a:latin typeface="+mn-lt"/>
              <a:ea typeface="+mn-ea"/>
              <a:cs typeface="幼圆"/>
            </a:endParaRPr>
          </a:p>
        </p:txBody>
      </p:sp>
      <p:sp>
        <p:nvSpPr>
          <p:cNvPr id="8" name="2 Marcador de posición de imagen"/>
          <p:cNvSpPr>
            <a:spLocks noGrp="1"/>
          </p:cNvSpPr>
          <p:nvPr>
            <p:ph type="pic" sz="quarter" idx="15"/>
          </p:nvPr>
        </p:nvSpPr>
        <p:spPr>
          <a:xfrm>
            <a:off x="2060171" y="3774105"/>
            <a:ext cx="1988527" cy="2159970"/>
          </a:xfrm>
          <a:prstGeom prst="rect">
            <a:avLst/>
          </a:prstGeom>
          <a:solidFill>
            <a:schemeClr val="bg1">
              <a:lumMod val="85000"/>
              <a:alpha val="50000"/>
            </a:schemeClr>
          </a:solidFill>
          <a:ln w="25400">
            <a:solidFill>
              <a:schemeClr val="bg1"/>
            </a:solidFill>
          </a:ln>
        </p:spPr>
        <p:txBody>
          <a:bodyPr/>
          <a:lstStyle>
            <a:lvl1pPr marL="0" indent="0">
              <a:buNone/>
              <a:defRPr/>
            </a:lvl1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uLnTx/>
                <a:uFillTx/>
                <a:latin typeface="+mn-lt"/>
                <a:ea typeface="+mn-ea"/>
                <a:cs typeface="幼圆"/>
              </a:rPr>
              <a:t>单击图标添加图片</a:t>
            </a:r>
            <a:endParaRPr kumimoji="0" lang="es-SV" sz="2800" b="0" i="0" u="none" strike="noStrike" kern="1200" cap="none" spc="0" normalizeH="0" baseline="0" noProof="0">
              <a:ln>
                <a:noFill/>
              </a:ln>
              <a:solidFill>
                <a:schemeClr val="tx1"/>
              </a:solidFill>
              <a:uLnTx/>
              <a:uFillTx/>
              <a:latin typeface="+mn-lt"/>
              <a:ea typeface="+mn-ea"/>
              <a:cs typeface="幼圆"/>
            </a:endParaRPr>
          </a:p>
        </p:txBody>
      </p:sp>
      <p:sp>
        <p:nvSpPr>
          <p:cNvPr id="7" name="2 Marcador de posición de imagen"/>
          <p:cNvSpPr>
            <a:spLocks noGrp="1"/>
          </p:cNvSpPr>
          <p:nvPr>
            <p:ph type="pic" sz="quarter" idx="14"/>
          </p:nvPr>
        </p:nvSpPr>
        <p:spPr>
          <a:xfrm>
            <a:off x="1605840" y="1819459"/>
            <a:ext cx="1855124" cy="2024488"/>
          </a:xfrm>
          <a:prstGeom prst="rect">
            <a:avLst/>
          </a:prstGeom>
          <a:solidFill>
            <a:schemeClr val="bg1">
              <a:lumMod val="85000"/>
              <a:alpha val="50000"/>
            </a:schemeClr>
          </a:solidFill>
          <a:ln w="25400">
            <a:solidFill>
              <a:schemeClr val="bg1"/>
            </a:solidFill>
          </a:ln>
        </p:spPr>
        <p:txBody>
          <a:bodyPr/>
          <a:lstStyle>
            <a:lvl1pPr marL="0" indent="0">
              <a:buNone/>
              <a:defRPr/>
            </a:lvl1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uLnTx/>
                <a:uFillTx/>
                <a:latin typeface="+mn-lt"/>
                <a:ea typeface="+mn-ea"/>
                <a:cs typeface="幼圆"/>
              </a:rPr>
              <a:t>单击图标添加图片</a:t>
            </a:r>
            <a:endParaRPr kumimoji="0" lang="es-SV" sz="2800" b="0" i="0" u="none" strike="noStrike" kern="1200" cap="none" spc="0" normalizeH="0" baseline="0" noProof="0">
              <a:ln>
                <a:noFill/>
              </a:ln>
              <a:solidFill>
                <a:schemeClr val="tx1"/>
              </a:solidFill>
              <a:uLnTx/>
              <a:uFillTx/>
              <a:latin typeface="+mn-lt"/>
              <a:ea typeface="+mn-ea"/>
              <a:cs typeface="幼圆"/>
            </a:endParaRPr>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2 Marcador de posición de imagen"/>
          <p:cNvSpPr>
            <a:spLocks noGrp="1"/>
          </p:cNvSpPr>
          <p:nvPr>
            <p:ph type="pic" sz="quarter" idx="13"/>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uLnTx/>
                <a:uFillTx/>
                <a:latin typeface="+mn-lt"/>
                <a:ea typeface="+mn-ea"/>
                <a:cs typeface="幼圆"/>
              </a:rPr>
              <a:t>单击图标添加图片</a:t>
            </a:r>
            <a:endParaRPr kumimoji="0" lang="es-SV" sz="2800" b="0" i="0" u="none" strike="noStrike" kern="1200" cap="none" spc="0" normalizeH="0" baseline="0" noProof="0">
              <a:ln>
                <a:noFill/>
              </a:ln>
              <a:solidFill>
                <a:schemeClr val="tx1"/>
              </a:solidFill>
              <a:uLnTx/>
              <a:uFillTx/>
              <a:latin typeface="+mn-lt"/>
              <a:ea typeface="+mn-ea"/>
              <a:cs typeface="幼圆"/>
            </a:endParaRPr>
          </a:p>
        </p:txBody>
      </p:sp>
    </p:spTree>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2 Marcador de posición de imagen"/>
          <p:cNvSpPr>
            <a:spLocks noGrp="1"/>
          </p:cNvSpPr>
          <p:nvPr>
            <p:ph type="pic" sz="quarter" idx="13"/>
          </p:nvPr>
        </p:nvSpPr>
        <p:spPr>
          <a:xfrm>
            <a:off x="7116536" y="1104764"/>
            <a:ext cx="4070673" cy="4821474"/>
          </a:xfrm>
          <a:prstGeom prst="rect">
            <a:avLst/>
          </a:prstGeom>
          <a:solidFill>
            <a:schemeClr val="bg1">
              <a:lumMod val="85000"/>
              <a:alpha val="50000"/>
            </a:schemeClr>
          </a:solidFill>
          <a:ln w="38100">
            <a:solidFill>
              <a:schemeClr val="bg1"/>
            </a:solidFill>
          </a:ln>
        </p:spPr>
        <p:txBody>
          <a:bodyPr/>
          <a:lstStyle>
            <a:lvl1pPr marL="0" indent="0">
              <a:buNone/>
              <a:defRPr/>
            </a:lvl1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a:ln>
                  <a:noFill/>
                </a:ln>
                <a:solidFill>
                  <a:schemeClr val="tx1"/>
                </a:solidFill>
                <a:uLnTx/>
                <a:uFillTx/>
                <a:latin typeface="+mn-lt"/>
                <a:ea typeface="+mn-ea"/>
                <a:cs typeface="幼圆"/>
              </a:rPr>
              <a:t>单击图标添加图片</a:t>
            </a:r>
            <a:endParaRPr kumimoji="0" lang="es-SV" sz="2800" b="0" i="0" u="none" strike="noStrike" kern="1200" cap="none" spc="0" normalizeH="0" baseline="0" noProof="0">
              <a:ln>
                <a:noFill/>
              </a:ln>
              <a:solidFill>
                <a:schemeClr val="tx1"/>
              </a:solidFill>
              <a:uLnTx/>
              <a:uFillTx/>
              <a:latin typeface="+mn-lt"/>
              <a:ea typeface="+mn-ea"/>
              <a:cs typeface="幼圆"/>
            </a:endParaRPr>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bg>
      <p:bgPr>
        <a:blipFill rotWithShape="0">
          <a:blip r:embed="rId2"/>
          <a:stretch>
            <a:fillRect/>
          </a:stretch>
        </a:blipFill>
        <a:effectLst/>
      </p:bgPr>
    </p:bg>
    <p:spTree>
      <p:nvGrpSpPr>
        <p:cNvPr id="1" name=""/>
        <p:cNvGrpSpPr/>
        <p:nvPr/>
      </p:nvGrpSpPr>
      <p:grpSpPr/>
      <p:sp>
        <p:nvSpPr>
          <p:cNvPr id="2051" name="矩形 2"/>
          <p:cNvSpPr/>
          <p:nvPr/>
        </p:nvSpPr>
        <p:spPr>
          <a:xfrm>
            <a:off x="7032625" y="6103938"/>
            <a:ext cx="774700" cy="246062"/>
          </a:xfrm>
          <a:prstGeom prst="rect">
            <a:avLst/>
          </a:prstGeom>
          <a:noFill/>
          <a:ln w="9525">
            <a:noFill/>
          </a:ln>
        </p:spPr>
        <p:txBody>
          <a:bodyPr anchor="t" anchorCtr="0">
            <a:spAutoFit/>
          </a:bodyPr>
          <a:p>
            <a:pPr lvl="0"/>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模板下载：</a:t>
            </a:r>
            <a:r>
              <a:rPr lang="en-US" altLang="zh-CN" sz="100">
                <a:solidFill>
                  <a:srgbClr val="FFFFFF"/>
                </a:solidFill>
                <a:latin typeface="Calibri" panose="020F0502020204030204" pitchFamily="34" charset="0"/>
                <a:ea typeface="宋体" panose="02010600030101010101" pitchFamily="2" charset="-122"/>
              </a:rPr>
              <a:t>www.1ppt.com/moban/     </a:t>
            </a:r>
            <a:r>
              <a:rPr lang="zh-CN" altLang="en-US" sz="100">
                <a:solidFill>
                  <a:srgbClr val="FFFFFF"/>
                </a:solidFill>
                <a:latin typeface="Calibri" panose="020F0502020204030204" pitchFamily="34" charset="0"/>
                <a:ea typeface="宋体" panose="02010600030101010101" pitchFamily="2" charset="-122"/>
              </a:rPr>
              <a:t>行业</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a:t>
            </a:r>
            <a:r>
              <a:rPr lang="en-US" altLang="zh-CN" sz="100">
                <a:solidFill>
                  <a:srgbClr val="FFFFFF"/>
                </a:solidFill>
                <a:latin typeface="Calibri" panose="020F0502020204030204" pitchFamily="34" charset="0"/>
                <a:ea typeface="宋体" panose="02010600030101010101" pitchFamily="2" charset="-122"/>
              </a:rPr>
              <a:t>www.1ppt.com/hangye/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节日</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模板：</a:t>
            </a:r>
            <a:r>
              <a:rPr lang="en-US" altLang="zh-CN" sz="100">
                <a:solidFill>
                  <a:srgbClr val="FFFFFF"/>
                </a:solidFill>
                <a:latin typeface="Calibri" panose="020F0502020204030204" pitchFamily="34" charset="0"/>
                <a:ea typeface="宋体" panose="02010600030101010101" pitchFamily="2" charset="-122"/>
              </a:rPr>
              <a:t>www.1ppt.com/jieri/           PPT</a:t>
            </a:r>
            <a:r>
              <a:rPr lang="zh-CN" altLang="en-US" sz="100">
                <a:solidFill>
                  <a:srgbClr val="FFFFFF"/>
                </a:solidFill>
                <a:latin typeface="Calibri" panose="020F0502020204030204" pitchFamily="34" charset="0"/>
                <a:ea typeface="宋体" panose="02010600030101010101" pitchFamily="2" charset="-122"/>
              </a:rPr>
              <a:t>素材下载：</a:t>
            </a:r>
            <a:r>
              <a:rPr lang="en-US" altLang="zh-CN" sz="100">
                <a:solidFill>
                  <a:srgbClr val="FFFFFF"/>
                </a:solidFill>
                <a:latin typeface="Calibri" panose="020F0502020204030204" pitchFamily="34" charset="0"/>
                <a:ea typeface="宋体" panose="02010600030101010101" pitchFamily="2" charset="-122"/>
              </a:rPr>
              <a:t>www.1ppt.com/sucai/</a:t>
            </a:r>
            <a:endParaRPr lang="en-US" altLang="zh-CN" sz="100">
              <a:solidFill>
                <a:srgbClr val="FFFFFF"/>
              </a:solidFill>
              <a:latin typeface="Calibri" panose="020F0502020204030204" pitchFamily="34" charset="0"/>
              <a:ea typeface="宋体" panose="02010600030101010101" pitchFamily="2" charset="-122"/>
            </a:endParaRPr>
          </a:p>
          <a:p>
            <a:pPr lvl="0"/>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背景图片：</a:t>
            </a:r>
            <a:r>
              <a:rPr lang="en-US" altLang="zh-CN" sz="100">
                <a:solidFill>
                  <a:srgbClr val="FFFFFF"/>
                </a:solidFill>
                <a:latin typeface="Calibri" panose="020F0502020204030204" pitchFamily="34" charset="0"/>
                <a:ea typeface="宋体" panose="02010600030101010101" pitchFamily="2" charset="-122"/>
              </a:rPr>
              <a:t>www.1ppt.com/beijing/      PPT</a:t>
            </a:r>
            <a:r>
              <a:rPr lang="zh-CN" altLang="en-US" sz="100">
                <a:solidFill>
                  <a:srgbClr val="FFFFFF"/>
                </a:solidFill>
                <a:latin typeface="Calibri" panose="020F0502020204030204" pitchFamily="34" charset="0"/>
                <a:ea typeface="宋体" panose="02010600030101010101" pitchFamily="2" charset="-122"/>
              </a:rPr>
              <a:t>图表下载：</a:t>
            </a:r>
            <a:r>
              <a:rPr lang="en-US" altLang="zh-CN" sz="100">
                <a:solidFill>
                  <a:srgbClr val="FFFFFF"/>
                </a:solidFill>
                <a:latin typeface="Calibri" panose="020F0502020204030204" pitchFamily="34" charset="0"/>
                <a:ea typeface="宋体" panose="02010600030101010101" pitchFamily="2" charset="-122"/>
              </a:rPr>
              <a:t>www.1ppt.com/tubiao/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优秀</a:t>
            </a:r>
            <a:r>
              <a:rPr lang="en-US" altLang="zh-CN" sz="100">
                <a:solidFill>
                  <a:srgbClr val="FFFFFF"/>
                </a:solidFill>
                <a:latin typeface="Calibri" panose="020F0502020204030204" pitchFamily="34" charset="0"/>
                <a:ea typeface="宋体" panose="02010600030101010101" pitchFamily="2" charset="-122"/>
              </a:rPr>
              <a:t>PPT</a:t>
            </a:r>
            <a:r>
              <a:rPr lang="zh-CN" altLang="en-US" sz="100">
                <a:solidFill>
                  <a:srgbClr val="FFFFFF"/>
                </a:solidFill>
                <a:latin typeface="Calibri" panose="020F0502020204030204" pitchFamily="34" charset="0"/>
                <a:ea typeface="宋体" panose="02010600030101010101" pitchFamily="2" charset="-122"/>
              </a:rPr>
              <a:t>下载：</a:t>
            </a:r>
            <a:r>
              <a:rPr lang="en-US" altLang="zh-CN" sz="100">
                <a:solidFill>
                  <a:srgbClr val="FFFFFF"/>
                </a:solidFill>
                <a:latin typeface="Calibri" panose="020F0502020204030204" pitchFamily="34" charset="0"/>
                <a:ea typeface="宋体" panose="02010600030101010101" pitchFamily="2" charset="-122"/>
              </a:rPr>
              <a:t>www.1ppt.com/xiazai/        PPT</a:t>
            </a:r>
            <a:r>
              <a:rPr lang="zh-CN" altLang="en-US" sz="100">
                <a:solidFill>
                  <a:srgbClr val="FFFFFF"/>
                </a:solidFill>
                <a:latin typeface="Calibri" panose="020F0502020204030204" pitchFamily="34" charset="0"/>
                <a:ea typeface="宋体" panose="02010600030101010101" pitchFamily="2" charset="-122"/>
              </a:rPr>
              <a:t>教程： </a:t>
            </a:r>
            <a:r>
              <a:rPr lang="en-US" altLang="zh-CN" sz="100">
                <a:solidFill>
                  <a:srgbClr val="FFFFFF"/>
                </a:solidFill>
                <a:latin typeface="Calibri" panose="020F0502020204030204" pitchFamily="34" charset="0"/>
                <a:ea typeface="宋体" panose="02010600030101010101" pitchFamily="2" charset="-122"/>
              </a:rPr>
              <a:t>www.1ppt.com/powerpoint/      </a:t>
            </a:r>
            <a:endParaRPr lang="en-US" altLang="zh-CN" sz="100">
              <a:solidFill>
                <a:srgbClr val="FFFFFF"/>
              </a:solidFill>
              <a:latin typeface="Calibri" panose="020F0502020204030204" pitchFamily="34" charset="0"/>
              <a:ea typeface="宋体" panose="02010600030101010101" pitchFamily="2" charset="-122"/>
            </a:endParaRPr>
          </a:p>
          <a:p>
            <a:pPr lvl="0"/>
            <a:r>
              <a:rPr lang="en-US" altLang="zh-CN" sz="100">
                <a:solidFill>
                  <a:srgbClr val="FFFFFF"/>
                </a:solidFill>
                <a:latin typeface="Calibri" panose="020F0502020204030204" pitchFamily="34" charset="0"/>
                <a:ea typeface="宋体" panose="02010600030101010101" pitchFamily="2" charset="-122"/>
              </a:rPr>
              <a:t>Word</a:t>
            </a:r>
            <a:r>
              <a:rPr lang="zh-CN" altLang="en-US" sz="100">
                <a:solidFill>
                  <a:srgbClr val="FFFFFF"/>
                </a:solidFill>
                <a:latin typeface="Calibri" panose="020F0502020204030204" pitchFamily="34" charset="0"/>
                <a:ea typeface="宋体" panose="02010600030101010101" pitchFamily="2" charset="-122"/>
              </a:rPr>
              <a:t>教程： </a:t>
            </a:r>
            <a:r>
              <a:rPr lang="en-US" altLang="zh-CN" sz="100">
                <a:solidFill>
                  <a:srgbClr val="FFFFFF"/>
                </a:solidFill>
                <a:latin typeface="Calibri" panose="020F0502020204030204" pitchFamily="34" charset="0"/>
                <a:ea typeface="宋体" panose="02010600030101010101" pitchFamily="2" charset="-122"/>
              </a:rPr>
              <a:t>www.1ppt.com/word/              Excel</a:t>
            </a:r>
            <a:r>
              <a:rPr lang="zh-CN" altLang="en-US" sz="100">
                <a:solidFill>
                  <a:srgbClr val="FFFFFF"/>
                </a:solidFill>
                <a:latin typeface="Calibri" panose="020F0502020204030204" pitchFamily="34" charset="0"/>
                <a:ea typeface="宋体" panose="02010600030101010101" pitchFamily="2" charset="-122"/>
              </a:rPr>
              <a:t>教程：</a:t>
            </a:r>
            <a:r>
              <a:rPr lang="en-US" altLang="zh-CN" sz="100">
                <a:solidFill>
                  <a:srgbClr val="FFFFFF"/>
                </a:solidFill>
                <a:latin typeface="Calibri" panose="020F0502020204030204" pitchFamily="34" charset="0"/>
                <a:ea typeface="宋体" panose="02010600030101010101" pitchFamily="2" charset="-122"/>
              </a:rPr>
              <a:t>www.1ppt.com/excel/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资料下载：</a:t>
            </a:r>
            <a:r>
              <a:rPr lang="en-US" altLang="zh-CN" sz="100">
                <a:solidFill>
                  <a:srgbClr val="FFFFFF"/>
                </a:solidFill>
                <a:latin typeface="Calibri" panose="020F0502020204030204" pitchFamily="34" charset="0"/>
                <a:ea typeface="宋体" panose="02010600030101010101" pitchFamily="2" charset="-122"/>
              </a:rPr>
              <a:t>www.1ppt.com/ziliao/                PPT</a:t>
            </a:r>
            <a:r>
              <a:rPr lang="zh-CN" altLang="en-US" sz="100">
                <a:solidFill>
                  <a:srgbClr val="FFFFFF"/>
                </a:solidFill>
                <a:latin typeface="Calibri" panose="020F0502020204030204" pitchFamily="34" charset="0"/>
                <a:ea typeface="宋体" panose="02010600030101010101" pitchFamily="2" charset="-122"/>
              </a:rPr>
              <a:t>课件下载：</a:t>
            </a:r>
            <a:r>
              <a:rPr lang="en-US" altLang="zh-CN" sz="100">
                <a:solidFill>
                  <a:srgbClr val="FFFFFF"/>
                </a:solidFill>
                <a:latin typeface="Calibri" panose="020F0502020204030204" pitchFamily="34" charset="0"/>
                <a:ea typeface="宋体" panose="02010600030101010101" pitchFamily="2" charset="-122"/>
              </a:rPr>
              <a:t>www.1ppt.com/kejian/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范文下载：</a:t>
            </a:r>
            <a:r>
              <a:rPr lang="en-US" altLang="zh-CN" sz="100">
                <a:solidFill>
                  <a:srgbClr val="FFFFFF"/>
                </a:solidFill>
                <a:latin typeface="Calibri" panose="020F0502020204030204" pitchFamily="34" charset="0"/>
                <a:ea typeface="宋体" panose="02010600030101010101" pitchFamily="2" charset="-122"/>
              </a:rPr>
              <a:t>www.1ppt.com/fanwen/             </a:t>
            </a:r>
            <a:r>
              <a:rPr lang="zh-CN" altLang="en-US" sz="100">
                <a:solidFill>
                  <a:srgbClr val="FFFFFF"/>
                </a:solidFill>
                <a:latin typeface="Calibri" panose="020F0502020204030204" pitchFamily="34" charset="0"/>
                <a:ea typeface="宋体" panose="02010600030101010101" pitchFamily="2" charset="-122"/>
              </a:rPr>
              <a:t>试卷下载：</a:t>
            </a:r>
            <a:r>
              <a:rPr lang="en-US" altLang="zh-CN" sz="100">
                <a:solidFill>
                  <a:srgbClr val="FFFFFF"/>
                </a:solidFill>
                <a:latin typeface="Calibri" panose="020F0502020204030204" pitchFamily="34" charset="0"/>
                <a:ea typeface="宋体" panose="02010600030101010101" pitchFamily="2" charset="-122"/>
              </a:rPr>
              <a:t>www.1ppt.com/shiti/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教案下载：</a:t>
            </a:r>
            <a:r>
              <a:rPr lang="en-US" altLang="zh-CN" sz="100">
                <a:solidFill>
                  <a:srgbClr val="FFFFFF"/>
                </a:solidFill>
                <a:latin typeface="Calibri" panose="020F0502020204030204" pitchFamily="34" charset="0"/>
                <a:ea typeface="宋体" panose="02010600030101010101" pitchFamily="2" charset="-122"/>
              </a:rPr>
              <a:t>www.1ppt.com/jiaoan/        </a:t>
            </a:r>
            <a:endParaRPr lang="en-US" altLang="zh-CN" sz="100">
              <a:solidFill>
                <a:srgbClr val="FFFFFF"/>
              </a:solidFill>
              <a:latin typeface="Calibri" panose="020F0502020204030204" pitchFamily="34" charset="0"/>
              <a:ea typeface="宋体" panose="02010600030101010101" pitchFamily="2" charset="-122"/>
            </a:endParaRPr>
          </a:p>
          <a:p>
            <a:pPr lvl="0"/>
            <a:r>
              <a:rPr lang="zh-CN" altLang="en-US" sz="100">
                <a:solidFill>
                  <a:srgbClr val="FFFFFF"/>
                </a:solidFill>
                <a:latin typeface="Calibri" panose="020F0502020204030204" pitchFamily="34" charset="0"/>
                <a:ea typeface="宋体" panose="02010600030101010101" pitchFamily="2" charset="-122"/>
              </a:rPr>
              <a:t>字体下载：</a:t>
            </a:r>
            <a:r>
              <a:rPr lang="en-US" altLang="zh-CN" sz="100">
                <a:solidFill>
                  <a:srgbClr val="FFFFFF"/>
                </a:solidFill>
                <a:latin typeface="Calibri" panose="020F0502020204030204" pitchFamily="34" charset="0"/>
                <a:ea typeface="宋体" panose="02010600030101010101" pitchFamily="2" charset="-122"/>
              </a:rPr>
              <a:t>www.1ppt.com/ziti/</a:t>
            </a:r>
            <a:endParaRPr lang="en-US" altLang="zh-CN" sz="100">
              <a:solidFill>
                <a:srgbClr val="FFFFFF"/>
              </a:solidFill>
              <a:latin typeface="Calibri" panose="020F0502020204030204" pitchFamily="34" charset="0"/>
              <a:ea typeface="宋体" panose="02010600030101010101" pitchFamily="2" charset="-122"/>
            </a:endParaRPr>
          </a:p>
          <a:p>
            <a:pPr lvl="0"/>
            <a:r>
              <a:rPr lang="en-US" altLang="zh-CN" sz="100">
                <a:solidFill>
                  <a:srgbClr val="FFFFFF"/>
                </a:solidFill>
                <a:latin typeface="Calibri" panose="020F0502020204030204" pitchFamily="34" charset="0"/>
                <a:ea typeface="宋体" panose="02010600030101010101" pitchFamily="2" charset="-122"/>
              </a:rPr>
              <a:t> </a:t>
            </a:r>
            <a:endParaRPr lang="zh-CN" altLang="en-US" sz="100">
              <a:solidFill>
                <a:srgbClr val="FFFFFF"/>
              </a:solidFill>
              <a:latin typeface="Calibri" panose="020F0502020204030204" pitchFamily="34" charset="0"/>
              <a:ea typeface="宋体" panose="02010600030101010101" pitchFamily="2" charset="-122"/>
            </a:endParaRPr>
          </a:p>
        </p:txBody>
      </p:sp>
      <p:sp>
        <p:nvSpPr>
          <p:cNvPr id="2" name="标题 1"/>
          <p:cNvSpPr>
            <a:spLocks noGrp="1"/>
          </p:cNvSpPr>
          <p:nvPr>
            <p:ph type="title"/>
          </p:nvPr>
        </p:nvSpPr>
        <p:spPr>
          <a:xfrm>
            <a:off x="838200" y="365125"/>
            <a:ext cx="10515600" cy="1325563"/>
          </a:xfrm>
        </p:spPr>
        <p:txBody>
          <a:bodyPr anchor="ctr" anchorCtr="0"/>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fontAlgn="base"/>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fontAlgn="base"/>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fontAlgn="base"/>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fontAlgn="base"/>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fontAlgn="base"/>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3076" name="灯片编号占位符 5"/>
          <p:cNvSpPr>
            <a:spLocks noGrp="1"/>
          </p:cNvSpPr>
          <p:nvPr>
            <p:ph type="sldNum" sz="quarter" idx="4"/>
          </p:nvPr>
        </p:nvSpPr>
        <p:spPr>
          <a:xfrm>
            <a:off x="8610600" y="6356350"/>
            <a:ext cx="2743200" cy="365125"/>
          </a:xfrm>
          <a:prstGeom prst="rect">
            <a:avLst/>
          </a:prstGeom>
          <a:noFill/>
          <a:ln w="9525">
            <a:noFill/>
          </a:ln>
        </p:spPr>
        <p:txBody>
          <a:bodyPr anchor="t" anchorCtr="0"/>
          <a:p>
            <a:pPr lvl="0" eaLnBrk="1" fontAlgn="base" hangingPunct="1"/>
            <a:fld id="{9A0DB2DC-4C9A-4742-B13C-FB6460FD3503}" type="slidenum">
              <a:rPr lang="zh-CN" altLang="en-US" strike="noStrike" noProof="1">
                <a:latin typeface="华文细黑"/>
                <a:ea typeface="幼圆"/>
                <a:cs typeface="+mn-cs"/>
              </a:rPr>
            </a:fld>
            <a:endParaRPr lang="zh-CN" altLang="en-US" strike="noStrike" noProof="1">
              <a:latin typeface="华文细黑"/>
              <a:ea typeface="幼圆"/>
            </a:endParaRPr>
          </a:p>
        </p:txBody>
      </p:sp>
      <p:sp>
        <p:nvSpPr>
          <p:cNvPr id="3077" name="日期占位符 3"/>
          <p:cNvSpPr>
            <a:spLocks noGrp="1"/>
          </p:cNvSpPr>
          <p:nvPr>
            <p:ph type="dt" sz="half" idx="2"/>
          </p:nvPr>
        </p:nvSpPr>
        <p:spPr>
          <a:xfrm>
            <a:off x="838200" y="6356350"/>
            <a:ext cx="2743200" cy="365125"/>
          </a:xfrm>
          <a:prstGeom prst="rect">
            <a:avLst/>
          </a:prstGeom>
          <a:noFill/>
          <a:ln w="9525">
            <a:noFill/>
          </a:ln>
        </p:spPr>
        <p:txBody>
          <a:bodyPr anchor="t" anchorCtr="0"/>
          <a:p>
            <a:pPr lvl="0" eaLnBrk="1" fontAlgn="base" hangingPunct="1"/>
            <a:fld id="{BB962C8B-B14F-4D97-AF65-F5344CB8AC3E}" type="datetime1">
              <a:rPr lang="zh-CN" altLang="en-US" strike="noStrike" noProof="1">
                <a:latin typeface="华文细黑"/>
                <a:ea typeface="幼圆"/>
                <a:cs typeface="+mn-cs"/>
              </a:rPr>
            </a:fld>
            <a:endParaRPr lang="zh-CN" altLang="en-US" strike="noStrike" noProof="1">
              <a:latin typeface="华文细黑"/>
              <a:ea typeface="幼圆"/>
            </a:endParaRPr>
          </a:p>
        </p:txBody>
      </p:sp>
      <p:sp>
        <p:nvSpPr>
          <p:cNvPr id="3078" name="页脚占位符 4"/>
          <p:cNvSpPr>
            <a:spLocks noGrp="1"/>
          </p:cNvSpPr>
          <p:nvPr>
            <p:ph type="ftr" sz="quarter" idx="3"/>
          </p:nvPr>
        </p:nvSpPr>
        <p:spPr>
          <a:xfrm>
            <a:off x="4038600" y="6356350"/>
            <a:ext cx="4114800" cy="365125"/>
          </a:xfrm>
          <a:prstGeom prst="rect">
            <a:avLst/>
          </a:prstGeom>
          <a:noFill/>
          <a:ln w="9525">
            <a:noFill/>
          </a:ln>
        </p:spPr>
        <p:txBody>
          <a:bodyPr anchor="t" anchorCtr="0"/>
          <a:p>
            <a:pPr lvl="0" eaLnBrk="1" fontAlgn="base" hangingPunct="1"/>
            <a:endParaRPr lang="zh-CN" altLang="en-US" strike="noStrike" noProof="1">
              <a:latin typeface="华文细黑"/>
              <a:ea typeface="幼圆"/>
            </a:endParaRPr>
          </a:p>
        </p:txBody>
      </p:sp>
    </p:spTree>
  </p:cSld>
  <p:clrMapOvr>
    <a:masterClrMapping/>
  </p:clrMapOvr>
  <p:transition spd="slow" advClick="0">
    <p:random/>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p:sp>
        <p:nvSpPr>
          <p:cNvPr id="1026" name="矩形 1"/>
          <p:cNvSpPr/>
          <p:nvPr/>
        </p:nvSpPr>
        <p:spPr>
          <a:xfrm>
            <a:off x="0" y="-17462"/>
            <a:ext cx="12192000" cy="6881812"/>
          </a:xfrm>
          <a:prstGeom prst="rect">
            <a:avLst/>
          </a:prstGeom>
          <a:noFill/>
          <a:ln w="381000" cap="flat" cmpd="sng">
            <a:solidFill>
              <a:srgbClr val="C8B3A1"/>
            </a:solidFill>
            <a:prstDash val="solid"/>
            <a:miter/>
            <a:headEnd type="none" w="med" len="med"/>
            <a:tailEnd type="none" w="med" len="med"/>
          </a:ln>
        </p:spPr>
        <p:txBody>
          <a:bodyPr anchor="ctr" anchorCtr="0"/>
          <a:p>
            <a:pPr lvl="0" algn="ctr"/>
            <a:endParaRPr lang="zh-CN" altLang="en-US">
              <a:solidFill>
                <a:srgbClr val="FFFFFF"/>
              </a:solidFill>
              <a:latin typeface="华文细黑"/>
              <a:ea typeface="幼圆"/>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wipe dir="u"/>
  </p:transition>
  <p:hf sldNum="0" hdr="0" ftr="0" dt="0"/>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华文细黑"/>
          <a:ea typeface="方正清刻本悦宋简体"/>
          <a:cs typeface="方正清刻本悦宋简体"/>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幼圆"/>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幼圆"/>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幼圆"/>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幼圆"/>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幼圆"/>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1"/>
          <p:cNvSpPr/>
          <p:nvPr/>
        </p:nvSpPr>
        <p:spPr>
          <a:xfrm>
            <a:off x="1609725" y="1511300"/>
            <a:ext cx="10182225" cy="3753485"/>
          </a:xfrm>
          <a:prstGeom prst="rect">
            <a:avLst/>
          </a:prstGeom>
          <a:noFill/>
          <a:ln w="9525">
            <a:noFill/>
          </a:ln>
        </p:spPr>
        <p:txBody>
          <a:bodyPr anchor="t" anchorCtr="0">
            <a:spAutoFit/>
          </a:bodyPr>
          <a:p>
            <a:pPr>
              <a:lnSpc>
                <a:spcPct val="150000"/>
              </a:lnSpc>
            </a:pPr>
            <a:r>
              <a:rPr lang="zh-CN" altLang="en-US" sz="2800" b="1">
                <a:latin typeface="黑体" panose="02010609060101010101" charset="-122"/>
                <a:ea typeface="黑体" panose="02010609060101010101" charset="-122"/>
                <a:cs typeface="黑体" panose="02010609060101010101" charset="-122"/>
              </a:rPr>
              <a:t>    同学们，我们之前学了</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烛之武退秦师</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，明白了劝说的艺术。</a:t>
            </a:r>
            <a:endParaRPr lang="en-US" altLang="zh-CN" sz="2800" b="1">
              <a:latin typeface="黑体" panose="02010609060101010101" charset="-122"/>
              <a:ea typeface="黑体" panose="02010609060101010101" charset="-122"/>
              <a:cs typeface="黑体" panose="02010609060101010101" charset="-122"/>
            </a:endParaRPr>
          </a:p>
          <a:p>
            <a:pPr>
              <a:lnSpc>
                <a:spcPct val="150000"/>
              </a:lnSpc>
            </a:pP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今天，我们来学习一篇被称为“千古雄文” 的文章，来学习一下，“劝谏”的艺术。</a:t>
            </a:r>
            <a:endParaRPr lang="en-US" altLang="zh-CN" sz="2800" b="1">
              <a:latin typeface="黑体" panose="02010609060101010101" charset="-122"/>
              <a:ea typeface="黑体" panose="02010609060101010101" charset="-122"/>
              <a:cs typeface="黑体" panose="02010609060101010101" charset="-122"/>
            </a:endParaRPr>
          </a:p>
          <a:p>
            <a:pPr>
              <a:lnSpc>
                <a:spcPct val="150000"/>
              </a:lnSpc>
            </a:pPr>
            <a:endParaRPr lang="en-US" altLang="zh-CN" sz="2800" b="1">
              <a:latin typeface="黑体" panose="02010609060101010101" charset="-122"/>
              <a:ea typeface="黑体" panose="02010609060101010101" charset="-122"/>
              <a:cs typeface="黑体" panose="02010609060101010101" charset="-122"/>
            </a:endParaRPr>
          </a:p>
          <a:p>
            <a:endParaRPr lang="zh-CN" altLang="en-US" sz="2800" b="1">
              <a:latin typeface="黑体" panose="02010609060101010101" charset="-122"/>
              <a:ea typeface="黑体" panose="02010609060101010101" charset="-122"/>
              <a:cs typeface="黑体" panose="02010609060101010101" charset="-122"/>
            </a:endParaRPr>
          </a:p>
        </p:txBody>
      </p:sp>
      <p:pic>
        <p:nvPicPr>
          <p:cNvPr id="4099"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4100" name="Picture 9" descr="F:\ppt素材\图标\我收集的图标\字体\3.png"/>
          <p:cNvPicPr>
            <a:picLocks noChangeAspect="1"/>
          </p:cNvPicPr>
          <p:nvPr/>
        </p:nvPicPr>
        <p:blipFill>
          <a:blip r:embed="rId2"/>
          <a:stretch>
            <a:fillRect/>
          </a:stretch>
        </p:blipFill>
        <p:spPr>
          <a:xfrm>
            <a:off x="585788" y="1358900"/>
            <a:ext cx="747712" cy="4843463"/>
          </a:xfrm>
          <a:prstGeom prst="rect">
            <a:avLst/>
          </a:prstGeom>
          <a:noFill/>
          <a:ln w="9525">
            <a:noFill/>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p:cTn id="13" dur="1000" fill="hold"/>
                                        <p:tgtEl>
                                          <p:spTgt spid="4100"/>
                                        </p:tgtEl>
                                        <p:attrNameLst>
                                          <p:attrName>ppt_w</p:attrName>
                                        </p:attrNameLst>
                                      </p:cBhvr>
                                      <p:tavLst>
                                        <p:tav tm="0">
                                          <p:val>
                                            <p:strVal val="#ppt_w*0.70"/>
                                          </p:val>
                                        </p:tav>
                                        <p:tav tm="100000">
                                          <p:val>
                                            <p:strVal val="#ppt_w"/>
                                          </p:val>
                                        </p:tav>
                                      </p:tavLst>
                                    </p:anim>
                                    <p:anim calcmode="lin" valueType="num">
                                      <p:cBhvr>
                                        <p:cTn id="14" dur="1000" fill="hold"/>
                                        <p:tgtEl>
                                          <p:spTgt spid="4100"/>
                                        </p:tgtEl>
                                        <p:attrNameLst>
                                          <p:attrName>ppt_h</p:attrName>
                                        </p:attrNameLst>
                                      </p:cBhvr>
                                      <p:tavLst>
                                        <p:tav tm="0">
                                          <p:val>
                                            <p:strVal val="#ppt_h"/>
                                          </p:val>
                                        </p:tav>
                                        <p:tav tm="100000">
                                          <p:val>
                                            <p:strVal val="#ppt_h"/>
                                          </p:val>
                                        </p:tav>
                                      </p:tavLst>
                                    </p:anim>
                                    <p:animEffect transition="in" filter="fade">
                                      <p:cBhvr>
                                        <p:cTn id="15" dur="1000"/>
                                        <p:tgtEl>
                                          <p:spTgt spid="410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098">
                                            <p:txEl>
                                              <p:charRg st="0" end="33"/>
                                            </p:txEl>
                                          </p:spTgt>
                                        </p:tgtEl>
                                        <p:attrNameLst>
                                          <p:attrName>style.visibility</p:attrName>
                                        </p:attrNameLst>
                                      </p:cBhvr>
                                      <p:to>
                                        <p:strVal val="visible"/>
                                      </p:to>
                                    </p:set>
                                    <p:animEffect transition="in" filter="wipe(down)">
                                      <p:cBhvr>
                                        <p:cTn id="20" dur="500"/>
                                        <p:tgtEl>
                                          <p:spTgt spid="4098">
                                            <p:txEl>
                                              <p:charRg st="0" end="3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098">
                                            <p:txEl>
                                              <p:charRg st="33" end="75"/>
                                            </p:txEl>
                                          </p:spTgt>
                                        </p:tgtEl>
                                        <p:attrNameLst>
                                          <p:attrName>style.visibility</p:attrName>
                                        </p:attrNameLst>
                                      </p:cBhvr>
                                      <p:to>
                                        <p:strVal val="visible"/>
                                      </p:to>
                                    </p:set>
                                    <p:animEffect transition="in" filter="wipe(down)">
                                      <p:cBhvr>
                                        <p:cTn id="25" dur="500"/>
                                        <p:tgtEl>
                                          <p:spTgt spid="4098">
                                            <p:txEl>
                                              <p:charRg st="33"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3"/>
          <p:cNvSpPr/>
          <p:nvPr/>
        </p:nvSpPr>
        <p:spPr>
          <a:xfrm>
            <a:off x="7731125" y="917575"/>
            <a:ext cx="1674813" cy="4152900"/>
          </a:xfrm>
          <a:prstGeom prst="rect">
            <a:avLst/>
          </a:prstGeom>
          <a:noFill/>
          <a:ln w="9525">
            <a:noFill/>
          </a:ln>
        </p:spPr>
        <p:txBody>
          <a:bodyPr anchor="t" anchorCtr="0">
            <a:spAutoFit/>
          </a:bodyPr>
          <a:p>
            <a:pPr algn="ctr"/>
            <a:r>
              <a:rPr lang="zh-CN" altLang="en-US" sz="8800">
                <a:latin typeface="新蒂文徵明體"/>
                <a:ea typeface="新蒂文徵明體"/>
              </a:rPr>
              <a:t>第二章</a:t>
            </a:r>
            <a:endParaRPr lang="zh-CN" altLang="en-US" sz="8800">
              <a:latin typeface="新蒂文徵明體"/>
              <a:ea typeface="新蒂文徵明體"/>
            </a:endParaRPr>
          </a:p>
        </p:txBody>
      </p:sp>
      <p:sp>
        <p:nvSpPr>
          <p:cNvPr id="16387" name="文本框 1"/>
          <p:cNvSpPr txBox="1"/>
          <p:nvPr/>
        </p:nvSpPr>
        <p:spPr>
          <a:xfrm>
            <a:off x="6684963" y="3014663"/>
            <a:ext cx="1046162" cy="3449637"/>
          </a:xfrm>
          <a:prstGeom prst="rect">
            <a:avLst/>
          </a:prstGeom>
          <a:noFill/>
          <a:ln w="9525">
            <a:noFill/>
          </a:ln>
        </p:spPr>
        <p:txBody>
          <a:bodyPr vert="eaVert" anchor="t" anchorCtr="0">
            <a:spAutoFit/>
          </a:bodyPr>
          <a:p>
            <a:r>
              <a:rPr lang="zh-CN" altLang="en-US" sz="2800" b="1">
                <a:solidFill>
                  <a:srgbClr val="323E32"/>
                </a:solidFill>
                <a:latin typeface="仿宋" panose="02010609060101010101" pitchFamily="49" charset="-122"/>
                <a:ea typeface="仿宋" panose="02010609060101010101" pitchFamily="49" charset="-122"/>
                <a:sym typeface="幼圆"/>
              </a:rPr>
              <a:t>学习文言</a:t>
            </a:r>
            <a:endParaRPr lang="en-US" altLang="zh-CN" sz="2800" b="1">
              <a:solidFill>
                <a:srgbClr val="323E32"/>
              </a:solidFill>
              <a:latin typeface="仿宋" panose="02010609060101010101" pitchFamily="49" charset="-122"/>
              <a:ea typeface="仿宋" panose="02010609060101010101" pitchFamily="49" charset="-122"/>
              <a:sym typeface="幼圆"/>
            </a:endParaRPr>
          </a:p>
          <a:p>
            <a:r>
              <a:rPr lang="zh-CN" altLang="en-US" sz="2800" b="1">
                <a:solidFill>
                  <a:srgbClr val="323E32"/>
                </a:solidFill>
                <a:latin typeface="仿宋" panose="02010609060101010101" pitchFamily="49" charset="-122"/>
                <a:ea typeface="仿宋" panose="02010609060101010101" pitchFamily="49" charset="-122"/>
                <a:sym typeface="幼圆"/>
              </a:rPr>
              <a:t>劝谏的艺术</a:t>
            </a:r>
            <a:endParaRPr lang="zh-CN" altLang="en-US" sz="2800" b="1">
              <a:solidFill>
                <a:srgbClr val="323E32"/>
              </a:solidFill>
              <a:latin typeface="仿宋" panose="02010609060101010101" pitchFamily="49" charset="-122"/>
              <a:ea typeface="仿宋" panose="02010609060101010101" pitchFamily="49" charset="-122"/>
              <a:sym typeface="幼圆"/>
            </a:endParaRPr>
          </a:p>
        </p:txBody>
      </p:sp>
      <p:pic>
        <p:nvPicPr>
          <p:cNvPr id="16388" name="图片 2"/>
          <p:cNvPicPr>
            <a:picLocks noChangeAspect="1"/>
          </p:cNvPicPr>
          <p:nvPr/>
        </p:nvPicPr>
        <p:blipFill>
          <a:blip r:embed="rId1"/>
          <a:stretch>
            <a:fillRect/>
          </a:stretch>
        </p:blipFill>
        <p:spPr>
          <a:xfrm>
            <a:off x="157163" y="2365375"/>
            <a:ext cx="6496050" cy="4116388"/>
          </a:xfrm>
          <a:prstGeom prst="rect">
            <a:avLst/>
          </a:prstGeom>
          <a:noFill/>
          <a:ln w="9525">
            <a:noFill/>
          </a:ln>
        </p:spPr>
      </p:pic>
      <p:pic>
        <p:nvPicPr>
          <p:cNvPr id="16389" name="图片 51"/>
          <p:cNvPicPr>
            <a:picLocks noChangeAspect="1"/>
          </p:cNvPicPr>
          <p:nvPr/>
        </p:nvPicPr>
        <p:blipFill>
          <a:blip r:embed="rId2"/>
          <a:stretch>
            <a:fillRect/>
          </a:stretch>
        </p:blipFill>
        <p:spPr>
          <a:xfrm>
            <a:off x="5168900" y="1274763"/>
            <a:ext cx="1182688" cy="1589087"/>
          </a:xfrm>
          <a:prstGeom prst="rect">
            <a:avLst/>
          </a:prstGeom>
          <a:noFill/>
          <a:ln w="9525">
            <a:noFill/>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fltVal val="0.000000"/>
                                          </p:val>
                                        </p:tav>
                                        <p:tav tm="100000">
                                          <p:val>
                                            <p:strVal val="#ppt_w"/>
                                          </p:val>
                                        </p:tav>
                                      </p:tavLst>
                                    </p:anim>
                                    <p:anim calcmode="lin" valueType="num">
                                      <p:cBhvr>
                                        <p:cTn id="8" dur="1000" fill="hold"/>
                                        <p:tgtEl>
                                          <p:spTgt spid="16386"/>
                                        </p:tgtEl>
                                        <p:attrNameLst>
                                          <p:attrName>ppt_h</p:attrName>
                                        </p:attrNameLst>
                                      </p:cBhvr>
                                      <p:tavLst>
                                        <p:tav tm="0">
                                          <p:val>
                                            <p:fltVal val="0.000000"/>
                                          </p:val>
                                        </p:tav>
                                        <p:tav tm="100000">
                                          <p:val>
                                            <p:strVal val="#ppt_h"/>
                                          </p:val>
                                        </p:tav>
                                      </p:tavLst>
                                    </p:anim>
                                    <p:animEffect transition="in" filter="fade">
                                      <p:cBhvr>
                                        <p:cTn id="9" dur="1000"/>
                                        <p:tgtEl>
                                          <p:spTgt spid="16386"/>
                                        </p:tgtEl>
                                      </p:cBhvr>
                                    </p:animEffect>
                                  </p:childTnLst>
                                </p:cTn>
                              </p:par>
                              <p:par>
                                <p:cTn id="10" presetID="42" presetClass="entr" presetSubtype="0" fill="hold" nodeType="with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fade">
                                      <p:cBhvr>
                                        <p:cTn id="12" dur="1000"/>
                                        <p:tgtEl>
                                          <p:spTgt spid="16389"/>
                                        </p:tgtEl>
                                      </p:cBhvr>
                                    </p:animEffect>
                                    <p:anim calcmode="lin" valueType="num">
                                      <p:cBhvr>
                                        <p:cTn id="13" dur="1000" fill="hold"/>
                                        <p:tgtEl>
                                          <p:spTgt spid="16389"/>
                                        </p:tgtEl>
                                        <p:attrNameLst>
                                          <p:attrName>ppt_x</p:attrName>
                                        </p:attrNameLst>
                                      </p:cBhvr>
                                      <p:tavLst>
                                        <p:tav tm="0">
                                          <p:val>
                                            <p:strVal val="#ppt_x"/>
                                          </p:val>
                                        </p:tav>
                                        <p:tav tm="100000">
                                          <p:val>
                                            <p:strVal val="#ppt_x"/>
                                          </p:val>
                                        </p:tav>
                                      </p:tavLst>
                                    </p:anim>
                                    <p:anim calcmode="lin" valueType="num">
                                      <p:cBhvr>
                                        <p:cTn id="14" dur="1000" fill="hold"/>
                                        <p:tgtEl>
                                          <p:spTgt spid="1638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387"/>
                                        </p:tgtEl>
                                        <p:attrNameLst>
                                          <p:attrName>style.visibility</p:attrName>
                                        </p:attrNameLst>
                                      </p:cBhvr>
                                      <p:to>
                                        <p:strVal val="visible"/>
                                      </p:to>
                                    </p:set>
                                    <p:animEffect transition="in" filter="fade">
                                      <p:cBhvr>
                                        <p:cTn id="17" dur="1000"/>
                                        <p:tgtEl>
                                          <p:spTgt spid="16387"/>
                                        </p:tgtEl>
                                      </p:cBhvr>
                                    </p:animEffect>
                                    <p:anim calcmode="lin" valueType="num">
                                      <p:cBhvr>
                                        <p:cTn id="18" dur="1000" fill="hold"/>
                                        <p:tgtEl>
                                          <p:spTgt spid="16387"/>
                                        </p:tgtEl>
                                        <p:attrNameLst>
                                          <p:attrName>ppt_x</p:attrName>
                                        </p:attrNameLst>
                                      </p:cBhvr>
                                      <p:tavLst>
                                        <p:tav tm="0">
                                          <p:val>
                                            <p:strVal val="#ppt_x"/>
                                          </p:val>
                                        </p:tav>
                                        <p:tav tm="100000">
                                          <p:val>
                                            <p:strVal val="#ppt_x"/>
                                          </p:val>
                                        </p:tav>
                                      </p:tavLst>
                                    </p:anim>
                                    <p:anim calcmode="lin" valueType="num">
                                      <p:cBhvr>
                                        <p:cTn id="19" dur="1000" fill="hold"/>
                                        <p:tgtEl>
                                          <p:spTgt spid="1638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388"/>
                                        </p:tgtEl>
                                        <p:attrNameLst>
                                          <p:attrName>style.visibility</p:attrName>
                                        </p:attrNameLst>
                                      </p:cBhvr>
                                      <p:to>
                                        <p:strVal val="visible"/>
                                      </p:to>
                                    </p:set>
                                    <p:animEffect transition="in" filter="fade">
                                      <p:cBhvr>
                                        <p:cTn id="22" dur="1000"/>
                                        <p:tgtEl>
                                          <p:spTgt spid="16388"/>
                                        </p:tgtEl>
                                      </p:cBhvr>
                                    </p:animEffect>
                                    <p:anim calcmode="lin" valueType="num">
                                      <p:cBhvr>
                                        <p:cTn id="23" dur="1000" fill="hold"/>
                                        <p:tgtEl>
                                          <p:spTgt spid="16388"/>
                                        </p:tgtEl>
                                        <p:attrNameLst>
                                          <p:attrName>ppt_x</p:attrName>
                                        </p:attrNameLst>
                                      </p:cBhvr>
                                      <p:tavLst>
                                        <p:tav tm="0">
                                          <p:val>
                                            <p:strVal val="#ppt_x"/>
                                          </p:val>
                                        </p:tav>
                                        <p:tav tm="100000">
                                          <p:val>
                                            <p:strVal val="#ppt_x"/>
                                          </p:val>
                                        </p:tav>
                                      </p:tavLst>
                                    </p:anim>
                                    <p:anim calcmode="lin" valueType="num">
                                      <p:cBhvr>
                                        <p:cTn id="24"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17411" name="矩形 63"/>
          <p:cNvSpPr/>
          <p:nvPr/>
        </p:nvSpPr>
        <p:spPr>
          <a:xfrm>
            <a:off x="1871663" y="244475"/>
            <a:ext cx="10096500" cy="6556375"/>
          </a:xfrm>
          <a:prstGeom prst="rect">
            <a:avLst/>
          </a:prstGeom>
          <a:noFill/>
          <a:ln w="9525">
            <a:noFill/>
          </a:ln>
        </p:spPr>
        <p:txBody>
          <a:bodyPr>
            <a:spAutoFit/>
          </a:bodyPr>
          <a:p>
            <a:pPr fontAlgn="base">
              <a:lnSpc>
                <a:spcPct val="300000"/>
              </a:lnSpc>
            </a:pPr>
            <a:r>
              <a:rPr lang="zh-CN" altLang="en-US" sz="2800" strike="noStrike" noProof="1">
                <a:latin typeface="华文细黑"/>
                <a:ea typeface="幼圆"/>
                <a:cs typeface="+mn-cs"/>
              </a:rPr>
              <a:t>         臣闻吏议逐客，</a:t>
            </a:r>
            <a:r>
              <a:rPr lang="zh-CN" altLang="en-US" sz="2800" b="1" strike="noStrike" noProof="1">
                <a:solidFill>
                  <a:srgbClr val="FF0000"/>
                </a:solidFill>
                <a:latin typeface="华文细黑"/>
                <a:ea typeface="幼圆"/>
                <a:cs typeface="+mn-cs"/>
              </a:rPr>
              <a:t>窃以为</a:t>
            </a:r>
            <a:r>
              <a:rPr lang="zh-CN" altLang="en-US" sz="2800" strike="noStrike" noProof="1">
                <a:latin typeface="华文细黑"/>
                <a:ea typeface="幼圆"/>
                <a:cs typeface="+mn-cs"/>
              </a:rPr>
              <a:t>过矣。昔缪公求士，</a:t>
            </a:r>
            <a:r>
              <a:rPr lang="zh-CN" altLang="en-US" sz="2800" b="1" u="sng" strike="noStrike" noProof="1">
                <a:solidFill>
                  <a:srgbClr val="FF0000"/>
                </a:solidFill>
                <a:effectLst>
                  <a:outerShdw blurRad="38100" dist="38100" dir="2700000">
                    <a:srgbClr val="000000"/>
                  </a:outerShdw>
                </a:effectLst>
                <a:latin typeface="华文细黑"/>
                <a:ea typeface="幼圆"/>
                <a:cs typeface="+mn-cs"/>
              </a:rPr>
              <a:t>西</a:t>
            </a:r>
            <a:r>
              <a:rPr lang="zh-CN" altLang="en-US" sz="2800" b="1" strike="noStrike" noProof="1">
                <a:solidFill>
                  <a:srgbClr val="FF0000"/>
                </a:solidFill>
                <a:latin typeface="华文细黑"/>
                <a:ea typeface="幼圆"/>
                <a:cs typeface="+mn-cs"/>
              </a:rPr>
              <a:t>取由余于戎，</a:t>
            </a:r>
            <a:r>
              <a:rPr lang="zh-CN" altLang="en-US" sz="2800" b="1" u="sng" strike="noStrike" noProof="1">
                <a:solidFill>
                  <a:srgbClr val="FF0000"/>
                </a:solidFill>
                <a:effectLst>
                  <a:outerShdw blurRad="38100" dist="38100" dir="2700000">
                    <a:srgbClr val="000000"/>
                  </a:outerShdw>
                </a:effectLst>
                <a:latin typeface="华文细黑"/>
                <a:ea typeface="幼圆"/>
                <a:cs typeface="+mn-cs"/>
              </a:rPr>
              <a:t>东</a:t>
            </a:r>
            <a:r>
              <a:rPr lang="zh-CN" altLang="en-US" sz="2800" b="1" strike="noStrike" noProof="1">
                <a:solidFill>
                  <a:srgbClr val="FF0000"/>
                </a:solidFill>
                <a:latin typeface="华文细黑"/>
                <a:ea typeface="幼圆"/>
                <a:cs typeface="+mn-cs"/>
              </a:rPr>
              <a:t>得百里奚于宛，迎蹇叔于宋，来丕豹、公孙支于晋。</a:t>
            </a:r>
            <a:r>
              <a:rPr lang="zh-CN" altLang="en-US" sz="2800" strike="noStrike" noProof="1">
                <a:latin typeface="华文细黑"/>
                <a:ea typeface="幼圆"/>
                <a:cs typeface="+mn-cs"/>
              </a:rPr>
              <a:t>此五子者，</a:t>
            </a:r>
            <a:r>
              <a:rPr lang="zh-CN" altLang="en-US" sz="2800" b="1" strike="noStrike" noProof="1">
                <a:solidFill>
                  <a:srgbClr val="FF0000"/>
                </a:solidFill>
                <a:latin typeface="华文细黑"/>
                <a:ea typeface="幼圆"/>
                <a:cs typeface="+mn-cs"/>
              </a:rPr>
              <a:t>不产于秦</a:t>
            </a:r>
            <a:r>
              <a:rPr lang="zh-CN" altLang="en-US" sz="2800" strike="noStrike" noProof="1">
                <a:latin typeface="华文细黑"/>
                <a:ea typeface="幼圆"/>
                <a:cs typeface="+mn-cs"/>
              </a:rPr>
              <a:t>，</a:t>
            </a:r>
            <a:r>
              <a:rPr lang="zh-CN" altLang="en-US" sz="2800" b="1" strike="noStrike" noProof="1">
                <a:solidFill>
                  <a:srgbClr val="FF0000"/>
                </a:solidFill>
                <a:latin typeface="华文细黑"/>
                <a:ea typeface="幼圆"/>
                <a:cs typeface="+mn-cs"/>
              </a:rPr>
              <a:t>而</a:t>
            </a:r>
            <a:r>
              <a:rPr lang="zh-CN" altLang="en-US" sz="2800" strike="noStrike" noProof="1">
                <a:latin typeface="华文细黑"/>
                <a:ea typeface="幼圆"/>
                <a:cs typeface="+mn-cs"/>
              </a:rPr>
              <a:t>缪公用之，并国二十，</a:t>
            </a:r>
            <a:r>
              <a:rPr lang="zh-CN" altLang="en-US" sz="2800" b="1" strike="noStrike" noProof="1">
                <a:solidFill>
                  <a:srgbClr val="FF0000"/>
                </a:solidFill>
                <a:latin typeface="华文细黑"/>
                <a:ea typeface="幼圆"/>
                <a:cs typeface="+mn-cs"/>
              </a:rPr>
              <a:t>遂霸西戎</a:t>
            </a:r>
            <a:r>
              <a:rPr lang="zh-CN" altLang="en-US" sz="2800" strike="noStrike" noProof="1">
                <a:latin typeface="华文细黑"/>
                <a:ea typeface="幼圆"/>
                <a:cs typeface="+mn-cs"/>
              </a:rPr>
              <a:t>。孝公用商鞅之法，</a:t>
            </a:r>
            <a:r>
              <a:rPr lang="zh-CN" altLang="en-US" sz="2800" b="1" strike="noStrike" noProof="1">
                <a:solidFill>
                  <a:srgbClr val="FF0000"/>
                </a:solidFill>
                <a:latin typeface="华文细黑"/>
                <a:ea typeface="幼圆"/>
                <a:cs typeface="+mn-cs"/>
              </a:rPr>
              <a:t>移</a:t>
            </a:r>
            <a:r>
              <a:rPr lang="zh-CN" altLang="en-US" sz="2800" strike="noStrike" noProof="1">
                <a:latin typeface="华文细黑"/>
                <a:ea typeface="幼圆"/>
                <a:cs typeface="+mn-cs"/>
              </a:rPr>
              <a:t>风易俗，</a:t>
            </a:r>
            <a:r>
              <a:rPr lang="zh-CN" altLang="en-US" sz="2800" b="1" strike="noStrike" noProof="1">
                <a:solidFill>
                  <a:srgbClr val="FF0000"/>
                </a:solidFill>
                <a:latin typeface="华文细黑"/>
                <a:ea typeface="幼圆"/>
                <a:cs typeface="+mn-cs"/>
              </a:rPr>
              <a:t>民以殷盛，国以富强</a:t>
            </a:r>
            <a:r>
              <a:rPr lang="zh-CN" altLang="en-US" sz="2800" strike="noStrike" noProof="1">
                <a:latin typeface="华文细黑"/>
                <a:ea typeface="幼圆"/>
                <a:cs typeface="+mn-cs"/>
              </a:rPr>
              <a:t>，百姓</a:t>
            </a:r>
            <a:r>
              <a:rPr lang="zh-CN" altLang="en-US" sz="2800" b="1" strike="noStrike" noProof="1">
                <a:solidFill>
                  <a:srgbClr val="FF0000"/>
                </a:solidFill>
                <a:latin typeface="华文细黑"/>
                <a:ea typeface="幼圆"/>
                <a:cs typeface="+mn-cs"/>
              </a:rPr>
              <a:t>乐用</a:t>
            </a:r>
            <a:r>
              <a:rPr lang="zh-CN" altLang="en-US" sz="2800" strike="noStrike" noProof="1">
                <a:latin typeface="华文细黑"/>
                <a:ea typeface="幼圆"/>
                <a:cs typeface="+mn-cs"/>
              </a:rPr>
              <a:t>，诸侯亲服，获楚、魏之师，</a:t>
            </a:r>
            <a:r>
              <a:rPr lang="zh-CN" altLang="en-US" sz="2800" b="1" strike="noStrike" noProof="1">
                <a:solidFill>
                  <a:srgbClr val="FF0000"/>
                </a:solidFill>
                <a:latin typeface="华文细黑"/>
                <a:ea typeface="幼圆"/>
                <a:cs typeface="+mn-cs"/>
              </a:rPr>
              <a:t>举</a:t>
            </a:r>
            <a:r>
              <a:rPr lang="zh-CN" altLang="en-US" sz="2800" strike="noStrike" noProof="1">
                <a:latin typeface="华文细黑"/>
                <a:ea typeface="幼圆"/>
                <a:cs typeface="+mn-cs"/>
              </a:rPr>
              <a:t>地千里，至今</a:t>
            </a:r>
            <a:r>
              <a:rPr lang="zh-CN" altLang="en-US" sz="2800" b="1" strike="noStrike" noProof="1">
                <a:solidFill>
                  <a:srgbClr val="FF0000"/>
                </a:solidFill>
                <a:latin typeface="华文细黑"/>
                <a:ea typeface="幼圆"/>
                <a:cs typeface="+mn-cs"/>
              </a:rPr>
              <a:t>治</a:t>
            </a:r>
            <a:r>
              <a:rPr lang="zh-CN" altLang="en-US" sz="2800" strike="noStrike" noProof="1">
                <a:latin typeface="华文细黑"/>
                <a:ea typeface="幼圆"/>
                <a:cs typeface="+mn-cs"/>
              </a:rPr>
              <a:t>强。</a:t>
            </a:r>
            <a:endParaRPr lang="zh-CN" altLang="en-US" sz="2800" strike="noStrike" noProof="1">
              <a:latin typeface="华文细黑"/>
              <a:ea typeface="幼圆"/>
            </a:endParaRPr>
          </a:p>
        </p:txBody>
      </p:sp>
      <p:sp>
        <p:nvSpPr>
          <p:cNvPr id="17412" name="矩形 4"/>
          <p:cNvSpPr/>
          <p:nvPr/>
        </p:nvSpPr>
        <p:spPr>
          <a:xfrm>
            <a:off x="5157788" y="257175"/>
            <a:ext cx="164623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私下认为</a:t>
            </a:r>
            <a:endParaRPr lang="zh-CN" altLang="en-US" sz="2800" b="1" strike="noStrike" noProof="1">
              <a:effectLst>
                <a:outerShdw blurRad="38100" dist="38100" dir="2700000">
                  <a:srgbClr val="FFFFFF"/>
                </a:outerShdw>
              </a:effectLst>
              <a:latin typeface="华文细黑"/>
              <a:ea typeface="幼圆"/>
            </a:endParaRPr>
          </a:p>
        </p:txBody>
      </p:sp>
      <p:sp>
        <p:nvSpPr>
          <p:cNvPr id="17413" name="椭圆 5"/>
          <p:cNvSpPr/>
          <p:nvPr/>
        </p:nvSpPr>
        <p:spPr>
          <a:xfrm>
            <a:off x="9509125" y="838200"/>
            <a:ext cx="679450"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a:latin typeface="华文细黑"/>
              <a:ea typeface="幼圆"/>
            </a:endParaRPr>
          </a:p>
        </p:txBody>
      </p:sp>
      <p:sp>
        <p:nvSpPr>
          <p:cNvPr id="17414" name="椭圆 6"/>
          <p:cNvSpPr/>
          <p:nvPr/>
        </p:nvSpPr>
        <p:spPr>
          <a:xfrm>
            <a:off x="1774825" y="2084388"/>
            <a:ext cx="8593138"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a:latin typeface="华文细黑"/>
              <a:ea typeface="幼圆"/>
            </a:endParaRPr>
          </a:p>
        </p:txBody>
      </p:sp>
      <p:sp>
        <p:nvSpPr>
          <p:cNvPr id="17415" name="椭圆 8"/>
          <p:cNvSpPr/>
          <p:nvPr/>
        </p:nvSpPr>
        <p:spPr>
          <a:xfrm>
            <a:off x="5453063" y="4643438"/>
            <a:ext cx="571500"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b="1">
              <a:latin typeface="华文细黑"/>
              <a:ea typeface="幼圆"/>
            </a:endParaRPr>
          </a:p>
        </p:txBody>
      </p:sp>
      <p:sp>
        <p:nvSpPr>
          <p:cNvPr id="17416" name="椭圆 9"/>
          <p:cNvSpPr/>
          <p:nvPr/>
        </p:nvSpPr>
        <p:spPr>
          <a:xfrm>
            <a:off x="4979988" y="4659313"/>
            <a:ext cx="3778250"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b="1">
              <a:latin typeface="华文细黑"/>
              <a:ea typeface="幼圆"/>
            </a:endParaRPr>
          </a:p>
        </p:txBody>
      </p:sp>
      <p:sp>
        <p:nvSpPr>
          <p:cNvPr id="17417" name="矩形 13"/>
          <p:cNvSpPr/>
          <p:nvPr/>
        </p:nvSpPr>
        <p:spPr>
          <a:xfrm>
            <a:off x="7789863" y="327025"/>
            <a:ext cx="384016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名作状，向西，下同。</a:t>
            </a:r>
            <a:endParaRPr lang="zh-CN" altLang="en-US" sz="2800" b="1" strike="noStrike" noProof="1">
              <a:effectLst>
                <a:outerShdw blurRad="38100" dist="38100" dir="2700000">
                  <a:srgbClr val="FFFFFF"/>
                </a:outerShdw>
              </a:effectLst>
              <a:latin typeface="华文细黑"/>
              <a:ea typeface="幼圆"/>
            </a:endParaRPr>
          </a:p>
        </p:txBody>
      </p:sp>
      <p:sp>
        <p:nvSpPr>
          <p:cNvPr id="17418" name="矩形 14"/>
          <p:cNvSpPr/>
          <p:nvPr/>
        </p:nvSpPr>
        <p:spPr>
          <a:xfrm>
            <a:off x="3879850" y="1655763"/>
            <a:ext cx="164623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状语后置</a:t>
            </a:r>
            <a:endParaRPr lang="zh-CN" altLang="en-US" sz="2800" b="1" strike="noStrike" noProof="1">
              <a:effectLst>
                <a:outerShdw blurRad="38100" dist="38100" dir="2700000">
                  <a:srgbClr val="FFFFFF"/>
                </a:outerShdw>
              </a:effectLst>
              <a:latin typeface="华文细黑"/>
              <a:ea typeface="幼圆"/>
            </a:endParaRPr>
          </a:p>
        </p:txBody>
      </p:sp>
      <p:sp>
        <p:nvSpPr>
          <p:cNvPr id="17419" name="矩形 15"/>
          <p:cNvSpPr/>
          <p:nvPr/>
        </p:nvSpPr>
        <p:spPr>
          <a:xfrm>
            <a:off x="2219325" y="2935288"/>
            <a:ext cx="164623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状语后置</a:t>
            </a:r>
            <a:endParaRPr lang="zh-CN" altLang="en-US" sz="2800" b="1" strike="noStrike" noProof="1">
              <a:effectLst>
                <a:outerShdw blurRad="38100" dist="38100" dir="2700000">
                  <a:srgbClr val="FFFFFF"/>
                </a:outerShdw>
              </a:effectLst>
              <a:latin typeface="华文细黑"/>
              <a:ea typeface="幼圆"/>
            </a:endParaRPr>
          </a:p>
        </p:txBody>
      </p:sp>
      <p:sp>
        <p:nvSpPr>
          <p:cNvPr id="17420" name="矩形 16"/>
          <p:cNvSpPr/>
          <p:nvPr/>
        </p:nvSpPr>
        <p:spPr>
          <a:xfrm>
            <a:off x="4481513" y="2973388"/>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表转折</a:t>
            </a:r>
            <a:endParaRPr lang="zh-CN" altLang="en-US" sz="2800" b="1" strike="noStrike" noProof="1">
              <a:effectLst>
                <a:outerShdw blurRad="38100" dist="38100" dir="2700000">
                  <a:srgbClr val="FFFFFF"/>
                </a:outerShdw>
              </a:effectLst>
              <a:latin typeface="华文细黑"/>
              <a:ea typeface="幼圆"/>
            </a:endParaRPr>
          </a:p>
        </p:txBody>
      </p:sp>
      <p:sp>
        <p:nvSpPr>
          <p:cNvPr id="17421" name="矩形 17"/>
          <p:cNvSpPr/>
          <p:nvPr/>
        </p:nvSpPr>
        <p:spPr>
          <a:xfrm>
            <a:off x="7772400" y="2978150"/>
            <a:ext cx="2743200"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省略句，省略于</a:t>
            </a:r>
            <a:endParaRPr lang="zh-CN" altLang="en-US" sz="2800" b="1" strike="noStrike" noProof="1">
              <a:effectLst>
                <a:outerShdw blurRad="38100" dist="38100" dir="2700000">
                  <a:srgbClr val="FFFFFF"/>
                </a:outerShdw>
              </a:effectLst>
              <a:latin typeface="华文细黑"/>
              <a:ea typeface="幼圆"/>
            </a:endParaRPr>
          </a:p>
        </p:txBody>
      </p:sp>
      <p:sp>
        <p:nvSpPr>
          <p:cNvPr id="17422" name="矩形 18"/>
          <p:cNvSpPr/>
          <p:nvPr/>
        </p:nvSpPr>
        <p:spPr>
          <a:xfrm>
            <a:off x="3086100" y="425132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改变</a:t>
            </a:r>
            <a:endParaRPr lang="zh-CN" altLang="en-US" sz="2800" b="1" strike="noStrike" noProof="1">
              <a:effectLst>
                <a:outerShdw blurRad="38100" dist="38100" dir="2700000">
                  <a:srgbClr val="FFFFFF"/>
                </a:outerShdw>
              </a:effectLst>
              <a:latin typeface="华文细黑"/>
              <a:ea typeface="幼圆"/>
            </a:endParaRPr>
          </a:p>
        </p:txBody>
      </p:sp>
      <p:sp>
        <p:nvSpPr>
          <p:cNvPr id="17423" name="矩形 19"/>
          <p:cNvSpPr/>
          <p:nvPr/>
        </p:nvSpPr>
        <p:spPr>
          <a:xfrm>
            <a:off x="5327650" y="4094163"/>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因此</a:t>
            </a:r>
            <a:endParaRPr lang="zh-CN" altLang="en-US" sz="2800" b="1" strike="noStrike" noProof="1">
              <a:effectLst>
                <a:outerShdw blurRad="38100" dist="38100" dir="2700000">
                  <a:srgbClr val="FFFFFF"/>
                </a:outerShdw>
              </a:effectLst>
              <a:latin typeface="华文细黑"/>
              <a:ea typeface="幼圆"/>
            </a:endParaRPr>
          </a:p>
        </p:txBody>
      </p:sp>
      <p:sp>
        <p:nvSpPr>
          <p:cNvPr id="17424" name="矩形 20"/>
          <p:cNvSpPr/>
          <p:nvPr/>
        </p:nvSpPr>
        <p:spPr>
          <a:xfrm>
            <a:off x="6173788" y="4083050"/>
            <a:ext cx="201136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省略（之）</a:t>
            </a:r>
            <a:endParaRPr lang="zh-CN" altLang="en-US" sz="2800" b="1" strike="noStrike" noProof="1">
              <a:effectLst>
                <a:outerShdw blurRad="38100" dist="38100" dir="2700000">
                  <a:srgbClr val="FFFFFF"/>
                </a:outerShdw>
              </a:effectLst>
              <a:latin typeface="华文细黑"/>
              <a:ea typeface="幼圆"/>
            </a:endParaRPr>
          </a:p>
        </p:txBody>
      </p:sp>
      <p:sp>
        <p:nvSpPr>
          <p:cNvPr id="17425" name="矩形 21"/>
          <p:cNvSpPr/>
          <p:nvPr/>
        </p:nvSpPr>
        <p:spPr>
          <a:xfrm>
            <a:off x="8504238" y="4121150"/>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被动句，乐于被用</a:t>
            </a:r>
            <a:endParaRPr lang="zh-CN" altLang="en-US" sz="2800" b="1" strike="noStrike" noProof="1">
              <a:effectLst>
                <a:outerShdw blurRad="38100" dist="38100" dir="2700000">
                  <a:srgbClr val="FFFFFF"/>
                </a:outerShdw>
              </a:effectLst>
              <a:latin typeface="华文细黑"/>
              <a:ea typeface="幼圆"/>
            </a:endParaRPr>
          </a:p>
        </p:txBody>
      </p:sp>
      <p:sp>
        <p:nvSpPr>
          <p:cNvPr id="17426" name="矩形 22"/>
          <p:cNvSpPr/>
          <p:nvPr/>
        </p:nvSpPr>
        <p:spPr>
          <a:xfrm>
            <a:off x="4886325" y="5449888"/>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占领</a:t>
            </a:r>
            <a:endParaRPr lang="zh-CN" altLang="en-US" sz="2800" b="1" strike="noStrike" noProof="1">
              <a:effectLst>
                <a:outerShdw blurRad="38100" dist="38100" dir="2700000">
                  <a:srgbClr val="FFFFFF"/>
                </a:outerShdw>
              </a:effectLst>
              <a:latin typeface="华文细黑"/>
              <a:ea typeface="幼圆"/>
            </a:endParaRPr>
          </a:p>
        </p:txBody>
      </p:sp>
      <p:sp>
        <p:nvSpPr>
          <p:cNvPr id="17427" name="矩形 23"/>
          <p:cNvSpPr/>
          <p:nvPr/>
        </p:nvSpPr>
        <p:spPr>
          <a:xfrm>
            <a:off x="6575425" y="5470525"/>
            <a:ext cx="2743200"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古今异义，安定</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wipe(down)">
                                      <p:cBhvr>
                                        <p:cTn id="7" dur="5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wipe(down)">
                                      <p:cBhvr>
                                        <p:cTn id="12" dur="500"/>
                                        <p:tgtEl>
                                          <p:spTgt spid="174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417"/>
                                        </p:tgtEl>
                                        <p:attrNameLst>
                                          <p:attrName>style.visibility</p:attrName>
                                        </p:attrNameLst>
                                      </p:cBhvr>
                                      <p:to>
                                        <p:strVal val="visible"/>
                                      </p:to>
                                    </p:set>
                                    <p:animEffect transition="in" filter="wipe(down)">
                                      <p:cBhvr>
                                        <p:cTn id="17" dur="500"/>
                                        <p:tgtEl>
                                          <p:spTgt spid="174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414"/>
                                        </p:tgtEl>
                                        <p:attrNameLst>
                                          <p:attrName>style.visibility</p:attrName>
                                        </p:attrNameLst>
                                      </p:cBhvr>
                                      <p:to>
                                        <p:strVal val="visible"/>
                                      </p:to>
                                    </p:set>
                                    <p:animEffect transition="in" filter="wipe(down)">
                                      <p:cBhvr>
                                        <p:cTn id="22" dur="500"/>
                                        <p:tgtEl>
                                          <p:spTgt spid="174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418"/>
                                        </p:tgtEl>
                                        <p:attrNameLst>
                                          <p:attrName>style.visibility</p:attrName>
                                        </p:attrNameLst>
                                      </p:cBhvr>
                                      <p:to>
                                        <p:strVal val="visible"/>
                                      </p:to>
                                    </p:set>
                                    <p:animEffect transition="in" filter="wipe(down)">
                                      <p:cBhvr>
                                        <p:cTn id="27" dur="500"/>
                                        <p:tgtEl>
                                          <p:spTgt spid="174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7419"/>
                                        </p:tgtEl>
                                        <p:attrNameLst>
                                          <p:attrName>style.visibility</p:attrName>
                                        </p:attrNameLst>
                                      </p:cBhvr>
                                      <p:to>
                                        <p:strVal val="visible"/>
                                      </p:to>
                                    </p:set>
                                    <p:animEffect transition="in" filter="wipe(down)">
                                      <p:cBhvr>
                                        <p:cTn id="32" dur="500"/>
                                        <p:tgtEl>
                                          <p:spTgt spid="174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7420"/>
                                        </p:tgtEl>
                                        <p:attrNameLst>
                                          <p:attrName>style.visibility</p:attrName>
                                        </p:attrNameLst>
                                      </p:cBhvr>
                                      <p:to>
                                        <p:strVal val="visible"/>
                                      </p:to>
                                    </p:set>
                                    <p:animEffect transition="in" filter="wipe(down)">
                                      <p:cBhvr>
                                        <p:cTn id="37" dur="500"/>
                                        <p:tgtEl>
                                          <p:spTgt spid="174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7421"/>
                                        </p:tgtEl>
                                        <p:attrNameLst>
                                          <p:attrName>style.visibility</p:attrName>
                                        </p:attrNameLst>
                                      </p:cBhvr>
                                      <p:to>
                                        <p:strVal val="visible"/>
                                      </p:to>
                                    </p:set>
                                    <p:animEffect transition="in" filter="wipe(down)">
                                      <p:cBhvr>
                                        <p:cTn id="42" dur="500"/>
                                        <p:tgtEl>
                                          <p:spTgt spid="174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422"/>
                                        </p:tgtEl>
                                        <p:attrNameLst>
                                          <p:attrName>style.visibility</p:attrName>
                                        </p:attrNameLst>
                                      </p:cBhvr>
                                      <p:to>
                                        <p:strVal val="visible"/>
                                      </p:to>
                                    </p:set>
                                    <p:animEffect transition="in" filter="wipe(down)">
                                      <p:cBhvr>
                                        <p:cTn id="47" dur="500"/>
                                        <p:tgtEl>
                                          <p:spTgt spid="174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415"/>
                                        </p:tgtEl>
                                        <p:attrNameLst>
                                          <p:attrName>style.visibility</p:attrName>
                                        </p:attrNameLst>
                                      </p:cBhvr>
                                      <p:to>
                                        <p:strVal val="visible"/>
                                      </p:to>
                                    </p:set>
                                    <p:animEffect transition="in" filter="wipe(down)">
                                      <p:cBhvr>
                                        <p:cTn id="52" dur="500"/>
                                        <p:tgtEl>
                                          <p:spTgt spid="174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7423"/>
                                        </p:tgtEl>
                                        <p:attrNameLst>
                                          <p:attrName>style.visibility</p:attrName>
                                        </p:attrNameLst>
                                      </p:cBhvr>
                                      <p:to>
                                        <p:strVal val="visible"/>
                                      </p:to>
                                    </p:set>
                                    <p:animEffect transition="in" filter="wipe(down)">
                                      <p:cBhvr>
                                        <p:cTn id="57" dur="500"/>
                                        <p:tgtEl>
                                          <p:spTgt spid="1742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7416"/>
                                        </p:tgtEl>
                                        <p:attrNameLst>
                                          <p:attrName>style.visibility</p:attrName>
                                        </p:attrNameLst>
                                      </p:cBhvr>
                                      <p:to>
                                        <p:strVal val="visible"/>
                                      </p:to>
                                    </p:set>
                                    <p:animEffect transition="in" filter="wipe(down)">
                                      <p:cBhvr>
                                        <p:cTn id="62" dur="500"/>
                                        <p:tgtEl>
                                          <p:spTgt spid="174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7424"/>
                                        </p:tgtEl>
                                        <p:attrNameLst>
                                          <p:attrName>style.visibility</p:attrName>
                                        </p:attrNameLst>
                                      </p:cBhvr>
                                      <p:to>
                                        <p:strVal val="visible"/>
                                      </p:to>
                                    </p:set>
                                    <p:animEffect transition="in" filter="wipe(down)">
                                      <p:cBhvr>
                                        <p:cTn id="67" dur="500"/>
                                        <p:tgtEl>
                                          <p:spTgt spid="1742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down)">
                                      <p:cBhvr>
                                        <p:cTn id="72" dur="500"/>
                                        <p:tgtEl>
                                          <p:spTgt spid="1742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17426"/>
                                        </p:tgtEl>
                                        <p:attrNameLst>
                                          <p:attrName>style.visibility</p:attrName>
                                        </p:attrNameLst>
                                      </p:cBhvr>
                                      <p:to>
                                        <p:strVal val="visible"/>
                                      </p:to>
                                    </p:set>
                                    <p:animEffect transition="in" filter="wipe(down)">
                                      <p:cBhvr>
                                        <p:cTn id="77" dur="500"/>
                                        <p:tgtEl>
                                          <p:spTgt spid="1742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7427"/>
                                        </p:tgtEl>
                                        <p:attrNameLst>
                                          <p:attrName>style.visibility</p:attrName>
                                        </p:attrNameLst>
                                      </p:cBhvr>
                                      <p:to>
                                        <p:strVal val="visible"/>
                                      </p:to>
                                    </p:set>
                                    <p:animEffect transition="in" filter="wipe(down)">
                                      <p:cBhvr>
                                        <p:cTn id="82" dur="500"/>
                                        <p:tgtEl>
                                          <p:spTgt spid="1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nimBg="1"/>
      <p:bldP spid="17414" grpId="0" animBg="1"/>
      <p:bldP spid="17415" grpId="0" animBg="1"/>
      <p:bldP spid="174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20482" name="矩形 63"/>
          <p:cNvSpPr/>
          <p:nvPr/>
        </p:nvSpPr>
        <p:spPr>
          <a:xfrm>
            <a:off x="1871663" y="244475"/>
            <a:ext cx="9901237" cy="5264150"/>
          </a:xfrm>
          <a:prstGeom prst="rect">
            <a:avLst/>
          </a:prstGeom>
          <a:noFill/>
          <a:ln w="9525">
            <a:noFill/>
          </a:ln>
        </p:spPr>
        <p:txBody>
          <a:bodyPr anchor="t" anchorCtr="0">
            <a:spAutoFit/>
          </a:bodyPr>
          <a:p>
            <a:pPr>
              <a:lnSpc>
                <a:spcPct val="300000"/>
              </a:lnSpc>
            </a:pPr>
            <a:r>
              <a:rPr lang="zh-CN" altLang="en-US" sz="2800">
                <a:latin typeface="华文细黑"/>
                <a:ea typeface="幼圆"/>
              </a:rPr>
              <a:t>惠王用张仪之计，</a:t>
            </a:r>
            <a:r>
              <a:rPr lang="zh-CN" altLang="en-US" sz="2800" b="1">
                <a:solidFill>
                  <a:srgbClr val="FF0000"/>
                </a:solidFill>
                <a:latin typeface="华文细黑"/>
                <a:ea typeface="幼圆"/>
              </a:rPr>
              <a:t>拔</a:t>
            </a:r>
            <a:r>
              <a:rPr lang="zh-CN" altLang="en-US" sz="2800">
                <a:latin typeface="华文细黑"/>
                <a:ea typeface="幼圆"/>
              </a:rPr>
              <a:t>三川之地，</a:t>
            </a:r>
            <a:r>
              <a:rPr lang="zh-CN" altLang="en-US" sz="2800" b="1">
                <a:solidFill>
                  <a:srgbClr val="FF0000"/>
                </a:solidFill>
                <a:latin typeface="华文细黑"/>
                <a:ea typeface="幼圆"/>
              </a:rPr>
              <a:t>西</a:t>
            </a:r>
            <a:r>
              <a:rPr lang="zh-CN" altLang="en-US" sz="2800">
                <a:latin typeface="华文细黑"/>
                <a:ea typeface="幼圆"/>
              </a:rPr>
              <a:t>并巴、蜀，北收上郡，</a:t>
            </a:r>
            <a:r>
              <a:rPr lang="zh-CN" altLang="en-US" sz="2800" b="1">
                <a:solidFill>
                  <a:srgbClr val="FF0000"/>
                </a:solidFill>
                <a:latin typeface="华文细黑"/>
                <a:ea typeface="幼圆"/>
              </a:rPr>
              <a:t>南</a:t>
            </a:r>
            <a:r>
              <a:rPr lang="zh-CN" altLang="en-US" sz="2800">
                <a:latin typeface="华文细黑"/>
                <a:ea typeface="幼圆"/>
              </a:rPr>
              <a:t>取汉中，</a:t>
            </a:r>
            <a:r>
              <a:rPr lang="zh-CN" altLang="en-US" sz="2800" b="1">
                <a:solidFill>
                  <a:srgbClr val="FF0000"/>
                </a:solidFill>
                <a:latin typeface="华文细黑"/>
                <a:ea typeface="幼圆"/>
              </a:rPr>
              <a:t>包</a:t>
            </a:r>
            <a:r>
              <a:rPr lang="zh-CN" altLang="en-US" sz="2800">
                <a:latin typeface="华文细黑"/>
                <a:ea typeface="幼圆"/>
              </a:rPr>
              <a:t>九夷，</a:t>
            </a:r>
            <a:r>
              <a:rPr lang="zh-CN" altLang="en-US" sz="2800" b="1">
                <a:solidFill>
                  <a:srgbClr val="FF0000"/>
                </a:solidFill>
                <a:latin typeface="华文细黑"/>
                <a:ea typeface="幼圆"/>
              </a:rPr>
              <a:t>制</a:t>
            </a:r>
            <a:r>
              <a:rPr lang="zh-CN" altLang="en-US" sz="2800">
                <a:latin typeface="华文细黑"/>
                <a:ea typeface="幼圆"/>
              </a:rPr>
              <a:t>鄢、郢，</a:t>
            </a:r>
            <a:r>
              <a:rPr lang="zh-CN" altLang="en-US" sz="2800" b="1">
                <a:solidFill>
                  <a:srgbClr val="FF0000"/>
                </a:solidFill>
                <a:latin typeface="华文细黑"/>
                <a:ea typeface="幼圆"/>
              </a:rPr>
              <a:t>东据成皋之险</a:t>
            </a:r>
            <a:r>
              <a:rPr lang="zh-CN" altLang="en-US" sz="2800">
                <a:latin typeface="华文细黑"/>
                <a:ea typeface="幼圆"/>
              </a:rPr>
              <a:t>，割膏腴之壤，遂</a:t>
            </a:r>
            <a:r>
              <a:rPr lang="zh-CN" altLang="en-US" sz="2800" b="1">
                <a:solidFill>
                  <a:srgbClr val="FF0000"/>
                </a:solidFill>
                <a:latin typeface="华文细黑"/>
                <a:ea typeface="幼圆"/>
              </a:rPr>
              <a:t>散</a:t>
            </a:r>
            <a:r>
              <a:rPr lang="zh-CN" altLang="en-US" sz="2800">
                <a:latin typeface="华文细黑"/>
                <a:ea typeface="幼圆"/>
              </a:rPr>
              <a:t>六国之从，使之</a:t>
            </a:r>
            <a:r>
              <a:rPr lang="zh-CN" altLang="en-US" sz="2800" b="1">
                <a:solidFill>
                  <a:srgbClr val="FF0000"/>
                </a:solidFill>
                <a:latin typeface="华文细黑"/>
                <a:ea typeface="幼圆"/>
              </a:rPr>
              <a:t>西</a:t>
            </a:r>
            <a:r>
              <a:rPr lang="zh-CN" altLang="en-US" sz="2800">
                <a:latin typeface="华文细黑"/>
                <a:ea typeface="幼圆"/>
              </a:rPr>
              <a:t>面</a:t>
            </a:r>
            <a:r>
              <a:rPr lang="zh-CN" altLang="en-US" sz="2800" b="1">
                <a:solidFill>
                  <a:srgbClr val="FF0000"/>
                </a:solidFill>
                <a:latin typeface="华文细黑"/>
                <a:ea typeface="幼圆"/>
              </a:rPr>
              <a:t>事</a:t>
            </a:r>
            <a:r>
              <a:rPr lang="zh-CN" altLang="en-US" sz="2800">
                <a:latin typeface="华文细黑"/>
                <a:ea typeface="幼圆"/>
              </a:rPr>
              <a:t>秦，功</a:t>
            </a:r>
            <a:r>
              <a:rPr lang="zh-CN" altLang="en-US" sz="2800" b="1">
                <a:solidFill>
                  <a:srgbClr val="FF0000"/>
                </a:solidFill>
                <a:latin typeface="华文细黑"/>
                <a:ea typeface="幼圆"/>
              </a:rPr>
              <a:t>施</a:t>
            </a:r>
            <a:r>
              <a:rPr lang="zh-CN" altLang="en-US" sz="2800">
                <a:latin typeface="华文细黑"/>
                <a:ea typeface="幼圆"/>
              </a:rPr>
              <a:t>到今。昭王得范雎，废穰侯，逐华阳，</a:t>
            </a:r>
            <a:r>
              <a:rPr lang="zh-CN" altLang="en-US" sz="2800" b="1">
                <a:solidFill>
                  <a:srgbClr val="FF0000"/>
                </a:solidFill>
                <a:latin typeface="华文细黑"/>
                <a:ea typeface="幼圆"/>
              </a:rPr>
              <a:t>强</a:t>
            </a:r>
            <a:r>
              <a:rPr lang="zh-CN" altLang="en-US" sz="2800">
                <a:latin typeface="华文细黑"/>
                <a:ea typeface="幼圆"/>
              </a:rPr>
              <a:t>公室，杜</a:t>
            </a:r>
            <a:r>
              <a:rPr lang="zh-CN" altLang="en-US" sz="2800" b="1">
                <a:solidFill>
                  <a:srgbClr val="FF0000"/>
                </a:solidFill>
                <a:latin typeface="华文细黑"/>
                <a:ea typeface="幼圆"/>
              </a:rPr>
              <a:t>私门</a:t>
            </a:r>
            <a:r>
              <a:rPr lang="zh-CN" altLang="en-US" sz="2800">
                <a:latin typeface="华文细黑"/>
                <a:ea typeface="幼圆"/>
              </a:rPr>
              <a:t>，</a:t>
            </a:r>
            <a:r>
              <a:rPr lang="zh-CN" altLang="en-US" sz="2800" b="1">
                <a:solidFill>
                  <a:srgbClr val="FF0000"/>
                </a:solidFill>
                <a:latin typeface="华文细黑"/>
                <a:ea typeface="幼圆"/>
              </a:rPr>
              <a:t>蚕</a:t>
            </a:r>
            <a:r>
              <a:rPr lang="zh-CN" altLang="en-US" sz="2800">
                <a:latin typeface="华文细黑"/>
                <a:ea typeface="幼圆"/>
              </a:rPr>
              <a:t>食诸侯，使秦成帝业。</a:t>
            </a:r>
            <a:endParaRPr lang="zh-CN" altLang="en-US" sz="2800">
              <a:latin typeface="华文细黑"/>
              <a:ea typeface="幼圆"/>
            </a:endParaRPr>
          </a:p>
        </p:txBody>
      </p:sp>
      <p:sp>
        <p:nvSpPr>
          <p:cNvPr id="18436" name="矩形 3"/>
          <p:cNvSpPr/>
          <p:nvPr/>
        </p:nvSpPr>
        <p:spPr>
          <a:xfrm>
            <a:off x="4560888" y="338138"/>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攻取</a:t>
            </a:r>
            <a:endParaRPr lang="zh-CN" altLang="en-US" sz="2800" b="1" strike="noStrike" noProof="1">
              <a:effectLst>
                <a:outerShdw blurRad="38100" dist="38100" dir="2700000">
                  <a:srgbClr val="FFFFFF"/>
                </a:outerShdw>
              </a:effectLst>
              <a:latin typeface="华文细黑"/>
              <a:ea typeface="幼圆"/>
            </a:endParaRPr>
          </a:p>
        </p:txBody>
      </p:sp>
      <p:sp>
        <p:nvSpPr>
          <p:cNvPr id="18437" name="椭圆 4"/>
          <p:cNvSpPr/>
          <p:nvPr/>
        </p:nvSpPr>
        <p:spPr>
          <a:xfrm>
            <a:off x="6111875" y="2144713"/>
            <a:ext cx="681038"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a:latin typeface="华文细黑"/>
              <a:ea typeface="幼圆"/>
            </a:endParaRPr>
          </a:p>
        </p:txBody>
      </p:sp>
      <p:sp>
        <p:nvSpPr>
          <p:cNvPr id="18438" name="矩形 5"/>
          <p:cNvSpPr/>
          <p:nvPr/>
        </p:nvSpPr>
        <p:spPr>
          <a:xfrm>
            <a:off x="6170613" y="327025"/>
            <a:ext cx="5300663" cy="523875"/>
          </a:xfrm>
          <a:prstGeom prst="rect">
            <a:avLst/>
          </a:prstGeom>
          <a:noFill/>
          <a:ln w="9525">
            <a:noFill/>
          </a:ln>
        </p:spPr>
        <p:txBody>
          <a:bodyPr wrap="none">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名作状，向西，下南、东相同。</a:t>
            </a:r>
            <a:endParaRPr lang="zh-CN" altLang="en-US" sz="2800" b="1" strike="noStrike" noProof="1">
              <a:effectLst>
                <a:outerShdw blurRad="38100" dist="38100" dir="2700000">
                  <a:srgbClr val="FFFFFF"/>
                </a:outerShdw>
              </a:effectLst>
              <a:latin typeface="华文细黑"/>
              <a:ea typeface="幼圆"/>
            </a:endParaRPr>
          </a:p>
        </p:txBody>
      </p:sp>
      <p:sp>
        <p:nvSpPr>
          <p:cNvPr id="18439" name="矩形 6"/>
          <p:cNvSpPr/>
          <p:nvPr/>
        </p:nvSpPr>
        <p:spPr>
          <a:xfrm>
            <a:off x="2681288" y="1606550"/>
            <a:ext cx="915988" cy="523875"/>
          </a:xfrm>
          <a:prstGeom prst="rect">
            <a:avLst/>
          </a:prstGeom>
          <a:noFill/>
          <a:ln w="9525">
            <a:noFill/>
          </a:ln>
        </p:spPr>
        <p:txBody>
          <a:bodyPr wrap="none">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吞并</a:t>
            </a:r>
            <a:endParaRPr lang="zh-CN" altLang="en-US" sz="2800" b="1" strike="noStrike" noProof="1">
              <a:effectLst>
                <a:outerShdw blurRad="38100" dist="38100" dir="2700000">
                  <a:srgbClr val="FFFFFF"/>
                </a:outerShdw>
              </a:effectLst>
              <a:latin typeface="华文细黑"/>
              <a:ea typeface="幼圆"/>
            </a:endParaRPr>
          </a:p>
        </p:txBody>
      </p:sp>
      <p:sp>
        <p:nvSpPr>
          <p:cNvPr id="18440" name="矩形 7"/>
          <p:cNvSpPr/>
          <p:nvPr/>
        </p:nvSpPr>
        <p:spPr>
          <a:xfrm>
            <a:off x="4270375" y="1660525"/>
            <a:ext cx="915988" cy="523875"/>
          </a:xfrm>
          <a:prstGeom prst="rect">
            <a:avLst/>
          </a:prstGeom>
          <a:noFill/>
          <a:ln w="9525">
            <a:noFill/>
          </a:ln>
        </p:spPr>
        <p:txBody>
          <a:bodyPr wrap="none">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控制</a:t>
            </a:r>
            <a:endParaRPr lang="zh-CN" altLang="en-US" sz="2800" b="1" strike="noStrike" noProof="1">
              <a:effectLst>
                <a:outerShdw blurRad="38100" dist="38100" dir="2700000">
                  <a:srgbClr val="FFFFFF"/>
                </a:outerShdw>
              </a:effectLst>
              <a:latin typeface="华文细黑"/>
              <a:ea typeface="幼圆"/>
            </a:endParaRPr>
          </a:p>
        </p:txBody>
      </p:sp>
      <p:sp>
        <p:nvSpPr>
          <p:cNvPr id="18441" name="矩形 8"/>
          <p:cNvSpPr/>
          <p:nvPr/>
        </p:nvSpPr>
        <p:spPr>
          <a:xfrm>
            <a:off x="6545263" y="1601788"/>
            <a:ext cx="3473450" cy="523875"/>
          </a:xfrm>
          <a:prstGeom prst="rect">
            <a:avLst/>
          </a:prstGeom>
          <a:noFill/>
          <a:ln w="9525">
            <a:noFill/>
          </a:ln>
        </p:spPr>
        <p:txBody>
          <a:bodyPr wrap="none">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定语后置，险之成皋</a:t>
            </a:r>
            <a:endParaRPr lang="zh-CN" altLang="en-US" sz="2800" b="1" strike="noStrike" noProof="1">
              <a:effectLst>
                <a:outerShdw blurRad="38100" dist="38100" dir="2700000">
                  <a:srgbClr val="FFFFFF"/>
                </a:outerShdw>
              </a:effectLst>
              <a:latin typeface="华文细黑"/>
              <a:ea typeface="幼圆"/>
            </a:endParaRPr>
          </a:p>
        </p:txBody>
      </p:sp>
      <p:sp>
        <p:nvSpPr>
          <p:cNvPr id="18442" name="矩形 9"/>
          <p:cNvSpPr/>
          <p:nvPr/>
        </p:nvSpPr>
        <p:spPr>
          <a:xfrm>
            <a:off x="10777538" y="1655763"/>
            <a:ext cx="1143000" cy="523875"/>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瓦解</a:t>
            </a:r>
            <a:endParaRPr lang="zh-CN" altLang="en-US" sz="2800" b="1" strike="noStrike" noProof="1">
              <a:effectLst>
                <a:outerShdw blurRad="38100" dist="38100" dir="2700000">
                  <a:srgbClr val="FFFFFF"/>
                </a:outerShdw>
              </a:effectLst>
              <a:latin typeface="华文细黑"/>
              <a:ea typeface="幼圆"/>
            </a:endParaRPr>
          </a:p>
        </p:txBody>
      </p:sp>
      <p:sp>
        <p:nvSpPr>
          <p:cNvPr id="18443" name="矩形 10"/>
          <p:cNvSpPr/>
          <p:nvPr/>
        </p:nvSpPr>
        <p:spPr>
          <a:xfrm>
            <a:off x="3509963" y="2608263"/>
            <a:ext cx="1392238" cy="954088"/>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名作状，向西</a:t>
            </a:r>
            <a:endParaRPr lang="zh-CN" altLang="en-US" sz="2800" b="1" strike="noStrike" noProof="1">
              <a:effectLst>
                <a:outerShdw blurRad="38100" dist="38100" dir="2700000">
                  <a:srgbClr val="FFFFFF"/>
                </a:outerShdw>
              </a:effectLst>
              <a:latin typeface="华文细黑"/>
              <a:ea typeface="幼圆"/>
            </a:endParaRPr>
          </a:p>
        </p:txBody>
      </p:sp>
      <p:sp>
        <p:nvSpPr>
          <p:cNvPr id="18444" name="矩形 11"/>
          <p:cNvSpPr/>
          <p:nvPr/>
        </p:nvSpPr>
        <p:spPr>
          <a:xfrm>
            <a:off x="5116513" y="2597150"/>
            <a:ext cx="1392238" cy="954088"/>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名作动，侍奉</a:t>
            </a:r>
            <a:endParaRPr lang="zh-CN" altLang="en-US" sz="2800" b="1" strike="noStrike" noProof="1">
              <a:effectLst>
                <a:outerShdw blurRad="38100" dist="38100" dir="2700000">
                  <a:srgbClr val="FFFFFF"/>
                </a:outerShdw>
              </a:effectLst>
              <a:latin typeface="华文细黑"/>
              <a:ea typeface="幼圆"/>
            </a:endParaRPr>
          </a:p>
        </p:txBody>
      </p:sp>
      <p:sp>
        <p:nvSpPr>
          <p:cNvPr id="18445" name="矩形 12"/>
          <p:cNvSpPr/>
          <p:nvPr/>
        </p:nvSpPr>
        <p:spPr>
          <a:xfrm>
            <a:off x="6477000" y="2978150"/>
            <a:ext cx="1392238" cy="523875"/>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延续</a:t>
            </a:r>
            <a:endParaRPr lang="zh-CN" altLang="en-US" sz="2800" b="1" strike="noStrike" noProof="1">
              <a:effectLst>
                <a:outerShdw blurRad="38100" dist="38100" dir="2700000">
                  <a:srgbClr val="FFFFFF"/>
                </a:outerShdw>
              </a:effectLst>
              <a:latin typeface="华文细黑"/>
              <a:ea typeface="幼圆"/>
            </a:endParaRPr>
          </a:p>
        </p:txBody>
      </p:sp>
      <p:sp>
        <p:nvSpPr>
          <p:cNvPr id="18446" name="矩形 13"/>
          <p:cNvSpPr/>
          <p:nvPr/>
        </p:nvSpPr>
        <p:spPr>
          <a:xfrm>
            <a:off x="2613025" y="3816350"/>
            <a:ext cx="1649413" cy="954088"/>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使动用法，使强大</a:t>
            </a:r>
            <a:endParaRPr lang="zh-CN" altLang="en-US" sz="2800" b="1" strike="noStrike" noProof="1">
              <a:effectLst>
                <a:outerShdw blurRad="38100" dist="38100" dir="2700000">
                  <a:srgbClr val="FFFFFF"/>
                </a:outerShdw>
              </a:effectLst>
              <a:latin typeface="华文细黑"/>
              <a:ea typeface="幼圆"/>
            </a:endParaRPr>
          </a:p>
        </p:txBody>
      </p:sp>
      <p:sp>
        <p:nvSpPr>
          <p:cNvPr id="18447" name="矩形 14"/>
          <p:cNvSpPr/>
          <p:nvPr/>
        </p:nvSpPr>
        <p:spPr>
          <a:xfrm>
            <a:off x="4986338" y="3838575"/>
            <a:ext cx="925513" cy="954088"/>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贵族豪门</a:t>
            </a:r>
            <a:endParaRPr lang="zh-CN" altLang="en-US" sz="2800" b="1" strike="noStrike" noProof="1">
              <a:effectLst>
                <a:outerShdw blurRad="38100" dist="38100" dir="2700000">
                  <a:srgbClr val="FFFFFF"/>
                </a:outerShdw>
              </a:effectLst>
              <a:latin typeface="华文细黑"/>
              <a:ea typeface="幼圆"/>
            </a:endParaRPr>
          </a:p>
        </p:txBody>
      </p:sp>
      <p:sp>
        <p:nvSpPr>
          <p:cNvPr id="18448" name="矩形 15"/>
          <p:cNvSpPr/>
          <p:nvPr/>
        </p:nvSpPr>
        <p:spPr>
          <a:xfrm>
            <a:off x="6134100" y="3908425"/>
            <a:ext cx="1866900" cy="954088"/>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名作形，像蚕一样</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down)">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ipe(down)">
                                      <p:cBhvr>
                                        <p:cTn id="12" dur="500"/>
                                        <p:tgtEl>
                                          <p:spTgt spid="184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wipe(down)">
                                      <p:cBhvr>
                                        <p:cTn id="17" dur="500"/>
                                        <p:tgtEl>
                                          <p:spTgt spid="184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wipe(down)">
                                      <p:cBhvr>
                                        <p:cTn id="22" dur="500"/>
                                        <p:tgtEl>
                                          <p:spTgt spid="184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wipe(down)">
                                      <p:cBhvr>
                                        <p:cTn id="27" dur="500"/>
                                        <p:tgtEl>
                                          <p:spTgt spid="184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441"/>
                                        </p:tgtEl>
                                        <p:attrNameLst>
                                          <p:attrName>style.visibility</p:attrName>
                                        </p:attrNameLst>
                                      </p:cBhvr>
                                      <p:to>
                                        <p:strVal val="visible"/>
                                      </p:to>
                                    </p:set>
                                    <p:animEffect transition="in" filter="wipe(down)">
                                      <p:cBhvr>
                                        <p:cTn id="32" dur="500"/>
                                        <p:tgtEl>
                                          <p:spTgt spid="184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8442"/>
                                        </p:tgtEl>
                                        <p:attrNameLst>
                                          <p:attrName>style.visibility</p:attrName>
                                        </p:attrNameLst>
                                      </p:cBhvr>
                                      <p:to>
                                        <p:strVal val="visible"/>
                                      </p:to>
                                    </p:set>
                                    <p:animEffect transition="in" filter="wipe(down)">
                                      <p:cBhvr>
                                        <p:cTn id="37" dur="500"/>
                                        <p:tgtEl>
                                          <p:spTgt spid="184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8443"/>
                                        </p:tgtEl>
                                        <p:attrNameLst>
                                          <p:attrName>style.visibility</p:attrName>
                                        </p:attrNameLst>
                                      </p:cBhvr>
                                      <p:to>
                                        <p:strVal val="visible"/>
                                      </p:to>
                                    </p:set>
                                    <p:animEffect transition="in" filter="wipe(down)">
                                      <p:cBhvr>
                                        <p:cTn id="42" dur="500"/>
                                        <p:tgtEl>
                                          <p:spTgt spid="184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8444"/>
                                        </p:tgtEl>
                                        <p:attrNameLst>
                                          <p:attrName>style.visibility</p:attrName>
                                        </p:attrNameLst>
                                      </p:cBhvr>
                                      <p:to>
                                        <p:strVal val="visible"/>
                                      </p:to>
                                    </p:set>
                                    <p:animEffect transition="in" filter="wipe(down)">
                                      <p:cBhvr>
                                        <p:cTn id="47" dur="500"/>
                                        <p:tgtEl>
                                          <p:spTgt spid="1844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8445"/>
                                        </p:tgtEl>
                                        <p:attrNameLst>
                                          <p:attrName>style.visibility</p:attrName>
                                        </p:attrNameLst>
                                      </p:cBhvr>
                                      <p:to>
                                        <p:strVal val="visible"/>
                                      </p:to>
                                    </p:set>
                                    <p:animEffect transition="in" filter="wipe(down)">
                                      <p:cBhvr>
                                        <p:cTn id="52" dur="500"/>
                                        <p:tgtEl>
                                          <p:spTgt spid="1844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8446"/>
                                        </p:tgtEl>
                                        <p:attrNameLst>
                                          <p:attrName>style.visibility</p:attrName>
                                        </p:attrNameLst>
                                      </p:cBhvr>
                                      <p:to>
                                        <p:strVal val="visible"/>
                                      </p:to>
                                    </p:set>
                                    <p:animEffect transition="in" filter="wipe(down)">
                                      <p:cBhvr>
                                        <p:cTn id="57" dur="500"/>
                                        <p:tgtEl>
                                          <p:spTgt spid="1844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8447"/>
                                        </p:tgtEl>
                                        <p:attrNameLst>
                                          <p:attrName>style.visibility</p:attrName>
                                        </p:attrNameLst>
                                      </p:cBhvr>
                                      <p:to>
                                        <p:strVal val="visible"/>
                                      </p:to>
                                    </p:set>
                                    <p:animEffect transition="in" filter="wipe(down)">
                                      <p:cBhvr>
                                        <p:cTn id="62" dur="500"/>
                                        <p:tgtEl>
                                          <p:spTgt spid="1844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8448"/>
                                        </p:tgtEl>
                                        <p:attrNameLst>
                                          <p:attrName>style.visibility</p:attrName>
                                        </p:attrNameLst>
                                      </p:cBhvr>
                                      <p:to>
                                        <p:strVal val="visible"/>
                                      </p:to>
                                    </p:set>
                                    <p:animEffect transition="in" filter="wipe(down)">
                                      <p:cBhvr>
                                        <p:cTn id="67" dur="500"/>
                                        <p:tgtEl>
                                          <p:spTgt spid="18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21506" name="矩形 63"/>
          <p:cNvSpPr/>
          <p:nvPr/>
        </p:nvSpPr>
        <p:spPr>
          <a:xfrm>
            <a:off x="1871663" y="244475"/>
            <a:ext cx="10320337" cy="2678113"/>
          </a:xfrm>
          <a:prstGeom prst="rect">
            <a:avLst/>
          </a:prstGeom>
          <a:noFill/>
          <a:ln w="9525">
            <a:noFill/>
          </a:ln>
        </p:spPr>
        <p:txBody>
          <a:bodyPr anchor="t" anchorCtr="0">
            <a:spAutoFit/>
          </a:bodyPr>
          <a:p>
            <a:pPr>
              <a:lnSpc>
                <a:spcPct val="300000"/>
              </a:lnSpc>
            </a:pPr>
            <a:r>
              <a:rPr lang="zh-CN" altLang="en-US" sz="2800">
                <a:latin typeface="华文细黑"/>
                <a:ea typeface="幼圆"/>
              </a:rPr>
              <a:t>此四君者，皆</a:t>
            </a:r>
            <a:r>
              <a:rPr lang="zh-CN" altLang="en-US" sz="2800" b="1">
                <a:solidFill>
                  <a:srgbClr val="FF0000"/>
                </a:solidFill>
                <a:latin typeface="华文细黑"/>
                <a:ea typeface="幼圆"/>
              </a:rPr>
              <a:t>以</a:t>
            </a:r>
            <a:r>
              <a:rPr lang="zh-CN" altLang="en-US" sz="2800">
                <a:latin typeface="华文细黑"/>
                <a:ea typeface="幼圆"/>
              </a:rPr>
              <a:t>客之功。由此观之，客何负于秦哉！</a:t>
            </a:r>
            <a:r>
              <a:rPr lang="zh-CN" altLang="en-US" sz="2800" b="1">
                <a:solidFill>
                  <a:srgbClr val="FF0000"/>
                </a:solidFill>
                <a:latin typeface="华文细黑"/>
                <a:ea typeface="幼圆"/>
              </a:rPr>
              <a:t>向使</a:t>
            </a:r>
            <a:r>
              <a:rPr lang="zh-CN" altLang="en-US" sz="2800">
                <a:latin typeface="华文细黑"/>
                <a:ea typeface="幼圆"/>
              </a:rPr>
              <a:t>四君</a:t>
            </a:r>
            <a:r>
              <a:rPr lang="zh-CN" altLang="en-US" sz="2800" b="1">
                <a:solidFill>
                  <a:srgbClr val="FF0000"/>
                </a:solidFill>
                <a:latin typeface="华文细黑"/>
                <a:ea typeface="幼圆"/>
              </a:rPr>
              <a:t>却</a:t>
            </a:r>
            <a:r>
              <a:rPr lang="zh-CN" altLang="en-US" sz="2800">
                <a:latin typeface="华文细黑"/>
                <a:ea typeface="幼圆"/>
              </a:rPr>
              <a:t>客</a:t>
            </a:r>
            <a:r>
              <a:rPr lang="zh-CN" altLang="en-US" sz="2800" b="1">
                <a:solidFill>
                  <a:srgbClr val="FF0000"/>
                </a:solidFill>
                <a:latin typeface="华文细黑"/>
                <a:ea typeface="幼圆"/>
              </a:rPr>
              <a:t>而</a:t>
            </a:r>
            <a:r>
              <a:rPr lang="zh-CN" altLang="en-US" sz="2800">
                <a:latin typeface="华文细黑"/>
                <a:ea typeface="幼圆"/>
              </a:rPr>
              <a:t>不</a:t>
            </a:r>
            <a:r>
              <a:rPr lang="zh-CN" altLang="en-US" sz="2800" b="1">
                <a:solidFill>
                  <a:srgbClr val="FF0000"/>
                </a:solidFill>
                <a:latin typeface="华文细黑"/>
                <a:ea typeface="幼圆"/>
              </a:rPr>
              <a:t>内</a:t>
            </a:r>
            <a:r>
              <a:rPr lang="zh-CN" altLang="en-US" sz="2800">
                <a:latin typeface="华文细黑"/>
                <a:ea typeface="幼圆"/>
              </a:rPr>
              <a:t>，疏士</a:t>
            </a:r>
            <a:r>
              <a:rPr lang="zh-CN" altLang="en-US" sz="2800" b="1">
                <a:solidFill>
                  <a:srgbClr val="FF0000"/>
                </a:solidFill>
                <a:latin typeface="华文细黑"/>
                <a:ea typeface="幼圆"/>
              </a:rPr>
              <a:t>而</a:t>
            </a:r>
            <a:r>
              <a:rPr lang="zh-CN" altLang="en-US" sz="2800">
                <a:latin typeface="华文细黑"/>
                <a:ea typeface="幼圆"/>
              </a:rPr>
              <a:t>不用，是使国无富利之实</a:t>
            </a:r>
            <a:r>
              <a:rPr lang="zh-CN" altLang="en-US" sz="2800" b="1">
                <a:solidFill>
                  <a:srgbClr val="FF0000"/>
                </a:solidFill>
                <a:latin typeface="华文细黑"/>
                <a:ea typeface="幼圆"/>
              </a:rPr>
              <a:t>而</a:t>
            </a:r>
            <a:r>
              <a:rPr lang="zh-CN" altLang="en-US" sz="2800">
                <a:latin typeface="华文细黑"/>
                <a:ea typeface="幼圆"/>
              </a:rPr>
              <a:t>秦无强大之名也。</a:t>
            </a:r>
            <a:endParaRPr lang="zh-CN" altLang="en-US" sz="2800">
              <a:latin typeface="华文细黑"/>
              <a:ea typeface="幼圆"/>
            </a:endParaRPr>
          </a:p>
        </p:txBody>
      </p:sp>
      <p:sp>
        <p:nvSpPr>
          <p:cNvPr id="19460" name="矩形 3"/>
          <p:cNvSpPr/>
          <p:nvPr/>
        </p:nvSpPr>
        <p:spPr>
          <a:xfrm>
            <a:off x="2679700" y="354013"/>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介词，凭借，依靠</a:t>
            </a:r>
            <a:endParaRPr lang="zh-CN" altLang="en-US" sz="2800" b="1" strike="noStrike" noProof="1">
              <a:effectLst>
                <a:outerShdw blurRad="38100" dist="38100" dir="2700000">
                  <a:srgbClr val="FFFFFF"/>
                </a:outerShdw>
              </a:effectLst>
              <a:latin typeface="华文细黑"/>
              <a:ea typeface="幼圆"/>
            </a:endParaRPr>
          </a:p>
        </p:txBody>
      </p:sp>
      <p:sp>
        <p:nvSpPr>
          <p:cNvPr id="19461" name="矩形 4"/>
          <p:cNvSpPr/>
          <p:nvPr/>
        </p:nvSpPr>
        <p:spPr>
          <a:xfrm>
            <a:off x="10036175" y="344488"/>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假使</a:t>
            </a:r>
            <a:endParaRPr lang="zh-CN" altLang="en-US" sz="2800" b="1" strike="noStrike" noProof="1">
              <a:effectLst>
                <a:outerShdw blurRad="38100" dist="38100" dir="2700000">
                  <a:srgbClr val="FFFFFF"/>
                </a:outerShdw>
              </a:effectLst>
              <a:latin typeface="华文细黑"/>
              <a:ea typeface="幼圆"/>
            </a:endParaRPr>
          </a:p>
        </p:txBody>
      </p:sp>
      <p:sp>
        <p:nvSpPr>
          <p:cNvPr id="19462" name="矩形 5"/>
          <p:cNvSpPr/>
          <p:nvPr/>
        </p:nvSpPr>
        <p:spPr>
          <a:xfrm>
            <a:off x="11276013" y="315913"/>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拒绝</a:t>
            </a:r>
            <a:endParaRPr lang="zh-CN" altLang="en-US" sz="2800" b="1" strike="noStrike" noProof="1">
              <a:effectLst>
                <a:outerShdw blurRad="38100" dist="38100" dir="2700000">
                  <a:srgbClr val="FFFFFF"/>
                </a:outerShdw>
              </a:effectLst>
              <a:latin typeface="华文细黑"/>
              <a:ea typeface="幼圆"/>
            </a:endParaRPr>
          </a:p>
        </p:txBody>
      </p:sp>
      <p:sp>
        <p:nvSpPr>
          <p:cNvPr id="19463" name="矩形 6"/>
          <p:cNvSpPr/>
          <p:nvPr/>
        </p:nvSpPr>
        <p:spPr>
          <a:xfrm>
            <a:off x="2078038" y="1644650"/>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顺承</a:t>
            </a:r>
            <a:endParaRPr lang="zh-CN" altLang="en-US" sz="2800" b="1" strike="noStrike" noProof="1">
              <a:effectLst>
                <a:outerShdw blurRad="38100" dist="38100" dir="2700000">
                  <a:srgbClr val="FFFFFF"/>
                </a:outerShdw>
              </a:effectLst>
              <a:latin typeface="华文细黑"/>
              <a:ea typeface="幼圆"/>
            </a:endParaRPr>
          </a:p>
        </p:txBody>
      </p:sp>
      <p:sp>
        <p:nvSpPr>
          <p:cNvPr id="19464" name="矩形 7"/>
          <p:cNvSpPr/>
          <p:nvPr/>
        </p:nvSpPr>
        <p:spPr>
          <a:xfrm>
            <a:off x="1754188" y="2744788"/>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通假字，通“纳”</a:t>
            </a:r>
            <a:endParaRPr lang="zh-CN" altLang="en-US" sz="2800" b="1" strike="noStrike" noProof="1">
              <a:effectLst>
                <a:outerShdw blurRad="38100" dist="38100" dir="2700000">
                  <a:srgbClr val="FFFFFF"/>
                </a:outerShdw>
              </a:effectLst>
              <a:latin typeface="华文细黑"/>
              <a:ea typeface="幼圆"/>
            </a:endParaRPr>
          </a:p>
        </p:txBody>
      </p:sp>
      <p:sp>
        <p:nvSpPr>
          <p:cNvPr id="19465" name="矩形 8"/>
          <p:cNvSpPr/>
          <p:nvPr/>
        </p:nvSpPr>
        <p:spPr>
          <a:xfrm>
            <a:off x="4108450" y="1682750"/>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顺承</a:t>
            </a:r>
            <a:endParaRPr lang="zh-CN" altLang="en-US" sz="2800" b="1" strike="noStrike" noProof="1">
              <a:effectLst>
                <a:outerShdw blurRad="38100" dist="38100" dir="2700000">
                  <a:srgbClr val="FFFFFF"/>
                </a:outerShdw>
              </a:effectLst>
              <a:latin typeface="华文细黑"/>
              <a:ea typeface="幼圆"/>
            </a:endParaRPr>
          </a:p>
        </p:txBody>
      </p:sp>
      <p:sp>
        <p:nvSpPr>
          <p:cNvPr id="19466" name="矩形 9"/>
          <p:cNvSpPr/>
          <p:nvPr/>
        </p:nvSpPr>
        <p:spPr>
          <a:xfrm>
            <a:off x="8521700" y="170497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顺承</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wipe(down)">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down)">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wipe(down)">
                                      <p:cBhvr>
                                        <p:cTn id="17" dur="500"/>
                                        <p:tgtEl>
                                          <p:spTgt spid="194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463"/>
                                        </p:tgtEl>
                                        <p:attrNameLst>
                                          <p:attrName>style.visibility</p:attrName>
                                        </p:attrNameLst>
                                      </p:cBhvr>
                                      <p:to>
                                        <p:strVal val="visible"/>
                                      </p:to>
                                    </p:set>
                                    <p:animEffect transition="in" filter="wipe(down)">
                                      <p:cBhvr>
                                        <p:cTn id="22" dur="500"/>
                                        <p:tgtEl>
                                          <p:spTgt spid="194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9464"/>
                                        </p:tgtEl>
                                        <p:attrNameLst>
                                          <p:attrName>style.visibility</p:attrName>
                                        </p:attrNameLst>
                                      </p:cBhvr>
                                      <p:to>
                                        <p:strVal val="visible"/>
                                      </p:to>
                                    </p:set>
                                    <p:animEffect transition="in" filter="wipe(down)">
                                      <p:cBhvr>
                                        <p:cTn id="27" dur="500"/>
                                        <p:tgtEl>
                                          <p:spTgt spid="194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wipe(down)">
                                      <p:cBhvr>
                                        <p:cTn id="32" dur="500"/>
                                        <p:tgtEl>
                                          <p:spTgt spid="194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9466"/>
                                        </p:tgtEl>
                                        <p:attrNameLst>
                                          <p:attrName>style.visibility</p:attrName>
                                        </p:attrNameLst>
                                      </p:cBhvr>
                                      <p:to>
                                        <p:strVal val="visible"/>
                                      </p:to>
                                    </p:set>
                                    <p:animEffect transition="in" filter="wipe(down)">
                                      <p:cBhvr>
                                        <p:cTn id="37"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5925" y="1125220"/>
            <a:ext cx="11360785" cy="5507990"/>
          </a:xfrm>
          <a:prstGeom prst="rect">
            <a:avLst/>
          </a:prstGeom>
          <a:noFill/>
        </p:spPr>
        <p:txBody>
          <a:bodyPr wrap="square" rtlCol="0">
            <a:spAutoFit/>
          </a:bodyPr>
          <a:p>
            <a:r>
              <a:rPr lang="en-US" altLang="zh-CN" sz="3200" b="1"/>
              <a:t>        </a:t>
            </a:r>
            <a:r>
              <a:rPr lang="zh-CN" altLang="en-US" sz="3200" b="1"/>
              <a:t>我听说官吏在商议驱逐客卿这件事，私下里认为是错误的。</a:t>
            </a:r>
            <a:endParaRPr lang="zh-CN" altLang="en-US" sz="3200" b="1"/>
          </a:p>
          <a:p>
            <a:r>
              <a:rPr lang="zh-CN" altLang="en-US" sz="3200" b="1"/>
              <a:t>　　从前秦穆公寻求贤士，西边从西戎取得由余，东边从宛地得到百里奚，又从宋国迎来蹇叔，还从晋国招来丕豹、公孙支。这五位贤人，不生在秦国，而秦穆公重用他们，吞并国家二十多个，于是称霸西戎。秦孝公采用商鞅的新法，移风易俗，人民因此殷实，国家因此富强，百姓乐意为国效力，诸侯亲附归服，战胜楚国、魏国的军队，攻取土地上千里，至今政治安定，国力强盛。秦惠王采纳张仪的计策，攻下三川地区，西进兼并巴、蜀两国，北上收得上郡，南下攻取汉中，席卷九夷各部，控制鄢、郢之地，东面占据成皋天险，割取肥田沃土，于是拆散六国的合纵同盟，使他们朝西侍奉秦国，功烈延续到今天。</a:t>
            </a:r>
            <a:endParaRPr lang="zh-CN" altLang="en-US" sz="3200" b="1"/>
          </a:p>
        </p:txBody>
      </p:sp>
      <p:sp>
        <p:nvSpPr>
          <p:cNvPr id="3" name="文本框 2"/>
          <p:cNvSpPr txBox="1"/>
          <p:nvPr/>
        </p:nvSpPr>
        <p:spPr>
          <a:xfrm>
            <a:off x="819150" y="264160"/>
            <a:ext cx="3116580" cy="768350"/>
          </a:xfrm>
          <a:prstGeom prst="rect">
            <a:avLst/>
          </a:prstGeom>
          <a:noFill/>
        </p:spPr>
        <p:txBody>
          <a:bodyPr wrap="square" rtlCol="0">
            <a:spAutoFit/>
          </a:bodyPr>
          <a:p>
            <a:r>
              <a:rPr lang="zh-CN" altLang="en-US" sz="4400" b="1"/>
              <a:t>第一段译文</a:t>
            </a:r>
            <a:endParaRPr lang="zh-CN" altLang="en-US" sz="4400" b="1"/>
          </a:p>
        </p:txBody>
      </p:sp>
    </p:spTree>
  </p:cSld>
  <p:clrMapOvr>
    <a:masterClrMapping/>
  </p:clrMapOvr>
  <p:transition>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1815" y="1701165"/>
            <a:ext cx="11360785" cy="3046095"/>
          </a:xfrm>
          <a:prstGeom prst="rect">
            <a:avLst/>
          </a:prstGeom>
          <a:noFill/>
        </p:spPr>
        <p:txBody>
          <a:bodyPr wrap="square" rtlCol="0">
            <a:spAutoFit/>
          </a:bodyPr>
          <a:p>
            <a:r>
              <a:rPr lang="en-US" altLang="zh-CN" sz="3200" b="1"/>
              <a:t>        </a:t>
            </a:r>
            <a:r>
              <a:rPr lang="zh-CN" altLang="en-US" sz="3200" b="1"/>
              <a:t>昭王得到范雎，废黜穰侯，驱逐华阳君，加强、巩固了王室的权力，堵塞了权贵垄断政治的局面，蚕食诸侯领土，使秦国成就帝王大业。这四位君主，都依靠了客卿的功劳。由此看来，客卿哪有什么对不住秦国的地方呢！倘若四位君主拒绝远客而不予接纳，疏远贤士而不加任用，这就会使国家没有丰厚的实力，而让秦国没有强大的名声了。</a:t>
            </a:r>
            <a:endParaRPr lang="zh-CN" altLang="en-US" sz="3200" b="1"/>
          </a:p>
        </p:txBody>
      </p:sp>
      <p:sp>
        <p:nvSpPr>
          <p:cNvPr id="3" name="文本框 2"/>
          <p:cNvSpPr txBox="1"/>
          <p:nvPr/>
        </p:nvSpPr>
        <p:spPr>
          <a:xfrm>
            <a:off x="767715" y="405130"/>
            <a:ext cx="3116580" cy="768350"/>
          </a:xfrm>
          <a:prstGeom prst="rect">
            <a:avLst/>
          </a:prstGeom>
          <a:noFill/>
        </p:spPr>
        <p:txBody>
          <a:bodyPr wrap="square" rtlCol="0">
            <a:spAutoFit/>
          </a:bodyPr>
          <a:p>
            <a:r>
              <a:rPr lang="zh-CN" altLang="en-US" sz="4400" b="1"/>
              <a:t>第一段译文</a:t>
            </a:r>
            <a:endParaRPr lang="zh-CN" altLang="en-US" sz="4400" b="1"/>
          </a:p>
        </p:txBody>
      </p:sp>
    </p:spTree>
  </p:cSld>
  <p:clrMapOvr>
    <a:masterClrMapping/>
  </p:clrMapOvr>
  <p:transition>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梳理第一段论证思路</a:t>
            </a:r>
            <a:endParaRPr lang="zh-CN" altLang="en-US" sz="2800" b="1">
              <a:latin typeface="仿宋" panose="02010609060101010101" pitchFamily="49" charset="-122"/>
              <a:ea typeface="仿宋" panose="02010609060101010101" pitchFamily="49" charset="-122"/>
            </a:endParaRPr>
          </a:p>
        </p:txBody>
      </p:sp>
      <p:pic>
        <p:nvPicPr>
          <p:cNvPr id="20483"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22531" name="矩形 19"/>
          <p:cNvSpPr/>
          <p:nvPr/>
        </p:nvSpPr>
        <p:spPr>
          <a:xfrm>
            <a:off x="677863" y="255588"/>
            <a:ext cx="10563225" cy="6318250"/>
          </a:xfrm>
          <a:prstGeom prst="rect">
            <a:avLst/>
          </a:prstGeom>
          <a:noFill/>
          <a:ln w="9525">
            <a:noFill/>
          </a:ln>
        </p:spPr>
        <p:txBody>
          <a:bodyPr anchor="t" anchorCtr="0">
            <a:spAutoFit/>
          </a:bodyPr>
          <a:p>
            <a:pPr>
              <a:lnSpc>
                <a:spcPct val="300000"/>
              </a:lnSpc>
            </a:pPr>
            <a:r>
              <a:rPr lang="zh-CN" altLang="en-US" sz="2800">
                <a:latin typeface="华文细黑"/>
                <a:ea typeface="幼圆"/>
              </a:rPr>
              <a:t>臣闻吏议逐客，窃以为过矣。</a:t>
            </a:r>
            <a:endParaRPr lang="en-US" altLang="zh-CN" sz="2800">
              <a:latin typeface="华文细黑"/>
              <a:ea typeface="幼圆"/>
            </a:endParaRPr>
          </a:p>
          <a:p>
            <a:pPr>
              <a:lnSpc>
                <a:spcPct val="300000"/>
              </a:lnSpc>
            </a:pPr>
            <a:r>
              <a:rPr lang="zh-CN" altLang="en-US" sz="2800">
                <a:latin typeface="华文细黑"/>
                <a:ea typeface="幼圆"/>
              </a:rPr>
              <a:t>昔缪公求士，</a:t>
            </a:r>
            <a:r>
              <a:rPr lang="en-US" altLang="zh-CN" sz="2800">
                <a:latin typeface="华文细黑"/>
                <a:ea typeface="幼圆"/>
              </a:rPr>
              <a:t>……</a:t>
            </a:r>
            <a:r>
              <a:rPr lang="zh-CN" altLang="en-US" sz="2800">
                <a:latin typeface="华文细黑"/>
                <a:ea typeface="幼圆"/>
              </a:rPr>
              <a:t>昭王得范雎，废穰侯，逐华阳，强公室，杜私门，蚕食诸侯，使秦成帝业。此四君者，皆以客之功。</a:t>
            </a:r>
            <a:endParaRPr lang="en-US" altLang="zh-CN" sz="2800">
              <a:latin typeface="华文细黑"/>
              <a:ea typeface="幼圆"/>
            </a:endParaRPr>
          </a:p>
          <a:p>
            <a:pPr>
              <a:lnSpc>
                <a:spcPct val="300000"/>
              </a:lnSpc>
            </a:pPr>
            <a:r>
              <a:rPr lang="zh-CN" altLang="en-US" sz="2800">
                <a:latin typeface="华文细黑"/>
                <a:ea typeface="幼圆"/>
              </a:rPr>
              <a:t>由此观之，客何负于秦哉！向使四君却客而不内，疏士而不用，是使国无富利之实而秦无强大之名也。</a:t>
            </a:r>
            <a:endParaRPr lang="zh-CN" altLang="en-US" sz="2800">
              <a:latin typeface="华文细黑"/>
              <a:ea typeface="幼圆"/>
            </a:endParaRPr>
          </a:p>
        </p:txBody>
      </p:sp>
      <p:sp>
        <p:nvSpPr>
          <p:cNvPr id="20485" name="矩形 20"/>
          <p:cNvSpPr/>
          <p:nvPr/>
        </p:nvSpPr>
        <p:spPr>
          <a:xfrm>
            <a:off x="831850" y="1374775"/>
            <a:ext cx="4352925" cy="584200"/>
          </a:xfrm>
          <a:prstGeom prst="rect">
            <a:avLst/>
          </a:prstGeom>
          <a:noFill/>
          <a:ln w="9525">
            <a:noFill/>
          </a:ln>
        </p:spPr>
        <p:txBody>
          <a:bodyPr wrap="none">
            <a:spAutoFit/>
          </a:bodyPr>
          <a:p>
            <a:pP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开宗明义，摆出观点。</a:t>
            </a:r>
            <a:endParaRPr lang="zh-CN" altLang="en-US" sz="3200" b="1" strike="noStrike" noProof="1">
              <a:effectLst>
                <a:outerShdw blurRad="38100" dist="38100" dir="2700000">
                  <a:srgbClr val="FFFFFF"/>
                </a:outerShdw>
              </a:effectLst>
              <a:latin typeface="华文细黑"/>
              <a:ea typeface="幼圆"/>
            </a:endParaRPr>
          </a:p>
        </p:txBody>
      </p:sp>
      <p:sp>
        <p:nvSpPr>
          <p:cNvPr id="20486" name="矩形 21"/>
          <p:cNvSpPr/>
          <p:nvPr/>
        </p:nvSpPr>
        <p:spPr>
          <a:xfrm>
            <a:off x="777875" y="2568575"/>
            <a:ext cx="11020425" cy="2062163"/>
          </a:xfrm>
          <a:prstGeom prst="rect">
            <a:avLst/>
          </a:prstGeom>
          <a:noFill/>
          <a:ln w="9525">
            <a:noFill/>
          </a:ln>
        </p:spPr>
        <p:txBody>
          <a:bodyPr wrap="none">
            <a:spAutoFit/>
          </a:bodyPr>
          <a:p>
            <a:pP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四个层层递进的句式，将客卿与秦国崛起和称霸联系在一起</a:t>
            </a:r>
            <a:endParaRPr lang="en-US" altLang="zh-CN" sz="32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32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32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以此驳斥逐客令。</a:t>
            </a:r>
            <a:endParaRPr lang="zh-CN" altLang="en-US" sz="3200" b="1" strike="noStrike" noProof="1">
              <a:effectLst>
                <a:outerShdw blurRad="38100" dist="38100" dir="2700000">
                  <a:srgbClr val="FFFFFF"/>
                </a:outerShdw>
              </a:effectLst>
              <a:latin typeface="华文细黑"/>
              <a:ea typeface="幼圆"/>
            </a:endParaRPr>
          </a:p>
        </p:txBody>
      </p:sp>
      <p:sp>
        <p:nvSpPr>
          <p:cNvPr id="20487" name="矩形 22"/>
          <p:cNvSpPr/>
          <p:nvPr/>
        </p:nvSpPr>
        <p:spPr>
          <a:xfrm>
            <a:off x="747713" y="5280025"/>
            <a:ext cx="11020425" cy="1077913"/>
          </a:xfrm>
          <a:prstGeom prst="rect">
            <a:avLst/>
          </a:prstGeom>
          <a:noFill/>
          <a:ln w="9525">
            <a:noFill/>
          </a:ln>
        </p:spPr>
        <p:txBody>
          <a:bodyPr wrap="none">
            <a:spAutoFit/>
          </a:bodyPr>
          <a:p>
            <a:pP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得出观点：客何负于秦哉！最后以秦国拒绝客卿错失强大的</a:t>
            </a:r>
            <a:endParaRPr lang="en-US" altLang="zh-CN" sz="32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en-US" altLang="zh-CN" sz="3200" b="1" strike="noStrike" noProof="1">
                <a:effectLst>
                  <a:outerShdw blurRad="38100" dist="38100" dir="2700000">
                    <a:srgbClr val="FFFFFF"/>
                  </a:outerShdw>
                </a:effectLst>
                <a:latin typeface="华文细黑"/>
                <a:ea typeface="幼圆"/>
                <a:cs typeface="+mn-cs"/>
              </a:rPr>
              <a:t>                                           </a:t>
            </a:r>
            <a:r>
              <a:rPr lang="zh-CN" altLang="en-US" sz="3200" b="1" strike="noStrike" noProof="1">
                <a:effectLst>
                  <a:outerShdw blurRad="38100" dist="38100" dir="2700000">
                    <a:srgbClr val="FFFFFF"/>
                  </a:outerShdw>
                </a:effectLst>
                <a:latin typeface="华文细黑"/>
                <a:ea typeface="幼圆"/>
                <a:cs typeface="+mn-cs"/>
              </a:rPr>
              <a:t>假设做总结。</a:t>
            </a:r>
            <a:endParaRPr lang="zh-CN" altLang="en-US" sz="32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p:cTn id="8" dur="1000" fill="hold"/>
                                        <p:tgtEl>
                                          <p:spTgt spid="20483"/>
                                        </p:tgtEl>
                                        <p:attrNameLst>
                                          <p:attrName>ppt_x</p:attrName>
                                        </p:attrNameLst>
                                      </p:cBhvr>
                                      <p:tavLst>
                                        <p:tav tm="0">
                                          <p:val>
                                            <p:strVal val="#ppt_x"/>
                                          </p:val>
                                        </p:tav>
                                        <p:tav tm="100000">
                                          <p:val>
                                            <p:strVal val="#ppt_x"/>
                                          </p:val>
                                        </p:tav>
                                      </p:tavLst>
                                    </p:anim>
                                    <p:anim calcmode="lin" valueType="num">
                                      <p:cBhvr>
                                        <p:cTn id="9"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485"/>
                                        </p:tgtEl>
                                        <p:attrNameLst>
                                          <p:attrName>style.visibility</p:attrName>
                                        </p:attrNameLst>
                                      </p:cBhvr>
                                      <p:to>
                                        <p:strVal val="visible"/>
                                      </p:to>
                                    </p:set>
                                    <p:animEffect transition="in" filter="wipe(down)">
                                      <p:cBhvr>
                                        <p:cTn id="14" dur="500"/>
                                        <p:tgtEl>
                                          <p:spTgt spid="2048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486"/>
                                        </p:tgtEl>
                                        <p:attrNameLst>
                                          <p:attrName>style.visibility</p:attrName>
                                        </p:attrNameLst>
                                      </p:cBhvr>
                                      <p:to>
                                        <p:strVal val="visible"/>
                                      </p:to>
                                    </p:set>
                                    <p:animEffect transition="in" filter="wipe(down)">
                                      <p:cBhvr>
                                        <p:cTn id="19" dur="500"/>
                                        <p:tgtEl>
                                          <p:spTgt spid="2048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0487"/>
                                        </p:tgtEl>
                                        <p:attrNameLst>
                                          <p:attrName>style.visibility</p:attrName>
                                        </p:attrNameLst>
                                      </p:cBhvr>
                                      <p:to>
                                        <p:strVal val="visible"/>
                                      </p:to>
                                    </p:set>
                                    <p:animEffect transition="in" filter="wipe(down)">
                                      <p:cBhvr>
                                        <p:cTn id="24"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赏析论证艺术</a:t>
            </a:r>
            <a:endParaRPr lang="zh-CN" altLang="en-US" sz="2800" b="1">
              <a:latin typeface="仿宋" panose="02010609060101010101" pitchFamily="49" charset="-122"/>
              <a:ea typeface="仿宋" panose="02010609060101010101" pitchFamily="49" charset="-122"/>
            </a:endParaRPr>
          </a:p>
        </p:txBody>
      </p:sp>
      <p:pic>
        <p:nvPicPr>
          <p:cNvPr id="21507"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21508" name="Picture 4" descr="屋顶"/>
          <p:cNvPicPr>
            <a:picLocks noChangeAspect="1"/>
          </p:cNvPicPr>
          <p:nvPr/>
        </p:nvPicPr>
        <p:blipFill>
          <a:blip r:embed="rId2"/>
          <a:stretch>
            <a:fillRect/>
          </a:stretch>
        </p:blipFill>
        <p:spPr>
          <a:xfrm>
            <a:off x="6240463" y="1295400"/>
            <a:ext cx="5476875" cy="1123950"/>
          </a:xfrm>
          <a:prstGeom prst="rect">
            <a:avLst/>
          </a:prstGeom>
          <a:noFill/>
          <a:ln w="9525">
            <a:noFill/>
          </a:ln>
        </p:spPr>
      </p:pic>
      <p:sp>
        <p:nvSpPr>
          <p:cNvPr id="21509" name="文本框 61"/>
          <p:cNvSpPr/>
          <p:nvPr/>
        </p:nvSpPr>
        <p:spPr>
          <a:xfrm>
            <a:off x="6996113" y="2419350"/>
            <a:ext cx="3367087" cy="4340225"/>
          </a:xfrm>
          <a:prstGeom prst="rect">
            <a:avLst/>
          </a:prstGeom>
          <a:noFill/>
          <a:ln w="9525">
            <a:noFill/>
          </a:ln>
        </p:spPr>
        <p:txBody>
          <a:bodyPr anchor="t" anchorCtr="0">
            <a:spAutoFit/>
          </a:bodyPr>
          <a:p>
            <a:pPr algn="ctr"/>
            <a:r>
              <a:rPr lang="zh-CN" altLang="en-US" sz="13800" b="1">
                <a:solidFill>
                  <a:srgbClr val="D1C0B1"/>
                </a:solidFill>
                <a:latin typeface="仿宋" panose="02010609060101010101" pitchFamily="49" charset="-122"/>
                <a:ea typeface="仿宋" panose="02010609060101010101" pitchFamily="49" charset="-122"/>
              </a:rPr>
              <a:t>逐客</a:t>
            </a:r>
            <a:endParaRPr lang="zh-CN" altLang="en-US" sz="13800" b="1">
              <a:solidFill>
                <a:srgbClr val="D1C0B1"/>
              </a:solidFill>
              <a:latin typeface="仿宋" panose="02010609060101010101" pitchFamily="49" charset="-122"/>
              <a:ea typeface="仿宋" panose="02010609060101010101" pitchFamily="49" charset="-122"/>
            </a:endParaRPr>
          </a:p>
        </p:txBody>
      </p:sp>
      <p:sp>
        <p:nvSpPr>
          <p:cNvPr id="23557" name="矩形 14"/>
          <p:cNvSpPr/>
          <p:nvPr/>
        </p:nvSpPr>
        <p:spPr>
          <a:xfrm>
            <a:off x="273050" y="1450975"/>
            <a:ext cx="6096000" cy="954088"/>
          </a:xfrm>
          <a:prstGeom prst="rect">
            <a:avLst/>
          </a:prstGeom>
          <a:noFill/>
          <a:ln w="9525">
            <a:noFill/>
          </a:ln>
        </p:spPr>
        <p:txBody>
          <a:bodyPr anchor="t" anchorCtr="0">
            <a:spAutoFit/>
          </a:bodyPr>
          <a:p>
            <a:r>
              <a:rPr lang="en-US" altLang="zh-CN" sz="2800">
                <a:latin typeface="华文细黑"/>
                <a:ea typeface="幼圆"/>
              </a:rPr>
              <a:t>1.</a:t>
            </a:r>
            <a:r>
              <a:rPr lang="zh-CN" altLang="en-US" sz="2800">
                <a:latin typeface="华文细黑"/>
                <a:ea typeface="幼圆"/>
              </a:rPr>
              <a:t>文首提出总论点，单刀直入，但是，李斯针对的对象是谁？</a:t>
            </a:r>
            <a:endParaRPr lang="zh-CN" altLang="en-US" sz="2800">
              <a:latin typeface="华文细黑"/>
              <a:ea typeface="幼圆"/>
            </a:endParaRPr>
          </a:p>
        </p:txBody>
      </p:sp>
      <p:sp>
        <p:nvSpPr>
          <p:cNvPr id="21511" name="矩形 15"/>
          <p:cNvSpPr/>
          <p:nvPr/>
        </p:nvSpPr>
        <p:spPr>
          <a:xfrm>
            <a:off x="625475" y="2487613"/>
            <a:ext cx="4851400" cy="523875"/>
          </a:xfrm>
          <a:prstGeom prst="rect">
            <a:avLst/>
          </a:prstGeom>
          <a:noFill/>
          <a:ln w="9525">
            <a:noFill/>
          </a:ln>
        </p:spPr>
        <p:txBody>
          <a:bodyPr wrap="none" anchor="t" anchorCtr="0">
            <a:spAutoFit/>
          </a:bodyPr>
          <a:p>
            <a:r>
              <a:rPr lang="zh-CN" altLang="en-US" sz="2800" b="1">
                <a:latin typeface="汉仪全唐诗简" pitchFamily="18" charset="-122"/>
                <a:ea typeface="汉仪全唐诗简" pitchFamily="18" charset="-122"/>
              </a:rPr>
              <a:t>臣闻吏议逐客，窃以为过矣。</a:t>
            </a:r>
            <a:endParaRPr lang="zh-CN" altLang="en-US" sz="2800" b="1">
              <a:latin typeface="汉仪全唐诗简" pitchFamily="18" charset="-122"/>
              <a:ea typeface="汉仪全唐诗简" pitchFamily="18" charset="-122"/>
            </a:endParaRPr>
          </a:p>
        </p:txBody>
      </p:sp>
      <p:sp>
        <p:nvSpPr>
          <p:cNvPr id="21512" name="矩形 16"/>
          <p:cNvSpPr/>
          <p:nvPr/>
        </p:nvSpPr>
        <p:spPr>
          <a:xfrm>
            <a:off x="346075" y="3084513"/>
            <a:ext cx="7567613" cy="3538220"/>
          </a:xfrm>
          <a:prstGeom prst="rect">
            <a:avLst/>
          </a:prstGeom>
          <a:noFill/>
          <a:ln w="9525">
            <a:noFill/>
          </a:ln>
        </p:spPr>
        <p:txBody>
          <a:bodyPr anchor="t" anchorCtr="0">
            <a:spAutoFit/>
          </a:bodyPr>
          <a:p>
            <a:r>
              <a:rPr lang="en-US" altLang="zh-CN" sz="2800">
                <a:latin typeface="华文细黑"/>
                <a:ea typeface="幼圆"/>
              </a:rPr>
              <a:t>2.</a:t>
            </a:r>
            <a:r>
              <a:rPr lang="zh-CN" altLang="en-US" sz="2800">
                <a:latin typeface="华文细黑"/>
                <a:ea typeface="幼圆"/>
              </a:rPr>
              <a:t>下达政令的是秦王，为何李斯针对的是官吏？</a:t>
            </a:r>
            <a:endParaRPr lang="en-US" altLang="zh-CN" sz="2800">
              <a:latin typeface="华文细黑"/>
              <a:ea typeface="幼圆"/>
            </a:endParaRPr>
          </a:p>
          <a:p>
            <a:r>
              <a:rPr lang="zh-CN" altLang="en-US" sz="2800" b="1">
                <a:solidFill>
                  <a:srgbClr val="7F6000"/>
                </a:solidFill>
                <a:latin typeface="汉仪全唐诗简" pitchFamily="18" charset="-122"/>
                <a:ea typeface="汉仪全唐诗简" pitchFamily="18" charset="-122"/>
              </a:rPr>
              <a:t>    正常人如果谏言会直接说秦王之错也，但是李斯却巧妙的把逐客的过错归之于“吏”，这不得不说李斯不仅是措词委婉，而且十分注意谏言的语言策略，同样是直谏因为不同的语言策略产生如此之大的反差，古有多少人未注意到这个细节而“忤逆”了上司让效果大打折扣甚至掉了脑袋。</a:t>
            </a:r>
            <a:endParaRPr lang="zh-CN" altLang="en-US" sz="2800" b="1">
              <a:solidFill>
                <a:srgbClr val="7F6000"/>
              </a:solidFill>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1000"/>
                                        <p:tgtEl>
                                          <p:spTgt spid="21507"/>
                                        </p:tgtEl>
                                      </p:cBhvr>
                                    </p:animEffect>
                                    <p:anim calcmode="lin" valueType="num">
                                      <p:cBhvr>
                                        <p:cTn id="8" dur="1000" fill="hold"/>
                                        <p:tgtEl>
                                          <p:spTgt spid="21507"/>
                                        </p:tgtEl>
                                        <p:attrNameLst>
                                          <p:attrName>ppt_x</p:attrName>
                                        </p:attrNameLst>
                                      </p:cBhvr>
                                      <p:tavLst>
                                        <p:tav tm="0">
                                          <p:val>
                                            <p:strVal val="#ppt_x"/>
                                          </p:val>
                                        </p:tav>
                                        <p:tav tm="100000">
                                          <p:val>
                                            <p:strVal val="#ppt_x"/>
                                          </p:val>
                                        </p:tav>
                                      </p:tavLst>
                                    </p:anim>
                                    <p:anim calcmode="lin" valueType="num">
                                      <p:cBhvr>
                                        <p:cTn id="9" dur="1000" fill="hold"/>
                                        <p:tgtEl>
                                          <p:spTgt spid="2150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1508"/>
                                        </p:tgtEl>
                                        <p:attrNameLst>
                                          <p:attrName>style.visibility</p:attrName>
                                        </p:attrNameLst>
                                      </p:cBhvr>
                                      <p:to>
                                        <p:strVal val="visible"/>
                                      </p:to>
                                    </p:set>
                                    <p:animEffect transition="in" filter="barn(inVertical)">
                                      <p:cBhvr>
                                        <p:cTn id="13" dur="500"/>
                                        <p:tgtEl>
                                          <p:spTgt spid="2150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fade">
                                      <p:cBhvr>
                                        <p:cTn id="17" dur="500"/>
                                        <p:tgtEl>
                                          <p:spTgt spid="215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down)">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512">
                                            <p:txEl>
                                              <p:charRg st="0" end="23"/>
                                            </p:txEl>
                                          </p:spTgt>
                                        </p:tgtEl>
                                        <p:attrNameLst>
                                          <p:attrName>style.visibility</p:attrName>
                                        </p:attrNameLst>
                                      </p:cBhvr>
                                      <p:to>
                                        <p:strVal val="visible"/>
                                      </p:to>
                                    </p:set>
                                    <p:animEffect transition="in" filter="wipe(down)">
                                      <p:cBhvr>
                                        <p:cTn id="27" dur="500"/>
                                        <p:tgtEl>
                                          <p:spTgt spid="21512">
                                            <p:txEl>
                                              <p:charRg st="0" end="2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1512">
                                            <p:txEl>
                                              <p:charRg st="23" end="158"/>
                                            </p:txEl>
                                          </p:spTgt>
                                        </p:tgtEl>
                                        <p:attrNameLst>
                                          <p:attrName>style.visibility</p:attrName>
                                        </p:attrNameLst>
                                      </p:cBhvr>
                                      <p:to>
                                        <p:strVal val="visible"/>
                                      </p:to>
                                    </p:set>
                                    <p:animEffect transition="in" filter="wipe(down)">
                                      <p:cBhvr>
                                        <p:cTn id="32" dur="500"/>
                                        <p:tgtEl>
                                          <p:spTgt spid="21512">
                                            <p:txEl>
                                              <p:charRg st="23" end="1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P spid="215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赏析论证手法</a:t>
            </a:r>
            <a:endParaRPr lang="zh-CN" altLang="en-US" sz="2800" b="1">
              <a:latin typeface="仿宋" panose="02010609060101010101" pitchFamily="49" charset="-122"/>
              <a:ea typeface="仿宋" panose="02010609060101010101" pitchFamily="49" charset="-122"/>
            </a:endParaRPr>
          </a:p>
        </p:txBody>
      </p:sp>
      <p:pic>
        <p:nvPicPr>
          <p:cNvPr id="22531"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24579" name="图片 16"/>
          <p:cNvPicPr>
            <a:picLocks noChangeAspect="1"/>
          </p:cNvPicPr>
          <p:nvPr/>
        </p:nvPicPr>
        <p:blipFill>
          <a:blip r:embed="rId2"/>
          <a:srcRect r="24677" b="34479"/>
          <a:stretch>
            <a:fillRect/>
          </a:stretch>
        </p:blipFill>
        <p:spPr>
          <a:xfrm>
            <a:off x="1806575" y="2724150"/>
            <a:ext cx="10204450" cy="3944938"/>
          </a:xfrm>
          <a:prstGeom prst="rect">
            <a:avLst/>
          </a:prstGeom>
          <a:noFill/>
          <a:ln w="9525">
            <a:noFill/>
          </a:ln>
        </p:spPr>
      </p:pic>
      <p:pic>
        <p:nvPicPr>
          <p:cNvPr id="22533" name="图片 47"/>
          <p:cNvPicPr>
            <a:picLocks noChangeAspect="1"/>
          </p:cNvPicPr>
          <p:nvPr/>
        </p:nvPicPr>
        <p:blipFill>
          <a:blip r:embed="rId3"/>
          <a:srcRect l="24013" t="63232" r="40993" b="5745"/>
          <a:stretch>
            <a:fillRect/>
          </a:stretch>
        </p:blipFill>
        <p:spPr>
          <a:xfrm>
            <a:off x="6321425" y="2184400"/>
            <a:ext cx="4267200" cy="1892300"/>
          </a:xfrm>
          <a:prstGeom prst="rect">
            <a:avLst/>
          </a:prstGeom>
          <a:noFill/>
          <a:ln w="9525">
            <a:noFill/>
          </a:ln>
        </p:spPr>
      </p:pic>
      <p:sp>
        <p:nvSpPr>
          <p:cNvPr id="22534" name="矩形 8"/>
          <p:cNvSpPr/>
          <p:nvPr/>
        </p:nvSpPr>
        <p:spPr>
          <a:xfrm>
            <a:off x="1055370" y="1412875"/>
            <a:ext cx="6096000" cy="1816100"/>
          </a:xfrm>
          <a:prstGeom prst="rect">
            <a:avLst/>
          </a:prstGeom>
          <a:noFill/>
          <a:ln w="9525">
            <a:noFill/>
          </a:ln>
        </p:spPr>
        <p:txBody>
          <a:bodyPr anchor="t" anchorCtr="0">
            <a:spAutoFit/>
          </a:bodyPr>
          <a:p>
            <a:r>
              <a:rPr lang="en-US" altLang="zh-CN" sz="2800">
                <a:latin typeface="华文细黑"/>
                <a:ea typeface="幼圆"/>
              </a:rPr>
              <a:t>3.</a:t>
            </a:r>
            <a:r>
              <a:rPr lang="zh-CN" altLang="en-US" sz="2800">
                <a:latin typeface="华文细黑"/>
                <a:ea typeface="幼圆"/>
              </a:rPr>
              <a:t>这一段主要采用了什么论证手法？</a:t>
            </a:r>
            <a:endParaRPr lang="en-US" altLang="zh-CN" sz="2800">
              <a:latin typeface="华文细黑"/>
              <a:ea typeface="幼圆"/>
            </a:endParaRPr>
          </a:p>
          <a:p>
            <a:endParaRPr lang="en-US" altLang="zh-CN" sz="2800">
              <a:latin typeface="华文细黑"/>
              <a:ea typeface="幼圆"/>
            </a:endParaRPr>
          </a:p>
          <a:p>
            <a:r>
              <a:rPr lang="zh-CN" altLang="en-US" sz="2800" b="1">
                <a:solidFill>
                  <a:srgbClr val="7F6000"/>
                </a:solidFill>
                <a:latin typeface="汉仪全唐诗简" pitchFamily="18" charset="-122"/>
                <a:ea typeface="汉仪全唐诗简" pitchFamily="18" charset="-122"/>
              </a:rPr>
              <a:t>举例论证</a:t>
            </a:r>
            <a:endParaRPr lang="en-US" altLang="zh-CN" sz="2800" b="1">
              <a:solidFill>
                <a:srgbClr val="7F6000"/>
              </a:solidFill>
              <a:latin typeface="汉仪全唐诗简" pitchFamily="18" charset="-122"/>
              <a:ea typeface="汉仪全唐诗简" pitchFamily="18" charset="-122"/>
            </a:endParaRPr>
          </a:p>
          <a:p>
            <a:r>
              <a:rPr lang="zh-CN" altLang="en-US" sz="2800" b="1">
                <a:solidFill>
                  <a:srgbClr val="7F6000"/>
                </a:solidFill>
                <a:latin typeface="汉仪全唐诗简" pitchFamily="18" charset="-122"/>
                <a:ea typeface="汉仪全唐诗简" pitchFamily="18" charset="-122"/>
              </a:rPr>
              <a:t>假设论证</a:t>
            </a:r>
            <a:endParaRPr lang="zh-CN" altLang="en-US" sz="2800" b="1">
              <a:solidFill>
                <a:srgbClr val="7F6000"/>
              </a:solidFill>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fade">
                                      <p:cBhvr>
                                        <p:cTn id="7" dur="1000"/>
                                        <p:tgtEl>
                                          <p:spTgt spid="22531"/>
                                        </p:tgtEl>
                                      </p:cBhvr>
                                    </p:animEffect>
                                    <p:anim calcmode="lin" valueType="num">
                                      <p:cBhvr>
                                        <p:cTn id="8" dur="1000" fill="hold"/>
                                        <p:tgtEl>
                                          <p:spTgt spid="22531"/>
                                        </p:tgtEl>
                                        <p:attrNameLst>
                                          <p:attrName>ppt_x</p:attrName>
                                        </p:attrNameLst>
                                      </p:cBhvr>
                                      <p:tavLst>
                                        <p:tav tm="0">
                                          <p:val>
                                            <p:strVal val="#ppt_x"/>
                                          </p:val>
                                        </p:tav>
                                        <p:tav tm="100000">
                                          <p:val>
                                            <p:strVal val="#ppt_x"/>
                                          </p:val>
                                        </p:tav>
                                      </p:tavLst>
                                    </p:anim>
                                    <p:anim calcmode="lin" valueType="num">
                                      <p:cBhvr>
                                        <p:cTn id="9" dur="1000" fill="hold"/>
                                        <p:tgtEl>
                                          <p:spTgt spid="22531"/>
                                        </p:tgtEl>
                                        <p:attrNameLst>
                                          <p:attrName>ppt_y</p:attrName>
                                        </p:attrNameLst>
                                      </p:cBhvr>
                                      <p:tavLst>
                                        <p:tav tm="0">
                                          <p:val>
                                            <p:strVal val="#ppt_y+.1"/>
                                          </p:val>
                                        </p:tav>
                                        <p:tav tm="100000">
                                          <p:val>
                                            <p:strVal val="#ppt_y"/>
                                          </p:val>
                                        </p:tav>
                                      </p:tavLst>
                                    </p:anim>
                                  </p:childTnLst>
                                </p:cTn>
                              </p:par>
                              <p:par>
                                <p:cTn id="10" presetID="17" presetClass="entr" presetSubtype="10" fill="hold" nodeType="withEffect">
                                  <p:stCondLst>
                                    <p:cond delay="0"/>
                                  </p:stCondLst>
                                  <p:childTnLst>
                                    <p:set>
                                      <p:cBhvr>
                                        <p:cTn id="11" dur="1" fill="hold">
                                          <p:stCondLst>
                                            <p:cond delay="0"/>
                                          </p:stCondLst>
                                        </p:cTn>
                                        <p:tgtEl>
                                          <p:spTgt spid="22533"/>
                                        </p:tgtEl>
                                        <p:attrNameLst>
                                          <p:attrName>style.visibility</p:attrName>
                                        </p:attrNameLst>
                                      </p:cBhvr>
                                      <p:to>
                                        <p:strVal val="visible"/>
                                      </p:to>
                                    </p:set>
                                    <p:anim calcmode="lin" valueType="num">
                                      <p:cBhvr>
                                        <p:cTn id="12" dur="500" fill="hold"/>
                                        <p:tgtEl>
                                          <p:spTgt spid="22533"/>
                                        </p:tgtEl>
                                        <p:attrNameLst>
                                          <p:attrName>ppt_w</p:attrName>
                                        </p:attrNameLst>
                                      </p:cBhvr>
                                      <p:tavLst>
                                        <p:tav tm="0">
                                          <p:val>
                                            <p:fltVal val="0.000000"/>
                                          </p:val>
                                        </p:tav>
                                        <p:tav tm="100000">
                                          <p:val>
                                            <p:strVal val="#ppt_w"/>
                                          </p:val>
                                        </p:tav>
                                      </p:tavLst>
                                    </p:anim>
                                    <p:anim calcmode="lin" valueType="num">
                                      <p:cBhvr>
                                        <p:cTn id="13" dur="500" fill="hold"/>
                                        <p:tgtEl>
                                          <p:spTgt spid="2253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2534">
                                            <p:txEl>
                                              <p:charRg st="19" end="24"/>
                                            </p:txEl>
                                          </p:spTgt>
                                        </p:tgtEl>
                                        <p:attrNameLst>
                                          <p:attrName>style.visibility</p:attrName>
                                        </p:attrNameLst>
                                      </p:cBhvr>
                                      <p:to>
                                        <p:strVal val="visible"/>
                                      </p:to>
                                    </p:set>
                                    <p:animEffect transition="in" filter="wipe(down)">
                                      <p:cBhvr>
                                        <p:cTn id="18" dur="500"/>
                                        <p:tgtEl>
                                          <p:spTgt spid="22534">
                                            <p:txEl>
                                              <p:charRg st="19" end="2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2534">
                                            <p:txEl>
                                              <p:charRg st="24" end="29"/>
                                            </p:txEl>
                                          </p:spTgt>
                                        </p:tgtEl>
                                        <p:attrNameLst>
                                          <p:attrName>style.visibility</p:attrName>
                                        </p:attrNameLst>
                                      </p:cBhvr>
                                      <p:to>
                                        <p:strVal val="visible"/>
                                      </p:to>
                                    </p:set>
                                    <p:animEffect transition="in" filter="wipe(down)">
                                      <p:cBhvr>
                                        <p:cTn id="23" dur="500"/>
                                        <p:tgtEl>
                                          <p:spTgt spid="22534">
                                            <p:txEl>
                                              <p:charRg st="24"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25602" name="文本框 1"/>
          <p:cNvSpPr/>
          <p:nvPr/>
        </p:nvSpPr>
        <p:spPr>
          <a:xfrm>
            <a:off x="4289425" y="227013"/>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举例论证：王与客</a:t>
            </a:r>
            <a:endParaRPr lang="zh-CN" altLang="en-US" sz="2800" b="1">
              <a:latin typeface="仿宋" panose="02010609060101010101" pitchFamily="49" charset="-122"/>
              <a:ea typeface="仿宋" panose="02010609060101010101" pitchFamily="49" charset="-122"/>
            </a:endParaRPr>
          </a:p>
        </p:txBody>
      </p:sp>
      <p:graphicFrame>
        <p:nvGraphicFramePr>
          <p:cNvPr id="23556" name="表格 23555"/>
          <p:cNvGraphicFramePr/>
          <p:nvPr/>
        </p:nvGraphicFramePr>
        <p:xfrm>
          <a:off x="2032000" y="752475"/>
          <a:ext cx="9626600" cy="4946650"/>
        </p:xfrm>
        <a:graphic>
          <a:graphicData uri="http://schemas.openxmlformats.org/drawingml/2006/table">
            <a:tbl>
              <a:tblPr/>
              <a:tblGrid>
                <a:gridCol w="2327275"/>
                <a:gridCol w="4392613"/>
                <a:gridCol w="2906712"/>
              </a:tblGrid>
              <a:tr h="930275">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b="1">
                        <a:solidFill>
                          <a:srgbClr val="FFFFFF"/>
                        </a:solidFill>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b="1">
                        <a:solidFill>
                          <a:srgbClr val="FFFFFF"/>
                        </a:solidFill>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b="1">
                        <a:solidFill>
                          <a:srgbClr val="FFFFFF"/>
                        </a:solidFill>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r>
              <a:tr h="1093788">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r h="1062037">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r>
              <a:tr h="930275">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r h="930275">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SzPct val="100000"/>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Pct val="100000"/>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eaLnBrk="1" hangingPunct="1">
                        <a:buNone/>
                      </a:pPr>
                      <a:endParaRPr lang="zh-CN" altLang="en-US">
                        <a:latin typeface="华文细黑"/>
                        <a:ea typeface="幼圆"/>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r>
            </a:tbl>
          </a:graphicData>
        </a:graphic>
      </p:graphicFrame>
      <p:sp>
        <p:nvSpPr>
          <p:cNvPr id="23582" name="矩形 5"/>
          <p:cNvSpPr/>
          <p:nvPr/>
        </p:nvSpPr>
        <p:spPr>
          <a:xfrm>
            <a:off x="2206625" y="893763"/>
            <a:ext cx="2032000" cy="646113"/>
          </a:xfrm>
          <a:prstGeom prst="rect">
            <a:avLst/>
          </a:prstGeom>
          <a:noFill/>
          <a:ln w="9525">
            <a:noFill/>
          </a:ln>
        </p:spPr>
        <p:txBody>
          <a:bodyPr wrap="none">
            <a:spAutoFit/>
          </a:bodyPr>
          <a:p>
            <a:pPr algn="ctr" defTabSz="914400" fontAlgn="base">
              <a:buClrTx/>
              <a:buSzPct val="100000"/>
              <a:buFontTx/>
              <a:buNone/>
            </a:pPr>
            <a:r>
              <a:rPr lang="zh-CN" altLang="en-US" sz="3600" b="1" strike="noStrike" noProof="1">
                <a:effectLst>
                  <a:outerShdw blurRad="38100" dist="38100" dir="2700000">
                    <a:srgbClr val="FFFFFF"/>
                  </a:outerShdw>
                </a:effectLst>
                <a:latin typeface="华文细黑"/>
                <a:ea typeface="幼圆"/>
                <a:cs typeface="+mn-cs"/>
              </a:rPr>
              <a:t>秦国国君</a:t>
            </a:r>
            <a:endParaRPr lang="zh-CN" altLang="en-US" sz="3600" b="1" strike="noStrike" noProof="1">
              <a:effectLst>
                <a:outerShdw blurRad="38100" dist="38100" dir="2700000">
                  <a:srgbClr val="FFFFFF"/>
                </a:outerShdw>
              </a:effectLst>
              <a:latin typeface="华文细黑"/>
              <a:ea typeface="幼圆"/>
            </a:endParaRPr>
          </a:p>
        </p:txBody>
      </p:sp>
      <p:sp>
        <p:nvSpPr>
          <p:cNvPr id="23583" name="矩形 6"/>
          <p:cNvSpPr/>
          <p:nvPr/>
        </p:nvSpPr>
        <p:spPr>
          <a:xfrm>
            <a:off x="5391150" y="898525"/>
            <a:ext cx="2032000" cy="646113"/>
          </a:xfrm>
          <a:prstGeom prst="rect">
            <a:avLst/>
          </a:prstGeom>
          <a:noFill/>
          <a:ln w="9525">
            <a:noFill/>
          </a:ln>
        </p:spPr>
        <p:txBody>
          <a:bodyPr wrap="none">
            <a:spAutoFit/>
          </a:bodyPr>
          <a:p>
            <a:pPr algn="ctr" defTabSz="914400" fontAlgn="base">
              <a:buClrTx/>
              <a:buSzPct val="100000"/>
              <a:buFontTx/>
              <a:buNone/>
            </a:pPr>
            <a:r>
              <a:rPr lang="zh-CN" altLang="en-US" sz="3600" b="1" strike="noStrike" noProof="1">
                <a:effectLst>
                  <a:outerShdw blurRad="38100" dist="38100" dir="2700000">
                    <a:srgbClr val="FFFFFF"/>
                  </a:outerShdw>
                </a:effectLst>
                <a:latin typeface="华文细黑"/>
                <a:ea typeface="幼圆"/>
                <a:cs typeface="+mn-cs"/>
              </a:rPr>
              <a:t>辅助客卿</a:t>
            </a:r>
            <a:endParaRPr lang="zh-CN" altLang="en-US" sz="3600" b="1" strike="noStrike" noProof="1">
              <a:effectLst>
                <a:outerShdw blurRad="38100" dist="38100" dir="2700000">
                  <a:srgbClr val="FFFFFF"/>
                </a:outerShdw>
              </a:effectLst>
              <a:latin typeface="华文细黑"/>
              <a:ea typeface="幼圆"/>
            </a:endParaRPr>
          </a:p>
        </p:txBody>
      </p:sp>
      <p:sp>
        <p:nvSpPr>
          <p:cNvPr id="23584" name="矩形 7"/>
          <p:cNvSpPr/>
          <p:nvPr/>
        </p:nvSpPr>
        <p:spPr>
          <a:xfrm>
            <a:off x="9091613" y="954088"/>
            <a:ext cx="2032000" cy="646113"/>
          </a:xfrm>
          <a:prstGeom prst="rect">
            <a:avLst/>
          </a:prstGeom>
          <a:noFill/>
          <a:ln w="9525">
            <a:noFill/>
          </a:ln>
        </p:spPr>
        <p:txBody>
          <a:bodyPr wrap="none">
            <a:spAutoFit/>
          </a:bodyPr>
          <a:p>
            <a:pPr algn="ctr" defTabSz="914400" fontAlgn="base">
              <a:buClrTx/>
              <a:buSzPct val="100000"/>
              <a:buFontTx/>
              <a:buNone/>
            </a:pPr>
            <a:r>
              <a:rPr lang="zh-CN" altLang="en-US" sz="3600" b="1" strike="noStrike" noProof="1">
                <a:effectLst>
                  <a:outerShdw blurRad="38100" dist="38100" dir="2700000">
                    <a:srgbClr val="FFFFFF"/>
                  </a:outerShdw>
                </a:effectLst>
                <a:latin typeface="华文细黑"/>
                <a:ea typeface="幼圆"/>
                <a:cs typeface="+mn-cs"/>
              </a:rPr>
              <a:t>建成功业</a:t>
            </a:r>
            <a:endParaRPr lang="zh-CN" altLang="en-US" sz="3600" b="1" strike="noStrike" noProof="1">
              <a:effectLst>
                <a:outerShdw blurRad="38100" dist="38100" dir="2700000">
                  <a:srgbClr val="FFFFFF"/>
                </a:outerShdw>
              </a:effectLst>
              <a:latin typeface="华文细黑"/>
              <a:ea typeface="幼圆"/>
            </a:endParaRPr>
          </a:p>
        </p:txBody>
      </p:sp>
      <p:sp>
        <p:nvSpPr>
          <p:cNvPr id="23585" name="矩形 8"/>
          <p:cNvSpPr/>
          <p:nvPr/>
        </p:nvSpPr>
        <p:spPr>
          <a:xfrm>
            <a:off x="2243138" y="2020888"/>
            <a:ext cx="1435100"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秦穆公</a:t>
            </a:r>
            <a:endParaRPr lang="zh-CN" altLang="en-US" sz="3200" b="1" strike="noStrike" noProof="1">
              <a:effectLst>
                <a:outerShdw blurRad="38100" dist="38100" dir="2700000">
                  <a:srgbClr val="FFFFFF"/>
                </a:outerShdw>
              </a:effectLst>
              <a:latin typeface="华文细黑"/>
              <a:ea typeface="幼圆"/>
            </a:endParaRPr>
          </a:p>
        </p:txBody>
      </p:sp>
      <p:sp>
        <p:nvSpPr>
          <p:cNvPr id="23586" name="矩形 9"/>
          <p:cNvSpPr/>
          <p:nvPr/>
        </p:nvSpPr>
        <p:spPr>
          <a:xfrm>
            <a:off x="4387850" y="1677988"/>
            <a:ext cx="4037013" cy="1077913"/>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Adobe 黑体 Std R" pitchFamily="34" charset="-122"/>
                <a:ea typeface="Adobe 黑体 Std R" pitchFamily="34" charset="-122"/>
                <a:cs typeface="+mn-cs"/>
              </a:rPr>
              <a:t>由余、百里奚</a:t>
            </a:r>
            <a:endParaRPr lang="en-US" altLang="zh-CN" sz="3200" b="1" strike="noStrike" noProof="1">
              <a:effectLst>
                <a:outerShdw blurRad="38100" dist="38100" dir="2700000">
                  <a:srgbClr val="FFFFFF"/>
                </a:outerShdw>
              </a:effectLst>
              <a:latin typeface="Adobe 黑体 Std R" pitchFamily="34" charset="-122"/>
              <a:ea typeface="Adobe 黑体 Std R" pitchFamily="34" charset="-122"/>
            </a:endParaRPr>
          </a:p>
          <a:p>
            <a:pPr algn="ctr" defTabSz="914400" fontAlgn="base">
              <a:buClrTx/>
              <a:buSzPct val="100000"/>
              <a:buFontTx/>
              <a:buNone/>
            </a:pPr>
            <a:r>
              <a:rPr lang="zh-CN" altLang="en-US" sz="3200" b="1" strike="noStrike" noProof="1">
                <a:effectLst>
                  <a:outerShdw blurRad="38100" dist="38100" dir="2700000">
                    <a:srgbClr val="FFFFFF"/>
                  </a:outerShdw>
                </a:effectLst>
                <a:latin typeface="Adobe 黑体 Std R" pitchFamily="34" charset="-122"/>
                <a:ea typeface="Adobe 黑体 Std R" pitchFamily="34" charset="-122"/>
                <a:cs typeface="+mn-cs"/>
              </a:rPr>
              <a:t>蹇叔、丕豹公、孙支</a:t>
            </a:r>
            <a:endParaRPr lang="zh-CN" altLang="en-US" sz="3200" b="1" strike="noStrike" noProof="1">
              <a:effectLst>
                <a:outerShdw blurRad="38100" dist="38100" dir="2700000">
                  <a:srgbClr val="FFFFFF"/>
                </a:outerShdw>
              </a:effectLst>
              <a:latin typeface="Adobe 黑体 Std R" pitchFamily="34" charset="-122"/>
              <a:ea typeface="Adobe 黑体 Std R" pitchFamily="34" charset="-122"/>
            </a:endParaRPr>
          </a:p>
        </p:txBody>
      </p:sp>
      <p:sp>
        <p:nvSpPr>
          <p:cNvPr id="23587" name="矩形 10"/>
          <p:cNvSpPr/>
          <p:nvPr/>
        </p:nvSpPr>
        <p:spPr>
          <a:xfrm>
            <a:off x="9296400" y="1627188"/>
            <a:ext cx="1851025" cy="1077913"/>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并国二十</a:t>
            </a:r>
            <a:endParaRPr lang="en-US" altLang="zh-CN" sz="3200" b="1" strike="noStrike" noProof="1">
              <a:effectLst>
                <a:outerShdw blurRad="38100" dist="38100" dir="2700000">
                  <a:srgbClr val="FFFFFF"/>
                </a:outerShdw>
              </a:effectLst>
              <a:latin typeface="华文细黑"/>
              <a:ea typeface="幼圆"/>
            </a:endParaRPr>
          </a:p>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遂霸西戎</a:t>
            </a:r>
            <a:endParaRPr lang="zh-CN" altLang="en-US" sz="3200" b="1" strike="noStrike" noProof="1">
              <a:effectLst>
                <a:outerShdw blurRad="38100" dist="38100" dir="2700000">
                  <a:srgbClr val="FFFFFF"/>
                </a:outerShdw>
              </a:effectLst>
              <a:latin typeface="华文细黑"/>
              <a:ea typeface="幼圆"/>
            </a:endParaRPr>
          </a:p>
        </p:txBody>
      </p:sp>
      <p:sp>
        <p:nvSpPr>
          <p:cNvPr id="23588" name="矩形 11"/>
          <p:cNvSpPr/>
          <p:nvPr/>
        </p:nvSpPr>
        <p:spPr>
          <a:xfrm>
            <a:off x="9296400" y="2754313"/>
            <a:ext cx="1851025" cy="1077913"/>
          </a:xfrm>
          <a:prstGeom prst="rect">
            <a:avLst/>
          </a:prstGeom>
          <a:noFill/>
          <a:ln w="9525">
            <a:noFill/>
          </a:ln>
        </p:spPr>
        <p:txBody>
          <a:bodyPr wrap="none">
            <a:spAutoFit/>
          </a:bodyPr>
          <a:p>
            <a:pPr algn="ctr" fontAlgn="base"/>
            <a:r>
              <a:rPr lang="zh-CN" altLang="en-US" sz="3200" b="1" strike="noStrike" noProof="1">
                <a:solidFill>
                  <a:srgbClr val="002060"/>
                </a:solidFill>
                <a:effectLst>
                  <a:outerShdw blurRad="38100" dist="38100" dir="2700000">
                    <a:srgbClr val="000000"/>
                  </a:outerShdw>
                </a:effectLst>
                <a:latin typeface="华文细黑"/>
                <a:ea typeface="幼圆"/>
                <a:cs typeface="+mn-cs"/>
              </a:rPr>
              <a:t>举地千里</a:t>
            </a:r>
            <a:endParaRPr lang="en-US" altLang="zh-CN" sz="3200" b="1" strike="noStrike" noProof="1">
              <a:solidFill>
                <a:srgbClr val="002060"/>
              </a:solidFill>
              <a:effectLst>
                <a:outerShdw blurRad="38100" dist="38100" dir="2700000">
                  <a:srgbClr val="000000"/>
                </a:outerShdw>
              </a:effectLst>
              <a:latin typeface="华文细黑"/>
              <a:ea typeface="幼圆"/>
            </a:endParaRPr>
          </a:p>
          <a:p>
            <a:pPr algn="ctr" fontAlgn="base"/>
            <a:r>
              <a:rPr lang="zh-CN" altLang="en-US" sz="3200" b="1" strike="noStrike" noProof="1">
                <a:solidFill>
                  <a:srgbClr val="002060"/>
                </a:solidFill>
                <a:effectLst>
                  <a:outerShdw blurRad="38100" dist="38100" dir="2700000">
                    <a:srgbClr val="000000"/>
                  </a:outerShdw>
                </a:effectLst>
                <a:latin typeface="华文细黑"/>
                <a:ea typeface="幼圆"/>
                <a:cs typeface="+mn-cs"/>
              </a:rPr>
              <a:t>至今治强</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89" name="矩形 12"/>
          <p:cNvSpPr/>
          <p:nvPr/>
        </p:nvSpPr>
        <p:spPr>
          <a:xfrm>
            <a:off x="2243138" y="3027363"/>
            <a:ext cx="1435100"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solidFill>
                  <a:srgbClr val="002060"/>
                </a:solidFill>
                <a:effectLst>
                  <a:outerShdw blurRad="38100" dist="38100" dir="2700000">
                    <a:srgbClr val="000000"/>
                  </a:outerShdw>
                </a:effectLst>
                <a:latin typeface="华文细黑"/>
                <a:ea typeface="幼圆"/>
                <a:cs typeface="+mn-cs"/>
              </a:rPr>
              <a:t>秦孝公</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90" name="矩形 13"/>
          <p:cNvSpPr/>
          <p:nvPr/>
        </p:nvSpPr>
        <p:spPr>
          <a:xfrm>
            <a:off x="5897563" y="3106738"/>
            <a:ext cx="1017588"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solidFill>
                  <a:srgbClr val="002060"/>
                </a:solidFill>
                <a:effectLst>
                  <a:outerShdw blurRad="38100" dist="38100" dir="2700000">
                    <a:srgbClr val="000000"/>
                  </a:outerShdw>
                </a:effectLst>
                <a:latin typeface="华文细黑"/>
                <a:ea typeface="幼圆"/>
                <a:cs typeface="+mn-cs"/>
              </a:rPr>
              <a:t>商鞅</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91" name="矩形 14"/>
          <p:cNvSpPr/>
          <p:nvPr/>
        </p:nvSpPr>
        <p:spPr>
          <a:xfrm>
            <a:off x="9296400" y="3946525"/>
            <a:ext cx="1851025"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功施到今</a:t>
            </a:r>
            <a:endParaRPr lang="zh-CN" altLang="en-US" sz="3200" b="1" strike="noStrike" noProof="1">
              <a:effectLst>
                <a:outerShdw blurRad="38100" dist="38100" dir="2700000">
                  <a:srgbClr val="FFFFFF"/>
                </a:outerShdw>
              </a:effectLst>
              <a:latin typeface="华文细黑"/>
              <a:ea typeface="幼圆"/>
            </a:endParaRPr>
          </a:p>
        </p:txBody>
      </p:sp>
      <p:sp>
        <p:nvSpPr>
          <p:cNvPr id="23592" name="矩形 15"/>
          <p:cNvSpPr/>
          <p:nvPr/>
        </p:nvSpPr>
        <p:spPr>
          <a:xfrm>
            <a:off x="2243138" y="4033838"/>
            <a:ext cx="1435100"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秦惠王</a:t>
            </a:r>
            <a:endParaRPr lang="zh-CN" altLang="en-US" sz="3200" b="1" strike="noStrike" noProof="1">
              <a:effectLst>
                <a:outerShdw blurRad="38100" dist="38100" dir="2700000">
                  <a:srgbClr val="FFFFFF"/>
                </a:outerShdw>
              </a:effectLst>
              <a:latin typeface="华文细黑"/>
              <a:ea typeface="幼圆"/>
            </a:endParaRPr>
          </a:p>
        </p:txBody>
      </p:sp>
      <p:sp>
        <p:nvSpPr>
          <p:cNvPr id="23593" name="矩形 16"/>
          <p:cNvSpPr/>
          <p:nvPr/>
        </p:nvSpPr>
        <p:spPr>
          <a:xfrm>
            <a:off x="5897563" y="4043363"/>
            <a:ext cx="1017588"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张仪</a:t>
            </a:r>
            <a:endParaRPr lang="zh-CN" altLang="en-US" sz="3200" b="1" strike="noStrike" noProof="1">
              <a:effectLst>
                <a:outerShdw blurRad="38100" dist="38100" dir="2700000">
                  <a:srgbClr val="FFFFFF"/>
                </a:outerShdw>
              </a:effectLst>
              <a:latin typeface="华文细黑"/>
              <a:ea typeface="幼圆"/>
            </a:endParaRPr>
          </a:p>
        </p:txBody>
      </p:sp>
      <p:sp>
        <p:nvSpPr>
          <p:cNvPr id="23594" name="矩形 17"/>
          <p:cNvSpPr/>
          <p:nvPr/>
        </p:nvSpPr>
        <p:spPr>
          <a:xfrm>
            <a:off x="2243138" y="5040313"/>
            <a:ext cx="1851025"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solidFill>
                  <a:srgbClr val="002060"/>
                </a:solidFill>
                <a:effectLst>
                  <a:outerShdw blurRad="38100" dist="38100" dir="2700000">
                    <a:srgbClr val="000000"/>
                  </a:outerShdw>
                </a:effectLst>
                <a:latin typeface="华文细黑"/>
                <a:ea typeface="幼圆"/>
                <a:cs typeface="+mn-cs"/>
              </a:rPr>
              <a:t>秦昭襄王</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95" name="矩形 18"/>
          <p:cNvSpPr/>
          <p:nvPr/>
        </p:nvSpPr>
        <p:spPr>
          <a:xfrm>
            <a:off x="5900738" y="4981575"/>
            <a:ext cx="1011238" cy="584200"/>
          </a:xfrm>
          <a:prstGeom prst="rect">
            <a:avLst/>
          </a:prstGeom>
          <a:noFill/>
          <a:ln w="9525">
            <a:noFill/>
          </a:ln>
        </p:spPr>
        <p:txBody>
          <a:bodyPr wrap="none">
            <a:spAutoFit/>
          </a:bodyPr>
          <a:p>
            <a:pPr algn="ctr" defTabSz="914400" fontAlgn="base">
              <a:buClrTx/>
              <a:buSzPct val="100000"/>
              <a:buFontTx/>
              <a:buNone/>
            </a:pPr>
            <a:r>
              <a:rPr lang="zh-CN" altLang="en-US" sz="3200" b="1" strike="noStrike" noProof="1">
                <a:solidFill>
                  <a:srgbClr val="002060"/>
                </a:solidFill>
                <a:effectLst>
                  <a:outerShdw blurRad="38100" dist="38100" dir="2700000">
                    <a:srgbClr val="000000"/>
                  </a:outerShdw>
                </a:effectLst>
                <a:latin typeface="华文细黑"/>
                <a:ea typeface="幼圆"/>
                <a:cs typeface="+mn-cs"/>
              </a:rPr>
              <a:t>范雎</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96" name="矩形 19"/>
          <p:cNvSpPr/>
          <p:nvPr/>
        </p:nvSpPr>
        <p:spPr>
          <a:xfrm>
            <a:off x="9296400" y="4899025"/>
            <a:ext cx="1851025" cy="584200"/>
          </a:xfrm>
          <a:prstGeom prst="rect">
            <a:avLst/>
          </a:prstGeom>
          <a:noFill/>
          <a:ln w="9525">
            <a:noFill/>
          </a:ln>
        </p:spPr>
        <p:txBody>
          <a:bodyPr wrap="none">
            <a:spAutoFit/>
          </a:bodyPr>
          <a:p>
            <a:pPr algn="ctr" fontAlgn="base"/>
            <a:r>
              <a:rPr lang="zh-CN" altLang="en-US" sz="3200" b="1" strike="noStrike" noProof="1">
                <a:solidFill>
                  <a:srgbClr val="002060"/>
                </a:solidFill>
                <a:effectLst>
                  <a:outerShdw blurRad="38100" dist="38100" dir="2700000">
                    <a:srgbClr val="000000"/>
                  </a:outerShdw>
                </a:effectLst>
                <a:latin typeface="华文细黑"/>
                <a:ea typeface="幼圆"/>
                <a:cs typeface="+mn-cs"/>
              </a:rPr>
              <a:t>秦成帝业</a:t>
            </a:r>
            <a:endParaRPr lang="zh-CN" altLang="en-US" sz="3200" b="1" strike="noStrike" noProof="1">
              <a:solidFill>
                <a:srgbClr val="002060"/>
              </a:solidFill>
              <a:effectLst>
                <a:outerShdw blurRad="38100" dist="38100" dir="2700000">
                  <a:srgbClr val="000000"/>
                </a:outerShdw>
              </a:effectLst>
              <a:latin typeface="华文细黑"/>
              <a:ea typeface="幼圆"/>
            </a:endParaRPr>
          </a:p>
        </p:txBody>
      </p:sp>
      <p:sp>
        <p:nvSpPr>
          <p:cNvPr id="23597" name="矩形 20"/>
          <p:cNvSpPr/>
          <p:nvPr/>
        </p:nvSpPr>
        <p:spPr>
          <a:xfrm>
            <a:off x="2106613" y="5775325"/>
            <a:ext cx="5334000" cy="646113"/>
          </a:xfrm>
          <a:prstGeom prst="rect">
            <a:avLst/>
          </a:prstGeom>
          <a:noFill/>
          <a:ln w="9525">
            <a:noFill/>
          </a:ln>
        </p:spPr>
        <p:txBody>
          <a:bodyPr wrap="none">
            <a:spAutoFit/>
          </a:bodyPr>
          <a:p>
            <a:pPr defTabSz="914400" fontAlgn="base">
              <a:buClrTx/>
              <a:buSzPct val="100000"/>
              <a:buFontTx/>
              <a:buNone/>
            </a:pPr>
            <a:r>
              <a:rPr lang="zh-CN" altLang="en-US" sz="3600" b="1" strike="noStrike" noProof="1">
                <a:effectLst>
                  <a:outerShdw blurRad="38100" dist="38100" dir="2700000">
                    <a:srgbClr val="FFFFFF"/>
                  </a:outerShdw>
                </a:effectLst>
                <a:latin typeface="华文细黑"/>
                <a:ea typeface="幼圆"/>
                <a:cs typeface="+mn-cs"/>
              </a:rPr>
              <a:t>结论：客卿于秦有功无负</a:t>
            </a:r>
            <a:endParaRPr lang="zh-CN" altLang="en-US" sz="36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585"/>
                                        </p:tgtEl>
                                        <p:attrNameLst>
                                          <p:attrName>style.visibility</p:attrName>
                                        </p:attrNameLst>
                                      </p:cBhvr>
                                      <p:to>
                                        <p:strVal val="visible"/>
                                      </p:to>
                                    </p:set>
                                    <p:animEffect transition="in" filter="wipe(down)">
                                      <p:cBhvr>
                                        <p:cTn id="7" dur="500"/>
                                        <p:tgtEl>
                                          <p:spTgt spid="235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586"/>
                                        </p:tgtEl>
                                        <p:attrNameLst>
                                          <p:attrName>style.visibility</p:attrName>
                                        </p:attrNameLst>
                                      </p:cBhvr>
                                      <p:to>
                                        <p:strVal val="visible"/>
                                      </p:to>
                                    </p:set>
                                    <p:animEffect transition="in" filter="wipe(down)">
                                      <p:cBhvr>
                                        <p:cTn id="12" dur="500"/>
                                        <p:tgtEl>
                                          <p:spTgt spid="235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587"/>
                                        </p:tgtEl>
                                        <p:attrNameLst>
                                          <p:attrName>style.visibility</p:attrName>
                                        </p:attrNameLst>
                                      </p:cBhvr>
                                      <p:to>
                                        <p:strVal val="visible"/>
                                      </p:to>
                                    </p:set>
                                    <p:animEffect transition="in" filter="wipe(down)">
                                      <p:cBhvr>
                                        <p:cTn id="17" dur="500"/>
                                        <p:tgtEl>
                                          <p:spTgt spid="2358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3589"/>
                                        </p:tgtEl>
                                        <p:attrNameLst>
                                          <p:attrName>style.visibility</p:attrName>
                                        </p:attrNameLst>
                                      </p:cBhvr>
                                      <p:to>
                                        <p:strVal val="visible"/>
                                      </p:to>
                                    </p:set>
                                    <p:animEffect transition="in" filter="wipe(down)">
                                      <p:cBhvr>
                                        <p:cTn id="22" dur="500"/>
                                        <p:tgtEl>
                                          <p:spTgt spid="235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590"/>
                                        </p:tgtEl>
                                        <p:attrNameLst>
                                          <p:attrName>style.visibility</p:attrName>
                                        </p:attrNameLst>
                                      </p:cBhvr>
                                      <p:to>
                                        <p:strVal val="visible"/>
                                      </p:to>
                                    </p:set>
                                    <p:animEffect transition="in" filter="wipe(down)">
                                      <p:cBhvr>
                                        <p:cTn id="27" dur="500"/>
                                        <p:tgtEl>
                                          <p:spTgt spid="235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3588"/>
                                        </p:tgtEl>
                                        <p:attrNameLst>
                                          <p:attrName>style.visibility</p:attrName>
                                        </p:attrNameLst>
                                      </p:cBhvr>
                                      <p:to>
                                        <p:strVal val="visible"/>
                                      </p:to>
                                    </p:set>
                                    <p:animEffect transition="in" filter="wipe(down)">
                                      <p:cBhvr>
                                        <p:cTn id="32" dur="500"/>
                                        <p:tgtEl>
                                          <p:spTgt spid="2358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3592"/>
                                        </p:tgtEl>
                                        <p:attrNameLst>
                                          <p:attrName>style.visibility</p:attrName>
                                        </p:attrNameLst>
                                      </p:cBhvr>
                                      <p:to>
                                        <p:strVal val="visible"/>
                                      </p:to>
                                    </p:set>
                                    <p:animEffect transition="in" filter="wipe(down)">
                                      <p:cBhvr>
                                        <p:cTn id="37" dur="500"/>
                                        <p:tgtEl>
                                          <p:spTgt spid="2359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3593"/>
                                        </p:tgtEl>
                                        <p:attrNameLst>
                                          <p:attrName>style.visibility</p:attrName>
                                        </p:attrNameLst>
                                      </p:cBhvr>
                                      <p:to>
                                        <p:strVal val="visible"/>
                                      </p:to>
                                    </p:set>
                                    <p:animEffect transition="in" filter="wipe(down)">
                                      <p:cBhvr>
                                        <p:cTn id="42" dur="500"/>
                                        <p:tgtEl>
                                          <p:spTgt spid="235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3591"/>
                                        </p:tgtEl>
                                        <p:attrNameLst>
                                          <p:attrName>style.visibility</p:attrName>
                                        </p:attrNameLst>
                                      </p:cBhvr>
                                      <p:to>
                                        <p:strVal val="visible"/>
                                      </p:to>
                                    </p:set>
                                    <p:animEffect transition="in" filter="wipe(down)">
                                      <p:cBhvr>
                                        <p:cTn id="47" dur="500"/>
                                        <p:tgtEl>
                                          <p:spTgt spid="2359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3594"/>
                                        </p:tgtEl>
                                        <p:attrNameLst>
                                          <p:attrName>style.visibility</p:attrName>
                                        </p:attrNameLst>
                                      </p:cBhvr>
                                      <p:to>
                                        <p:strVal val="visible"/>
                                      </p:to>
                                    </p:set>
                                    <p:animEffect transition="in" filter="wipe(down)">
                                      <p:cBhvr>
                                        <p:cTn id="52" dur="500"/>
                                        <p:tgtEl>
                                          <p:spTgt spid="2359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3595"/>
                                        </p:tgtEl>
                                        <p:attrNameLst>
                                          <p:attrName>style.visibility</p:attrName>
                                        </p:attrNameLst>
                                      </p:cBhvr>
                                      <p:to>
                                        <p:strVal val="visible"/>
                                      </p:to>
                                    </p:set>
                                    <p:animEffect transition="in" filter="wipe(down)">
                                      <p:cBhvr>
                                        <p:cTn id="57" dur="500"/>
                                        <p:tgtEl>
                                          <p:spTgt spid="2359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3596"/>
                                        </p:tgtEl>
                                        <p:attrNameLst>
                                          <p:attrName>style.visibility</p:attrName>
                                        </p:attrNameLst>
                                      </p:cBhvr>
                                      <p:to>
                                        <p:strVal val="visible"/>
                                      </p:to>
                                    </p:set>
                                    <p:animEffect transition="in" filter="wipe(down)">
                                      <p:cBhvr>
                                        <p:cTn id="62" dur="500"/>
                                        <p:tgtEl>
                                          <p:spTgt spid="2359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3597"/>
                                        </p:tgtEl>
                                        <p:attrNameLst>
                                          <p:attrName>style.visibility</p:attrName>
                                        </p:attrNameLst>
                                      </p:cBhvr>
                                      <p:to>
                                        <p:strVal val="visible"/>
                                      </p:to>
                                    </p:set>
                                    <p:animEffect transition="in" filter="wipe(down)">
                                      <p:cBhvr>
                                        <p:cTn id="67" dur="500"/>
                                        <p:tgtEl>
                                          <p:spTgt spid="23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88" grpId="0" animBg="1"/>
      <p:bldP spid="2359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4"/>
          <p:cNvPicPr>
            <a:picLocks noChangeAspect="1"/>
          </p:cNvPicPr>
          <p:nvPr/>
        </p:nvPicPr>
        <p:blipFill>
          <a:blip r:embed="rId1">
            <a:grayscl/>
          </a:blip>
          <a:stretch>
            <a:fillRect/>
          </a:stretch>
        </p:blipFill>
        <p:spPr>
          <a:xfrm>
            <a:off x="6221413" y="2349500"/>
            <a:ext cx="4624387" cy="2987675"/>
          </a:xfrm>
          <a:prstGeom prst="rect">
            <a:avLst/>
          </a:prstGeom>
          <a:noFill/>
          <a:ln w="9525">
            <a:noFill/>
          </a:ln>
        </p:spPr>
      </p:pic>
      <p:sp>
        <p:nvSpPr>
          <p:cNvPr id="2" name="矩形 1"/>
          <p:cNvSpPr/>
          <p:nvPr/>
        </p:nvSpPr>
        <p:spPr>
          <a:xfrm>
            <a:off x="0" y="-17462"/>
            <a:ext cx="12192000" cy="6881812"/>
          </a:xfrm>
          <a:prstGeom prst="rect">
            <a:avLst/>
          </a:prstGeom>
          <a:noFill/>
          <a:ln w="381000" cap="flat" cmpd="sng">
            <a:solidFill>
              <a:srgbClr val="C8B3A1"/>
            </a:solidFill>
            <a:prstDash val="solid"/>
            <a:miter/>
            <a:headEnd type="none" w="med" len="med"/>
            <a:tailEnd type="none" w="med" len="med"/>
          </a:ln>
        </p:spPr>
        <p:txBody>
          <a:bodyPr anchor="ctr" anchorCtr="0"/>
          <a:p>
            <a:pPr algn="ctr"/>
            <a:endParaRPr lang="zh-CN" altLang="en-US">
              <a:solidFill>
                <a:srgbClr val="FFFFFF"/>
              </a:solidFill>
              <a:latin typeface="华文细黑"/>
              <a:ea typeface="幼圆"/>
            </a:endParaRPr>
          </a:p>
        </p:txBody>
      </p:sp>
      <p:pic>
        <p:nvPicPr>
          <p:cNvPr id="5124" name="图片 67"/>
          <p:cNvPicPr>
            <a:picLocks noChangeAspect="1"/>
          </p:cNvPicPr>
          <p:nvPr/>
        </p:nvPicPr>
        <p:blipFill>
          <a:blip r:embed="rId2"/>
          <a:stretch>
            <a:fillRect/>
          </a:stretch>
        </p:blipFill>
        <p:spPr>
          <a:xfrm>
            <a:off x="6507163" y="4697413"/>
            <a:ext cx="546100" cy="639762"/>
          </a:xfrm>
          <a:prstGeom prst="rect">
            <a:avLst/>
          </a:prstGeom>
          <a:noFill/>
          <a:ln w="9525">
            <a:noFill/>
          </a:ln>
        </p:spPr>
      </p:pic>
      <p:sp>
        <p:nvSpPr>
          <p:cNvPr id="5125" name="文本框 10"/>
          <p:cNvSpPr/>
          <p:nvPr/>
        </p:nvSpPr>
        <p:spPr>
          <a:xfrm>
            <a:off x="7796213" y="3913188"/>
            <a:ext cx="1931987" cy="522287"/>
          </a:xfrm>
          <a:prstGeom prst="rect">
            <a:avLst/>
          </a:prstGeom>
          <a:noFill/>
          <a:ln w="9525">
            <a:noFill/>
          </a:ln>
        </p:spPr>
        <p:txBody>
          <a:bodyPr anchor="t" anchorCtr="0">
            <a:spAutoFit/>
          </a:bodyPr>
          <a:p>
            <a:pPr algn="ctr"/>
            <a:r>
              <a:rPr lang="zh-CN" altLang="en-US" sz="2800" b="1">
                <a:latin typeface="楷体" panose="02010609060101010101" pitchFamily="49" charset="-122"/>
                <a:ea typeface="楷体" panose="02010609060101010101" pitchFamily="49" charset="-122"/>
              </a:rPr>
              <a:t>李斯</a:t>
            </a:r>
            <a:endParaRPr lang="en-US" altLang="zh-CN" sz="2800" b="1">
              <a:latin typeface="楷体" panose="02010609060101010101" pitchFamily="49" charset="-122"/>
              <a:ea typeface="楷体" panose="02010609060101010101" pitchFamily="49" charset="-122"/>
            </a:endParaRPr>
          </a:p>
        </p:txBody>
      </p:sp>
      <p:pic>
        <p:nvPicPr>
          <p:cNvPr id="5126" name="图片 51"/>
          <p:cNvPicPr>
            <a:picLocks noChangeAspect="1"/>
          </p:cNvPicPr>
          <p:nvPr/>
        </p:nvPicPr>
        <p:blipFill>
          <a:blip r:embed="rId3"/>
          <a:stretch>
            <a:fillRect/>
          </a:stretch>
        </p:blipFill>
        <p:spPr>
          <a:xfrm>
            <a:off x="1749425" y="836613"/>
            <a:ext cx="1182688" cy="1589087"/>
          </a:xfrm>
          <a:prstGeom prst="rect">
            <a:avLst/>
          </a:prstGeom>
          <a:noFill/>
          <a:ln w="9525">
            <a:noFill/>
          </a:ln>
        </p:spPr>
      </p:pic>
      <p:sp>
        <p:nvSpPr>
          <p:cNvPr id="5127" name="文本框 3"/>
          <p:cNvSpPr/>
          <p:nvPr/>
        </p:nvSpPr>
        <p:spPr>
          <a:xfrm>
            <a:off x="3460750" y="836613"/>
            <a:ext cx="4699000" cy="1076325"/>
          </a:xfrm>
          <a:prstGeom prst="rect">
            <a:avLst/>
          </a:prstGeom>
          <a:noFill/>
          <a:ln w="9525">
            <a:noFill/>
          </a:ln>
        </p:spPr>
        <p:txBody>
          <a:bodyPr wrap="none" anchor="t" anchorCtr="0">
            <a:spAutoFit/>
          </a:bodyPr>
          <a:p>
            <a:pPr algn="r"/>
            <a:r>
              <a:rPr lang="zh-CN" altLang="en-US" sz="3200">
                <a:latin typeface="汉仪全唐诗简" pitchFamily="18" charset="-122"/>
                <a:ea typeface="汉仪全唐诗简" pitchFamily="18" charset="-122"/>
              </a:rPr>
              <a:t>奏之文章，李斯一人耳。</a:t>
            </a:r>
            <a:endParaRPr lang="en-US" altLang="zh-CN" sz="3200">
              <a:latin typeface="汉仪全唐诗简" pitchFamily="18" charset="-122"/>
              <a:ea typeface="汉仪全唐诗简" pitchFamily="18" charset="-122"/>
            </a:endParaRPr>
          </a:p>
          <a:p>
            <a:pPr algn="r"/>
            <a:r>
              <a:rPr lang="en-US" altLang="zh-CN" sz="3200">
                <a:latin typeface="汉仪全唐诗简" pitchFamily="18" charset="-122"/>
                <a:ea typeface="汉仪全唐诗简" pitchFamily="18" charset="-122"/>
              </a:rPr>
              <a:t>——</a:t>
            </a:r>
            <a:r>
              <a:rPr lang="zh-CN" altLang="en-US" sz="3200">
                <a:latin typeface="汉仪全唐诗简" pitchFamily="18" charset="-122"/>
                <a:ea typeface="汉仪全唐诗简" pitchFamily="18" charset="-122"/>
              </a:rPr>
              <a:t>鲁迅</a:t>
            </a:r>
            <a:endParaRPr lang="zh-CN" altLang="en-US" sz="3200">
              <a:latin typeface="汉仪全唐诗简" pitchFamily="18" charset="-122"/>
              <a:ea typeface="汉仪全唐诗简" pitchFamily="18" charset="-122"/>
            </a:endParaRPr>
          </a:p>
        </p:txBody>
      </p:sp>
      <p:sp>
        <p:nvSpPr>
          <p:cNvPr id="3" name="矩形 8"/>
          <p:cNvSpPr/>
          <p:nvPr/>
        </p:nvSpPr>
        <p:spPr>
          <a:xfrm>
            <a:off x="3425825" y="2305050"/>
            <a:ext cx="5214938" cy="1570038"/>
          </a:xfrm>
          <a:prstGeom prst="rect">
            <a:avLst/>
          </a:prstGeom>
          <a:noFill/>
          <a:ln w="9525">
            <a:noFill/>
          </a:ln>
        </p:spPr>
        <p:txBody>
          <a:bodyPr wrap="none" anchor="t" anchorCtr="0">
            <a:spAutoFit/>
          </a:bodyPr>
          <a:p>
            <a:pPr algn="ctr">
              <a:buClrTx/>
              <a:buFontTx/>
            </a:pPr>
            <a:r>
              <a:rPr lang="zh-CN" altLang="en-US" sz="9600" b="1">
                <a:latin typeface="TypeLand 康熙字典體試用版" pitchFamily="50" charset="-120"/>
                <a:ea typeface="TypeLand 康熙字典體試用版" pitchFamily="50" charset="-120"/>
              </a:rPr>
              <a:t>谏逐客书</a:t>
            </a:r>
            <a:endParaRPr lang="zh-CN" altLang="en-US" sz="9600" b="1">
              <a:latin typeface="TypeLand 康熙字典體試用版" pitchFamily="50" charset="-120"/>
              <a:ea typeface="TypeLand 康熙字典體試用版" pitchFamily="50" charset="-12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1000"/>
                                        <p:tgtEl>
                                          <p:spTgt spid="5126"/>
                                        </p:tgtEl>
                                      </p:cBhvr>
                                    </p:animEffect>
                                    <p:anim calcmode="lin" valueType="num">
                                      <p:cBhvr>
                                        <p:cTn id="8" dur="1000" fill="hold"/>
                                        <p:tgtEl>
                                          <p:spTgt spid="5126"/>
                                        </p:tgtEl>
                                        <p:attrNameLst>
                                          <p:attrName>ppt_x</p:attrName>
                                        </p:attrNameLst>
                                      </p:cBhvr>
                                      <p:tavLst>
                                        <p:tav tm="0">
                                          <p:val>
                                            <p:strVal val="#ppt_x"/>
                                          </p:val>
                                        </p:tav>
                                        <p:tav tm="100000">
                                          <p:val>
                                            <p:strVal val="#ppt_x"/>
                                          </p:val>
                                        </p:tav>
                                      </p:tavLst>
                                    </p:anim>
                                    <p:anim calcmode="lin" valueType="num">
                                      <p:cBhvr>
                                        <p:cTn id="9" dur="1000" fill="hold"/>
                                        <p:tgtEl>
                                          <p:spTgt spid="51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p:cTn id="13" dur="1000" fill="hold"/>
                                        <p:tgtEl>
                                          <p:spTgt spid="5124"/>
                                        </p:tgtEl>
                                        <p:attrNameLst>
                                          <p:attrName>ppt_w</p:attrName>
                                        </p:attrNameLst>
                                      </p:cBhvr>
                                      <p:tavLst>
                                        <p:tav tm="0">
                                          <p:val>
                                            <p:strVal val="#ppt_w*0.70"/>
                                          </p:val>
                                        </p:tav>
                                        <p:tav tm="100000">
                                          <p:val>
                                            <p:strVal val="#ppt_w"/>
                                          </p:val>
                                        </p:tav>
                                      </p:tavLst>
                                    </p:anim>
                                    <p:anim calcmode="lin" valueType="num">
                                      <p:cBhvr>
                                        <p:cTn id="14" dur="1000" fill="hold"/>
                                        <p:tgtEl>
                                          <p:spTgt spid="5124"/>
                                        </p:tgtEl>
                                        <p:attrNameLst>
                                          <p:attrName>ppt_h</p:attrName>
                                        </p:attrNameLst>
                                      </p:cBhvr>
                                      <p:tavLst>
                                        <p:tav tm="0">
                                          <p:val>
                                            <p:strVal val="#ppt_h"/>
                                          </p:val>
                                        </p:tav>
                                        <p:tav tm="100000">
                                          <p:val>
                                            <p:strVal val="#ppt_h"/>
                                          </p:val>
                                        </p:tav>
                                      </p:tavLst>
                                    </p:anim>
                                    <p:animEffect transition="in" filter="fade">
                                      <p:cBhvr>
                                        <p:cTn id="15" dur="1000"/>
                                        <p:tgtEl>
                                          <p:spTgt spid="5124"/>
                                        </p:tgtEl>
                                      </p:cBhvr>
                                    </p:animEffect>
                                  </p:childTnLst>
                                </p:cTn>
                              </p:par>
                              <p:par>
                                <p:cTn id="16" presetID="55" presetClass="entr" presetSubtype="0" fill="hold" nodeType="withEffect">
                                  <p:stCondLst>
                                    <p:cond delay="0"/>
                                  </p:stCondLst>
                                  <p:childTnLst>
                                    <p:set>
                                      <p:cBhvr>
                                        <p:cTn id="17" dur="1" fill="hold">
                                          <p:stCondLst>
                                            <p:cond delay="0"/>
                                          </p:stCondLst>
                                        </p:cTn>
                                        <p:tgtEl>
                                          <p:spTgt spid="5122"/>
                                        </p:tgtEl>
                                        <p:attrNameLst>
                                          <p:attrName>style.visibility</p:attrName>
                                        </p:attrNameLst>
                                      </p:cBhvr>
                                      <p:to>
                                        <p:strVal val="visible"/>
                                      </p:to>
                                    </p:set>
                                    <p:anim calcmode="lin" valueType="num">
                                      <p:cBhvr>
                                        <p:cTn id="18" dur="1000" fill="hold"/>
                                        <p:tgtEl>
                                          <p:spTgt spid="5122"/>
                                        </p:tgtEl>
                                        <p:attrNameLst>
                                          <p:attrName>ppt_w</p:attrName>
                                        </p:attrNameLst>
                                      </p:cBhvr>
                                      <p:tavLst>
                                        <p:tav tm="0">
                                          <p:val>
                                            <p:strVal val="#ppt_w*0.70"/>
                                          </p:val>
                                        </p:tav>
                                        <p:tav tm="100000">
                                          <p:val>
                                            <p:strVal val="#ppt_w"/>
                                          </p:val>
                                        </p:tav>
                                      </p:tavLst>
                                    </p:anim>
                                    <p:anim calcmode="lin" valueType="num">
                                      <p:cBhvr>
                                        <p:cTn id="19" dur="1000" fill="hold"/>
                                        <p:tgtEl>
                                          <p:spTgt spid="5122"/>
                                        </p:tgtEl>
                                        <p:attrNameLst>
                                          <p:attrName>ppt_h</p:attrName>
                                        </p:attrNameLst>
                                      </p:cBhvr>
                                      <p:tavLst>
                                        <p:tav tm="0">
                                          <p:val>
                                            <p:strVal val="#ppt_h"/>
                                          </p:val>
                                        </p:tav>
                                        <p:tav tm="100000">
                                          <p:val>
                                            <p:strVal val="#ppt_h"/>
                                          </p:val>
                                        </p:tav>
                                      </p:tavLst>
                                    </p:anim>
                                    <p:animEffect transition="in" filter="fade">
                                      <p:cBhvr>
                                        <p:cTn id="20" dur="1000"/>
                                        <p:tgtEl>
                                          <p:spTgt spid="5122"/>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5127"/>
                                        </p:tgtEl>
                                        <p:attrNameLst>
                                          <p:attrName>style.visibility</p:attrName>
                                        </p:attrNameLst>
                                      </p:cBhvr>
                                      <p:to>
                                        <p:strVal val="visible"/>
                                      </p:to>
                                    </p:set>
                                    <p:animEffect transition="in" filter="fade">
                                      <p:cBhvr>
                                        <p:cTn id="24" dur="1000"/>
                                        <p:tgtEl>
                                          <p:spTgt spid="5127"/>
                                        </p:tgtEl>
                                      </p:cBhvr>
                                    </p:animEffect>
                                    <p:anim calcmode="lin" valueType="num">
                                      <p:cBhvr>
                                        <p:cTn id="25" dur="1000" fill="hold"/>
                                        <p:tgtEl>
                                          <p:spTgt spid="5127"/>
                                        </p:tgtEl>
                                        <p:attrNameLst>
                                          <p:attrName>ppt_x</p:attrName>
                                        </p:attrNameLst>
                                      </p:cBhvr>
                                      <p:tavLst>
                                        <p:tav tm="0">
                                          <p:val>
                                            <p:strVal val="#ppt_x"/>
                                          </p:val>
                                        </p:tav>
                                        <p:tav tm="100000">
                                          <p:val>
                                            <p:strVal val="#ppt_x"/>
                                          </p:val>
                                        </p:tav>
                                      </p:tavLst>
                                    </p:anim>
                                    <p:anim calcmode="lin" valueType="num">
                                      <p:cBhvr>
                                        <p:cTn id="26" dur="1000" fill="hold"/>
                                        <p:tgtEl>
                                          <p:spTgt spid="51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125"/>
                                        </p:tgtEl>
                                        <p:attrNameLst>
                                          <p:attrName>style.visibility</p:attrName>
                                        </p:attrNameLst>
                                      </p:cBhvr>
                                      <p:to>
                                        <p:strVal val="visible"/>
                                      </p:to>
                                    </p:set>
                                    <p:animEffect transition="in" filter="fade">
                                      <p:cBhvr>
                                        <p:cTn id="29" dur="1000"/>
                                        <p:tgtEl>
                                          <p:spTgt spid="5125"/>
                                        </p:tgtEl>
                                      </p:cBhvr>
                                    </p:animEffect>
                                    <p:anim calcmode="lin" valueType="num">
                                      <p:cBhvr>
                                        <p:cTn id="30" dur="1000" fill="hold"/>
                                        <p:tgtEl>
                                          <p:spTgt spid="5125"/>
                                        </p:tgtEl>
                                        <p:attrNameLst>
                                          <p:attrName>ppt_x</p:attrName>
                                        </p:attrNameLst>
                                      </p:cBhvr>
                                      <p:tavLst>
                                        <p:tav tm="0">
                                          <p:val>
                                            <p:strVal val="#ppt_x"/>
                                          </p:val>
                                        </p:tav>
                                        <p:tav tm="100000">
                                          <p:val>
                                            <p:strVal val="#ppt_x"/>
                                          </p:val>
                                        </p:tav>
                                      </p:tavLst>
                                    </p:anim>
                                    <p:anim calcmode="lin" valueType="num">
                                      <p:cBhvr>
                                        <p:cTn id="31" dur="1000" fill="hold"/>
                                        <p:tgtEl>
                                          <p:spTgt spid="5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假设论证</a:t>
            </a:r>
            <a:endParaRPr lang="zh-CN" altLang="en-US" sz="2800" b="1">
              <a:latin typeface="仿宋" panose="02010609060101010101" pitchFamily="49" charset="-122"/>
              <a:ea typeface="仿宋" panose="02010609060101010101" pitchFamily="49" charset="-122"/>
            </a:endParaRPr>
          </a:p>
        </p:txBody>
      </p:sp>
      <p:pic>
        <p:nvPicPr>
          <p:cNvPr id="24579"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24580" name="图片 15"/>
          <p:cNvPicPr>
            <a:picLocks noChangeAspect="1"/>
          </p:cNvPicPr>
          <p:nvPr/>
        </p:nvPicPr>
        <p:blipFill>
          <a:blip r:embed="rId2">
            <a:grayscl/>
          </a:blip>
          <a:stretch>
            <a:fillRect/>
          </a:stretch>
        </p:blipFill>
        <p:spPr>
          <a:xfrm>
            <a:off x="1987550" y="1035050"/>
            <a:ext cx="2565400" cy="5399088"/>
          </a:xfrm>
          <a:prstGeom prst="rect">
            <a:avLst/>
          </a:prstGeom>
          <a:noFill/>
          <a:ln w="9525">
            <a:noFill/>
          </a:ln>
        </p:spPr>
      </p:pic>
      <p:sp>
        <p:nvSpPr>
          <p:cNvPr id="26628" name="矩形 13"/>
          <p:cNvSpPr/>
          <p:nvPr/>
        </p:nvSpPr>
        <p:spPr>
          <a:xfrm>
            <a:off x="4498975" y="1290638"/>
            <a:ext cx="7388225" cy="954087"/>
          </a:xfrm>
          <a:prstGeom prst="rect">
            <a:avLst/>
          </a:prstGeom>
          <a:noFill/>
          <a:ln w="9525">
            <a:noFill/>
          </a:ln>
        </p:spPr>
        <p:txBody>
          <a:bodyPr anchor="t" anchorCtr="0">
            <a:spAutoFit/>
          </a:bodyPr>
          <a:p>
            <a:r>
              <a:rPr lang="zh-CN" altLang="en-US" sz="2800" b="1">
                <a:latin typeface="华文细黑"/>
                <a:ea typeface="幼圆"/>
              </a:rPr>
              <a:t>向使四君却客而不内，疏士而不用，是使国无富利之实而秦无强大之名也。</a:t>
            </a:r>
            <a:endParaRPr lang="zh-CN" altLang="en-US" sz="2800" b="1">
              <a:latin typeface="华文细黑"/>
              <a:ea typeface="幼圆"/>
            </a:endParaRPr>
          </a:p>
        </p:txBody>
      </p:sp>
      <p:sp>
        <p:nvSpPr>
          <p:cNvPr id="24582" name="矩形 14"/>
          <p:cNvSpPr/>
          <p:nvPr/>
        </p:nvSpPr>
        <p:spPr>
          <a:xfrm>
            <a:off x="4756150" y="2416175"/>
            <a:ext cx="7129463" cy="1816100"/>
          </a:xfrm>
          <a:prstGeom prst="rect">
            <a:avLst/>
          </a:prstGeom>
          <a:noFill/>
          <a:ln w="9525">
            <a:noFill/>
          </a:ln>
        </p:spPr>
        <p:txBody>
          <a:bodyPr wrap="none">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史实：四君纳客用士，使国富利，秦强大</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假设：四君却客疏士，使国贫秦弱</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从史实的方向进行假设，得出弱秦的结果。</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fade">
                                      <p:cBhvr>
                                        <p:cTn id="7" dur="1000"/>
                                        <p:tgtEl>
                                          <p:spTgt spid="24579"/>
                                        </p:tgtEl>
                                      </p:cBhvr>
                                    </p:animEffect>
                                    <p:anim calcmode="lin" valueType="num">
                                      <p:cBhvr>
                                        <p:cTn id="8" dur="1000" fill="hold"/>
                                        <p:tgtEl>
                                          <p:spTgt spid="24579"/>
                                        </p:tgtEl>
                                        <p:attrNameLst>
                                          <p:attrName>ppt_x</p:attrName>
                                        </p:attrNameLst>
                                      </p:cBhvr>
                                      <p:tavLst>
                                        <p:tav tm="0">
                                          <p:val>
                                            <p:strVal val="#ppt_x"/>
                                          </p:val>
                                        </p:tav>
                                        <p:tav tm="100000">
                                          <p:val>
                                            <p:strVal val="#ppt_x"/>
                                          </p:val>
                                        </p:tav>
                                      </p:tavLst>
                                    </p:anim>
                                    <p:anim calcmode="lin" valueType="num">
                                      <p:cBhvr>
                                        <p:cTn id="9" dur="1000" fill="hold"/>
                                        <p:tgtEl>
                                          <p:spTgt spid="245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24580"/>
                                        </p:tgtEl>
                                        <p:attrNameLst>
                                          <p:attrName>style.visibility</p:attrName>
                                        </p:attrNameLst>
                                      </p:cBhvr>
                                      <p:to>
                                        <p:strVal val="visible"/>
                                      </p:to>
                                    </p:set>
                                    <p:animEffect transition="in" filter="checkerboard(across)">
                                      <p:cBhvr>
                                        <p:cTn id="13"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2"/>
          <p:cNvSpPr/>
          <p:nvPr/>
        </p:nvSpPr>
        <p:spPr>
          <a:xfrm>
            <a:off x="184150" y="1241425"/>
            <a:ext cx="11825288" cy="4875213"/>
          </a:xfrm>
          <a:prstGeom prst="rect">
            <a:avLst/>
          </a:prstGeom>
          <a:solidFill>
            <a:srgbClr val="D9D9D9">
              <a:alpha val="43137"/>
            </a:srgbClr>
          </a:solidFill>
          <a:ln w="12700">
            <a:noFill/>
          </a:ln>
        </p:spPr>
        <p:txBody>
          <a:bodyPr anchor="ctr" anchorCtr="0"/>
          <a:p>
            <a:pPr algn="ctr"/>
            <a:endParaRPr lang="zh-CN" altLang="en-US">
              <a:solidFill>
                <a:srgbClr val="FFFFFF"/>
              </a:solidFill>
              <a:latin typeface="华文细黑"/>
              <a:ea typeface="幼圆"/>
            </a:endParaRPr>
          </a:p>
        </p:txBody>
      </p:sp>
      <p:sp>
        <p:nvSpPr>
          <p:cNvPr id="27650" name="文本框 1"/>
          <p:cNvSpPr/>
          <p:nvPr/>
        </p:nvSpPr>
        <p:spPr>
          <a:xfrm>
            <a:off x="4400550" y="217488"/>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论证总结</a:t>
            </a:r>
            <a:endParaRPr lang="zh-CN" altLang="en-US" sz="2800" b="1">
              <a:latin typeface="仿宋" panose="02010609060101010101" pitchFamily="49" charset="-122"/>
              <a:ea typeface="仿宋" panose="02010609060101010101" pitchFamily="49" charset="-122"/>
            </a:endParaRPr>
          </a:p>
        </p:txBody>
      </p:sp>
      <p:pic>
        <p:nvPicPr>
          <p:cNvPr id="25604"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25605" name="文本框 61"/>
          <p:cNvSpPr/>
          <p:nvPr/>
        </p:nvSpPr>
        <p:spPr>
          <a:xfrm>
            <a:off x="3079750" y="1416050"/>
            <a:ext cx="6032500" cy="2214563"/>
          </a:xfrm>
          <a:prstGeom prst="rect">
            <a:avLst/>
          </a:prstGeom>
          <a:noFill/>
          <a:ln w="9525">
            <a:noFill/>
          </a:ln>
        </p:spPr>
        <p:txBody>
          <a:bodyPr anchor="t" anchorCtr="0">
            <a:spAutoFit/>
          </a:bodyPr>
          <a:p>
            <a:pPr algn="dist"/>
            <a:r>
              <a:rPr lang="zh-CN" altLang="en-US" sz="13800" b="1">
                <a:solidFill>
                  <a:srgbClr val="D1C0B1"/>
                </a:solidFill>
                <a:latin typeface="仿宋" panose="02010609060101010101" pitchFamily="49" charset="-122"/>
                <a:ea typeface="仿宋" panose="02010609060101010101" pitchFamily="49" charset="-122"/>
              </a:rPr>
              <a:t>客卿</a:t>
            </a:r>
            <a:endParaRPr lang="zh-CN" altLang="en-US" sz="13800" b="1">
              <a:solidFill>
                <a:srgbClr val="D1C0B1"/>
              </a:solidFill>
              <a:latin typeface="仿宋" panose="02010609060101010101" pitchFamily="49" charset="-122"/>
              <a:ea typeface="仿宋" panose="02010609060101010101" pitchFamily="49" charset="-122"/>
            </a:endParaRPr>
          </a:p>
        </p:txBody>
      </p:sp>
      <p:sp>
        <p:nvSpPr>
          <p:cNvPr id="25606" name="椭圆 3"/>
          <p:cNvSpPr/>
          <p:nvPr/>
        </p:nvSpPr>
        <p:spPr>
          <a:xfrm>
            <a:off x="2406650" y="1079500"/>
            <a:ext cx="3362325" cy="3095625"/>
          </a:xfrm>
          <a:prstGeom prst="ellipse">
            <a:avLst/>
          </a:prstGeom>
          <a:noFill/>
          <a:ln w="12700" cap="flat" cmpd="sng">
            <a:solidFill>
              <a:srgbClr val="D1C0B1"/>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25607" name="椭圆 4"/>
          <p:cNvSpPr/>
          <p:nvPr/>
        </p:nvSpPr>
        <p:spPr>
          <a:xfrm>
            <a:off x="6419850" y="1079500"/>
            <a:ext cx="3362325" cy="3095625"/>
          </a:xfrm>
          <a:prstGeom prst="ellipse">
            <a:avLst/>
          </a:prstGeom>
          <a:noFill/>
          <a:ln w="12700" cap="flat" cmpd="sng">
            <a:solidFill>
              <a:srgbClr val="D1C0B1"/>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pic>
        <p:nvPicPr>
          <p:cNvPr id="25608" name="图片 9" descr="108c536cbfccd37a0485a4795bebca4b"/>
          <p:cNvPicPr>
            <a:picLocks noChangeAspect="1"/>
          </p:cNvPicPr>
          <p:nvPr/>
        </p:nvPicPr>
        <p:blipFill>
          <a:blip r:embed="rId2"/>
          <a:stretch>
            <a:fillRect/>
          </a:stretch>
        </p:blipFill>
        <p:spPr>
          <a:xfrm>
            <a:off x="2236788" y="3984625"/>
            <a:ext cx="9772650" cy="2687638"/>
          </a:xfrm>
          <a:prstGeom prst="rect">
            <a:avLst/>
          </a:prstGeom>
          <a:noFill/>
          <a:ln w="9525">
            <a:noFill/>
          </a:ln>
        </p:spPr>
      </p:pic>
      <p:sp>
        <p:nvSpPr>
          <p:cNvPr id="25609" name="矩形 10"/>
          <p:cNvSpPr/>
          <p:nvPr/>
        </p:nvSpPr>
        <p:spPr>
          <a:xfrm>
            <a:off x="509588" y="801688"/>
            <a:ext cx="11393487" cy="7200900"/>
          </a:xfrm>
          <a:prstGeom prst="rect">
            <a:avLst/>
          </a:prstGeom>
          <a:noFill/>
          <a:ln w="9525">
            <a:noFill/>
          </a:ln>
        </p:spPr>
        <p:txBody>
          <a:bodyPr anchor="t" anchorCtr="0">
            <a:spAutoFit/>
          </a:bodyPr>
          <a:p>
            <a:pPr>
              <a:lnSpc>
                <a:spcPct val="150000"/>
              </a:lnSpc>
            </a:pPr>
            <a:r>
              <a:rPr lang="zh-CN" altLang="en-US" sz="2800">
                <a:latin typeface="Adobe 黑体 Std R" pitchFamily="34" charset="-122"/>
                <a:ea typeface="Adobe 黑体 Std R" pitchFamily="34" charset="-122"/>
              </a:rPr>
              <a:t>    所举的例子都来源于秦国历代君王的实践，客卿之功毋庸置疑，这符合秦王想一统天下的野心，某种程度上让秦王重新思考逐客的利弊，同时也正面否定了”客负于秦”的论据。紧接着“客何负于秦？”的反诘更是该段语言策略运用转化亮点，在之前客有功于秦的成功立论之下，李斯说道“向使六世秦君却客而不纳，疏士而不用，秦国岂有变法之功，强大之实也！”，在如此犀利的反面假设和严密推理的语言策略下，使该文前半段产生排山倒海的气势由正面与背面夹击秦王产生的逐客的心理防线，但驱动这种语言说服力最终还是李斯能抓住秦王希望称霸天下的心理，这才是语言策略设计时所应真正把握的核心与灵魂。</a:t>
            </a:r>
            <a:endParaRPr lang="zh-CN" altLang="en-US" sz="2800">
              <a:latin typeface="Adobe 黑体 Std R" pitchFamily="34" charset="-122"/>
              <a:ea typeface="Adobe 黑体 Std R" pitchFamily="34" charset="-122"/>
            </a:endParaRPr>
          </a:p>
          <a:p>
            <a:br>
              <a:rPr lang="zh-CN" altLang="en-US" sz="2800">
                <a:latin typeface="华文细黑"/>
                <a:ea typeface="幼圆"/>
              </a:rPr>
            </a:br>
            <a:br>
              <a:rPr lang="zh-CN" altLang="en-US" sz="2800">
                <a:latin typeface="华文细黑"/>
                <a:ea typeface="幼圆"/>
              </a:rPr>
            </a:br>
            <a:endParaRPr lang="zh-CN" altLang="en-US" sz="2800">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1000"/>
                                        <p:tgtEl>
                                          <p:spTgt spid="25604"/>
                                        </p:tgtEl>
                                      </p:cBhvr>
                                    </p:animEffect>
                                    <p:anim calcmode="lin" valueType="num">
                                      <p:cBhvr>
                                        <p:cTn id="8" dur="1000" fill="hold"/>
                                        <p:tgtEl>
                                          <p:spTgt spid="25604"/>
                                        </p:tgtEl>
                                        <p:attrNameLst>
                                          <p:attrName>ppt_x</p:attrName>
                                        </p:attrNameLst>
                                      </p:cBhvr>
                                      <p:tavLst>
                                        <p:tav tm="0">
                                          <p:val>
                                            <p:strVal val="#ppt_x"/>
                                          </p:val>
                                        </p:tav>
                                        <p:tav tm="100000">
                                          <p:val>
                                            <p:strVal val="#ppt_x"/>
                                          </p:val>
                                        </p:tav>
                                      </p:tavLst>
                                    </p:anim>
                                    <p:anim calcmode="lin" valueType="num">
                                      <p:cBhvr>
                                        <p:cTn id="9" dur="1000" fill="hold"/>
                                        <p:tgtEl>
                                          <p:spTgt spid="2560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fade">
                                      <p:cBhvr>
                                        <p:cTn id="13" dur="1000"/>
                                        <p:tgtEl>
                                          <p:spTgt spid="25602"/>
                                        </p:tgtEl>
                                      </p:cBhvr>
                                    </p:animEffect>
                                    <p:anim calcmode="lin" valueType="num">
                                      <p:cBhvr>
                                        <p:cTn id="14" dur="1000" fill="hold"/>
                                        <p:tgtEl>
                                          <p:spTgt spid="25602"/>
                                        </p:tgtEl>
                                        <p:attrNameLst>
                                          <p:attrName>ppt_x</p:attrName>
                                        </p:attrNameLst>
                                      </p:cBhvr>
                                      <p:tavLst>
                                        <p:tav tm="0">
                                          <p:val>
                                            <p:strVal val="#ppt_x"/>
                                          </p:val>
                                        </p:tav>
                                        <p:tav tm="100000">
                                          <p:val>
                                            <p:strVal val="#ppt_x"/>
                                          </p:val>
                                        </p:tav>
                                      </p:tavLst>
                                    </p:anim>
                                    <p:anim calcmode="lin" valueType="num">
                                      <p:cBhvr>
                                        <p:cTn id="15" dur="1000" fill="hold"/>
                                        <p:tgtEl>
                                          <p:spTgt spid="2560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605"/>
                                        </p:tgtEl>
                                        <p:attrNameLst>
                                          <p:attrName>style.visibility</p:attrName>
                                        </p:attrNameLst>
                                      </p:cBhvr>
                                      <p:to>
                                        <p:strVal val="visible"/>
                                      </p:to>
                                    </p:set>
                                    <p:animEffect transition="in" filter="fade">
                                      <p:cBhvr>
                                        <p:cTn id="18" dur="1000"/>
                                        <p:tgtEl>
                                          <p:spTgt spid="25605"/>
                                        </p:tgtEl>
                                      </p:cBhvr>
                                    </p:animEffect>
                                    <p:anim calcmode="lin" valueType="num">
                                      <p:cBhvr>
                                        <p:cTn id="19" dur="1000" fill="hold"/>
                                        <p:tgtEl>
                                          <p:spTgt spid="25605"/>
                                        </p:tgtEl>
                                        <p:attrNameLst>
                                          <p:attrName>ppt_x</p:attrName>
                                        </p:attrNameLst>
                                      </p:cBhvr>
                                      <p:tavLst>
                                        <p:tav tm="0">
                                          <p:val>
                                            <p:strVal val="#ppt_x"/>
                                          </p:val>
                                        </p:tav>
                                        <p:tav tm="100000">
                                          <p:val>
                                            <p:strVal val="#ppt_x"/>
                                          </p:val>
                                        </p:tav>
                                      </p:tavLst>
                                    </p:anim>
                                    <p:anim calcmode="lin" valueType="num">
                                      <p:cBhvr>
                                        <p:cTn id="20" dur="1000" fill="hold"/>
                                        <p:tgtEl>
                                          <p:spTgt spid="2560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5606"/>
                                        </p:tgtEl>
                                        <p:attrNameLst>
                                          <p:attrName>style.visibility</p:attrName>
                                        </p:attrNameLst>
                                      </p:cBhvr>
                                      <p:to>
                                        <p:strVal val="visible"/>
                                      </p:to>
                                    </p:set>
                                    <p:animEffect transition="in" filter="fade">
                                      <p:cBhvr>
                                        <p:cTn id="23" dur="1000"/>
                                        <p:tgtEl>
                                          <p:spTgt spid="25606"/>
                                        </p:tgtEl>
                                      </p:cBhvr>
                                    </p:animEffect>
                                    <p:anim calcmode="lin" valueType="num">
                                      <p:cBhvr>
                                        <p:cTn id="24" dur="1000" fill="hold"/>
                                        <p:tgtEl>
                                          <p:spTgt spid="25606"/>
                                        </p:tgtEl>
                                        <p:attrNameLst>
                                          <p:attrName>ppt_x</p:attrName>
                                        </p:attrNameLst>
                                      </p:cBhvr>
                                      <p:tavLst>
                                        <p:tav tm="0">
                                          <p:val>
                                            <p:strVal val="#ppt_x"/>
                                          </p:val>
                                        </p:tav>
                                        <p:tav tm="100000">
                                          <p:val>
                                            <p:strVal val="#ppt_x"/>
                                          </p:val>
                                        </p:tav>
                                      </p:tavLst>
                                    </p:anim>
                                    <p:anim calcmode="lin" valueType="num">
                                      <p:cBhvr>
                                        <p:cTn id="25" dur="1000" fill="hold"/>
                                        <p:tgtEl>
                                          <p:spTgt spid="2560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5607"/>
                                        </p:tgtEl>
                                        <p:attrNameLst>
                                          <p:attrName>style.visibility</p:attrName>
                                        </p:attrNameLst>
                                      </p:cBhvr>
                                      <p:to>
                                        <p:strVal val="visible"/>
                                      </p:to>
                                    </p:set>
                                    <p:animEffect transition="in" filter="fade">
                                      <p:cBhvr>
                                        <p:cTn id="28" dur="1000"/>
                                        <p:tgtEl>
                                          <p:spTgt spid="25607"/>
                                        </p:tgtEl>
                                      </p:cBhvr>
                                    </p:animEffect>
                                    <p:anim calcmode="lin" valueType="num">
                                      <p:cBhvr>
                                        <p:cTn id="29" dur="1000" fill="hold"/>
                                        <p:tgtEl>
                                          <p:spTgt spid="25607"/>
                                        </p:tgtEl>
                                        <p:attrNameLst>
                                          <p:attrName>ppt_x</p:attrName>
                                        </p:attrNameLst>
                                      </p:cBhvr>
                                      <p:tavLst>
                                        <p:tav tm="0">
                                          <p:val>
                                            <p:strVal val="#ppt_x"/>
                                          </p:val>
                                        </p:tav>
                                        <p:tav tm="100000">
                                          <p:val>
                                            <p:strVal val="#ppt_x"/>
                                          </p:val>
                                        </p:tav>
                                      </p:tavLst>
                                    </p:anim>
                                    <p:anim calcmode="lin" valueType="num">
                                      <p:cBhvr>
                                        <p:cTn id="30" dur="1000" fill="hold"/>
                                        <p:tgtEl>
                                          <p:spTgt spid="2560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25608"/>
                                        </p:tgtEl>
                                        <p:attrNameLst>
                                          <p:attrName>style.visibility</p:attrName>
                                        </p:attrNameLst>
                                      </p:cBhvr>
                                      <p:to>
                                        <p:strVal val="visible"/>
                                      </p:to>
                                    </p:set>
                                    <p:animEffect transition="in" filter="fade">
                                      <p:cBhvr>
                                        <p:cTn id="34" dur="1000"/>
                                        <p:tgtEl>
                                          <p:spTgt spid="25608"/>
                                        </p:tgtEl>
                                      </p:cBhvr>
                                    </p:animEffect>
                                    <p:anim calcmode="lin" valueType="num">
                                      <p:cBhvr>
                                        <p:cTn id="35" dur="1000" fill="hold"/>
                                        <p:tgtEl>
                                          <p:spTgt spid="25608"/>
                                        </p:tgtEl>
                                        <p:attrNameLst>
                                          <p:attrName>ppt_x</p:attrName>
                                        </p:attrNameLst>
                                      </p:cBhvr>
                                      <p:tavLst>
                                        <p:tav tm="0">
                                          <p:val>
                                            <p:strVal val="#ppt_x"/>
                                          </p:val>
                                        </p:tav>
                                        <p:tav tm="100000">
                                          <p:val>
                                            <p:strVal val="#ppt_x"/>
                                          </p:val>
                                        </p:tav>
                                      </p:tavLst>
                                    </p:anim>
                                    <p:anim calcmode="lin" valueType="num">
                                      <p:cBhvr>
                                        <p:cTn id="36" dur="1000" fill="hold"/>
                                        <p:tgtEl>
                                          <p:spTgt spid="2560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5609"/>
                                        </p:tgtEl>
                                        <p:attrNameLst>
                                          <p:attrName>style.visibility</p:attrName>
                                        </p:attrNameLst>
                                      </p:cBhvr>
                                      <p:to>
                                        <p:strVal val="visible"/>
                                      </p:to>
                                    </p:set>
                                    <p:animEffect transition="in" filter="wipe(down)">
                                      <p:cBhvr>
                                        <p:cTn id="41" dur="5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5" grpId="0" animBg="1"/>
      <p:bldP spid="25606" grpId="0" animBg="1"/>
      <p:bldP spid="25607" grpId="0" animBg="1"/>
      <p:bldP spid="2560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28674" name="矩形 63"/>
          <p:cNvSpPr/>
          <p:nvPr/>
        </p:nvSpPr>
        <p:spPr>
          <a:xfrm>
            <a:off x="1871663" y="244475"/>
            <a:ext cx="10096500" cy="6554470"/>
          </a:xfrm>
          <a:prstGeom prst="rect">
            <a:avLst/>
          </a:prstGeom>
          <a:noFill/>
          <a:ln w="9525">
            <a:noFill/>
          </a:ln>
        </p:spPr>
        <p:txBody>
          <a:bodyPr anchor="t" anchorCtr="0">
            <a:spAutoFit/>
          </a:bodyPr>
          <a:p>
            <a:pPr>
              <a:lnSpc>
                <a:spcPct val="300000"/>
              </a:lnSpc>
            </a:pPr>
            <a:r>
              <a:rPr lang="en-US" altLang="zh-CN" sz="2800">
                <a:latin typeface="华文细黑"/>
                <a:ea typeface="幼圆"/>
              </a:rPr>
              <a:t>       </a:t>
            </a:r>
            <a:r>
              <a:rPr lang="zh-CN" altLang="en-US" sz="2800">
                <a:latin typeface="华文细黑"/>
                <a:ea typeface="幼圆"/>
              </a:rPr>
              <a:t>今陛下</a:t>
            </a:r>
            <a:r>
              <a:rPr lang="zh-CN" altLang="en-US" sz="2800" b="1">
                <a:solidFill>
                  <a:srgbClr val="FF0000"/>
                </a:solidFill>
                <a:latin typeface="华文细黑"/>
                <a:ea typeface="幼圆"/>
              </a:rPr>
              <a:t>致</a:t>
            </a:r>
            <a:r>
              <a:rPr lang="zh-CN" altLang="en-US" sz="2800">
                <a:latin typeface="华文细黑"/>
                <a:ea typeface="幼圆"/>
              </a:rPr>
              <a:t>昆山之玉，有随、和之宝，垂明月之珠，</a:t>
            </a:r>
            <a:r>
              <a:rPr lang="zh-CN" altLang="en-US" sz="2800" b="1">
                <a:solidFill>
                  <a:srgbClr val="FF0000"/>
                </a:solidFill>
                <a:latin typeface="华文细黑"/>
                <a:ea typeface="幼圆"/>
              </a:rPr>
              <a:t>服</a:t>
            </a:r>
            <a:r>
              <a:rPr lang="zh-CN" altLang="en-US" sz="2800">
                <a:latin typeface="华文细黑"/>
                <a:ea typeface="幼圆"/>
              </a:rPr>
              <a:t>太阿之剑，乘纤离之马，建翠凤之旗，</a:t>
            </a:r>
            <a:r>
              <a:rPr lang="zh-CN" altLang="en-US" sz="2800" b="1">
                <a:solidFill>
                  <a:srgbClr val="FF0000"/>
                </a:solidFill>
                <a:latin typeface="华文细黑"/>
                <a:ea typeface="幼圆"/>
              </a:rPr>
              <a:t>树</a:t>
            </a:r>
            <a:r>
              <a:rPr lang="zh-CN" altLang="en-US" sz="2800">
                <a:latin typeface="华文细黑"/>
                <a:ea typeface="幼圆"/>
              </a:rPr>
              <a:t>灵鼍之鼓。此数宝者，秦不生一焉，而陛下</a:t>
            </a:r>
            <a:r>
              <a:rPr lang="zh-CN" altLang="en-US" sz="2800" b="1">
                <a:solidFill>
                  <a:srgbClr val="FF0000"/>
                </a:solidFill>
                <a:latin typeface="华文细黑"/>
                <a:ea typeface="幼圆"/>
              </a:rPr>
              <a:t>说</a:t>
            </a:r>
            <a:r>
              <a:rPr lang="zh-CN" altLang="en-US" sz="2800">
                <a:latin typeface="华文细黑"/>
                <a:ea typeface="幼圆"/>
              </a:rPr>
              <a:t>之，何也？必秦国之所生然后可，则是夜光之璧不饰朝廷，犀象之器不为玩好，郑、卫之女不充后宫，而骏良駃騠不实外厩，</a:t>
            </a:r>
            <a:r>
              <a:rPr lang="zh-CN" altLang="en-US" sz="2800" b="1">
                <a:solidFill>
                  <a:srgbClr val="FF0000"/>
                </a:solidFill>
                <a:latin typeface="华文细黑"/>
                <a:ea typeface="幼圆"/>
              </a:rPr>
              <a:t>江南金锡不为用</a:t>
            </a:r>
            <a:r>
              <a:rPr lang="zh-CN" altLang="en-US" sz="2800">
                <a:latin typeface="华文细黑"/>
                <a:ea typeface="幼圆"/>
              </a:rPr>
              <a:t>，西蜀丹青不为</a:t>
            </a:r>
            <a:r>
              <a:rPr lang="zh-CN" altLang="en-US" sz="2800" b="1">
                <a:solidFill>
                  <a:srgbClr val="FF0000"/>
                </a:solidFill>
                <a:latin typeface="华文细黑"/>
                <a:ea typeface="幼圆"/>
              </a:rPr>
              <a:t>采</a:t>
            </a:r>
            <a:r>
              <a:rPr lang="zh-CN" altLang="en-US" sz="2800">
                <a:latin typeface="华文细黑"/>
                <a:ea typeface="幼圆"/>
              </a:rPr>
              <a:t>。</a:t>
            </a:r>
            <a:endParaRPr lang="zh-CN" altLang="en-US" sz="2800">
              <a:latin typeface="华文细黑"/>
              <a:ea typeface="幼圆"/>
            </a:endParaRPr>
          </a:p>
        </p:txBody>
      </p:sp>
      <p:sp>
        <p:nvSpPr>
          <p:cNvPr id="26628" name="矩形 4"/>
          <p:cNvSpPr/>
          <p:nvPr/>
        </p:nvSpPr>
        <p:spPr>
          <a:xfrm>
            <a:off x="2943225" y="40322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获得</a:t>
            </a:r>
            <a:endParaRPr lang="zh-CN" altLang="en-US" sz="2800" b="1" strike="noStrike" noProof="1">
              <a:effectLst>
                <a:outerShdw blurRad="38100" dist="38100" dir="2700000">
                  <a:srgbClr val="FFFFFF"/>
                </a:outerShdw>
              </a:effectLst>
              <a:latin typeface="华文细黑"/>
              <a:ea typeface="幼圆"/>
            </a:endParaRPr>
          </a:p>
        </p:txBody>
      </p:sp>
      <p:sp>
        <p:nvSpPr>
          <p:cNvPr id="26629" name="矩形 13"/>
          <p:cNvSpPr/>
          <p:nvPr/>
        </p:nvSpPr>
        <p:spPr>
          <a:xfrm>
            <a:off x="9464675" y="360363"/>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佩戴</a:t>
            </a:r>
            <a:endParaRPr lang="zh-CN" altLang="en-US" sz="2800" b="1" strike="noStrike" noProof="1">
              <a:effectLst>
                <a:outerShdw blurRad="38100" dist="38100" dir="2700000">
                  <a:srgbClr val="FFFFFF"/>
                </a:outerShdw>
              </a:effectLst>
              <a:latin typeface="华文细黑"/>
              <a:ea typeface="幼圆"/>
            </a:endParaRPr>
          </a:p>
        </p:txBody>
      </p:sp>
      <p:sp>
        <p:nvSpPr>
          <p:cNvPr id="26630" name="矩形 14"/>
          <p:cNvSpPr/>
          <p:nvPr/>
        </p:nvSpPr>
        <p:spPr>
          <a:xfrm>
            <a:off x="5959475" y="1655763"/>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陈设</a:t>
            </a:r>
            <a:endParaRPr lang="zh-CN" altLang="en-US" sz="2800" b="1" strike="noStrike" noProof="1">
              <a:effectLst>
                <a:outerShdw blurRad="38100" dist="38100" dir="2700000">
                  <a:srgbClr val="FFFFFF"/>
                </a:outerShdw>
              </a:effectLst>
              <a:latin typeface="华文细黑"/>
              <a:ea typeface="幼圆"/>
            </a:endParaRPr>
          </a:p>
        </p:txBody>
      </p:sp>
      <p:sp>
        <p:nvSpPr>
          <p:cNvPr id="26631" name="矩形 15"/>
          <p:cNvSpPr/>
          <p:nvPr/>
        </p:nvSpPr>
        <p:spPr>
          <a:xfrm>
            <a:off x="1717675" y="2935288"/>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通假字，通“悦”</a:t>
            </a:r>
            <a:endParaRPr lang="zh-CN" altLang="en-US" sz="2800" b="1" strike="noStrike" noProof="1">
              <a:effectLst>
                <a:outerShdw blurRad="38100" dist="38100" dir="2700000">
                  <a:srgbClr val="FFFFFF"/>
                </a:outerShdw>
              </a:effectLst>
              <a:latin typeface="华文细黑"/>
              <a:ea typeface="幼圆"/>
            </a:endParaRPr>
          </a:p>
        </p:txBody>
      </p:sp>
      <p:sp>
        <p:nvSpPr>
          <p:cNvPr id="26632" name="矩形 23"/>
          <p:cNvSpPr/>
          <p:nvPr/>
        </p:nvSpPr>
        <p:spPr>
          <a:xfrm>
            <a:off x="7705725" y="5470525"/>
            <a:ext cx="42052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通假字，通“彩”，彩饰</a:t>
            </a:r>
            <a:endParaRPr lang="zh-CN" altLang="en-US" sz="2800" b="1" strike="noStrike" noProof="1">
              <a:effectLst>
                <a:outerShdw blurRad="38100" dist="38100" dir="2700000">
                  <a:srgbClr val="FFFFFF"/>
                </a:outerShdw>
              </a:effectLst>
              <a:latin typeface="华文细黑"/>
              <a:ea typeface="幼圆"/>
            </a:endParaRPr>
          </a:p>
        </p:txBody>
      </p:sp>
      <p:sp>
        <p:nvSpPr>
          <p:cNvPr id="26633" name="矩形 24"/>
          <p:cNvSpPr/>
          <p:nvPr/>
        </p:nvSpPr>
        <p:spPr>
          <a:xfrm>
            <a:off x="4683125" y="5508625"/>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被动句</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wipe(down)">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wipe(down)">
                                      <p:cBhvr>
                                        <p:cTn id="12" dur="5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630"/>
                                        </p:tgtEl>
                                        <p:attrNameLst>
                                          <p:attrName>style.visibility</p:attrName>
                                        </p:attrNameLst>
                                      </p:cBhvr>
                                      <p:to>
                                        <p:strVal val="visible"/>
                                      </p:to>
                                    </p:set>
                                    <p:animEffect transition="in" filter="wipe(down)">
                                      <p:cBhvr>
                                        <p:cTn id="17" dur="500"/>
                                        <p:tgtEl>
                                          <p:spTgt spid="266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631"/>
                                        </p:tgtEl>
                                        <p:attrNameLst>
                                          <p:attrName>style.visibility</p:attrName>
                                        </p:attrNameLst>
                                      </p:cBhvr>
                                      <p:to>
                                        <p:strVal val="visible"/>
                                      </p:to>
                                    </p:set>
                                    <p:animEffect transition="in" filter="wipe(down)">
                                      <p:cBhvr>
                                        <p:cTn id="22" dur="500"/>
                                        <p:tgtEl>
                                          <p:spTgt spid="266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6633"/>
                                        </p:tgtEl>
                                        <p:attrNameLst>
                                          <p:attrName>style.visibility</p:attrName>
                                        </p:attrNameLst>
                                      </p:cBhvr>
                                      <p:to>
                                        <p:strVal val="visible"/>
                                      </p:to>
                                    </p:set>
                                    <p:animEffect transition="in" filter="wipe(down)">
                                      <p:cBhvr>
                                        <p:cTn id="27" dur="500"/>
                                        <p:tgtEl>
                                          <p:spTgt spid="266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632"/>
                                        </p:tgtEl>
                                        <p:attrNameLst>
                                          <p:attrName>style.visibility</p:attrName>
                                        </p:attrNameLst>
                                      </p:cBhvr>
                                      <p:to>
                                        <p:strVal val="visible"/>
                                      </p:to>
                                    </p:set>
                                    <p:animEffect transition="in" filter="wipe(down)">
                                      <p:cBhvr>
                                        <p:cTn id="32" dur="5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29698" name="矩形 63"/>
          <p:cNvSpPr/>
          <p:nvPr/>
        </p:nvSpPr>
        <p:spPr>
          <a:xfrm>
            <a:off x="1871663" y="244475"/>
            <a:ext cx="10096500" cy="6556375"/>
          </a:xfrm>
          <a:prstGeom prst="rect">
            <a:avLst/>
          </a:prstGeom>
          <a:noFill/>
          <a:ln w="9525">
            <a:noFill/>
          </a:ln>
        </p:spPr>
        <p:txBody>
          <a:bodyPr anchor="t" anchorCtr="0">
            <a:spAutoFit/>
          </a:bodyPr>
          <a:p>
            <a:pPr>
              <a:lnSpc>
                <a:spcPct val="300000"/>
              </a:lnSpc>
            </a:pPr>
            <a:r>
              <a:rPr lang="zh-CN" altLang="en-US" sz="2800">
                <a:latin typeface="华文细黑"/>
                <a:ea typeface="幼圆"/>
              </a:rPr>
              <a:t>所以饰后宫，充下陈，</a:t>
            </a:r>
            <a:r>
              <a:rPr lang="zh-CN" altLang="en-US" sz="2800" b="1">
                <a:solidFill>
                  <a:srgbClr val="FF0000"/>
                </a:solidFill>
                <a:latin typeface="华文细黑"/>
                <a:ea typeface="幼圆"/>
              </a:rPr>
              <a:t>娱</a:t>
            </a:r>
            <a:r>
              <a:rPr lang="zh-CN" altLang="en-US" sz="2800">
                <a:latin typeface="华文细黑"/>
                <a:ea typeface="幼圆"/>
              </a:rPr>
              <a:t>心意，</a:t>
            </a:r>
            <a:r>
              <a:rPr lang="zh-CN" altLang="en-US" sz="2800" b="1">
                <a:solidFill>
                  <a:srgbClr val="FF0000"/>
                </a:solidFill>
                <a:latin typeface="华文细黑"/>
                <a:ea typeface="幼圆"/>
              </a:rPr>
              <a:t>说</a:t>
            </a:r>
            <a:r>
              <a:rPr lang="zh-CN" altLang="en-US" sz="2800">
                <a:latin typeface="华文细黑"/>
                <a:ea typeface="幼圆"/>
              </a:rPr>
              <a:t>耳目者，必出于秦然后可，则是宛珠之簪、</a:t>
            </a:r>
            <a:r>
              <a:rPr lang="zh-CN" altLang="en-US" sz="2800" b="1">
                <a:solidFill>
                  <a:srgbClr val="FF0000"/>
                </a:solidFill>
                <a:latin typeface="华文细黑"/>
                <a:ea typeface="幼圆"/>
              </a:rPr>
              <a:t>傅</a:t>
            </a:r>
            <a:r>
              <a:rPr lang="zh-CN" altLang="en-US" sz="2800">
                <a:latin typeface="华文细黑"/>
                <a:ea typeface="幼圆"/>
              </a:rPr>
              <a:t>玑之珥、阿缟之衣、锦绣之饰不进于前，而随俗雅化佳冶窈窕赵女不立于侧也。</a:t>
            </a:r>
            <a:r>
              <a:rPr lang="zh-CN" altLang="en-US" sz="2800" b="1">
                <a:solidFill>
                  <a:srgbClr val="FF0000"/>
                </a:solidFill>
                <a:latin typeface="华文细黑"/>
                <a:ea typeface="幼圆"/>
              </a:rPr>
              <a:t>夫击瓮叩缶，弹筝搏髀，而歌呼呜呜快耳者，真秦之声也；</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郑</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卫</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桑间</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昭</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虞</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武</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象</a:t>
            </a:r>
            <a:r>
              <a:rPr lang="en-US" altLang="zh-CN" sz="2800" b="1">
                <a:solidFill>
                  <a:srgbClr val="FF0000"/>
                </a:solidFill>
                <a:latin typeface="华文细黑"/>
                <a:ea typeface="幼圆"/>
              </a:rPr>
              <a:t>》</a:t>
            </a:r>
            <a:r>
              <a:rPr lang="zh-CN" altLang="en-US" sz="2800" b="1">
                <a:solidFill>
                  <a:srgbClr val="FF0000"/>
                </a:solidFill>
                <a:latin typeface="华文细黑"/>
                <a:ea typeface="幼圆"/>
              </a:rPr>
              <a:t>者，异国之乐也</a:t>
            </a:r>
            <a:r>
              <a:rPr lang="zh-CN" altLang="en-US" sz="2800">
                <a:latin typeface="华文细黑"/>
                <a:ea typeface="幼圆"/>
              </a:rPr>
              <a:t>。</a:t>
            </a:r>
            <a:endParaRPr lang="zh-CN" altLang="en-US" sz="2800">
              <a:latin typeface="华文细黑"/>
              <a:ea typeface="幼圆"/>
            </a:endParaRPr>
          </a:p>
        </p:txBody>
      </p:sp>
      <p:sp>
        <p:nvSpPr>
          <p:cNvPr id="27652" name="矩形 4"/>
          <p:cNvSpPr/>
          <p:nvPr/>
        </p:nvSpPr>
        <p:spPr>
          <a:xfrm>
            <a:off x="4306888" y="0"/>
            <a:ext cx="2011363" cy="954088"/>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使动用法，</a:t>
            </a:r>
            <a:endParaRPr lang="en-US" altLang="zh-CN" sz="2800" b="1" strike="noStrike" noProof="1">
              <a:effectLst>
                <a:outerShdw blurRad="38100" dist="38100" dir="2700000">
                  <a:srgbClr val="FFFFFF"/>
                </a:outerShdw>
              </a:effectLst>
              <a:latin typeface="华文细黑"/>
              <a:ea typeface="幼圆"/>
            </a:endParaRPr>
          </a:p>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a:t>
            </a:r>
            <a:r>
              <a:rPr lang="en-US" altLang="zh-CN" sz="2800" b="1" strike="noStrike" noProof="1">
                <a:effectLst>
                  <a:outerShdw blurRad="38100" dist="38100" dir="2700000">
                    <a:srgbClr val="FFFFFF"/>
                  </a:outerShdw>
                </a:effectLst>
                <a:latin typeface="华文细黑"/>
                <a:ea typeface="幼圆"/>
                <a:cs typeface="+mn-cs"/>
              </a:rPr>
              <a:t>……</a:t>
            </a:r>
            <a:r>
              <a:rPr lang="zh-CN" altLang="en-US" sz="2800" b="1" strike="noStrike" noProof="1">
                <a:effectLst>
                  <a:outerShdw blurRad="38100" dist="38100" dir="2700000">
                    <a:srgbClr val="FFFFFF"/>
                  </a:outerShdw>
                </a:effectLst>
                <a:latin typeface="华文细黑"/>
                <a:ea typeface="幼圆"/>
                <a:cs typeface="+mn-cs"/>
              </a:rPr>
              <a:t>娱乐</a:t>
            </a:r>
            <a:endParaRPr lang="zh-CN" altLang="en-US" sz="2800" b="1" strike="noStrike" noProof="1">
              <a:effectLst>
                <a:outerShdw blurRad="38100" dist="38100" dir="2700000">
                  <a:srgbClr val="FFFFFF"/>
                </a:outerShdw>
              </a:effectLst>
              <a:latin typeface="华文细黑"/>
              <a:ea typeface="幼圆"/>
            </a:endParaRPr>
          </a:p>
        </p:txBody>
      </p:sp>
      <p:sp>
        <p:nvSpPr>
          <p:cNvPr id="27653" name="椭圆 8"/>
          <p:cNvSpPr/>
          <p:nvPr/>
        </p:nvSpPr>
        <p:spPr>
          <a:xfrm>
            <a:off x="3690938" y="4708525"/>
            <a:ext cx="571500"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b="1">
              <a:latin typeface="华文细黑"/>
              <a:ea typeface="幼圆"/>
            </a:endParaRPr>
          </a:p>
        </p:txBody>
      </p:sp>
      <p:sp>
        <p:nvSpPr>
          <p:cNvPr id="27654" name="矩形 13"/>
          <p:cNvSpPr/>
          <p:nvPr/>
        </p:nvSpPr>
        <p:spPr>
          <a:xfrm>
            <a:off x="6943725" y="0"/>
            <a:ext cx="1646238" cy="954088"/>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通假字，</a:t>
            </a:r>
            <a:endParaRPr lang="en-US" altLang="zh-CN" sz="2800" b="1" strike="noStrike" noProof="1">
              <a:effectLst>
                <a:outerShdw blurRad="38100" dist="38100" dir="2700000">
                  <a:srgbClr val="FFFFFF"/>
                </a:outerShdw>
              </a:effectLst>
              <a:latin typeface="华文细黑"/>
              <a:ea typeface="幼圆"/>
            </a:endParaRPr>
          </a:p>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通“悦”</a:t>
            </a:r>
            <a:endParaRPr lang="zh-CN" altLang="en-US" sz="2800" b="1" strike="noStrike" noProof="1">
              <a:effectLst>
                <a:outerShdw blurRad="38100" dist="38100" dir="2700000">
                  <a:srgbClr val="FFFFFF"/>
                </a:outerShdw>
              </a:effectLst>
              <a:latin typeface="华文细黑"/>
              <a:ea typeface="幼圆"/>
            </a:endParaRPr>
          </a:p>
        </p:txBody>
      </p:sp>
      <p:sp>
        <p:nvSpPr>
          <p:cNvPr id="27655" name="矩形 14"/>
          <p:cNvSpPr/>
          <p:nvPr/>
        </p:nvSpPr>
        <p:spPr>
          <a:xfrm>
            <a:off x="3148013" y="1655763"/>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通假字，通“附”</a:t>
            </a:r>
            <a:endParaRPr lang="zh-CN" altLang="en-US" sz="2800" b="1" strike="noStrike" noProof="1">
              <a:effectLst>
                <a:outerShdw blurRad="38100" dist="38100" dir="2700000">
                  <a:srgbClr val="FFFFFF"/>
                </a:outerShdw>
              </a:effectLst>
              <a:latin typeface="华文细黑"/>
              <a:ea typeface="幼圆"/>
            </a:endParaRPr>
          </a:p>
        </p:txBody>
      </p:sp>
      <p:sp>
        <p:nvSpPr>
          <p:cNvPr id="27656" name="矩形 17"/>
          <p:cNvSpPr/>
          <p:nvPr/>
        </p:nvSpPr>
        <p:spPr>
          <a:xfrm>
            <a:off x="8502650" y="2978150"/>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判断句</a:t>
            </a:r>
            <a:endParaRPr lang="zh-CN" altLang="en-US" sz="2800" b="1" strike="noStrike" noProof="1">
              <a:effectLst>
                <a:outerShdw blurRad="38100" dist="38100" dir="2700000">
                  <a:srgbClr val="FFFFFF"/>
                </a:outerShdw>
              </a:effectLst>
              <a:latin typeface="华文细黑"/>
              <a:ea typeface="幼圆"/>
            </a:endParaRPr>
          </a:p>
        </p:txBody>
      </p:sp>
      <p:sp>
        <p:nvSpPr>
          <p:cNvPr id="27657" name="矩形 18"/>
          <p:cNvSpPr/>
          <p:nvPr/>
        </p:nvSpPr>
        <p:spPr>
          <a:xfrm>
            <a:off x="1636713" y="4251325"/>
            <a:ext cx="381317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使动用法，使</a:t>
            </a:r>
            <a:r>
              <a:rPr lang="en-US" altLang="zh-CN" sz="2800" b="1" strike="noStrike" noProof="1">
                <a:effectLst>
                  <a:outerShdw blurRad="38100" dist="38100" dir="2700000">
                    <a:srgbClr val="FFFFFF"/>
                  </a:outerShdw>
                </a:effectLst>
                <a:latin typeface="华文细黑"/>
                <a:ea typeface="幼圆"/>
                <a:cs typeface="+mn-cs"/>
              </a:rPr>
              <a:t>……</a:t>
            </a:r>
            <a:r>
              <a:rPr lang="zh-CN" altLang="en-US" sz="2800" b="1" strike="noStrike" noProof="1">
                <a:effectLst>
                  <a:outerShdw blurRad="38100" dist="38100" dir="2700000">
                    <a:srgbClr val="FFFFFF"/>
                  </a:outerShdw>
                </a:effectLst>
                <a:latin typeface="华文细黑"/>
                <a:ea typeface="幼圆"/>
                <a:cs typeface="+mn-cs"/>
              </a:rPr>
              <a:t>愉快</a:t>
            </a:r>
            <a:endParaRPr lang="zh-CN" altLang="en-US" sz="2800" b="1" strike="noStrike" noProof="1">
              <a:effectLst>
                <a:outerShdw blurRad="38100" dist="38100" dir="2700000">
                  <a:srgbClr val="FFFFFF"/>
                </a:outerShdw>
              </a:effectLst>
              <a:latin typeface="华文细黑"/>
              <a:ea typeface="幼圆"/>
            </a:endParaRPr>
          </a:p>
        </p:txBody>
      </p:sp>
      <p:sp>
        <p:nvSpPr>
          <p:cNvPr id="27658" name="矩形 21"/>
          <p:cNvSpPr/>
          <p:nvPr/>
        </p:nvSpPr>
        <p:spPr>
          <a:xfrm>
            <a:off x="9417050" y="4121150"/>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判断句</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wipe(down)">
                                      <p:cBhvr>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down)">
                                      <p:cBhvr>
                                        <p:cTn id="12" dur="500"/>
                                        <p:tgtEl>
                                          <p:spTgt spid="276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655"/>
                                        </p:tgtEl>
                                        <p:attrNameLst>
                                          <p:attrName>style.visibility</p:attrName>
                                        </p:attrNameLst>
                                      </p:cBhvr>
                                      <p:to>
                                        <p:strVal val="visible"/>
                                      </p:to>
                                    </p:set>
                                    <p:animEffect transition="in" filter="wipe(down)">
                                      <p:cBhvr>
                                        <p:cTn id="17" dur="500"/>
                                        <p:tgtEl>
                                          <p:spTgt spid="276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656"/>
                                        </p:tgtEl>
                                        <p:attrNameLst>
                                          <p:attrName>style.visibility</p:attrName>
                                        </p:attrNameLst>
                                      </p:cBhvr>
                                      <p:to>
                                        <p:strVal val="visible"/>
                                      </p:to>
                                    </p:set>
                                    <p:animEffect transition="in" filter="wipe(down)">
                                      <p:cBhvr>
                                        <p:cTn id="22" dur="500"/>
                                        <p:tgtEl>
                                          <p:spTgt spid="276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7657"/>
                                        </p:tgtEl>
                                        <p:attrNameLst>
                                          <p:attrName>style.visibility</p:attrName>
                                        </p:attrNameLst>
                                      </p:cBhvr>
                                      <p:to>
                                        <p:strVal val="visible"/>
                                      </p:to>
                                    </p:set>
                                    <p:animEffect transition="in" filter="wipe(down)">
                                      <p:cBhvr>
                                        <p:cTn id="27" dur="500"/>
                                        <p:tgtEl>
                                          <p:spTgt spid="276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7653"/>
                                        </p:tgtEl>
                                        <p:attrNameLst>
                                          <p:attrName>style.visibility</p:attrName>
                                        </p:attrNameLst>
                                      </p:cBhvr>
                                      <p:to>
                                        <p:strVal val="visible"/>
                                      </p:to>
                                    </p:set>
                                    <p:animEffect transition="in" filter="wipe(down)">
                                      <p:cBhvr>
                                        <p:cTn id="32" dur="500"/>
                                        <p:tgtEl>
                                          <p:spTgt spid="2765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7658"/>
                                        </p:tgtEl>
                                        <p:attrNameLst>
                                          <p:attrName>style.visibility</p:attrName>
                                        </p:attrNameLst>
                                      </p:cBhvr>
                                      <p:to>
                                        <p:strVal val="visible"/>
                                      </p:to>
                                    </p:set>
                                    <p:animEffect transition="in" filter="wipe(down)">
                                      <p:cBhvr>
                                        <p:cTn id="37"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30722" name="矩形 63"/>
          <p:cNvSpPr/>
          <p:nvPr/>
        </p:nvSpPr>
        <p:spPr>
          <a:xfrm>
            <a:off x="1871663" y="244475"/>
            <a:ext cx="10096500" cy="6556375"/>
          </a:xfrm>
          <a:prstGeom prst="rect">
            <a:avLst/>
          </a:prstGeom>
          <a:noFill/>
          <a:ln w="9525">
            <a:noFill/>
          </a:ln>
        </p:spPr>
        <p:txBody>
          <a:bodyPr anchor="t" anchorCtr="0">
            <a:spAutoFit/>
          </a:bodyPr>
          <a:p>
            <a:pPr>
              <a:lnSpc>
                <a:spcPct val="300000"/>
              </a:lnSpc>
            </a:pPr>
            <a:r>
              <a:rPr lang="zh-CN" altLang="en-US" sz="2800">
                <a:latin typeface="华文细黑"/>
                <a:ea typeface="幼圆"/>
              </a:rPr>
              <a:t>今弃击瓮叩缶</a:t>
            </a:r>
            <a:r>
              <a:rPr lang="zh-CN" altLang="en-US" sz="2800">
                <a:solidFill>
                  <a:srgbClr val="FF0000"/>
                </a:solidFill>
                <a:latin typeface="华文细黑"/>
                <a:ea typeface="幼圆"/>
              </a:rPr>
              <a:t>而就</a:t>
            </a:r>
            <a:r>
              <a:rPr lang="en-US" altLang="zh-CN" sz="2800">
                <a:latin typeface="华文细黑"/>
                <a:ea typeface="幼圆"/>
              </a:rPr>
              <a:t>《</a:t>
            </a:r>
            <a:r>
              <a:rPr lang="zh-CN" altLang="en-US" sz="2800">
                <a:latin typeface="华文细黑"/>
                <a:ea typeface="幼圆"/>
              </a:rPr>
              <a:t>郑</a:t>
            </a:r>
            <a:r>
              <a:rPr lang="en-US" altLang="zh-CN" sz="2800">
                <a:latin typeface="华文细黑"/>
                <a:ea typeface="幼圆"/>
              </a:rPr>
              <a:t>》《</a:t>
            </a:r>
            <a:r>
              <a:rPr lang="zh-CN" altLang="en-US" sz="2800">
                <a:latin typeface="华文细黑"/>
                <a:ea typeface="幼圆"/>
              </a:rPr>
              <a:t>卫</a:t>
            </a:r>
            <a:r>
              <a:rPr lang="en-US" altLang="zh-CN" sz="2800">
                <a:latin typeface="华文细黑"/>
                <a:ea typeface="幼圆"/>
              </a:rPr>
              <a:t>》</a:t>
            </a:r>
            <a:r>
              <a:rPr lang="zh-CN" altLang="en-US" sz="2800">
                <a:latin typeface="华文细黑"/>
                <a:ea typeface="幼圆"/>
              </a:rPr>
              <a:t>，</a:t>
            </a:r>
            <a:r>
              <a:rPr lang="zh-CN" altLang="en-US" sz="2800">
                <a:solidFill>
                  <a:srgbClr val="FF0000"/>
                </a:solidFill>
                <a:latin typeface="华文细黑"/>
                <a:ea typeface="幼圆"/>
              </a:rPr>
              <a:t>退</a:t>
            </a:r>
            <a:r>
              <a:rPr lang="zh-CN" altLang="en-US" sz="2800">
                <a:latin typeface="华文细黑"/>
                <a:ea typeface="幼圆"/>
              </a:rPr>
              <a:t>弹筝而取</a:t>
            </a:r>
            <a:r>
              <a:rPr lang="en-US" altLang="zh-CN" sz="2800">
                <a:latin typeface="华文细黑"/>
                <a:ea typeface="幼圆"/>
              </a:rPr>
              <a:t>《</a:t>
            </a:r>
            <a:r>
              <a:rPr lang="zh-CN" altLang="en-US" sz="2800">
                <a:latin typeface="华文细黑"/>
                <a:ea typeface="幼圆"/>
              </a:rPr>
              <a:t>昭</a:t>
            </a:r>
            <a:r>
              <a:rPr lang="en-US" altLang="zh-CN" sz="2800">
                <a:latin typeface="华文细黑"/>
                <a:ea typeface="幼圆"/>
              </a:rPr>
              <a:t>》《</a:t>
            </a:r>
            <a:r>
              <a:rPr lang="zh-CN" altLang="en-US" sz="2800">
                <a:latin typeface="华文细黑"/>
                <a:ea typeface="幼圆"/>
              </a:rPr>
              <a:t>虞</a:t>
            </a:r>
            <a:r>
              <a:rPr lang="en-US" altLang="zh-CN" sz="2800">
                <a:latin typeface="华文细黑"/>
                <a:ea typeface="幼圆"/>
              </a:rPr>
              <a:t>》</a:t>
            </a:r>
            <a:r>
              <a:rPr lang="zh-CN" altLang="en-US" sz="2800">
                <a:latin typeface="华文细黑"/>
                <a:ea typeface="幼圆"/>
              </a:rPr>
              <a:t>，若是者何也？快意当前，适观而已矣。今取人则不然，不问可否，不论曲直，非秦者</a:t>
            </a:r>
            <a:r>
              <a:rPr lang="zh-CN" altLang="en-US" sz="2800">
                <a:solidFill>
                  <a:srgbClr val="FF0000"/>
                </a:solidFill>
                <a:latin typeface="华文细黑"/>
                <a:ea typeface="幼圆"/>
              </a:rPr>
              <a:t>去</a:t>
            </a:r>
            <a:r>
              <a:rPr lang="zh-CN" altLang="en-US" sz="2800">
                <a:latin typeface="华文细黑"/>
                <a:ea typeface="幼圆"/>
              </a:rPr>
              <a:t>，为客者逐。</a:t>
            </a:r>
            <a:r>
              <a:rPr lang="zh-CN" altLang="en-US" sz="2800">
                <a:solidFill>
                  <a:srgbClr val="FF0000"/>
                </a:solidFill>
                <a:latin typeface="华文细黑"/>
                <a:ea typeface="幼圆"/>
              </a:rPr>
              <a:t>然则</a:t>
            </a:r>
            <a:r>
              <a:rPr lang="zh-CN" altLang="en-US" sz="2800">
                <a:latin typeface="华文细黑"/>
                <a:ea typeface="幼圆"/>
              </a:rPr>
              <a:t>是所重者在乎色、乐、珠玉，而所轻者在乎人民也。</a:t>
            </a:r>
            <a:r>
              <a:rPr lang="zh-CN" altLang="en-US" sz="2800">
                <a:solidFill>
                  <a:srgbClr val="FF0000"/>
                </a:solidFill>
                <a:latin typeface="华文细黑"/>
                <a:ea typeface="幼圆"/>
              </a:rPr>
              <a:t>此非所以跨海内、制诸侯之术也。</a:t>
            </a:r>
            <a:endParaRPr lang="zh-CN" altLang="en-US" sz="2800">
              <a:solidFill>
                <a:srgbClr val="FF0000"/>
              </a:solidFill>
              <a:latin typeface="华文细黑"/>
              <a:ea typeface="幼圆"/>
            </a:endParaRPr>
          </a:p>
        </p:txBody>
      </p:sp>
      <p:sp>
        <p:nvSpPr>
          <p:cNvPr id="28676" name="矩形 4"/>
          <p:cNvSpPr/>
          <p:nvPr/>
        </p:nvSpPr>
        <p:spPr>
          <a:xfrm>
            <a:off x="2908300" y="0"/>
            <a:ext cx="1281113" cy="954088"/>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而，表</a:t>
            </a:r>
            <a:endParaRPr lang="en-US" altLang="zh-CN" sz="2800" b="1" strike="noStrike" noProof="1">
              <a:effectLst>
                <a:outerShdw blurRad="38100" dist="38100" dir="2700000">
                  <a:srgbClr val="FFFFFF"/>
                </a:outerShdw>
              </a:effectLst>
              <a:latin typeface="华文细黑"/>
              <a:ea typeface="幼圆"/>
            </a:endParaRPr>
          </a:p>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转折</a:t>
            </a:r>
            <a:endParaRPr lang="zh-CN" altLang="en-US" sz="2800" b="1" strike="noStrike" noProof="1">
              <a:effectLst>
                <a:outerShdw blurRad="38100" dist="38100" dir="2700000">
                  <a:srgbClr val="FFFFFF"/>
                </a:outerShdw>
              </a:effectLst>
              <a:latin typeface="华文细黑"/>
              <a:ea typeface="幼圆"/>
            </a:endParaRPr>
          </a:p>
        </p:txBody>
      </p:sp>
      <p:sp>
        <p:nvSpPr>
          <p:cNvPr id="28677" name="椭圆 5"/>
          <p:cNvSpPr/>
          <p:nvPr/>
        </p:nvSpPr>
        <p:spPr>
          <a:xfrm>
            <a:off x="1736725" y="5981700"/>
            <a:ext cx="679450" cy="587375"/>
          </a:xfrm>
          <a:prstGeom prst="ellipse">
            <a:avLst/>
          </a:prstGeom>
          <a:noFill/>
          <a:ln w="38100" cap="flat" cmpd="sng">
            <a:solidFill>
              <a:srgbClr val="C00000"/>
            </a:solidFill>
            <a:prstDash val="solid"/>
            <a:round/>
            <a:headEnd type="none" w="med" len="med"/>
            <a:tailEnd type="none" w="med" len="med"/>
          </a:ln>
        </p:spPr>
        <p:txBody>
          <a:bodyPr anchor="ctr" anchorCtr="0"/>
          <a:p>
            <a:pPr algn="ctr"/>
            <a:endParaRPr lang="zh-CN" altLang="en-US">
              <a:latin typeface="华文细黑"/>
              <a:ea typeface="幼圆"/>
            </a:endParaRPr>
          </a:p>
        </p:txBody>
      </p:sp>
      <p:sp>
        <p:nvSpPr>
          <p:cNvPr id="28678" name="矩形 13"/>
          <p:cNvSpPr/>
          <p:nvPr/>
        </p:nvSpPr>
        <p:spPr>
          <a:xfrm>
            <a:off x="4516438" y="29527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取用</a:t>
            </a:r>
            <a:endParaRPr lang="zh-CN" altLang="en-US" sz="2800" b="1" strike="noStrike" noProof="1">
              <a:effectLst>
                <a:outerShdw blurRad="38100" dist="38100" dir="2700000">
                  <a:srgbClr val="FFFFFF"/>
                </a:outerShdw>
              </a:effectLst>
              <a:latin typeface="华文细黑"/>
              <a:ea typeface="幼圆"/>
            </a:endParaRPr>
          </a:p>
        </p:txBody>
      </p:sp>
      <p:sp>
        <p:nvSpPr>
          <p:cNvPr id="28679" name="矩形 14"/>
          <p:cNvSpPr/>
          <p:nvPr/>
        </p:nvSpPr>
        <p:spPr>
          <a:xfrm>
            <a:off x="6684963" y="398463"/>
            <a:ext cx="201136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摒弃，不要</a:t>
            </a:r>
            <a:endParaRPr lang="zh-CN" altLang="en-US" sz="2800" b="1" strike="noStrike" noProof="1">
              <a:effectLst>
                <a:outerShdw blurRad="38100" dist="38100" dir="2700000">
                  <a:srgbClr val="FFFFFF"/>
                </a:outerShdw>
              </a:effectLst>
              <a:latin typeface="华文细黑"/>
              <a:ea typeface="幼圆"/>
            </a:endParaRPr>
          </a:p>
        </p:txBody>
      </p:sp>
      <p:sp>
        <p:nvSpPr>
          <p:cNvPr id="28680" name="矩形 16"/>
          <p:cNvSpPr/>
          <p:nvPr/>
        </p:nvSpPr>
        <p:spPr>
          <a:xfrm>
            <a:off x="5072063" y="2973388"/>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离开</a:t>
            </a:r>
            <a:endParaRPr lang="zh-CN" altLang="en-US" sz="2800" b="1" strike="noStrike" noProof="1">
              <a:effectLst>
                <a:outerShdw blurRad="38100" dist="38100" dir="2700000">
                  <a:srgbClr val="FFFFFF"/>
                </a:outerShdw>
              </a:effectLst>
              <a:latin typeface="华文细黑"/>
              <a:ea typeface="幼圆"/>
            </a:endParaRPr>
          </a:p>
        </p:txBody>
      </p:sp>
      <p:sp>
        <p:nvSpPr>
          <p:cNvPr id="28681" name="矩形 17"/>
          <p:cNvSpPr/>
          <p:nvPr/>
        </p:nvSpPr>
        <p:spPr>
          <a:xfrm>
            <a:off x="7915275" y="2944813"/>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这样做</a:t>
            </a:r>
            <a:endParaRPr lang="zh-CN" altLang="en-US" sz="2800" b="1" strike="noStrike" noProof="1">
              <a:effectLst>
                <a:outerShdw blurRad="38100" dist="38100" dir="2700000">
                  <a:srgbClr val="FFFFFF"/>
                </a:outerShdw>
              </a:effectLst>
              <a:latin typeface="华文细黑"/>
              <a:ea typeface="幼圆"/>
            </a:endParaRPr>
          </a:p>
        </p:txBody>
      </p:sp>
      <p:sp>
        <p:nvSpPr>
          <p:cNvPr id="28682" name="矩形 21"/>
          <p:cNvSpPr/>
          <p:nvPr/>
        </p:nvSpPr>
        <p:spPr>
          <a:xfrm>
            <a:off x="9051925" y="4121150"/>
            <a:ext cx="201136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否定判断句</a:t>
            </a:r>
            <a:endParaRPr lang="zh-CN" altLang="en-US" sz="2800" b="1" strike="noStrike" noProof="1">
              <a:effectLst>
                <a:outerShdw blurRad="38100" dist="38100" dir="2700000">
                  <a:srgbClr val="FFFFFF"/>
                </a:outerShdw>
              </a:effectLst>
              <a:latin typeface="华文细黑"/>
              <a:ea typeface="幼圆"/>
            </a:endParaRPr>
          </a:p>
        </p:txBody>
      </p:sp>
      <p:sp>
        <p:nvSpPr>
          <p:cNvPr id="28683" name="矩形 22"/>
          <p:cNvSpPr/>
          <p:nvPr/>
        </p:nvSpPr>
        <p:spPr>
          <a:xfrm>
            <a:off x="1800225" y="543242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方法</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ipe(down)">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wipe(down)">
                                      <p:cBhvr>
                                        <p:cTn id="12" dur="500"/>
                                        <p:tgtEl>
                                          <p:spTgt spid="286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wipe(down)">
                                      <p:cBhvr>
                                        <p:cTn id="17" dur="500"/>
                                        <p:tgtEl>
                                          <p:spTgt spid="286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8679"/>
                                        </p:tgtEl>
                                        <p:attrNameLst>
                                          <p:attrName>style.visibility</p:attrName>
                                        </p:attrNameLst>
                                      </p:cBhvr>
                                      <p:to>
                                        <p:strVal val="visible"/>
                                      </p:to>
                                    </p:set>
                                    <p:animEffect transition="in" filter="wipe(down)">
                                      <p:cBhvr>
                                        <p:cTn id="22" dur="500"/>
                                        <p:tgtEl>
                                          <p:spTgt spid="286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8680"/>
                                        </p:tgtEl>
                                        <p:attrNameLst>
                                          <p:attrName>style.visibility</p:attrName>
                                        </p:attrNameLst>
                                      </p:cBhvr>
                                      <p:to>
                                        <p:strVal val="visible"/>
                                      </p:to>
                                    </p:set>
                                    <p:animEffect transition="in" filter="wipe(down)">
                                      <p:cBhvr>
                                        <p:cTn id="27" dur="500"/>
                                        <p:tgtEl>
                                          <p:spTgt spid="2868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8681"/>
                                        </p:tgtEl>
                                        <p:attrNameLst>
                                          <p:attrName>style.visibility</p:attrName>
                                        </p:attrNameLst>
                                      </p:cBhvr>
                                      <p:to>
                                        <p:strVal val="visible"/>
                                      </p:to>
                                    </p:set>
                                    <p:animEffect transition="in" filter="wipe(down)">
                                      <p:cBhvr>
                                        <p:cTn id="32" dur="500"/>
                                        <p:tgtEl>
                                          <p:spTgt spid="286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8682"/>
                                        </p:tgtEl>
                                        <p:attrNameLst>
                                          <p:attrName>style.visibility</p:attrName>
                                        </p:attrNameLst>
                                      </p:cBhvr>
                                      <p:to>
                                        <p:strVal val="visible"/>
                                      </p:to>
                                    </p:set>
                                    <p:animEffect transition="in" filter="wipe(down)">
                                      <p:cBhvr>
                                        <p:cTn id="37" dur="500"/>
                                        <p:tgtEl>
                                          <p:spTgt spid="286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8683"/>
                                        </p:tgtEl>
                                        <p:attrNameLst>
                                          <p:attrName>style.visibility</p:attrName>
                                        </p:attrNameLst>
                                      </p:cBhvr>
                                      <p:to>
                                        <p:strVal val="visible"/>
                                      </p:to>
                                    </p:set>
                                    <p:animEffect transition="in" filter="wipe(down)">
                                      <p:cBhvr>
                                        <p:cTn id="42" dur="5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25" y="981075"/>
            <a:ext cx="11386185" cy="5631180"/>
          </a:xfrm>
          <a:prstGeom prst="rect">
            <a:avLst/>
          </a:prstGeom>
          <a:noFill/>
        </p:spPr>
        <p:txBody>
          <a:bodyPr wrap="square" rtlCol="0">
            <a:spAutoFit/>
          </a:bodyPr>
          <a:p>
            <a:r>
              <a:rPr lang="en-US" altLang="zh-CN" sz="3000" b="1"/>
              <a:t>        </a:t>
            </a:r>
            <a:r>
              <a:rPr lang="zh-CN" altLang="en-US" sz="3000" b="1"/>
              <a:t>如今陛下罗致昆山的美玉，宫中有随侯之珠，和氏之璧，衣饰上缀着光如明月的宝珠，身上佩带着太阿宝剑，乘坐的是名贵的纤离马，树立的是以翠凤羽毛为饰的旗子，陈设的是蒙着灵鼍之皮的好鼓。这些宝贵之物，没有一种是秦国产的，而陛下却很喜欢它们，这是为什么呢？如果一定要是秦国出产的才许可采用，那么这种夜光宝玉，决不会成为宫廷的装饰；犀角、象牙雕成的器物，也不会成为陛下的玩好之物；郑、卫二地能歌善舞的女子，也不会填满陛下的后宫；北方的名骥良马，决不会充实到陛下的马房；江南的金锡不会为陛下所用，西蜀的丹青也不会作为彩饰。用以装饰后宫、广充侍妾、爽心快意、悦人耳目的所有这些都要是秦国生长、生产的然后才可用的话，那么点缀有珠宝的簪子，耳上的玉坠，丝织的衣服，锦绣的装饰，就都不会进献到陛下面前；</a:t>
            </a:r>
            <a:endParaRPr lang="zh-CN" altLang="en-US" sz="3000" b="1"/>
          </a:p>
        </p:txBody>
      </p:sp>
      <p:sp>
        <p:nvSpPr>
          <p:cNvPr id="4" name="文本框 3"/>
          <p:cNvSpPr txBox="1"/>
          <p:nvPr/>
        </p:nvSpPr>
        <p:spPr>
          <a:xfrm>
            <a:off x="695325" y="212725"/>
            <a:ext cx="3116580" cy="768350"/>
          </a:xfrm>
          <a:prstGeom prst="rect">
            <a:avLst/>
          </a:prstGeom>
          <a:noFill/>
        </p:spPr>
        <p:txBody>
          <a:bodyPr wrap="square" rtlCol="0">
            <a:spAutoFit/>
          </a:bodyPr>
          <a:p>
            <a:r>
              <a:rPr lang="zh-CN" altLang="en-US" sz="4400" b="1"/>
              <a:t>第</a:t>
            </a:r>
            <a:r>
              <a:rPr lang="zh-CN" altLang="en-US" sz="4400" b="1"/>
              <a:t>二段译文</a:t>
            </a:r>
            <a:endParaRPr lang="zh-CN" altLang="en-US" sz="4400" b="1"/>
          </a:p>
        </p:txBody>
      </p:sp>
    </p:spTree>
  </p:cSld>
  <p:clrMapOvr>
    <a:masterClrMapping/>
  </p:clrMapOvr>
  <p:transition>
    <p:wipe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25" y="1173480"/>
            <a:ext cx="11234420" cy="5507990"/>
          </a:xfrm>
          <a:prstGeom prst="rect">
            <a:avLst/>
          </a:prstGeom>
          <a:noFill/>
        </p:spPr>
        <p:txBody>
          <a:bodyPr wrap="square" rtlCol="0">
            <a:spAutoFit/>
          </a:bodyPr>
          <a:p>
            <a:r>
              <a:rPr lang="en-US" altLang="zh-CN" sz="3200" b="1">
                <a:sym typeface="+mn-ea"/>
              </a:rPr>
              <a:t>        </a:t>
            </a:r>
            <a:r>
              <a:rPr lang="zh-CN" altLang="en-US" sz="3200" b="1">
                <a:sym typeface="+mn-ea"/>
              </a:rPr>
              <a:t>那些闲雅变化而能随俗推移的妖冶美好的佳丽，也不会立于陛下的身旁。那敲击瓦器，拍髀弹筝，乌乌呀呀地歌唱，能快人耳目的，确真是秦国的地道音乐了；那郑、卫桑间的歌声，《韶虞》《武象》等乐曲，可算是外国的音乐了。如今陛下却抛弃了秦国地道的敲击瓦器的音乐，而取用郑、卫淫靡悦耳之音，不要秦筝而要《韶虞》，这是为什么呢？难道不是因为外国音乐可以快意，可以满足耳目功能的需要么？可陛下对用人却不是这样，不问是否可用，不管是非曲直，凡不是秦国的就要离开，凡是客卿都要驱逐。这样做就说明，陛下所看重的，只在珠玉声色方面；而所轻视的，却是人民大众。这不是能用来驾驭天下，制服诸侯的方法啊！</a:t>
            </a:r>
            <a:endParaRPr lang="zh-CN" altLang="en-US" sz="3200" b="1">
              <a:sym typeface="+mn-ea"/>
            </a:endParaRPr>
          </a:p>
        </p:txBody>
      </p:sp>
      <p:sp>
        <p:nvSpPr>
          <p:cNvPr id="3" name="文本框 2"/>
          <p:cNvSpPr txBox="1"/>
          <p:nvPr/>
        </p:nvSpPr>
        <p:spPr>
          <a:xfrm>
            <a:off x="767715" y="405130"/>
            <a:ext cx="3116580" cy="768350"/>
          </a:xfrm>
          <a:prstGeom prst="rect">
            <a:avLst/>
          </a:prstGeom>
          <a:noFill/>
        </p:spPr>
        <p:txBody>
          <a:bodyPr wrap="square" rtlCol="0">
            <a:spAutoFit/>
          </a:bodyPr>
          <a:p>
            <a:r>
              <a:rPr lang="zh-CN" altLang="en-US" sz="4400" b="1"/>
              <a:t>第</a:t>
            </a:r>
            <a:r>
              <a:rPr lang="zh-CN" altLang="en-US" sz="4400" b="1"/>
              <a:t>二段译文</a:t>
            </a:r>
            <a:endParaRPr lang="zh-CN" altLang="en-US" sz="4400" b="1"/>
          </a:p>
        </p:txBody>
      </p:sp>
    </p:spTree>
  </p:cSld>
  <p:clrMapOvr>
    <a:masterClrMapping/>
  </p:clrMapOvr>
  <p:transition>
    <p:wipe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29699" name="矩形 2"/>
          <p:cNvSpPr/>
          <p:nvPr/>
        </p:nvSpPr>
        <p:spPr>
          <a:xfrm rot="5400000">
            <a:off x="-1181100" y="2117725"/>
            <a:ext cx="6496050" cy="2562225"/>
          </a:xfrm>
          <a:prstGeom prst="rect">
            <a:avLst/>
          </a:prstGeom>
          <a:solidFill>
            <a:srgbClr val="D9D9D9">
              <a:alpha val="43137"/>
            </a:srgbClr>
          </a:solidFill>
          <a:ln w="12700">
            <a:noFill/>
          </a:ln>
        </p:spPr>
        <p:txBody>
          <a:bodyPr anchor="ctr" anchorCtr="0"/>
          <a:p>
            <a:pPr algn="ctr"/>
            <a:endParaRPr lang="zh-CN" altLang="en-US">
              <a:solidFill>
                <a:srgbClr val="FFFFFF"/>
              </a:solidFill>
              <a:latin typeface="华文细黑"/>
              <a:ea typeface="幼圆"/>
            </a:endParaRPr>
          </a:p>
        </p:txBody>
      </p:sp>
      <p:sp>
        <p:nvSpPr>
          <p:cNvPr id="29700" name="文本框 61"/>
          <p:cNvSpPr/>
          <p:nvPr/>
        </p:nvSpPr>
        <p:spPr>
          <a:xfrm>
            <a:off x="231775" y="1158875"/>
            <a:ext cx="6032500" cy="4338638"/>
          </a:xfrm>
          <a:prstGeom prst="rect">
            <a:avLst/>
          </a:prstGeom>
          <a:noFill/>
          <a:ln w="9525">
            <a:noFill/>
          </a:ln>
        </p:spPr>
        <p:txBody>
          <a:bodyPr anchor="t" anchorCtr="0">
            <a:spAutoFit/>
          </a:bodyPr>
          <a:p>
            <a:pPr algn="dist"/>
            <a:r>
              <a:rPr lang="zh-CN" altLang="en-US" sz="13800" b="1">
                <a:solidFill>
                  <a:srgbClr val="D1C0B1"/>
                </a:solidFill>
                <a:latin typeface="仿宋" panose="02010609060101010101" pitchFamily="49" charset="-122"/>
                <a:ea typeface="仿宋" panose="02010609060101010101" pitchFamily="49" charset="-122"/>
              </a:rPr>
              <a:t>逐</a:t>
            </a:r>
            <a:endParaRPr lang="en-US" altLang="zh-CN" sz="13800" b="1">
              <a:solidFill>
                <a:srgbClr val="D1C0B1"/>
              </a:solidFill>
              <a:latin typeface="仿宋" panose="02010609060101010101" pitchFamily="49" charset="-122"/>
              <a:ea typeface="仿宋" panose="02010609060101010101" pitchFamily="49" charset="-122"/>
            </a:endParaRPr>
          </a:p>
          <a:p>
            <a:pPr algn="dist"/>
            <a:r>
              <a:rPr lang="zh-CN" altLang="en-US" sz="13800" b="1">
                <a:solidFill>
                  <a:srgbClr val="D1C0B1"/>
                </a:solidFill>
                <a:latin typeface="仿宋" panose="02010609060101010101" pitchFamily="49" charset="-122"/>
                <a:ea typeface="仿宋" panose="02010609060101010101" pitchFamily="49" charset="-122"/>
              </a:rPr>
              <a:t>客</a:t>
            </a:r>
            <a:endParaRPr lang="zh-CN" altLang="en-US" sz="13800" b="1">
              <a:solidFill>
                <a:srgbClr val="D1C0B1"/>
              </a:solidFill>
              <a:latin typeface="仿宋" panose="02010609060101010101" pitchFamily="49" charset="-122"/>
              <a:ea typeface="仿宋" panose="02010609060101010101" pitchFamily="49" charset="-122"/>
            </a:endParaRPr>
          </a:p>
        </p:txBody>
      </p:sp>
      <p:sp>
        <p:nvSpPr>
          <p:cNvPr id="29701" name="椭圆 3"/>
          <p:cNvSpPr/>
          <p:nvPr/>
        </p:nvSpPr>
        <p:spPr>
          <a:xfrm>
            <a:off x="1501775" y="495300"/>
            <a:ext cx="3362325" cy="3095625"/>
          </a:xfrm>
          <a:prstGeom prst="ellipse">
            <a:avLst/>
          </a:prstGeom>
          <a:noFill/>
          <a:ln w="12700" cap="flat" cmpd="sng">
            <a:solidFill>
              <a:srgbClr val="D1C0B1"/>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29702" name="椭圆 4"/>
          <p:cNvSpPr/>
          <p:nvPr/>
        </p:nvSpPr>
        <p:spPr>
          <a:xfrm>
            <a:off x="1566863" y="2965450"/>
            <a:ext cx="3362325" cy="3095625"/>
          </a:xfrm>
          <a:prstGeom prst="ellipse">
            <a:avLst/>
          </a:prstGeom>
          <a:noFill/>
          <a:ln w="12700" cap="flat" cmpd="sng">
            <a:solidFill>
              <a:srgbClr val="D1C0B1"/>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pic>
        <p:nvPicPr>
          <p:cNvPr id="29703" name="图片 5"/>
          <p:cNvPicPr>
            <a:picLocks noChangeAspect="1"/>
          </p:cNvPicPr>
          <p:nvPr/>
        </p:nvPicPr>
        <p:blipFill>
          <a:blip r:embed="rId2">
            <a:grayscl/>
          </a:blip>
          <a:stretch>
            <a:fillRect/>
          </a:stretch>
        </p:blipFill>
        <p:spPr>
          <a:xfrm>
            <a:off x="5980113" y="2349500"/>
            <a:ext cx="6030912" cy="4297363"/>
          </a:xfrm>
          <a:prstGeom prst="rect">
            <a:avLst/>
          </a:prstGeom>
          <a:noFill/>
          <a:ln w="9525">
            <a:noFill/>
          </a:ln>
        </p:spPr>
      </p:pic>
      <p:sp>
        <p:nvSpPr>
          <p:cNvPr id="29704" name="矩形 19"/>
          <p:cNvSpPr/>
          <p:nvPr/>
        </p:nvSpPr>
        <p:spPr>
          <a:xfrm>
            <a:off x="5145088" y="300038"/>
            <a:ext cx="6789737" cy="1814830"/>
          </a:xfrm>
          <a:prstGeom prst="rect">
            <a:avLst/>
          </a:prstGeom>
          <a:noFill/>
          <a:ln w="9525">
            <a:noFill/>
          </a:ln>
        </p:spPr>
        <p:txBody>
          <a:bodyPr anchor="t" anchorCtr="0">
            <a:spAutoFit/>
          </a:bodyPr>
          <a:p>
            <a:r>
              <a:rPr lang="en-US" altLang="zh-CN" sz="2800">
                <a:latin typeface="黑体" panose="02010609060101010101" charset="-122"/>
                <a:ea typeface="黑体" panose="02010609060101010101" charset="-122"/>
                <a:cs typeface="黑体" panose="02010609060101010101" charset="-122"/>
              </a:rPr>
              <a:t>1.</a:t>
            </a:r>
            <a:r>
              <a:rPr lang="zh-CN" altLang="en-US" sz="2800">
                <a:latin typeface="黑体" panose="02010609060101010101" charset="-122"/>
                <a:ea typeface="黑体" panose="02010609060101010101" charset="-122"/>
                <a:cs typeface="黑体" panose="02010609060101010101" charset="-122"/>
              </a:rPr>
              <a:t>这部分是如何展开论证的？</a:t>
            </a:r>
            <a:endParaRPr lang="en-US" altLang="zh-CN" sz="2800">
              <a:latin typeface="黑体" panose="02010609060101010101" charset="-122"/>
              <a:ea typeface="黑体" panose="02010609060101010101" charset="-122"/>
              <a:cs typeface="黑体" panose="02010609060101010101" charset="-122"/>
            </a:endParaRPr>
          </a:p>
          <a:p>
            <a:pPr>
              <a:lnSpc>
                <a:spcPct val="150000"/>
              </a:lnSpc>
            </a:pPr>
            <a:r>
              <a:rPr lang="zh-CN" altLang="en-US" sz="2800">
                <a:latin typeface="黑体" panose="02010609060101010101" charset="-122"/>
                <a:ea typeface="黑体" panose="02010609060101010101" charset="-122"/>
                <a:cs typeface="黑体" panose="02010609060101010101" charset="-122"/>
              </a:rPr>
              <a:t>   </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文章第二部分设喻说理，用的是比较论证的语言策略。</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1000"/>
                                        <p:tgtEl>
                                          <p:spTgt spid="29698"/>
                                        </p:tgtEl>
                                      </p:cBhvr>
                                    </p:animEffect>
                                    <p:anim calcmode="lin" valueType="num">
                                      <p:cBhvr>
                                        <p:cTn id="8" dur="1000" fill="hold"/>
                                        <p:tgtEl>
                                          <p:spTgt spid="29698"/>
                                        </p:tgtEl>
                                        <p:attrNameLst>
                                          <p:attrName>ppt_x</p:attrName>
                                        </p:attrNameLst>
                                      </p:cBhvr>
                                      <p:tavLst>
                                        <p:tav tm="0">
                                          <p:val>
                                            <p:strVal val="#ppt_x"/>
                                          </p:val>
                                        </p:tav>
                                        <p:tav tm="100000">
                                          <p:val>
                                            <p:strVal val="#ppt_x"/>
                                          </p:val>
                                        </p:tav>
                                      </p:tavLst>
                                    </p:anim>
                                    <p:anim calcmode="lin" valueType="num">
                                      <p:cBhvr>
                                        <p:cTn id="9" dur="1000" fill="hold"/>
                                        <p:tgtEl>
                                          <p:spTgt spid="2969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9699"/>
                                        </p:tgtEl>
                                        <p:attrNameLst>
                                          <p:attrName>style.visibility</p:attrName>
                                        </p:attrNameLst>
                                      </p:cBhvr>
                                      <p:to>
                                        <p:strVal val="visible"/>
                                      </p:to>
                                    </p:set>
                                    <p:animEffect transition="in" filter="fade">
                                      <p:cBhvr>
                                        <p:cTn id="13" dur="1000"/>
                                        <p:tgtEl>
                                          <p:spTgt spid="29699"/>
                                        </p:tgtEl>
                                      </p:cBhvr>
                                    </p:animEffect>
                                    <p:anim calcmode="lin" valueType="num">
                                      <p:cBhvr>
                                        <p:cTn id="14" dur="1000" fill="hold"/>
                                        <p:tgtEl>
                                          <p:spTgt spid="29699"/>
                                        </p:tgtEl>
                                        <p:attrNameLst>
                                          <p:attrName>ppt_x</p:attrName>
                                        </p:attrNameLst>
                                      </p:cBhvr>
                                      <p:tavLst>
                                        <p:tav tm="0">
                                          <p:val>
                                            <p:strVal val="#ppt_x"/>
                                          </p:val>
                                        </p:tav>
                                        <p:tav tm="100000">
                                          <p:val>
                                            <p:strVal val="#ppt_x"/>
                                          </p:val>
                                        </p:tav>
                                      </p:tavLst>
                                    </p:anim>
                                    <p:anim calcmode="lin" valueType="num">
                                      <p:cBhvr>
                                        <p:cTn id="15" dur="1000" fill="hold"/>
                                        <p:tgtEl>
                                          <p:spTgt spid="2969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9700"/>
                                        </p:tgtEl>
                                        <p:attrNameLst>
                                          <p:attrName>style.visibility</p:attrName>
                                        </p:attrNameLst>
                                      </p:cBhvr>
                                      <p:to>
                                        <p:strVal val="visible"/>
                                      </p:to>
                                    </p:set>
                                    <p:animEffect transition="in" filter="fade">
                                      <p:cBhvr>
                                        <p:cTn id="18" dur="1000"/>
                                        <p:tgtEl>
                                          <p:spTgt spid="29700"/>
                                        </p:tgtEl>
                                      </p:cBhvr>
                                    </p:animEffect>
                                    <p:anim calcmode="lin" valueType="num">
                                      <p:cBhvr>
                                        <p:cTn id="19" dur="1000" fill="hold"/>
                                        <p:tgtEl>
                                          <p:spTgt spid="29700"/>
                                        </p:tgtEl>
                                        <p:attrNameLst>
                                          <p:attrName>ppt_x</p:attrName>
                                        </p:attrNameLst>
                                      </p:cBhvr>
                                      <p:tavLst>
                                        <p:tav tm="0">
                                          <p:val>
                                            <p:strVal val="#ppt_x"/>
                                          </p:val>
                                        </p:tav>
                                        <p:tav tm="100000">
                                          <p:val>
                                            <p:strVal val="#ppt_x"/>
                                          </p:val>
                                        </p:tav>
                                      </p:tavLst>
                                    </p:anim>
                                    <p:anim calcmode="lin" valueType="num">
                                      <p:cBhvr>
                                        <p:cTn id="20" dur="1000" fill="hold"/>
                                        <p:tgtEl>
                                          <p:spTgt spid="2970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701"/>
                                        </p:tgtEl>
                                        <p:attrNameLst>
                                          <p:attrName>style.visibility</p:attrName>
                                        </p:attrNameLst>
                                      </p:cBhvr>
                                      <p:to>
                                        <p:strVal val="visible"/>
                                      </p:to>
                                    </p:set>
                                    <p:animEffect transition="in" filter="fade">
                                      <p:cBhvr>
                                        <p:cTn id="23" dur="1000"/>
                                        <p:tgtEl>
                                          <p:spTgt spid="29701"/>
                                        </p:tgtEl>
                                      </p:cBhvr>
                                    </p:animEffect>
                                    <p:anim calcmode="lin" valueType="num">
                                      <p:cBhvr>
                                        <p:cTn id="24" dur="1000" fill="hold"/>
                                        <p:tgtEl>
                                          <p:spTgt spid="29701"/>
                                        </p:tgtEl>
                                        <p:attrNameLst>
                                          <p:attrName>ppt_x</p:attrName>
                                        </p:attrNameLst>
                                      </p:cBhvr>
                                      <p:tavLst>
                                        <p:tav tm="0">
                                          <p:val>
                                            <p:strVal val="#ppt_x"/>
                                          </p:val>
                                        </p:tav>
                                        <p:tav tm="100000">
                                          <p:val>
                                            <p:strVal val="#ppt_x"/>
                                          </p:val>
                                        </p:tav>
                                      </p:tavLst>
                                    </p:anim>
                                    <p:anim calcmode="lin" valueType="num">
                                      <p:cBhvr>
                                        <p:cTn id="25" dur="1000" fill="hold"/>
                                        <p:tgtEl>
                                          <p:spTgt spid="2970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702"/>
                                        </p:tgtEl>
                                        <p:attrNameLst>
                                          <p:attrName>style.visibility</p:attrName>
                                        </p:attrNameLst>
                                      </p:cBhvr>
                                      <p:to>
                                        <p:strVal val="visible"/>
                                      </p:to>
                                    </p:set>
                                    <p:animEffect transition="in" filter="fade">
                                      <p:cBhvr>
                                        <p:cTn id="28" dur="1000"/>
                                        <p:tgtEl>
                                          <p:spTgt spid="29702"/>
                                        </p:tgtEl>
                                      </p:cBhvr>
                                    </p:animEffect>
                                    <p:anim calcmode="lin" valueType="num">
                                      <p:cBhvr>
                                        <p:cTn id="29" dur="1000" fill="hold"/>
                                        <p:tgtEl>
                                          <p:spTgt spid="29702"/>
                                        </p:tgtEl>
                                        <p:attrNameLst>
                                          <p:attrName>ppt_x</p:attrName>
                                        </p:attrNameLst>
                                      </p:cBhvr>
                                      <p:tavLst>
                                        <p:tav tm="0">
                                          <p:val>
                                            <p:strVal val="#ppt_x"/>
                                          </p:val>
                                        </p:tav>
                                        <p:tav tm="100000">
                                          <p:val>
                                            <p:strVal val="#ppt_x"/>
                                          </p:val>
                                        </p:tav>
                                      </p:tavLst>
                                    </p:anim>
                                    <p:anim calcmode="lin" valueType="num">
                                      <p:cBhvr>
                                        <p:cTn id="30" dur="1000" fill="hold"/>
                                        <p:tgtEl>
                                          <p:spTgt spid="2970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29703"/>
                                        </p:tgtEl>
                                        <p:attrNameLst>
                                          <p:attrName>style.visibility</p:attrName>
                                        </p:attrNameLst>
                                      </p:cBhvr>
                                      <p:to>
                                        <p:strVal val="visible"/>
                                      </p:to>
                                    </p:set>
                                    <p:animEffect transition="in" filter="fade">
                                      <p:cBhvr>
                                        <p:cTn id="34" dur="500"/>
                                        <p:tgtEl>
                                          <p:spTgt spid="2970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9704">
                                            <p:txEl>
                                              <p:charRg st="15" end="48"/>
                                            </p:txEl>
                                          </p:spTgt>
                                        </p:tgtEl>
                                        <p:attrNameLst>
                                          <p:attrName>style.visibility</p:attrName>
                                        </p:attrNameLst>
                                      </p:cBhvr>
                                      <p:to>
                                        <p:strVal val="visible"/>
                                      </p:to>
                                    </p:set>
                                    <p:animEffect transition="in" filter="wipe(down)">
                                      <p:cBhvr>
                                        <p:cTn id="39" dur="500"/>
                                        <p:tgtEl>
                                          <p:spTgt spid="29704">
                                            <p:txEl>
                                              <p:charRg st="15" end="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P spid="29700" grpId="0" animBg="1"/>
      <p:bldP spid="29701" grpId="0" animBg="1"/>
      <p:bldP spid="2970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1"/>
          <p:cNvSpPr/>
          <p:nvPr/>
        </p:nvSpPr>
        <p:spPr>
          <a:xfrm>
            <a:off x="8153400" y="233363"/>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如何设喻说理？</a:t>
            </a:r>
            <a:endParaRPr lang="zh-CN" altLang="en-US" sz="2800" b="1">
              <a:latin typeface="仿宋" panose="02010609060101010101" pitchFamily="49" charset="-122"/>
              <a:ea typeface="仿宋" panose="02010609060101010101" pitchFamily="49" charset="-122"/>
            </a:endParaRPr>
          </a:p>
        </p:txBody>
      </p:sp>
      <p:pic>
        <p:nvPicPr>
          <p:cNvPr id="30723"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30724" name="图片 26"/>
          <p:cNvPicPr>
            <a:picLocks noChangeAspect="1"/>
          </p:cNvPicPr>
          <p:nvPr/>
        </p:nvPicPr>
        <p:blipFill>
          <a:blip r:embed="rId2"/>
          <a:stretch>
            <a:fillRect/>
          </a:stretch>
        </p:blipFill>
        <p:spPr>
          <a:xfrm>
            <a:off x="7551738" y="1912938"/>
            <a:ext cx="4465637" cy="4281487"/>
          </a:xfrm>
          <a:prstGeom prst="rect">
            <a:avLst/>
          </a:prstGeom>
          <a:noFill/>
          <a:ln w="9525">
            <a:noFill/>
          </a:ln>
        </p:spPr>
      </p:pic>
      <p:sp>
        <p:nvSpPr>
          <p:cNvPr id="32772" name="矩形 16"/>
          <p:cNvSpPr/>
          <p:nvPr/>
        </p:nvSpPr>
        <p:spPr>
          <a:xfrm>
            <a:off x="284163" y="-214312"/>
            <a:ext cx="7897812" cy="7848600"/>
          </a:xfrm>
          <a:prstGeom prst="rect">
            <a:avLst/>
          </a:prstGeom>
          <a:noFill/>
          <a:ln w="9525">
            <a:noFill/>
          </a:ln>
        </p:spPr>
        <p:txBody>
          <a:bodyPr anchor="t" anchorCtr="0">
            <a:spAutoFit/>
          </a:bodyPr>
          <a:p>
            <a:pPr>
              <a:lnSpc>
                <a:spcPct val="300000"/>
              </a:lnSpc>
            </a:pPr>
            <a:r>
              <a:rPr lang="zh-CN" altLang="en-US" sz="2800">
                <a:latin typeface="华文细黑"/>
                <a:ea typeface="幼圆"/>
              </a:rPr>
              <a:t>今陛下致昆山之玉，</a:t>
            </a:r>
            <a:r>
              <a:rPr lang="en-US" altLang="zh-CN" sz="2800">
                <a:latin typeface="华文细黑"/>
                <a:ea typeface="幼圆"/>
              </a:rPr>
              <a:t>……</a:t>
            </a:r>
            <a:r>
              <a:rPr lang="zh-CN" altLang="en-US" sz="2800">
                <a:latin typeface="华文细黑"/>
                <a:ea typeface="幼圆"/>
              </a:rPr>
              <a:t>而陛下说之，何也？</a:t>
            </a:r>
            <a:endParaRPr lang="en-US" altLang="zh-CN" sz="2800">
              <a:latin typeface="华文细黑"/>
              <a:ea typeface="幼圆"/>
            </a:endParaRPr>
          </a:p>
          <a:p>
            <a:pPr>
              <a:lnSpc>
                <a:spcPct val="300000"/>
              </a:lnSpc>
            </a:pPr>
            <a:r>
              <a:rPr lang="zh-CN" altLang="en-US" sz="2800">
                <a:latin typeface="华文细黑"/>
                <a:ea typeface="幼圆"/>
              </a:rPr>
              <a:t>必秦国之所</a:t>
            </a:r>
            <a:r>
              <a:rPr lang="en-US" altLang="zh-CN" sz="2800">
                <a:latin typeface="华文细黑"/>
                <a:ea typeface="幼圆"/>
              </a:rPr>
              <a:t>……</a:t>
            </a:r>
            <a:r>
              <a:rPr lang="zh-CN" altLang="en-US" sz="2800">
                <a:latin typeface="华文细黑"/>
                <a:ea typeface="幼圆"/>
              </a:rPr>
              <a:t>窈窕赵女不立于侧也。</a:t>
            </a:r>
            <a:endParaRPr lang="en-US" altLang="zh-CN" sz="2800">
              <a:latin typeface="华文细黑"/>
              <a:ea typeface="幼圆"/>
            </a:endParaRPr>
          </a:p>
          <a:p>
            <a:pPr>
              <a:lnSpc>
                <a:spcPct val="300000"/>
              </a:lnSpc>
            </a:pPr>
            <a:r>
              <a:rPr lang="zh-CN" altLang="en-US" sz="2800">
                <a:latin typeface="华文细黑"/>
                <a:ea typeface="幼圆"/>
              </a:rPr>
              <a:t>夫击瓮叩缶</a:t>
            </a:r>
            <a:r>
              <a:rPr lang="en-US" altLang="zh-CN" sz="2800">
                <a:latin typeface="华文细黑"/>
                <a:ea typeface="幼圆"/>
              </a:rPr>
              <a:t>……</a:t>
            </a:r>
            <a:r>
              <a:rPr lang="zh-CN" altLang="en-US" sz="2800">
                <a:latin typeface="华文细黑"/>
                <a:ea typeface="幼圆"/>
              </a:rPr>
              <a:t>适观而已矣。</a:t>
            </a:r>
            <a:endParaRPr lang="en-US" altLang="zh-CN" sz="2800">
              <a:latin typeface="华文细黑"/>
              <a:ea typeface="幼圆"/>
            </a:endParaRPr>
          </a:p>
          <a:p>
            <a:pPr>
              <a:lnSpc>
                <a:spcPct val="300000"/>
              </a:lnSpc>
            </a:pPr>
            <a:r>
              <a:rPr lang="zh-CN" altLang="en-US" sz="2800">
                <a:latin typeface="华文细黑"/>
                <a:ea typeface="幼圆"/>
              </a:rPr>
              <a:t>今取人则不然</a:t>
            </a:r>
            <a:r>
              <a:rPr lang="en-US" altLang="zh-CN" sz="2800">
                <a:latin typeface="华文细黑"/>
                <a:ea typeface="幼圆"/>
              </a:rPr>
              <a:t>……</a:t>
            </a:r>
            <a:r>
              <a:rPr lang="zh-CN" altLang="en-US" sz="2800">
                <a:latin typeface="华文细黑"/>
                <a:ea typeface="幼圆"/>
              </a:rPr>
              <a:t>乎人民也。</a:t>
            </a:r>
            <a:endParaRPr lang="en-US" altLang="zh-CN" sz="2800">
              <a:latin typeface="华文细黑"/>
              <a:ea typeface="幼圆"/>
            </a:endParaRPr>
          </a:p>
          <a:p>
            <a:pPr>
              <a:lnSpc>
                <a:spcPct val="300000"/>
              </a:lnSpc>
            </a:pPr>
            <a:r>
              <a:rPr lang="zh-CN" altLang="en-US" sz="2800">
                <a:latin typeface="华文细黑"/>
                <a:ea typeface="幼圆"/>
              </a:rPr>
              <a:t>此非所以跨海内、制诸侯之术也。</a:t>
            </a:r>
            <a:endParaRPr lang="en-US" altLang="zh-CN" sz="2800">
              <a:latin typeface="华文细黑"/>
              <a:ea typeface="幼圆"/>
            </a:endParaRPr>
          </a:p>
          <a:p>
            <a:pPr>
              <a:lnSpc>
                <a:spcPct val="300000"/>
              </a:lnSpc>
            </a:pPr>
            <a:endParaRPr lang="zh-CN" altLang="en-US" sz="2800">
              <a:latin typeface="华文细黑"/>
              <a:ea typeface="幼圆"/>
            </a:endParaRPr>
          </a:p>
        </p:txBody>
      </p:sp>
      <p:sp>
        <p:nvSpPr>
          <p:cNvPr id="30726" name="矩形 17"/>
          <p:cNvSpPr/>
          <p:nvPr/>
        </p:nvSpPr>
        <p:spPr>
          <a:xfrm>
            <a:off x="384175" y="823913"/>
            <a:ext cx="8004175" cy="5694363"/>
          </a:xfrm>
          <a:prstGeom prst="rect">
            <a:avLst/>
          </a:prstGeom>
          <a:noFill/>
          <a:ln w="9525">
            <a:noFill/>
          </a:ln>
        </p:spPr>
        <p:txBody>
          <a:bodyPr>
            <a:spAutoFit/>
          </a:bodyPr>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以珠宝等物为喻，设问作结；</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以玩好美女为喻，进行推论；</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以音乐为喻，进行对比；</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以人和物作比较，指出待诽秦之人不如待诽秦之物之结论，</a:t>
            </a: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endParaRPr lang="en-US" altLang="zh-CN" sz="2800" b="1" strike="noStrike" noProof="1">
              <a:effectLst>
                <a:outerShdw blurRad="38100" dist="38100" dir="2700000">
                  <a:srgbClr val="FFFFFF"/>
                </a:outerShdw>
              </a:effectLst>
              <a:latin typeface="华文细黑"/>
              <a:ea typeface="幼圆"/>
            </a:endParaRPr>
          </a:p>
          <a:p>
            <a:pP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抓住秦王称霸的心理，直言其弊端。</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fade">
                                      <p:cBhvr>
                                        <p:cTn id="7" dur="1000"/>
                                        <p:tgtEl>
                                          <p:spTgt spid="30723"/>
                                        </p:tgtEl>
                                      </p:cBhvr>
                                    </p:animEffect>
                                    <p:anim calcmode="lin" valueType="num">
                                      <p:cBhvr>
                                        <p:cTn id="8" dur="1000" fill="hold"/>
                                        <p:tgtEl>
                                          <p:spTgt spid="30723"/>
                                        </p:tgtEl>
                                        <p:attrNameLst>
                                          <p:attrName>ppt_x</p:attrName>
                                        </p:attrNameLst>
                                      </p:cBhvr>
                                      <p:tavLst>
                                        <p:tav tm="0">
                                          <p:val>
                                            <p:strVal val="#ppt_x"/>
                                          </p:val>
                                        </p:tav>
                                        <p:tav tm="100000">
                                          <p:val>
                                            <p:strVal val="#ppt_x"/>
                                          </p:val>
                                        </p:tav>
                                      </p:tavLst>
                                    </p:anim>
                                    <p:anim calcmode="lin" valueType="num">
                                      <p:cBhvr>
                                        <p:cTn id="9" dur="1000" fill="hold"/>
                                        <p:tgtEl>
                                          <p:spTgt spid="307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0724"/>
                                        </p:tgtEl>
                                        <p:attrNameLst>
                                          <p:attrName>style.visibility</p:attrName>
                                        </p:attrNameLst>
                                      </p:cBhvr>
                                      <p:to>
                                        <p:strVal val="visible"/>
                                      </p:to>
                                    </p:set>
                                    <p:animEffect transition="in" filter="fade">
                                      <p:cBhvr>
                                        <p:cTn id="13" dur="1000"/>
                                        <p:tgtEl>
                                          <p:spTgt spid="30724"/>
                                        </p:tgtEl>
                                      </p:cBhvr>
                                    </p:animEffect>
                                    <p:anim calcmode="lin" valueType="num">
                                      <p:cBhvr>
                                        <p:cTn id="14" dur="1000" fill="hold"/>
                                        <p:tgtEl>
                                          <p:spTgt spid="30724"/>
                                        </p:tgtEl>
                                        <p:attrNameLst>
                                          <p:attrName>ppt_x</p:attrName>
                                        </p:attrNameLst>
                                      </p:cBhvr>
                                      <p:tavLst>
                                        <p:tav tm="0">
                                          <p:val>
                                            <p:strVal val="#ppt_x"/>
                                          </p:val>
                                        </p:tav>
                                        <p:tav tm="100000">
                                          <p:val>
                                            <p:strVal val="#ppt_x"/>
                                          </p:val>
                                        </p:tav>
                                      </p:tavLst>
                                    </p:anim>
                                    <p:anim calcmode="lin" valueType="num">
                                      <p:cBhvr>
                                        <p:cTn id="15" dur="1000" fill="hold"/>
                                        <p:tgtEl>
                                          <p:spTgt spid="307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1"/>
          <p:cNvSpPr/>
          <p:nvPr/>
        </p:nvSpPr>
        <p:spPr>
          <a:xfrm>
            <a:off x="4289425" y="201613"/>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段落总结</a:t>
            </a:r>
            <a:endParaRPr lang="zh-CN" altLang="en-US" sz="2800" b="1">
              <a:latin typeface="仿宋" panose="02010609060101010101" pitchFamily="49" charset="-122"/>
              <a:ea typeface="仿宋" panose="02010609060101010101" pitchFamily="49" charset="-122"/>
            </a:endParaRPr>
          </a:p>
        </p:txBody>
      </p:sp>
      <p:pic>
        <p:nvPicPr>
          <p:cNvPr id="31747"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cxnSp>
        <p:nvCxnSpPr>
          <p:cNvPr id="31748" name="直接连接符 139"/>
          <p:cNvCxnSpPr/>
          <p:nvPr/>
        </p:nvCxnSpPr>
        <p:spPr>
          <a:xfrm flipH="1">
            <a:off x="1255713" y="5067300"/>
            <a:ext cx="1190625" cy="1323975"/>
          </a:xfrm>
          <a:prstGeom prst="line">
            <a:avLst/>
          </a:prstGeom>
          <a:ln w="6350" cap="flat" cmpd="sng">
            <a:solidFill>
              <a:srgbClr val="404040"/>
            </a:solidFill>
            <a:prstDash val="solid"/>
            <a:round/>
            <a:headEnd type="none" w="med" len="med"/>
            <a:tailEnd type="none" w="med" len="med"/>
          </a:ln>
        </p:spPr>
      </p:cxnSp>
      <p:grpSp>
        <p:nvGrpSpPr>
          <p:cNvPr id="31749" name="组合 140"/>
          <p:cNvGrpSpPr/>
          <p:nvPr/>
        </p:nvGrpSpPr>
        <p:grpSpPr>
          <a:xfrm>
            <a:off x="1087438" y="1025525"/>
            <a:ext cx="5849937" cy="5264150"/>
            <a:chOff x="442913" y="1314450"/>
            <a:chExt cx="4229100" cy="4229100"/>
          </a:xfrm>
        </p:grpSpPr>
        <p:grpSp>
          <p:nvGrpSpPr>
            <p:cNvPr id="33797" name="组合 141"/>
            <p:cNvGrpSpPr/>
            <p:nvPr/>
          </p:nvGrpSpPr>
          <p:grpSpPr>
            <a:xfrm>
              <a:off x="442913" y="1314450"/>
              <a:ext cx="4229100" cy="4229100"/>
              <a:chOff x="442913" y="1314450"/>
              <a:chExt cx="4229100" cy="4229100"/>
            </a:xfrm>
          </p:grpSpPr>
          <p:grpSp>
            <p:nvGrpSpPr>
              <p:cNvPr id="33798" name="组合 148"/>
              <p:cNvGrpSpPr/>
              <p:nvPr/>
            </p:nvGrpSpPr>
            <p:grpSpPr>
              <a:xfrm>
                <a:off x="442913" y="1314450"/>
                <a:ext cx="4229100" cy="4229100"/>
                <a:chOff x="3733800" y="781050"/>
                <a:chExt cx="4629150" cy="4629150"/>
              </a:xfrm>
            </p:grpSpPr>
            <p:sp>
              <p:nvSpPr>
                <p:cNvPr id="33799" name="椭圆 151"/>
                <p:cNvSpPr/>
                <p:nvPr/>
              </p:nvSpPr>
              <p:spPr>
                <a:xfrm>
                  <a:off x="3733800" y="781050"/>
                  <a:ext cx="4629150" cy="4629150"/>
                </a:xfrm>
                <a:prstGeom prst="ellipse">
                  <a:avLst/>
                </a:prstGeom>
                <a:solidFill>
                  <a:srgbClr val="FFFFFF"/>
                </a:solidFill>
                <a:ln w="12700" cap="flat" cmpd="sng">
                  <a:solidFill>
                    <a:srgbClr val="000000"/>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grpSp>
              <p:nvGrpSpPr>
                <p:cNvPr id="33800" name="组合 152"/>
                <p:cNvGrpSpPr/>
                <p:nvPr/>
              </p:nvGrpSpPr>
              <p:grpSpPr>
                <a:xfrm>
                  <a:off x="4958474" y="1615750"/>
                  <a:ext cx="2294102" cy="2459302"/>
                  <a:chOff x="2522999" y="4091388"/>
                  <a:chExt cx="2294102" cy="2459302"/>
                </a:xfrm>
              </p:grpSpPr>
              <p:sp>
                <p:nvSpPr>
                  <p:cNvPr id="33801" name="矩形 154"/>
                  <p:cNvSpPr/>
                  <p:nvPr/>
                </p:nvSpPr>
                <p:spPr>
                  <a:xfrm>
                    <a:off x="4331581" y="4091388"/>
                    <a:ext cx="485520" cy="2459301"/>
                  </a:xfrm>
                  <a:prstGeom prst="rect">
                    <a:avLst/>
                  </a:prstGeom>
                  <a:noFill/>
                  <a:ln w="9525">
                    <a:noFill/>
                  </a:ln>
                </p:spPr>
                <p:txBody>
                  <a:bodyPr anchor="t" anchorCtr="0">
                    <a:spAutoFit/>
                  </a:bodyPr>
                  <a:p>
                    <a:pPr algn="ctr"/>
                    <a:r>
                      <a:rPr lang="zh-CN" altLang="en-US" sz="2000">
                        <a:solidFill>
                          <a:srgbClr val="FFFFFF"/>
                        </a:solidFill>
                        <a:latin typeface="方正清刻本悦宋简体"/>
                        <a:ea typeface="方正清刻本悦宋简体"/>
                      </a:rPr>
                      <a:t>剑走风动淋漓致</a:t>
                    </a:r>
                    <a:endParaRPr lang="zh-CN" altLang="en-US" sz="2000">
                      <a:latin typeface="方正清刻本悦宋简体"/>
                      <a:ea typeface="方正清刻本悦宋简体"/>
                    </a:endParaRPr>
                  </a:p>
                </p:txBody>
              </p:sp>
              <p:sp>
                <p:nvSpPr>
                  <p:cNvPr id="33802" name="矩形 155"/>
                  <p:cNvSpPr/>
                  <p:nvPr/>
                </p:nvSpPr>
                <p:spPr>
                  <a:xfrm>
                    <a:off x="3720227" y="4091389"/>
                    <a:ext cx="350609" cy="2459301"/>
                  </a:xfrm>
                  <a:prstGeom prst="rect">
                    <a:avLst/>
                  </a:prstGeom>
                  <a:noFill/>
                  <a:ln w="9525">
                    <a:noFill/>
                  </a:ln>
                </p:spPr>
                <p:txBody>
                  <a:bodyPr anchor="t" anchorCtr="0">
                    <a:spAutoFit/>
                  </a:bodyPr>
                  <a:p>
                    <a:pPr algn="ctr"/>
                    <a:r>
                      <a:rPr lang="zh-CN" altLang="en-US" sz="2000">
                        <a:solidFill>
                          <a:srgbClr val="FFFFFF"/>
                        </a:solidFill>
                        <a:latin typeface="方正清刻本悦宋简体"/>
                        <a:ea typeface="方正清刻本悦宋简体"/>
                      </a:rPr>
                      <a:t>挥毫泼墨展英姿</a:t>
                    </a:r>
                    <a:endParaRPr lang="zh-CN" altLang="en-US" sz="2000">
                      <a:latin typeface="方正清刻本悦宋简体"/>
                      <a:ea typeface="方正清刻本悦宋简体"/>
                    </a:endParaRPr>
                  </a:p>
                </p:txBody>
              </p:sp>
              <p:sp>
                <p:nvSpPr>
                  <p:cNvPr id="33803" name="矩形 156"/>
                  <p:cNvSpPr/>
                  <p:nvPr/>
                </p:nvSpPr>
                <p:spPr>
                  <a:xfrm>
                    <a:off x="3063905" y="4091389"/>
                    <a:ext cx="395578" cy="2459301"/>
                  </a:xfrm>
                  <a:prstGeom prst="rect">
                    <a:avLst/>
                  </a:prstGeom>
                  <a:noFill/>
                  <a:ln w="9525">
                    <a:noFill/>
                  </a:ln>
                </p:spPr>
                <p:txBody>
                  <a:bodyPr anchor="t" anchorCtr="0">
                    <a:spAutoFit/>
                  </a:bodyPr>
                  <a:p>
                    <a:pPr algn="ctr"/>
                    <a:r>
                      <a:rPr lang="zh-CN" altLang="en-US" sz="2000">
                        <a:solidFill>
                          <a:srgbClr val="FFFFFF"/>
                        </a:solidFill>
                        <a:latin typeface="方正清刻本悦宋简体"/>
                        <a:ea typeface="方正清刻本悦宋简体"/>
                      </a:rPr>
                      <a:t>自古英雄出少年</a:t>
                    </a:r>
                    <a:endParaRPr lang="zh-CN" altLang="en-US" sz="2000">
                      <a:latin typeface="方正清刻本悦宋简体"/>
                      <a:ea typeface="方正清刻本悦宋简体"/>
                    </a:endParaRPr>
                  </a:p>
                </p:txBody>
              </p:sp>
              <p:sp>
                <p:nvSpPr>
                  <p:cNvPr id="33804" name="矩形 157"/>
                  <p:cNvSpPr/>
                  <p:nvPr/>
                </p:nvSpPr>
                <p:spPr>
                  <a:xfrm>
                    <a:off x="2522999" y="4091389"/>
                    <a:ext cx="280162" cy="2459301"/>
                  </a:xfrm>
                  <a:prstGeom prst="rect">
                    <a:avLst/>
                  </a:prstGeom>
                  <a:noFill/>
                  <a:ln w="9525">
                    <a:noFill/>
                  </a:ln>
                </p:spPr>
                <p:txBody>
                  <a:bodyPr anchor="t" anchorCtr="0">
                    <a:spAutoFit/>
                  </a:bodyPr>
                  <a:p>
                    <a:pPr algn="ctr"/>
                    <a:r>
                      <a:rPr lang="zh-CN" altLang="en-US" sz="2000">
                        <a:solidFill>
                          <a:srgbClr val="FFFFFF"/>
                        </a:solidFill>
                        <a:latin typeface="方正清刻本悦宋简体"/>
                        <a:ea typeface="方正清刻本悦宋简体"/>
                      </a:rPr>
                      <a:t>江郎才现中国风</a:t>
                    </a:r>
                    <a:endParaRPr lang="zh-CN" altLang="en-US" sz="2000">
                      <a:latin typeface="方正清刻本悦宋简体"/>
                      <a:ea typeface="方正清刻本悦宋简体"/>
                    </a:endParaRPr>
                  </a:p>
                </p:txBody>
              </p:sp>
            </p:grpSp>
            <p:sp>
              <p:nvSpPr>
                <p:cNvPr id="33805" name="椭圆 153"/>
                <p:cNvSpPr/>
                <p:nvPr/>
              </p:nvSpPr>
              <p:spPr>
                <a:xfrm>
                  <a:off x="3830528" y="877375"/>
                  <a:ext cx="4435694" cy="4436501"/>
                </a:xfrm>
                <a:prstGeom prst="ellipse">
                  <a:avLst/>
                </a:prstGeom>
                <a:noFill/>
                <a:ln w="6350" cap="flat" cmpd="sng">
                  <a:solidFill>
                    <a:srgbClr val="000000"/>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grpSp>
          <p:cxnSp>
            <p:nvCxnSpPr>
              <p:cNvPr id="33806" name="直接连接符 149"/>
              <p:cNvCxnSpPr/>
              <p:nvPr/>
            </p:nvCxnSpPr>
            <p:spPr>
              <a:xfrm flipH="1">
                <a:off x="1536626" y="4787261"/>
                <a:ext cx="470538" cy="0"/>
              </a:xfrm>
              <a:prstGeom prst="line">
                <a:avLst/>
              </a:prstGeom>
              <a:ln w="6350" cap="flat" cmpd="sng">
                <a:solidFill>
                  <a:schemeClr val="bg1"/>
                </a:solidFill>
                <a:prstDash val="solid"/>
                <a:round/>
                <a:headEnd type="none" w="med" len="med"/>
                <a:tailEnd type="none" w="med" len="med"/>
              </a:ln>
            </p:spPr>
          </p:cxnSp>
          <p:cxnSp>
            <p:nvCxnSpPr>
              <p:cNvPr id="33807" name="直接连接符 150"/>
              <p:cNvCxnSpPr/>
              <p:nvPr/>
            </p:nvCxnSpPr>
            <p:spPr>
              <a:xfrm flipH="1">
                <a:off x="3048085" y="4787261"/>
                <a:ext cx="469390" cy="0"/>
              </a:xfrm>
              <a:prstGeom prst="line">
                <a:avLst/>
              </a:prstGeom>
              <a:ln w="6350" cap="flat" cmpd="sng">
                <a:solidFill>
                  <a:schemeClr val="bg1"/>
                </a:solidFill>
                <a:prstDash val="solid"/>
                <a:round/>
                <a:headEnd type="none" w="med" len="med"/>
                <a:tailEnd type="none" w="med" len="med"/>
              </a:ln>
            </p:spPr>
          </p:cxnSp>
        </p:grpSp>
        <p:pic>
          <p:nvPicPr>
            <p:cNvPr id="33808" name="Group 4"/>
            <p:cNvPicPr>
              <a:picLocks noChangeAspect="1"/>
            </p:cNvPicPr>
            <p:nvPr/>
          </p:nvPicPr>
          <p:blipFill>
            <a:blip r:embed="rId2"/>
            <a:stretch>
              <a:fillRect/>
            </a:stretch>
          </p:blipFill>
          <p:spPr>
            <a:xfrm>
              <a:off x="2265707" y="4535810"/>
              <a:ext cx="568501" cy="778685"/>
            </a:xfrm>
            <a:prstGeom prst="rect">
              <a:avLst/>
            </a:prstGeom>
            <a:noFill/>
            <a:ln w="9525">
              <a:noFill/>
            </a:ln>
          </p:spPr>
        </p:pic>
      </p:grpSp>
      <p:cxnSp>
        <p:nvCxnSpPr>
          <p:cNvPr id="31762" name="直接连接符 158"/>
          <p:cNvCxnSpPr/>
          <p:nvPr/>
        </p:nvCxnSpPr>
        <p:spPr>
          <a:xfrm flipH="1">
            <a:off x="5686425" y="946150"/>
            <a:ext cx="857250" cy="992188"/>
          </a:xfrm>
          <a:prstGeom prst="line">
            <a:avLst/>
          </a:prstGeom>
          <a:ln w="6350" cap="flat" cmpd="sng">
            <a:solidFill>
              <a:srgbClr val="404040"/>
            </a:solidFill>
            <a:prstDash val="solid"/>
            <a:round/>
            <a:headEnd type="none" w="med" len="med"/>
            <a:tailEnd type="none" w="med" len="med"/>
          </a:ln>
        </p:spPr>
      </p:cxnSp>
      <p:pic>
        <p:nvPicPr>
          <p:cNvPr id="31763" name="Picture 4"/>
          <p:cNvPicPr>
            <a:picLocks noChangeAspect="1"/>
          </p:cNvPicPr>
          <p:nvPr/>
        </p:nvPicPr>
        <p:blipFill>
          <a:blip r:embed="rId3"/>
          <a:stretch>
            <a:fillRect/>
          </a:stretch>
        </p:blipFill>
        <p:spPr>
          <a:xfrm>
            <a:off x="7585075" y="1300163"/>
            <a:ext cx="3468688" cy="5370512"/>
          </a:xfrm>
          <a:prstGeom prst="rect">
            <a:avLst/>
          </a:prstGeom>
          <a:noFill/>
          <a:ln w="9525">
            <a:noFill/>
          </a:ln>
        </p:spPr>
      </p:pic>
      <p:sp>
        <p:nvSpPr>
          <p:cNvPr id="33811" name="矩形 24"/>
          <p:cNvSpPr/>
          <p:nvPr/>
        </p:nvSpPr>
        <p:spPr>
          <a:xfrm>
            <a:off x="1576388" y="1582738"/>
            <a:ext cx="4840287" cy="4541837"/>
          </a:xfrm>
          <a:prstGeom prst="rect">
            <a:avLst/>
          </a:prstGeom>
          <a:noFill/>
          <a:ln w="9525">
            <a:noFill/>
          </a:ln>
        </p:spPr>
        <p:txBody>
          <a:bodyPr anchor="t" anchorCtr="0">
            <a:spAutoFit/>
          </a:bodyPr>
          <a:p>
            <a:pPr>
              <a:lnSpc>
                <a:spcPct val="150000"/>
              </a:lnSpc>
            </a:pPr>
            <a:r>
              <a:rPr lang="zh-CN" altLang="en-US" sz="2800">
                <a:latin typeface="华文细黑"/>
                <a:ea typeface="幼圆"/>
              </a:rPr>
              <a:t>       语言上不仅仅是文采四</a:t>
            </a:r>
            <a:endParaRPr lang="en-US" altLang="zh-CN" sz="2800">
              <a:latin typeface="华文细黑"/>
              <a:ea typeface="幼圆"/>
            </a:endParaRPr>
          </a:p>
          <a:p>
            <a:pPr>
              <a:lnSpc>
                <a:spcPct val="150000"/>
              </a:lnSpc>
            </a:pPr>
            <a:r>
              <a:rPr lang="zh-CN" altLang="en-US" sz="2800">
                <a:latin typeface="华文细黑"/>
                <a:ea typeface="幼圆"/>
              </a:rPr>
              <a:t>溢，更是乘着光华之色震撼人心，不仅达到论点论据充分严密的目标还让人在其中享受到语言上的淋漓尽致与难以言说的美感。无怪乎这部分被古往</a:t>
            </a:r>
            <a:endParaRPr lang="en-US" altLang="zh-CN" sz="2800">
              <a:latin typeface="华文细黑"/>
              <a:ea typeface="幼圆"/>
            </a:endParaRPr>
          </a:p>
          <a:p>
            <a:pPr>
              <a:lnSpc>
                <a:spcPct val="150000"/>
              </a:lnSpc>
            </a:pPr>
            <a:r>
              <a:rPr lang="en-US" altLang="zh-CN" sz="2800">
                <a:latin typeface="华文细黑"/>
                <a:ea typeface="幼圆"/>
              </a:rPr>
              <a:t>           </a:t>
            </a:r>
            <a:r>
              <a:rPr lang="zh-CN" altLang="en-US" sz="2800">
                <a:latin typeface="华文细黑"/>
                <a:ea typeface="幼圆"/>
              </a:rPr>
              <a:t>今来极多人赞誉。</a:t>
            </a:r>
            <a:endParaRPr lang="zh-CN" altLang="en-US" sz="2800">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1000"/>
                                        <p:tgtEl>
                                          <p:spTgt spid="31747"/>
                                        </p:tgtEl>
                                      </p:cBhvr>
                                    </p:animEffect>
                                    <p:anim calcmode="lin" valueType="num">
                                      <p:cBhvr>
                                        <p:cTn id="8" dur="1000" fill="hold"/>
                                        <p:tgtEl>
                                          <p:spTgt spid="31747"/>
                                        </p:tgtEl>
                                        <p:attrNameLst>
                                          <p:attrName>ppt_x</p:attrName>
                                        </p:attrNameLst>
                                      </p:cBhvr>
                                      <p:tavLst>
                                        <p:tav tm="0">
                                          <p:val>
                                            <p:strVal val="#ppt_x"/>
                                          </p:val>
                                        </p:tav>
                                        <p:tav tm="100000">
                                          <p:val>
                                            <p:strVal val="#ppt_x"/>
                                          </p:val>
                                        </p:tav>
                                      </p:tavLst>
                                    </p:anim>
                                    <p:anim calcmode="lin" valueType="num">
                                      <p:cBhvr>
                                        <p:cTn id="9" dur="1000" fill="hold"/>
                                        <p:tgtEl>
                                          <p:spTgt spid="317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1749"/>
                                        </p:tgtEl>
                                        <p:attrNameLst>
                                          <p:attrName>style.visibility</p:attrName>
                                        </p:attrNameLst>
                                      </p:cBhvr>
                                      <p:to>
                                        <p:strVal val="visible"/>
                                      </p:to>
                                    </p:set>
                                    <p:animEffect transition="in" filter="fade">
                                      <p:cBhvr>
                                        <p:cTn id="13" dur="1000"/>
                                        <p:tgtEl>
                                          <p:spTgt spid="31749"/>
                                        </p:tgtEl>
                                      </p:cBhvr>
                                    </p:animEffec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31762"/>
                                        </p:tgtEl>
                                        <p:attrNameLst>
                                          <p:attrName>style.visibility</p:attrName>
                                        </p:attrNameLst>
                                      </p:cBhvr>
                                      <p:to>
                                        <p:strVal val="visible"/>
                                      </p:to>
                                    </p:set>
                                    <p:animEffect transition="in" filter="wipe(down)">
                                      <p:cBhvr>
                                        <p:cTn id="17" dur="500"/>
                                        <p:tgtEl>
                                          <p:spTgt spid="31762"/>
                                        </p:tgtEl>
                                      </p:cBhvr>
                                    </p:animEffect>
                                  </p:childTnLst>
                                </p:cTn>
                              </p:par>
                              <p:par>
                                <p:cTn id="18" presetID="22" presetClass="entr" presetSubtype="1" fill="hold" nodeType="withEffect">
                                  <p:stCondLst>
                                    <p:cond delay="0"/>
                                  </p:stCondLst>
                                  <p:childTnLst>
                                    <p:set>
                                      <p:cBhvr>
                                        <p:cTn id="19" dur="1" fill="hold">
                                          <p:stCondLst>
                                            <p:cond delay="0"/>
                                          </p:stCondLst>
                                        </p:cTn>
                                        <p:tgtEl>
                                          <p:spTgt spid="31748"/>
                                        </p:tgtEl>
                                        <p:attrNameLst>
                                          <p:attrName>style.visibility</p:attrName>
                                        </p:attrNameLst>
                                      </p:cBhvr>
                                      <p:to>
                                        <p:strVal val="visible"/>
                                      </p:to>
                                    </p:set>
                                    <p:animEffect transition="in" filter="wipe(up)">
                                      <p:cBhvr>
                                        <p:cTn id="20" dur="500"/>
                                        <p:tgtEl>
                                          <p:spTgt spid="31748"/>
                                        </p:tgtEl>
                                      </p:cBhvr>
                                    </p:animEffect>
                                  </p:childTnLst>
                                </p:cTn>
                              </p:par>
                            </p:childTnLst>
                          </p:cTn>
                        </p:par>
                        <p:par>
                          <p:cTn id="21" fill="hold">
                            <p:stCondLst>
                              <p:cond delay="2500"/>
                            </p:stCondLst>
                            <p:childTnLst>
                              <p:par>
                                <p:cTn id="22" presetID="14" presetClass="entr" presetSubtype="10" fill="hold" nodeType="afterEffect">
                                  <p:stCondLst>
                                    <p:cond delay="0"/>
                                  </p:stCondLst>
                                  <p:childTnLst>
                                    <p:set>
                                      <p:cBhvr>
                                        <p:cTn id="23" dur="1" fill="hold">
                                          <p:stCondLst>
                                            <p:cond delay="0"/>
                                          </p:stCondLst>
                                        </p:cTn>
                                        <p:tgtEl>
                                          <p:spTgt spid="31763"/>
                                        </p:tgtEl>
                                        <p:attrNameLst>
                                          <p:attrName>style.visibility</p:attrName>
                                        </p:attrNameLst>
                                      </p:cBhvr>
                                      <p:to>
                                        <p:strVal val="visible"/>
                                      </p:to>
                                    </p:set>
                                    <p:animEffect transition="in" filter="randombar(horizontal)">
                                      <p:cBhvr>
                                        <p:cTn id="24" dur="500"/>
                                        <p:tgtEl>
                                          <p:spTgt spid="31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6147" name="文本框 61"/>
          <p:cNvSpPr/>
          <p:nvPr/>
        </p:nvSpPr>
        <p:spPr>
          <a:xfrm>
            <a:off x="2273300" y="4156075"/>
            <a:ext cx="3368675" cy="1198563"/>
          </a:xfrm>
          <a:prstGeom prst="rect">
            <a:avLst/>
          </a:prstGeom>
          <a:noFill/>
          <a:ln w="9525">
            <a:noFill/>
          </a:ln>
        </p:spPr>
        <p:txBody>
          <a:bodyPr anchor="t" anchorCtr="0">
            <a:spAutoFit/>
          </a:bodyPr>
          <a:p>
            <a:pPr algn="ctr"/>
            <a:r>
              <a:rPr lang="zh-CN" altLang="en-US" sz="7200" b="1">
                <a:latin typeface="仿宋" panose="02010609060101010101" pitchFamily="49" charset="-122"/>
                <a:ea typeface="仿宋" panose="02010609060101010101" pitchFamily="49" charset="-122"/>
              </a:rPr>
              <a:t>解题</a:t>
            </a:r>
            <a:endParaRPr lang="zh-CN" altLang="en-US" sz="7200" b="1">
              <a:latin typeface="仿宋" panose="02010609060101010101" pitchFamily="49" charset="-122"/>
              <a:ea typeface="仿宋" panose="02010609060101010101" pitchFamily="49" charset="-122"/>
            </a:endParaRPr>
          </a:p>
        </p:txBody>
      </p:sp>
      <p:pic>
        <p:nvPicPr>
          <p:cNvPr id="6148" name="图片 62"/>
          <p:cNvPicPr>
            <a:picLocks noChangeAspect="1"/>
          </p:cNvPicPr>
          <p:nvPr/>
        </p:nvPicPr>
        <p:blipFill>
          <a:blip r:embed="rId2"/>
          <a:stretch>
            <a:fillRect/>
          </a:stretch>
        </p:blipFill>
        <p:spPr>
          <a:xfrm>
            <a:off x="8609013" y="1171575"/>
            <a:ext cx="1182687" cy="1589088"/>
          </a:xfrm>
          <a:prstGeom prst="rect">
            <a:avLst/>
          </a:prstGeom>
          <a:noFill/>
          <a:ln w="9525">
            <a:noFill/>
          </a:ln>
        </p:spPr>
      </p:pic>
      <p:sp>
        <p:nvSpPr>
          <p:cNvPr id="7172" name="矩形 50"/>
          <p:cNvSpPr/>
          <p:nvPr/>
        </p:nvSpPr>
        <p:spPr>
          <a:xfrm>
            <a:off x="2646363" y="769938"/>
            <a:ext cx="2071687" cy="646112"/>
          </a:xfrm>
          <a:prstGeom prst="rect">
            <a:avLst/>
          </a:prstGeom>
          <a:noFill/>
          <a:ln w="9525">
            <a:noFill/>
          </a:ln>
        </p:spPr>
        <p:txBody>
          <a:bodyPr wrap="none" anchor="t" anchorCtr="0">
            <a:spAutoFit/>
          </a:bodyPr>
          <a:p>
            <a:pPr algn="ctr">
              <a:buClrTx/>
              <a:buFontTx/>
            </a:pPr>
            <a:r>
              <a:rPr lang="zh-CN" altLang="en-US" sz="3600" b="1">
                <a:latin typeface="TypeLand 康熙字典體試用版" pitchFamily="50" charset="-120"/>
                <a:ea typeface="TypeLand 康熙字典體試用版" pitchFamily="50" charset="-120"/>
              </a:rPr>
              <a:t>谏逐客书</a:t>
            </a:r>
            <a:endParaRPr lang="zh-CN" altLang="en-US" sz="3600" b="1">
              <a:latin typeface="TypeLand 康熙字典體試用版" pitchFamily="50" charset="-120"/>
              <a:ea typeface="TypeLand 康熙字典體試用版" pitchFamily="50" charset="-120"/>
            </a:endParaRPr>
          </a:p>
        </p:txBody>
      </p:sp>
      <p:sp>
        <p:nvSpPr>
          <p:cNvPr id="6150" name="TextBox 53"/>
          <p:cNvSpPr/>
          <p:nvPr/>
        </p:nvSpPr>
        <p:spPr>
          <a:xfrm>
            <a:off x="2792413" y="1862138"/>
            <a:ext cx="8802687" cy="2062162"/>
          </a:xfrm>
          <a:prstGeom prst="rect">
            <a:avLst/>
          </a:prstGeom>
          <a:noFill/>
          <a:ln w="9525">
            <a:noFill/>
          </a:ln>
        </p:spPr>
        <p:txBody>
          <a:bodyPr wrap="none" anchor="t" anchorCtr="0">
            <a:spAutoFit/>
          </a:bodyPr>
          <a:p>
            <a:r>
              <a:rPr lang="zh-CN" altLang="en-US" sz="3200">
                <a:solidFill>
                  <a:srgbClr val="002060"/>
                </a:solidFill>
                <a:latin typeface="汉仪全唐诗简" pitchFamily="18" charset="-122"/>
                <a:ea typeface="汉仪全唐诗简" pitchFamily="18" charset="-122"/>
              </a:rPr>
              <a:t>谏：规劝（君主、尊长或朋友），使改正错误。</a:t>
            </a:r>
            <a:endParaRPr lang="en-US" altLang="zh-CN" sz="3200">
              <a:solidFill>
                <a:srgbClr val="002060"/>
              </a:solidFill>
              <a:latin typeface="汉仪全唐诗简" pitchFamily="18" charset="-122"/>
              <a:ea typeface="汉仪全唐诗简" pitchFamily="18" charset="-122"/>
            </a:endParaRPr>
          </a:p>
          <a:p>
            <a:r>
              <a:rPr lang="zh-CN" altLang="en-US" sz="3200">
                <a:solidFill>
                  <a:srgbClr val="002060"/>
                </a:solidFill>
                <a:latin typeface="汉仪全唐诗简" pitchFamily="18" charset="-122"/>
                <a:ea typeface="汉仪全唐诗简" pitchFamily="18" charset="-122"/>
              </a:rPr>
              <a:t>逐客：驱逐客卿 </a:t>
            </a:r>
            <a:endParaRPr lang="en-US" altLang="zh-CN" sz="3200">
              <a:solidFill>
                <a:srgbClr val="002060"/>
              </a:solidFill>
              <a:latin typeface="汉仪全唐诗简" pitchFamily="18" charset="-122"/>
              <a:ea typeface="汉仪全唐诗简" pitchFamily="18" charset="-122"/>
            </a:endParaRPr>
          </a:p>
          <a:p>
            <a:r>
              <a:rPr lang="zh-CN" altLang="en-US" sz="3200">
                <a:solidFill>
                  <a:srgbClr val="002060"/>
                </a:solidFill>
                <a:latin typeface="汉仪全唐诗简" pitchFamily="18" charset="-122"/>
                <a:ea typeface="汉仪全唐诗简" pitchFamily="18" charset="-122"/>
              </a:rPr>
              <a:t>谏逐客书：对君主驱逐客卿的劝谏文章</a:t>
            </a:r>
            <a:endParaRPr lang="en-US" altLang="zh-CN" sz="3200">
              <a:solidFill>
                <a:srgbClr val="002060"/>
              </a:solidFill>
              <a:latin typeface="汉仪全唐诗简" pitchFamily="18" charset="-122"/>
              <a:ea typeface="汉仪全唐诗简" pitchFamily="18" charset="-122"/>
            </a:endParaRPr>
          </a:p>
          <a:p>
            <a:endParaRPr lang="zh-CN" altLang="en-US" sz="3200">
              <a:solidFill>
                <a:srgbClr val="002060"/>
              </a:solidFill>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par>
                                <p:cTn id="8" presetID="42" presetClass="entr" presetSubtype="0"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animEffect transition="in" filter="fade">
                                      <p:cBhvr>
                                        <p:cTn id="10" dur="1000"/>
                                        <p:tgtEl>
                                          <p:spTgt spid="6148"/>
                                        </p:tgtEl>
                                      </p:cBhvr>
                                    </p:animEffect>
                                    <p:anim calcmode="lin" valueType="num">
                                      <p:cBhvr>
                                        <p:cTn id="11" dur="1000" fill="hold"/>
                                        <p:tgtEl>
                                          <p:spTgt spid="6148"/>
                                        </p:tgtEl>
                                        <p:attrNameLst>
                                          <p:attrName>ppt_x</p:attrName>
                                        </p:attrNameLst>
                                      </p:cBhvr>
                                      <p:tavLst>
                                        <p:tav tm="0">
                                          <p:val>
                                            <p:strVal val="#ppt_x"/>
                                          </p:val>
                                        </p:tav>
                                        <p:tav tm="100000">
                                          <p:val>
                                            <p:strVal val="#ppt_x"/>
                                          </p:val>
                                        </p:tav>
                                      </p:tavLst>
                                    </p:anim>
                                    <p:anim calcmode="lin" valueType="num">
                                      <p:cBhvr>
                                        <p:cTn id="12"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150">
                                            <p:txEl>
                                              <p:charRg st="0" end="22"/>
                                            </p:txEl>
                                          </p:spTgt>
                                        </p:tgtEl>
                                        <p:attrNameLst>
                                          <p:attrName>style.visibility</p:attrName>
                                        </p:attrNameLst>
                                      </p:cBhvr>
                                      <p:to>
                                        <p:strVal val="visible"/>
                                      </p:to>
                                    </p:set>
                                    <p:animEffect transition="in" filter="wipe(down)">
                                      <p:cBhvr>
                                        <p:cTn id="17" dur="500"/>
                                        <p:tgtEl>
                                          <p:spTgt spid="6150">
                                            <p:txEl>
                                              <p:charRg st="0" end="2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150">
                                            <p:txEl>
                                              <p:charRg st="22" end="31"/>
                                            </p:txEl>
                                          </p:spTgt>
                                        </p:tgtEl>
                                        <p:attrNameLst>
                                          <p:attrName>style.visibility</p:attrName>
                                        </p:attrNameLst>
                                      </p:cBhvr>
                                      <p:to>
                                        <p:strVal val="visible"/>
                                      </p:to>
                                    </p:set>
                                    <p:animEffect transition="in" filter="wipe(down)">
                                      <p:cBhvr>
                                        <p:cTn id="22" dur="500"/>
                                        <p:tgtEl>
                                          <p:spTgt spid="6150">
                                            <p:txEl>
                                              <p:charRg st="22" end="3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150">
                                            <p:txEl>
                                              <p:charRg st="31" end="49"/>
                                            </p:txEl>
                                          </p:spTgt>
                                        </p:tgtEl>
                                        <p:attrNameLst>
                                          <p:attrName>style.visibility</p:attrName>
                                        </p:attrNameLst>
                                      </p:cBhvr>
                                      <p:to>
                                        <p:strVal val="visible"/>
                                      </p:to>
                                    </p:set>
                                    <p:animEffect transition="in" filter="wipe(down)">
                                      <p:cBhvr>
                                        <p:cTn id="27" dur="500"/>
                                        <p:tgtEl>
                                          <p:spTgt spid="6150">
                                            <p:txEl>
                                              <p:charRg st="31" end="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34818" name="矩形 63"/>
          <p:cNvSpPr/>
          <p:nvPr/>
        </p:nvSpPr>
        <p:spPr>
          <a:xfrm>
            <a:off x="1855788" y="261938"/>
            <a:ext cx="10096500" cy="5262562"/>
          </a:xfrm>
          <a:prstGeom prst="rect">
            <a:avLst/>
          </a:prstGeom>
          <a:noFill/>
          <a:ln w="9525">
            <a:noFill/>
          </a:ln>
        </p:spPr>
        <p:txBody>
          <a:bodyPr anchor="t" anchorCtr="0">
            <a:spAutoFit/>
          </a:bodyPr>
          <a:p>
            <a:pPr>
              <a:lnSpc>
                <a:spcPct val="200000"/>
              </a:lnSpc>
            </a:pPr>
            <a:r>
              <a:rPr lang="zh-CN" altLang="en-US" sz="2800">
                <a:latin typeface="华文细黑"/>
                <a:ea typeface="幼圆"/>
              </a:rPr>
              <a:t>         臣闻地广者粟多，国大者人众，兵强则士勇。是以太山不</a:t>
            </a:r>
            <a:r>
              <a:rPr lang="zh-CN" altLang="en-US" sz="2800" b="1">
                <a:solidFill>
                  <a:srgbClr val="FF0000"/>
                </a:solidFill>
                <a:latin typeface="华文细黑"/>
                <a:ea typeface="幼圆"/>
              </a:rPr>
              <a:t>让</a:t>
            </a:r>
            <a:r>
              <a:rPr lang="zh-CN" altLang="en-US" sz="2800">
                <a:latin typeface="华文细黑"/>
                <a:ea typeface="幼圆"/>
              </a:rPr>
              <a:t>土壤，故能</a:t>
            </a:r>
            <a:r>
              <a:rPr lang="zh-CN" altLang="en-US" sz="2800" b="1">
                <a:solidFill>
                  <a:srgbClr val="FF0000"/>
                </a:solidFill>
                <a:latin typeface="华文细黑"/>
                <a:ea typeface="幼圆"/>
              </a:rPr>
              <a:t>成</a:t>
            </a:r>
            <a:r>
              <a:rPr lang="zh-CN" altLang="en-US" sz="2800">
                <a:latin typeface="华文细黑"/>
                <a:ea typeface="幼圆"/>
              </a:rPr>
              <a:t>其大；河海不</a:t>
            </a:r>
            <a:r>
              <a:rPr lang="zh-CN" altLang="en-US" sz="2800" b="1">
                <a:solidFill>
                  <a:srgbClr val="FF0000"/>
                </a:solidFill>
                <a:latin typeface="华文细黑"/>
                <a:ea typeface="幼圆"/>
              </a:rPr>
              <a:t>择</a:t>
            </a:r>
            <a:r>
              <a:rPr lang="zh-CN" altLang="en-US" sz="2800">
                <a:latin typeface="华文细黑"/>
                <a:ea typeface="幼圆"/>
              </a:rPr>
              <a:t>细流，故能就其深；王者不却众庶，故能</a:t>
            </a:r>
            <a:r>
              <a:rPr lang="zh-CN" altLang="en-US" sz="2800" b="1">
                <a:solidFill>
                  <a:srgbClr val="FF0000"/>
                </a:solidFill>
                <a:latin typeface="华文细黑"/>
                <a:ea typeface="幼圆"/>
              </a:rPr>
              <a:t>明</a:t>
            </a:r>
            <a:r>
              <a:rPr lang="zh-CN" altLang="en-US" sz="2800">
                <a:latin typeface="华文细黑"/>
                <a:ea typeface="幼圆"/>
              </a:rPr>
              <a:t>其德。是以地无四方，民无异国，四时充美，鬼神降福，</a:t>
            </a:r>
            <a:r>
              <a:rPr lang="zh-CN" altLang="en-US" sz="2800" b="1">
                <a:solidFill>
                  <a:srgbClr val="FF0000"/>
                </a:solidFill>
                <a:latin typeface="华文细黑"/>
                <a:ea typeface="幼圆"/>
              </a:rPr>
              <a:t>此五帝三王之所以无敌也</a:t>
            </a:r>
            <a:r>
              <a:rPr lang="zh-CN" altLang="en-US" sz="2800">
                <a:latin typeface="华文细黑"/>
                <a:ea typeface="幼圆"/>
              </a:rPr>
              <a:t>。今乃弃黔首以资敌国，却宾客以</a:t>
            </a:r>
            <a:r>
              <a:rPr lang="zh-CN" altLang="en-US" sz="2800" b="1">
                <a:solidFill>
                  <a:srgbClr val="FF0000"/>
                </a:solidFill>
                <a:latin typeface="华文细黑"/>
                <a:ea typeface="幼圆"/>
              </a:rPr>
              <a:t>业</a:t>
            </a:r>
            <a:r>
              <a:rPr lang="zh-CN" altLang="en-US" sz="2800">
                <a:latin typeface="华文细黑"/>
                <a:ea typeface="幼圆"/>
              </a:rPr>
              <a:t>诸侯，使天下之士退而不敢西向，裹足不入秦，此所谓“</a:t>
            </a:r>
            <a:r>
              <a:rPr lang="zh-CN" altLang="en-US" sz="2800" b="1">
                <a:solidFill>
                  <a:srgbClr val="FF0000"/>
                </a:solidFill>
                <a:latin typeface="华文细黑"/>
                <a:ea typeface="幼圆"/>
              </a:rPr>
              <a:t>藉</a:t>
            </a:r>
            <a:r>
              <a:rPr lang="zh-CN" altLang="en-US" sz="2800">
                <a:latin typeface="华文细黑"/>
                <a:ea typeface="幼圆"/>
              </a:rPr>
              <a:t>寇兵而</a:t>
            </a:r>
            <a:r>
              <a:rPr lang="zh-CN" altLang="en-US" sz="2800" b="1">
                <a:solidFill>
                  <a:srgbClr val="FF0000"/>
                </a:solidFill>
                <a:latin typeface="华文细黑"/>
                <a:ea typeface="幼圆"/>
              </a:rPr>
              <a:t>赍</a:t>
            </a:r>
            <a:r>
              <a:rPr lang="zh-CN" altLang="en-US" sz="2800">
                <a:latin typeface="华文细黑"/>
                <a:ea typeface="幼圆"/>
              </a:rPr>
              <a:t>盗粮”者也。</a:t>
            </a:r>
            <a:endParaRPr lang="zh-CN" altLang="en-US" sz="2800">
              <a:solidFill>
                <a:srgbClr val="FF0000"/>
              </a:solidFill>
              <a:latin typeface="华文细黑"/>
              <a:ea typeface="幼圆"/>
            </a:endParaRPr>
          </a:p>
        </p:txBody>
      </p:sp>
      <p:sp>
        <p:nvSpPr>
          <p:cNvPr id="32772" name="矩形 4"/>
          <p:cNvSpPr/>
          <p:nvPr/>
        </p:nvSpPr>
        <p:spPr>
          <a:xfrm>
            <a:off x="1997075" y="93027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排斥</a:t>
            </a:r>
            <a:endParaRPr lang="zh-CN" altLang="en-US" sz="2800" b="1" strike="noStrike" noProof="1">
              <a:effectLst>
                <a:outerShdw blurRad="38100" dist="38100" dir="2700000">
                  <a:srgbClr val="FFFFFF"/>
                </a:outerShdw>
              </a:effectLst>
              <a:latin typeface="华文细黑"/>
              <a:ea typeface="幼圆"/>
            </a:endParaRPr>
          </a:p>
        </p:txBody>
      </p:sp>
      <p:sp>
        <p:nvSpPr>
          <p:cNvPr id="32773" name="矩形 13"/>
          <p:cNvSpPr/>
          <p:nvPr/>
        </p:nvSpPr>
        <p:spPr>
          <a:xfrm>
            <a:off x="3363913" y="915988"/>
            <a:ext cx="201136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形成、实现</a:t>
            </a:r>
            <a:endParaRPr lang="zh-CN" altLang="en-US" sz="2800" b="1" strike="noStrike" noProof="1">
              <a:effectLst>
                <a:outerShdw blurRad="38100" dist="38100" dir="2700000">
                  <a:srgbClr val="FFFFFF"/>
                </a:outerShdw>
              </a:effectLst>
              <a:latin typeface="华文细黑"/>
              <a:ea typeface="幼圆"/>
            </a:endParaRPr>
          </a:p>
        </p:txBody>
      </p:sp>
      <p:sp>
        <p:nvSpPr>
          <p:cNvPr id="32774" name="矩形 14"/>
          <p:cNvSpPr/>
          <p:nvPr/>
        </p:nvSpPr>
        <p:spPr>
          <a:xfrm>
            <a:off x="6726238" y="954088"/>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舍弃</a:t>
            </a:r>
            <a:endParaRPr lang="zh-CN" altLang="en-US" sz="2800" b="1" strike="noStrike" noProof="1">
              <a:effectLst>
                <a:outerShdw blurRad="38100" dist="38100" dir="2700000">
                  <a:srgbClr val="FFFFFF"/>
                </a:outerShdw>
              </a:effectLst>
              <a:latin typeface="华文细黑"/>
              <a:ea typeface="幼圆"/>
            </a:endParaRPr>
          </a:p>
        </p:txBody>
      </p:sp>
      <p:sp>
        <p:nvSpPr>
          <p:cNvPr id="32775" name="矩形 16"/>
          <p:cNvSpPr/>
          <p:nvPr/>
        </p:nvSpPr>
        <p:spPr>
          <a:xfrm>
            <a:off x="4824413" y="2727325"/>
            <a:ext cx="12811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判断句</a:t>
            </a:r>
            <a:endParaRPr lang="zh-CN" altLang="en-US" sz="2800" b="1" strike="noStrike" noProof="1">
              <a:effectLst>
                <a:outerShdw blurRad="38100" dist="38100" dir="2700000">
                  <a:srgbClr val="FFFFFF"/>
                </a:outerShdw>
              </a:effectLst>
              <a:latin typeface="华文细黑"/>
              <a:ea typeface="幼圆"/>
            </a:endParaRPr>
          </a:p>
        </p:txBody>
      </p:sp>
      <p:sp>
        <p:nvSpPr>
          <p:cNvPr id="32776" name="矩形 17"/>
          <p:cNvSpPr/>
          <p:nvPr/>
        </p:nvSpPr>
        <p:spPr>
          <a:xfrm>
            <a:off x="1858963" y="3516313"/>
            <a:ext cx="4545013"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使动用法，使</a:t>
            </a:r>
            <a:r>
              <a:rPr lang="en-US" altLang="zh-CN" sz="2800" b="1" strike="noStrike" noProof="1">
                <a:effectLst>
                  <a:outerShdw blurRad="38100" dist="38100" dir="2700000">
                    <a:srgbClr val="FFFFFF"/>
                  </a:outerShdw>
                </a:effectLst>
                <a:latin typeface="华文细黑"/>
                <a:ea typeface="幼圆"/>
                <a:cs typeface="+mn-cs"/>
              </a:rPr>
              <a:t>……</a:t>
            </a:r>
            <a:r>
              <a:rPr lang="zh-CN" altLang="en-US" sz="2800" b="1" strike="noStrike" noProof="1">
                <a:effectLst>
                  <a:outerShdw blurRad="38100" dist="38100" dir="2700000">
                    <a:srgbClr val="FFFFFF"/>
                  </a:outerShdw>
                </a:effectLst>
                <a:latin typeface="华文细黑"/>
                <a:ea typeface="幼圆"/>
                <a:cs typeface="+mn-cs"/>
              </a:rPr>
              <a:t>完成事业</a:t>
            </a:r>
            <a:endParaRPr lang="zh-CN" altLang="en-US" sz="2800" b="1" strike="noStrike" noProof="1">
              <a:effectLst>
                <a:outerShdw blurRad="38100" dist="38100" dir="2700000">
                  <a:srgbClr val="FFFFFF"/>
                </a:outerShdw>
              </a:effectLst>
              <a:latin typeface="华文细黑"/>
              <a:ea typeface="幼圆"/>
            </a:endParaRPr>
          </a:p>
        </p:txBody>
      </p:sp>
      <p:sp>
        <p:nvSpPr>
          <p:cNvPr id="32777" name="矩形 21"/>
          <p:cNvSpPr/>
          <p:nvPr/>
        </p:nvSpPr>
        <p:spPr>
          <a:xfrm>
            <a:off x="2595563" y="436562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借给</a:t>
            </a:r>
            <a:endParaRPr lang="zh-CN" altLang="en-US" sz="2800" b="1" strike="noStrike" noProof="1">
              <a:effectLst>
                <a:outerShdw blurRad="38100" dist="38100" dir="2700000">
                  <a:srgbClr val="FFFFFF"/>
                </a:outerShdw>
              </a:effectLst>
              <a:latin typeface="华文细黑"/>
              <a:ea typeface="幼圆"/>
            </a:endParaRPr>
          </a:p>
        </p:txBody>
      </p:sp>
      <p:sp>
        <p:nvSpPr>
          <p:cNvPr id="32778" name="矩形 22"/>
          <p:cNvSpPr/>
          <p:nvPr/>
        </p:nvSpPr>
        <p:spPr>
          <a:xfrm>
            <a:off x="3857625" y="4371975"/>
            <a:ext cx="915988"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送给</a:t>
            </a:r>
            <a:endParaRPr lang="zh-CN" altLang="en-US" sz="2800" b="1" strike="noStrike" noProof="1">
              <a:effectLst>
                <a:outerShdw blurRad="38100" dist="38100" dir="2700000">
                  <a:srgbClr val="FFFFFF"/>
                </a:outerShdw>
              </a:effectLst>
              <a:latin typeface="华文细黑"/>
              <a:ea typeface="幼圆"/>
            </a:endParaRPr>
          </a:p>
        </p:txBody>
      </p:sp>
      <p:sp>
        <p:nvSpPr>
          <p:cNvPr id="32779" name="矩形 10"/>
          <p:cNvSpPr/>
          <p:nvPr/>
        </p:nvSpPr>
        <p:spPr>
          <a:xfrm>
            <a:off x="2320925" y="1824038"/>
            <a:ext cx="3108325" cy="523875"/>
          </a:xfrm>
          <a:prstGeom prst="rect">
            <a:avLst/>
          </a:prstGeom>
          <a:noFill/>
          <a:ln w="9525">
            <a:noFill/>
          </a:ln>
        </p:spPr>
        <p:txBody>
          <a:bodyPr wrap="none">
            <a:spAutoFit/>
          </a:bodyPr>
          <a:p>
            <a:pPr algn="ctr" defTabSz="914400" fontAlgn="base">
              <a:buClrTx/>
              <a:buSzPct val="100000"/>
              <a:buFontTx/>
              <a:buNone/>
            </a:pPr>
            <a:r>
              <a:rPr lang="zh-CN" altLang="en-US" sz="2800" b="1" strike="noStrike" noProof="1">
                <a:effectLst>
                  <a:outerShdw blurRad="38100" dist="38100" dir="2700000">
                    <a:srgbClr val="FFFFFF"/>
                  </a:outerShdw>
                </a:effectLst>
                <a:latin typeface="华文细黑"/>
                <a:ea typeface="幼圆"/>
                <a:cs typeface="+mn-cs"/>
              </a:rPr>
              <a:t>使动用法，使德明</a:t>
            </a:r>
            <a:endParaRPr lang="zh-CN" altLang="en-US" sz="28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down)">
                                      <p:cBhvr>
                                        <p:cTn id="7" dur="500"/>
                                        <p:tgtEl>
                                          <p:spTgt spid="327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773"/>
                                        </p:tgtEl>
                                        <p:attrNameLst>
                                          <p:attrName>style.visibility</p:attrName>
                                        </p:attrNameLst>
                                      </p:cBhvr>
                                      <p:to>
                                        <p:strVal val="visible"/>
                                      </p:to>
                                    </p:set>
                                    <p:animEffect transition="in" filter="wipe(down)">
                                      <p:cBhvr>
                                        <p:cTn id="12" dur="500"/>
                                        <p:tgtEl>
                                          <p:spTgt spid="327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2774"/>
                                        </p:tgtEl>
                                        <p:attrNameLst>
                                          <p:attrName>style.visibility</p:attrName>
                                        </p:attrNameLst>
                                      </p:cBhvr>
                                      <p:to>
                                        <p:strVal val="visible"/>
                                      </p:to>
                                    </p:set>
                                    <p:animEffect transition="in" filter="wipe(down)">
                                      <p:cBhvr>
                                        <p:cTn id="17" dur="500"/>
                                        <p:tgtEl>
                                          <p:spTgt spid="327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2779"/>
                                        </p:tgtEl>
                                        <p:attrNameLst>
                                          <p:attrName>style.visibility</p:attrName>
                                        </p:attrNameLst>
                                      </p:cBhvr>
                                      <p:to>
                                        <p:strVal val="visible"/>
                                      </p:to>
                                    </p:set>
                                    <p:animEffect transition="in" filter="wipe(down)">
                                      <p:cBhvr>
                                        <p:cTn id="22" dur="500"/>
                                        <p:tgtEl>
                                          <p:spTgt spid="327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2775"/>
                                        </p:tgtEl>
                                        <p:attrNameLst>
                                          <p:attrName>style.visibility</p:attrName>
                                        </p:attrNameLst>
                                      </p:cBhvr>
                                      <p:to>
                                        <p:strVal val="visible"/>
                                      </p:to>
                                    </p:set>
                                    <p:animEffect transition="in" filter="wipe(down)">
                                      <p:cBhvr>
                                        <p:cTn id="27" dur="500"/>
                                        <p:tgtEl>
                                          <p:spTgt spid="327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2776"/>
                                        </p:tgtEl>
                                        <p:attrNameLst>
                                          <p:attrName>style.visibility</p:attrName>
                                        </p:attrNameLst>
                                      </p:cBhvr>
                                      <p:to>
                                        <p:strVal val="visible"/>
                                      </p:to>
                                    </p:set>
                                    <p:animEffect transition="in" filter="wipe(down)">
                                      <p:cBhvr>
                                        <p:cTn id="32" dur="500"/>
                                        <p:tgtEl>
                                          <p:spTgt spid="3277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2777"/>
                                        </p:tgtEl>
                                        <p:attrNameLst>
                                          <p:attrName>style.visibility</p:attrName>
                                        </p:attrNameLst>
                                      </p:cBhvr>
                                      <p:to>
                                        <p:strVal val="visible"/>
                                      </p:to>
                                    </p:set>
                                    <p:animEffect transition="in" filter="wipe(down)">
                                      <p:cBhvr>
                                        <p:cTn id="37" dur="500"/>
                                        <p:tgtEl>
                                          <p:spTgt spid="3277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2778"/>
                                        </p:tgtEl>
                                        <p:attrNameLst>
                                          <p:attrName>style.visibility</p:attrName>
                                        </p:attrNameLst>
                                      </p:cBhvr>
                                      <p:to>
                                        <p:strVal val="visible"/>
                                      </p:to>
                                    </p:set>
                                    <p:animEffect transition="in" filter="wipe(down)">
                                      <p:cBhvr>
                                        <p:cTn id="42" dur="500"/>
                                        <p:tgtEl>
                                          <p:spTgt spid="32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1180" y="981075"/>
            <a:ext cx="11275695" cy="5631180"/>
          </a:xfrm>
          <a:prstGeom prst="rect">
            <a:avLst/>
          </a:prstGeom>
          <a:noFill/>
        </p:spPr>
        <p:txBody>
          <a:bodyPr wrap="square" rtlCol="0">
            <a:spAutoFit/>
          </a:bodyPr>
          <a:p>
            <a:r>
              <a:rPr lang="en-US" altLang="zh-CN" sz="3000" b="1"/>
              <a:t>       </a:t>
            </a:r>
            <a:r>
              <a:rPr lang="zh-CN" altLang="en-US" sz="3000" b="1"/>
              <a:t>我听说田地广就粮食多，国家大就人口众，武器精良将士就骁勇。因此，泰山不拒绝泥土，所以能成就它的高大；江河湖海不舍弃细流，所以能成就它的深邃；有志建立王业的人不嫌弃民众，所以能彰明他的德行。因此，土地不分东西南北，百姓不论异国它邦，那样便会一年四季富裕美好，天地鬼神降赐福运，这就是五帝、三王无可匹敌的缘故。抛弃百姓使之去帮助敌国，拒绝宾客使之去侍奉诸侯，使天下的贤士退却而不敢西进，裹足止步不入秦国，这就叫做“借武器给敌寇，送粮食给盗贼”啊。</a:t>
            </a:r>
            <a:endParaRPr lang="zh-CN" altLang="en-US" sz="3000" b="1"/>
          </a:p>
          <a:p>
            <a:r>
              <a:rPr lang="en-US" altLang="zh-CN" sz="3000" b="1"/>
              <a:t>       物品中不出产在秦国，而宝贵的却很多；贤士中不出生于秦，愿意效忠的很多。如今驱逐宾客来资助敌国，减损百姓来充实对手，内部自己造成空虚而外部在诸侯中构筑怨恨，那要谋求国家没有危难，是不可能的啊。</a:t>
            </a:r>
            <a:endParaRPr lang="en-US" altLang="zh-CN" sz="3000" b="1"/>
          </a:p>
        </p:txBody>
      </p:sp>
      <p:sp>
        <p:nvSpPr>
          <p:cNvPr id="4" name="文本框 3"/>
          <p:cNvSpPr txBox="1"/>
          <p:nvPr/>
        </p:nvSpPr>
        <p:spPr>
          <a:xfrm>
            <a:off x="695325" y="212725"/>
            <a:ext cx="4625975" cy="768350"/>
          </a:xfrm>
          <a:prstGeom prst="rect">
            <a:avLst/>
          </a:prstGeom>
          <a:noFill/>
        </p:spPr>
        <p:txBody>
          <a:bodyPr wrap="square" rtlCol="0">
            <a:spAutoFit/>
          </a:bodyPr>
          <a:p>
            <a:r>
              <a:rPr lang="zh-CN" altLang="en-US" sz="4400" b="1"/>
              <a:t>第三、</a:t>
            </a:r>
            <a:r>
              <a:rPr lang="zh-CN" altLang="en-US" sz="4400" b="1"/>
              <a:t>四段译文</a:t>
            </a:r>
            <a:endParaRPr lang="zh-CN" altLang="en-US" sz="4400" b="1"/>
          </a:p>
        </p:txBody>
      </p:sp>
    </p:spTree>
  </p:cSld>
  <p:clrMapOvr>
    <a:masterClrMapping/>
  </p:clrMapOvr>
  <p:transition>
    <p:wipe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赏析论证</a:t>
            </a:r>
            <a:endParaRPr lang="zh-CN" altLang="en-US" sz="2800" b="1">
              <a:latin typeface="仿宋" panose="02010609060101010101" pitchFamily="49" charset="-122"/>
              <a:ea typeface="仿宋" panose="02010609060101010101" pitchFamily="49" charset="-122"/>
            </a:endParaRPr>
          </a:p>
        </p:txBody>
      </p:sp>
      <p:pic>
        <p:nvPicPr>
          <p:cNvPr id="33795"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33796" name="图片 7"/>
          <p:cNvPicPr>
            <a:picLocks noChangeAspect="1"/>
          </p:cNvPicPr>
          <p:nvPr/>
        </p:nvPicPr>
        <p:blipFill>
          <a:blip r:embed="rId2"/>
          <a:stretch>
            <a:fillRect/>
          </a:stretch>
        </p:blipFill>
        <p:spPr>
          <a:xfrm>
            <a:off x="8601075" y="1208088"/>
            <a:ext cx="3311525" cy="5264150"/>
          </a:xfrm>
          <a:prstGeom prst="rect">
            <a:avLst/>
          </a:prstGeom>
          <a:noFill/>
          <a:ln w="9525">
            <a:noFill/>
          </a:ln>
        </p:spPr>
      </p:pic>
      <p:sp>
        <p:nvSpPr>
          <p:cNvPr id="35844" name="TextBox 16"/>
          <p:cNvSpPr/>
          <p:nvPr/>
        </p:nvSpPr>
        <p:spPr>
          <a:xfrm>
            <a:off x="914400" y="1308100"/>
            <a:ext cx="7472363" cy="1076325"/>
          </a:xfrm>
          <a:prstGeom prst="rect">
            <a:avLst/>
          </a:prstGeom>
          <a:noFill/>
          <a:ln w="9525">
            <a:noFill/>
          </a:ln>
        </p:spPr>
        <p:txBody>
          <a:bodyPr anchor="t" anchorCtr="0">
            <a:spAutoFit/>
          </a:bodyPr>
          <a:p>
            <a:r>
              <a:rPr lang="zh-CN" altLang="en-US" sz="3200" b="1">
                <a:latin typeface="黑体" panose="02010609060101010101" charset="-122"/>
                <a:ea typeface="黑体" panose="02010609060101010101" charset="-122"/>
              </a:rPr>
              <a:t>在本文最后部分（三、四</a:t>
            </a:r>
            <a:r>
              <a:rPr lang="zh-CN" altLang="en-US" sz="3200" b="1">
                <a:latin typeface="黑体" panose="02010609060101010101" charset="-122"/>
                <a:ea typeface="黑体" panose="02010609060101010101" charset="-122"/>
              </a:rPr>
              <a:t>段），李斯采用了什么论证方法，达到了什么效果？</a:t>
            </a:r>
            <a:endParaRPr lang="zh-CN" altLang="en-US" sz="3200" b="1">
              <a:latin typeface="黑体" panose="02010609060101010101" charset="-122"/>
              <a:ea typeface="黑体" panose="02010609060101010101" charset="-122"/>
            </a:endParaRPr>
          </a:p>
        </p:txBody>
      </p:sp>
      <p:sp>
        <p:nvSpPr>
          <p:cNvPr id="33798" name="矩形 19"/>
          <p:cNvSpPr/>
          <p:nvPr/>
        </p:nvSpPr>
        <p:spPr>
          <a:xfrm>
            <a:off x="1655763" y="3030538"/>
            <a:ext cx="3971925" cy="2062162"/>
          </a:xfrm>
          <a:prstGeom prst="rect">
            <a:avLst/>
          </a:prstGeom>
          <a:noFill/>
          <a:ln w="9525">
            <a:noFill/>
          </a:ln>
        </p:spPr>
        <p:txBody>
          <a:bodyPr anchor="t" anchorCtr="0">
            <a:spAutoFit/>
          </a:bodyPr>
          <a:p>
            <a:r>
              <a:rPr lang="zh-CN" altLang="en-US" sz="3200" b="1">
                <a:solidFill>
                  <a:srgbClr val="84664E"/>
                </a:solidFill>
                <a:latin typeface="汉仪全唐诗简" pitchFamily="18" charset="-122"/>
                <a:ea typeface="汉仪全唐诗简" pitchFamily="18" charset="-122"/>
              </a:rPr>
              <a:t>正面比喻</a:t>
            </a:r>
            <a:endParaRPr lang="en-US" altLang="zh-CN" sz="3200" b="1">
              <a:solidFill>
                <a:srgbClr val="84664E"/>
              </a:solidFill>
              <a:latin typeface="汉仪全唐诗简" pitchFamily="18" charset="-122"/>
              <a:ea typeface="汉仪全唐诗简" pitchFamily="18" charset="-122"/>
            </a:endParaRPr>
          </a:p>
          <a:p>
            <a:r>
              <a:rPr lang="zh-CN" altLang="en-US" sz="3200" b="1">
                <a:solidFill>
                  <a:srgbClr val="84664E"/>
                </a:solidFill>
                <a:latin typeface="汉仪全唐诗简" pitchFamily="18" charset="-122"/>
                <a:ea typeface="汉仪全唐诗简" pitchFamily="18" charset="-122"/>
              </a:rPr>
              <a:t>反面论证</a:t>
            </a:r>
            <a:endParaRPr lang="en-US" altLang="zh-CN" sz="3200" b="1">
              <a:solidFill>
                <a:srgbClr val="84664E"/>
              </a:solidFill>
              <a:latin typeface="汉仪全唐诗简" pitchFamily="18" charset="-122"/>
              <a:ea typeface="汉仪全唐诗简" pitchFamily="18" charset="-122"/>
            </a:endParaRPr>
          </a:p>
          <a:p>
            <a:r>
              <a:rPr lang="zh-CN" altLang="en-US" sz="3200" b="1">
                <a:solidFill>
                  <a:srgbClr val="84664E"/>
                </a:solidFill>
                <a:latin typeface="汉仪全唐诗简" pitchFamily="18" charset="-122"/>
                <a:ea typeface="汉仪全唐诗简" pitchFamily="18" charset="-122"/>
              </a:rPr>
              <a:t>古今对比</a:t>
            </a:r>
            <a:endParaRPr lang="en-US" altLang="zh-CN" sz="3200" b="1">
              <a:solidFill>
                <a:srgbClr val="84664E"/>
              </a:solidFill>
              <a:latin typeface="汉仪全唐诗简" pitchFamily="18" charset="-122"/>
              <a:ea typeface="汉仪全唐诗简" pitchFamily="18" charset="-122"/>
            </a:endParaRPr>
          </a:p>
          <a:p>
            <a:r>
              <a:rPr lang="zh-CN" altLang="en-US" sz="3200" b="1">
                <a:solidFill>
                  <a:srgbClr val="84664E"/>
                </a:solidFill>
                <a:latin typeface="汉仪全唐诗简" pitchFamily="18" charset="-122"/>
                <a:ea typeface="汉仪全唐诗简" pitchFamily="18" charset="-122"/>
              </a:rPr>
              <a:t>正反论述</a:t>
            </a:r>
            <a:endParaRPr lang="zh-CN" altLang="en-US" sz="3200" b="1">
              <a:solidFill>
                <a:srgbClr val="84664E"/>
              </a:solidFill>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1000"/>
                                        <p:tgtEl>
                                          <p:spTgt spid="33795"/>
                                        </p:tgtEl>
                                      </p:cBhvr>
                                    </p:animEffect>
                                    <p:anim calcmode="lin" valueType="num">
                                      <p:cBhvr>
                                        <p:cTn id="8" dur="1000" fill="hold"/>
                                        <p:tgtEl>
                                          <p:spTgt spid="33795"/>
                                        </p:tgtEl>
                                        <p:attrNameLst>
                                          <p:attrName>ppt_x</p:attrName>
                                        </p:attrNameLst>
                                      </p:cBhvr>
                                      <p:tavLst>
                                        <p:tav tm="0">
                                          <p:val>
                                            <p:strVal val="#ppt_x"/>
                                          </p:val>
                                        </p:tav>
                                        <p:tav tm="100000">
                                          <p:val>
                                            <p:strVal val="#ppt_x"/>
                                          </p:val>
                                        </p:tav>
                                      </p:tavLst>
                                    </p:anim>
                                    <p:anim calcmode="lin" valueType="num">
                                      <p:cBhvr>
                                        <p:cTn id="9" dur="1000" fill="hold"/>
                                        <p:tgtEl>
                                          <p:spTgt spid="337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3796"/>
                                        </p:tgtEl>
                                        <p:attrNameLst>
                                          <p:attrName>style.visibility</p:attrName>
                                        </p:attrNameLst>
                                      </p:cBhvr>
                                      <p:to>
                                        <p:strVal val="visible"/>
                                      </p:to>
                                    </p:set>
                                    <p:animEffect transition="in" filter="barn(inVertical)">
                                      <p:cBhvr>
                                        <p:cTn id="13" dur="500"/>
                                        <p:tgtEl>
                                          <p:spTgt spid="3379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3798">
                                            <p:txEl>
                                              <p:charRg st="0" end="5"/>
                                            </p:txEl>
                                          </p:spTgt>
                                        </p:tgtEl>
                                        <p:attrNameLst>
                                          <p:attrName>style.visibility</p:attrName>
                                        </p:attrNameLst>
                                      </p:cBhvr>
                                      <p:to>
                                        <p:strVal val="visible"/>
                                      </p:to>
                                    </p:set>
                                    <p:animEffect transition="in" filter="wipe(down)">
                                      <p:cBhvr>
                                        <p:cTn id="18" dur="500"/>
                                        <p:tgtEl>
                                          <p:spTgt spid="33798">
                                            <p:txEl>
                                              <p:charRg st="0"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3798">
                                            <p:txEl>
                                              <p:charRg st="5" end="10"/>
                                            </p:txEl>
                                          </p:spTgt>
                                        </p:tgtEl>
                                        <p:attrNameLst>
                                          <p:attrName>style.visibility</p:attrName>
                                        </p:attrNameLst>
                                      </p:cBhvr>
                                      <p:to>
                                        <p:strVal val="visible"/>
                                      </p:to>
                                    </p:set>
                                    <p:animEffect transition="in" filter="wipe(down)">
                                      <p:cBhvr>
                                        <p:cTn id="23" dur="500"/>
                                        <p:tgtEl>
                                          <p:spTgt spid="33798">
                                            <p:txEl>
                                              <p:charRg st="5" end="1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3798">
                                            <p:txEl>
                                              <p:charRg st="10" end="15"/>
                                            </p:txEl>
                                          </p:spTgt>
                                        </p:tgtEl>
                                        <p:attrNameLst>
                                          <p:attrName>style.visibility</p:attrName>
                                        </p:attrNameLst>
                                      </p:cBhvr>
                                      <p:to>
                                        <p:strVal val="visible"/>
                                      </p:to>
                                    </p:set>
                                    <p:animEffect transition="in" filter="wipe(down)">
                                      <p:cBhvr>
                                        <p:cTn id="28" dur="500"/>
                                        <p:tgtEl>
                                          <p:spTgt spid="33798">
                                            <p:txEl>
                                              <p:charRg st="10" end="1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3798">
                                            <p:txEl>
                                              <p:charRg st="15" end="20"/>
                                            </p:txEl>
                                          </p:spTgt>
                                        </p:tgtEl>
                                        <p:attrNameLst>
                                          <p:attrName>style.visibility</p:attrName>
                                        </p:attrNameLst>
                                      </p:cBhvr>
                                      <p:to>
                                        <p:strVal val="visible"/>
                                      </p:to>
                                    </p:set>
                                    <p:animEffect transition="in" filter="wipe(down)">
                                      <p:cBhvr>
                                        <p:cTn id="33" dur="500"/>
                                        <p:tgtEl>
                                          <p:spTgt spid="33798">
                                            <p:txEl>
                                              <p:charRg st="15"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1"/>
          <p:cNvSpPr/>
          <p:nvPr/>
        </p:nvSpPr>
        <p:spPr>
          <a:xfrm>
            <a:off x="4305300" y="217488"/>
            <a:ext cx="3771900" cy="522287"/>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论证思路</a:t>
            </a:r>
            <a:endParaRPr lang="zh-CN" altLang="en-US" sz="2800" b="1">
              <a:latin typeface="仿宋" panose="02010609060101010101" pitchFamily="49" charset="-122"/>
              <a:ea typeface="仿宋" panose="02010609060101010101" pitchFamily="49" charset="-122"/>
            </a:endParaRPr>
          </a:p>
        </p:txBody>
      </p:sp>
      <p:pic>
        <p:nvPicPr>
          <p:cNvPr id="35843" name="图片 51"/>
          <p:cNvPicPr>
            <a:picLocks noChangeAspect="1"/>
          </p:cNvPicPr>
          <p:nvPr/>
        </p:nvPicPr>
        <p:blipFill>
          <a:blip r:embed="rId1"/>
          <a:stretch>
            <a:fillRect/>
          </a:stretch>
        </p:blipFill>
        <p:spPr>
          <a:xfrm>
            <a:off x="1812925" y="150813"/>
            <a:ext cx="1182688" cy="1589087"/>
          </a:xfrm>
          <a:prstGeom prst="rect">
            <a:avLst/>
          </a:prstGeom>
          <a:noFill/>
          <a:ln w="9525">
            <a:noFill/>
          </a:ln>
        </p:spPr>
      </p:pic>
      <p:sp>
        <p:nvSpPr>
          <p:cNvPr id="35844" name="矩形 3"/>
          <p:cNvSpPr/>
          <p:nvPr/>
        </p:nvSpPr>
        <p:spPr>
          <a:xfrm>
            <a:off x="306388" y="1343025"/>
            <a:ext cx="571500" cy="542925"/>
          </a:xfrm>
          <a:prstGeom prst="rect">
            <a:avLst/>
          </a:prstGeom>
          <a:noFill/>
          <a:ln w="12700" cap="flat" cmpd="sng">
            <a:solidFill>
              <a:srgbClr val="AFABAB"/>
            </a:solidFill>
            <a:prstDash val="solid"/>
            <a:miter/>
            <a:headEnd type="none" w="med" len="med"/>
            <a:tailEnd type="none" w="med" len="med"/>
          </a:ln>
        </p:spPr>
        <p:txBody>
          <a:bodyPr anchor="ctr" anchorCtr="0"/>
          <a:p>
            <a:pPr algn="ctr"/>
            <a:endParaRPr lang="zh-CN" altLang="en-US">
              <a:solidFill>
                <a:srgbClr val="FFFFFF"/>
              </a:solidFill>
              <a:latin typeface="华文细黑"/>
              <a:ea typeface="幼圆"/>
            </a:endParaRPr>
          </a:p>
        </p:txBody>
      </p:sp>
      <p:pic>
        <p:nvPicPr>
          <p:cNvPr id="35845" name="图片 2"/>
          <p:cNvPicPr>
            <a:picLocks noChangeAspect="1"/>
          </p:cNvPicPr>
          <p:nvPr/>
        </p:nvPicPr>
        <p:blipFill>
          <a:blip r:embed="rId2"/>
          <a:stretch>
            <a:fillRect/>
          </a:stretch>
        </p:blipFill>
        <p:spPr>
          <a:xfrm>
            <a:off x="744538" y="1574800"/>
            <a:ext cx="2638425" cy="4194175"/>
          </a:xfrm>
          <a:prstGeom prst="rect">
            <a:avLst/>
          </a:prstGeom>
          <a:noFill/>
          <a:ln w="9525">
            <a:noFill/>
          </a:ln>
        </p:spPr>
      </p:pic>
      <p:sp>
        <p:nvSpPr>
          <p:cNvPr id="37893" name="矩形 63"/>
          <p:cNvSpPr/>
          <p:nvPr/>
        </p:nvSpPr>
        <p:spPr>
          <a:xfrm>
            <a:off x="3389313" y="733425"/>
            <a:ext cx="8562975" cy="6124575"/>
          </a:xfrm>
          <a:prstGeom prst="rect">
            <a:avLst/>
          </a:prstGeom>
          <a:noFill/>
          <a:ln w="9525">
            <a:noFill/>
          </a:ln>
        </p:spPr>
        <p:txBody>
          <a:bodyPr anchor="t" anchorCtr="0">
            <a:spAutoFit/>
          </a:bodyPr>
          <a:p>
            <a:pPr>
              <a:lnSpc>
                <a:spcPct val="200000"/>
              </a:lnSpc>
            </a:pPr>
            <a:r>
              <a:rPr lang="zh-CN" altLang="en-US" sz="2800">
                <a:latin typeface="华文细黑"/>
                <a:ea typeface="幼圆"/>
              </a:rPr>
              <a:t>         臣闻地广者粟多，国大者人众，兵强则士勇。是以太山不让土壤，故能成其大；河海不择细流，故能就其深；王者不却众庶，故能明其德。是以地无四方，民无异国，四时充美，鬼神降福，此五帝三王之所以无敌也。今乃弃黔首以资敌国，却宾客以业诸侯，使天下之士退而不敢西向，裹足不入秦，此所谓“藉寇兵而赍盗粮”者也。</a:t>
            </a:r>
            <a:endParaRPr lang="zh-CN" altLang="en-US" sz="2800">
              <a:latin typeface="华文细黑"/>
              <a:ea typeface="幼圆"/>
            </a:endParaRPr>
          </a:p>
        </p:txBody>
      </p:sp>
      <p:sp>
        <p:nvSpPr>
          <p:cNvPr id="35847" name="矩形 14"/>
          <p:cNvSpPr/>
          <p:nvPr/>
        </p:nvSpPr>
        <p:spPr>
          <a:xfrm>
            <a:off x="3357563" y="741363"/>
            <a:ext cx="8640762" cy="3641725"/>
          </a:xfrm>
          <a:prstGeom prst="rect">
            <a:avLst/>
          </a:prstGeom>
          <a:noFill/>
          <a:ln w="57150" cap="flat" cmpd="sng">
            <a:solidFill>
              <a:srgbClr val="C00000"/>
            </a:solidFill>
            <a:prstDash val="solid"/>
            <a:miter/>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35848" name="矩形 15"/>
          <p:cNvSpPr/>
          <p:nvPr/>
        </p:nvSpPr>
        <p:spPr>
          <a:xfrm>
            <a:off x="7469188" y="239713"/>
            <a:ext cx="2992438" cy="923925"/>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54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正面论证</a:t>
            </a:r>
            <a:endParaRPr lang="zh-CN" altLang="en-US" sz="5400" b="1" strike="noStrike" noProof="1">
              <a:effectLst>
                <a:outerShdw blurRad="38100" dist="38100" dir="2700000">
                  <a:srgbClr val="FFFFFF"/>
                </a:outerShdw>
              </a:effectLst>
            </a:endParaRPr>
          </a:p>
        </p:txBody>
      </p:sp>
      <p:sp>
        <p:nvSpPr>
          <p:cNvPr id="35849" name="任意多边形 19"/>
          <p:cNvSpPr/>
          <p:nvPr/>
        </p:nvSpPr>
        <p:spPr>
          <a:xfrm>
            <a:off x="3373438" y="4476750"/>
            <a:ext cx="8545512" cy="2239963"/>
          </a:xfrm>
          <a:prstGeom prst="rect">
            <a:avLst/>
          </a:prstGeom>
          <a:noFill/>
          <a:ln w="76200" cap="flat" cmpd="sng">
            <a:solidFill>
              <a:srgbClr val="C000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5850" name="矩形 20"/>
          <p:cNvSpPr/>
          <p:nvPr/>
        </p:nvSpPr>
        <p:spPr>
          <a:xfrm>
            <a:off x="7858125" y="5934075"/>
            <a:ext cx="2992438" cy="923925"/>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54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反面论证</a:t>
            </a:r>
            <a:endParaRPr lang="zh-CN" altLang="en-US" sz="5400" b="1" strike="noStrike" noProof="1">
              <a:effectLst>
                <a:outerShdw blurRad="38100" dist="38100" dir="2700000">
                  <a:srgbClr val="FFFFFF"/>
                </a:outerShdw>
              </a:effectLst>
            </a:endParaRPr>
          </a:p>
        </p:txBody>
      </p:sp>
      <p:sp>
        <p:nvSpPr>
          <p:cNvPr id="35851" name="任意多边形 21"/>
          <p:cNvSpPr/>
          <p:nvPr/>
        </p:nvSpPr>
        <p:spPr>
          <a:xfrm>
            <a:off x="3421063" y="1828800"/>
            <a:ext cx="8370887" cy="1608138"/>
          </a:xfrm>
          <a:prstGeom prst="rect">
            <a:avLst/>
          </a:prstGeom>
          <a:noFill/>
          <a:ln w="57150" cap="flat" cmpd="sng">
            <a:solidFill>
              <a:srgbClr val="7030A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5852" name="矩形 22"/>
          <p:cNvSpPr/>
          <p:nvPr/>
        </p:nvSpPr>
        <p:spPr>
          <a:xfrm>
            <a:off x="6780213" y="2147888"/>
            <a:ext cx="2038350" cy="646112"/>
          </a:xfrm>
          <a:prstGeom prst="rect">
            <a:avLst/>
          </a:prstGeom>
          <a:noFill/>
          <a:ln w="9525">
            <a:noFill/>
          </a:ln>
        </p:spPr>
        <p:txBody>
          <a:bodyPr wrap="none" lIns="91440" tIns="45720" rIns="91440" bIns="45720" anchor="t" anchorCtr="0">
            <a:spAutoFit/>
          </a:bodyPr>
          <a:p>
            <a:pPr algn="ctr">
              <a:buClrTx/>
              <a:buFontTx/>
            </a:pPr>
            <a:r>
              <a:rPr lang="zh-CN" altLang="en-US" sz="3600" b="1">
                <a:latin typeface="Arial" panose="020B0604020202020204" pitchFamily="34" charset="0"/>
                <a:ea typeface="宋体" panose="02010600030101010101" pitchFamily="2" charset="-122"/>
              </a:rPr>
              <a:t>比喻论证</a:t>
            </a:r>
            <a:endParaRPr lang="zh-CN" altLang="en-US" sz="3600" b="1">
              <a:latin typeface="Arial" panose="020B0604020202020204" pitchFamily="34" charset="0"/>
              <a:ea typeface="宋体" panose="02010600030101010101" pitchFamily="2" charset="-122"/>
            </a:endParaRPr>
          </a:p>
        </p:txBody>
      </p:sp>
      <p:sp>
        <p:nvSpPr>
          <p:cNvPr id="35853" name="任意多边形 23"/>
          <p:cNvSpPr/>
          <p:nvPr/>
        </p:nvSpPr>
        <p:spPr>
          <a:xfrm>
            <a:off x="3421063" y="2806700"/>
            <a:ext cx="8450262" cy="2127250"/>
          </a:xfrm>
          <a:prstGeom prst="rect">
            <a:avLst/>
          </a:prstGeom>
          <a:noFill/>
          <a:ln w="76200" cap="flat" cmpd="sng">
            <a:solidFill>
              <a:srgbClr val="FFFF00"/>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5854" name="任意多边形 24"/>
          <p:cNvSpPr/>
          <p:nvPr/>
        </p:nvSpPr>
        <p:spPr>
          <a:xfrm>
            <a:off x="3341688" y="4367213"/>
            <a:ext cx="8466137" cy="2254250"/>
          </a:xfrm>
          <a:custGeom>
            <a:avLst/>
            <a:gdLst/>
            <a:ahLst/>
            <a:cxnLst>
              <a:cxn ang="0">
                <a:pos x="2144124" y="126111"/>
              </a:cxn>
              <a:cxn ang="0">
                <a:pos x="2144124" y="709380"/>
              </a:cxn>
              <a:cxn ang="0">
                <a:pos x="0" y="756671"/>
              </a:cxn>
              <a:cxn ang="0">
                <a:pos x="0" y="2254250"/>
              </a:cxn>
              <a:cxn ang="0">
                <a:pos x="3736452" y="2206958"/>
              </a:cxn>
              <a:cxn ang="0">
                <a:pos x="3736452" y="1418759"/>
              </a:cxn>
              <a:cxn ang="0">
                <a:pos x="8466137" y="1434522"/>
              </a:cxn>
              <a:cxn ang="0">
                <a:pos x="8371543" y="0"/>
              </a:cxn>
              <a:cxn ang="0">
                <a:pos x="2191421" y="47292"/>
              </a:cxn>
              <a:cxn ang="0">
                <a:pos x="2112593" y="63055"/>
              </a:cxn>
              <a:cxn ang="0">
                <a:pos x="2144124" y="126111"/>
              </a:cxn>
            </a:cxnLst>
            <a:pathLst>
              <a:path w="8466083" h="2254469">
                <a:moveTo>
                  <a:pt x="2144111" y="126124"/>
                </a:moveTo>
                <a:lnTo>
                  <a:pt x="2144111" y="709449"/>
                </a:lnTo>
                <a:lnTo>
                  <a:pt x="0" y="756745"/>
                </a:lnTo>
                <a:lnTo>
                  <a:pt x="0" y="2254469"/>
                </a:lnTo>
                <a:lnTo>
                  <a:pt x="3736428" y="2207173"/>
                </a:lnTo>
                <a:lnTo>
                  <a:pt x="3736428" y="1418897"/>
                </a:lnTo>
                <a:lnTo>
                  <a:pt x="8466083" y="1434662"/>
                </a:lnTo>
                <a:lnTo>
                  <a:pt x="8371490" y="0"/>
                </a:lnTo>
                <a:lnTo>
                  <a:pt x="2191407" y="47297"/>
                </a:lnTo>
                <a:lnTo>
                  <a:pt x="2112580" y="63062"/>
                </a:lnTo>
                <a:lnTo>
                  <a:pt x="2144111" y="126124"/>
                </a:lnTo>
                <a:close/>
              </a:path>
            </a:pathLst>
          </a:custGeom>
          <a:noFill/>
          <a:ln w="76200" cap="flat" cmpd="sng">
            <a:solidFill>
              <a:srgbClr val="FFFF00"/>
            </a:solidFill>
            <a:prstDash val="solid"/>
            <a:miter/>
            <a:headEnd type="none" w="med" len="med"/>
            <a:tailEnd type="none" w="med" len="med"/>
          </a:ln>
        </p:spPr>
        <p:txBody>
          <a:bodyPr/>
          <a:p>
            <a:endParaRPr lang="zh-CN" altLang="en-US"/>
          </a:p>
        </p:txBody>
      </p:sp>
      <p:sp>
        <p:nvSpPr>
          <p:cNvPr id="35855" name="矩形 25"/>
          <p:cNvSpPr/>
          <p:nvPr/>
        </p:nvSpPr>
        <p:spPr>
          <a:xfrm>
            <a:off x="6045200" y="4779963"/>
            <a:ext cx="4359275" cy="923925"/>
          </a:xfrm>
          <a:prstGeom prst="rect">
            <a:avLst/>
          </a:prstGeom>
          <a:noFill/>
          <a:ln w="9525">
            <a:noFill/>
          </a:ln>
        </p:spPr>
        <p:txBody>
          <a:bodyPr wrap="none" lIns="91440" tIns="45720" rIns="91440" bIns="45720" anchor="t" anchorCtr="0">
            <a:spAutoFit/>
          </a:bodyPr>
          <a:p>
            <a:pPr algn="ctr">
              <a:buClrTx/>
              <a:buFontTx/>
            </a:pPr>
            <a:r>
              <a:rPr lang="zh-CN" altLang="en-US" sz="5400" b="1">
                <a:latin typeface="Arial" panose="020B0604020202020204" pitchFamily="34" charset="0"/>
                <a:ea typeface="宋体" panose="02010600030101010101" pitchFamily="2" charset="-122"/>
              </a:rPr>
              <a:t>古今对比论证</a:t>
            </a:r>
            <a:endParaRPr lang="zh-CN" altLang="en-US" sz="5400" b="1">
              <a:latin typeface="Arial" panose="020B0604020202020204" pitchFamily="34" charset="0"/>
              <a:ea typeface="宋体" panose="02010600030101010101" pitchFamily="2" charset="-122"/>
            </a:endParaRPr>
          </a:p>
        </p:txBody>
      </p:sp>
      <p:sp>
        <p:nvSpPr>
          <p:cNvPr id="35856" name="椭圆 26"/>
          <p:cNvSpPr/>
          <p:nvPr/>
        </p:nvSpPr>
        <p:spPr>
          <a:xfrm>
            <a:off x="8056563" y="4414838"/>
            <a:ext cx="803275" cy="519112"/>
          </a:xfrm>
          <a:prstGeom prst="ellipse">
            <a:avLst/>
          </a:prstGeom>
          <a:noFill/>
          <a:ln w="76200" cap="flat" cmpd="sng">
            <a:solidFill>
              <a:srgbClr val="385624"/>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35857" name="椭圆 27"/>
          <p:cNvSpPr/>
          <p:nvPr/>
        </p:nvSpPr>
        <p:spPr>
          <a:xfrm>
            <a:off x="10936288" y="4408488"/>
            <a:ext cx="803275" cy="520700"/>
          </a:xfrm>
          <a:prstGeom prst="ellipse">
            <a:avLst/>
          </a:prstGeom>
          <a:noFill/>
          <a:ln w="76200" cap="flat" cmpd="sng">
            <a:solidFill>
              <a:srgbClr val="385624"/>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35858" name="椭圆 28"/>
          <p:cNvSpPr/>
          <p:nvPr/>
        </p:nvSpPr>
        <p:spPr>
          <a:xfrm>
            <a:off x="9007475" y="5286375"/>
            <a:ext cx="803275" cy="520700"/>
          </a:xfrm>
          <a:prstGeom prst="ellipse">
            <a:avLst/>
          </a:prstGeom>
          <a:noFill/>
          <a:ln w="76200" cap="flat" cmpd="sng">
            <a:solidFill>
              <a:srgbClr val="385624"/>
            </a:solidFill>
            <a:prstDash val="solid"/>
            <a:round/>
            <a:headEnd type="none" w="med" len="med"/>
            <a:tailEnd type="none" w="med" len="med"/>
          </a:ln>
        </p:spPr>
        <p:txBody>
          <a:bodyPr anchor="ctr" anchorCtr="0"/>
          <a:p>
            <a:pPr algn="ctr"/>
            <a:endParaRPr lang="zh-CN" altLang="en-US">
              <a:solidFill>
                <a:srgbClr val="FFFFFF"/>
              </a:solidFill>
              <a:latin typeface="华文细黑"/>
              <a:ea typeface="幼圆"/>
            </a:endParaRPr>
          </a:p>
        </p:txBody>
      </p:sp>
      <p:sp>
        <p:nvSpPr>
          <p:cNvPr id="35859" name="矩形 29"/>
          <p:cNvSpPr/>
          <p:nvPr/>
        </p:nvSpPr>
        <p:spPr>
          <a:xfrm>
            <a:off x="7510463" y="5934075"/>
            <a:ext cx="4359275" cy="923925"/>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54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敌我双方对比</a:t>
            </a:r>
            <a:endParaRPr lang="zh-CN" altLang="en-US" sz="5400" b="1" strike="noStrike" noProof="1">
              <a:effectLst>
                <a:outerShdw blurRad="38100" dist="38100" dir="2700000">
                  <a:srgbClr val="FFFFFF"/>
                </a:outerShdw>
              </a:effectLst>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fade">
                                      <p:cBhvr>
                                        <p:cTn id="7" dur="1000"/>
                                        <p:tgtEl>
                                          <p:spTgt spid="35843"/>
                                        </p:tgtEl>
                                      </p:cBhvr>
                                    </p:animEffect>
                                    <p:anim calcmode="lin" valueType="num">
                                      <p:cBhvr>
                                        <p:cTn id="8" dur="1000" fill="hold"/>
                                        <p:tgtEl>
                                          <p:spTgt spid="35843"/>
                                        </p:tgtEl>
                                        <p:attrNameLst>
                                          <p:attrName>ppt_x</p:attrName>
                                        </p:attrNameLst>
                                      </p:cBhvr>
                                      <p:tavLst>
                                        <p:tav tm="0">
                                          <p:val>
                                            <p:strVal val="#ppt_x"/>
                                          </p:val>
                                        </p:tav>
                                        <p:tav tm="100000">
                                          <p:val>
                                            <p:strVal val="#ppt_x"/>
                                          </p:val>
                                        </p:tav>
                                      </p:tavLst>
                                    </p:anim>
                                    <p:anim calcmode="lin" valueType="num">
                                      <p:cBhvr>
                                        <p:cTn id="9" dur="1000" fill="hold"/>
                                        <p:tgtEl>
                                          <p:spTgt spid="358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5845"/>
                                        </p:tgtEl>
                                        <p:attrNameLst>
                                          <p:attrName>style.visibility</p:attrName>
                                        </p:attrNameLst>
                                      </p:cBhvr>
                                      <p:to>
                                        <p:strVal val="visible"/>
                                      </p:to>
                                    </p:set>
                                    <p:animEffect transition="in" filter="fade">
                                      <p:cBhvr>
                                        <p:cTn id="13" dur="1000"/>
                                        <p:tgtEl>
                                          <p:spTgt spid="35845"/>
                                        </p:tgtEl>
                                      </p:cBhvr>
                                    </p:animEffect>
                                    <p:anim calcmode="lin" valueType="num">
                                      <p:cBhvr>
                                        <p:cTn id="14" dur="1000" fill="hold"/>
                                        <p:tgtEl>
                                          <p:spTgt spid="35845"/>
                                        </p:tgtEl>
                                        <p:attrNameLst>
                                          <p:attrName>ppt_x</p:attrName>
                                        </p:attrNameLst>
                                      </p:cBhvr>
                                      <p:tavLst>
                                        <p:tav tm="0">
                                          <p:val>
                                            <p:strVal val="#ppt_x"/>
                                          </p:val>
                                        </p:tav>
                                        <p:tav tm="100000">
                                          <p:val>
                                            <p:strVal val="#ppt_x"/>
                                          </p:val>
                                        </p:tav>
                                      </p:tavLst>
                                    </p:anim>
                                    <p:anim calcmode="lin" valueType="num">
                                      <p:cBhvr>
                                        <p:cTn id="15" dur="1000" fill="hold"/>
                                        <p:tgtEl>
                                          <p:spTgt spid="358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5844"/>
                                        </p:tgtEl>
                                        <p:attrNameLst>
                                          <p:attrName>style.visibility</p:attrName>
                                        </p:attrNameLst>
                                      </p:cBhvr>
                                      <p:to>
                                        <p:strVal val="visible"/>
                                      </p:to>
                                    </p:set>
                                    <p:animEffect transition="in" filter="fade">
                                      <p:cBhvr>
                                        <p:cTn id="19" dur="1000"/>
                                        <p:tgtEl>
                                          <p:spTgt spid="35844"/>
                                        </p:tgtEl>
                                      </p:cBhvr>
                                    </p:animEffect>
                                    <p:anim calcmode="lin" valueType="num">
                                      <p:cBhvr>
                                        <p:cTn id="20" dur="1000" fill="hold"/>
                                        <p:tgtEl>
                                          <p:spTgt spid="35844"/>
                                        </p:tgtEl>
                                        <p:attrNameLst>
                                          <p:attrName>ppt_x</p:attrName>
                                        </p:attrNameLst>
                                      </p:cBhvr>
                                      <p:tavLst>
                                        <p:tav tm="0">
                                          <p:val>
                                            <p:strVal val="#ppt_x"/>
                                          </p:val>
                                        </p:tav>
                                        <p:tav tm="100000">
                                          <p:val>
                                            <p:strVal val="#ppt_x"/>
                                          </p:val>
                                        </p:tav>
                                      </p:tavLst>
                                    </p:anim>
                                    <p:anim calcmode="lin" valueType="num">
                                      <p:cBhvr>
                                        <p:cTn id="21" dur="1000" fill="hold"/>
                                        <p:tgtEl>
                                          <p:spTgt spid="3584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5847"/>
                                        </p:tgtEl>
                                        <p:attrNameLst>
                                          <p:attrName>style.visibility</p:attrName>
                                        </p:attrNameLst>
                                      </p:cBhvr>
                                      <p:to>
                                        <p:strVal val="visible"/>
                                      </p:to>
                                    </p:set>
                                    <p:animEffect transition="in" filter="wipe(down)">
                                      <p:cBhvr>
                                        <p:cTn id="26" dur="500"/>
                                        <p:tgtEl>
                                          <p:spTgt spid="3584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5848"/>
                                        </p:tgtEl>
                                        <p:attrNameLst>
                                          <p:attrName>style.visibility</p:attrName>
                                        </p:attrNameLst>
                                      </p:cBhvr>
                                      <p:to>
                                        <p:strVal val="visible"/>
                                      </p:to>
                                    </p:set>
                                    <p:animEffect transition="in" filter="wipe(down)">
                                      <p:cBhvr>
                                        <p:cTn id="31" dur="500"/>
                                        <p:tgtEl>
                                          <p:spTgt spid="3584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5849"/>
                                        </p:tgtEl>
                                        <p:attrNameLst>
                                          <p:attrName>style.visibility</p:attrName>
                                        </p:attrNameLst>
                                      </p:cBhvr>
                                      <p:to>
                                        <p:strVal val="visible"/>
                                      </p:to>
                                    </p:set>
                                    <p:animEffect transition="in" filter="wipe(down)">
                                      <p:cBhvr>
                                        <p:cTn id="36" dur="500"/>
                                        <p:tgtEl>
                                          <p:spTgt spid="3584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5850"/>
                                        </p:tgtEl>
                                        <p:attrNameLst>
                                          <p:attrName>style.visibility</p:attrName>
                                        </p:attrNameLst>
                                      </p:cBhvr>
                                      <p:to>
                                        <p:strVal val="visible"/>
                                      </p:to>
                                    </p:set>
                                    <p:animEffect transition="in" filter="wipe(down)">
                                      <p:cBhvr>
                                        <p:cTn id="41" dur="500"/>
                                        <p:tgtEl>
                                          <p:spTgt spid="35850"/>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xit" presetSubtype="0" fill="hold" nodeType="clickEffect">
                                  <p:stCondLst>
                                    <p:cond delay="0"/>
                                  </p:stCondLst>
                                  <p:childTnLst>
                                    <p:animEffect transition="out" filter="fade">
                                      <p:cBhvr>
                                        <p:cTn id="45" dur="1000"/>
                                        <p:tgtEl>
                                          <p:spTgt spid="35847"/>
                                        </p:tgtEl>
                                      </p:cBhvr>
                                    </p:animEffect>
                                    <p:anim calcmode="lin" valueType="num">
                                      <p:cBhvr>
                                        <p:cTn id="46" dur="1000" fill="hold"/>
                                        <p:tgtEl>
                                          <p:spTgt spid="35847"/>
                                        </p:tgtEl>
                                        <p:attrNameLst>
                                          <p:attrName>ppt_x</p:attrName>
                                        </p:attrNameLst>
                                      </p:cBhvr>
                                      <p:tavLst>
                                        <p:tav tm="0">
                                          <p:val>
                                            <p:strVal val="ppt_x"/>
                                          </p:val>
                                        </p:tav>
                                        <p:tav tm="100000">
                                          <p:val>
                                            <p:strVal val="ppt_x"/>
                                          </p:val>
                                        </p:tav>
                                      </p:tavLst>
                                    </p:anim>
                                    <p:anim calcmode="lin" valueType="num">
                                      <p:cBhvr>
                                        <p:cTn id="47" dur="100" decel="100000" fill="hold"/>
                                        <p:tgtEl>
                                          <p:spTgt spid="35847"/>
                                        </p:tgtEl>
                                        <p:attrNameLst>
                                          <p:attrName>ppt_y</p:attrName>
                                        </p:attrNameLst>
                                      </p:cBhvr>
                                      <p:tavLst>
                                        <p:tav tm="0">
                                          <p:val>
                                            <p:strVal val="ppt_y"/>
                                          </p:val>
                                        </p:tav>
                                        <p:tav tm="100000">
                                          <p:val>
                                            <p:strVal val="ppt_y-.03"/>
                                          </p:val>
                                        </p:tav>
                                      </p:tavLst>
                                    </p:anim>
                                    <p:anim calcmode="lin" valueType="num">
                                      <p:cBhvr>
                                        <p:cTn id="48" dur="900" accel="100000" fill="hold">
                                          <p:stCondLst>
                                            <p:cond delay="100"/>
                                          </p:stCondLst>
                                        </p:cTn>
                                        <p:tgtEl>
                                          <p:spTgt spid="35847"/>
                                        </p:tgtEl>
                                        <p:attrNameLst>
                                          <p:attrName>ppt_y</p:attrName>
                                        </p:attrNameLst>
                                      </p:cBhvr>
                                      <p:tavLst>
                                        <p:tav tm="0">
                                          <p:val>
                                            <p:strVal val="ppt_y"/>
                                          </p:val>
                                        </p:tav>
                                        <p:tav tm="100000">
                                          <p:val>
                                            <p:strVal val="ppt_y+1"/>
                                          </p:val>
                                        </p:tav>
                                      </p:tavLst>
                                    </p:anim>
                                    <p:set>
                                      <p:cBhvr>
                                        <p:cTn id="49" dur="1" fill="hold">
                                          <p:stCondLst>
                                            <p:cond delay="999"/>
                                          </p:stCondLst>
                                        </p:cTn>
                                        <p:tgtEl>
                                          <p:spTgt spid="35847"/>
                                        </p:tgtEl>
                                        <p:attrNameLst>
                                          <p:attrName>style.visibility</p:attrName>
                                        </p:attrNameLst>
                                      </p:cBhvr>
                                      <p:to>
                                        <p:strVal val="hidden"/>
                                      </p:to>
                                    </p:set>
                                  </p:childTnLst>
                                </p:cTn>
                              </p:par>
                              <p:par>
                                <p:cTn id="50" presetID="37" presetClass="exit" presetSubtype="0" fill="hold" nodeType="withEffect">
                                  <p:stCondLst>
                                    <p:cond delay="0"/>
                                  </p:stCondLst>
                                  <p:childTnLst>
                                    <p:animEffect transition="out" filter="fade">
                                      <p:cBhvr>
                                        <p:cTn id="51" dur="1000"/>
                                        <p:tgtEl>
                                          <p:spTgt spid="35849"/>
                                        </p:tgtEl>
                                      </p:cBhvr>
                                    </p:animEffect>
                                    <p:anim calcmode="lin" valueType="num">
                                      <p:cBhvr>
                                        <p:cTn id="52" dur="1000" fill="hold"/>
                                        <p:tgtEl>
                                          <p:spTgt spid="35849"/>
                                        </p:tgtEl>
                                        <p:attrNameLst>
                                          <p:attrName>ppt_x</p:attrName>
                                        </p:attrNameLst>
                                      </p:cBhvr>
                                      <p:tavLst>
                                        <p:tav tm="0">
                                          <p:val>
                                            <p:strVal val="ppt_x"/>
                                          </p:val>
                                        </p:tav>
                                        <p:tav tm="100000">
                                          <p:val>
                                            <p:strVal val="ppt_x"/>
                                          </p:val>
                                        </p:tav>
                                      </p:tavLst>
                                    </p:anim>
                                    <p:anim calcmode="lin" valueType="num">
                                      <p:cBhvr>
                                        <p:cTn id="53" dur="100" decel="100000" fill="hold"/>
                                        <p:tgtEl>
                                          <p:spTgt spid="35849"/>
                                        </p:tgtEl>
                                        <p:attrNameLst>
                                          <p:attrName>ppt_y</p:attrName>
                                        </p:attrNameLst>
                                      </p:cBhvr>
                                      <p:tavLst>
                                        <p:tav tm="0">
                                          <p:val>
                                            <p:strVal val="ppt_y"/>
                                          </p:val>
                                        </p:tav>
                                        <p:tav tm="100000">
                                          <p:val>
                                            <p:strVal val="ppt_y-.03"/>
                                          </p:val>
                                        </p:tav>
                                      </p:tavLst>
                                    </p:anim>
                                    <p:anim calcmode="lin" valueType="num">
                                      <p:cBhvr>
                                        <p:cTn id="54" dur="900" accel="100000" fill="hold">
                                          <p:stCondLst>
                                            <p:cond delay="100"/>
                                          </p:stCondLst>
                                        </p:cTn>
                                        <p:tgtEl>
                                          <p:spTgt spid="35849"/>
                                        </p:tgtEl>
                                        <p:attrNameLst>
                                          <p:attrName>ppt_y</p:attrName>
                                        </p:attrNameLst>
                                      </p:cBhvr>
                                      <p:tavLst>
                                        <p:tav tm="0">
                                          <p:val>
                                            <p:strVal val="ppt_y"/>
                                          </p:val>
                                        </p:tav>
                                        <p:tav tm="100000">
                                          <p:val>
                                            <p:strVal val="ppt_y+1"/>
                                          </p:val>
                                        </p:tav>
                                      </p:tavLst>
                                    </p:anim>
                                    <p:set>
                                      <p:cBhvr>
                                        <p:cTn id="55" dur="1" fill="hold">
                                          <p:stCondLst>
                                            <p:cond delay="999"/>
                                          </p:stCondLst>
                                        </p:cTn>
                                        <p:tgtEl>
                                          <p:spTgt spid="35849"/>
                                        </p:tgtEl>
                                        <p:attrNameLst>
                                          <p:attrName>style.visibility</p:attrName>
                                        </p:attrNameLst>
                                      </p:cBhvr>
                                      <p:to>
                                        <p:strVal val="hidden"/>
                                      </p:to>
                                    </p:set>
                                  </p:childTnLst>
                                </p:cTn>
                              </p:par>
                              <p:par>
                                <p:cTn id="56" presetID="37" presetClass="exit" presetSubtype="0" fill="hold" nodeType="withEffect">
                                  <p:stCondLst>
                                    <p:cond delay="0"/>
                                  </p:stCondLst>
                                  <p:childTnLst>
                                    <p:animEffect transition="out" filter="fade">
                                      <p:cBhvr>
                                        <p:cTn id="57" dur="1000"/>
                                        <p:tgtEl>
                                          <p:spTgt spid="35848"/>
                                        </p:tgtEl>
                                      </p:cBhvr>
                                    </p:animEffect>
                                    <p:anim calcmode="lin" valueType="num">
                                      <p:cBhvr>
                                        <p:cTn id="58" dur="1000" fill="hold"/>
                                        <p:tgtEl>
                                          <p:spTgt spid="35848"/>
                                        </p:tgtEl>
                                        <p:attrNameLst>
                                          <p:attrName>ppt_x</p:attrName>
                                        </p:attrNameLst>
                                      </p:cBhvr>
                                      <p:tavLst>
                                        <p:tav tm="0">
                                          <p:val>
                                            <p:strVal val="ppt_x"/>
                                          </p:val>
                                        </p:tav>
                                        <p:tav tm="100000">
                                          <p:val>
                                            <p:strVal val="ppt_x"/>
                                          </p:val>
                                        </p:tav>
                                      </p:tavLst>
                                    </p:anim>
                                    <p:anim calcmode="lin" valueType="num">
                                      <p:cBhvr>
                                        <p:cTn id="59" dur="100" decel="100000" fill="hold"/>
                                        <p:tgtEl>
                                          <p:spTgt spid="35848"/>
                                        </p:tgtEl>
                                        <p:attrNameLst>
                                          <p:attrName>ppt_y</p:attrName>
                                        </p:attrNameLst>
                                      </p:cBhvr>
                                      <p:tavLst>
                                        <p:tav tm="0">
                                          <p:val>
                                            <p:strVal val="ppt_y"/>
                                          </p:val>
                                        </p:tav>
                                        <p:tav tm="100000">
                                          <p:val>
                                            <p:strVal val="ppt_y-.03"/>
                                          </p:val>
                                        </p:tav>
                                      </p:tavLst>
                                    </p:anim>
                                    <p:anim calcmode="lin" valueType="num">
                                      <p:cBhvr>
                                        <p:cTn id="60" dur="900" accel="100000" fill="hold">
                                          <p:stCondLst>
                                            <p:cond delay="100"/>
                                          </p:stCondLst>
                                        </p:cTn>
                                        <p:tgtEl>
                                          <p:spTgt spid="35848"/>
                                        </p:tgtEl>
                                        <p:attrNameLst>
                                          <p:attrName>ppt_y</p:attrName>
                                        </p:attrNameLst>
                                      </p:cBhvr>
                                      <p:tavLst>
                                        <p:tav tm="0">
                                          <p:val>
                                            <p:strVal val="ppt_y"/>
                                          </p:val>
                                        </p:tav>
                                        <p:tav tm="100000">
                                          <p:val>
                                            <p:strVal val="ppt_y+1"/>
                                          </p:val>
                                        </p:tav>
                                      </p:tavLst>
                                    </p:anim>
                                    <p:set>
                                      <p:cBhvr>
                                        <p:cTn id="61" dur="1" fill="hold">
                                          <p:stCondLst>
                                            <p:cond delay="999"/>
                                          </p:stCondLst>
                                        </p:cTn>
                                        <p:tgtEl>
                                          <p:spTgt spid="35848"/>
                                        </p:tgtEl>
                                        <p:attrNameLst>
                                          <p:attrName>style.visibility</p:attrName>
                                        </p:attrNameLst>
                                      </p:cBhvr>
                                      <p:to>
                                        <p:strVal val="hidden"/>
                                      </p:to>
                                    </p:set>
                                  </p:childTnLst>
                                </p:cTn>
                              </p:par>
                              <p:par>
                                <p:cTn id="62" presetID="37" presetClass="exit" presetSubtype="0" fill="hold" nodeType="withEffect">
                                  <p:stCondLst>
                                    <p:cond delay="0"/>
                                  </p:stCondLst>
                                  <p:childTnLst>
                                    <p:animEffect transition="out" filter="fade">
                                      <p:cBhvr>
                                        <p:cTn id="63" dur="1000"/>
                                        <p:tgtEl>
                                          <p:spTgt spid="35850"/>
                                        </p:tgtEl>
                                      </p:cBhvr>
                                    </p:animEffect>
                                    <p:anim calcmode="lin" valueType="num">
                                      <p:cBhvr>
                                        <p:cTn id="64" dur="1000" fill="hold"/>
                                        <p:tgtEl>
                                          <p:spTgt spid="35850"/>
                                        </p:tgtEl>
                                        <p:attrNameLst>
                                          <p:attrName>ppt_x</p:attrName>
                                        </p:attrNameLst>
                                      </p:cBhvr>
                                      <p:tavLst>
                                        <p:tav tm="0">
                                          <p:val>
                                            <p:strVal val="ppt_x"/>
                                          </p:val>
                                        </p:tav>
                                        <p:tav tm="100000">
                                          <p:val>
                                            <p:strVal val="ppt_x"/>
                                          </p:val>
                                        </p:tav>
                                      </p:tavLst>
                                    </p:anim>
                                    <p:anim calcmode="lin" valueType="num">
                                      <p:cBhvr>
                                        <p:cTn id="65" dur="100" decel="100000" fill="hold"/>
                                        <p:tgtEl>
                                          <p:spTgt spid="35850"/>
                                        </p:tgtEl>
                                        <p:attrNameLst>
                                          <p:attrName>ppt_y</p:attrName>
                                        </p:attrNameLst>
                                      </p:cBhvr>
                                      <p:tavLst>
                                        <p:tav tm="0">
                                          <p:val>
                                            <p:strVal val="ppt_y"/>
                                          </p:val>
                                        </p:tav>
                                        <p:tav tm="100000">
                                          <p:val>
                                            <p:strVal val="ppt_y-.03"/>
                                          </p:val>
                                        </p:tav>
                                      </p:tavLst>
                                    </p:anim>
                                    <p:anim calcmode="lin" valueType="num">
                                      <p:cBhvr>
                                        <p:cTn id="66" dur="900" accel="100000" fill="hold">
                                          <p:stCondLst>
                                            <p:cond delay="100"/>
                                          </p:stCondLst>
                                        </p:cTn>
                                        <p:tgtEl>
                                          <p:spTgt spid="35850"/>
                                        </p:tgtEl>
                                        <p:attrNameLst>
                                          <p:attrName>ppt_y</p:attrName>
                                        </p:attrNameLst>
                                      </p:cBhvr>
                                      <p:tavLst>
                                        <p:tav tm="0">
                                          <p:val>
                                            <p:strVal val="ppt_y"/>
                                          </p:val>
                                        </p:tav>
                                        <p:tav tm="100000">
                                          <p:val>
                                            <p:strVal val="ppt_y+1"/>
                                          </p:val>
                                        </p:tav>
                                      </p:tavLst>
                                    </p:anim>
                                    <p:set>
                                      <p:cBhvr>
                                        <p:cTn id="67" dur="1" fill="hold">
                                          <p:stCondLst>
                                            <p:cond delay="999"/>
                                          </p:stCondLst>
                                        </p:cTn>
                                        <p:tgtEl>
                                          <p:spTgt spid="3585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35851"/>
                                        </p:tgtEl>
                                        <p:attrNameLst>
                                          <p:attrName>style.visibility</p:attrName>
                                        </p:attrNameLst>
                                      </p:cBhvr>
                                      <p:to>
                                        <p:strVal val="visible"/>
                                      </p:to>
                                    </p:set>
                                    <p:animEffect transition="in" filter="wipe(down)">
                                      <p:cBhvr>
                                        <p:cTn id="72" dur="500"/>
                                        <p:tgtEl>
                                          <p:spTgt spid="3585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35852"/>
                                        </p:tgtEl>
                                        <p:attrNameLst>
                                          <p:attrName>style.visibility</p:attrName>
                                        </p:attrNameLst>
                                      </p:cBhvr>
                                      <p:to>
                                        <p:strVal val="visible"/>
                                      </p:to>
                                    </p:set>
                                    <p:animEffect transition="in" filter="wipe(down)">
                                      <p:cBhvr>
                                        <p:cTn id="77" dur="500"/>
                                        <p:tgtEl>
                                          <p:spTgt spid="35852"/>
                                        </p:tgtEl>
                                      </p:cBhvr>
                                    </p:animEffect>
                                  </p:childTnLst>
                                </p:cTn>
                              </p:par>
                            </p:childTnLst>
                          </p:cTn>
                        </p:par>
                      </p:childTnLst>
                    </p:cTn>
                  </p:par>
                  <p:par>
                    <p:cTn id="78" fill="hold">
                      <p:stCondLst>
                        <p:cond delay="indefinite"/>
                      </p:stCondLst>
                      <p:childTnLst>
                        <p:par>
                          <p:cTn id="79" fill="hold">
                            <p:stCondLst>
                              <p:cond delay="0"/>
                            </p:stCondLst>
                            <p:childTnLst>
                              <p:par>
                                <p:cTn id="80" presetID="37" presetClass="exit" presetSubtype="0" fill="hold" nodeType="clickEffect">
                                  <p:stCondLst>
                                    <p:cond delay="0"/>
                                  </p:stCondLst>
                                  <p:childTnLst>
                                    <p:animEffect transition="out" filter="fade">
                                      <p:cBhvr>
                                        <p:cTn id="81" dur="1000"/>
                                        <p:tgtEl>
                                          <p:spTgt spid="35851"/>
                                        </p:tgtEl>
                                      </p:cBhvr>
                                    </p:animEffect>
                                    <p:anim calcmode="lin" valueType="num">
                                      <p:cBhvr>
                                        <p:cTn id="82" dur="1000" fill="hold"/>
                                        <p:tgtEl>
                                          <p:spTgt spid="35851"/>
                                        </p:tgtEl>
                                        <p:attrNameLst>
                                          <p:attrName>ppt_x</p:attrName>
                                        </p:attrNameLst>
                                      </p:cBhvr>
                                      <p:tavLst>
                                        <p:tav tm="0">
                                          <p:val>
                                            <p:strVal val="ppt_x"/>
                                          </p:val>
                                        </p:tav>
                                        <p:tav tm="100000">
                                          <p:val>
                                            <p:strVal val="ppt_x"/>
                                          </p:val>
                                        </p:tav>
                                      </p:tavLst>
                                    </p:anim>
                                    <p:anim calcmode="lin" valueType="num">
                                      <p:cBhvr>
                                        <p:cTn id="83" dur="100" decel="100000" fill="hold"/>
                                        <p:tgtEl>
                                          <p:spTgt spid="35851"/>
                                        </p:tgtEl>
                                        <p:attrNameLst>
                                          <p:attrName>ppt_y</p:attrName>
                                        </p:attrNameLst>
                                      </p:cBhvr>
                                      <p:tavLst>
                                        <p:tav tm="0">
                                          <p:val>
                                            <p:strVal val="ppt_y"/>
                                          </p:val>
                                        </p:tav>
                                        <p:tav tm="100000">
                                          <p:val>
                                            <p:strVal val="ppt_y-.03"/>
                                          </p:val>
                                        </p:tav>
                                      </p:tavLst>
                                    </p:anim>
                                    <p:anim calcmode="lin" valueType="num">
                                      <p:cBhvr>
                                        <p:cTn id="84" dur="900" accel="100000" fill="hold">
                                          <p:stCondLst>
                                            <p:cond delay="100"/>
                                          </p:stCondLst>
                                        </p:cTn>
                                        <p:tgtEl>
                                          <p:spTgt spid="35851"/>
                                        </p:tgtEl>
                                        <p:attrNameLst>
                                          <p:attrName>ppt_y</p:attrName>
                                        </p:attrNameLst>
                                      </p:cBhvr>
                                      <p:tavLst>
                                        <p:tav tm="0">
                                          <p:val>
                                            <p:strVal val="ppt_y"/>
                                          </p:val>
                                        </p:tav>
                                        <p:tav tm="100000">
                                          <p:val>
                                            <p:strVal val="ppt_y+1"/>
                                          </p:val>
                                        </p:tav>
                                      </p:tavLst>
                                    </p:anim>
                                    <p:set>
                                      <p:cBhvr>
                                        <p:cTn id="85" dur="1" fill="hold">
                                          <p:stCondLst>
                                            <p:cond delay="999"/>
                                          </p:stCondLst>
                                        </p:cTn>
                                        <p:tgtEl>
                                          <p:spTgt spid="35851"/>
                                        </p:tgtEl>
                                        <p:attrNameLst>
                                          <p:attrName>style.visibility</p:attrName>
                                        </p:attrNameLst>
                                      </p:cBhvr>
                                      <p:to>
                                        <p:strVal val="hidden"/>
                                      </p:to>
                                    </p:set>
                                  </p:childTnLst>
                                </p:cTn>
                              </p:par>
                              <p:par>
                                <p:cTn id="86" presetID="37" presetClass="exit" presetSubtype="0" fill="hold" nodeType="withEffect">
                                  <p:stCondLst>
                                    <p:cond delay="0"/>
                                  </p:stCondLst>
                                  <p:childTnLst>
                                    <p:animEffect transition="out" filter="fade">
                                      <p:cBhvr>
                                        <p:cTn id="87" dur="1000"/>
                                        <p:tgtEl>
                                          <p:spTgt spid="35852"/>
                                        </p:tgtEl>
                                      </p:cBhvr>
                                    </p:animEffect>
                                    <p:anim calcmode="lin" valueType="num">
                                      <p:cBhvr>
                                        <p:cTn id="88" dur="1000" fill="hold"/>
                                        <p:tgtEl>
                                          <p:spTgt spid="35852"/>
                                        </p:tgtEl>
                                        <p:attrNameLst>
                                          <p:attrName>ppt_x</p:attrName>
                                        </p:attrNameLst>
                                      </p:cBhvr>
                                      <p:tavLst>
                                        <p:tav tm="0">
                                          <p:val>
                                            <p:strVal val="ppt_x"/>
                                          </p:val>
                                        </p:tav>
                                        <p:tav tm="100000">
                                          <p:val>
                                            <p:strVal val="ppt_x"/>
                                          </p:val>
                                        </p:tav>
                                      </p:tavLst>
                                    </p:anim>
                                    <p:anim calcmode="lin" valueType="num">
                                      <p:cBhvr>
                                        <p:cTn id="89" dur="100" decel="100000" fill="hold"/>
                                        <p:tgtEl>
                                          <p:spTgt spid="35852"/>
                                        </p:tgtEl>
                                        <p:attrNameLst>
                                          <p:attrName>ppt_y</p:attrName>
                                        </p:attrNameLst>
                                      </p:cBhvr>
                                      <p:tavLst>
                                        <p:tav tm="0">
                                          <p:val>
                                            <p:strVal val="ppt_y"/>
                                          </p:val>
                                        </p:tav>
                                        <p:tav tm="100000">
                                          <p:val>
                                            <p:strVal val="ppt_y-.03"/>
                                          </p:val>
                                        </p:tav>
                                      </p:tavLst>
                                    </p:anim>
                                    <p:anim calcmode="lin" valueType="num">
                                      <p:cBhvr>
                                        <p:cTn id="90" dur="900" accel="100000" fill="hold">
                                          <p:stCondLst>
                                            <p:cond delay="100"/>
                                          </p:stCondLst>
                                        </p:cTn>
                                        <p:tgtEl>
                                          <p:spTgt spid="35852"/>
                                        </p:tgtEl>
                                        <p:attrNameLst>
                                          <p:attrName>ppt_y</p:attrName>
                                        </p:attrNameLst>
                                      </p:cBhvr>
                                      <p:tavLst>
                                        <p:tav tm="0">
                                          <p:val>
                                            <p:strVal val="ppt_y"/>
                                          </p:val>
                                        </p:tav>
                                        <p:tav tm="100000">
                                          <p:val>
                                            <p:strVal val="ppt_y+1"/>
                                          </p:val>
                                        </p:tav>
                                      </p:tavLst>
                                    </p:anim>
                                    <p:set>
                                      <p:cBhvr>
                                        <p:cTn id="91" dur="1" fill="hold">
                                          <p:stCondLst>
                                            <p:cond delay="999"/>
                                          </p:stCondLst>
                                        </p:cTn>
                                        <p:tgtEl>
                                          <p:spTgt spid="3585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35853"/>
                                        </p:tgtEl>
                                        <p:attrNameLst>
                                          <p:attrName>style.visibility</p:attrName>
                                        </p:attrNameLst>
                                      </p:cBhvr>
                                      <p:to>
                                        <p:strVal val="visible"/>
                                      </p:to>
                                    </p:set>
                                    <p:animEffect transition="in" filter="fade">
                                      <p:cBhvr>
                                        <p:cTn id="96" dur="1000"/>
                                        <p:tgtEl>
                                          <p:spTgt spid="35853"/>
                                        </p:tgtEl>
                                      </p:cBhvr>
                                    </p:animEffect>
                                    <p:anim calcmode="lin" valueType="num">
                                      <p:cBhvr>
                                        <p:cTn id="97" dur="1000" fill="hold"/>
                                        <p:tgtEl>
                                          <p:spTgt spid="35853"/>
                                        </p:tgtEl>
                                        <p:attrNameLst>
                                          <p:attrName>ppt_x</p:attrName>
                                        </p:attrNameLst>
                                      </p:cBhvr>
                                      <p:tavLst>
                                        <p:tav tm="0">
                                          <p:val>
                                            <p:strVal val="#ppt_x"/>
                                          </p:val>
                                        </p:tav>
                                        <p:tav tm="100000">
                                          <p:val>
                                            <p:strVal val="#ppt_x"/>
                                          </p:val>
                                        </p:tav>
                                      </p:tavLst>
                                    </p:anim>
                                    <p:anim calcmode="lin" valueType="num">
                                      <p:cBhvr>
                                        <p:cTn id="98" dur="1000" fill="hold"/>
                                        <p:tgtEl>
                                          <p:spTgt spid="35853"/>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35854"/>
                                        </p:tgtEl>
                                        <p:attrNameLst>
                                          <p:attrName>style.visibility</p:attrName>
                                        </p:attrNameLst>
                                      </p:cBhvr>
                                      <p:to>
                                        <p:strVal val="visible"/>
                                      </p:to>
                                    </p:set>
                                    <p:animEffect transition="in" filter="fade">
                                      <p:cBhvr>
                                        <p:cTn id="103" dur="1000"/>
                                        <p:tgtEl>
                                          <p:spTgt spid="35854"/>
                                        </p:tgtEl>
                                      </p:cBhvr>
                                    </p:animEffect>
                                    <p:anim calcmode="lin" valueType="num">
                                      <p:cBhvr>
                                        <p:cTn id="104" dur="1000" fill="hold"/>
                                        <p:tgtEl>
                                          <p:spTgt spid="35854"/>
                                        </p:tgtEl>
                                        <p:attrNameLst>
                                          <p:attrName>ppt_x</p:attrName>
                                        </p:attrNameLst>
                                      </p:cBhvr>
                                      <p:tavLst>
                                        <p:tav tm="0">
                                          <p:val>
                                            <p:strVal val="#ppt_x"/>
                                          </p:val>
                                        </p:tav>
                                        <p:tav tm="100000">
                                          <p:val>
                                            <p:strVal val="#ppt_x"/>
                                          </p:val>
                                        </p:tav>
                                      </p:tavLst>
                                    </p:anim>
                                    <p:anim calcmode="lin" valueType="num">
                                      <p:cBhvr>
                                        <p:cTn id="105" dur="1000" fill="hold"/>
                                        <p:tgtEl>
                                          <p:spTgt spid="35854"/>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nodeType="clickEffect">
                                  <p:stCondLst>
                                    <p:cond delay="0"/>
                                  </p:stCondLst>
                                  <p:childTnLst>
                                    <p:set>
                                      <p:cBhvr>
                                        <p:cTn id="109" dur="1" fill="hold">
                                          <p:stCondLst>
                                            <p:cond delay="0"/>
                                          </p:stCondLst>
                                        </p:cTn>
                                        <p:tgtEl>
                                          <p:spTgt spid="35855"/>
                                        </p:tgtEl>
                                        <p:attrNameLst>
                                          <p:attrName>style.visibility</p:attrName>
                                        </p:attrNameLst>
                                      </p:cBhvr>
                                      <p:to>
                                        <p:strVal val="visible"/>
                                      </p:to>
                                    </p:set>
                                    <p:animEffect transition="in" filter="wipe(down)">
                                      <p:cBhvr>
                                        <p:cTn id="110" dur="500"/>
                                        <p:tgtEl>
                                          <p:spTgt spid="35855"/>
                                        </p:tgtEl>
                                      </p:cBhvr>
                                    </p:animEffect>
                                  </p:childTnLst>
                                </p:cTn>
                              </p:par>
                            </p:childTnLst>
                          </p:cTn>
                        </p:par>
                      </p:childTnLst>
                    </p:cTn>
                  </p:par>
                  <p:par>
                    <p:cTn id="111" fill="hold">
                      <p:stCondLst>
                        <p:cond delay="indefinite"/>
                      </p:stCondLst>
                      <p:childTnLst>
                        <p:par>
                          <p:cTn id="112" fill="hold">
                            <p:stCondLst>
                              <p:cond delay="0"/>
                            </p:stCondLst>
                            <p:childTnLst>
                              <p:par>
                                <p:cTn id="113" presetID="37" presetClass="exit" presetSubtype="0" fill="hold" nodeType="clickEffect">
                                  <p:stCondLst>
                                    <p:cond delay="0"/>
                                  </p:stCondLst>
                                  <p:childTnLst>
                                    <p:animEffect transition="out" filter="fade">
                                      <p:cBhvr>
                                        <p:cTn id="114" dur="1000"/>
                                        <p:tgtEl>
                                          <p:spTgt spid="35853"/>
                                        </p:tgtEl>
                                      </p:cBhvr>
                                    </p:animEffect>
                                    <p:anim calcmode="lin" valueType="num">
                                      <p:cBhvr>
                                        <p:cTn id="115" dur="1000" fill="hold"/>
                                        <p:tgtEl>
                                          <p:spTgt spid="35853"/>
                                        </p:tgtEl>
                                        <p:attrNameLst>
                                          <p:attrName>ppt_x</p:attrName>
                                        </p:attrNameLst>
                                      </p:cBhvr>
                                      <p:tavLst>
                                        <p:tav tm="0">
                                          <p:val>
                                            <p:strVal val="ppt_x"/>
                                          </p:val>
                                        </p:tav>
                                        <p:tav tm="100000">
                                          <p:val>
                                            <p:strVal val="ppt_x"/>
                                          </p:val>
                                        </p:tav>
                                      </p:tavLst>
                                    </p:anim>
                                    <p:anim calcmode="lin" valueType="num">
                                      <p:cBhvr>
                                        <p:cTn id="116" dur="100" decel="100000" fill="hold"/>
                                        <p:tgtEl>
                                          <p:spTgt spid="35853"/>
                                        </p:tgtEl>
                                        <p:attrNameLst>
                                          <p:attrName>ppt_y</p:attrName>
                                        </p:attrNameLst>
                                      </p:cBhvr>
                                      <p:tavLst>
                                        <p:tav tm="0">
                                          <p:val>
                                            <p:strVal val="ppt_y"/>
                                          </p:val>
                                        </p:tav>
                                        <p:tav tm="100000">
                                          <p:val>
                                            <p:strVal val="ppt_y-.03"/>
                                          </p:val>
                                        </p:tav>
                                      </p:tavLst>
                                    </p:anim>
                                    <p:anim calcmode="lin" valueType="num">
                                      <p:cBhvr>
                                        <p:cTn id="117" dur="900" accel="100000" fill="hold">
                                          <p:stCondLst>
                                            <p:cond delay="100"/>
                                          </p:stCondLst>
                                        </p:cTn>
                                        <p:tgtEl>
                                          <p:spTgt spid="35853"/>
                                        </p:tgtEl>
                                        <p:attrNameLst>
                                          <p:attrName>ppt_y</p:attrName>
                                        </p:attrNameLst>
                                      </p:cBhvr>
                                      <p:tavLst>
                                        <p:tav tm="0">
                                          <p:val>
                                            <p:strVal val="ppt_y"/>
                                          </p:val>
                                        </p:tav>
                                        <p:tav tm="100000">
                                          <p:val>
                                            <p:strVal val="ppt_y+1"/>
                                          </p:val>
                                        </p:tav>
                                      </p:tavLst>
                                    </p:anim>
                                    <p:set>
                                      <p:cBhvr>
                                        <p:cTn id="118" dur="1" fill="hold">
                                          <p:stCondLst>
                                            <p:cond delay="999"/>
                                          </p:stCondLst>
                                        </p:cTn>
                                        <p:tgtEl>
                                          <p:spTgt spid="35853"/>
                                        </p:tgtEl>
                                        <p:attrNameLst>
                                          <p:attrName>style.visibility</p:attrName>
                                        </p:attrNameLst>
                                      </p:cBhvr>
                                      <p:to>
                                        <p:strVal val="hidden"/>
                                      </p:to>
                                    </p:set>
                                  </p:childTnLst>
                                </p:cTn>
                              </p:par>
                              <p:par>
                                <p:cTn id="119" presetID="37" presetClass="exit" presetSubtype="0" fill="hold" nodeType="withEffect">
                                  <p:stCondLst>
                                    <p:cond delay="0"/>
                                  </p:stCondLst>
                                  <p:childTnLst>
                                    <p:animEffect transition="out" filter="fade">
                                      <p:cBhvr>
                                        <p:cTn id="120" dur="1000"/>
                                        <p:tgtEl>
                                          <p:spTgt spid="35854"/>
                                        </p:tgtEl>
                                      </p:cBhvr>
                                    </p:animEffect>
                                    <p:anim calcmode="lin" valueType="num">
                                      <p:cBhvr>
                                        <p:cTn id="121" dur="1000" fill="hold"/>
                                        <p:tgtEl>
                                          <p:spTgt spid="35854"/>
                                        </p:tgtEl>
                                        <p:attrNameLst>
                                          <p:attrName>ppt_x</p:attrName>
                                        </p:attrNameLst>
                                      </p:cBhvr>
                                      <p:tavLst>
                                        <p:tav tm="0">
                                          <p:val>
                                            <p:strVal val="ppt_x"/>
                                          </p:val>
                                        </p:tav>
                                        <p:tav tm="100000">
                                          <p:val>
                                            <p:strVal val="ppt_x"/>
                                          </p:val>
                                        </p:tav>
                                      </p:tavLst>
                                    </p:anim>
                                    <p:anim calcmode="lin" valueType="num">
                                      <p:cBhvr>
                                        <p:cTn id="122" dur="100" decel="100000" fill="hold"/>
                                        <p:tgtEl>
                                          <p:spTgt spid="35854"/>
                                        </p:tgtEl>
                                        <p:attrNameLst>
                                          <p:attrName>ppt_y</p:attrName>
                                        </p:attrNameLst>
                                      </p:cBhvr>
                                      <p:tavLst>
                                        <p:tav tm="0">
                                          <p:val>
                                            <p:strVal val="ppt_y"/>
                                          </p:val>
                                        </p:tav>
                                        <p:tav tm="100000">
                                          <p:val>
                                            <p:strVal val="ppt_y-.03"/>
                                          </p:val>
                                        </p:tav>
                                      </p:tavLst>
                                    </p:anim>
                                    <p:anim calcmode="lin" valueType="num">
                                      <p:cBhvr>
                                        <p:cTn id="123" dur="900" accel="100000" fill="hold">
                                          <p:stCondLst>
                                            <p:cond delay="100"/>
                                          </p:stCondLst>
                                        </p:cTn>
                                        <p:tgtEl>
                                          <p:spTgt spid="35854"/>
                                        </p:tgtEl>
                                        <p:attrNameLst>
                                          <p:attrName>ppt_y</p:attrName>
                                        </p:attrNameLst>
                                      </p:cBhvr>
                                      <p:tavLst>
                                        <p:tav tm="0">
                                          <p:val>
                                            <p:strVal val="ppt_y"/>
                                          </p:val>
                                        </p:tav>
                                        <p:tav tm="100000">
                                          <p:val>
                                            <p:strVal val="ppt_y+1"/>
                                          </p:val>
                                        </p:tav>
                                      </p:tavLst>
                                    </p:anim>
                                    <p:set>
                                      <p:cBhvr>
                                        <p:cTn id="124" dur="1" fill="hold">
                                          <p:stCondLst>
                                            <p:cond delay="999"/>
                                          </p:stCondLst>
                                        </p:cTn>
                                        <p:tgtEl>
                                          <p:spTgt spid="35854"/>
                                        </p:tgtEl>
                                        <p:attrNameLst>
                                          <p:attrName>style.visibility</p:attrName>
                                        </p:attrNameLst>
                                      </p:cBhvr>
                                      <p:to>
                                        <p:strVal val="hidden"/>
                                      </p:to>
                                    </p:set>
                                  </p:childTnLst>
                                </p:cTn>
                              </p:par>
                              <p:par>
                                <p:cTn id="125" presetID="37" presetClass="exit" presetSubtype="0" fill="hold" nodeType="withEffect">
                                  <p:stCondLst>
                                    <p:cond delay="0"/>
                                  </p:stCondLst>
                                  <p:childTnLst>
                                    <p:animEffect transition="out" filter="fade">
                                      <p:cBhvr>
                                        <p:cTn id="126" dur="1000"/>
                                        <p:tgtEl>
                                          <p:spTgt spid="35855"/>
                                        </p:tgtEl>
                                      </p:cBhvr>
                                    </p:animEffect>
                                    <p:anim calcmode="lin" valueType="num">
                                      <p:cBhvr>
                                        <p:cTn id="127" dur="1000" fill="hold"/>
                                        <p:tgtEl>
                                          <p:spTgt spid="35855"/>
                                        </p:tgtEl>
                                        <p:attrNameLst>
                                          <p:attrName>ppt_x</p:attrName>
                                        </p:attrNameLst>
                                      </p:cBhvr>
                                      <p:tavLst>
                                        <p:tav tm="0">
                                          <p:val>
                                            <p:strVal val="ppt_x"/>
                                          </p:val>
                                        </p:tav>
                                        <p:tav tm="100000">
                                          <p:val>
                                            <p:strVal val="ppt_x"/>
                                          </p:val>
                                        </p:tav>
                                      </p:tavLst>
                                    </p:anim>
                                    <p:anim calcmode="lin" valueType="num">
                                      <p:cBhvr>
                                        <p:cTn id="128" dur="100" decel="100000" fill="hold"/>
                                        <p:tgtEl>
                                          <p:spTgt spid="35855"/>
                                        </p:tgtEl>
                                        <p:attrNameLst>
                                          <p:attrName>ppt_y</p:attrName>
                                        </p:attrNameLst>
                                      </p:cBhvr>
                                      <p:tavLst>
                                        <p:tav tm="0">
                                          <p:val>
                                            <p:strVal val="ppt_y"/>
                                          </p:val>
                                        </p:tav>
                                        <p:tav tm="100000">
                                          <p:val>
                                            <p:strVal val="ppt_y-.03"/>
                                          </p:val>
                                        </p:tav>
                                      </p:tavLst>
                                    </p:anim>
                                    <p:anim calcmode="lin" valueType="num">
                                      <p:cBhvr>
                                        <p:cTn id="129" dur="900" accel="100000" fill="hold">
                                          <p:stCondLst>
                                            <p:cond delay="100"/>
                                          </p:stCondLst>
                                        </p:cTn>
                                        <p:tgtEl>
                                          <p:spTgt spid="35855"/>
                                        </p:tgtEl>
                                        <p:attrNameLst>
                                          <p:attrName>ppt_y</p:attrName>
                                        </p:attrNameLst>
                                      </p:cBhvr>
                                      <p:tavLst>
                                        <p:tav tm="0">
                                          <p:val>
                                            <p:strVal val="ppt_y"/>
                                          </p:val>
                                        </p:tav>
                                        <p:tav tm="100000">
                                          <p:val>
                                            <p:strVal val="ppt_y+1"/>
                                          </p:val>
                                        </p:tav>
                                      </p:tavLst>
                                    </p:anim>
                                    <p:set>
                                      <p:cBhvr>
                                        <p:cTn id="130" dur="1" fill="hold">
                                          <p:stCondLst>
                                            <p:cond delay="999"/>
                                          </p:stCondLst>
                                        </p:cTn>
                                        <p:tgtEl>
                                          <p:spTgt spid="35855"/>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35856"/>
                                        </p:tgtEl>
                                        <p:attrNameLst>
                                          <p:attrName>style.visibility</p:attrName>
                                        </p:attrNameLst>
                                      </p:cBhvr>
                                      <p:to>
                                        <p:strVal val="visible"/>
                                      </p:to>
                                    </p:set>
                                    <p:animEffect transition="in" filter="fade">
                                      <p:cBhvr>
                                        <p:cTn id="135" dur="2000"/>
                                        <p:tgtEl>
                                          <p:spTgt spid="35856"/>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5857"/>
                                        </p:tgtEl>
                                        <p:attrNameLst>
                                          <p:attrName>style.visibility</p:attrName>
                                        </p:attrNameLst>
                                      </p:cBhvr>
                                      <p:to>
                                        <p:strVal val="visible"/>
                                      </p:to>
                                    </p:set>
                                    <p:animEffect transition="in" filter="fade">
                                      <p:cBhvr>
                                        <p:cTn id="138" dur="2000"/>
                                        <p:tgtEl>
                                          <p:spTgt spid="3585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5858"/>
                                        </p:tgtEl>
                                        <p:attrNameLst>
                                          <p:attrName>style.visibility</p:attrName>
                                        </p:attrNameLst>
                                      </p:cBhvr>
                                      <p:to>
                                        <p:strVal val="visible"/>
                                      </p:to>
                                    </p:set>
                                    <p:animEffect transition="in" filter="fade">
                                      <p:cBhvr>
                                        <p:cTn id="141" dur="2000"/>
                                        <p:tgtEl>
                                          <p:spTgt spid="35858"/>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4" fill="hold" nodeType="clickEffect">
                                  <p:stCondLst>
                                    <p:cond delay="0"/>
                                  </p:stCondLst>
                                  <p:childTnLst>
                                    <p:set>
                                      <p:cBhvr>
                                        <p:cTn id="145" dur="1" fill="hold">
                                          <p:stCondLst>
                                            <p:cond delay="0"/>
                                          </p:stCondLst>
                                        </p:cTn>
                                        <p:tgtEl>
                                          <p:spTgt spid="35859"/>
                                        </p:tgtEl>
                                        <p:attrNameLst>
                                          <p:attrName>style.visibility</p:attrName>
                                        </p:attrNameLst>
                                      </p:cBhvr>
                                      <p:to>
                                        <p:strVal val="visible"/>
                                      </p:to>
                                    </p:set>
                                    <p:animEffect transition="in" filter="wipe(down)">
                                      <p:cBhvr>
                                        <p:cTn id="146" dur="500"/>
                                        <p:tgtEl>
                                          <p:spTgt spid="35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P spid="35847" grpId="0" animBg="1"/>
      <p:bldP spid="35856" grpId="0" animBg="1"/>
      <p:bldP spid="35857" grpId="0" animBg="1"/>
      <p:bldP spid="3585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框 1"/>
          <p:cNvSpPr/>
          <p:nvPr/>
        </p:nvSpPr>
        <p:spPr>
          <a:xfrm>
            <a:off x="4289425" y="233363"/>
            <a:ext cx="3771900" cy="522287"/>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总结论证</a:t>
            </a:r>
            <a:endParaRPr lang="zh-CN" altLang="en-US" sz="2800" b="1">
              <a:latin typeface="仿宋" panose="02010609060101010101" pitchFamily="49" charset="-122"/>
              <a:ea typeface="仿宋" panose="02010609060101010101" pitchFamily="49" charset="-122"/>
            </a:endParaRPr>
          </a:p>
        </p:txBody>
      </p:sp>
      <p:pic>
        <p:nvPicPr>
          <p:cNvPr id="36867"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36868" name="图片 22" descr="原创作品：到张家界一定要上梓山漫居看看 ..."/>
          <p:cNvPicPr>
            <a:picLocks noChangeAspect="1"/>
          </p:cNvPicPr>
          <p:nvPr/>
        </p:nvPicPr>
        <p:blipFill>
          <a:blip r:embed="rId2">
            <a:clrChange>
              <a:clrFrom>
                <a:srgbClr val="EEEEEC"/>
              </a:clrFrom>
              <a:clrTo>
                <a:srgbClr val="EEEEEC">
                  <a:alpha val="0"/>
                </a:srgbClr>
              </a:clrTo>
            </a:clrChange>
          </a:blip>
          <a:stretch>
            <a:fillRect/>
          </a:stretch>
        </p:blipFill>
        <p:spPr>
          <a:xfrm>
            <a:off x="-1057275" y="3835400"/>
            <a:ext cx="7491413" cy="2692400"/>
          </a:xfrm>
          <a:prstGeom prst="rect">
            <a:avLst/>
          </a:prstGeom>
          <a:noFill/>
          <a:ln w="9525">
            <a:noFill/>
          </a:ln>
        </p:spPr>
      </p:pic>
      <p:sp>
        <p:nvSpPr>
          <p:cNvPr id="36869" name="矩形 7"/>
          <p:cNvSpPr/>
          <p:nvPr/>
        </p:nvSpPr>
        <p:spPr>
          <a:xfrm>
            <a:off x="346075" y="900113"/>
            <a:ext cx="11636375" cy="6124575"/>
          </a:xfrm>
          <a:prstGeom prst="rect">
            <a:avLst/>
          </a:prstGeom>
          <a:noFill/>
          <a:ln w="9525">
            <a:noFill/>
          </a:ln>
        </p:spPr>
        <p:txBody>
          <a:bodyPr anchor="t" anchorCtr="0">
            <a:spAutoFit/>
          </a:bodyPr>
          <a:p>
            <a:r>
              <a:rPr lang="zh-CN" altLang="en-US" sz="2800">
                <a:latin typeface="黑体" panose="02010609060101010101" charset="-122"/>
                <a:ea typeface="黑体" panose="02010609060101010101" charset="-122"/>
              </a:rPr>
              <a:t>    最后一部分李斯先</a:t>
            </a:r>
            <a:r>
              <a:rPr lang="zh-CN" altLang="en-US" sz="2800">
                <a:solidFill>
                  <a:srgbClr val="C00000"/>
                </a:solidFill>
                <a:latin typeface="黑体" panose="02010609060101010101" charset="-122"/>
                <a:ea typeface="黑体" panose="02010609060101010101" charset="-122"/>
              </a:rPr>
              <a:t>正面比喻</a:t>
            </a:r>
            <a:r>
              <a:rPr lang="zh-CN" altLang="en-US" sz="2800">
                <a:latin typeface="黑体" panose="02010609060101010101" charset="-122"/>
                <a:ea typeface="黑体" panose="02010609060101010101" charset="-122"/>
              </a:rPr>
              <a:t>与</a:t>
            </a:r>
            <a:r>
              <a:rPr lang="zh-CN" altLang="en-US" sz="2800">
                <a:solidFill>
                  <a:srgbClr val="C00000"/>
                </a:solidFill>
                <a:latin typeface="黑体" panose="02010609060101010101" charset="-122"/>
                <a:ea typeface="黑体" panose="02010609060101010101" charset="-122"/>
              </a:rPr>
              <a:t>说理相结合</a:t>
            </a:r>
            <a:r>
              <a:rPr lang="zh-CN" altLang="en-US" sz="2800">
                <a:latin typeface="黑体" panose="02010609060101010101" charset="-122"/>
                <a:ea typeface="黑体" panose="02010609060101010101" charset="-122"/>
              </a:rPr>
              <a:t>论述驱逐客卿有利敌国，</a:t>
            </a:r>
            <a:r>
              <a:rPr lang="zh-CN" altLang="en-US" sz="2800">
                <a:solidFill>
                  <a:srgbClr val="C00000"/>
                </a:solidFill>
                <a:latin typeface="黑体" panose="02010609060101010101" charset="-122"/>
                <a:ea typeface="黑体" panose="02010609060101010101" charset="-122"/>
              </a:rPr>
              <a:t>反面论证</a:t>
            </a:r>
            <a:r>
              <a:rPr lang="zh-CN" altLang="en-US" sz="2800">
                <a:latin typeface="黑体" panose="02010609060101010101" charset="-122"/>
                <a:ea typeface="黑体" panose="02010609060101010101" charset="-122"/>
              </a:rPr>
              <a:t>逐客等于是“藉寇兵而赍盗粮”不利于秦国。与首部分一样运用的</a:t>
            </a:r>
            <a:r>
              <a:rPr lang="zh-CN" altLang="en-US" sz="2800">
                <a:solidFill>
                  <a:srgbClr val="C00000"/>
                </a:solidFill>
                <a:latin typeface="黑体" panose="02010609060101010101" charset="-122"/>
                <a:ea typeface="黑体" panose="02010609060101010101" charset="-122"/>
              </a:rPr>
              <a:t>古今对比与正反论述</a:t>
            </a:r>
            <a:r>
              <a:rPr lang="zh-CN" altLang="en-US" sz="2800">
                <a:latin typeface="黑体" panose="02010609060101010101" charset="-122"/>
                <a:ea typeface="黑体" panose="02010609060101010101" charset="-122"/>
              </a:rPr>
              <a:t>，仔细分析行文我们会发现其中蕴含更为丰富的语言策略，该段古今对比策略直接提到“此五帝、三王之所以无敌也 ”的原因，直接挑明客卿对于统一大业的不可或缺，如果排斥客卿以成就其他诸侯，则秦国霸业难成。这里不仅有古今对比，还加入了</a:t>
            </a:r>
            <a:r>
              <a:rPr lang="zh-CN" altLang="en-US" sz="2800">
                <a:solidFill>
                  <a:srgbClr val="C00000"/>
                </a:solidFill>
                <a:latin typeface="黑体" panose="02010609060101010101" charset="-122"/>
                <a:ea typeface="黑体" panose="02010609060101010101" charset="-122"/>
              </a:rPr>
              <a:t>敌我对比</a:t>
            </a:r>
            <a:r>
              <a:rPr lang="zh-CN" altLang="en-US" sz="2800">
                <a:latin typeface="黑体" panose="02010609060101010101" charset="-122"/>
                <a:ea typeface="黑体" panose="02010609060101010101" charset="-122"/>
              </a:rPr>
              <a:t>的策略，提出两种作法，两种不同后果，李斯以古代五帝三王“不却众庶”无敌天</a:t>
            </a:r>
            <a:endParaRPr lang="en-US" altLang="zh-CN" sz="2800">
              <a:latin typeface="黑体" panose="02010609060101010101" charset="-122"/>
              <a:ea typeface="黑体" panose="02010609060101010101" charset="-122"/>
            </a:endParaRPr>
          </a:p>
          <a:p>
            <a:r>
              <a:rPr lang="en-US" altLang="zh-CN" sz="2800">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下去打动秦王，同前面部分一样紧紧围绕纳客</a:t>
            </a:r>
            <a:endParaRPr lang="en-US" altLang="zh-CN" sz="2800">
              <a:latin typeface="黑体" panose="02010609060101010101" charset="-122"/>
              <a:ea typeface="黑体" panose="02010609060101010101" charset="-122"/>
            </a:endParaRPr>
          </a:p>
          <a:p>
            <a:r>
              <a:rPr lang="en-US" altLang="zh-CN" sz="2800">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就能统一天下，逐客就有亡国危险的这个根本</a:t>
            </a:r>
            <a:endParaRPr lang="en-US" altLang="zh-CN" sz="2800">
              <a:latin typeface="黑体" panose="02010609060101010101" charset="-122"/>
              <a:ea typeface="黑体" panose="02010609060101010101" charset="-122"/>
            </a:endParaRPr>
          </a:p>
          <a:p>
            <a:r>
              <a:rPr lang="en-US" altLang="zh-CN" sz="2800">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利害关系，抓住秦王兼并天下的欲望这个策略</a:t>
            </a:r>
            <a:endParaRPr lang="en-US" altLang="zh-CN" sz="2800">
              <a:latin typeface="黑体" panose="02010609060101010101" charset="-122"/>
              <a:ea typeface="黑体" panose="02010609060101010101" charset="-122"/>
            </a:endParaRPr>
          </a:p>
          <a:p>
            <a:r>
              <a:rPr lang="en-US" altLang="zh-CN" sz="2800">
                <a:latin typeface="黑体" panose="02010609060101010101" charset="-122"/>
                <a:ea typeface="黑体" panose="02010609060101010101" charset="-122"/>
              </a:rPr>
              <a:t>                               </a:t>
            </a:r>
            <a:r>
              <a:rPr lang="zh-CN" altLang="en-US" sz="2800">
                <a:latin typeface="黑体" panose="02010609060101010101" charset="-122"/>
                <a:ea typeface="黑体" panose="02010609060101010101" charset="-122"/>
              </a:rPr>
              <a:t>运用灵魂。</a:t>
            </a:r>
            <a:endParaRPr lang="zh-CN" altLang="en-US" sz="2800">
              <a:latin typeface="黑体" panose="02010609060101010101" charset="-122"/>
              <a:ea typeface="黑体" panose="02010609060101010101" charset="-122"/>
            </a:endParaRPr>
          </a:p>
          <a:p>
            <a:br>
              <a:rPr lang="zh-CN" altLang="en-US" sz="2800">
                <a:latin typeface="黑体" panose="02010609060101010101" charset="-122"/>
                <a:ea typeface="黑体" panose="02010609060101010101" charset="-122"/>
              </a:rPr>
            </a:br>
            <a:br>
              <a:rPr lang="zh-CN" altLang="en-US" sz="2800">
                <a:latin typeface="黑体" panose="02010609060101010101" charset="-122"/>
                <a:ea typeface="黑体" panose="02010609060101010101" charset="-122"/>
              </a:rPr>
            </a:br>
            <a:endParaRPr lang="zh-CN" altLang="en-US" sz="2800">
              <a:latin typeface="黑体" panose="02010609060101010101" charset="-122"/>
              <a:ea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fade">
                                      <p:cBhvr>
                                        <p:cTn id="7" dur="1000"/>
                                        <p:tgtEl>
                                          <p:spTgt spid="36867"/>
                                        </p:tgtEl>
                                      </p:cBhvr>
                                    </p:animEffect>
                                    <p:anim calcmode="lin" valueType="num">
                                      <p:cBhvr>
                                        <p:cTn id="8" dur="1000" fill="hold"/>
                                        <p:tgtEl>
                                          <p:spTgt spid="36867"/>
                                        </p:tgtEl>
                                        <p:attrNameLst>
                                          <p:attrName>ppt_x</p:attrName>
                                        </p:attrNameLst>
                                      </p:cBhvr>
                                      <p:tavLst>
                                        <p:tav tm="0">
                                          <p:val>
                                            <p:strVal val="#ppt_x"/>
                                          </p:val>
                                        </p:tav>
                                        <p:tav tm="100000">
                                          <p:val>
                                            <p:strVal val="#ppt_x"/>
                                          </p:val>
                                        </p:tav>
                                      </p:tavLst>
                                    </p:anim>
                                    <p:anim calcmode="lin" valueType="num">
                                      <p:cBhvr>
                                        <p:cTn id="9" dur="1000" fill="hold"/>
                                        <p:tgtEl>
                                          <p:spTgt spid="368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fade">
                                      <p:cBhvr>
                                        <p:cTn id="13" dur="1000"/>
                                        <p:tgtEl>
                                          <p:spTgt spid="36868"/>
                                        </p:tgtEl>
                                      </p:cBhvr>
                                    </p:animEffect>
                                    <p:anim calcmode="lin" valueType="num">
                                      <p:cBhvr>
                                        <p:cTn id="14" dur="1000" fill="hold"/>
                                        <p:tgtEl>
                                          <p:spTgt spid="36868"/>
                                        </p:tgtEl>
                                        <p:attrNameLst>
                                          <p:attrName>ppt_x</p:attrName>
                                        </p:attrNameLst>
                                      </p:cBhvr>
                                      <p:tavLst>
                                        <p:tav tm="0">
                                          <p:val>
                                            <p:strVal val="#ppt_x"/>
                                          </p:val>
                                        </p:tav>
                                        <p:tav tm="100000">
                                          <p:val>
                                            <p:strVal val="#ppt_x"/>
                                          </p:val>
                                        </p:tav>
                                      </p:tavLst>
                                    </p:anim>
                                    <p:anim calcmode="lin" valueType="num">
                                      <p:cBhvr>
                                        <p:cTn id="15" dur="1000" fill="hold"/>
                                        <p:tgtEl>
                                          <p:spTgt spid="36868"/>
                                        </p:tgtEl>
                                        <p:attrNameLst>
                                          <p:attrName>ppt_y</p:attrName>
                                        </p:attrNameLst>
                                      </p:cBhvr>
                                      <p:tavLst>
                                        <p:tav tm="0">
                                          <p:val>
                                            <p:strVal val="#ppt_y+.1"/>
                                          </p:val>
                                        </p:tav>
                                        <p:tav tm="100000">
                                          <p:val>
                                            <p:strVal val="#ppt_y"/>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36869"/>
                                        </p:tgtEl>
                                        <p:attrNameLst>
                                          <p:attrName>style.visibility</p:attrName>
                                        </p:attrNameLst>
                                      </p:cBhvr>
                                      <p:to>
                                        <p:strVal val="visible"/>
                                      </p:to>
                                    </p:set>
                                    <p:animEffect transition="in" filter="wipe(down)">
                                      <p:cBhvr>
                                        <p:cTn id="18"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框 1"/>
          <p:cNvSpPr/>
          <p:nvPr/>
        </p:nvSpPr>
        <p:spPr>
          <a:xfrm>
            <a:off x="4289425" y="422275"/>
            <a:ext cx="3771900" cy="706755"/>
          </a:xfrm>
          <a:prstGeom prst="rect">
            <a:avLst/>
          </a:prstGeom>
          <a:noFill/>
          <a:ln w="9525">
            <a:noFill/>
          </a:ln>
        </p:spPr>
        <p:txBody>
          <a:bodyPr anchor="t" anchorCtr="0">
            <a:spAutoFit/>
          </a:bodyPr>
          <a:p>
            <a:pPr algn="ctr"/>
            <a:r>
              <a:rPr lang="zh-CN" altLang="en-US" sz="4000" b="1">
                <a:latin typeface="仿宋" panose="02010609060101010101" pitchFamily="49" charset="-122"/>
                <a:ea typeface="仿宋" panose="02010609060101010101" pitchFamily="49" charset="-122"/>
              </a:rPr>
              <a:t>归纳特点</a:t>
            </a:r>
            <a:endParaRPr lang="zh-CN" altLang="en-US" sz="4000" b="1">
              <a:latin typeface="仿宋" panose="02010609060101010101" pitchFamily="49" charset="-122"/>
              <a:ea typeface="仿宋" panose="02010609060101010101" pitchFamily="49" charset="-122"/>
            </a:endParaRPr>
          </a:p>
        </p:txBody>
      </p:sp>
      <p:pic>
        <p:nvPicPr>
          <p:cNvPr id="39939"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41987" name="矩形 16"/>
          <p:cNvSpPr/>
          <p:nvPr/>
        </p:nvSpPr>
        <p:spPr>
          <a:xfrm>
            <a:off x="2759075" y="977900"/>
            <a:ext cx="8678863" cy="5454650"/>
          </a:xfrm>
          <a:prstGeom prst="rect">
            <a:avLst/>
          </a:prstGeom>
          <a:solidFill>
            <a:srgbClr val="D1C0B1">
              <a:alpha val="16862"/>
            </a:srgbClr>
          </a:solidFill>
          <a:ln w="12700">
            <a:noFill/>
          </a:ln>
        </p:spPr>
        <p:txBody>
          <a:bodyPr anchor="ctr" anchorCtr="0"/>
          <a:p>
            <a:pPr algn="ctr"/>
            <a:endParaRPr lang="zh-CN" altLang="en-US">
              <a:solidFill>
                <a:srgbClr val="FFFFFF"/>
              </a:solidFill>
              <a:latin typeface="楷体" panose="02010609060101010101" pitchFamily="49" charset="-122"/>
              <a:ea typeface="楷体" panose="02010609060101010101" pitchFamily="49" charset="-122"/>
            </a:endParaRPr>
          </a:p>
        </p:txBody>
      </p:sp>
      <p:pic>
        <p:nvPicPr>
          <p:cNvPr id="41988" name="图片 15"/>
          <p:cNvPicPr>
            <a:picLocks noChangeAspect="1"/>
          </p:cNvPicPr>
          <p:nvPr/>
        </p:nvPicPr>
        <p:blipFill>
          <a:blip r:embed="rId2"/>
          <a:stretch>
            <a:fillRect/>
          </a:stretch>
        </p:blipFill>
        <p:spPr>
          <a:xfrm>
            <a:off x="320675" y="977900"/>
            <a:ext cx="2438400" cy="5454650"/>
          </a:xfrm>
          <a:prstGeom prst="rect">
            <a:avLst/>
          </a:prstGeom>
          <a:noFill/>
          <a:ln w="9525">
            <a:noFill/>
          </a:ln>
        </p:spPr>
      </p:pic>
      <p:pic>
        <p:nvPicPr>
          <p:cNvPr id="39942" name="Picture 3"/>
          <p:cNvPicPr>
            <a:picLocks noChangeAspect="1"/>
          </p:cNvPicPr>
          <p:nvPr/>
        </p:nvPicPr>
        <p:blipFill>
          <a:blip r:embed="rId3"/>
          <a:stretch>
            <a:fillRect/>
          </a:stretch>
        </p:blipFill>
        <p:spPr>
          <a:xfrm>
            <a:off x="9745663" y="3486150"/>
            <a:ext cx="3179762" cy="3178175"/>
          </a:xfrm>
          <a:prstGeom prst="rect">
            <a:avLst/>
          </a:prstGeom>
          <a:noFill/>
          <a:ln w="9525">
            <a:noFill/>
          </a:ln>
        </p:spPr>
      </p:pic>
      <p:sp>
        <p:nvSpPr>
          <p:cNvPr id="39943" name="矩形 8"/>
          <p:cNvSpPr/>
          <p:nvPr/>
        </p:nvSpPr>
        <p:spPr>
          <a:xfrm>
            <a:off x="2790825" y="1076325"/>
            <a:ext cx="9112250" cy="6740525"/>
          </a:xfrm>
          <a:prstGeom prst="rect">
            <a:avLst/>
          </a:prstGeom>
          <a:noFill/>
          <a:ln w="9525">
            <a:noFill/>
          </a:ln>
        </p:spPr>
        <p:txBody>
          <a:bodyPr anchor="t" anchorCtr="0">
            <a:spAutoFit/>
          </a:bodyPr>
          <a:p>
            <a:pPr>
              <a:spcBef>
                <a:spcPts val="600"/>
              </a:spcBef>
              <a:spcAft>
                <a:spcPts val="600"/>
              </a:spcAft>
            </a:pPr>
            <a:r>
              <a:rPr lang="zh-CN" altLang="en-US" sz="2800" b="1">
                <a:latin typeface="汉仪全唐诗简" pitchFamily="18" charset="-122"/>
                <a:ea typeface="汉仪全唐诗简" pitchFamily="18" charset="-122"/>
              </a:rPr>
              <a:t>         第一是引事实设比喻重铺叙，言辞有力，说理透彻，每个例子都极具说服力，往往能刺激到秦王。</a:t>
            </a:r>
            <a:endParaRPr lang="en-US" altLang="zh-CN" sz="2800" b="1">
              <a:latin typeface="汉仪全唐诗简" pitchFamily="18" charset="-122"/>
              <a:ea typeface="汉仪全唐诗简" pitchFamily="18" charset="-122"/>
            </a:endParaRPr>
          </a:p>
          <a:p>
            <a:pPr>
              <a:spcBef>
                <a:spcPts val="600"/>
              </a:spcBef>
              <a:spcAft>
                <a:spcPts val="600"/>
              </a:spcAft>
            </a:pPr>
            <a:r>
              <a:rPr lang="zh-CN" altLang="en-US" sz="2800" b="1">
                <a:latin typeface="汉仪全唐诗简" pitchFamily="18" charset="-122"/>
                <a:ea typeface="汉仪全唐诗简" pitchFamily="18" charset="-122"/>
              </a:rPr>
              <a:t>        其二是结构上既曲折多变，又严谨有序。行文上前后呼应一气贯通，全文不枝不蔓，紧凑缜密。</a:t>
            </a:r>
            <a:endParaRPr lang="en-US" altLang="zh-CN" sz="2800" b="1">
              <a:latin typeface="汉仪全唐诗简" pitchFamily="18" charset="-122"/>
              <a:ea typeface="汉仪全唐诗简" pitchFamily="18" charset="-122"/>
            </a:endParaRPr>
          </a:p>
          <a:p>
            <a:pPr>
              <a:spcBef>
                <a:spcPts val="600"/>
              </a:spcBef>
              <a:spcAft>
                <a:spcPts val="600"/>
              </a:spcAft>
            </a:pPr>
            <a:r>
              <a:rPr lang="zh-CN" altLang="en-US" sz="2800" b="1">
                <a:latin typeface="汉仪全唐诗简" pitchFamily="18" charset="-122"/>
                <a:ea typeface="汉仪全唐诗简" pitchFamily="18" charset="-122"/>
              </a:rPr>
              <a:t>        其三是多用排比和对偶句造成文章雄浑奔放的气势。语言形式整齐错落，音节上抑扬顿挫，使全文增强了溜溜不绝，雄放不羁的气势。</a:t>
            </a:r>
            <a:endParaRPr lang="en-US" altLang="zh-CN" sz="2800" b="1">
              <a:latin typeface="汉仪全唐诗简" pitchFamily="18" charset="-122"/>
              <a:ea typeface="汉仪全唐诗简" pitchFamily="18" charset="-122"/>
            </a:endParaRPr>
          </a:p>
          <a:p>
            <a:pPr>
              <a:spcBef>
                <a:spcPts val="600"/>
              </a:spcBef>
              <a:spcAft>
                <a:spcPts val="600"/>
              </a:spcAft>
            </a:pPr>
            <a:r>
              <a:rPr lang="en-US" altLang="zh-CN" sz="2800" b="1">
                <a:latin typeface="汉仪全唐诗简" pitchFamily="18" charset="-122"/>
                <a:ea typeface="汉仪全唐诗简" pitchFamily="18" charset="-122"/>
              </a:rPr>
              <a:t>        </a:t>
            </a:r>
            <a:r>
              <a:rPr lang="zh-CN" altLang="en-US" sz="2800" b="1">
                <a:latin typeface="汉仪全唐诗简" pitchFamily="18" charset="-122"/>
                <a:ea typeface="汉仪全唐诗简" pitchFamily="18" charset="-122"/>
              </a:rPr>
              <a:t>当然最关键之处在于运用语言策略时抓住秦王内心意图成就霸业的真实想法，所有语言策略的运用都在为此目标服务，从而得出无客卿无霸业的结论，这正是李斯的过人之处。</a:t>
            </a:r>
            <a:endParaRPr lang="zh-CN" altLang="en-US" sz="2800" b="1">
              <a:latin typeface="汉仪全唐诗简" pitchFamily="18" charset="-122"/>
              <a:ea typeface="汉仪全唐诗简" pitchFamily="18" charset="-122"/>
            </a:endParaRPr>
          </a:p>
          <a:p>
            <a:pPr>
              <a:spcBef>
                <a:spcPts val="600"/>
              </a:spcBef>
              <a:spcAft>
                <a:spcPts val="600"/>
              </a:spcAft>
            </a:pPr>
            <a:br>
              <a:rPr lang="zh-CN" altLang="en-US" sz="2800" b="1">
                <a:latin typeface="汉仪全唐诗简" pitchFamily="18" charset="-122"/>
                <a:ea typeface="汉仪全唐诗简" pitchFamily="18" charset="-122"/>
              </a:rPr>
            </a:br>
            <a:br>
              <a:rPr lang="zh-CN" altLang="en-US" sz="2800" b="1">
                <a:latin typeface="汉仪全唐诗简" pitchFamily="18" charset="-122"/>
                <a:ea typeface="汉仪全唐诗简" pitchFamily="18" charset="-122"/>
              </a:rPr>
            </a:br>
            <a:endParaRPr lang="zh-CN" altLang="en-US" sz="2800" b="1">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fade">
                                      <p:cBhvr>
                                        <p:cTn id="7" dur="1000"/>
                                        <p:tgtEl>
                                          <p:spTgt spid="39939"/>
                                        </p:tgtEl>
                                      </p:cBhvr>
                                    </p:animEffect>
                                    <p:anim calcmode="lin" valueType="num">
                                      <p:cBhvr>
                                        <p:cTn id="8" dur="1000" fill="hold"/>
                                        <p:tgtEl>
                                          <p:spTgt spid="39939"/>
                                        </p:tgtEl>
                                        <p:attrNameLst>
                                          <p:attrName>ppt_x</p:attrName>
                                        </p:attrNameLst>
                                      </p:cBhvr>
                                      <p:tavLst>
                                        <p:tav tm="0">
                                          <p:val>
                                            <p:strVal val="#ppt_x"/>
                                          </p:val>
                                        </p:tav>
                                        <p:tav tm="100000">
                                          <p:val>
                                            <p:strVal val="#ppt_x"/>
                                          </p:val>
                                        </p:tav>
                                      </p:tavLst>
                                    </p:anim>
                                    <p:anim calcmode="lin" valueType="num">
                                      <p:cBhvr>
                                        <p:cTn id="9" dur="1000" fill="hold"/>
                                        <p:tgtEl>
                                          <p:spTgt spid="399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9942"/>
                                        </p:tgtEl>
                                        <p:attrNameLst>
                                          <p:attrName>style.visibility</p:attrName>
                                        </p:attrNameLst>
                                      </p:cBhvr>
                                      <p:to>
                                        <p:strVal val="visible"/>
                                      </p:to>
                                    </p:set>
                                    <p:animEffect transition="in" filter="fade">
                                      <p:cBhvr>
                                        <p:cTn id="13" dur="1000"/>
                                        <p:tgtEl>
                                          <p:spTgt spid="39942"/>
                                        </p:tgtEl>
                                      </p:cBhvr>
                                    </p:animEffect>
                                    <p:anim calcmode="lin" valueType="num">
                                      <p:cBhvr>
                                        <p:cTn id="14" dur="1000" fill="hold"/>
                                        <p:tgtEl>
                                          <p:spTgt spid="39942"/>
                                        </p:tgtEl>
                                        <p:attrNameLst>
                                          <p:attrName>ppt_x</p:attrName>
                                        </p:attrNameLst>
                                      </p:cBhvr>
                                      <p:tavLst>
                                        <p:tav tm="0">
                                          <p:val>
                                            <p:strVal val="#ppt_x"/>
                                          </p:val>
                                        </p:tav>
                                        <p:tav tm="100000">
                                          <p:val>
                                            <p:strVal val="#ppt_x"/>
                                          </p:val>
                                        </p:tav>
                                      </p:tavLst>
                                    </p:anim>
                                    <p:anim calcmode="lin" valueType="num">
                                      <p:cBhvr>
                                        <p:cTn id="15" dur="1000" fill="hold"/>
                                        <p:tgtEl>
                                          <p:spTgt spid="3994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9943">
                                            <p:txEl>
                                              <p:charRg st="0" end="53"/>
                                            </p:txEl>
                                          </p:spTgt>
                                        </p:tgtEl>
                                        <p:attrNameLst>
                                          <p:attrName>style.visibility</p:attrName>
                                        </p:attrNameLst>
                                      </p:cBhvr>
                                      <p:to>
                                        <p:strVal val="visible"/>
                                      </p:to>
                                    </p:set>
                                    <p:animEffect transition="in" filter="wipe(down)">
                                      <p:cBhvr>
                                        <p:cTn id="20" dur="500"/>
                                        <p:tgtEl>
                                          <p:spTgt spid="39943">
                                            <p:txEl>
                                              <p:charRg st="0" end="5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9943">
                                            <p:txEl>
                                              <p:charRg st="53" end="104"/>
                                            </p:txEl>
                                          </p:spTgt>
                                        </p:tgtEl>
                                        <p:attrNameLst>
                                          <p:attrName>style.visibility</p:attrName>
                                        </p:attrNameLst>
                                      </p:cBhvr>
                                      <p:to>
                                        <p:strVal val="visible"/>
                                      </p:to>
                                    </p:set>
                                    <p:animEffect transition="in" filter="wipe(down)">
                                      <p:cBhvr>
                                        <p:cTn id="25" dur="500"/>
                                        <p:tgtEl>
                                          <p:spTgt spid="39943">
                                            <p:txEl>
                                              <p:charRg st="53" end="10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9943">
                                            <p:txEl>
                                              <p:charRg st="104" end="172"/>
                                            </p:txEl>
                                          </p:spTgt>
                                        </p:tgtEl>
                                        <p:attrNameLst>
                                          <p:attrName>style.visibility</p:attrName>
                                        </p:attrNameLst>
                                      </p:cBhvr>
                                      <p:to>
                                        <p:strVal val="visible"/>
                                      </p:to>
                                    </p:set>
                                    <p:animEffect transition="in" filter="wipe(down)">
                                      <p:cBhvr>
                                        <p:cTn id="30" dur="500"/>
                                        <p:tgtEl>
                                          <p:spTgt spid="39943">
                                            <p:txEl>
                                              <p:charRg st="104" end="17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9943">
                                            <p:txEl>
                                              <p:charRg st="172" end="258"/>
                                            </p:txEl>
                                          </p:spTgt>
                                        </p:tgtEl>
                                        <p:attrNameLst>
                                          <p:attrName>style.visibility</p:attrName>
                                        </p:attrNameLst>
                                      </p:cBhvr>
                                      <p:to>
                                        <p:strVal val="visible"/>
                                      </p:to>
                                    </p:set>
                                    <p:animEffect transition="in" filter="wipe(down)">
                                      <p:cBhvr>
                                        <p:cTn id="35" dur="500"/>
                                        <p:tgtEl>
                                          <p:spTgt spid="39943">
                                            <p:txEl>
                                              <p:charRg st="172" end="25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9943">
                                            <p:txEl>
                                              <p:charRg st="258" end="261"/>
                                            </p:txEl>
                                          </p:spTgt>
                                        </p:tgtEl>
                                        <p:attrNameLst>
                                          <p:attrName>style.visibility</p:attrName>
                                        </p:attrNameLst>
                                      </p:cBhvr>
                                      <p:to>
                                        <p:strVal val="visible"/>
                                      </p:to>
                                    </p:set>
                                    <p:animEffect transition="in" filter="wipe(down)">
                                      <p:cBhvr>
                                        <p:cTn id="40" dur="500"/>
                                        <p:tgtEl>
                                          <p:spTgt spid="39943">
                                            <p:txEl>
                                              <p:charRg st="258" end="2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3"/>
          <p:cNvSpPr/>
          <p:nvPr/>
        </p:nvSpPr>
        <p:spPr>
          <a:xfrm>
            <a:off x="7731125" y="917575"/>
            <a:ext cx="1674813" cy="4152900"/>
          </a:xfrm>
          <a:prstGeom prst="rect">
            <a:avLst/>
          </a:prstGeom>
          <a:noFill/>
          <a:ln w="9525">
            <a:noFill/>
          </a:ln>
        </p:spPr>
        <p:txBody>
          <a:bodyPr anchor="t" anchorCtr="0">
            <a:spAutoFit/>
          </a:bodyPr>
          <a:p>
            <a:pPr algn="ctr"/>
            <a:r>
              <a:rPr lang="zh-CN" altLang="en-US" sz="8800">
                <a:latin typeface="新蒂文徵明體"/>
                <a:ea typeface="新蒂文徵明體"/>
              </a:rPr>
              <a:t>第三章</a:t>
            </a:r>
            <a:endParaRPr lang="zh-CN" altLang="en-US" sz="8800">
              <a:latin typeface="新蒂文徵明體"/>
              <a:ea typeface="新蒂文徵明體"/>
            </a:endParaRPr>
          </a:p>
        </p:txBody>
      </p:sp>
      <p:sp>
        <p:nvSpPr>
          <p:cNvPr id="40963" name="文本框 1"/>
          <p:cNvSpPr txBox="1"/>
          <p:nvPr/>
        </p:nvSpPr>
        <p:spPr>
          <a:xfrm>
            <a:off x="6499225" y="3408363"/>
            <a:ext cx="1230313" cy="1462087"/>
          </a:xfrm>
          <a:prstGeom prst="rect">
            <a:avLst/>
          </a:prstGeom>
          <a:noFill/>
          <a:ln w="9525">
            <a:noFill/>
          </a:ln>
        </p:spPr>
        <p:txBody>
          <a:bodyPr vert="eaVert" anchor="t" anchorCtr="0">
            <a:spAutoFit/>
          </a:bodyPr>
          <a:p>
            <a:pPr>
              <a:lnSpc>
                <a:spcPct val="250000"/>
              </a:lnSpc>
            </a:pPr>
            <a:r>
              <a:rPr lang="zh-CN" altLang="en-US" sz="3200" b="1">
                <a:solidFill>
                  <a:srgbClr val="323E32"/>
                </a:solidFill>
                <a:latin typeface="仿宋" panose="02010609060101010101" pitchFamily="49" charset="-122"/>
                <a:ea typeface="仿宋" panose="02010609060101010101" pitchFamily="49" charset="-122"/>
                <a:sym typeface="幼圆"/>
              </a:rPr>
              <a:t>总结</a:t>
            </a:r>
            <a:endParaRPr lang="zh-CN" altLang="en-US" sz="3200" b="1">
              <a:solidFill>
                <a:srgbClr val="323E32"/>
              </a:solidFill>
              <a:latin typeface="仿宋" panose="02010609060101010101" pitchFamily="49" charset="-122"/>
              <a:ea typeface="仿宋" panose="02010609060101010101" pitchFamily="49" charset="-122"/>
              <a:sym typeface="幼圆"/>
            </a:endParaRPr>
          </a:p>
        </p:txBody>
      </p:sp>
      <p:pic>
        <p:nvPicPr>
          <p:cNvPr id="40964" name="图片 2"/>
          <p:cNvPicPr>
            <a:picLocks noChangeAspect="1"/>
          </p:cNvPicPr>
          <p:nvPr/>
        </p:nvPicPr>
        <p:blipFill>
          <a:blip r:embed="rId1"/>
          <a:stretch>
            <a:fillRect/>
          </a:stretch>
        </p:blipFill>
        <p:spPr>
          <a:xfrm>
            <a:off x="157163" y="2365375"/>
            <a:ext cx="6496050" cy="4116388"/>
          </a:xfrm>
          <a:prstGeom prst="rect">
            <a:avLst/>
          </a:prstGeom>
          <a:noFill/>
          <a:ln w="9525">
            <a:noFill/>
          </a:ln>
        </p:spPr>
      </p:pic>
      <p:pic>
        <p:nvPicPr>
          <p:cNvPr id="40965" name="图片 51"/>
          <p:cNvPicPr>
            <a:picLocks noChangeAspect="1"/>
          </p:cNvPicPr>
          <p:nvPr/>
        </p:nvPicPr>
        <p:blipFill>
          <a:blip r:embed="rId2"/>
          <a:stretch>
            <a:fillRect/>
          </a:stretch>
        </p:blipFill>
        <p:spPr>
          <a:xfrm>
            <a:off x="5168900" y="1274763"/>
            <a:ext cx="1182688" cy="1589087"/>
          </a:xfrm>
          <a:prstGeom prst="rect">
            <a:avLst/>
          </a:prstGeom>
          <a:noFill/>
          <a:ln w="9525">
            <a:noFill/>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ppt_w</p:attrName>
                                        </p:attrNameLst>
                                      </p:cBhvr>
                                      <p:tavLst>
                                        <p:tav tm="0">
                                          <p:val>
                                            <p:fltVal val="0.000000"/>
                                          </p:val>
                                        </p:tav>
                                        <p:tav tm="100000">
                                          <p:val>
                                            <p:strVal val="#ppt_w"/>
                                          </p:val>
                                        </p:tav>
                                      </p:tavLst>
                                    </p:anim>
                                    <p:anim calcmode="lin" valueType="num">
                                      <p:cBhvr>
                                        <p:cTn id="8" dur="1000" fill="hold"/>
                                        <p:tgtEl>
                                          <p:spTgt spid="40962"/>
                                        </p:tgtEl>
                                        <p:attrNameLst>
                                          <p:attrName>ppt_h</p:attrName>
                                        </p:attrNameLst>
                                      </p:cBhvr>
                                      <p:tavLst>
                                        <p:tav tm="0">
                                          <p:val>
                                            <p:fltVal val="0.000000"/>
                                          </p:val>
                                        </p:tav>
                                        <p:tav tm="100000">
                                          <p:val>
                                            <p:strVal val="#ppt_h"/>
                                          </p:val>
                                        </p:tav>
                                      </p:tavLst>
                                    </p:anim>
                                    <p:animEffect transition="in" filter="fade">
                                      <p:cBhvr>
                                        <p:cTn id="9" dur="1000"/>
                                        <p:tgtEl>
                                          <p:spTgt spid="40962"/>
                                        </p:tgtEl>
                                      </p:cBhvr>
                                    </p:animEffect>
                                  </p:childTnLst>
                                </p:cTn>
                              </p:par>
                              <p:par>
                                <p:cTn id="10" presetID="42" presetClass="entr" presetSubtype="0" fill="hold" nodeType="with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fade">
                                      <p:cBhvr>
                                        <p:cTn id="12" dur="1000"/>
                                        <p:tgtEl>
                                          <p:spTgt spid="40965"/>
                                        </p:tgtEl>
                                      </p:cBhvr>
                                    </p:animEffect>
                                    <p:anim calcmode="lin" valueType="num">
                                      <p:cBhvr>
                                        <p:cTn id="13" dur="1000" fill="hold"/>
                                        <p:tgtEl>
                                          <p:spTgt spid="40965"/>
                                        </p:tgtEl>
                                        <p:attrNameLst>
                                          <p:attrName>ppt_x</p:attrName>
                                        </p:attrNameLst>
                                      </p:cBhvr>
                                      <p:tavLst>
                                        <p:tav tm="0">
                                          <p:val>
                                            <p:strVal val="#ppt_x"/>
                                          </p:val>
                                        </p:tav>
                                        <p:tav tm="100000">
                                          <p:val>
                                            <p:strVal val="#ppt_x"/>
                                          </p:val>
                                        </p:tav>
                                      </p:tavLst>
                                    </p:anim>
                                    <p:anim calcmode="lin" valueType="num">
                                      <p:cBhvr>
                                        <p:cTn id="14" dur="1000" fill="hold"/>
                                        <p:tgtEl>
                                          <p:spTgt spid="4096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963"/>
                                        </p:tgtEl>
                                        <p:attrNameLst>
                                          <p:attrName>style.visibility</p:attrName>
                                        </p:attrNameLst>
                                      </p:cBhvr>
                                      <p:to>
                                        <p:strVal val="visible"/>
                                      </p:to>
                                    </p:set>
                                    <p:animEffect transition="in" filter="fade">
                                      <p:cBhvr>
                                        <p:cTn id="17" dur="1000"/>
                                        <p:tgtEl>
                                          <p:spTgt spid="40963"/>
                                        </p:tgtEl>
                                      </p:cBhvr>
                                    </p:animEffect>
                                    <p:anim calcmode="lin" valueType="num">
                                      <p:cBhvr>
                                        <p:cTn id="18" dur="1000" fill="hold"/>
                                        <p:tgtEl>
                                          <p:spTgt spid="40963"/>
                                        </p:tgtEl>
                                        <p:attrNameLst>
                                          <p:attrName>ppt_x</p:attrName>
                                        </p:attrNameLst>
                                      </p:cBhvr>
                                      <p:tavLst>
                                        <p:tav tm="0">
                                          <p:val>
                                            <p:strVal val="#ppt_x"/>
                                          </p:val>
                                        </p:tav>
                                        <p:tav tm="100000">
                                          <p:val>
                                            <p:strVal val="#ppt_x"/>
                                          </p:val>
                                        </p:tav>
                                      </p:tavLst>
                                    </p:anim>
                                    <p:anim calcmode="lin" valueType="num">
                                      <p:cBhvr>
                                        <p:cTn id="19" dur="1000" fill="hold"/>
                                        <p:tgtEl>
                                          <p:spTgt spid="4096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964"/>
                                        </p:tgtEl>
                                        <p:attrNameLst>
                                          <p:attrName>style.visibility</p:attrName>
                                        </p:attrNameLst>
                                      </p:cBhvr>
                                      <p:to>
                                        <p:strVal val="visible"/>
                                      </p:to>
                                    </p:set>
                                    <p:animEffect transition="in" filter="fade">
                                      <p:cBhvr>
                                        <p:cTn id="22" dur="1000"/>
                                        <p:tgtEl>
                                          <p:spTgt spid="40964"/>
                                        </p:tgtEl>
                                      </p:cBhvr>
                                    </p:animEffect>
                                    <p:anim calcmode="lin" valueType="num">
                                      <p:cBhvr>
                                        <p:cTn id="23" dur="1000" fill="hold"/>
                                        <p:tgtEl>
                                          <p:spTgt spid="40964"/>
                                        </p:tgtEl>
                                        <p:attrNameLst>
                                          <p:attrName>ppt_x</p:attrName>
                                        </p:attrNameLst>
                                      </p:cBhvr>
                                      <p:tavLst>
                                        <p:tav tm="0">
                                          <p:val>
                                            <p:strVal val="#ppt_x"/>
                                          </p:val>
                                        </p:tav>
                                        <p:tav tm="100000">
                                          <p:val>
                                            <p:strVal val="#ppt_x"/>
                                          </p:val>
                                        </p:tav>
                                      </p:tavLst>
                                    </p:anim>
                                    <p:anim calcmode="lin" valueType="num">
                                      <p:cBhvr>
                                        <p:cTn id="24" dur="1000" fill="hold"/>
                                        <p:tgtEl>
                                          <p:spTgt spid="409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4096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文本框 1"/>
          <p:cNvSpPr/>
          <p:nvPr/>
        </p:nvSpPr>
        <p:spPr>
          <a:xfrm>
            <a:off x="4289425" y="422275"/>
            <a:ext cx="3771900" cy="645160"/>
          </a:xfrm>
          <a:prstGeom prst="rect">
            <a:avLst/>
          </a:prstGeom>
          <a:noFill/>
          <a:ln w="9525">
            <a:noFill/>
          </a:ln>
        </p:spPr>
        <p:txBody>
          <a:bodyPr anchor="t" anchorCtr="0">
            <a:spAutoFit/>
          </a:bodyPr>
          <a:p>
            <a:pPr algn="ctr"/>
            <a:r>
              <a:rPr lang="zh-CN" altLang="en-US" sz="3600" b="1">
                <a:latin typeface="黑体" panose="02010609060101010101" charset="-122"/>
                <a:ea typeface="黑体" panose="02010609060101010101" charset="-122"/>
              </a:rPr>
              <a:t>本文小结</a:t>
            </a:r>
            <a:endParaRPr lang="zh-CN" altLang="en-US" sz="3600" b="1">
              <a:latin typeface="黑体" panose="02010609060101010101" charset="-122"/>
              <a:ea typeface="黑体" panose="02010609060101010101" charset="-122"/>
            </a:endParaRPr>
          </a:p>
        </p:txBody>
      </p:sp>
      <p:pic>
        <p:nvPicPr>
          <p:cNvPr id="41987"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44035" name="图片 16"/>
          <p:cNvPicPr>
            <a:picLocks noChangeAspect="1"/>
          </p:cNvPicPr>
          <p:nvPr/>
        </p:nvPicPr>
        <p:blipFill>
          <a:blip r:embed="rId2"/>
          <a:srcRect r="24677" b="34479"/>
          <a:stretch>
            <a:fillRect/>
          </a:stretch>
        </p:blipFill>
        <p:spPr>
          <a:xfrm>
            <a:off x="1806575" y="2724150"/>
            <a:ext cx="10204450" cy="3944938"/>
          </a:xfrm>
          <a:prstGeom prst="rect">
            <a:avLst/>
          </a:prstGeom>
          <a:noFill/>
          <a:ln w="9525">
            <a:noFill/>
          </a:ln>
        </p:spPr>
      </p:pic>
      <p:pic>
        <p:nvPicPr>
          <p:cNvPr id="41989" name="图片 47"/>
          <p:cNvPicPr>
            <a:picLocks noChangeAspect="1"/>
          </p:cNvPicPr>
          <p:nvPr/>
        </p:nvPicPr>
        <p:blipFill>
          <a:blip r:embed="rId3"/>
          <a:srcRect l="24013" t="63232" r="40993" b="5745"/>
          <a:stretch>
            <a:fillRect/>
          </a:stretch>
        </p:blipFill>
        <p:spPr>
          <a:xfrm>
            <a:off x="7924800" y="2152650"/>
            <a:ext cx="4267200" cy="1892300"/>
          </a:xfrm>
          <a:prstGeom prst="rect">
            <a:avLst/>
          </a:prstGeom>
          <a:noFill/>
          <a:ln w="9525">
            <a:noFill/>
          </a:ln>
        </p:spPr>
      </p:pic>
      <p:sp>
        <p:nvSpPr>
          <p:cNvPr id="44037" name="矩形 8"/>
          <p:cNvSpPr/>
          <p:nvPr/>
        </p:nvSpPr>
        <p:spPr>
          <a:xfrm>
            <a:off x="273050" y="1450975"/>
            <a:ext cx="8334375" cy="3969385"/>
          </a:xfrm>
          <a:prstGeom prst="rect">
            <a:avLst/>
          </a:prstGeom>
          <a:noFill/>
          <a:ln w="9525">
            <a:noFill/>
          </a:ln>
        </p:spPr>
        <p:txBody>
          <a:bodyPr anchor="t" anchorCtr="0">
            <a:spAutoFit/>
          </a:bodyPr>
          <a:p>
            <a:r>
              <a:rPr lang="zh-CN" altLang="en-US" sz="2800" b="1">
                <a:solidFill>
                  <a:srgbClr val="7F6000"/>
                </a:solidFill>
                <a:latin typeface="汉仪全唐诗简" pitchFamily="18" charset="-122"/>
                <a:ea typeface="汉仪全唐诗简" pitchFamily="18" charset="-122"/>
              </a:rPr>
              <a:t>    李斯是楚国人，但是游说于秦国，拜为客卿。秦王受挑拨预备把来自外国的客人都驱逐出境，李斯也在之列。他写了这封信上书秦王。文章先叙述自秦穆公以来皆以客致强的历史说明秦若无客的辅助则未必强大的道理；列举各种女乐珠玉虽非秦地所产却被喜爱的事实作比，说明秦王不应重物轻人。文章辞采华美，排比铺张，音节流畅，理气充足，挟战国纵横说辞之风，兼具汉代辞赋之丽，有极强的理论说服力和艺术感染力，为后世奏疏的楷模。</a:t>
            </a:r>
            <a:endParaRPr lang="zh-CN" altLang="en-US" sz="2800" b="1">
              <a:solidFill>
                <a:srgbClr val="7F6000"/>
              </a:solidFill>
              <a:latin typeface="汉仪全唐诗简" pitchFamily="18" charset="-122"/>
              <a:ea typeface="汉仪全唐诗简" pitchFamily="18"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fade">
                                      <p:cBhvr>
                                        <p:cTn id="7" dur="1000"/>
                                        <p:tgtEl>
                                          <p:spTgt spid="41987"/>
                                        </p:tgtEl>
                                      </p:cBhvr>
                                    </p:animEffect>
                                    <p:anim calcmode="lin" valueType="num">
                                      <p:cBhvr>
                                        <p:cTn id="8" dur="1000" fill="hold"/>
                                        <p:tgtEl>
                                          <p:spTgt spid="41987"/>
                                        </p:tgtEl>
                                        <p:attrNameLst>
                                          <p:attrName>ppt_x</p:attrName>
                                        </p:attrNameLst>
                                      </p:cBhvr>
                                      <p:tavLst>
                                        <p:tav tm="0">
                                          <p:val>
                                            <p:strVal val="#ppt_x"/>
                                          </p:val>
                                        </p:tav>
                                        <p:tav tm="100000">
                                          <p:val>
                                            <p:strVal val="#ppt_x"/>
                                          </p:val>
                                        </p:tav>
                                      </p:tavLst>
                                    </p:anim>
                                    <p:anim calcmode="lin" valueType="num">
                                      <p:cBhvr>
                                        <p:cTn id="9" dur="1000" fill="hold"/>
                                        <p:tgtEl>
                                          <p:spTgt spid="41987"/>
                                        </p:tgtEl>
                                        <p:attrNameLst>
                                          <p:attrName>ppt_y</p:attrName>
                                        </p:attrNameLst>
                                      </p:cBhvr>
                                      <p:tavLst>
                                        <p:tav tm="0">
                                          <p:val>
                                            <p:strVal val="#ppt_y+.1"/>
                                          </p:val>
                                        </p:tav>
                                        <p:tav tm="100000">
                                          <p:val>
                                            <p:strVal val="#ppt_y"/>
                                          </p:val>
                                        </p:tav>
                                      </p:tavLst>
                                    </p:anim>
                                  </p:childTnLst>
                                </p:cTn>
                              </p:par>
                              <p:par>
                                <p:cTn id="10" presetID="17" presetClass="entr" presetSubtype="10" fill="hold" nodeType="withEffect">
                                  <p:stCondLst>
                                    <p:cond delay="0"/>
                                  </p:stCondLst>
                                  <p:childTnLst>
                                    <p:set>
                                      <p:cBhvr>
                                        <p:cTn id="11" dur="1" fill="hold">
                                          <p:stCondLst>
                                            <p:cond delay="0"/>
                                          </p:stCondLst>
                                        </p:cTn>
                                        <p:tgtEl>
                                          <p:spTgt spid="41989"/>
                                        </p:tgtEl>
                                        <p:attrNameLst>
                                          <p:attrName>style.visibility</p:attrName>
                                        </p:attrNameLst>
                                      </p:cBhvr>
                                      <p:to>
                                        <p:strVal val="visible"/>
                                      </p:to>
                                    </p:set>
                                    <p:anim calcmode="lin" valueType="num">
                                      <p:cBhvr>
                                        <p:cTn id="12" dur="500" fill="hold"/>
                                        <p:tgtEl>
                                          <p:spTgt spid="41989"/>
                                        </p:tgtEl>
                                        <p:attrNameLst>
                                          <p:attrName>ppt_w</p:attrName>
                                        </p:attrNameLst>
                                      </p:cBhvr>
                                      <p:tavLst>
                                        <p:tav tm="0">
                                          <p:val>
                                            <p:fltVal val="0.000000"/>
                                          </p:val>
                                        </p:tav>
                                        <p:tav tm="100000">
                                          <p:val>
                                            <p:strVal val="#ppt_w"/>
                                          </p:val>
                                        </p:tav>
                                      </p:tavLst>
                                    </p:anim>
                                    <p:anim calcmode="lin" valueType="num">
                                      <p:cBhvr>
                                        <p:cTn id="13" dur="500" fill="hold"/>
                                        <p:tgtEl>
                                          <p:spTgt spid="419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43011" name="矩形 24"/>
          <p:cNvSpPr/>
          <p:nvPr/>
        </p:nvSpPr>
        <p:spPr>
          <a:xfrm>
            <a:off x="3968750" y="239713"/>
            <a:ext cx="4092575" cy="584200"/>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文言知识总结</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通假字</a:t>
            </a:r>
            <a:endParaRPr lang="zh-CN" altLang="en-US" sz="3200" b="1" strike="noStrike" noProof="1">
              <a:effectLst>
                <a:outerShdw blurRad="38100" dist="38100" dir="2700000">
                  <a:srgbClr val="FFFFFF"/>
                </a:outerShdw>
              </a:effectLst>
            </a:endParaRPr>
          </a:p>
        </p:txBody>
      </p:sp>
      <p:sp>
        <p:nvSpPr>
          <p:cNvPr id="45059" name="Rectangle 1"/>
          <p:cNvSpPr/>
          <p:nvPr/>
        </p:nvSpPr>
        <p:spPr>
          <a:xfrm>
            <a:off x="2008188" y="1463675"/>
            <a:ext cx="8931275" cy="3324225"/>
          </a:xfrm>
          <a:prstGeom prst="rect">
            <a:avLst/>
          </a:prstGeom>
          <a:noFill/>
          <a:ln w="9525">
            <a:noFill/>
          </a:ln>
        </p:spPr>
        <p:txBody>
          <a:bodyPr anchor="ctr" anchorCtr="0">
            <a:spAutoFit/>
          </a:bodyPr>
          <a:p>
            <a:pPr>
              <a:lnSpc>
                <a:spcPct val="150000"/>
              </a:lnSpc>
            </a:pPr>
            <a:r>
              <a:rPr lang="zh-CN" altLang="zh-CN" sz="2800" b="1">
                <a:latin typeface="黑体" panose="02010609060101010101" charset="-122"/>
                <a:ea typeface="黑体" panose="02010609060101010101" charset="-122"/>
              </a:rPr>
              <a:t>①</a:t>
            </a:r>
            <a:r>
              <a:rPr lang="zh-CN" altLang="en-US" sz="2800" b="1">
                <a:latin typeface="黑体" panose="02010609060101010101" charset="-122"/>
                <a:ea typeface="黑体" panose="02010609060101010101" charset="-122"/>
              </a:rPr>
              <a:t>遂散六国之从：</a:t>
            </a:r>
            <a:endParaRPr lang="zh-CN" altLang="en-US" sz="2800" b="1">
              <a:latin typeface="黑体" panose="02010609060101010101" charset="-122"/>
              <a:ea typeface="黑体" panose="02010609060101010101" charset="-122"/>
            </a:endParaRPr>
          </a:p>
          <a:p>
            <a:pPr eaLnBrk="0" hangingPunct="0">
              <a:lnSpc>
                <a:spcPct val="150000"/>
              </a:lnSpc>
            </a:pPr>
            <a:r>
              <a:rPr lang="en-US" altLang="zh-CN" sz="2800" b="1">
                <a:latin typeface="黑体" panose="02010609060101010101" charset="-122"/>
                <a:ea typeface="黑体" panose="02010609060101010101" charset="-122"/>
              </a:rPr>
              <a:t>②</a:t>
            </a:r>
            <a:r>
              <a:rPr lang="zh-CN" altLang="en-US" sz="2800" b="1">
                <a:latin typeface="黑体" panose="02010609060101010101" charset="-122"/>
                <a:ea typeface="黑体" panose="02010609060101010101" charset="-122"/>
              </a:rPr>
              <a:t>四君却客而不内：</a:t>
            </a:r>
            <a:endParaRPr lang="zh-CN" altLang="en-US" sz="2800" b="1">
              <a:latin typeface="黑体" panose="02010609060101010101" charset="-122"/>
              <a:ea typeface="黑体" panose="02010609060101010101" charset="-122"/>
            </a:endParaRPr>
          </a:p>
          <a:p>
            <a:pPr eaLnBrk="0" hangingPunct="0">
              <a:lnSpc>
                <a:spcPct val="150000"/>
              </a:lnSpc>
            </a:pPr>
            <a:r>
              <a:rPr lang="en-US" altLang="zh-CN" sz="2800" b="1">
                <a:latin typeface="黑体" panose="02010609060101010101" charset="-122"/>
                <a:ea typeface="黑体" panose="02010609060101010101" charset="-122"/>
              </a:rPr>
              <a:t>③</a:t>
            </a:r>
            <a:r>
              <a:rPr lang="zh-CN" altLang="en-US" sz="2800" b="1">
                <a:latin typeface="黑体" panose="02010609060101010101" charset="-122"/>
                <a:ea typeface="黑体" panose="02010609060101010101" charset="-122"/>
              </a:rPr>
              <a:t>而陛下说之，何也？：</a:t>
            </a:r>
            <a:endParaRPr lang="zh-CN" altLang="en-US" sz="2800" b="1">
              <a:latin typeface="黑体" panose="02010609060101010101" charset="-122"/>
              <a:ea typeface="黑体" panose="02010609060101010101" charset="-122"/>
            </a:endParaRPr>
          </a:p>
          <a:p>
            <a:pPr eaLnBrk="0" hangingPunct="0">
              <a:lnSpc>
                <a:spcPct val="150000"/>
              </a:lnSpc>
            </a:pPr>
            <a:r>
              <a:rPr lang="en-US" altLang="zh-CN" sz="2800" b="1">
                <a:latin typeface="黑体" panose="02010609060101010101" charset="-122"/>
                <a:ea typeface="黑体" panose="02010609060101010101" charset="-122"/>
              </a:rPr>
              <a:t>④</a:t>
            </a:r>
            <a:r>
              <a:rPr lang="zh-CN" altLang="en-US" sz="2800" b="1">
                <a:latin typeface="黑体" panose="02010609060101010101" charset="-122"/>
                <a:ea typeface="黑体" panose="02010609060101010101" charset="-122"/>
              </a:rPr>
              <a:t>西蜀丹青不为采：</a:t>
            </a:r>
            <a:endParaRPr lang="zh-CN" altLang="en-US" sz="2800" b="1">
              <a:latin typeface="黑体" panose="02010609060101010101" charset="-122"/>
              <a:ea typeface="黑体" panose="02010609060101010101" charset="-122"/>
            </a:endParaRPr>
          </a:p>
          <a:p>
            <a:pPr eaLnBrk="0" hangingPunct="0">
              <a:lnSpc>
                <a:spcPct val="150000"/>
              </a:lnSpc>
            </a:pPr>
            <a:r>
              <a:rPr lang="en-US" altLang="zh-CN" sz="2800" b="1">
                <a:latin typeface="黑体" panose="02010609060101010101" charset="-122"/>
                <a:ea typeface="黑体" panose="02010609060101010101" charset="-122"/>
              </a:rPr>
              <a:t>⑤</a:t>
            </a:r>
            <a:r>
              <a:rPr lang="zh-CN" altLang="en-US" sz="2800" b="1">
                <a:latin typeface="黑体" panose="02010609060101010101" charset="-122"/>
                <a:ea typeface="黑体" panose="02010609060101010101" charset="-122"/>
              </a:rPr>
              <a:t>则是宛珠之簪、傅玑之珥：</a:t>
            </a:r>
            <a:endParaRPr lang="zh-CN" altLang="en-US" sz="2800" b="1">
              <a:latin typeface="黑体" panose="02010609060101010101" charset="-122"/>
              <a:ea typeface="黑体" panose="02010609060101010101" charset="-122"/>
            </a:endParaRPr>
          </a:p>
        </p:txBody>
      </p:sp>
      <p:sp>
        <p:nvSpPr>
          <p:cNvPr id="43013" name="Rectangle 1"/>
          <p:cNvSpPr/>
          <p:nvPr/>
        </p:nvSpPr>
        <p:spPr>
          <a:xfrm>
            <a:off x="6732588" y="1463675"/>
            <a:ext cx="8931275" cy="3324225"/>
          </a:xfrm>
          <a:prstGeom prst="rect">
            <a:avLst/>
          </a:prstGeom>
          <a:noFill/>
          <a:ln w="9525">
            <a:noFill/>
          </a:ln>
        </p:spPr>
        <p:txBody>
          <a:bodyPr anchor="ctr" anchorCtr="0">
            <a:spAutoFit/>
          </a:bodyPr>
          <a:p>
            <a:pPr>
              <a:lnSpc>
                <a:spcPct val="150000"/>
              </a:lnSpc>
            </a:pPr>
            <a:r>
              <a:rPr lang="zh-CN" altLang="en-US" sz="2800" b="1">
                <a:solidFill>
                  <a:srgbClr val="FF0000"/>
                </a:solidFill>
                <a:latin typeface="黑体" panose="02010609060101010101" charset="-122"/>
                <a:ea typeface="黑体" panose="02010609060101010101" charset="-122"/>
              </a:rPr>
              <a:t>从，通假字，通“纵”，合纵。</a:t>
            </a:r>
            <a:endParaRPr lang="zh-CN" altLang="en-US" sz="2800" b="1">
              <a:latin typeface="黑体" panose="02010609060101010101" charset="-122"/>
              <a:ea typeface="黑体" panose="02010609060101010101" charset="-122"/>
            </a:endParaRPr>
          </a:p>
          <a:p>
            <a:pPr eaLnBrk="0" hangingPunct="0">
              <a:lnSpc>
                <a:spcPct val="150000"/>
              </a:lnSpc>
            </a:pPr>
            <a:r>
              <a:rPr lang="zh-CN" altLang="en-US" sz="2800" b="1">
                <a:solidFill>
                  <a:srgbClr val="FF0000"/>
                </a:solidFill>
                <a:latin typeface="黑体" panose="02010609060101010101" charset="-122"/>
                <a:ea typeface="黑体" panose="02010609060101010101" charset="-122"/>
              </a:rPr>
              <a:t>内，通假字，通“纳”。</a:t>
            </a:r>
            <a:endParaRPr lang="zh-CN" altLang="en-US" sz="2800" b="1">
              <a:latin typeface="黑体" panose="02010609060101010101" charset="-122"/>
              <a:ea typeface="黑体" panose="02010609060101010101" charset="-122"/>
            </a:endParaRPr>
          </a:p>
          <a:p>
            <a:pPr eaLnBrk="0" hangingPunct="0">
              <a:lnSpc>
                <a:spcPct val="150000"/>
              </a:lnSpc>
            </a:pPr>
            <a:r>
              <a:rPr lang="zh-CN" altLang="en-US" sz="2800" b="1">
                <a:solidFill>
                  <a:srgbClr val="FF0000"/>
                </a:solidFill>
                <a:latin typeface="黑体" panose="02010609060101010101" charset="-122"/>
                <a:ea typeface="黑体" panose="02010609060101010101" charset="-122"/>
              </a:rPr>
              <a:t>说，通假字，通“悦”。</a:t>
            </a:r>
            <a:endParaRPr lang="zh-CN" altLang="en-US" sz="2800" b="1">
              <a:latin typeface="黑体" panose="02010609060101010101" charset="-122"/>
              <a:ea typeface="黑体" panose="02010609060101010101" charset="-122"/>
            </a:endParaRPr>
          </a:p>
          <a:p>
            <a:pPr eaLnBrk="0" hangingPunct="0">
              <a:lnSpc>
                <a:spcPct val="150000"/>
              </a:lnSpc>
            </a:pPr>
            <a:r>
              <a:rPr lang="zh-CN" altLang="en-US" sz="2800" b="1">
                <a:solidFill>
                  <a:srgbClr val="FF0000"/>
                </a:solidFill>
                <a:latin typeface="黑体" panose="02010609060101010101" charset="-122"/>
                <a:ea typeface="黑体" panose="02010609060101010101" charset="-122"/>
              </a:rPr>
              <a:t>采，通假字，通“彩”，彩饰。</a:t>
            </a:r>
            <a:endParaRPr lang="zh-CN" altLang="en-US" sz="2800" b="1">
              <a:latin typeface="黑体" panose="02010609060101010101" charset="-122"/>
              <a:ea typeface="黑体" panose="02010609060101010101" charset="-122"/>
            </a:endParaRPr>
          </a:p>
          <a:p>
            <a:pPr eaLnBrk="0" hangingPunct="0">
              <a:lnSpc>
                <a:spcPct val="150000"/>
              </a:lnSpc>
            </a:pPr>
            <a:r>
              <a:rPr lang="zh-CN" altLang="en-US" sz="2800" b="1">
                <a:solidFill>
                  <a:srgbClr val="FF0000"/>
                </a:solidFill>
                <a:latin typeface="黑体" panose="02010609060101010101" charset="-122"/>
                <a:ea typeface="黑体" panose="02010609060101010101" charset="-122"/>
              </a:rPr>
              <a:t>傅，通假字，通“附”，缀着。</a:t>
            </a:r>
            <a:endParaRPr lang="zh-CN" altLang="en-US" sz="2800" b="1">
              <a:latin typeface="黑体" panose="02010609060101010101" charset="-122"/>
              <a:ea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013">
                                            <p:txEl>
                                              <p:charRg st="0" end="15"/>
                                            </p:txEl>
                                          </p:spTgt>
                                        </p:tgtEl>
                                        <p:attrNameLst>
                                          <p:attrName>style.visibility</p:attrName>
                                        </p:attrNameLst>
                                      </p:cBhvr>
                                      <p:to>
                                        <p:strVal val="visible"/>
                                      </p:to>
                                    </p:set>
                                    <p:animEffect transition="in" filter="wipe(down)">
                                      <p:cBhvr>
                                        <p:cTn id="7" dur="500"/>
                                        <p:tgtEl>
                                          <p:spTgt spid="43013">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013">
                                            <p:txEl>
                                              <p:charRg st="15" end="27"/>
                                            </p:txEl>
                                          </p:spTgt>
                                        </p:tgtEl>
                                        <p:attrNameLst>
                                          <p:attrName>style.visibility</p:attrName>
                                        </p:attrNameLst>
                                      </p:cBhvr>
                                      <p:to>
                                        <p:strVal val="visible"/>
                                      </p:to>
                                    </p:set>
                                    <p:animEffect transition="in" filter="wipe(down)">
                                      <p:cBhvr>
                                        <p:cTn id="12" dur="500"/>
                                        <p:tgtEl>
                                          <p:spTgt spid="43013">
                                            <p:txEl>
                                              <p:charRg st="15"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3013">
                                            <p:txEl>
                                              <p:charRg st="27" end="39"/>
                                            </p:txEl>
                                          </p:spTgt>
                                        </p:tgtEl>
                                        <p:attrNameLst>
                                          <p:attrName>style.visibility</p:attrName>
                                        </p:attrNameLst>
                                      </p:cBhvr>
                                      <p:to>
                                        <p:strVal val="visible"/>
                                      </p:to>
                                    </p:set>
                                    <p:animEffect transition="in" filter="wipe(down)">
                                      <p:cBhvr>
                                        <p:cTn id="17" dur="500"/>
                                        <p:tgtEl>
                                          <p:spTgt spid="43013">
                                            <p:txEl>
                                              <p:charRg st="27" end="3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3013">
                                            <p:txEl>
                                              <p:charRg st="39" end="54"/>
                                            </p:txEl>
                                          </p:spTgt>
                                        </p:tgtEl>
                                        <p:attrNameLst>
                                          <p:attrName>style.visibility</p:attrName>
                                        </p:attrNameLst>
                                      </p:cBhvr>
                                      <p:to>
                                        <p:strVal val="visible"/>
                                      </p:to>
                                    </p:set>
                                    <p:animEffect transition="in" filter="wipe(down)">
                                      <p:cBhvr>
                                        <p:cTn id="22" dur="500"/>
                                        <p:tgtEl>
                                          <p:spTgt spid="43013">
                                            <p:txEl>
                                              <p:charRg st="39" end="5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3013">
                                            <p:txEl>
                                              <p:charRg st="54" end="69"/>
                                            </p:txEl>
                                          </p:spTgt>
                                        </p:tgtEl>
                                        <p:attrNameLst>
                                          <p:attrName>style.visibility</p:attrName>
                                        </p:attrNameLst>
                                      </p:cBhvr>
                                      <p:to>
                                        <p:strVal val="visible"/>
                                      </p:to>
                                    </p:set>
                                    <p:animEffect transition="in" filter="wipe(down)">
                                      <p:cBhvr>
                                        <p:cTn id="27" dur="500"/>
                                        <p:tgtEl>
                                          <p:spTgt spid="43013">
                                            <p:txEl>
                                              <p:charRg st="54" end="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1"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44035" name="矩形 24"/>
          <p:cNvSpPr/>
          <p:nvPr/>
        </p:nvSpPr>
        <p:spPr>
          <a:xfrm>
            <a:off x="3759200" y="239713"/>
            <a:ext cx="4511675" cy="584200"/>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文言知识总结</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词类活用</a:t>
            </a:r>
            <a:endParaRPr lang="zh-CN" altLang="en-US" sz="3200" b="1" strike="noStrike" noProof="1">
              <a:effectLst>
                <a:outerShdw blurRad="38100" dist="38100" dir="2700000">
                  <a:srgbClr val="FFFFFF"/>
                </a:outerShdw>
              </a:effectLst>
            </a:endParaRPr>
          </a:p>
        </p:txBody>
      </p:sp>
      <p:sp>
        <p:nvSpPr>
          <p:cNvPr id="46083" name="Rectangle 1"/>
          <p:cNvSpPr/>
          <p:nvPr/>
        </p:nvSpPr>
        <p:spPr>
          <a:xfrm>
            <a:off x="1698625" y="1143000"/>
            <a:ext cx="5649913" cy="4832350"/>
          </a:xfrm>
          <a:prstGeom prst="rect">
            <a:avLst/>
          </a:prstGeom>
          <a:noFill/>
          <a:ln w="9525">
            <a:noFill/>
          </a:ln>
        </p:spPr>
        <p:txBody>
          <a:bodyPr anchor="ctr" anchorCtr="0">
            <a:spAutoFit/>
          </a:bodyPr>
          <a:p>
            <a:r>
              <a:rPr lang="zh-CN" altLang="zh-CN" sz="2800" b="1">
                <a:solidFill>
                  <a:srgbClr val="333333"/>
                </a:solidFill>
                <a:latin typeface="黑体" panose="02010609060101010101" charset="-122"/>
                <a:ea typeface="黑体" panose="02010609060101010101" charset="-122"/>
              </a:rPr>
              <a:t>①</a:t>
            </a:r>
            <a:r>
              <a:rPr lang="zh-CN" altLang="en-US" sz="2800" b="1">
                <a:latin typeface="黑体" panose="02010609060101010101" charset="-122"/>
                <a:ea typeface="黑体" panose="02010609060101010101" charset="-122"/>
              </a:rPr>
              <a:t>至今</a:t>
            </a:r>
            <a:r>
              <a:rPr lang="zh-CN" altLang="en-US" sz="2800" b="1">
                <a:solidFill>
                  <a:srgbClr val="FF0000"/>
                </a:solidFill>
                <a:latin typeface="黑体" panose="02010609060101010101" charset="-122"/>
                <a:ea typeface="黑体" panose="02010609060101010101" charset="-122"/>
              </a:rPr>
              <a:t>治</a:t>
            </a:r>
            <a:r>
              <a:rPr lang="zh-CN" altLang="en-US" sz="2800" b="1">
                <a:latin typeface="黑体" panose="02010609060101010101" charset="-122"/>
                <a:ea typeface="黑体" panose="02010609060101010101" charset="-122"/>
              </a:rPr>
              <a:t>强：</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②</a:t>
            </a:r>
            <a:r>
              <a:rPr lang="zh-CN" altLang="en-US" sz="2800" b="1">
                <a:solidFill>
                  <a:srgbClr val="FF0000"/>
                </a:solidFill>
                <a:latin typeface="黑体" panose="02010609060101010101" charset="-122"/>
                <a:ea typeface="黑体" panose="02010609060101010101" charset="-122"/>
              </a:rPr>
              <a:t>西</a:t>
            </a:r>
            <a:r>
              <a:rPr lang="zh-CN" altLang="en-US" sz="2800" b="1">
                <a:latin typeface="黑体" panose="02010609060101010101" charset="-122"/>
                <a:ea typeface="黑体" panose="02010609060101010101" charset="-122"/>
              </a:rPr>
              <a:t>取由余于戎。：</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③</a:t>
            </a:r>
            <a:r>
              <a:rPr lang="zh-CN" altLang="en-US" sz="2800" b="1">
                <a:solidFill>
                  <a:srgbClr val="FF0000"/>
                </a:solidFill>
                <a:latin typeface="黑体" panose="02010609060101010101" charset="-122"/>
                <a:ea typeface="黑体" panose="02010609060101010101" charset="-122"/>
              </a:rPr>
              <a:t>西</a:t>
            </a:r>
            <a:r>
              <a:rPr lang="zh-CN" altLang="en-US" sz="2800" b="1">
                <a:latin typeface="黑体" panose="02010609060101010101" charset="-122"/>
                <a:ea typeface="黑体" panose="02010609060101010101" charset="-122"/>
              </a:rPr>
              <a:t>并巴蜀：</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④</a:t>
            </a:r>
            <a:r>
              <a:rPr lang="zh-CN" altLang="en-US" sz="2800" b="1">
                <a:latin typeface="黑体" panose="02010609060101010101" charset="-122"/>
                <a:ea typeface="黑体" panose="02010609060101010101" charset="-122"/>
              </a:rPr>
              <a:t>使之</a:t>
            </a:r>
            <a:r>
              <a:rPr lang="zh-CN" altLang="en-US" sz="2800" b="1">
                <a:solidFill>
                  <a:srgbClr val="FF0000"/>
                </a:solidFill>
                <a:latin typeface="黑体" panose="02010609060101010101" charset="-122"/>
                <a:ea typeface="黑体" panose="02010609060101010101" charset="-122"/>
              </a:rPr>
              <a:t>西</a:t>
            </a:r>
            <a:r>
              <a:rPr lang="zh-CN" altLang="en-US" sz="2800" b="1">
                <a:latin typeface="黑体" panose="02010609060101010101" charset="-122"/>
                <a:ea typeface="黑体" panose="02010609060101010101" charset="-122"/>
              </a:rPr>
              <a:t>面事秦：</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⑤</a:t>
            </a:r>
            <a:r>
              <a:rPr lang="zh-CN" altLang="en-US" sz="2800" b="1">
                <a:latin typeface="黑体" panose="02010609060101010101" charset="-122"/>
                <a:ea typeface="黑体" panose="02010609060101010101" charset="-122"/>
              </a:rPr>
              <a:t>使之</a:t>
            </a:r>
            <a:r>
              <a:rPr lang="zh-CN" altLang="en-US" sz="2800" b="1">
                <a:solidFill>
                  <a:srgbClr val="FF0000"/>
                </a:solidFill>
                <a:latin typeface="黑体" panose="02010609060101010101" charset="-122"/>
                <a:ea typeface="黑体" panose="02010609060101010101" charset="-122"/>
              </a:rPr>
              <a:t>西</a:t>
            </a:r>
            <a:r>
              <a:rPr lang="zh-CN" altLang="en-US" sz="2800" b="1">
                <a:latin typeface="黑体" panose="02010609060101010101" charset="-122"/>
                <a:ea typeface="黑体" panose="02010609060101010101" charset="-122"/>
              </a:rPr>
              <a:t>面事秦：</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⑥</a:t>
            </a:r>
            <a:r>
              <a:rPr lang="zh-CN" altLang="en-US" sz="2800" b="1">
                <a:solidFill>
                  <a:srgbClr val="FF0000"/>
                </a:solidFill>
                <a:latin typeface="黑体" panose="02010609060101010101" charset="-122"/>
                <a:ea typeface="黑体" panose="02010609060101010101" charset="-122"/>
              </a:rPr>
              <a:t>蚕</a:t>
            </a:r>
            <a:r>
              <a:rPr lang="zh-CN" altLang="en-US" sz="2800" b="1">
                <a:latin typeface="黑体" panose="02010609060101010101" charset="-122"/>
                <a:ea typeface="黑体" panose="02010609060101010101" charset="-122"/>
              </a:rPr>
              <a:t>食诸侯：</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⑦</a:t>
            </a:r>
            <a:r>
              <a:rPr lang="zh-CN" altLang="en-US" sz="2800" b="1">
                <a:solidFill>
                  <a:srgbClr val="FF0000"/>
                </a:solidFill>
                <a:latin typeface="黑体" panose="02010609060101010101" charset="-122"/>
                <a:ea typeface="黑体" panose="02010609060101010101" charset="-122"/>
              </a:rPr>
              <a:t>娱</a:t>
            </a:r>
            <a:r>
              <a:rPr lang="zh-CN" altLang="en-US" sz="2800" b="1">
                <a:latin typeface="黑体" panose="02010609060101010101" charset="-122"/>
                <a:ea typeface="黑体" panose="02010609060101010101" charset="-122"/>
              </a:rPr>
              <a:t>心意、说耳目者：</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⑧</a:t>
            </a:r>
            <a:r>
              <a:rPr lang="zh-CN" altLang="en-US" sz="2800" b="1">
                <a:latin typeface="黑体" panose="02010609060101010101" charset="-122"/>
                <a:ea typeface="黑体" panose="02010609060101010101" charset="-122"/>
              </a:rPr>
              <a:t>弹筝搏髀而歌呼呜呜</a:t>
            </a:r>
            <a:r>
              <a:rPr lang="zh-CN" altLang="en-US" sz="2800" b="1">
                <a:solidFill>
                  <a:srgbClr val="FF0000"/>
                </a:solidFill>
                <a:latin typeface="黑体" panose="02010609060101010101" charset="-122"/>
                <a:ea typeface="黑体" panose="02010609060101010101" charset="-122"/>
              </a:rPr>
              <a:t>快</a:t>
            </a:r>
            <a:r>
              <a:rPr lang="zh-CN" altLang="en-US" sz="2800" b="1">
                <a:latin typeface="黑体" panose="02010609060101010101" charset="-122"/>
                <a:ea typeface="黑体" panose="02010609060101010101" charset="-122"/>
              </a:rPr>
              <a:t>耳目者：</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⑨</a:t>
            </a:r>
            <a:r>
              <a:rPr lang="zh-CN" altLang="en-US" sz="2800" b="1">
                <a:latin typeface="黑体" panose="02010609060101010101" charset="-122"/>
                <a:ea typeface="黑体" panose="02010609060101010101" charset="-122"/>
              </a:rPr>
              <a:t>故能</a:t>
            </a:r>
            <a:r>
              <a:rPr lang="zh-CN" altLang="en-US" sz="2800" b="1">
                <a:solidFill>
                  <a:srgbClr val="FF0000"/>
                </a:solidFill>
                <a:latin typeface="黑体" panose="02010609060101010101" charset="-122"/>
                <a:ea typeface="黑体" panose="02010609060101010101" charset="-122"/>
              </a:rPr>
              <a:t>明</a:t>
            </a:r>
            <a:r>
              <a:rPr lang="zh-CN" altLang="en-US" sz="2800" b="1">
                <a:latin typeface="黑体" panose="02010609060101010101" charset="-122"/>
                <a:ea typeface="黑体" panose="02010609060101010101" charset="-122"/>
              </a:rPr>
              <a:t>其德：</a:t>
            </a:r>
            <a:endParaRPr lang="zh-CN" altLang="en-US" sz="2800" b="1">
              <a:latin typeface="黑体" panose="02010609060101010101" charset="-122"/>
              <a:ea typeface="黑体" panose="02010609060101010101" charset="-122"/>
            </a:endParaRPr>
          </a:p>
          <a:p>
            <a:pPr eaLnBrk="0" hangingPunct="0"/>
            <a:r>
              <a:rPr lang="en-US" altLang="zh-CN" sz="2800" b="1">
                <a:solidFill>
                  <a:srgbClr val="333333"/>
                </a:solidFill>
                <a:latin typeface="黑体" panose="02010609060101010101" charset="-122"/>
                <a:ea typeface="黑体" panose="02010609060101010101" charset="-122"/>
              </a:rPr>
              <a:t>⑩</a:t>
            </a:r>
            <a:r>
              <a:rPr lang="zh-CN" altLang="en-US" sz="2800" b="1">
                <a:latin typeface="黑体" panose="02010609060101010101" charset="-122"/>
                <a:ea typeface="黑体" panose="02010609060101010101" charset="-122"/>
              </a:rPr>
              <a:t>却宾客以</a:t>
            </a:r>
            <a:r>
              <a:rPr lang="zh-CN" altLang="en-US" sz="2800" b="1">
                <a:solidFill>
                  <a:srgbClr val="FF0000"/>
                </a:solidFill>
                <a:latin typeface="黑体" panose="02010609060101010101" charset="-122"/>
                <a:ea typeface="黑体" panose="02010609060101010101" charset="-122"/>
              </a:rPr>
              <a:t>业</a:t>
            </a:r>
            <a:r>
              <a:rPr lang="zh-CN" altLang="en-US" sz="2800" b="1">
                <a:latin typeface="黑体" panose="02010609060101010101" charset="-122"/>
                <a:ea typeface="黑体" panose="02010609060101010101" charset="-122"/>
              </a:rPr>
              <a:t>诸侯：</a:t>
            </a:r>
            <a:endParaRPr lang="zh-CN" altLang="en-US" sz="2800" b="1">
              <a:latin typeface="黑体" panose="02010609060101010101" charset="-122"/>
              <a:ea typeface="黑体" panose="02010609060101010101" charset="-122"/>
            </a:endParaRPr>
          </a:p>
          <a:p>
            <a:pPr eaLnBrk="0" hangingPunct="0"/>
            <a:r>
              <a:rPr lang="zh-CN" altLang="en-US" sz="2800" b="1">
                <a:latin typeface="黑体" panose="02010609060101010101" charset="-122"/>
                <a:ea typeface="黑体" panose="02010609060101010101" charset="-122"/>
              </a:rPr>
              <a:t>⑪</a:t>
            </a:r>
            <a:r>
              <a:rPr lang="zh-CN" altLang="en-US" sz="2800" b="1">
                <a:solidFill>
                  <a:srgbClr val="FF0000"/>
                </a:solidFill>
                <a:latin typeface="黑体" panose="02010609060101010101" charset="-122"/>
                <a:ea typeface="黑体" panose="02010609060101010101" charset="-122"/>
              </a:rPr>
              <a:t>强</a:t>
            </a:r>
            <a:r>
              <a:rPr lang="zh-CN" altLang="en-US" sz="2800" b="1">
                <a:latin typeface="黑体" panose="02010609060101010101" charset="-122"/>
                <a:ea typeface="黑体" panose="02010609060101010101" charset="-122"/>
              </a:rPr>
              <a:t>公室：</a:t>
            </a:r>
            <a:endParaRPr lang="zh-CN" altLang="en-US" sz="2800" b="1">
              <a:latin typeface="黑体" panose="02010609060101010101" charset="-122"/>
              <a:ea typeface="黑体" panose="02010609060101010101" charset="-122"/>
            </a:endParaRPr>
          </a:p>
        </p:txBody>
      </p:sp>
      <p:sp>
        <p:nvSpPr>
          <p:cNvPr id="44037" name="Rectangle 1"/>
          <p:cNvSpPr/>
          <p:nvPr/>
        </p:nvSpPr>
        <p:spPr>
          <a:xfrm>
            <a:off x="4854575" y="1100138"/>
            <a:ext cx="9993313" cy="4832350"/>
          </a:xfrm>
          <a:prstGeom prst="rect">
            <a:avLst/>
          </a:prstGeom>
          <a:noFill/>
          <a:ln w="9525">
            <a:noFill/>
          </a:ln>
        </p:spPr>
        <p:txBody>
          <a:bodyPr anchor="ctr" anchorCtr="0">
            <a:spAutoFit/>
          </a:bodyPr>
          <a:p>
            <a:r>
              <a:rPr lang="zh-CN" altLang="en-US" sz="2800" b="1">
                <a:solidFill>
                  <a:srgbClr val="FF0000"/>
                </a:solidFill>
                <a:latin typeface="黑体" panose="02010609060101010101" charset="-122"/>
                <a:ea typeface="黑体" panose="02010609060101010101" charset="-122"/>
              </a:rPr>
              <a:t>古今异义，形容词，指安定，今是动词，治理。</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名作状语，向西</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名作状，向西</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名作状，向西</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名词作动词，侍奉</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名作状，像蚕一样</a:t>
            </a:r>
            <a:endParaRPr lang="zh-CN" altLang="en-US" sz="2800" b="1">
              <a:latin typeface="黑体" panose="02010609060101010101" charset="-122"/>
              <a:ea typeface="黑体" panose="02010609060101010101" charset="-122"/>
            </a:endParaRPr>
          </a:p>
          <a:p>
            <a:pPr eaLnBrk="0" hangingPunct="0"/>
            <a:r>
              <a:rPr lang="en-US" altLang="zh-CN" sz="2800" b="1">
                <a:solidFill>
                  <a:srgbClr val="FF0000"/>
                </a:solidFill>
                <a:latin typeface="黑体" panose="02010609060101010101" charset="-122"/>
                <a:ea typeface="黑体" panose="02010609060101010101" charset="-122"/>
              </a:rPr>
              <a:t> 使动，使</a:t>
            </a:r>
            <a:r>
              <a:rPr lang="zh-CN" altLang="zh-CN" sz="2800" b="1">
                <a:solidFill>
                  <a:srgbClr val="FF0000"/>
                </a:solidFill>
                <a:latin typeface="黑体" panose="02010609060101010101" charset="-122"/>
                <a:ea typeface="黑体" panose="02010609060101010101" charset="-122"/>
              </a:rPr>
              <a:t>……娱乐</a:t>
            </a:r>
            <a:endParaRPr lang="zh-CN" altLang="en-US" sz="2800" b="1">
              <a:latin typeface="黑体" panose="02010609060101010101" charset="-122"/>
              <a:ea typeface="黑体" panose="02010609060101010101" charset="-122"/>
            </a:endParaRPr>
          </a:p>
          <a:p>
            <a:pPr eaLnBrk="0" hangingPunct="0"/>
            <a:r>
              <a:rPr lang="en-US" altLang="zh-CN" sz="2800" b="1">
                <a:solidFill>
                  <a:srgbClr val="FF0000"/>
                </a:solidFill>
                <a:latin typeface="黑体" panose="02010609060101010101" charset="-122"/>
                <a:ea typeface="黑体" panose="02010609060101010101" charset="-122"/>
              </a:rPr>
              <a:t>            使动，使</a:t>
            </a:r>
            <a:r>
              <a:rPr lang="zh-CN" altLang="zh-CN" sz="2800" b="1">
                <a:solidFill>
                  <a:srgbClr val="FF0000"/>
                </a:solidFill>
                <a:latin typeface="黑体" panose="02010609060101010101" charset="-122"/>
                <a:ea typeface="黑体" panose="02010609060101010101" charset="-122"/>
              </a:rPr>
              <a:t>……愉快</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使动，使德明</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使动，使</a:t>
            </a:r>
            <a:r>
              <a:rPr lang="zh-CN" altLang="zh-CN" sz="2800" b="1">
                <a:solidFill>
                  <a:srgbClr val="FF0000"/>
                </a:solidFill>
                <a:latin typeface="黑体" panose="02010609060101010101" charset="-122"/>
                <a:ea typeface="黑体" panose="02010609060101010101" charset="-122"/>
              </a:rPr>
              <a:t>……完成事业</a:t>
            </a:r>
            <a:endParaRPr lang="zh-CN" altLang="en-US" sz="2800" b="1">
              <a:latin typeface="黑体" panose="02010609060101010101" charset="-122"/>
              <a:ea typeface="黑体" panose="02010609060101010101" charset="-122"/>
            </a:endParaRPr>
          </a:p>
          <a:p>
            <a:pPr eaLnBrk="0" hangingPunct="0"/>
            <a:r>
              <a:rPr lang="zh-CN" altLang="en-US" sz="2800" b="1">
                <a:solidFill>
                  <a:srgbClr val="FF0000"/>
                </a:solidFill>
                <a:latin typeface="黑体" panose="02010609060101010101" charset="-122"/>
                <a:ea typeface="黑体" panose="02010609060101010101" charset="-122"/>
              </a:rPr>
              <a:t>使动，使</a:t>
            </a:r>
            <a:r>
              <a:rPr lang="en-US" altLang="zh-CN"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强大</a:t>
            </a:r>
            <a:endParaRPr lang="zh-CN" altLang="en-US" sz="2800" b="1">
              <a:latin typeface="黑体" panose="02010609060101010101" charset="-122"/>
              <a:ea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037">
                                            <p:txEl>
                                              <p:charRg st="0" end="22"/>
                                            </p:txEl>
                                          </p:spTgt>
                                        </p:tgtEl>
                                        <p:attrNameLst>
                                          <p:attrName>style.visibility</p:attrName>
                                        </p:attrNameLst>
                                      </p:cBhvr>
                                      <p:to>
                                        <p:strVal val="visible"/>
                                      </p:to>
                                    </p:set>
                                    <p:animEffect transition="in" filter="wipe(down)">
                                      <p:cBhvr>
                                        <p:cTn id="7" dur="500"/>
                                        <p:tgtEl>
                                          <p:spTgt spid="44037">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4037">
                                            <p:txEl>
                                              <p:charRg st="22" end="30"/>
                                            </p:txEl>
                                          </p:spTgt>
                                        </p:tgtEl>
                                        <p:attrNameLst>
                                          <p:attrName>style.visibility</p:attrName>
                                        </p:attrNameLst>
                                      </p:cBhvr>
                                      <p:to>
                                        <p:strVal val="visible"/>
                                      </p:to>
                                    </p:set>
                                    <p:animEffect transition="in" filter="wipe(down)">
                                      <p:cBhvr>
                                        <p:cTn id="12" dur="500"/>
                                        <p:tgtEl>
                                          <p:spTgt spid="44037">
                                            <p:txEl>
                                              <p:charRg st="22" end="3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4037">
                                            <p:txEl>
                                              <p:charRg st="30" end="37"/>
                                            </p:txEl>
                                          </p:spTgt>
                                        </p:tgtEl>
                                        <p:attrNameLst>
                                          <p:attrName>style.visibility</p:attrName>
                                        </p:attrNameLst>
                                      </p:cBhvr>
                                      <p:to>
                                        <p:strVal val="visible"/>
                                      </p:to>
                                    </p:set>
                                    <p:animEffect transition="in" filter="wipe(down)">
                                      <p:cBhvr>
                                        <p:cTn id="17" dur="500"/>
                                        <p:tgtEl>
                                          <p:spTgt spid="44037">
                                            <p:txEl>
                                              <p:charRg st="30"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4037">
                                            <p:txEl>
                                              <p:charRg st="37" end="44"/>
                                            </p:txEl>
                                          </p:spTgt>
                                        </p:tgtEl>
                                        <p:attrNameLst>
                                          <p:attrName>style.visibility</p:attrName>
                                        </p:attrNameLst>
                                      </p:cBhvr>
                                      <p:to>
                                        <p:strVal val="visible"/>
                                      </p:to>
                                    </p:set>
                                    <p:animEffect transition="in" filter="wipe(down)">
                                      <p:cBhvr>
                                        <p:cTn id="22" dur="500"/>
                                        <p:tgtEl>
                                          <p:spTgt spid="44037">
                                            <p:txEl>
                                              <p:charRg st="37" end="4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4037">
                                            <p:txEl>
                                              <p:charRg st="44" end="53"/>
                                            </p:txEl>
                                          </p:spTgt>
                                        </p:tgtEl>
                                        <p:attrNameLst>
                                          <p:attrName>style.visibility</p:attrName>
                                        </p:attrNameLst>
                                      </p:cBhvr>
                                      <p:to>
                                        <p:strVal val="visible"/>
                                      </p:to>
                                    </p:set>
                                    <p:animEffect transition="in" filter="wipe(down)">
                                      <p:cBhvr>
                                        <p:cTn id="27" dur="500"/>
                                        <p:tgtEl>
                                          <p:spTgt spid="44037">
                                            <p:txEl>
                                              <p:charRg st="44" end="5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4037">
                                            <p:txEl>
                                              <p:charRg st="53" end="62"/>
                                            </p:txEl>
                                          </p:spTgt>
                                        </p:tgtEl>
                                        <p:attrNameLst>
                                          <p:attrName>style.visibility</p:attrName>
                                        </p:attrNameLst>
                                      </p:cBhvr>
                                      <p:to>
                                        <p:strVal val="visible"/>
                                      </p:to>
                                    </p:set>
                                    <p:animEffect transition="in" filter="wipe(down)">
                                      <p:cBhvr>
                                        <p:cTn id="32" dur="500"/>
                                        <p:tgtEl>
                                          <p:spTgt spid="44037">
                                            <p:txEl>
                                              <p:charRg st="53" end="6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4037">
                                            <p:txEl>
                                              <p:charRg st="62" end="72"/>
                                            </p:txEl>
                                          </p:spTgt>
                                        </p:tgtEl>
                                        <p:attrNameLst>
                                          <p:attrName>style.visibility</p:attrName>
                                        </p:attrNameLst>
                                      </p:cBhvr>
                                      <p:to>
                                        <p:strVal val="visible"/>
                                      </p:to>
                                    </p:set>
                                    <p:animEffect transition="in" filter="wipe(down)">
                                      <p:cBhvr>
                                        <p:cTn id="37" dur="500"/>
                                        <p:tgtEl>
                                          <p:spTgt spid="44037">
                                            <p:txEl>
                                              <p:charRg st="62" end="7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4037">
                                            <p:txEl>
                                              <p:charRg st="72" end="93"/>
                                            </p:txEl>
                                          </p:spTgt>
                                        </p:tgtEl>
                                        <p:attrNameLst>
                                          <p:attrName>style.visibility</p:attrName>
                                        </p:attrNameLst>
                                      </p:cBhvr>
                                      <p:to>
                                        <p:strVal val="visible"/>
                                      </p:to>
                                    </p:set>
                                    <p:animEffect transition="in" filter="wipe(down)">
                                      <p:cBhvr>
                                        <p:cTn id="42" dur="500"/>
                                        <p:tgtEl>
                                          <p:spTgt spid="44037">
                                            <p:txEl>
                                              <p:charRg st="72" end="9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4037">
                                            <p:txEl>
                                              <p:charRg st="93" end="100"/>
                                            </p:txEl>
                                          </p:spTgt>
                                        </p:tgtEl>
                                        <p:attrNameLst>
                                          <p:attrName>style.visibility</p:attrName>
                                        </p:attrNameLst>
                                      </p:cBhvr>
                                      <p:to>
                                        <p:strVal val="visible"/>
                                      </p:to>
                                    </p:set>
                                    <p:animEffect transition="in" filter="wipe(down)">
                                      <p:cBhvr>
                                        <p:cTn id="47" dur="500"/>
                                        <p:tgtEl>
                                          <p:spTgt spid="44037">
                                            <p:txEl>
                                              <p:charRg st="93" end="10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4037">
                                            <p:txEl>
                                              <p:charRg st="100" end="111"/>
                                            </p:txEl>
                                          </p:spTgt>
                                        </p:tgtEl>
                                        <p:attrNameLst>
                                          <p:attrName>style.visibility</p:attrName>
                                        </p:attrNameLst>
                                      </p:cBhvr>
                                      <p:to>
                                        <p:strVal val="visible"/>
                                      </p:to>
                                    </p:set>
                                    <p:animEffect transition="in" filter="wipe(down)">
                                      <p:cBhvr>
                                        <p:cTn id="52" dur="500"/>
                                        <p:tgtEl>
                                          <p:spTgt spid="44037">
                                            <p:txEl>
                                              <p:charRg st="100" end="1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4037">
                                            <p:txEl>
                                              <p:charRg st="111" end="120"/>
                                            </p:txEl>
                                          </p:spTgt>
                                        </p:tgtEl>
                                        <p:attrNameLst>
                                          <p:attrName>style.visibility</p:attrName>
                                        </p:attrNameLst>
                                      </p:cBhvr>
                                      <p:to>
                                        <p:strVal val="visible"/>
                                      </p:to>
                                    </p:set>
                                    <p:animEffect transition="in" filter="wipe(down)">
                                      <p:cBhvr>
                                        <p:cTn id="57" dur="500"/>
                                        <p:tgtEl>
                                          <p:spTgt spid="44037">
                                            <p:txEl>
                                              <p:charRg st="111"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3"/>
          <p:cNvSpPr/>
          <p:nvPr/>
        </p:nvSpPr>
        <p:spPr>
          <a:xfrm>
            <a:off x="7731125" y="917575"/>
            <a:ext cx="1674813" cy="4154488"/>
          </a:xfrm>
          <a:prstGeom prst="rect">
            <a:avLst/>
          </a:prstGeom>
          <a:noFill/>
          <a:ln w="9525">
            <a:noFill/>
          </a:ln>
        </p:spPr>
        <p:txBody>
          <a:bodyPr anchor="t" anchorCtr="0">
            <a:spAutoFit/>
          </a:bodyPr>
          <a:p>
            <a:pPr algn="ctr"/>
            <a:r>
              <a:rPr lang="zh-CN" altLang="en-US" sz="8800">
                <a:latin typeface="新蒂文徵明體"/>
                <a:ea typeface="新蒂文徵明體"/>
              </a:rPr>
              <a:t>第一章</a:t>
            </a:r>
            <a:endParaRPr lang="zh-CN" altLang="en-US" sz="8800">
              <a:latin typeface="新蒂文徵明體"/>
              <a:ea typeface="新蒂文徵明體"/>
            </a:endParaRPr>
          </a:p>
        </p:txBody>
      </p:sp>
      <p:sp>
        <p:nvSpPr>
          <p:cNvPr id="7171" name="文本框 1"/>
          <p:cNvSpPr txBox="1"/>
          <p:nvPr/>
        </p:nvSpPr>
        <p:spPr>
          <a:xfrm>
            <a:off x="6469063" y="3408363"/>
            <a:ext cx="1262062" cy="2030412"/>
          </a:xfrm>
          <a:prstGeom prst="rect">
            <a:avLst/>
          </a:prstGeom>
          <a:noFill/>
          <a:ln w="9525">
            <a:noFill/>
          </a:ln>
        </p:spPr>
        <p:txBody>
          <a:bodyPr vert="eaVert" anchor="t" anchorCtr="0">
            <a:spAutoFit/>
          </a:bodyPr>
          <a:p>
            <a:pPr>
              <a:lnSpc>
                <a:spcPct val="250000"/>
              </a:lnSpc>
            </a:pPr>
            <a:r>
              <a:rPr lang="zh-CN" altLang="en-US" sz="2800" b="1">
                <a:solidFill>
                  <a:srgbClr val="323E32"/>
                </a:solidFill>
                <a:latin typeface="仿宋" panose="02010609060101010101" pitchFamily="49" charset="-122"/>
                <a:ea typeface="仿宋" panose="02010609060101010101" pitchFamily="49" charset="-122"/>
                <a:sym typeface="幼圆"/>
              </a:rPr>
              <a:t>学习之前</a:t>
            </a:r>
            <a:endParaRPr lang="zh-CN" altLang="en-US" sz="2800" b="1">
              <a:solidFill>
                <a:srgbClr val="323E32"/>
              </a:solidFill>
              <a:latin typeface="仿宋" panose="02010609060101010101" pitchFamily="49" charset="-122"/>
              <a:ea typeface="仿宋" panose="02010609060101010101" pitchFamily="49" charset="-122"/>
              <a:sym typeface="幼圆"/>
            </a:endParaRPr>
          </a:p>
        </p:txBody>
      </p:sp>
      <p:pic>
        <p:nvPicPr>
          <p:cNvPr id="7172" name="图片 2"/>
          <p:cNvPicPr>
            <a:picLocks noChangeAspect="1"/>
          </p:cNvPicPr>
          <p:nvPr/>
        </p:nvPicPr>
        <p:blipFill>
          <a:blip r:embed="rId1"/>
          <a:stretch>
            <a:fillRect/>
          </a:stretch>
        </p:blipFill>
        <p:spPr>
          <a:xfrm>
            <a:off x="157163" y="2365375"/>
            <a:ext cx="6496050" cy="4116388"/>
          </a:xfrm>
          <a:prstGeom prst="rect">
            <a:avLst/>
          </a:prstGeom>
          <a:noFill/>
          <a:ln w="9525">
            <a:noFill/>
          </a:ln>
        </p:spPr>
      </p:pic>
      <p:pic>
        <p:nvPicPr>
          <p:cNvPr id="7173" name="图片 51"/>
          <p:cNvPicPr>
            <a:picLocks noChangeAspect="1"/>
          </p:cNvPicPr>
          <p:nvPr/>
        </p:nvPicPr>
        <p:blipFill>
          <a:blip r:embed="rId2"/>
          <a:stretch>
            <a:fillRect/>
          </a:stretch>
        </p:blipFill>
        <p:spPr>
          <a:xfrm>
            <a:off x="5168900" y="1274763"/>
            <a:ext cx="1182688" cy="1589087"/>
          </a:xfrm>
          <a:prstGeom prst="rect">
            <a:avLst/>
          </a:prstGeom>
          <a:noFill/>
          <a:ln w="9525">
            <a:noFill/>
          </a:ln>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000000"/>
                                          </p:val>
                                        </p:tav>
                                        <p:tav tm="100000">
                                          <p:val>
                                            <p:strVal val="#ppt_w"/>
                                          </p:val>
                                        </p:tav>
                                      </p:tavLst>
                                    </p:anim>
                                    <p:anim calcmode="lin" valueType="num">
                                      <p:cBhvr>
                                        <p:cTn id="8" dur="1000" fill="hold"/>
                                        <p:tgtEl>
                                          <p:spTgt spid="7170"/>
                                        </p:tgtEl>
                                        <p:attrNameLst>
                                          <p:attrName>ppt_h</p:attrName>
                                        </p:attrNameLst>
                                      </p:cBhvr>
                                      <p:tavLst>
                                        <p:tav tm="0">
                                          <p:val>
                                            <p:fltVal val="0.000000"/>
                                          </p:val>
                                        </p:tav>
                                        <p:tav tm="100000">
                                          <p:val>
                                            <p:strVal val="#ppt_h"/>
                                          </p:val>
                                        </p:tav>
                                      </p:tavLst>
                                    </p:anim>
                                    <p:animEffect transition="in" filter="fade">
                                      <p:cBhvr>
                                        <p:cTn id="9" dur="1000"/>
                                        <p:tgtEl>
                                          <p:spTgt spid="7170"/>
                                        </p:tgtEl>
                                      </p:cBhvr>
                                    </p:animEffect>
                                  </p:childTnLst>
                                </p:cTn>
                              </p:par>
                              <p:par>
                                <p:cTn id="10" presetID="42" presetClass="entr" presetSubtype="0" fill="hold" nodeType="with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fade">
                                      <p:cBhvr>
                                        <p:cTn id="12" dur="1000"/>
                                        <p:tgtEl>
                                          <p:spTgt spid="7173"/>
                                        </p:tgtEl>
                                      </p:cBhvr>
                                    </p:animEffect>
                                    <p:anim calcmode="lin" valueType="num">
                                      <p:cBhvr>
                                        <p:cTn id="13" dur="1000" fill="hold"/>
                                        <p:tgtEl>
                                          <p:spTgt spid="7173"/>
                                        </p:tgtEl>
                                        <p:attrNameLst>
                                          <p:attrName>ppt_x</p:attrName>
                                        </p:attrNameLst>
                                      </p:cBhvr>
                                      <p:tavLst>
                                        <p:tav tm="0">
                                          <p:val>
                                            <p:strVal val="#ppt_x"/>
                                          </p:val>
                                        </p:tav>
                                        <p:tav tm="100000">
                                          <p:val>
                                            <p:strVal val="#ppt_x"/>
                                          </p:val>
                                        </p:tav>
                                      </p:tavLst>
                                    </p:anim>
                                    <p:anim calcmode="lin" valueType="num">
                                      <p:cBhvr>
                                        <p:cTn id="14" dur="1000" fill="hold"/>
                                        <p:tgtEl>
                                          <p:spTgt spid="717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171"/>
                                        </p:tgtEl>
                                        <p:attrNameLst>
                                          <p:attrName>style.visibility</p:attrName>
                                        </p:attrNameLst>
                                      </p:cBhvr>
                                      <p:to>
                                        <p:strVal val="visible"/>
                                      </p:to>
                                    </p:set>
                                    <p:animEffect transition="in" filter="fade">
                                      <p:cBhvr>
                                        <p:cTn id="17" dur="1000"/>
                                        <p:tgtEl>
                                          <p:spTgt spid="7171"/>
                                        </p:tgtEl>
                                      </p:cBhvr>
                                    </p:animEffect>
                                    <p:anim calcmode="lin" valueType="num">
                                      <p:cBhvr>
                                        <p:cTn id="18" dur="1000" fill="hold"/>
                                        <p:tgtEl>
                                          <p:spTgt spid="7171"/>
                                        </p:tgtEl>
                                        <p:attrNameLst>
                                          <p:attrName>ppt_x</p:attrName>
                                        </p:attrNameLst>
                                      </p:cBhvr>
                                      <p:tavLst>
                                        <p:tav tm="0">
                                          <p:val>
                                            <p:strVal val="#ppt_x"/>
                                          </p:val>
                                        </p:tav>
                                        <p:tav tm="100000">
                                          <p:val>
                                            <p:strVal val="#ppt_x"/>
                                          </p:val>
                                        </p:tav>
                                      </p:tavLst>
                                    </p:anim>
                                    <p:anim calcmode="lin" valueType="num">
                                      <p:cBhvr>
                                        <p:cTn id="19" dur="1000" fill="hold"/>
                                        <p:tgtEl>
                                          <p:spTgt spid="717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fade">
                                      <p:cBhvr>
                                        <p:cTn id="22" dur="1000"/>
                                        <p:tgtEl>
                                          <p:spTgt spid="7172"/>
                                        </p:tgtEl>
                                      </p:cBhvr>
                                    </p:animEffect>
                                    <p:anim calcmode="lin" valueType="num">
                                      <p:cBhvr>
                                        <p:cTn id="23" dur="1000" fill="hold"/>
                                        <p:tgtEl>
                                          <p:spTgt spid="7172"/>
                                        </p:tgtEl>
                                        <p:attrNameLst>
                                          <p:attrName>ppt_x</p:attrName>
                                        </p:attrNameLst>
                                      </p:cBhvr>
                                      <p:tavLst>
                                        <p:tav tm="0">
                                          <p:val>
                                            <p:strVal val="#ppt_x"/>
                                          </p:val>
                                        </p:tav>
                                        <p:tav tm="100000">
                                          <p:val>
                                            <p:strVal val="#ppt_x"/>
                                          </p:val>
                                        </p:tav>
                                      </p:tavLst>
                                    </p:anim>
                                    <p:anim calcmode="lin" valueType="num">
                                      <p:cBhvr>
                                        <p:cTn id="24"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26"/>
          <p:cNvPicPr>
            <a:picLocks noChangeAspect="1"/>
          </p:cNvPicPr>
          <p:nvPr/>
        </p:nvPicPr>
        <p:blipFill>
          <a:blip r:embed="rId1"/>
          <a:stretch>
            <a:fillRect/>
          </a:stretch>
        </p:blipFill>
        <p:spPr>
          <a:xfrm>
            <a:off x="-2913062" y="0"/>
            <a:ext cx="6348412" cy="6348413"/>
          </a:xfrm>
          <a:prstGeom prst="rect">
            <a:avLst/>
          </a:prstGeom>
          <a:noFill/>
          <a:ln w="9525">
            <a:noFill/>
          </a:ln>
        </p:spPr>
      </p:pic>
      <p:sp>
        <p:nvSpPr>
          <p:cNvPr id="45059" name="矩形 24"/>
          <p:cNvSpPr/>
          <p:nvPr/>
        </p:nvSpPr>
        <p:spPr>
          <a:xfrm>
            <a:off x="3759200" y="239713"/>
            <a:ext cx="4511675" cy="584200"/>
          </a:xfrm>
          <a:prstGeom prst="rect">
            <a:avLst/>
          </a:prstGeom>
          <a:noFill/>
          <a:ln w="9525">
            <a:noFill/>
          </a:ln>
        </p:spPr>
        <p:txBody>
          <a:bodyPr wrap="none" lIns="91440" tIns="45720" rIns="91440" bIns="45720">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文言知识总结</a:t>
            </a:r>
            <a:r>
              <a:rPr lang="en-US" altLang="zh-CN"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a:t>
            </a:r>
            <a:r>
              <a:rPr lang="zh-CN" altLang="en-US" sz="32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cs"/>
              </a:rPr>
              <a:t>文言句式</a:t>
            </a:r>
            <a:endParaRPr lang="zh-CN" altLang="en-US" sz="3200" b="1" strike="noStrike" noProof="1">
              <a:effectLst>
                <a:outerShdw blurRad="38100" dist="38100" dir="2700000">
                  <a:srgbClr val="FFFFFF"/>
                </a:outerShdw>
              </a:effectLst>
            </a:endParaRPr>
          </a:p>
        </p:txBody>
      </p:sp>
      <p:sp>
        <p:nvSpPr>
          <p:cNvPr id="47107" name="矩形 7"/>
          <p:cNvSpPr/>
          <p:nvPr/>
        </p:nvSpPr>
        <p:spPr>
          <a:xfrm>
            <a:off x="2281238" y="1139825"/>
            <a:ext cx="6096000" cy="5478463"/>
          </a:xfrm>
          <a:prstGeom prst="rect">
            <a:avLst/>
          </a:prstGeom>
          <a:noFill/>
          <a:ln w="9525">
            <a:noFill/>
          </a:ln>
        </p:spPr>
        <p:txBody>
          <a:bodyPr anchor="t" anchorCtr="0">
            <a:spAutoFit/>
          </a:bodyPr>
          <a:p>
            <a:pPr>
              <a:lnSpc>
                <a:spcPct val="150000"/>
              </a:lnSpc>
            </a:pPr>
            <a:r>
              <a:rPr lang="zh-CN" altLang="zh-CN" sz="2800" b="1">
                <a:latin typeface="黑体" panose="02010609060101010101" charset="-122"/>
                <a:ea typeface="黑体" panose="02010609060101010101" charset="-122"/>
              </a:rPr>
              <a:t>①东得百里奚于宛：</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②遂霸西戎：</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③国以富强：</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④百姓乐用：</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⑤东据成皋之险：</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⑥江南金锡不为用：</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latin typeface="黑体" panose="02010609060101010101" charset="-122"/>
                <a:ea typeface="黑体" panose="02010609060101010101" charset="-122"/>
              </a:rPr>
              <a:t>⑦西取由余于戎：</a:t>
            </a:r>
            <a:endParaRPr lang="zh-CN" altLang="en-US" sz="2800" b="1" u="sng">
              <a:solidFill>
                <a:srgbClr val="FF0000"/>
              </a:solidFill>
              <a:latin typeface="黑体" panose="02010609060101010101" charset="-122"/>
              <a:ea typeface="黑体" panose="02010609060101010101" charset="-122"/>
            </a:endParaRPr>
          </a:p>
          <a:p>
            <a:pPr eaLnBrk="0" hangingPunct="0"/>
            <a:br>
              <a:rPr lang="zh-CN" altLang="en-US" sz="2800" b="1" u="sng">
                <a:solidFill>
                  <a:srgbClr val="FF0000"/>
                </a:solidFill>
                <a:latin typeface="黑体" panose="02010609060101010101" charset="-122"/>
                <a:ea typeface="黑体" panose="02010609060101010101" charset="-122"/>
              </a:rPr>
            </a:br>
            <a:endParaRPr lang="zh-CN" altLang="en-US" sz="2800">
              <a:latin typeface="Arial" panose="020B0604020202020204" pitchFamily="34" charset="0"/>
              <a:ea typeface="宋体" panose="02010600030101010101" pitchFamily="2" charset="-122"/>
            </a:endParaRPr>
          </a:p>
        </p:txBody>
      </p:sp>
      <p:sp>
        <p:nvSpPr>
          <p:cNvPr id="45061" name="矩形 8"/>
          <p:cNvSpPr/>
          <p:nvPr/>
        </p:nvSpPr>
        <p:spPr>
          <a:xfrm>
            <a:off x="5540375" y="1139825"/>
            <a:ext cx="6096000" cy="5478463"/>
          </a:xfrm>
          <a:prstGeom prst="rect">
            <a:avLst/>
          </a:prstGeom>
          <a:noFill/>
          <a:ln w="9525">
            <a:noFill/>
          </a:ln>
        </p:spPr>
        <p:txBody>
          <a:bodyPr anchor="t" anchorCtr="0">
            <a:spAutoFit/>
          </a:bodyPr>
          <a:p>
            <a:pPr>
              <a:lnSpc>
                <a:spcPct val="150000"/>
              </a:lnSpc>
            </a:pPr>
            <a:r>
              <a:rPr lang="zh-CN" altLang="zh-CN" sz="2800" b="1">
                <a:solidFill>
                  <a:srgbClr val="FF0000"/>
                </a:solidFill>
                <a:latin typeface="黑体" panose="02010609060101010101" charset="-122"/>
                <a:ea typeface="黑体" panose="02010609060101010101" charset="-122"/>
              </a:rPr>
              <a:t>状语后置</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省略句，省略“于”</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省略句，省略“之”</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被动句，乐于被用</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定语后置</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被动句。</a:t>
            </a:r>
            <a:endParaRPr lang="zh-CN" altLang="zh-CN" sz="2800" b="1">
              <a:latin typeface="黑体" panose="02010609060101010101" charset="-122"/>
              <a:ea typeface="黑体" panose="02010609060101010101" charset="-122"/>
            </a:endParaRPr>
          </a:p>
          <a:p>
            <a:pPr eaLnBrk="0" hangingPunct="0">
              <a:lnSpc>
                <a:spcPct val="150000"/>
              </a:lnSpc>
            </a:pPr>
            <a:r>
              <a:rPr lang="zh-CN" altLang="zh-CN" sz="2800" b="1">
                <a:solidFill>
                  <a:srgbClr val="FF0000"/>
                </a:solidFill>
                <a:latin typeface="黑体" panose="02010609060101010101" charset="-122"/>
                <a:ea typeface="黑体" panose="02010609060101010101" charset="-122"/>
              </a:rPr>
              <a:t>状语后置</a:t>
            </a:r>
            <a:endParaRPr lang="zh-CN" altLang="en-US" sz="2800" b="1">
              <a:solidFill>
                <a:srgbClr val="FF0000"/>
              </a:solidFill>
              <a:latin typeface="黑体" panose="02010609060101010101" charset="-122"/>
              <a:ea typeface="黑体" panose="02010609060101010101" charset="-122"/>
            </a:endParaRPr>
          </a:p>
          <a:p>
            <a:pPr eaLnBrk="0" hangingPunct="0"/>
            <a:br>
              <a:rPr lang="zh-CN" altLang="en-US" sz="2800" b="1">
                <a:solidFill>
                  <a:srgbClr val="FF0000"/>
                </a:solidFill>
                <a:latin typeface="黑体" panose="02010609060101010101" charset="-122"/>
                <a:ea typeface="黑体" panose="02010609060101010101" charset="-122"/>
              </a:rPr>
            </a:br>
            <a:endParaRPr lang="zh-CN" altLang="en-US" sz="2800">
              <a:latin typeface="Arial" panose="020B0604020202020204" pitchFamily="34" charset="0"/>
              <a:ea typeface="宋体" panose="02010600030101010101" pitchFamily="2"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061">
                                            <p:txEl>
                                              <p:charRg st="0" end="5"/>
                                            </p:txEl>
                                          </p:spTgt>
                                        </p:tgtEl>
                                        <p:attrNameLst>
                                          <p:attrName>style.visibility</p:attrName>
                                        </p:attrNameLst>
                                      </p:cBhvr>
                                      <p:to>
                                        <p:strVal val="visible"/>
                                      </p:to>
                                    </p:set>
                                    <p:animEffect transition="in" filter="fade">
                                      <p:cBhvr>
                                        <p:cTn id="7" dur="1000"/>
                                        <p:tgtEl>
                                          <p:spTgt spid="45061">
                                            <p:txEl>
                                              <p:charRg st="0" end="5"/>
                                            </p:txEl>
                                          </p:spTgt>
                                        </p:tgtEl>
                                      </p:cBhvr>
                                    </p:animEffect>
                                    <p:anim calcmode="lin" valueType="num">
                                      <p:cBhvr>
                                        <p:cTn id="8" dur="1000" fill="hold"/>
                                        <p:tgtEl>
                                          <p:spTgt spid="45061">
                                            <p:txEl>
                                              <p:charRg st="0" end="5"/>
                                            </p:txEl>
                                          </p:spTgt>
                                        </p:tgtEl>
                                        <p:attrNameLst>
                                          <p:attrName>ppt_x</p:attrName>
                                        </p:attrNameLst>
                                      </p:cBhvr>
                                      <p:tavLst>
                                        <p:tav tm="0">
                                          <p:val>
                                            <p:strVal val="#ppt_x"/>
                                          </p:val>
                                        </p:tav>
                                        <p:tav tm="100000">
                                          <p:val>
                                            <p:strVal val="#ppt_x"/>
                                          </p:val>
                                        </p:tav>
                                      </p:tavLst>
                                    </p:anim>
                                    <p:anim calcmode="lin" valueType="num">
                                      <p:cBhvr>
                                        <p:cTn id="9" dur="1000" fill="hold"/>
                                        <p:tgtEl>
                                          <p:spTgt spid="45061">
                                            <p:txEl>
                                              <p:charRg st="0"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061">
                                            <p:txEl>
                                              <p:charRg st="5" end="15"/>
                                            </p:txEl>
                                          </p:spTgt>
                                        </p:tgtEl>
                                        <p:attrNameLst>
                                          <p:attrName>style.visibility</p:attrName>
                                        </p:attrNameLst>
                                      </p:cBhvr>
                                      <p:to>
                                        <p:strVal val="visible"/>
                                      </p:to>
                                    </p:set>
                                    <p:animEffect transition="in" filter="fade">
                                      <p:cBhvr>
                                        <p:cTn id="14" dur="1000"/>
                                        <p:tgtEl>
                                          <p:spTgt spid="45061">
                                            <p:txEl>
                                              <p:charRg st="5" end="15"/>
                                            </p:txEl>
                                          </p:spTgt>
                                        </p:tgtEl>
                                      </p:cBhvr>
                                    </p:animEffect>
                                    <p:anim calcmode="lin" valueType="num">
                                      <p:cBhvr>
                                        <p:cTn id="15" dur="1000" fill="hold"/>
                                        <p:tgtEl>
                                          <p:spTgt spid="45061">
                                            <p:txEl>
                                              <p:charRg st="5" end="15"/>
                                            </p:txEl>
                                          </p:spTgt>
                                        </p:tgtEl>
                                        <p:attrNameLst>
                                          <p:attrName>ppt_x</p:attrName>
                                        </p:attrNameLst>
                                      </p:cBhvr>
                                      <p:tavLst>
                                        <p:tav tm="0">
                                          <p:val>
                                            <p:strVal val="#ppt_x"/>
                                          </p:val>
                                        </p:tav>
                                        <p:tav tm="100000">
                                          <p:val>
                                            <p:strVal val="#ppt_x"/>
                                          </p:val>
                                        </p:tav>
                                      </p:tavLst>
                                    </p:anim>
                                    <p:anim calcmode="lin" valueType="num">
                                      <p:cBhvr>
                                        <p:cTn id="16" dur="1000" fill="hold"/>
                                        <p:tgtEl>
                                          <p:spTgt spid="45061">
                                            <p:txEl>
                                              <p:charRg st="5" end="1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061">
                                            <p:txEl>
                                              <p:charRg st="15" end="25"/>
                                            </p:txEl>
                                          </p:spTgt>
                                        </p:tgtEl>
                                        <p:attrNameLst>
                                          <p:attrName>style.visibility</p:attrName>
                                        </p:attrNameLst>
                                      </p:cBhvr>
                                      <p:to>
                                        <p:strVal val="visible"/>
                                      </p:to>
                                    </p:set>
                                    <p:animEffect transition="in" filter="fade">
                                      <p:cBhvr>
                                        <p:cTn id="21" dur="1000"/>
                                        <p:tgtEl>
                                          <p:spTgt spid="45061">
                                            <p:txEl>
                                              <p:charRg st="15" end="25"/>
                                            </p:txEl>
                                          </p:spTgt>
                                        </p:tgtEl>
                                      </p:cBhvr>
                                    </p:animEffect>
                                    <p:anim calcmode="lin" valueType="num">
                                      <p:cBhvr>
                                        <p:cTn id="22" dur="1000" fill="hold"/>
                                        <p:tgtEl>
                                          <p:spTgt spid="45061">
                                            <p:txEl>
                                              <p:charRg st="15" end="25"/>
                                            </p:txEl>
                                          </p:spTgt>
                                        </p:tgtEl>
                                        <p:attrNameLst>
                                          <p:attrName>ppt_x</p:attrName>
                                        </p:attrNameLst>
                                      </p:cBhvr>
                                      <p:tavLst>
                                        <p:tav tm="0">
                                          <p:val>
                                            <p:strVal val="#ppt_x"/>
                                          </p:val>
                                        </p:tav>
                                        <p:tav tm="100000">
                                          <p:val>
                                            <p:strVal val="#ppt_x"/>
                                          </p:val>
                                        </p:tav>
                                      </p:tavLst>
                                    </p:anim>
                                    <p:anim calcmode="lin" valueType="num">
                                      <p:cBhvr>
                                        <p:cTn id="23" dur="1000" fill="hold"/>
                                        <p:tgtEl>
                                          <p:spTgt spid="45061">
                                            <p:txEl>
                                              <p:charRg st="15" end="2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5061">
                                            <p:txEl>
                                              <p:charRg st="25" end="34"/>
                                            </p:txEl>
                                          </p:spTgt>
                                        </p:tgtEl>
                                        <p:attrNameLst>
                                          <p:attrName>style.visibility</p:attrName>
                                        </p:attrNameLst>
                                      </p:cBhvr>
                                      <p:to>
                                        <p:strVal val="visible"/>
                                      </p:to>
                                    </p:set>
                                    <p:animEffect transition="in" filter="fade">
                                      <p:cBhvr>
                                        <p:cTn id="28" dur="1000"/>
                                        <p:tgtEl>
                                          <p:spTgt spid="45061">
                                            <p:txEl>
                                              <p:charRg st="25" end="34"/>
                                            </p:txEl>
                                          </p:spTgt>
                                        </p:tgtEl>
                                      </p:cBhvr>
                                    </p:animEffect>
                                    <p:anim calcmode="lin" valueType="num">
                                      <p:cBhvr>
                                        <p:cTn id="29" dur="1000" fill="hold"/>
                                        <p:tgtEl>
                                          <p:spTgt spid="45061">
                                            <p:txEl>
                                              <p:charRg st="25" end="34"/>
                                            </p:txEl>
                                          </p:spTgt>
                                        </p:tgtEl>
                                        <p:attrNameLst>
                                          <p:attrName>ppt_x</p:attrName>
                                        </p:attrNameLst>
                                      </p:cBhvr>
                                      <p:tavLst>
                                        <p:tav tm="0">
                                          <p:val>
                                            <p:strVal val="#ppt_x"/>
                                          </p:val>
                                        </p:tav>
                                        <p:tav tm="100000">
                                          <p:val>
                                            <p:strVal val="#ppt_x"/>
                                          </p:val>
                                        </p:tav>
                                      </p:tavLst>
                                    </p:anim>
                                    <p:anim calcmode="lin" valueType="num">
                                      <p:cBhvr>
                                        <p:cTn id="30" dur="1000" fill="hold"/>
                                        <p:tgtEl>
                                          <p:spTgt spid="45061">
                                            <p:txEl>
                                              <p:charRg st="25" end="3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5061">
                                            <p:txEl>
                                              <p:charRg st="34" end="39"/>
                                            </p:txEl>
                                          </p:spTgt>
                                        </p:tgtEl>
                                        <p:attrNameLst>
                                          <p:attrName>style.visibility</p:attrName>
                                        </p:attrNameLst>
                                      </p:cBhvr>
                                      <p:to>
                                        <p:strVal val="visible"/>
                                      </p:to>
                                    </p:set>
                                    <p:animEffect transition="in" filter="fade">
                                      <p:cBhvr>
                                        <p:cTn id="35" dur="1000"/>
                                        <p:tgtEl>
                                          <p:spTgt spid="45061">
                                            <p:txEl>
                                              <p:charRg st="34" end="39"/>
                                            </p:txEl>
                                          </p:spTgt>
                                        </p:tgtEl>
                                      </p:cBhvr>
                                    </p:animEffect>
                                    <p:anim calcmode="lin" valueType="num">
                                      <p:cBhvr>
                                        <p:cTn id="36" dur="1000" fill="hold"/>
                                        <p:tgtEl>
                                          <p:spTgt spid="45061">
                                            <p:txEl>
                                              <p:charRg st="34" end="39"/>
                                            </p:txEl>
                                          </p:spTgt>
                                        </p:tgtEl>
                                        <p:attrNameLst>
                                          <p:attrName>ppt_x</p:attrName>
                                        </p:attrNameLst>
                                      </p:cBhvr>
                                      <p:tavLst>
                                        <p:tav tm="0">
                                          <p:val>
                                            <p:strVal val="#ppt_x"/>
                                          </p:val>
                                        </p:tav>
                                        <p:tav tm="100000">
                                          <p:val>
                                            <p:strVal val="#ppt_x"/>
                                          </p:val>
                                        </p:tav>
                                      </p:tavLst>
                                    </p:anim>
                                    <p:anim calcmode="lin" valueType="num">
                                      <p:cBhvr>
                                        <p:cTn id="37" dur="1000" fill="hold"/>
                                        <p:tgtEl>
                                          <p:spTgt spid="45061">
                                            <p:txEl>
                                              <p:charRg st="34" end="3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5061">
                                            <p:txEl>
                                              <p:charRg st="39" end="44"/>
                                            </p:txEl>
                                          </p:spTgt>
                                        </p:tgtEl>
                                        <p:attrNameLst>
                                          <p:attrName>style.visibility</p:attrName>
                                        </p:attrNameLst>
                                      </p:cBhvr>
                                      <p:to>
                                        <p:strVal val="visible"/>
                                      </p:to>
                                    </p:set>
                                    <p:animEffect transition="in" filter="fade">
                                      <p:cBhvr>
                                        <p:cTn id="42" dur="1000"/>
                                        <p:tgtEl>
                                          <p:spTgt spid="45061">
                                            <p:txEl>
                                              <p:charRg st="39" end="44"/>
                                            </p:txEl>
                                          </p:spTgt>
                                        </p:tgtEl>
                                      </p:cBhvr>
                                    </p:animEffect>
                                    <p:anim calcmode="lin" valueType="num">
                                      <p:cBhvr>
                                        <p:cTn id="43" dur="1000" fill="hold"/>
                                        <p:tgtEl>
                                          <p:spTgt spid="45061">
                                            <p:txEl>
                                              <p:charRg st="39" end="44"/>
                                            </p:txEl>
                                          </p:spTgt>
                                        </p:tgtEl>
                                        <p:attrNameLst>
                                          <p:attrName>ppt_x</p:attrName>
                                        </p:attrNameLst>
                                      </p:cBhvr>
                                      <p:tavLst>
                                        <p:tav tm="0">
                                          <p:val>
                                            <p:strVal val="#ppt_x"/>
                                          </p:val>
                                        </p:tav>
                                        <p:tav tm="100000">
                                          <p:val>
                                            <p:strVal val="#ppt_x"/>
                                          </p:val>
                                        </p:tav>
                                      </p:tavLst>
                                    </p:anim>
                                    <p:anim calcmode="lin" valueType="num">
                                      <p:cBhvr>
                                        <p:cTn id="44" dur="1000" fill="hold"/>
                                        <p:tgtEl>
                                          <p:spTgt spid="45061">
                                            <p:txEl>
                                              <p:charRg st="39" end="4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5061">
                                            <p:txEl>
                                              <p:charRg st="44" end="49"/>
                                            </p:txEl>
                                          </p:spTgt>
                                        </p:tgtEl>
                                        <p:attrNameLst>
                                          <p:attrName>style.visibility</p:attrName>
                                        </p:attrNameLst>
                                      </p:cBhvr>
                                      <p:to>
                                        <p:strVal val="visible"/>
                                      </p:to>
                                    </p:set>
                                    <p:animEffect transition="in" filter="fade">
                                      <p:cBhvr>
                                        <p:cTn id="49" dur="1000"/>
                                        <p:tgtEl>
                                          <p:spTgt spid="45061">
                                            <p:txEl>
                                              <p:charRg st="44" end="49"/>
                                            </p:txEl>
                                          </p:spTgt>
                                        </p:tgtEl>
                                      </p:cBhvr>
                                    </p:animEffect>
                                    <p:anim calcmode="lin" valueType="num">
                                      <p:cBhvr>
                                        <p:cTn id="50" dur="1000" fill="hold"/>
                                        <p:tgtEl>
                                          <p:spTgt spid="45061">
                                            <p:txEl>
                                              <p:charRg st="44" end="49"/>
                                            </p:txEl>
                                          </p:spTgt>
                                        </p:tgtEl>
                                        <p:attrNameLst>
                                          <p:attrName>ppt_x</p:attrName>
                                        </p:attrNameLst>
                                      </p:cBhvr>
                                      <p:tavLst>
                                        <p:tav tm="0">
                                          <p:val>
                                            <p:strVal val="#ppt_x"/>
                                          </p:val>
                                        </p:tav>
                                        <p:tav tm="100000">
                                          <p:val>
                                            <p:strVal val="#ppt_x"/>
                                          </p:val>
                                        </p:tav>
                                      </p:tavLst>
                                    </p:anim>
                                    <p:anim calcmode="lin" valueType="num">
                                      <p:cBhvr>
                                        <p:cTn id="51" dur="1000" fill="hold"/>
                                        <p:tgtEl>
                                          <p:spTgt spid="45061">
                                            <p:txEl>
                                              <p:charRg st="44" end="4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矩形 1"/>
          <p:cNvSpPr/>
          <p:nvPr/>
        </p:nvSpPr>
        <p:spPr>
          <a:xfrm>
            <a:off x="0" y="-17462"/>
            <a:ext cx="12192000" cy="6881812"/>
          </a:xfrm>
          <a:prstGeom prst="rect">
            <a:avLst/>
          </a:prstGeom>
          <a:noFill/>
          <a:ln w="381000" cap="flat" cmpd="sng">
            <a:solidFill>
              <a:srgbClr val="C8B3A1"/>
            </a:solidFill>
            <a:prstDash val="solid"/>
            <a:miter/>
            <a:headEnd type="none" w="med" len="med"/>
            <a:tailEnd type="none" w="med" len="med"/>
          </a:ln>
        </p:spPr>
        <p:txBody>
          <a:bodyPr anchor="ctr" anchorCtr="0"/>
          <a:p>
            <a:pPr algn="ctr"/>
            <a:endParaRPr lang="zh-CN" altLang="en-US">
              <a:solidFill>
                <a:srgbClr val="FFFFFF"/>
              </a:solidFill>
              <a:latin typeface="华文细黑"/>
              <a:ea typeface="幼圆"/>
            </a:endParaRPr>
          </a:p>
        </p:txBody>
      </p:sp>
      <p:pic>
        <p:nvPicPr>
          <p:cNvPr id="46083" name="图片 67"/>
          <p:cNvPicPr>
            <a:picLocks noChangeAspect="1"/>
          </p:cNvPicPr>
          <p:nvPr/>
        </p:nvPicPr>
        <p:blipFill>
          <a:blip r:embed="rId1"/>
          <a:stretch>
            <a:fillRect/>
          </a:stretch>
        </p:blipFill>
        <p:spPr>
          <a:xfrm>
            <a:off x="6507163" y="4697413"/>
            <a:ext cx="546100" cy="639762"/>
          </a:xfrm>
          <a:prstGeom prst="rect">
            <a:avLst/>
          </a:prstGeom>
          <a:noFill/>
          <a:ln w="9525">
            <a:noFill/>
          </a:ln>
        </p:spPr>
      </p:pic>
      <p:pic>
        <p:nvPicPr>
          <p:cNvPr id="46084" name="图片 51"/>
          <p:cNvPicPr>
            <a:picLocks noChangeAspect="1"/>
          </p:cNvPicPr>
          <p:nvPr/>
        </p:nvPicPr>
        <p:blipFill>
          <a:blip r:embed="rId2"/>
          <a:stretch>
            <a:fillRect/>
          </a:stretch>
        </p:blipFill>
        <p:spPr>
          <a:xfrm>
            <a:off x="1749425" y="836613"/>
            <a:ext cx="1182688" cy="1589087"/>
          </a:xfrm>
          <a:prstGeom prst="rect">
            <a:avLst/>
          </a:prstGeom>
          <a:noFill/>
          <a:ln w="9525">
            <a:noFill/>
          </a:ln>
        </p:spPr>
      </p:pic>
      <p:pic>
        <p:nvPicPr>
          <p:cNvPr id="46085" name="图片 4"/>
          <p:cNvPicPr>
            <a:picLocks noChangeAspect="1"/>
          </p:cNvPicPr>
          <p:nvPr/>
        </p:nvPicPr>
        <p:blipFill>
          <a:blip r:embed="rId3">
            <a:grayscl/>
          </a:blip>
          <a:stretch>
            <a:fillRect/>
          </a:stretch>
        </p:blipFill>
        <p:spPr>
          <a:xfrm>
            <a:off x="6221413" y="2349500"/>
            <a:ext cx="4624387" cy="2987675"/>
          </a:xfrm>
          <a:prstGeom prst="rect">
            <a:avLst/>
          </a:prstGeom>
          <a:noFill/>
          <a:ln w="9525">
            <a:noFill/>
          </a:ln>
        </p:spPr>
      </p:pic>
      <p:sp>
        <p:nvSpPr>
          <p:cNvPr id="46086" name="文本框 5"/>
          <p:cNvSpPr/>
          <p:nvPr/>
        </p:nvSpPr>
        <p:spPr>
          <a:xfrm>
            <a:off x="5354638" y="1708150"/>
            <a:ext cx="1536700" cy="2989263"/>
          </a:xfrm>
          <a:prstGeom prst="rect">
            <a:avLst/>
          </a:prstGeom>
          <a:noFill/>
          <a:ln w="9525">
            <a:noFill/>
          </a:ln>
        </p:spPr>
        <p:txBody>
          <a:bodyPr vert="eaVert" anchor="t" anchorCtr="0">
            <a:spAutoFit/>
          </a:bodyPr>
          <a:p>
            <a:pPr algn="dist"/>
            <a:r>
              <a:rPr lang="zh-CN" altLang="en-US" sz="8800">
                <a:latin typeface="楷体" panose="02010609060101010101" pitchFamily="49" charset="-122"/>
                <a:ea typeface="楷体" panose="02010609060101010101" pitchFamily="49" charset="-122"/>
              </a:rPr>
              <a:t>再会</a:t>
            </a:r>
            <a:endParaRPr lang="zh-CN" altLang="en-US" sz="8800">
              <a:latin typeface="楷体" panose="02010609060101010101" pitchFamily="49" charset="-122"/>
              <a:ea typeface="楷体" panose="02010609060101010101" pitchFamily="49"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fade">
                                      <p:cBhvr>
                                        <p:cTn id="7" dur="1000"/>
                                        <p:tgtEl>
                                          <p:spTgt spid="46083"/>
                                        </p:tgtEl>
                                      </p:cBhvr>
                                    </p:animEffect>
                                    <p:anim calcmode="lin" valueType="num">
                                      <p:cBhvr>
                                        <p:cTn id="8" dur="1000" fill="hold"/>
                                        <p:tgtEl>
                                          <p:spTgt spid="46083"/>
                                        </p:tgtEl>
                                        <p:attrNameLst>
                                          <p:attrName>ppt_x</p:attrName>
                                        </p:attrNameLst>
                                      </p:cBhvr>
                                      <p:tavLst>
                                        <p:tav tm="0">
                                          <p:val>
                                            <p:strVal val="#ppt_x"/>
                                          </p:val>
                                        </p:tav>
                                        <p:tav tm="100000">
                                          <p:val>
                                            <p:strVal val="#ppt_x"/>
                                          </p:val>
                                        </p:tav>
                                      </p:tavLst>
                                    </p:anim>
                                    <p:anim calcmode="lin" valueType="num">
                                      <p:cBhvr>
                                        <p:cTn id="9" dur="1000" fill="hold"/>
                                        <p:tgtEl>
                                          <p:spTgt spid="4608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084"/>
                                        </p:tgtEl>
                                        <p:attrNameLst>
                                          <p:attrName>style.visibility</p:attrName>
                                        </p:attrNameLst>
                                      </p:cBhvr>
                                      <p:to>
                                        <p:strVal val="visible"/>
                                      </p:to>
                                    </p:set>
                                    <p:animEffect transition="in" filter="fade">
                                      <p:cBhvr>
                                        <p:cTn id="12" dur="1000"/>
                                        <p:tgtEl>
                                          <p:spTgt spid="46084"/>
                                        </p:tgtEl>
                                      </p:cBhvr>
                                    </p:animEffect>
                                    <p:anim calcmode="lin" valueType="num">
                                      <p:cBhvr>
                                        <p:cTn id="13" dur="1000" fill="hold"/>
                                        <p:tgtEl>
                                          <p:spTgt spid="46084"/>
                                        </p:tgtEl>
                                        <p:attrNameLst>
                                          <p:attrName>ppt_x</p:attrName>
                                        </p:attrNameLst>
                                      </p:cBhvr>
                                      <p:tavLst>
                                        <p:tav tm="0">
                                          <p:val>
                                            <p:strVal val="#ppt_x"/>
                                          </p:val>
                                        </p:tav>
                                        <p:tav tm="100000">
                                          <p:val>
                                            <p:strVal val="#ppt_x"/>
                                          </p:val>
                                        </p:tav>
                                      </p:tavLst>
                                    </p:anim>
                                    <p:anim calcmode="lin" valueType="num">
                                      <p:cBhvr>
                                        <p:cTn id="14" dur="1000" fill="hold"/>
                                        <p:tgtEl>
                                          <p:spTgt spid="4608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fade">
                                      <p:cBhvr>
                                        <p:cTn id="17" dur="1000"/>
                                        <p:tgtEl>
                                          <p:spTgt spid="46085"/>
                                        </p:tgtEl>
                                      </p:cBhvr>
                                    </p:animEffect>
                                    <p:anim calcmode="lin" valueType="num">
                                      <p:cBhvr>
                                        <p:cTn id="18" dur="1000" fill="hold"/>
                                        <p:tgtEl>
                                          <p:spTgt spid="46085"/>
                                        </p:tgtEl>
                                        <p:attrNameLst>
                                          <p:attrName>ppt_x</p:attrName>
                                        </p:attrNameLst>
                                      </p:cBhvr>
                                      <p:tavLst>
                                        <p:tav tm="0">
                                          <p:val>
                                            <p:strVal val="#ppt_x"/>
                                          </p:val>
                                        </p:tav>
                                        <p:tav tm="100000">
                                          <p:val>
                                            <p:strVal val="#ppt_x"/>
                                          </p:val>
                                        </p:tav>
                                      </p:tavLst>
                                    </p:anim>
                                    <p:anim calcmode="lin" valueType="num">
                                      <p:cBhvr>
                                        <p:cTn id="19" dur="1000" fill="hold"/>
                                        <p:tgtEl>
                                          <p:spTgt spid="4608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6086"/>
                                        </p:tgtEl>
                                        <p:attrNameLst>
                                          <p:attrName>style.visibility</p:attrName>
                                        </p:attrNameLst>
                                      </p:cBhvr>
                                      <p:to>
                                        <p:strVal val="visible"/>
                                      </p:to>
                                    </p:set>
                                    <p:animEffect transition="in" filter="fade">
                                      <p:cBhvr>
                                        <p:cTn id="22" dur="1000"/>
                                        <p:tgtEl>
                                          <p:spTgt spid="46086"/>
                                        </p:tgtEl>
                                      </p:cBhvr>
                                    </p:animEffect>
                                    <p:anim calcmode="lin" valueType="num">
                                      <p:cBhvr>
                                        <p:cTn id="23" dur="1000" fill="hold"/>
                                        <p:tgtEl>
                                          <p:spTgt spid="46086"/>
                                        </p:tgtEl>
                                        <p:attrNameLst>
                                          <p:attrName>ppt_x</p:attrName>
                                        </p:attrNameLst>
                                      </p:cBhvr>
                                      <p:tavLst>
                                        <p:tav tm="0">
                                          <p:val>
                                            <p:strVal val="#ppt_x"/>
                                          </p:val>
                                        </p:tav>
                                        <p:tav tm="100000">
                                          <p:val>
                                            <p:strVal val="#ppt_x"/>
                                          </p:val>
                                        </p:tav>
                                      </p:tavLst>
                                    </p:anim>
                                    <p:anim calcmode="lin" valueType="num">
                                      <p:cBhvr>
                                        <p:cTn id="24" dur="1000" fill="hold"/>
                                        <p:tgtEl>
                                          <p:spTgt spid="460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1"/>
          <p:cNvSpPr/>
          <p:nvPr/>
        </p:nvSpPr>
        <p:spPr>
          <a:xfrm>
            <a:off x="4289425" y="422275"/>
            <a:ext cx="3771900" cy="523875"/>
          </a:xfrm>
          <a:prstGeom prst="rect">
            <a:avLst/>
          </a:prstGeom>
          <a:noFill/>
          <a:ln w="9525">
            <a:noFill/>
          </a:ln>
        </p:spPr>
        <p:txBody>
          <a:bodyPr anchor="t" anchorCtr="0">
            <a:spAutoFit/>
          </a:bodyPr>
          <a:p>
            <a:pPr algn="ctr"/>
            <a:r>
              <a:rPr lang="zh-CN" altLang="en-US" sz="2800" b="1">
                <a:latin typeface="仿宋" panose="02010609060101010101" pitchFamily="49" charset="-122"/>
                <a:ea typeface="仿宋" panose="02010609060101010101" pitchFamily="49" charset="-122"/>
              </a:rPr>
              <a:t>思考三个问题</a:t>
            </a:r>
            <a:endParaRPr lang="zh-CN" altLang="en-US" sz="2800" b="1">
              <a:latin typeface="仿宋" panose="02010609060101010101" pitchFamily="49" charset="-122"/>
              <a:ea typeface="仿宋" panose="02010609060101010101" pitchFamily="49" charset="-122"/>
            </a:endParaRPr>
          </a:p>
        </p:txBody>
      </p:sp>
      <p:pic>
        <p:nvPicPr>
          <p:cNvPr id="8195"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8196" name="图片 2"/>
          <p:cNvPicPr>
            <a:picLocks noChangeAspect="1"/>
          </p:cNvPicPr>
          <p:nvPr/>
        </p:nvPicPr>
        <p:blipFill>
          <a:blip r:embed="rId2"/>
          <a:stretch>
            <a:fillRect/>
          </a:stretch>
        </p:blipFill>
        <p:spPr>
          <a:xfrm>
            <a:off x="1654175" y="3330575"/>
            <a:ext cx="1822450" cy="630238"/>
          </a:xfrm>
          <a:prstGeom prst="rect">
            <a:avLst/>
          </a:prstGeom>
          <a:noFill/>
          <a:ln w="9525">
            <a:noFill/>
          </a:ln>
        </p:spPr>
      </p:pic>
      <p:pic>
        <p:nvPicPr>
          <p:cNvPr id="8197" name="图片 3"/>
          <p:cNvPicPr>
            <a:picLocks noChangeAspect="1"/>
          </p:cNvPicPr>
          <p:nvPr/>
        </p:nvPicPr>
        <p:blipFill>
          <a:blip r:embed="rId2"/>
          <a:stretch>
            <a:fillRect/>
          </a:stretch>
        </p:blipFill>
        <p:spPr>
          <a:xfrm>
            <a:off x="5329238" y="3330575"/>
            <a:ext cx="1822450" cy="630238"/>
          </a:xfrm>
          <a:prstGeom prst="rect">
            <a:avLst/>
          </a:prstGeom>
          <a:noFill/>
          <a:ln w="9525">
            <a:noFill/>
          </a:ln>
        </p:spPr>
      </p:pic>
      <p:pic>
        <p:nvPicPr>
          <p:cNvPr id="8198" name="图片 4"/>
          <p:cNvPicPr>
            <a:picLocks noChangeAspect="1"/>
          </p:cNvPicPr>
          <p:nvPr/>
        </p:nvPicPr>
        <p:blipFill>
          <a:blip r:embed="rId2"/>
          <a:stretch>
            <a:fillRect/>
          </a:stretch>
        </p:blipFill>
        <p:spPr>
          <a:xfrm>
            <a:off x="8386763" y="3330575"/>
            <a:ext cx="1824037" cy="630238"/>
          </a:xfrm>
          <a:prstGeom prst="rect">
            <a:avLst/>
          </a:prstGeom>
          <a:noFill/>
          <a:ln w="9525">
            <a:noFill/>
          </a:ln>
        </p:spPr>
      </p:pic>
      <p:sp>
        <p:nvSpPr>
          <p:cNvPr id="8199" name="矩形 15"/>
          <p:cNvSpPr/>
          <p:nvPr/>
        </p:nvSpPr>
        <p:spPr>
          <a:xfrm>
            <a:off x="1008063" y="3976688"/>
            <a:ext cx="3311525" cy="584200"/>
          </a:xfrm>
          <a:prstGeom prst="rect">
            <a:avLst/>
          </a:prstGeom>
          <a:noFill/>
          <a:ln w="9525">
            <a:noFill/>
          </a:ln>
        </p:spPr>
        <p:txBody>
          <a:bodyPr>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谁“逐客”？</a:t>
            </a:r>
            <a:endParaRPr lang="zh-CN" altLang="en-US" sz="3200" b="1" strike="noStrike" noProof="1">
              <a:effectLst>
                <a:outerShdw blurRad="38100" dist="38100" dir="2700000">
                  <a:srgbClr val="FFFFFF"/>
                </a:outerShdw>
              </a:effectLst>
              <a:latin typeface="华文细黑"/>
              <a:ea typeface="幼圆"/>
            </a:endParaRPr>
          </a:p>
        </p:txBody>
      </p:sp>
      <p:sp>
        <p:nvSpPr>
          <p:cNvPr id="8200" name="矩形 19"/>
          <p:cNvSpPr/>
          <p:nvPr/>
        </p:nvSpPr>
        <p:spPr>
          <a:xfrm>
            <a:off x="4551363" y="2505075"/>
            <a:ext cx="3311525" cy="584200"/>
          </a:xfrm>
          <a:prstGeom prst="rect">
            <a:avLst/>
          </a:prstGeom>
          <a:noFill/>
          <a:ln w="9525">
            <a:noFill/>
          </a:ln>
        </p:spPr>
        <p:txBody>
          <a:bodyPr>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为何“逐客”？</a:t>
            </a:r>
            <a:endParaRPr lang="zh-CN" altLang="en-US" sz="3200" b="1" strike="noStrike" noProof="1">
              <a:effectLst>
                <a:outerShdw blurRad="38100" dist="38100" dir="2700000">
                  <a:srgbClr val="FFFFFF"/>
                </a:outerShdw>
              </a:effectLst>
              <a:latin typeface="华文细黑"/>
              <a:ea typeface="幼圆"/>
            </a:endParaRPr>
          </a:p>
        </p:txBody>
      </p:sp>
      <p:sp>
        <p:nvSpPr>
          <p:cNvPr id="8201" name="矩形 20"/>
          <p:cNvSpPr/>
          <p:nvPr/>
        </p:nvSpPr>
        <p:spPr>
          <a:xfrm>
            <a:off x="8297863" y="4313238"/>
            <a:ext cx="3311525" cy="584200"/>
          </a:xfrm>
          <a:prstGeom prst="rect">
            <a:avLst/>
          </a:prstGeom>
          <a:noFill/>
          <a:ln w="9525">
            <a:noFill/>
          </a:ln>
        </p:spPr>
        <p:txBody>
          <a:bodyPr>
            <a:spAutoFit/>
          </a:bodyPr>
          <a:p>
            <a:pPr algn="ctr" defTabSz="914400" fontAlgn="base">
              <a:buClrTx/>
              <a:buSzPct val="100000"/>
              <a:buFontTx/>
              <a:buNone/>
            </a:pPr>
            <a:r>
              <a:rPr lang="zh-CN" altLang="en-US" sz="3200" b="1" strike="noStrike" noProof="1">
                <a:effectLst>
                  <a:outerShdw blurRad="38100" dist="38100" dir="2700000">
                    <a:srgbClr val="FFFFFF"/>
                  </a:outerShdw>
                </a:effectLst>
                <a:latin typeface="华文细黑"/>
                <a:ea typeface="幼圆"/>
                <a:cs typeface="+mn-cs"/>
              </a:rPr>
              <a:t>如何去“谏”？</a:t>
            </a:r>
            <a:endParaRPr lang="zh-CN" altLang="en-US" sz="3200" b="1" strike="noStrike" noProof="1">
              <a:effectLst>
                <a:outerShdw blurRad="38100" dist="38100" dir="2700000">
                  <a:srgbClr val="FFFFFF"/>
                </a:outerShdw>
              </a:effectLst>
              <a:latin typeface="华文细黑"/>
              <a:ea typeface="幼圆"/>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8196"/>
                                        </p:tgtEl>
                                        <p:attrNameLst>
                                          <p:attrName>style.visibility</p:attrName>
                                        </p:attrNameLst>
                                      </p:cBhvr>
                                      <p:to>
                                        <p:strVal val="visible"/>
                                      </p:to>
                                    </p:set>
                                    <p:animEffect transition="in" filter="checkerboard(across)">
                                      <p:cBhvr>
                                        <p:cTn id="13" dur="500"/>
                                        <p:tgtEl>
                                          <p:spTgt spid="8196"/>
                                        </p:tgtEl>
                                      </p:cBhvr>
                                    </p:animEffect>
                                  </p:childTnLst>
                                </p:cTn>
                              </p:par>
                              <p:par>
                                <p:cTn id="14" presetID="5" presetClass="entr" presetSubtype="10" fill="hold" nodeType="withEffect">
                                  <p:stCondLst>
                                    <p:cond delay="0"/>
                                  </p:stCondLst>
                                  <p:childTnLst>
                                    <p:set>
                                      <p:cBhvr>
                                        <p:cTn id="15" dur="1" fill="hold">
                                          <p:stCondLst>
                                            <p:cond delay="0"/>
                                          </p:stCondLst>
                                        </p:cTn>
                                        <p:tgtEl>
                                          <p:spTgt spid="8197"/>
                                        </p:tgtEl>
                                        <p:attrNameLst>
                                          <p:attrName>style.visibility</p:attrName>
                                        </p:attrNameLst>
                                      </p:cBhvr>
                                      <p:to>
                                        <p:strVal val="visible"/>
                                      </p:to>
                                    </p:set>
                                    <p:animEffect transition="in" filter="checkerboard(across)">
                                      <p:cBhvr>
                                        <p:cTn id="16" dur="500"/>
                                        <p:tgtEl>
                                          <p:spTgt spid="8197"/>
                                        </p:tgtEl>
                                      </p:cBhvr>
                                    </p:animEffect>
                                  </p:childTnLst>
                                </p:cTn>
                              </p:par>
                              <p:par>
                                <p:cTn id="17" presetID="5" presetClass="entr" presetSubtype="10" fill="hold" nodeType="withEffect">
                                  <p:stCondLst>
                                    <p:cond delay="0"/>
                                  </p:stCondLst>
                                  <p:childTnLst>
                                    <p:set>
                                      <p:cBhvr>
                                        <p:cTn id="18" dur="1" fill="hold">
                                          <p:stCondLst>
                                            <p:cond delay="0"/>
                                          </p:stCondLst>
                                        </p:cTn>
                                        <p:tgtEl>
                                          <p:spTgt spid="8198"/>
                                        </p:tgtEl>
                                        <p:attrNameLst>
                                          <p:attrName>style.visibility</p:attrName>
                                        </p:attrNameLst>
                                      </p:cBhvr>
                                      <p:to>
                                        <p:strVal val="visible"/>
                                      </p:to>
                                    </p:set>
                                    <p:animEffect transition="in" filter="checkerboard(across)">
                                      <p:cBhvr>
                                        <p:cTn id="19" dur="500"/>
                                        <p:tgtEl>
                                          <p:spTgt spid="819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199"/>
                                        </p:tgtEl>
                                        <p:attrNameLst>
                                          <p:attrName>style.visibility</p:attrName>
                                        </p:attrNameLst>
                                      </p:cBhvr>
                                      <p:to>
                                        <p:strVal val="visible"/>
                                      </p:to>
                                    </p:set>
                                    <p:animEffect transition="in" filter="fade">
                                      <p:cBhvr>
                                        <p:cTn id="24" dur="1000"/>
                                        <p:tgtEl>
                                          <p:spTgt spid="8199"/>
                                        </p:tgtEl>
                                      </p:cBhvr>
                                    </p:animEffect>
                                    <p:anim calcmode="lin" valueType="num">
                                      <p:cBhvr>
                                        <p:cTn id="25" dur="1000" fill="hold"/>
                                        <p:tgtEl>
                                          <p:spTgt spid="8199"/>
                                        </p:tgtEl>
                                        <p:attrNameLst>
                                          <p:attrName>ppt_x</p:attrName>
                                        </p:attrNameLst>
                                      </p:cBhvr>
                                      <p:tavLst>
                                        <p:tav tm="0">
                                          <p:val>
                                            <p:strVal val="#ppt_x"/>
                                          </p:val>
                                        </p:tav>
                                        <p:tav tm="100000">
                                          <p:val>
                                            <p:strVal val="#ppt_x"/>
                                          </p:val>
                                        </p:tav>
                                      </p:tavLst>
                                    </p:anim>
                                    <p:anim calcmode="lin" valueType="num">
                                      <p:cBhvr>
                                        <p:cTn id="26" dur="1000" fill="hold"/>
                                        <p:tgtEl>
                                          <p:spTgt spid="819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200"/>
                                        </p:tgtEl>
                                        <p:attrNameLst>
                                          <p:attrName>style.visibility</p:attrName>
                                        </p:attrNameLst>
                                      </p:cBhvr>
                                      <p:to>
                                        <p:strVal val="visible"/>
                                      </p:to>
                                    </p:set>
                                    <p:animEffect transition="in" filter="fade">
                                      <p:cBhvr>
                                        <p:cTn id="31" dur="1000"/>
                                        <p:tgtEl>
                                          <p:spTgt spid="8200"/>
                                        </p:tgtEl>
                                      </p:cBhvr>
                                    </p:animEffect>
                                    <p:anim calcmode="lin" valueType="num">
                                      <p:cBhvr>
                                        <p:cTn id="32" dur="1000" fill="hold"/>
                                        <p:tgtEl>
                                          <p:spTgt spid="8200"/>
                                        </p:tgtEl>
                                        <p:attrNameLst>
                                          <p:attrName>ppt_x</p:attrName>
                                        </p:attrNameLst>
                                      </p:cBhvr>
                                      <p:tavLst>
                                        <p:tav tm="0">
                                          <p:val>
                                            <p:strVal val="#ppt_x"/>
                                          </p:val>
                                        </p:tav>
                                        <p:tav tm="100000">
                                          <p:val>
                                            <p:strVal val="#ppt_x"/>
                                          </p:val>
                                        </p:tav>
                                      </p:tavLst>
                                    </p:anim>
                                    <p:anim calcmode="lin" valueType="num">
                                      <p:cBhvr>
                                        <p:cTn id="33" dur="1000" fill="hold"/>
                                        <p:tgtEl>
                                          <p:spTgt spid="820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8201"/>
                                        </p:tgtEl>
                                        <p:attrNameLst>
                                          <p:attrName>style.visibility</p:attrName>
                                        </p:attrNameLst>
                                      </p:cBhvr>
                                      <p:to>
                                        <p:strVal val="visible"/>
                                      </p:to>
                                    </p:set>
                                    <p:animEffect transition="in" filter="fade">
                                      <p:cBhvr>
                                        <p:cTn id="38" dur="1000"/>
                                        <p:tgtEl>
                                          <p:spTgt spid="8201"/>
                                        </p:tgtEl>
                                      </p:cBhvr>
                                    </p:animEffect>
                                    <p:anim calcmode="lin" valueType="num">
                                      <p:cBhvr>
                                        <p:cTn id="39" dur="1000" fill="hold"/>
                                        <p:tgtEl>
                                          <p:spTgt spid="8201"/>
                                        </p:tgtEl>
                                        <p:attrNameLst>
                                          <p:attrName>ppt_x</p:attrName>
                                        </p:attrNameLst>
                                      </p:cBhvr>
                                      <p:tavLst>
                                        <p:tav tm="0">
                                          <p:val>
                                            <p:strVal val="#ppt_x"/>
                                          </p:val>
                                        </p:tav>
                                        <p:tav tm="100000">
                                          <p:val>
                                            <p:strVal val="#ppt_x"/>
                                          </p:val>
                                        </p:tav>
                                      </p:tavLst>
                                    </p:anim>
                                    <p:anim calcmode="lin" valueType="num">
                                      <p:cBhvr>
                                        <p:cTn id="40" dur="1000" fill="hold"/>
                                        <p:tgtEl>
                                          <p:spTgt spid="8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1"/>
          <p:cNvSpPr/>
          <p:nvPr/>
        </p:nvSpPr>
        <p:spPr>
          <a:xfrm>
            <a:off x="4289425" y="422275"/>
            <a:ext cx="3771900" cy="583565"/>
          </a:xfrm>
          <a:prstGeom prst="rect">
            <a:avLst/>
          </a:prstGeom>
          <a:noFill/>
          <a:ln w="9525">
            <a:noFill/>
          </a:ln>
        </p:spPr>
        <p:txBody>
          <a:bodyPr anchor="t" anchorCtr="0">
            <a:spAutoFit/>
          </a:bodyPr>
          <a:p>
            <a:pPr algn="ctr"/>
            <a:r>
              <a:rPr lang="zh-CN" altLang="en-US" sz="3200" b="1">
                <a:latin typeface="黑体" panose="02010609060101010101" charset="-122"/>
                <a:ea typeface="黑体" panose="02010609060101010101" charset="-122"/>
              </a:rPr>
              <a:t>认识客卿</a:t>
            </a:r>
            <a:endParaRPr lang="zh-CN" altLang="en-US" sz="3200" b="1">
              <a:latin typeface="黑体" panose="02010609060101010101" charset="-122"/>
              <a:ea typeface="黑体" panose="02010609060101010101" charset="-122"/>
            </a:endParaRPr>
          </a:p>
        </p:txBody>
      </p:sp>
      <p:pic>
        <p:nvPicPr>
          <p:cNvPr id="9219"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9220" name="矩形 5"/>
          <p:cNvSpPr/>
          <p:nvPr/>
        </p:nvSpPr>
        <p:spPr>
          <a:xfrm>
            <a:off x="3338513" y="1822450"/>
            <a:ext cx="2300287" cy="2325688"/>
          </a:xfrm>
          <a:prstGeom prst="rect">
            <a:avLst/>
          </a:prstGeom>
          <a:solidFill>
            <a:srgbClr val="D1C0B1"/>
          </a:solidFill>
          <a:ln w="12700">
            <a:noFill/>
          </a:ln>
        </p:spPr>
        <p:txBody>
          <a:bodyPr anchor="ctr" anchorCtr="0"/>
          <a:p>
            <a:pPr algn="ctr"/>
            <a:endParaRPr lang="zh-CN" altLang="en-US">
              <a:solidFill>
                <a:srgbClr val="FFFFFF"/>
              </a:solidFill>
              <a:latin typeface="黑体" panose="02010609060101010101" charset="-122"/>
              <a:ea typeface="黑体" panose="02010609060101010101" charset="-122"/>
            </a:endParaRPr>
          </a:p>
        </p:txBody>
      </p:sp>
      <p:pic>
        <p:nvPicPr>
          <p:cNvPr id="9221" name="图片 6"/>
          <p:cNvPicPr>
            <a:picLocks noChangeAspect="1"/>
          </p:cNvPicPr>
          <p:nvPr/>
        </p:nvPicPr>
        <p:blipFill>
          <a:blip r:embed="rId2"/>
          <a:stretch>
            <a:fillRect/>
          </a:stretch>
        </p:blipFill>
        <p:spPr>
          <a:xfrm>
            <a:off x="573088" y="1971675"/>
            <a:ext cx="4894262" cy="3254375"/>
          </a:xfrm>
          <a:prstGeom prst="rect">
            <a:avLst/>
          </a:prstGeom>
          <a:noFill/>
          <a:ln w="9525">
            <a:noFill/>
          </a:ln>
        </p:spPr>
      </p:pic>
      <p:pic>
        <p:nvPicPr>
          <p:cNvPr id="9222" name="图片 4"/>
          <p:cNvPicPr>
            <a:picLocks noChangeAspect="1"/>
          </p:cNvPicPr>
          <p:nvPr/>
        </p:nvPicPr>
        <p:blipFill>
          <a:blip r:embed="rId3">
            <a:grayscl/>
          </a:blip>
          <a:stretch>
            <a:fillRect/>
          </a:stretch>
        </p:blipFill>
        <p:spPr>
          <a:xfrm>
            <a:off x="7259638" y="792163"/>
            <a:ext cx="4624387" cy="2986087"/>
          </a:xfrm>
          <a:prstGeom prst="rect">
            <a:avLst/>
          </a:prstGeom>
          <a:noFill/>
          <a:ln w="9525">
            <a:noFill/>
          </a:ln>
        </p:spPr>
      </p:pic>
      <p:sp>
        <p:nvSpPr>
          <p:cNvPr id="9223" name="TextBox 7"/>
          <p:cNvSpPr/>
          <p:nvPr/>
        </p:nvSpPr>
        <p:spPr>
          <a:xfrm>
            <a:off x="5675313" y="2979738"/>
            <a:ext cx="6264275" cy="2676525"/>
          </a:xfrm>
          <a:prstGeom prst="rect">
            <a:avLst/>
          </a:prstGeom>
          <a:noFill/>
          <a:ln w="9525">
            <a:noFill/>
          </a:ln>
        </p:spPr>
        <p:txBody>
          <a:bodyPr anchor="t" anchorCtr="0">
            <a:spAutoFit/>
          </a:bodyPr>
          <a:p>
            <a:r>
              <a:rPr lang="zh-CN" altLang="en-US" sz="2800">
                <a:latin typeface="黑体" panose="02010609060101010101" charset="-122"/>
                <a:ea typeface="黑体" panose="02010609060101010101" charset="-122"/>
                <a:cs typeface="黑体" panose="02010609060101010101" charset="-122"/>
              </a:rPr>
              <a:t>    客卿，古代官名，是春秋战国时授予非本国人而在本国当高级官员的人。</a:t>
            </a:r>
            <a:r>
              <a:rPr lang="zh-CN" altLang="en-US" sz="2800" baseline="300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秦有客卿之官（爵为左庶长）。请其他诸侯国的人来秦国做官，其位为卿，而以客礼待之，故称。后亦泛指在本国做官的外国人。</a:t>
            </a:r>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1000"/>
                                        <p:tgtEl>
                                          <p:spTgt spid="9219"/>
                                        </p:tgtEl>
                                      </p:cBhvr>
                                    </p:animEffect>
                                    <p:anim calcmode="lin" valueType="num">
                                      <p:cBhvr>
                                        <p:cTn id="8" dur="1000" fill="hold"/>
                                        <p:tgtEl>
                                          <p:spTgt spid="9219"/>
                                        </p:tgtEl>
                                        <p:attrNameLst>
                                          <p:attrName>ppt_x</p:attrName>
                                        </p:attrNameLst>
                                      </p:cBhvr>
                                      <p:tavLst>
                                        <p:tav tm="0">
                                          <p:val>
                                            <p:strVal val="#ppt_x"/>
                                          </p:val>
                                        </p:tav>
                                        <p:tav tm="100000">
                                          <p:val>
                                            <p:strVal val="#ppt_x"/>
                                          </p:val>
                                        </p:tav>
                                      </p:tavLst>
                                    </p:anim>
                                    <p:anim calcmode="lin" valueType="num">
                                      <p:cBhvr>
                                        <p:cTn id="9" dur="1000" fill="hold"/>
                                        <p:tgtEl>
                                          <p:spTgt spid="92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fade">
                                      <p:cBhvr>
                                        <p:cTn id="12" dur="1000"/>
                                        <p:tgtEl>
                                          <p:spTgt spid="9221"/>
                                        </p:tgtEl>
                                      </p:cBhvr>
                                    </p:animEffect>
                                    <p:anim calcmode="lin" valueType="num">
                                      <p:cBhvr>
                                        <p:cTn id="13" dur="1000" fill="hold"/>
                                        <p:tgtEl>
                                          <p:spTgt spid="9221"/>
                                        </p:tgtEl>
                                        <p:attrNameLst>
                                          <p:attrName>ppt_x</p:attrName>
                                        </p:attrNameLst>
                                      </p:cBhvr>
                                      <p:tavLst>
                                        <p:tav tm="0">
                                          <p:val>
                                            <p:strVal val="#ppt_x"/>
                                          </p:val>
                                        </p:tav>
                                        <p:tav tm="100000">
                                          <p:val>
                                            <p:strVal val="#ppt_x"/>
                                          </p:val>
                                        </p:tav>
                                      </p:tavLst>
                                    </p:anim>
                                    <p:anim calcmode="lin" valueType="num">
                                      <p:cBhvr>
                                        <p:cTn id="14" dur="1000" fill="hold"/>
                                        <p:tgtEl>
                                          <p:spTgt spid="922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fade">
                                      <p:cBhvr>
                                        <p:cTn id="17" dur="500"/>
                                        <p:tgtEl>
                                          <p:spTgt spid="9220"/>
                                        </p:tgtEl>
                                      </p:cBhvr>
                                    </p:animEffect>
                                  </p:childTnLst>
                                </p:cTn>
                              </p:par>
                              <p:par>
                                <p:cTn id="18" presetID="55" presetClass="entr" presetSubtype="0" fill="hold" nodeType="withEffect">
                                  <p:stCondLst>
                                    <p:cond delay="0"/>
                                  </p:stCondLst>
                                  <p:childTnLst>
                                    <p:set>
                                      <p:cBhvr>
                                        <p:cTn id="19" dur="1" fill="hold">
                                          <p:stCondLst>
                                            <p:cond delay="0"/>
                                          </p:stCondLst>
                                        </p:cTn>
                                        <p:tgtEl>
                                          <p:spTgt spid="9222"/>
                                        </p:tgtEl>
                                        <p:attrNameLst>
                                          <p:attrName>style.visibility</p:attrName>
                                        </p:attrNameLst>
                                      </p:cBhvr>
                                      <p:to>
                                        <p:strVal val="visible"/>
                                      </p:to>
                                    </p:set>
                                    <p:anim calcmode="lin" valueType="num">
                                      <p:cBhvr>
                                        <p:cTn id="20" dur="1000" fill="hold"/>
                                        <p:tgtEl>
                                          <p:spTgt spid="9222"/>
                                        </p:tgtEl>
                                        <p:attrNameLst>
                                          <p:attrName>ppt_w</p:attrName>
                                        </p:attrNameLst>
                                      </p:cBhvr>
                                      <p:tavLst>
                                        <p:tav tm="0">
                                          <p:val>
                                            <p:strVal val="#ppt_w*0.70"/>
                                          </p:val>
                                        </p:tav>
                                        <p:tav tm="100000">
                                          <p:val>
                                            <p:strVal val="#ppt_w"/>
                                          </p:val>
                                        </p:tav>
                                      </p:tavLst>
                                    </p:anim>
                                    <p:anim calcmode="lin" valueType="num">
                                      <p:cBhvr>
                                        <p:cTn id="21" dur="1000" fill="hold"/>
                                        <p:tgtEl>
                                          <p:spTgt spid="9222"/>
                                        </p:tgtEl>
                                        <p:attrNameLst>
                                          <p:attrName>ppt_h</p:attrName>
                                        </p:attrNameLst>
                                      </p:cBhvr>
                                      <p:tavLst>
                                        <p:tav tm="0">
                                          <p:val>
                                            <p:strVal val="#ppt_h"/>
                                          </p:val>
                                        </p:tav>
                                        <p:tav tm="100000">
                                          <p:val>
                                            <p:strVal val="#ppt_h"/>
                                          </p:val>
                                        </p:tav>
                                      </p:tavLst>
                                    </p:anim>
                                    <p:animEffect transition="in" filter="fade">
                                      <p:cBhvr>
                                        <p:cTn id="22" dur="1000"/>
                                        <p:tgtEl>
                                          <p:spTgt spid="922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223"/>
                                        </p:tgtEl>
                                        <p:attrNameLst>
                                          <p:attrName>style.visibility</p:attrName>
                                        </p:attrNameLst>
                                      </p:cBhvr>
                                      <p:to>
                                        <p:strVal val="visible"/>
                                      </p:to>
                                    </p:set>
                                    <p:animEffect transition="in" filter="fade">
                                      <p:cBhvr>
                                        <p:cTn id="27" dur="1000"/>
                                        <p:tgtEl>
                                          <p:spTgt spid="9223"/>
                                        </p:tgtEl>
                                      </p:cBhvr>
                                    </p:animEffect>
                                    <p:anim calcmode="lin" valueType="num">
                                      <p:cBhvr>
                                        <p:cTn id="28" dur="1000" fill="hold"/>
                                        <p:tgtEl>
                                          <p:spTgt spid="9223"/>
                                        </p:tgtEl>
                                        <p:attrNameLst>
                                          <p:attrName>ppt_x</p:attrName>
                                        </p:attrNameLst>
                                      </p:cBhvr>
                                      <p:tavLst>
                                        <p:tav tm="0">
                                          <p:val>
                                            <p:strVal val="#ppt_x"/>
                                          </p:val>
                                        </p:tav>
                                        <p:tav tm="100000">
                                          <p:val>
                                            <p:strVal val="#ppt_x"/>
                                          </p:val>
                                        </p:tav>
                                      </p:tavLst>
                                    </p:anim>
                                    <p:anim calcmode="lin" valueType="num">
                                      <p:cBhvr>
                                        <p:cTn id="29" dur="1000" fill="hold"/>
                                        <p:tgtEl>
                                          <p:spTgt spid="92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
          <p:cNvSpPr/>
          <p:nvPr/>
        </p:nvSpPr>
        <p:spPr>
          <a:xfrm>
            <a:off x="3863975" y="452755"/>
            <a:ext cx="3771900" cy="521970"/>
          </a:xfrm>
          <a:prstGeom prst="rect">
            <a:avLst/>
          </a:prstGeom>
          <a:noFill/>
          <a:ln w="9525">
            <a:noFill/>
          </a:ln>
        </p:spPr>
        <p:txBody>
          <a:bodyPr anchor="t" anchorCtr="0">
            <a:spAutoFit/>
          </a:bodyPr>
          <a:p>
            <a:pPr algn="ctr"/>
            <a:r>
              <a:rPr lang="zh-CN" altLang="en-US" sz="2800" b="1">
                <a:latin typeface="黑体" panose="02010609060101010101" charset="-122"/>
                <a:ea typeface="黑体" panose="02010609060101010101" charset="-122"/>
              </a:rPr>
              <a:t>什么是逐客</a:t>
            </a:r>
            <a:r>
              <a:rPr lang="en-US" altLang="zh-CN" sz="2800" b="1">
                <a:latin typeface="黑体" panose="02010609060101010101" charset="-122"/>
                <a:ea typeface="黑体" panose="02010609060101010101" charset="-122"/>
              </a:rPr>
              <a:t>  </a:t>
            </a:r>
            <a:r>
              <a:rPr lang="zh-CN" altLang="en-US" sz="2800" b="1">
                <a:latin typeface="黑体" panose="02010609060101010101" charset="-122"/>
                <a:ea typeface="黑体" panose="02010609060101010101" charset="-122"/>
              </a:rPr>
              <a:t>？</a:t>
            </a:r>
            <a:endParaRPr lang="zh-CN" altLang="en-US" sz="2800" b="1">
              <a:latin typeface="黑体" panose="02010609060101010101" charset="-122"/>
              <a:ea typeface="黑体" panose="02010609060101010101" charset="-122"/>
            </a:endParaRPr>
          </a:p>
        </p:txBody>
      </p:sp>
      <p:pic>
        <p:nvPicPr>
          <p:cNvPr id="14338"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sp>
        <p:nvSpPr>
          <p:cNvPr id="13316" name="文本框 61"/>
          <p:cNvSpPr/>
          <p:nvPr/>
        </p:nvSpPr>
        <p:spPr>
          <a:xfrm>
            <a:off x="279400" y="209550"/>
            <a:ext cx="3368675" cy="1200150"/>
          </a:xfrm>
          <a:prstGeom prst="rect">
            <a:avLst/>
          </a:prstGeom>
          <a:noFill/>
          <a:ln w="9525">
            <a:noFill/>
          </a:ln>
        </p:spPr>
        <p:txBody>
          <a:bodyPr anchor="t" anchorCtr="0">
            <a:spAutoFit/>
          </a:bodyPr>
          <a:p>
            <a:pPr algn="ctr"/>
            <a:r>
              <a:rPr lang="zh-CN" altLang="en-US" sz="7200" b="1">
                <a:solidFill>
                  <a:srgbClr val="D1C0B1"/>
                </a:solidFill>
                <a:latin typeface="仿宋" panose="02010609060101010101" pitchFamily="49" charset="-122"/>
                <a:ea typeface="仿宋" panose="02010609060101010101" pitchFamily="49" charset="-122"/>
              </a:rPr>
              <a:t>逐客</a:t>
            </a:r>
            <a:endParaRPr lang="zh-CN" altLang="en-US" sz="7200" b="1">
              <a:solidFill>
                <a:srgbClr val="D1C0B1"/>
              </a:solidFill>
              <a:latin typeface="仿宋" panose="02010609060101010101" pitchFamily="49" charset="-122"/>
              <a:ea typeface="仿宋" panose="02010609060101010101" pitchFamily="49" charset="-122"/>
            </a:endParaRPr>
          </a:p>
        </p:txBody>
      </p:sp>
      <p:pic>
        <p:nvPicPr>
          <p:cNvPr id="13317" name="图片 6" descr="src=http___5b0988e595225.cdn.sohucs.com_images_20171201_521b9c2047934565ace9763081a5c0d4.jpeg&amp;refer=http___5b0988e595225.cdn.sohucs.jpg"/>
          <p:cNvPicPr>
            <a:picLocks noChangeAspect="1"/>
          </p:cNvPicPr>
          <p:nvPr/>
        </p:nvPicPr>
        <p:blipFill>
          <a:blip r:embed="rId2"/>
          <a:stretch>
            <a:fillRect/>
          </a:stretch>
        </p:blipFill>
        <p:spPr>
          <a:xfrm>
            <a:off x="7689850" y="3049588"/>
            <a:ext cx="4000500" cy="2997200"/>
          </a:xfrm>
          <a:prstGeom prst="rect">
            <a:avLst/>
          </a:prstGeom>
          <a:noFill/>
          <a:ln w="9525">
            <a:noFill/>
          </a:ln>
        </p:spPr>
      </p:pic>
      <p:sp>
        <p:nvSpPr>
          <p:cNvPr id="13318" name="矩形 7"/>
          <p:cNvSpPr/>
          <p:nvPr/>
        </p:nvSpPr>
        <p:spPr>
          <a:xfrm>
            <a:off x="825500" y="1731963"/>
            <a:ext cx="6742113" cy="3969385"/>
          </a:xfrm>
          <a:prstGeom prst="rect">
            <a:avLst/>
          </a:prstGeom>
          <a:noFill/>
          <a:ln w="9525">
            <a:noFill/>
          </a:ln>
        </p:spPr>
        <p:txBody>
          <a:bodyPr anchor="t" anchorCtr="0">
            <a:spAutoFit/>
          </a:bodyPr>
          <a:p>
            <a:r>
              <a:rPr lang="zh-CN" altLang="en-US" sz="2800">
                <a:latin typeface="黑体" panose="02010609060101010101" charset="-122"/>
                <a:ea typeface="黑体" panose="02010609060101010101" charset="-122"/>
                <a:cs typeface="黑体" panose="02010609060101010101" charset="-122"/>
              </a:rPr>
              <a:t>    据司马迁</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史记</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李斯列传</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记载，韩国派水工郑国游说秦王嬴政（即后来的秦始皇），倡言凿渠溉田，企图耗费秦国人力而不能攻韩，以实施“疲秦计划”。事被发觉，秦王嬴政听信宗室大臣的进言，认为来秦的客卿大抵都想游间于秦，就下令驱逐客卿。李斯也在被驱逐之列，尽管惶恐不安，但他在被逐的路途上写了</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谏逐客书</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p:txBody>
      </p:sp>
      <p:sp>
        <p:nvSpPr>
          <p:cNvPr id="2" name="文本框 1"/>
          <p:cNvSpPr/>
          <p:nvPr/>
        </p:nvSpPr>
        <p:spPr>
          <a:xfrm>
            <a:off x="7320280" y="422275"/>
            <a:ext cx="3771900" cy="583565"/>
          </a:xfrm>
          <a:prstGeom prst="rect">
            <a:avLst/>
          </a:prstGeom>
          <a:noFill/>
          <a:ln w="9525">
            <a:noFill/>
          </a:ln>
        </p:spPr>
        <p:txBody>
          <a:bodyPr anchor="t" anchorCtr="0">
            <a:spAutoFit/>
          </a:bodyPr>
          <a:p>
            <a:pPr algn="ctr"/>
            <a:r>
              <a:rPr lang="zh-CN" altLang="en-US" sz="3200" b="1">
                <a:latin typeface="黑体" panose="02010609060101010101" charset="-122"/>
                <a:ea typeface="黑体" panose="02010609060101010101" charset="-122"/>
              </a:rPr>
              <a:t>谁逐客？</a:t>
            </a:r>
            <a:endParaRPr lang="zh-CN" altLang="en-US" sz="3200" b="1">
              <a:latin typeface="黑体" panose="02010609060101010101" charset="-122"/>
              <a:ea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500"/>
                                        <p:tgtEl>
                                          <p:spTgt spid="133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317"/>
                                        </p:tgtEl>
                                        <p:attrNameLst>
                                          <p:attrName>style.visibility</p:attrName>
                                        </p:attrNameLst>
                                      </p:cBhvr>
                                      <p:to>
                                        <p:strVal val="visible"/>
                                      </p:to>
                                    </p:set>
                                    <p:animEffect transition="in" filter="wipe(down)">
                                      <p:cBhvr>
                                        <p:cTn id="11" dur="500"/>
                                        <p:tgtEl>
                                          <p:spTgt spid="1331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3318"/>
                                        </p:tgtEl>
                                        <p:attrNameLst>
                                          <p:attrName>style.visibility</p:attrName>
                                        </p:attrNameLst>
                                      </p:cBhvr>
                                      <p:to>
                                        <p:strVal val="visible"/>
                                      </p:to>
                                    </p:set>
                                    <p:animEffect transition="in" filter="fade">
                                      <p:cBhvr>
                                        <p:cTn id="16" dur="1000"/>
                                        <p:tgtEl>
                                          <p:spTgt spid="13318"/>
                                        </p:tgtEl>
                                      </p:cBhvr>
                                    </p:animEffect>
                                    <p:anim calcmode="lin" valueType="num">
                                      <p:cBhvr>
                                        <p:cTn id="17" dur="1000" fill="hold"/>
                                        <p:tgtEl>
                                          <p:spTgt spid="13318"/>
                                        </p:tgtEl>
                                        <p:attrNameLst>
                                          <p:attrName>ppt_x</p:attrName>
                                        </p:attrNameLst>
                                      </p:cBhvr>
                                      <p:tavLst>
                                        <p:tav tm="0">
                                          <p:val>
                                            <p:strVal val="#ppt_x"/>
                                          </p:val>
                                        </p:tav>
                                        <p:tav tm="100000">
                                          <p:val>
                                            <p:strVal val="#ppt_x"/>
                                          </p:val>
                                        </p:tav>
                                      </p:tavLst>
                                    </p:anim>
                                    <p:anim calcmode="lin" valueType="num">
                                      <p:cBhvr>
                                        <p:cTn id="18" dur="1000" fill="hold"/>
                                        <p:tgtEl>
                                          <p:spTgt spid="133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8" descr="u=1149886792,2051317043&amp;fm=26&amp;gp=0.jpg"/>
          <p:cNvPicPr>
            <a:picLocks noChangeAspect="1"/>
          </p:cNvPicPr>
          <p:nvPr/>
        </p:nvPicPr>
        <p:blipFill>
          <a:blip r:embed="rId1"/>
          <a:stretch>
            <a:fillRect/>
          </a:stretch>
        </p:blipFill>
        <p:spPr>
          <a:xfrm>
            <a:off x="263525" y="1235075"/>
            <a:ext cx="2143125" cy="2193925"/>
          </a:xfrm>
          <a:prstGeom prst="rect">
            <a:avLst/>
          </a:prstGeom>
          <a:noFill/>
          <a:ln w="9525">
            <a:noFill/>
          </a:ln>
        </p:spPr>
      </p:pic>
      <p:sp>
        <p:nvSpPr>
          <p:cNvPr id="15362" name="文本框 1"/>
          <p:cNvSpPr/>
          <p:nvPr/>
        </p:nvSpPr>
        <p:spPr>
          <a:xfrm>
            <a:off x="4289425" y="92075"/>
            <a:ext cx="3771900" cy="583565"/>
          </a:xfrm>
          <a:prstGeom prst="rect">
            <a:avLst/>
          </a:prstGeom>
          <a:noFill/>
          <a:ln w="9525">
            <a:noFill/>
          </a:ln>
        </p:spPr>
        <p:txBody>
          <a:bodyPr anchor="t" anchorCtr="0">
            <a:spAutoFit/>
          </a:bodyPr>
          <a:p>
            <a:pPr algn="ctr"/>
            <a:r>
              <a:rPr lang="zh-CN" altLang="en-US" sz="3200" b="1">
                <a:latin typeface="黑体" panose="02010609060101010101" charset="-122"/>
                <a:ea typeface="黑体" panose="02010609060101010101" charset="-122"/>
              </a:rPr>
              <a:t>李斯是谁？</a:t>
            </a:r>
            <a:endParaRPr lang="zh-CN" altLang="en-US" sz="3200" b="1">
              <a:latin typeface="黑体" panose="02010609060101010101" charset="-122"/>
              <a:ea typeface="黑体" panose="02010609060101010101" charset="-122"/>
            </a:endParaRPr>
          </a:p>
        </p:txBody>
      </p:sp>
      <p:pic>
        <p:nvPicPr>
          <p:cNvPr id="14340" name="图片 51"/>
          <p:cNvPicPr>
            <a:picLocks noChangeAspect="1"/>
          </p:cNvPicPr>
          <p:nvPr/>
        </p:nvPicPr>
        <p:blipFill>
          <a:blip r:embed="rId2"/>
          <a:stretch>
            <a:fillRect/>
          </a:stretch>
        </p:blipFill>
        <p:spPr>
          <a:xfrm>
            <a:off x="3168650" y="150813"/>
            <a:ext cx="1182688" cy="1589087"/>
          </a:xfrm>
          <a:prstGeom prst="rect">
            <a:avLst/>
          </a:prstGeom>
          <a:noFill/>
          <a:ln w="9525">
            <a:noFill/>
          </a:ln>
        </p:spPr>
      </p:pic>
      <p:sp>
        <p:nvSpPr>
          <p:cNvPr id="14341" name="文本框 4"/>
          <p:cNvSpPr/>
          <p:nvPr/>
        </p:nvSpPr>
        <p:spPr>
          <a:xfrm>
            <a:off x="6269038" y="5018088"/>
            <a:ext cx="658812" cy="461962"/>
          </a:xfrm>
          <a:prstGeom prst="rect">
            <a:avLst/>
          </a:prstGeom>
          <a:noFill/>
          <a:ln w="9525">
            <a:noFill/>
          </a:ln>
        </p:spPr>
        <p:txBody>
          <a:bodyPr anchor="t" anchorCtr="0">
            <a:spAutoFit/>
          </a:bodyPr>
          <a:p>
            <a:r>
              <a:rPr lang="en-US" altLang="zh-CN" sz="2400">
                <a:solidFill>
                  <a:srgbClr val="FFFFFF"/>
                </a:solidFill>
                <a:latin typeface="楷体" panose="02010609060101010101" pitchFamily="49" charset="-122"/>
                <a:ea typeface="楷体" panose="02010609060101010101" pitchFamily="49" charset="-122"/>
              </a:rPr>
              <a:t>60%</a:t>
            </a:r>
            <a:endParaRPr lang="zh-CN" altLang="en-US" sz="2400">
              <a:latin typeface="楷体" panose="02010609060101010101" pitchFamily="49" charset="-122"/>
              <a:ea typeface="楷体" panose="02010609060101010101" pitchFamily="49" charset="-122"/>
            </a:endParaRPr>
          </a:p>
        </p:txBody>
      </p:sp>
      <p:sp>
        <p:nvSpPr>
          <p:cNvPr id="14342" name="文本框 41"/>
          <p:cNvSpPr/>
          <p:nvPr/>
        </p:nvSpPr>
        <p:spPr>
          <a:xfrm>
            <a:off x="8027988" y="5018088"/>
            <a:ext cx="658812" cy="461962"/>
          </a:xfrm>
          <a:prstGeom prst="rect">
            <a:avLst/>
          </a:prstGeom>
          <a:noFill/>
          <a:ln w="9525">
            <a:noFill/>
          </a:ln>
        </p:spPr>
        <p:txBody>
          <a:bodyPr anchor="t" anchorCtr="0">
            <a:spAutoFit/>
          </a:bodyPr>
          <a:p>
            <a:r>
              <a:rPr lang="en-US" altLang="zh-CN" sz="2400">
                <a:solidFill>
                  <a:srgbClr val="FFFFFF"/>
                </a:solidFill>
                <a:latin typeface="楷体" panose="02010609060101010101" pitchFamily="49" charset="-122"/>
                <a:ea typeface="楷体" panose="02010609060101010101" pitchFamily="49" charset="-122"/>
              </a:rPr>
              <a:t>39%</a:t>
            </a:r>
            <a:endParaRPr lang="zh-CN" altLang="en-US" sz="2400">
              <a:latin typeface="楷体" panose="02010609060101010101" pitchFamily="49" charset="-122"/>
              <a:ea typeface="楷体" panose="02010609060101010101" pitchFamily="49" charset="-122"/>
            </a:endParaRPr>
          </a:p>
        </p:txBody>
      </p:sp>
      <p:sp>
        <p:nvSpPr>
          <p:cNvPr id="14343" name="文本框 42"/>
          <p:cNvSpPr/>
          <p:nvPr/>
        </p:nvSpPr>
        <p:spPr>
          <a:xfrm>
            <a:off x="9971088" y="5018088"/>
            <a:ext cx="658812" cy="461962"/>
          </a:xfrm>
          <a:prstGeom prst="rect">
            <a:avLst/>
          </a:prstGeom>
          <a:noFill/>
          <a:ln w="9525">
            <a:noFill/>
          </a:ln>
        </p:spPr>
        <p:txBody>
          <a:bodyPr anchor="t" anchorCtr="0">
            <a:spAutoFit/>
          </a:bodyPr>
          <a:p>
            <a:r>
              <a:rPr lang="en-US" altLang="zh-CN" sz="2400">
                <a:solidFill>
                  <a:srgbClr val="FFFFFF"/>
                </a:solidFill>
                <a:latin typeface="楷体" panose="02010609060101010101" pitchFamily="49" charset="-122"/>
                <a:ea typeface="楷体" panose="02010609060101010101" pitchFamily="49" charset="-122"/>
              </a:rPr>
              <a:t>88%</a:t>
            </a:r>
            <a:endParaRPr lang="zh-CN" altLang="en-US" sz="2400">
              <a:latin typeface="楷体" panose="02010609060101010101" pitchFamily="49" charset="-122"/>
              <a:ea typeface="楷体" panose="02010609060101010101" pitchFamily="49" charset="-122"/>
            </a:endParaRPr>
          </a:p>
        </p:txBody>
      </p:sp>
      <p:sp>
        <p:nvSpPr>
          <p:cNvPr id="14344" name="矩形 27"/>
          <p:cNvSpPr/>
          <p:nvPr/>
        </p:nvSpPr>
        <p:spPr>
          <a:xfrm>
            <a:off x="2279650" y="549275"/>
            <a:ext cx="9879013" cy="5923915"/>
          </a:xfrm>
          <a:prstGeom prst="rect">
            <a:avLst/>
          </a:prstGeom>
          <a:noFill/>
          <a:ln w="9525">
            <a:noFill/>
          </a:ln>
        </p:spPr>
        <p:txBody>
          <a:bodyPr wrap="square" anchor="t" anchorCtr="0">
            <a:spAutoFit/>
          </a:bodyPr>
          <a:p>
            <a:r>
              <a:rPr lang="zh-CN" altLang="en-US" sz="2800" b="1">
                <a:latin typeface="黑体" panose="02010609060101010101" charset="-122"/>
                <a:ea typeface="黑体" panose="02010609060101010101" charset="-122"/>
                <a:cs typeface="黑体" panose="02010609060101010101" charset="-122"/>
              </a:rPr>
              <a:t>    </a:t>
            </a:r>
            <a:r>
              <a:rPr lang="zh-CN" altLang="en-US" sz="2700" b="1">
                <a:latin typeface="黑体" panose="02010609060101010101" charset="-122"/>
                <a:ea typeface="黑体" panose="02010609060101010101" charset="-122"/>
                <a:cs typeface="黑体" panose="02010609060101010101" charset="-122"/>
              </a:rPr>
              <a:t>李斯（？－公元前</a:t>
            </a:r>
            <a:r>
              <a:rPr lang="en-US" altLang="zh-CN" sz="2700" b="1">
                <a:latin typeface="黑体" panose="02010609060101010101" charset="-122"/>
                <a:ea typeface="黑体" panose="02010609060101010101" charset="-122"/>
                <a:cs typeface="黑体" panose="02010609060101010101" charset="-122"/>
              </a:rPr>
              <a:t>208</a:t>
            </a:r>
            <a:r>
              <a:rPr lang="zh-CN" altLang="en-US" sz="2700" b="1">
                <a:latin typeface="黑体" panose="02010609060101010101" charset="-122"/>
                <a:ea typeface="黑体" panose="02010609060101010101" charset="-122"/>
                <a:cs typeface="黑体" panose="02010609060101010101" charset="-122"/>
              </a:rPr>
              <a:t>年），战国末楚国上蔡人， 秦朝著名政治家、文学家和书法家。荀子</a:t>
            </a:r>
            <a:r>
              <a:rPr lang="zh-CN" altLang="en-US" sz="2700" b="1">
                <a:latin typeface="黑体" panose="02010609060101010101" charset="-122"/>
                <a:ea typeface="黑体" panose="02010609060101010101" charset="-122"/>
                <a:cs typeface="黑体" panose="02010609060101010101" charset="-122"/>
              </a:rPr>
              <a:t>弟子。战国末年入秦国，初为秦相吕不韦舍人，被任命为郎。旋任长史，拜客卿。秦王政十年（前</a:t>
            </a:r>
            <a:r>
              <a:rPr lang="en-US" altLang="zh-CN" sz="2700" b="1">
                <a:latin typeface="黑体" panose="02010609060101010101" charset="-122"/>
                <a:ea typeface="黑体" panose="02010609060101010101" charset="-122"/>
                <a:cs typeface="黑体" panose="02010609060101010101" charset="-122"/>
              </a:rPr>
              <a:t>237</a:t>
            </a:r>
            <a:r>
              <a:rPr lang="zh-CN" altLang="en-US" sz="2700" b="1">
                <a:latin typeface="黑体" panose="02010609060101010101" charset="-122"/>
                <a:ea typeface="黑体" panose="02010609060101010101" charset="-122"/>
                <a:cs typeface="黑体" panose="02010609060101010101" charset="-122"/>
              </a:rPr>
              <a:t>）下逐客令时，上书力谏客不可逐，为秦王采纳。又为秦并六国谋划，建议先攻取韩国，再逐一消灭各诸侯国，完成统一大业。</a:t>
            </a:r>
            <a:endParaRPr lang="en-US" altLang="zh-CN" sz="2700" b="1">
              <a:latin typeface="黑体" panose="02010609060101010101" charset="-122"/>
              <a:ea typeface="黑体" panose="02010609060101010101" charset="-122"/>
              <a:cs typeface="黑体" panose="02010609060101010101" charset="-122"/>
            </a:endParaRPr>
          </a:p>
          <a:p>
            <a:r>
              <a:rPr lang="zh-CN" altLang="en-US" sz="2700" b="1">
                <a:latin typeface="黑体" panose="02010609060101010101" charset="-122"/>
                <a:ea typeface="黑体" panose="02010609060101010101" charset="-122"/>
                <a:cs typeface="黑体" panose="02010609060101010101" charset="-122"/>
              </a:rPr>
              <a:t>   秦始皇二十六年（前</a:t>
            </a:r>
            <a:r>
              <a:rPr lang="en-US" altLang="zh-CN" sz="2700" b="1">
                <a:latin typeface="黑体" panose="02010609060101010101" charset="-122"/>
                <a:ea typeface="黑体" panose="02010609060101010101" charset="-122"/>
                <a:cs typeface="黑体" panose="02010609060101010101" charset="-122"/>
              </a:rPr>
              <a:t>221</a:t>
            </a:r>
            <a:r>
              <a:rPr lang="zh-CN" altLang="en-US" sz="2700" b="1">
                <a:latin typeface="黑体" panose="02010609060101010101" charset="-122"/>
                <a:ea typeface="黑体" panose="02010609060101010101" charset="-122"/>
                <a:cs typeface="黑体" panose="02010609060101010101" charset="-122"/>
              </a:rPr>
              <a:t>年）统一全国后，作为廷尉奉命与丞相王绾、御史大夫冯劫等议定“皇帝”之号。后任丞相，多次随始皇帝巡行。 反对淳于越分封子弟</a:t>
            </a:r>
            <a:r>
              <a:rPr lang="en-US" altLang="zh-CN" sz="2700" b="1">
                <a:latin typeface="黑体" panose="02010609060101010101" charset="-122"/>
                <a:ea typeface="黑体" panose="02010609060101010101" charset="-122"/>
                <a:cs typeface="黑体" panose="02010609060101010101" charset="-122"/>
              </a:rPr>
              <a:t> </a:t>
            </a:r>
            <a:r>
              <a:rPr lang="zh-CN" altLang="en-US" sz="2700" b="1">
                <a:latin typeface="黑体" panose="02010609060101010101" charset="-122"/>
                <a:ea typeface="黑体" panose="02010609060101010101" charset="-122"/>
                <a:cs typeface="黑体" panose="02010609060101010101" charset="-122"/>
              </a:rPr>
              <a:t>之议，主张禁私学、废</a:t>
            </a:r>
            <a:r>
              <a:rPr lang="en-US" altLang="zh-CN" sz="2700" b="1">
                <a:latin typeface="黑体" panose="02010609060101010101" charset="-122"/>
                <a:ea typeface="黑体" panose="02010609060101010101" charset="-122"/>
                <a:cs typeface="黑体" panose="02010609060101010101" charset="-122"/>
              </a:rPr>
              <a:t>《</a:t>
            </a:r>
            <a:r>
              <a:rPr lang="zh-CN" altLang="en-US" sz="2700" b="1">
                <a:latin typeface="黑体" panose="02010609060101010101" charset="-122"/>
                <a:ea typeface="黑体" panose="02010609060101010101" charset="-122"/>
                <a:cs typeface="黑体" panose="02010609060101010101" charset="-122"/>
              </a:rPr>
              <a:t>诗</a:t>
            </a:r>
            <a:r>
              <a:rPr lang="en-US" altLang="zh-CN" sz="2700" b="1">
                <a:latin typeface="黑体" panose="02010609060101010101" charset="-122"/>
                <a:ea typeface="黑体" panose="02010609060101010101" charset="-122"/>
                <a:cs typeface="黑体" panose="02010609060101010101" charset="-122"/>
              </a:rPr>
              <a:t>》</a:t>
            </a:r>
            <a:r>
              <a:rPr lang="zh-CN" altLang="en-US" sz="2700" b="1">
                <a:latin typeface="黑体" panose="02010609060101010101" charset="-122"/>
                <a:ea typeface="黑体" panose="02010609060101010101" charset="-122"/>
                <a:cs typeface="黑体" panose="02010609060101010101" charset="-122"/>
              </a:rPr>
              <a:t>、</a:t>
            </a:r>
            <a:r>
              <a:rPr lang="en-US" altLang="zh-CN" sz="2700" b="1">
                <a:latin typeface="黑体" panose="02010609060101010101" charset="-122"/>
                <a:ea typeface="黑体" panose="02010609060101010101" charset="-122"/>
                <a:cs typeface="黑体" panose="02010609060101010101" charset="-122"/>
              </a:rPr>
              <a:t>《</a:t>
            </a:r>
            <a:r>
              <a:rPr lang="zh-CN" altLang="en-US" sz="2700" b="1">
                <a:latin typeface="黑体" panose="02010609060101010101" charset="-122"/>
                <a:ea typeface="黑体" panose="02010609060101010101" charset="-122"/>
                <a:cs typeface="黑体" panose="02010609060101010101" charset="-122"/>
              </a:rPr>
              <a:t>书</a:t>
            </a:r>
            <a:r>
              <a:rPr lang="en-US" altLang="zh-CN" sz="2700" b="1">
                <a:latin typeface="黑体" panose="02010609060101010101" charset="-122"/>
                <a:ea typeface="黑体" panose="02010609060101010101" charset="-122"/>
                <a:cs typeface="黑体" panose="02010609060101010101" charset="-122"/>
              </a:rPr>
              <a:t>》</a:t>
            </a:r>
            <a:r>
              <a:rPr lang="zh-CN" altLang="en-US" sz="2700" b="1">
                <a:latin typeface="黑体" panose="02010609060101010101" charset="-122"/>
                <a:ea typeface="黑体" panose="02010609060101010101" charset="-122"/>
                <a:cs typeface="黑体" panose="02010609060101010101" charset="-122"/>
              </a:rPr>
              <a:t>、六国史记及百家语”。又以小篆为标准，整理文字，作</a:t>
            </a:r>
            <a:r>
              <a:rPr lang="en-US" altLang="zh-CN" sz="2700" b="1">
                <a:latin typeface="黑体" panose="02010609060101010101" charset="-122"/>
                <a:ea typeface="黑体" panose="02010609060101010101" charset="-122"/>
                <a:cs typeface="黑体" panose="02010609060101010101" charset="-122"/>
              </a:rPr>
              <a:t>《</a:t>
            </a:r>
            <a:r>
              <a:rPr lang="zh-CN" altLang="en-US" sz="2700" b="1">
                <a:latin typeface="黑体" panose="02010609060101010101" charset="-122"/>
                <a:ea typeface="黑体" panose="02010609060101010101" charset="-122"/>
                <a:cs typeface="黑体" panose="02010609060101010101" charset="-122"/>
              </a:rPr>
              <a:t>仓颉篇</a:t>
            </a:r>
            <a:r>
              <a:rPr lang="en-US" altLang="zh-CN" sz="2700" b="1">
                <a:latin typeface="黑体" panose="02010609060101010101" charset="-122"/>
                <a:ea typeface="黑体" panose="02010609060101010101" charset="-122"/>
                <a:cs typeface="黑体" panose="02010609060101010101" charset="-122"/>
              </a:rPr>
              <a:t>》 </a:t>
            </a:r>
            <a:r>
              <a:rPr lang="zh-CN" altLang="en-US" sz="2700" b="1">
                <a:latin typeface="黑体" panose="02010609060101010101" charset="-122"/>
                <a:ea typeface="黑体" panose="02010609060101010101" charset="-122"/>
                <a:cs typeface="黑体" panose="02010609060101010101" charset="-122"/>
              </a:rPr>
              <a:t>以为范文。</a:t>
            </a:r>
            <a:endParaRPr lang="zh-CN" altLang="en-US" sz="2700" b="1">
              <a:latin typeface="黑体" panose="02010609060101010101" charset="-122"/>
              <a:ea typeface="黑体" panose="02010609060101010101" charset="-122"/>
              <a:cs typeface="黑体" panose="02010609060101010101" charset="-122"/>
            </a:endParaRPr>
          </a:p>
          <a:p>
            <a:r>
              <a:rPr lang="zh-CN" altLang="en-US" sz="2700" b="1">
                <a:latin typeface="黑体" panose="02010609060101010101" charset="-122"/>
                <a:ea typeface="黑体" panose="02010609060101010101" charset="-122"/>
                <a:cs typeface="黑体" panose="02010609060101010101" charset="-122"/>
              </a:rPr>
              <a:t>   始皇帝死后，与赵高矫诏迫扶苏自杀，立胡亥为帝。秦末农民起义爆发后，劝二世更为法律，行“督责之术”，加强君权。后被赵高诬为谋反，具五刑，腰斩于咸阳市，夷三族。</a:t>
            </a:r>
            <a:endParaRPr lang="zh-CN" altLang="en-US" sz="2700" b="1">
              <a:latin typeface="黑体" panose="02010609060101010101" charset="-122"/>
              <a:ea typeface="黑体" panose="02010609060101010101" charset="-122"/>
              <a:cs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fade">
                                      <p:cBhvr>
                                        <p:cTn id="7" dur="1000"/>
                                        <p:tgtEl>
                                          <p:spTgt spid="14340"/>
                                        </p:tgtEl>
                                      </p:cBhvr>
                                    </p:animEffect>
                                    <p:anim calcmode="lin" valueType="num">
                                      <p:cBhvr>
                                        <p:cTn id="8" dur="1000" fill="hold"/>
                                        <p:tgtEl>
                                          <p:spTgt spid="14340"/>
                                        </p:tgtEl>
                                        <p:attrNameLst>
                                          <p:attrName>ppt_x</p:attrName>
                                        </p:attrNameLst>
                                      </p:cBhvr>
                                      <p:tavLst>
                                        <p:tav tm="0">
                                          <p:val>
                                            <p:strVal val="#ppt_x"/>
                                          </p:val>
                                        </p:tav>
                                        <p:tav tm="100000">
                                          <p:val>
                                            <p:strVal val="#ppt_x"/>
                                          </p:val>
                                        </p:tav>
                                      </p:tavLst>
                                    </p:anim>
                                    <p:anim calcmode="lin" valueType="num">
                                      <p:cBhvr>
                                        <p:cTn id="9" dur="1000" fill="hold"/>
                                        <p:tgtEl>
                                          <p:spTgt spid="14340"/>
                                        </p:tgtEl>
                                        <p:attrNameLst>
                                          <p:attrName>ppt_y</p:attrName>
                                        </p:attrNameLst>
                                      </p:cBhvr>
                                      <p:tavLst>
                                        <p:tav tm="0">
                                          <p:val>
                                            <p:strVal val="#ppt_y+.1"/>
                                          </p:val>
                                        </p:tav>
                                        <p:tav tm="100000">
                                          <p:val>
                                            <p:strVal val="#ppt_y"/>
                                          </p:val>
                                        </p:tav>
                                      </p:tavLst>
                                    </p:anim>
                                  </p:childTnLst>
                                </p:cTn>
                              </p:par>
                              <p:par>
                                <p:cTn id="10" presetID="17" presetClass="entr" presetSubtype="10" fill="hold" grpId="0" nodeType="withEffect">
                                  <p:stCondLst>
                                    <p:cond delay="0"/>
                                  </p:stCondLst>
                                  <p:childTnLst>
                                    <p:set>
                                      <p:cBhvr>
                                        <p:cTn id="11" dur="1" fill="hold">
                                          <p:stCondLst>
                                            <p:cond delay="0"/>
                                          </p:stCondLst>
                                        </p:cTn>
                                        <p:tgtEl>
                                          <p:spTgt spid="14344"/>
                                        </p:tgtEl>
                                        <p:attrNameLst>
                                          <p:attrName>style.visibility</p:attrName>
                                        </p:attrNameLst>
                                      </p:cBhvr>
                                      <p:to>
                                        <p:strVal val="visible"/>
                                      </p:to>
                                    </p:set>
                                    <p:anim calcmode="lin" valueType="num">
                                      <p:cBhvr>
                                        <p:cTn id="12" dur="500" fill="hold"/>
                                        <p:tgtEl>
                                          <p:spTgt spid="14344"/>
                                        </p:tgtEl>
                                        <p:attrNameLst>
                                          <p:attrName>ppt_w</p:attrName>
                                        </p:attrNameLst>
                                      </p:cBhvr>
                                      <p:tavLst>
                                        <p:tav tm="0">
                                          <p:val>
                                            <p:fltVal val="0.000000"/>
                                          </p:val>
                                        </p:tav>
                                        <p:tav tm="100000">
                                          <p:val>
                                            <p:strVal val="#ppt_w"/>
                                          </p:val>
                                        </p:tav>
                                      </p:tavLst>
                                    </p:anim>
                                    <p:anim calcmode="lin" valueType="num">
                                      <p:cBhvr>
                                        <p:cTn id="13" dur="500" fill="hold"/>
                                        <p:tgtEl>
                                          <p:spTgt spid="14344"/>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14341"/>
                                        </p:tgtEl>
                                        <p:attrNameLst>
                                          <p:attrName>style.visibility</p:attrName>
                                        </p:attrNameLst>
                                      </p:cBhvr>
                                      <p:to>
                                        <p:strVal val="visible"/>
                                      </p:to>
                                    </p:set>
                                    <p:anim calcmode="lin" valueType="num">
                                      <p:cBhvr>
                                        <p:cTn id="16" dur="500" fill="hold"/>
                                        <p:tgtEl>
                                          <p:spTgt spid="14341"/>
                                        </p:tgtEl>
                                        <p:attrNameLst>
                                          <p:attrName>ppt_w</p:attrName>
                                        </p:attrNameLst>
                                      </p:cBhvr>
                                      <p:tavLst>
                                        <p:tav tm="0">
                                          <p:val>
                                            <p:fltVal val="0.000000"/>
                                          </p:val>
                                        </p:tav>
                                        <p:tav tm="100000">
                                          <p:val>
                                            <p:strVal val="#ppt_w"/>
                                          </p:val>
                                        </p:tav>
                                      </p:tavLst>
                                    </p:anim>
                                    <p:anim calcmode="lin" valueType="num">
                                      <p:cBhvr>
                                        <p:cTn id="17" dur="500" fill="hold"/>
                                        <p:tgtEl>
                                          <p:spTgt spid="14341"/>
                                        </p:tgtEl>
                                        <p:attrNameLst>
                                          <p:attrName>ppt_h</p:attrName>
                                        </p:attrNameLst>
                                      </p:cBhvr>
                                      <p:tavLst>
                                        <p:tav tm="0">
                                          <p:val>
                                            <p:strVal val="#ppt_h"/>
                                          </p:val>
                                        </p:tav>
                                        <p:tav tm="100000">
                                          <p:val>
                                            <p:strVal val="#ppt_h"/>
                                          </p:val>
                                        </p:tav>
                                      </p:tavLst>
                                    </p:anim>
                                  </p:childTnLst>
                                </p:cTn>
                              </p:par>
                              <p:par>
                                <p:cTn id="18" presetID="17" presetClass="entr" presetSubtype="10" fill="hold" grpId="0" nodeType="withEffect">
                                  <p:stCondLst>
                                    <p:cond delay="0"/>
                                  </p:stCondLst>
                                  <p:childTnLst>
                                    <p:set>
                                      <p:cBhvr>
                                        <p:cTn id="19" dur="1" fill="hold">
                                          <p:stCondLst>
                                            <p:cond delay="0"/>
                                          </p:stCondLst>
                                        </p:cTn>
                                        <p:tgtEl>
                                          <p:spTgt spid="14342"/>
                                        </p:tgtEl>
                                        <p:attrNameLst>
                                          <p:attrName>style.visibility</p:attrName>
                                        </p:attrNameLst>
                                      </p:cBhvr>
                                      <p:to>
                                        <p:strVal val="visible"/>
                                      </p:to>
                                    </p:set>
                                    <p:anim calcmode="lin" valueType="num">
                                      <p:cBhvr>
                                        <p:cTn id="20" dur="500" fill="hold"/>
                                        <p:tgtEl>
                                          <p:spTgt spid="14342"/>
                                        </p:tgtEl>
                                        <p:attrNameLst>
                                          <p:attrName>ppt_w</p:attrName>
                                        </p:attrNameLst>
                                      </p:cBhvr>
                                      <p:tavLst>
                                        <p:tav tm="0">
                                          <p:val>
                                            <p:fltVal val="0.000000"/>
                                          </p:val>
                                        </p:tav>
                                        <p:tav tm="100000">
                                          <p:val>
                                            <p:strVal val="#ppt_w"/>
                                          </p:val>
                                        </p:tav>
                                      </p:tavLst>
                                    </p:anim>
                                    <p:anim calcmode="lin" valueType="num">
                                      <p:cBhvr>
                                        <p:cTn id="21" dur="500" fill="hold"/>
                                        <p:tgtEl>
                                          <p:spTgt spid="14342"/>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0"/>
                                  </p:stCondLst>
                                  <p:childTnLst>
                                    <p:set>
                                      <p:cBhvr>
                                        <p:cTn id="23" dur="1" fill="hold">
                                          <p:stCondLst>
                                            <p:cond delay="0"/>
                                          </p:stCondLst>
                                        </p:cTn>
                                        <p:tgtEl>
                                          <p:spTgt spid="14343"/>
                                        </p:tgtEl>
                                        <p:attrNameLst>
                                          <p:attrName>style.visibility</p:attrName>
                                        </p:attrNameLst>
                                      </p:cBhvr>
                                      <p:to>
                                        <p:strVal val="visible"/>
                                      </p:to>
                                    </p:set>
                                    <p:anim calcmode="lin" valueType="num">
                                      <p:cBhvr>
                                        <p:cTn id="24" dur="500" fill="hold"/>
                                        <p:tgtEl>
                                          <p:spTgt spid="14343"/>
                                        </p:tgtEl>
                                        <p:attrNameLst>
                                          <p:attrName>ppt_w</p:attrName>
                                        </p:attrNameLst>
                                      </p:cBhvr>
                                      <p:tavLst>
                                        <p:tav tm="0">
                                          <p:val>
                                            <p:fltVal val="0.000000"/>
                                          </p:val>
                                        </p:tav>
                                        <p:tav tm="100000">
                                          <p:val>
                                            <p:strVal val="#ppt_w"/>
                                          </p:val>
                                        </p:tav>
                                      </p:tavLst>
                                    </p:anim>
                                    <p:anim calcmode="lin" valueType="num">
                                      <p:cBhvr>
                                        <p:cTn id="25" dur="500" fill="hold"/>
                                        <p:tgtEl>
                                          <p:spTgt spid="14343"/>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1" nodeType="clickEffect">
                                  <p:stCondLst>
                                    <p:cond delay="0"/>
                                  </p:stCondLst>
                                  <p:childTnLst>
                                    <p:set>
                                      <p:cBhvr>
                                        <p:cTn id="29" dur="1" fill="hold">
                                          <p:stCondLst>
                                            <p:cond delay="0"/>
                                          </p:stCondLst>
                                        </p:cTn>
                                        <p:tgtEl>
                                          <p:spTgt spid="14344"/>
                                        </p:tgtEl>
                                        <p:attrNameLst>
                                          <p:attrName>style.visibility</p:attrName>
                                        </p:attrNameLst>
                                      </p:cBhvr>
                                      <p:to>
                                        <p:strVal val="visible"/>
                                      </p:to>
                                    </p:set>
                                    <p:animEffect transition="in" filter="wipe(down)">
                                      <p:cBhvr>
                                        <p:cTn id="30" dur="500"/>
                                        <p:tgtEl>
                                          <p:spTgt spid="14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nimBg="1"/>
      <p:bldP spid="14342" grpId="0" animBg="1"/>
      <p:bldP spid="14343" grpId="0" animBg="1"/>
      <p:bldP spid="14344" grpId="0" animBg="1"/>
      <p:bldP spid="1434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1"/>
          <p:cNvSpPr/>
          <p:nvPr/>
        </p:nvSpPr>
        <p:spPr>
          <a:xfrm>
            <a:off x="4289425" y="422275"/>
            <a:ext cx="3771900" cy="583565"/>
          </a:xfrm>
          <a:prstGeom prst="rect">
            <a:avLst/>
          </a:prstGeom>
          <a:noFill/>
          <a:ln w="9525">
            <a:noFill/>
          </a:ln>
        </p:spPr>
        <p:txBody>
          <a:bodyPr anchor="t" anchorCtr="0">
            <a:spAutoFit/>
          </a:bodyPr>
          <a:p>
            <a:pPr algn="ctr"/>
            <a:r>
              <a:rPr lang="zh-CN" altLang="en-US" sz="3200" b="1">
                <a:latin typeface="黑体" panose="02010609060101010101" charset="-122"/>
                <a:ea typeface="黑体" panose="02010609060101010101" charset="-122"/>
              </a:rPr>
              <a:t>为什么要谏？</a:t>
            </a:r>
            <a:endParaRPr lang="zh-CN" altLang="en-US" sz="3200" b="1">
              <a:latin typeface="黑体" panose="02010609060101010101" charset="-122"/>
              <a:ea typeface="黑体" panose="02010609060101010101" charset="-122"/>
            </a:endParaRPr>
          </a:p>
        </p:txBody>
      </p:sp>
      <p:pic>
        <p:nvPicPr>
          <p:cNvPr id="15363" name="图片 51"/>
          <p:cNvPicPr>
            <a:picLocks noChangeAspect="1"/>
          </p:cNvPicPr>
          <p:nvPr/>
        </p:nvPicPr>
        <p:blipFill>
          <a:blip r:embed="rId1"/>
          <a:stretch>
            <a:fillRect/>
          </a:stretch>
        </p:blipFill>
        <p:spPr>
          <a:xfrm>
            <a:off x="3168650" y="150813"/>
            <a:ext cx="1182688" cy="1589087"/>
          </a:xfrm>
          <a:prstGeom prst="rect">
            <a:avLst/>
          </a:prstGeom>
          <a:noFill/>
          <a:ln w="9525">
            <a:noFill/>
          </a:ln>
        </p:spPr>
      </p:pic>
      <p:pic>
        <p:nvPicPr>
          <p:cNvPr id="15364" name="图片 2"/>
          <p:cNvPicPr>
            <a:picLocks noChangeAspect="1"/>
          </p:cNvPicPr>
          <p:nvPr/>
        </p:nvPicPr>
        <p:blipFill>
          <a:blip r:embed="rId2"/>
          <a:stretch>
            <a:fillRect/>
          </a:stretch>
        </p:blipFill>
        <p:spPr>
          <a:xfrm>
            <a:off x="171450" y="1462088"/>
            <a:ext cx="4762500" cy="4762500"/>
          </a:xfrm>
          <a:prstGeom prst="rect">
            <a:avLst/>
          </a:prstGeom>
          <a:noFill/>
          <a:ln w="9525">
            <a:noFill/>
          </a:ln>
        </p:spPr>
      </p:pic>
      <p:sp>
        <p:nvSpPr>
          <p:cNvPr id="15365" name="文本框 4"/>
          <p:cNvSpPr/>
          <p:nvPr/>
        </p:nvSpPr>
        <p:spPr>
          <a:xfrm>
            <a:off x="6269038" y="5018088"/>
            <a:ext cx="658812" cy="461962"/>
          </a:xfrm>
          <a:prstGeom prst="rect">
            <a:avLst/>
          </a:prstGeom>
          <a:noFill/>
          <a:ln w="9525">
            <a:noFill/>
          </a:ln>
        </p:spPr>
        <p:txBody>
          <a:bodyPr anchor="t" anchorCtr="0">
            <a:spAutoFit/>
          </a:bodyPr>
          <a:p>
            <a:r>
              <a:rPr lang="en-US" altLang="zh-CN" sz="2400">
                <a:solidFill>
                  <a:srgbClr val="FFFFFF"/>
                </a:solidFill>
                <a:latin typeface="黑体" panose="02010609060101010101" charset="-122"/>
                <a:ea typeface="黑体" panose="02010609060101010101" charset="-122"/>
              </a:rPr>
              <a:t>60%</a:t>
            </a:r>
            <a:endParaRPr lang="en-US" altLang="zh-CN" sz="2400">
              <a:solidFill>
                <a:srgbClr val="FFFFFF"/>
              </a:solidFill>
              <a:latin typeface="黑体" panose="02010609060101010101" charset="-122"/>
              <a:ea typeface="黑体" panose="02010609060101010101" charset="-122"/>
            </a:endParaRPr>
          </a:p>
        </p:txBody>
      </p:sp>
      <p:sp>
        <p:nvSpPr>
          <p:cNvPr id="15366" name="文本框 41"/>
          <p:cNvSpPr/>
          <p:nvPr/>
        </p:nvSpPr>
        <p:spPr>
          <a:xfrm>
            <a:off x="8027988" y="5018088"/>
            <a:ext cx="658812" cy="461962"/>
          </a:xfrm>
          <a:prstGeom prst="rect">
            <a:avLst/>
          </a:prstGeom>
          <a:noFill/>
          <a:ln w="9525">
            <a:noFill/>
          </a:ln>
        </p:spPr>
        <p:txBody>
          <a:bodyPr anchor="t" anchorCtr="0">
            <a:spAutoFit/>
          </a:bodyPr>
          <a:p>
            <a:r>
              <a:rPr lang="en-US" altLang="zh-CN" sz="2400">
                <a:solidFill>
                  <a:srgbClr val="FFFFFF"/>
                </a:solidFill>
                <a:latin typeface="黑体" panose="02010609060101010101" charset="-122"/>
                <a:ea typeface="黑体" panose="02010609060101010101" charset="-122"/>
              </a:rPr>
              <a:t>39%</a:t>
            </a:r>
            <a:endParaRPr lang="en-US" altLang="zh-CN" sz="2400">
              <a:solidFill>
                <a:srgbClr val="FFFFFF"/>
              </a:solidFill>
              <a:latin typeface="黑体" panose="02010609060101010101" charset="-122"/>
              <a:ea typeface="黑体" panose="02010609060101010101" charset="-122"/>
            </a:endParaRPr>
          </a:p>
        </p:txBody>
      </p:sp>
      <p:sp>
        <p:nvSpPr>
          <p:cNvPr id="15367" name="文本框 42"/>
          <p:cNvSpPr/>
          <p:nvPr/>
        </p:nvSpPr>
        <p:spPr>
          <a:xfrm>
            <a:off x="9971088" y="5018088"/>
            <a:ext cx="658812" cy="461962"/>
          </a:xfrm>
          <a:prstGeom prst="rect">
            <a:avLst/>
          </a:prstGeom>
          <a:noFill/>
          <a:ln w="9525">
            <a:noFill/>
          </a:ln>
        </p:spPr>
        <p:txBody>
          <a:bodyPr anchor="t" anchorCtr="0">
            <a:spAutoFit/>
          </a:bodyPr>
          <a:p>
            <a:r>
              <a:rPr lang="en-US" altLang="zh-CN" sz="2400">
                <a:solidFill>
                  <a:srgbClr val="FFFFFF"/>
                </a:solidFill>
                <a:latin typeface="黑体" panose="02010609060101010101" charset="-122"/>
                <a:ea typeface="黑体" panose="02010609060101010101" charset="-122"/>
              </a:rPr>
              <a:t>88%</a:t>
            </a:r>
            <a:endParaRPr lang="en-US" altLang="zh-CN" sz="2400">
              <a:solidFill>
                <a:srgbClr val="FFFFFF"/>
              </a:solidFill>
              <a:latin typeface="黑体" panose="02010609060101010101" charset="-122"/>
              <a:ea typeface="黑体" panose="02010609060101010101" charset="-122"/>
            </a:endParaRPr>
          </a:p>
        </p:txBody>
      </p:sp>
      <p:sp>
        <p:nvSpPr>
          <p:cNvPr id="15368" name="矩形 27"/>
          <p:cNvSpPr/>
          <p:nvPr/>
        </p:nvSpPr>
        <p:spPr>
          <a:xfrm>
            <a:off x="4171950" y="1474788"/>
            <a:ext cx="7604125" cy="3970337"/>
          </a:xfrm>
          <a:prstGeom prst="rect">
            <a:avLst/>
          </a:prstGeom>
          <a:noFill/>
          <a:ln w="9525">
            <a:noFill/>
          </a:ln>
        </p:spPr>
        <p:txBody>
          <a:bodyPr anchor="t" anchorCtr="0">
            <a:spAutoFit/>
          </a:bodyPr>
          <a:p>
            <a:pPr>
              <a:lnSpc>
                <a:spcPct val="150000"/>
              </a:lnSpc>
            </a:pPr>
            <a:r>
              <a:rPr lang="en-US" altLang="zh-CN" sz="2800" b="1">
                <a:solidFill>
                  <a:srgbClr val="404040"/>
                </a:solidFill>
                <a:latin typeface="黑体" panose="02010609060101010101" charset="-122"/>
                <a:ea typeface="黑体" panose="02010609060101010101" charset="-122"/>
                <a:cs typeface="黑体" panose="02010609060101010101" charset="-122"/>
              </a:rPr>
              <a:t>1.</a:t>
            </a:r>
            <a:r>
              <a:rPr lang="zh-CN" altLang="en-US" sz="2800" b="1">
                <a:solidFill>
                  <a:srgbClr val="404040"/>
                </a:solidFill>
                <a:latin typeface="黑体" panose="02010609060101010101" charset="-122"/>
                <a:ea typeface="黑体" panose="02010609060101010101" charset="-122"/>
                <a:cs typeface="黑体" panose="02010609060101010101" charset="-122"/>
              </a:rPr>
              <a:t>客卿是春秋战国时期的一种普遍存在的现场，并非秦国特有。战国时期的有志之士不会为国籍所限制，他们为实现自己的理想，而奔走于各国。如孔子周游列国等。</a:t>
            </a:r>
            <a:endParaRPr lang="en-US" altLang="zh-CN" sz="2800" b="1">
              <a:solidFill>
                <a:srgbClr val="404040"/>
              </a:solidFill>
              <a:latin typeface="黑体" panose="02010609060101010101" charset="-122"/>
              <a:ea typeface="黑体" panose="02010609060101010101" charset="-122"/>
              <a:cs typeface="黑体" panose="02010609060101010101" charset="-122"/>
            </a:endParaRPr>
          </a:p>
          <a:p>
            <a:pPr>
              <a:lnSpc>
                <a:spcPct val="150000"/>
              </a:lnSpc>
            </a:pPr>
            <a:r>
              <a:rPr lang="en-US" altLang="zh-CN" sz="2800" b="1">
                <a:solidFill>
                  <a:srgbClr val="404040"/>
                </a:solidFill>
                <a:latin typeface="黑体" panose="02010609060101010101" charset="-122"/>
                <a:ea typeface="黑体" panose="02010609060101010101" charset="-122"/>
                <a:cs typeface="黑体" panose="02010609060101010101" charset="-122"/>
              </a:rPr>
              <a:t>2.</a:t>
            </a:r>
            <a:r>
              <a:rPr lang="zh-CN" altLang="en-US" sz="2800" b="1">
                <a:solidFill>
                  <a:srgbClr val="404040"/>
                </a:solidFill>
                <a:latin typeface="黑体" panose="02010609060101010101" charset="-122"/>
                <a:ea typeface="黑体" panose="02010609060101010101" charset="-122"/>
                <a:cs typeface="黑体" panose="02010609060101010101" charset="-122"/>
              </a:rPr>
              <a:t>李斯是秦国的门客。</a:t>
            </a:r>
            <a:endParaRPr lang="en-US" altLang="zh-CN" sz="2800" b="1">
              <a:solidFill>
                <a:srgbClr val="404040"/>
              </a:solidFill>
              <a:latin typeface="黑体" panose="02010609060101010101" charset="-122"/>
              <a:ea typeface="黑体" panose="02010609060101010101" charset="-122"/>
              <a:cs typeface="黑体" panose="02010609060101010101" charset="-122"/>
            </a:endParaRPr>
          </a:p>
          <a:p>
            <a:pPr>
              <a:lnSpc>
                <a:spcPct val="150000"/>
              </a:lnSpc>
            </a:pPr>
            <a:r>
              <a:rPr lang="en-US" altLang="zh-CN" sz="2800" b="1">
                <a:solidFill>
                  <a:srgbClr val="404040"/>
                </a:solidFill>
                <a:latin typeface="黑体" panose="02010609060101010101" charset="-122"/>
                <a:ea typeface="黑体" panose="02010609060101010101" charset="-122"/>
                <a:cs typeface="黑体" panose="02010609060101010101" charset="-122"/>
              </a:rPr>
              <a:t>3.</a:t>
            </a:r>
            <a:r>
              <a:rPr lang="zh-CN" altLang="en-US" sz="2800" b="1">
                <a:solidFill>
                  <a:srgbClr val="404040"/>
                </a:solidFill>
                <a:latin typeface="黑体" panose="02010609060101010101" charset="-122"/>
                <a:ea typeface="黑体" panose="02010609060101010101" charset="-122"/>
                <a:cs typeface="黑体" panose="02010609060101010101" charset="-122"/>
              </a:rPr>
              <a:t>秦国是李斯实现自我的理想之地。</a:t>
            </a:r>
            <a:endParaRPr lang="zh-CN" altLang="en-US" sz="2800" b="1">
              <a:solidFill>
                <a:srgbClr val="40404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par>
                                <p:cTn id="10" presetID="17" presetClass="entr" presetSubtype="10" fill="hold" grpId="0" nodeType="withEffect">
                                  <p:stCondLst>
                                    <p:cond delay="0"/>
                                  </p:stCondLst>
                                  <p:childTnLst>
                                    <p:set>
                                      <p:cBhvr>
                                        <p:cTn id="11" dur="1" fill="hold">
                                          <p:stCondLst>
                                            <p:cond delay="0"/>
                                          </p:stCondLst>
                                        </p:cTn>
                                        <p:tgtEl>
                                          <p:spTgt spid="15365"/>
                                        </p:tgtEl>
                                        <p:attrNameLst>
                                          <p:attrName>style.visibility</p:attrName>
                                        </p:attrNameLst>
                                      </p:cBhvr>
                                      <p:to>
                                        <p:strVal val="visible"/>
                                      </p:to>
                                    </p:set>
                                    <p:anim calcmode="lin" valueType="num">
                                      <p:cBhvr>
                                        <p:cTn id="12" dur="500" fill="hold"/>
                                        <p:tgtEl>
                                          <p:spTgt spid="15365"/>
                                        </p:tgtEl>
                                        <p:attrNameLst>
                                          <p:attrName>ppt_w</p:attrName>
                                        </p:attrNameLst>
                                      </p:cBhvr>
                                      <p:tavLst>
                                        <p:tav tm="0">
                                          <p:val>
                                            <p:fltVal val="0.000000"/>
                                          </p:val>
                                        </p:tav>
                                        <p:tav tm="100000">
                                          <p:val>
                                            <p:strVal val="#ppt_w"/>
                                          </p:val>
                                        </p:tav>
                                      </p:tavLst>
                                    </p:anim>
                                    <p:anim calcmode="lin" valueType="num">
                                      <p:cBhvr>
                                        <p:cTn id="13" dur="500" fill="hold"/>
                                        <p:tgtEl>
                                          <p:spTgt spid="1536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15366"/>
                                        </p:tgtEl>
                                        <p:attrNameLst>
                                          <p:attrName>style.visibility</p:attrName>
                                        </p:attrNameLst>
                                      </p:cBhvr>
                                      <p:to>
                                        <p:strVal val="visible"/>
                                      </p:to>
                                    </p:set>
                                    <p:anim calcmode="lin" valueType="num">
                                      <p:cBhvr>
                                        <p:cTn id="16" dur="500" fill="hold"/>
                                        <p:tgtEl>
                                          <p:spTgt spid="15366"/>
                                        </p:tgtEl>
                                        <p:attrNameLst>
                                          <p:attrName>ppt_w</p:attrName>
                                        </p:attrNameLst>
                                      </p:cBhvr>
                                      <p:tavLst>
                                        <p:tav tm="0">
                                          <p:val>
                                            <p:fltVal val="0.000000"/>
                                          </p:val>
                                        </p:tav>
                                        <p:tav tm="100000">
                                          <p:val>
                                            <p:strVal val="#ppt_w"/>
                                          </p:val>
                                        </p:tav>
                                      </p:tavLst>
                                    </p:anim>
                                    <p:anim calcmode="lin" valueType="num">
                                      <p:cBhvr>
                                        <p:cTn id="17" dur="500" fill="hold"/>
                                        <p:tgtEl>
                                          <p:spTgt spid="15366"/>
                                        </p:tgtEl>
                                        <p:attrNameLst>
                                          <p:attrName>ppt_h</p:attrName>
                                        </p:attrNameLst>
                                      </p:cBhvr>
                                      <p:tavLst>
                                        <p:tav tm="0">
                                          <p:val>
                                            <p:strVal val="#ppt_h"/>
                                          </p:val>
                                        </p:tav>
                                        <p:tav tm="100000">
                                          <p:val>
                                            <p:strVal val="#ppt_h"/>
                                          </p:val>
                                        </p:tav>
                                      </p:tavLst>
                                    </p:anim>
                                  </p:childTnLst>
                                </p:cTn>
                              </p:par>
                              <p:par>
                                <p:cTn id="18" presetID="17" presetClass="entr" presetSubtype="10" fill="hold" grpId="0" nodeType="withEffect">
                                  <p:stCondLst>
                                    <p:cond delay="0"/>
                                  </p:stCondLst>
                                  <p:childTnLst>
                                    <p:set>
                                      <p:cBhvr>
                                        <p:cTn id="19" dur="1" fill="hold">
                                          <p:stCondLst>
                                            <p:cond delay="0"/>
                                          </p:stCondLst>
                                        </p:cTn>
                                        <p:tgtEl>
                                          <p:spTgt spid="15367"/>
                                        </p:tgtEl>
                                        <p:attrNameLst>
                                          <p:attrName>style.visibility</p:attrName>
                                        </p:attrNameLst>
                                      </p:cBhvr>
                                      <p:to>
                                        <p:strVal val="visible"/>
                                      </p:to>
                                    </p:set>
                                    <p:anim calcmode="lin" valueType="num">
                                      <p:cBhvr>
                                        <p:cTn id="20" dur="500" fill="hold"/>
                                        <p:tgtEl>
                                          <p:spTgt spid="15367"/>
                                        </p:tgtEl>
                                        <p:attrNameLst>
                                          <p:attrName>ppt_w</p:attrName>
                                        </p:attrNameLst>
                                      </p:cBhvr>
                                      <p:tavLst>
                                        <p:tav tm="0">
                                          <p:val>
                                            <p:fltVal val="0.000000"/>
                                          </p:val>
                                        </p:tav>
                                        <p:tav tm="100000">
                                          <p:val>
                                            <p:strVal val="#ppt_w"/>
                                          </p:val>
                                        </p:tav>
                                      </p:tavLst>
                                    </p:anim>
                                    <p:anim calcmode="lin" valueType="num">
                                      <p:cBhvr>
                                        <p:cTn id="21" dur="500" fill="hold"/>
                                        <p:tgtEl>
                                          <p:spTgt spid="15367"/>
                                        </p:tgtEl>
                                        <p:attrNameLst>
                                          <p:attrName>ppt_h</p:attrName>
                                        </p:attrNameLst>
                                      </p:cBhvr>
                                      <p:tavLst>
                                        <p:tav tm="0">
                                          <p:val>
                                            <p:strVal val="#ppt_h"/>
                                          </p:val>
                                        </p:tav>
                                        <p:tav tm="100000">
                                          <p:val>
                                            <p:strVal val="#ppt_h"/>
                                          </p:val>
                                        </p:tav>
                                      </p:tavLst>
                                    </p:anim>
                                  </p:childTnLst>
                                </p:cTn>
                              </p:par>
                              <p:par>
                                <p:cTn id="22" presetID="17" presetClass="entr" presetSubtype="10" fill="hold" nodeType="withEffect">
                                  <p:stCondLst>
                                    <p:cond delay="0"/>
                                  </p:stCondLst>
                                  <p:childTnLst>
                                    <p:set>
                                      <p:cBhvr>
                                        <p:cTn id="23" dur="1" fill="hold">
                                          <p:stCondLst>
                                            <p:cond delay="0"/>
                                          </p:stCondLst>
                                        </p:cTn>
                                        <p:tgtEl>
                                          <p:spTgt spid="15364"/>
                                        </p:tgtEl>
                                        <p:attrNameLst>
                                          <p:attrName>style.visibility</p:attrName>
                                        </p:attrNameLst>
                                      </p:cBhvr>
                                      <p:to>
                                        <p:strVal val="visible"/>
                                      </p:to>
                                    </p:set>
                                    <p:anim calcmode="lin" valueType="num">
                                      <p:cBhvr>
                                        <p:cTn id="24" dur="500" fill="hold"/>
                                        <p:tgtEl>
                                          <p:spTgt spid="15364"/>
                                        </p:tgtEl>
                                        <p:attrNameLst>
                                          <p:attrName>ppt_w</p:attrName>
                                        </p:attrNameLst>
                                      </p:cBhvr>
                                      <p:tavLst>
                                        <p:tav tm="0">
                                          <p:val>
                                            <p:fltVal val="0.000000"/>
                                          </p:val>
                                        </p:tav>
                                        <p:tav tm="100000">
                                          <p:val>
                                            <p:strVal val="#ppt_w"/>
                                          </p:val>
                                        </p:tav>
                                      </p:tavLst>
                                    </p:anim>
                                    <p:anim calcmode="lin" valueType="num">
                                      <p:cBhvr>
                                        <p:cTn id="25" dur="500" fill="hold"/>
                                        <p:tgtEl>
                                          <p:spTgt spid="15364"/>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5368">
                                            <p:txEl>
                                              <p:charRg st="0" end="75"/>
                                            </p:txEl>
                                          </p:spTgt>
                                        </p:tgtEl>
                                        <p:attrNameLst>
                                          <p:attrName>style.visibility</p:attrName>
                                        </p:attrNameLst>
                                      </p:cBhvr>
                                      <p:to>
                                        <p:strVal val="visible"/>
                                      </p:to>
                                    </p:set>
                                    <p:animEffect transition="in" filter="wipe(down)">
                                      <p:cBhvr>
                                        <p:cTn id="30" dur="500"/>
                                        <p:tgtEl>
                                          <p:spTgt spid="15368">
                                            <p:txEl>
                                              <p:charRg st="0" end="7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5368">
                                            <p:txEl>
                                              <p:charRg st="75" end="87"/>
                                            </p:txEl>
                                          </p:spTgt>
                                        </p:tgtEl>
                                        <p:attrNameLst>
                                          <p:attrName>style.visibility</p:attrName>
                                        </p:attrNameLst>
                                      </p:cBhvr>
                                      <p:to>
                                        <p:strVal val="visible"/>
                                      </p:to>
                                    </p:set>
                                    <p:animEffect transition="in" filter="wipe(down)">
                                      <p:cBhvr>
                                        <p:cTn id="35" dur="500"/>
                                        <p:tgtEl>
                                          <p:spTgt spid="15368">
                                            <p:txEl>
                                              <p:charRg st="75" end="8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5368">
                                            <p:txEl>
                                              <p:charRg st="87" end="105"/>
                                            </p:txEl>
                                          </p:spTgt>
                                        </p:tgtEl>
                                        <p:attrNameLst>
                                          <p:attrName>style.visibility</p:attrName>
                                        </p:attrNameLst>
                                      </p:cBhvr>
                                      <p:to>
                                        <p:strVal val="visible"/>
                                      </p:to>
                                    </p:set>
                                    <p:animEffect transition="in" filter="wipe(down)">
                                      <p:cBhvr>
                                        <p:cTn id="40" dur="500"/>
                                        <p:tgtEl>
                                          <p:spTgt spid="15368">
                                            <p:txEl>
                                              <p:charRg st="87" end="1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6" grpId="0" animBg="1"/>
      <p:bldP spid="15367" grpId="0"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Arial"/>
      </a:majorFont>
      <a:minorFont>
        <a:latin typeface="华文细黑"/>
        <a:ea typeface="幼圆"/>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6333</Words>
  <Application>WPS 演示</Application>
  <PresentationFormat/>
  <Paragraphs>468</Paragraphs>
  <Slides>41</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41</vt:i4>
      </vt:variant>
    </vt:vector>
  </HeadingPairs>
  <TitlesOfParts>
    <vt:vector size="61" baseType="lpstr">
      <vt:lpstr>Arial</vt:lpstr>
      <vt:lpstr>宋体</vt:lpstr>
      <vt:lpstr>Wingdings</vt:lpstr>
      <vt:lpstr>华文细黑</vt:lpstr>
      <vt:lpstr>幼圆</vt:lpstr>
      <vt:lpstr>微软雅黑</vt:lpstr>
      <vt:lpstr>方正清刻本悦宋简体</vt:lpstr>
      <vt:lpstr>Calibri</vt:lpstr>
      <vt:lpstr>Calibri Light</vt:lpstr>
      <vt:lpstr>黑体</vt:lpstr>
      <vt:lpstr>楷体</vt:lpstr>
      <vt:lpstr>汉仪全唐诗简</vt:lpstr>
      <vt:lpstr>TypeLand 康熙字典體試用版</vt:lpstr>
      <vt:lpstr>仿宋</vt:lpstr>
      <vt:lpstr>MingLiU-ExtB</vt:lpstr>
      <vt:lpstr>新蒂文徵明體</vt:lpstr>
      <vt:lpstr>Segoe Print</vt:lpstr>
      <vt:lpstr>Arial Unicode MS</vt:lpstr>
      <vt:lpstr>Adobe 黑体 Std R</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12479</cp:lastModifiedBy>
  <cp:revision>29</cp:revision>
  <cp:lastPrinted>2021-04-14T10:57:00Z</cp:lastPrinted>
  <dcterms:created xsi:type="dcterms:W3CDTF">2021-04-14T10:57:00Z</dcterms:created>
  <dcterms:modified xsi:type="dcterms:W3CDTF">2021-06-18T00:33:40Z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650AF1009B614051933496F6162A7676</vt:lpwstr>
  </property>
  <property fmtid="{D5CDD505-2E9C-101B-9397-08002B2CF9AE}" pid="7" name="KSOProductBuildVer">
    <vt:lpwstr>2052-11.1.0.10577</vt:lpwstr>
  </property>
</Properties>
</file>