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323850" y="260350"/>
            <a:ext cx="8640763" cy="6597650"/>
          </a:xfrm>
          <a:ln/>
        </p:spPr>
        <p:txBody>
          <a:bodyPr anchor="ctr"/>
          <a:p>
            <a:pPr algn="l" defTabSz="914400">
              <a:lnSpc>
                <a:spcPct val="110000"/>
              </a:lnSpc>
              <a:buNone/>
            </a:pPr>
            <a:r>
              <a:rPr lang="en-US" altLang="zh-CN" sz="4800" b="1" kern="1200" baseline="0" dirty="0">
                <a:solidFill>
                  <a:srgbClr val="FF0000"/>
                </a:solidFill>
                <a:latin typeface="Arial" panose="020B0604020202020204" pitchFamily="34" charset="0"/>
                <a:ea typeface="宋体" panose="02010600030101010101" pitchFamily="2" charset="-122"/>
              </a:rPr>
              <a:t>        </a:t>
            </a:r>
            <a:r>
              <a:rPr lang="zh-CN" altLang="en-US" sz="4800" b="1" kern="1200" baseline="0" dirty="0">
                <a:solidFill>
                  <a:srgbClr val="FF0000"/>
                </a:solidFill>
                <a:latin typeface="Arial" panose="020B0604020202020204" pitchFamily="34" charset="0"/>
                <a:ea typeface="宋体" panose="02010600030101010101" pitchFamily="2" charset="-122"/>
              </a:rPr>
              <a:t>成语使用错误解读</a:t>
            </a:r>
            <a:br>
              <a:rPr lang="zh-CN" altLang="en-US" sz="4800" b="1" kern="1200" baseline="0" dirty="0">
                <a:solidFill>
                  <a:srgbClr val="FF0000"/>
                </a:solidFill>
                <a:latin typeface="Arial" panose="020B0604020202020204" pitchFamily="34" charset="0"/>
                <a:ea typeface="宋体" panose="02010600030101010101" pitchFamily="2" charset="-122"/>
              </a:rPr>
            </a:br>
            <a:r>
              <a:rPr lang="zh-CN" altLang="en-US" sz="2800" b="1" kern="1200" baseline="0" dirty="0">
                <a:solidFill>
                  <a:srgbClr val="0000FF"/>
                </a:solidFill>
                <a:latin typeface="Arial" panose="020B0604020202020204" pitchFamily="34" charset="0"/>
                <a:ea typeface="宋体" panose="02010600030101010101" pitchFamily="2" charset="-122"/>
              </a:rPr>
              <a:t> </a:t>
            </a:r>
            <a:r>
              <a:rPr lang="en-US" altLang="zh-CN" sz="2800" b="1" kern="1200" baseline="0" dirty="0">
                <a:solidFill>
                  <a:srgbClr val="0000FF"/>
                </a:solidFill>
                <a:latin typeface="Arial" panose="020B0604020202020204" pitchFamily="34" charset="0"/>
                <a:ea typeface="宋体" panose="02010600030101010101" pitchFamily="2" charset="-122"/>
              </a:rPr>
              <a:t>1.</a:t>
            </a:r>
            <a:r>
              <a:rPr lang="zh-CN" altLang="en-US" sz="2800" b="1" kern="1200" baseline="0" dirty="0">
                <a:solidFill>
                  <a:srgbClr val="0000FF"/>
                </a:solidFill>
                <a:latin typeface="Arial" panose="020B0604020202020204" pitchFamily="34" charset="0"/>
                <a:ea typeface="宋体" panose="02010600030101010101" pitchFamily="2" charset="-122"/>
              </a:rPr>
              <a:t>在十四届亚运会女子</a:t>
            </a:r>
            <a:r>
              <a:rPr lang="en-US" altLang="zh-CN" sz="2800" b="1" kern="1200" baseline="0" dirty="0">
                <a:solidFill>
                  <a:srgbClr val="0000FF"/>
                </a:solidFill>
                <a:latin typeface="Arial" panose="020B0604020202020204" pitchFamily="34" charset="0"/>
                <a:ea typeface="宋体" panose="02010600030101010101" pitchFamily="2" charset="-122"/>
              </a:rPr>
              <a:t>100</a:t>
            </a:r>
            <a:r>
              <a:rPr lang="zh-CN" altLang="en-US" sz="2800" b="1" kern="1200" baseline="0" dirty="0">
                <a:solidFill>
                  <a:srgbClr val="0000FF"/>
                </a:solidFill>
                <a:latin typeface="Arial" panose="020B0604020202020204" pitchFamily="34" charset="0"/>
                <a:ea typeface="宋体" panose="02010600030101010101" pitchFamily="2" charset="-122"/>
              </a:rPr>
              <a:t>米蛙泳比赛中，名将罗雪娟不孚众望，以</a:t>
            </a:r>
            <a:r>
              <a:rPr lang="en-US" altLang="zh-CN" sz="2800" b="1" kern="1200" baseline="0" dirty="0">
                <a:solidFill>
                  <a:srgbClr val="0000FF"/>
                </a:solidFill>
                <a:latin typeface="Arial" panose="020B0604020202020204" pitchFamily="34" charset="0"/>
                <a:ea typeface="宋体" panose="02010600030101010101" pitchFamily="2" charset="-122"/>
              </a:rPr>
              <a:t>1</a:t>
            </a:r>
            <a:r>
              <a:rPr lang="zh-CN" altLang="en-US" sz="2800" b="1" kern="1200" baseline="0" dirty="0">
                <a:solidFill>
                  <a:srgbClr val="0000FF"/>
                </a:solidFill>
                <a:latin typeface="Arial" panose="020B0604020202020204" pitchFamily="34" charset="0"/>
                <a:ea typeface="宋体" panose="02010600030101010101" pitchFamily="2" charset="-122"/>
              </a:rPr>
              <a:t>分</a:t>
            </a:r>
            <a:r>
              <a:rPr lang="en-US" altLang="zh-CN" sz="2800" b="1" kern="1200" baseline="0" dirty="0">
                <a:solidFill>
                  <a:srgbClr val="0000FF"/>
                </a:solidFill>
                <a:latin typeface="Arial" panose="020B0604020202020204" pitchFamily="34" charset="0"/>
                <a:ea typeface="宋体" panose="02010600030101010101" pitchFamily="2" charset="-122"/>
              </a:rPr>
              <a:t>06</a:t>
            </a:r>
            <a:r>
              <a:rPr lang="zh-CN" altLang="en-US" sz="2800" b="1" kern="1200" baseline="0" dirty="0">
                <a:solidFill>
                  <a:srgbClr val="0000FF"/>
                </a:solidFill>
                <a:latin typeface="Arial" panose="020B0604020202020204" pitchFamily="34" charset="0"/>
                <a:ea typeface="宋体" panose="02010600030101010101" pitchFamily="2" charset="-122"/>
              </a:rPr>
              <a:t>秒</a:t>
            </a:r>
            <a:r>
              <a:rPr lang="en-US" altLang="zh-CN" sz="2800" b="1" kern="1200" baseline="0" dirty="0">
                <a:solidFill>
                  <a:srgbClr val="0000FF"/>
                </a:solidFill>
                <a:latin typeface="Arial" panose="020B0604020202020204" pitchFamily="34" charset="0"/>
                <a:ea typeface="宋体" panose="02010600030101010101" pitchFamily="2" charset="-122"/>
              </a:rPr>
              <a:t>84</a:t>
            </a:r>
            <a:r>
              <a:rPr lang="zh-CN" altLang="en-US" sz="2800" b="1" kern="1200" baseline="0" dirty="0">
                <a:solidFill>
                  <a:srgbClr val="0000FF"/>
                </a:solidFill>
                <a:latin typeface="Arial" panose="020B0604020202020204" pitchFamily="34" charset="0"/>
                <a:ea typeface="宋体" panose="02010600030101010101" pitchFamily="2" charset="-122"/>
              </a:rPr>
              <a:t>的成绩刷了新的亚洲纪录，并且为中国队再添一金</a:t>
            </a:r>
            <a:r>
              <a:rPr lang="zh-CN" altLang="en-US" sz="2800" b="1" u="sng" kern="1200" baseline="0" dirty="0">
                <a:solidFill>
                  <a:srgbClr val="FF0000"/>
                </a:solidFill>
                <a:latin typeface="Arial" panose="020B0604020202020204" pitchFamily="34" charset="0"/>
                <a:ea typeface="宋体" panose="02010600030101010101" pitchFamily="2" charset="-122"/>
              </a:rPr>
              <a:t>。（不孚众望，不使群众信服。意思反了。改为“深孚众望”或“不负众望”。）</a:t>
            </a:r>
            <a:br>
              <a:rPr lang="zh-CN" altLang="en-US" sz="2800" b="1" kern="1200" baseline="0" dirty="0">
                <a:solidFill>
                  <a:srgbClr val="0000FF"/>
                </a:solidFill>
                <a:latin typeface="Arial" panose="020B0604020202020204" pitchFamily="34" charset="0"/>
                <a:ea typeface="宋体" panose="02010600030101010101" pitchFamily="2" charset="-122"/>
              </a:rPr>
            </a:br>
            <a:r>
              <a:rPr lang="en-US" altLang="zh-CN" sz="2800" b="1" kern="1200" baseline="0" dirty="0">
                <a:solidFill>
                  <a:srgbClr val="0000FF"/>
                </a:solidFill>
                <a:latin typeface="Arial" panose="020B0604020202020204" pitchFamily="34" charset="0"/>
                <a:ea typeface="宋体" panose="02010600030101010101" pitchFamily="2" charset="-122"/>
              </a:rPr>
              <a:t>2..</a:t>
            </a:r>
            <a:r>
              <a:rPr lang="zh-CN" altLang="en-US" sz="2800" b="1" kern="1200" baseline="0" dirty="0">
                <a:solidFill>
                  <a:srgbClr val="0000FF"/>
                </a:solidFill>
                <a:latin typeface="Arial" panose="020B0604020202020204" pitchFamily="34" charset="0"/>
                <a:ea typeface="宋体" panose="02010600030101010101" pitchFamily="2" charset="-122"/>
              </a:rPr>
              <a:t>这次商品博览会，聚集了全国各地各种各样的新产品，真可谓浩如烟海，应有尽有</a:t>
            </a:r>
            <a:r>
              <a:rPr lang="zh-CN" altLang="en-US" sz="2800" b="1" u="sng" kern="1200" baseline="0" dirty="0">
                <a:solidFill>
                  <a:srgbClr val="FF0000"/>
                </a:solidFill>
                <a:latin typeface="Arial" panose="020B0604020202020204" pitchFamily="34" charset="0"/>
                <a:ea typeface="宋体" panose="02010600030101010101" pitchFamily="2" charset="-122"/>
              </a:rPr>
              <a:t>。（浩如烟海，形容典籍、图书等极为丰富。不能形容商品。）</a:t>
            </a:r>
            <a:r>
              <a:rPr lang="en-US" altLang="zh-CN" sz="2800" b="1" u="sng" kern="1200" baseline="0" dirty="0">
                <a:solidFill>
                  <a:srgbClr val="FF0000"/>
                </a:solidFill>
                <a:latin typeface="Arial" panose="020B0604020202020204" pitchFamily="34" charset="0"/>
                <a:ea typeface="宋体" panose="02010600030101010101" pitchFamily="2" charset="-122"/>
              </a:rPr>
              <a:t> </a:t>
            </a:r>
            <a:br>
              <a:rPr lang="en-US" altLang="zh-CN" sz="2800" b="1" kern="1200" baseline="0" dirty="0">
                <a:solidFill>
                  <a:srgbClr val="0000FF"/>
                </a:solidFill>
                <a:latin typeface="Arial" panose="020B0604020202020204" pitchFamily="34" charset="0"/>
                <a:ea typeface="宋体" panose="02010600030101010101" pitchFamily="2" charset="-122"/>
              </a:rPr>
            </a:br>
            <a:r>
              <a:rPr lang="en-US" altLang="zh-CN" sz="2800" b="1" kern="1200" baseline="0" dirty="0">
                <a:solidFill>
                  <a:srgbClr val="0000FF"/>
                </a:solidFill>
                <a:latin typeface="Arial" panose="020B0604020202020204" pitchFamily="34" charset="0"/>
                <a:ea typeface="宋体" panose="02010600030101010101" pitchFamily="2" charset="-122"/>
              </a:rPr>
              <a:t>3..</a:t>
            </a:r>
            <a:r>
              <a:rPr lang="zh-CN" altLang="en-US" sz="2800" b="1" kern="1200" baseline="0" dirty="0">
                <a:solidFill>
                  <a:srgbClr val="0000FF"/>
                </a:solidFill>
                <a:latin typeface="Arial" panose="020B0604020202020204" pitchFamily="34" charset="0"/>
                <a:ea typeface="宋体" panose="02010600030101010101" pitchFamily="2" charset="-122"/>
              </a:rPr>
              <a:t>两位阔别多年的老友意外地在一条小巷里狭路相逢，两人又是握手又是拥抱，别提多高兴了</a:t>
            </a:r>
            <a:r>
              <a:rPr lang="zh-CN" altLang="en-US" sz="2800" b="1" u="sng" kern="1200" baseline="0" dirty="0">
                <a:solidFill>
                  <a:srgbClr val="FF0000"/>
                </a:solidFill>
                <a:latin typeface="Arial" panose="020B0604020202020204" pitchFamily="34" charset="0"/>
                <a:ea typeface="宋体" panose="02010600030101010101" pitchFamily="2" charset="-122"/>
              </a:rPr>
              <a:t>。（狭路相逢，多用来指仇人相见，彼此都不肯轻易放过。不可用于老友见面。）</a:t>
            </a:r>
            <a:endParaRPr lang="zh-CN" altLang="en-US" sz="2800" b="1" u="sng" kern="1200" baseline="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文本占位符 11266"/>
          <p:cNvSpPr>
            <a:spLocks noGrp="1"/>
          </p:cNvSpPr>
          <p:nvPr>
            <p:ph type="body" idx="1"/>
          </p:nvPr>
        </p:nvSpPr>
        <p:spPr>
          <a:xfrm>
            <a:off x="539750" y="333375"/>
            <a:ext cx="8435975" cy="6337300"/>
          </a:xfrm>
          <a:ln/>
        </p:spPr>
        <p:txBody>
          <a:bodyPr/>
          <a:p>
            <a:r>
              <a:rPr lang="en-US" altLang="zh-CN" sz="2800" b="1" dirty="0">
                <a:solidFill>
                  <a:srgbClr val="0000FF"/>
                </a:solidFill>
              </a:rPr>
              <a:t>28</a:t>
            </a:r>
            <a:r>
              <a:rPr lang="zh-CN" altLang="en-US" sz="2800" b="1" dirty="0">
                <a:solidFill>
                  <a:srgbClr val="0000FF"/>
                </a:solidFill>
              </a:rPr>
              <a:t>．小错误也不能放过，须知集腋成裘，小错积多了，也会对工作造成大的损害</a:t>
            </a:r>
            <a:r>
              <a:rPr lang="zh-CN" altLang="en-US" sz="2800" b="1" u="sng" dirty="0">
                <a:solidFill>
                  <a:srgbClr val="FF0000"/>
                </a:solidFill>
              </a:rPr>
              <a:t>。（集腋成裘，狐狸腋下的皮虽很小，但聚集起来就能制一件皮袍。比喻积少成多。褒义。这里用于贬义。）</a:t>
            </a:r>
            <a:br>
              <a:rPr lang="zh-CN" altLang="en-US" sz="2800" b="1" dirty="0">
                <a:solidFill>
                  <a:srgbClr val="0000FF"/>
                </a:solidFill>
              </a:rPr>
            </a:br>
            <a:r>
              <a:rPr lang="en-US" altLang="zh-CN" sz="2800" b="1" dirty="0">
                <a:solidFill>
                  <a:srgbClr val="0000FF"/>
                </a:solidFill>
              </a:rPr>
              <a:t>29</a:t>
            </a:r>
            <a:r>
              <a:rPr lang="zh-CN" altLang="en-US" sz="2800" b="1" dirty="0">
                <a:solidFill>
                  <a:srgbClr val="0000FF"/>
                </a:solidFill>
              </a:rPr>
              <a:t>．这件事对我无异于晴空霹雳，如同一块珍藏多年价值连城的璧玉，顷刻间变成一块一文不名的瓦片</a:t>
            </a:r>
            <a:r>
              <a:rPr lang="zh-CN" altLang="en-US" sz="2800" b="1" u="sng" dirty="0">
                <a:solidFill>
                  <a:srgbClr val="FF0000"/>
                </a:solidFill>
              </a:rPr>
              <a:t>。（一文不名，一个钱都没有。名，占有。这里宜改为“一文不值”。）</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30</a:t>
            </a:r>
            <a:r>
              <a:rPr lang="zh-CN" altLang="en-US" sz="2800" b="1" dirty="0">
                <a:solidFill>
                  <a:srgbClr val="0000FF"/>
                </a:solidFill>
              </a:rPr>
              <a:t>．这所学校向家长发了一封关于收取学费的公开信，既言“切实减轻群众负担”，可实际收费额却步步攀升。首鼠两端，堪称奇文</a:t>
            </a:r>
            <a:r>
              <a:rPr lang="zh-CN" altLang="en-US" sz="2800" b="1" u="sng" dirty="0">
                <a:solidFill>
                  <a:srgbClr val="FF0000"/>
                </a:solidFill>
              </a:rPr>
              <a:t>。（首鼠两端，在两者之间犹豫不决左右动摇不定。这里用于表示言行不一，错。）</a:t>
            </a:r>
            <a:r>
              <a:rPr lang="en-US" altLang="zh-CN" sz="2800" b="1" u="sng" dirty="0">
                <a:solidFill>
                  <a:srgbClr val="FF0000"/>
                </a:solidFill>
              </a:rPr>
              <a:t> </a:t>
            </a:r>
            <a:endParaRPr lang="en-US" altLang="zh-CN" sz="2800" b="1" u="sng"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文本占位符 12290"/>
          <p:cNvSpPr>
            <a:spLocks noGrp="1"/>
          </p:cNvSpPr>
          <p:nvPr>
            <p:ph type="body" idx="1"/>
          </p:nvPr>
        </p:nvSpPr>
        <p:spPr>
          <a:xfrm>
            <a:off x="179388" y="188913"/>
            <a:ext cx="8785225" cy="6480175"/>
          </a:xfrm>
          <a:ln/>
        </p:spPr>
        <p:txBody>
          <a:bodyPr/>
          <a:p>
            <a:pPr>
              <a:lnSpc>
                <a:spcPct val="90000"/>
              </a:lnSpc>
            </a:pPr>
            <a:r>
              <a:rPr lang="en-US" altLang="zh-CN" sz="2800" b="1" dirty="0">
                <a:solidFill>
                  <a:srgbClr val="0000FF"/>
                </a:solidFill>
              </a:rPr>
              <a:t>31</a:t>
            </a:r>
            <a:r>
              <a:rPr lang="zh-CN" altLang="en-US" sz="2800" b="1" dirty="0">
                <a:solidFill>
                  <a:srgbClr val="0000FF"/>
                </a:solidFill>
              </a:rPr>
              <a:t>．人世五年后，食品、纺织、服装、建筑、金融及其他服务业就业机会将平均增加</a:t>
            </a:r>
            <a:r>
              <a:rPr lang="en-US" altLang="zh-CN" sz="2800" b="1" dirty="0">
                <a:solidFill>
                  <a:srgbClr val="0000FF"/>
                </a:solidFill>
              </a:rPr>
              <a:t>30%</a:t>
            </a:r>
            <a:r>
              <a:rPr lang="zh-CN" altLang="en-US" sz="2800" b="1" dirty="0">
                <a:solidFill>
                  <a:srgbClr val="0000FF"/>
                </a:solidFill>
              </a:rPr>
              <a:t>；届时，熟悉世贸组织规则，适应国际竞争的外语人才、复合型人才将炙手可热</a:t>
            </a:r>
            <a:r>
              <a:rPr lang="zh-CN" altLang="en-US" sz="2800" b="1" u="sng" dirty="0">
                <a:solidFill>
                  <a:srgbClr val="FF0000"/>
                </a:solidFill>
              </a:rPr>
              <a:t>。（炙手可热，见</a:t>
            </a:r>
            <a:r>
              <a:rPr lang="en-US" altLang="zh-CN" sz="2800" b="1" u="sng" dirty="0">
                <a:solidFill>
                  <a:srgbClr val="FF0000"/>
                </a:solidFill>
              </a:rPr>
              <a:t>20</a:t>
            </a:r>
            <a:r>
              <a:rPr lang="zh-CN" altLang="en-US" sz="2800" b="1" u="sng" dirty="0">
                <a:solidFill>
                  <a:srgbClr val="FF0000"/>
                </a:solidFill>
              </a:rPr>
              <a:t>说明。这里用来形容“吃香的人才”，错。）</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32</a:t>
            </a:r>
            <a:r>
              <a:rPr lang="zh-CN" altLang="en-US" sz="2800" b="1" dirty="0">
                <a:solidFill>
                  <a:srgbClr val="0000FF"/>
                </a:solidFill>
              </a:rPr>
              <a:t>．．声名不论大小，都是靠诚实的劳动、创造实绩获得的。实至名归，才能安之若素；以名砺志，才会不断进取</a:t>
            </a:r>
            <a:r>
              <a:rPr lang="zh-CN" altLang="en-US" sz="2800" b="1" u="sng" dirty="0">
                <a:solidFill>
                  <a:srgbClr val="FF0000"/>
                </a:solidFill>
              </a:rPr>
              <a:t>。（实至名归，有了真正的学识、本领或功业，自然就有声誉。用得好。安之若素，安然相处，和往常一样，不觉得有什么不合适。不能表示“心里安稳”。）</a:t>
            </a:r>
            <a:br>
              <a:rPr lang="zh-CN" altLang="en-US" sz="2800" b="1" u="sng" dirty="0">
                <a:solidFill>
                  <a:srgbClr val="FF0000"/>
                </a:solidFill>
              </a:rPr>
            </a:br>
            <a:r>
              <a:rPr lang="en-US" altLang="zh-CN" sz="2800" b="1" dirty="0">
                <a:solidFill>
                  <a:srgbClr val="0000FF"/>
                </a:solidFill>
              </a:rPr>
              <a:t>33</a:t>
            </a:r>
            <a:r>
              <a:rPr lang="zh-CN" altLang="en-US" sz="2800" b="1" dirty="0">
                <a:solidFill>
                  <a:srgbClr val="0000FF"/>
                </a:solidFill>
              </a:rPr>
              <a:t>．写事件，不写其来龙去脉，只取其涉笔成趣的地方加以渲染，片言只语，含蓄浓缩</a:t>
            </a:r>
            <a:r>
              <a:rPr lang="zh-CN" altLang="en-US" sz="2800" b="1" u="sng" dirty="0">
                <a:solidFill>
                  <a:srgbClr val="FF0000"/>
                </a:solidFill>
              </a:rPr>
              <a:t>。（涉笔成趣，形容一动笔就画出或写出很有意趣的东西。常用来表示创作者水平高。这里“涉笔成趣的地方”指的不是创作人，而是故事情节。片言只语，零零碎碎的话。强调零碎，不表示浓缩。）</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文本占位符 13314"/>
          <p:cNvSpPr>
            <a:spLocks noGrp="1"/>
          </p:cNvSpPr>
          <p:nvPr>
            <p:ph type="body" idx="1"/>
          </p:nvPr>
        </p:nvSpPr>
        <p:spPr>
          <a:xfrm>
            <a:off x="457200" y="260350"/>
            <a:ext cx="8435975" cy="6337300"/>
          </a:xfrm>
          <a:ln/>
        </p:spPr>
        <p:txBody>
          <a:bodyPr/>
          <a:p>
            <a:pPr>
              <a:lnSpc>
                <a:spcPct val="120000"/>
              </a:lnSpc>
            </a:pPr>
            <a:r>
              <a:rPr lang="en-US" altLang="zh-CN" sz="2800" b="1" dirty="0">
                <a:solidFill>
                  <a:srgbClr val="0000FF"/>
                </a:solidFill>
              </a:rPr>
              <a:t>34</a:t>
            </a:r>
            <a:r>
              <a:rPr lang="zh-CN" altLang="en-US" sz="2800" b="1" dirty="0">
                <a:solidFill>
                  <a:srgbClr val="0000FF"/>
                </a:solidFill>
              </a:rPr>
              <a:t>．中国女子柔道选手袁华在人声鼎沸的赛场上能做到充耳不闻、心静如水，而一旦发力，就令对手不寒而栗。</a:t>
            </a:r>
            <a:r>
              <a:rPr lang="en-US" altLang="zh-CN" sz="2800" b="1" dirty="0">
                <a:solidFill>
                  <a:srgbClr val="0000FF"/>
                </a:solidFill>
              </a:rPr>
              <a:t> </a:t>
            </a:r>
            <a:r>
              <a:rPr lang="zh-CN" altLang="en-US" sz="2800" b="1" u="sng" dirty="0">
                <a:solidFill>
                  <a:srgbClr val="FF0000"/>
                </a:solidFill>
              </a:rPr>
              <a:t>（充耳不闻，形容有意不听别人的意见。不合语境。）</a:t>
            </a:r>
            <a:br>
              <a:rPr lang="zh-CN" altLang="en-US" sz="2800" b="1" dirty="0">
                <a:solidFill>
                  <a:srgbClr val="0000FF"/>
                </a:solidFill>
              </a:rPr>
            </a:br>
            <a:r>
              <a:rPr lang="en-US" altLang="zh-CN" sz="2800" b="1" dirty="0">
                <a:solidFill>
                  <a:srgbClr val="0000FF"/>
                </a:solidFill>
              </a:rPr>
              <a:t>35</a:t>
            </a:r>
            <a:r>
              <a:rPr lang="zh-CN" altLang="en-US" sz="2800" b="1" dirty="0">
                <a:solidFill>
                  <a:srgbClr val="0000FF"/>
                </a:solidFill>
              </a:rPr>
              <a:t>．在眼前出现一位纳西族老太太，那张脸上已有不少皱纹，一身纳西族的装束却装戴得一尘不染</a:t>
            </a:r>
            <a:r>
              <a:rPr lang="zh-CN" altLang="en-US" sz="2800" b="1" u="sng" dirty="0">
                <a:solidFill>
                  <a:srgbClr val="FF0000"/>
                </a:solidFill>
              </a:rPr>
              <a:t>。（装戴得一尘不染，搭配不当。）</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36</a:t>
            </a:r>
            <a:r>
              <a:rPr lang="zh-CN" altLang="en-US" sz="2800" b="1" dirty="0">
                <a:solidFill>
                  <a:srgbClr val="0000FF"/>
                </a:solidFill>
              </a:rPr>
              <a:t>．他以疯狂的热情投身于政界，很快地成为本土上的头面人物，一举而实现了衣锦还乡的世代农民的梦</a:t>
            </a:r>
            <a:r>
              <a:rPr lang="zh-CN" altLang="en-US" sz="2800" b="1" u="sng" dirty="0">
                <a:solidFill>
                  <a:srgbClr val="FF0000"/>
                </a:solidFill>
              </a:rPr>
              <a:t>。（衣锦还乡，旧指富贵以后回到故乡。含有向乡里夸耀的意思。此人是“本土上的头面人物”，无须回乡。</a:t>
            </a:r>
            <a:endParaRPr lang="zh-CN" altLang="en-US" sz="2800" b="1" u="sng"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占位符 14338"/>
          <p:cNvSpPr>
            <a:spLocks noGrp="1"/>
          </p:cNvSpPr>
          <p:nvPr>
            <p:ph type="body" idx="1"/>
          </p:nvPr>
        </p:nvSpPr>
        <p:spPr>
          <a:xfrm>
            <a:off x="539750" y="620713"/>
            <a:ext cx="8229600" cy="5792787"/>
          </a:xfrm>
          <a:ln/>
        </p:spPr>
        <p:txBody>
          <a:bodyPr/>
          <a:p>
            <a:pPr>
              <a:lnSpc>
                <a:spcPct val="130000"/>
              </a:lnSpc>
            </a:pPr>
            <a:r>
              <a:rPr lang="en-US" altLang="zh-CN" sz="2400" b="1" dirty="0">
                <a:solidFill>
                  <a:srgbClr val="0000FF"/>
                </a:solidFill>
              </a:rPr>
              <a:t> 37</a:t>
            </a:r>
            <a:r>
              <a:rPr lang="zh-CN" altLang="en-US" sz="2400" b="1" dirty="0">
                <a:solidFill>
                  <a:srgbClr val="0000FF"/>
                </a:solidFill>
              </a:rPr>
              <a:t>．石景山区开办了北京第一家打工子弟学校，招收了</a:t>
            </a:r>
            <a:r>
              <a:rPr lang="en-US" altLang="zh-CN" sz="2400" b="1" dirty="0">
                <a:solidFill>
                  <a:srgbClr val="0000FF"/>
                </a:solidFill>
              </a:rPr>
              <a:t>126</a:t>
            </a:r>
            <a:r>
              <a:rPr lang="zh-CN" altLang="en-US" sz="2400" b="1" dirty="0">
                <a:solidFill>
                  <a:srgbClr val="0000FF"/>
                </a:solidFill>
              </a:rPr>
              <a:t>名新生，但这对</a:t>
            </a:r>
            <a:r>
              <a:rPr lang="en-US" altLang="zh-CN" sz="2400" b="1" dirty="0">
                <a:solidFill>
                  <a:srgbClr val="0000FF"/>
                </a:solidFill>
              </a:rPr>
              <a:t>8</a:t>
            </a:r>
            <a:r>
              <a:rPr lang="zh-CN" altLang="en-US" sz="2400" b="1" dirty="0">
                <a:solidFill>
                  <a:srgbClr val="0000FF"/>
                </a:solidFill>
              </a:rPr>
              <a:t>万多名打工子弟来说，实在是不足挂齿</a:t>
            </a:r>
            <a:r>
              <a:rPr lang="zh-CN" altLang="en-US" sz="2400" b="1" u="sng" dirty="0">
                <a:solidFill>
                  <a:srgbClr val="FF0000"/>
                </a:solidFill>
              </a:rPr>
              <a:t>。（不足挂齿，表示不值得一提，含轻视或自谦之意。这里是感叹数量太少，应换为“杯水车薪”。）</a:t>
            </a:r>
            <a:r>
              <a:rPr lang="en-US" altLang="zh-CN" sz="2400" b="1" u="sng" dirty="0">
                <a:solidFill>
                  <a:srgbClr val="FF0000"/>
                </a:solidFill>
              </a:rPr>
              <a:t> </a:t>
            </a:r>
            <a:br>
              <a:rPr lang="en-US" altLang="zh-CN" sz="2400" b="1" dirty="0">
                <a:solidFill>
                  <a:srgbClr val="0000FF"/>
                </a:solidFill>
              </a:rPr>
            </a:br>
            <a:r>
              <a:rPr lang="en-US" altLang="zh-CN" sz="2400" b="1" dirty="0">
                <a:solidFill>
                  <a:srgbClr val="0000FF"/>
                </a:solidFill>
              </a:rPr>
              <a:t>38</a:t>
            </a:r>
            <a:r>
              <a:rPr lang="zh-CN" altLang="en-US" sz="2400" b="1" dirty="0">
                <a:solidFill>
                  <a:srgbClr val="0000FF"/>
                </a:solidFill>
              </a:rPr>
              <a:t>．</a:t>
            </a:r>
            <a:r>
              <a:rPr lang="en-US" altLang="zh-CN" sz="2400" b="1" dirty="0">
                <a:solidFill>
                  <a:srgbClr val="0000FF"/>
                </a:solidFill>
              </a:rPr>
              <a:t> </a:t>
            </a:r>
            <a:r>
              <a:rPr lang="zh-CN" altLang="en-US" sz="2400" b="1" dirty="0">
                <a:solidFill>
                  <a:srgbClr val="0000FF"/>
                </a:solidFill>
              </a:rPr>
              <a:t>有德之人不会以权谋私，不会贪污受贿，虽然清贫点，但活得坦荡，没有水落石出之虑，也没有半夜敲门之惊</a:t>
            </a:r>
            <a:r>
              <a:rPr lang="zh-CN" altLang="en-US" sz="2400" b="1" u="sng" dirty="0">
                <a:solidFill>
                  <a:srgbClr val="FF0000"/>
                </a:solidFill>
              </a:rPr>
              <a:t>。（水落石出，比喻事情的真相完全显露出来。看似正确，但习惯上“水落石出”从积极的角度比喻真相终于大白，不表示消极的担忧。）</a:t>
            </a:r>
            <a:r>
              <a:rPr lang="en-US" altLang="zh-CN" sz="2400" b="1" u="sng" dirty="0">
                <a:solidFill>
                  <a:srgbClr val="FF0000"/>
                </a:solidFill>
              </a:rPr>
              <a:t> </a:t>
            </a:r>
            <a:br>
              <a:rPr lang="en-US" altLang="zh-CN" sz="2400" b="1" u="sng" dirty="0">
                <a:solidFill>
                  <a:srgbClr val="FF0000"/>
                </a:solidFill>
              </a:rPr>
            </a:br>
            <a:r>
              <a:rPr lang="en-US" altLang="zh-CN" sz="2400" b="1" dirty="0">
                <a:solidFill>
                  <a:srgbClr val="0000FF"/>
                </a:solidFill>
              </a:rPr>
              <a:t>39</a:t>
            </a:r>
            <a:r>
              <a:rPr lang="zh-CN" altLang="en-US" sz="2400" b="1" dirty="0">
                <a:solidFill>
                  <a:srgbClr val="0000FF"/>
                </a:solidFill>
              </a:rPr>
              <a:t>．在这次打击赌博的行动中，该市几百名公安干警倾巢出动，一举端掉了十几个窝点，缴获了一大批赌具赌资</a:t>
            </a:r>
            <a:r>
              <a:rPr lang="zh-CN" altLang="en-US" sz="2400" b="1" u="sng" dirty="0">
                <a:solidFill>
                  <a:srgbClr val="FF0000"/>
                </a:solidFill>
              </a:rPr>
              <a:t>。（倾巢出动</a:t>
            </a:r>
            <a:r>
              <a:rPr lang="en-US" altLang="zh-CN" sz="2400" b="1" u="sng" dirty="0">
                <a:solidFill>
                  <a:srgbClr val="FF0000"/>
                </a:solidFill>
              </a:rPr>
              <a:t>,</a:t>
            </a:r>
            <a:r>
              <a:rPr lang="zh-CN" altLang="en-US" sz="2400" b="1" u="sng" dirty="0">
                <a:solidFill>
                  <a:srgbClr val="FF0000"/>
                </a:solidFill>
              </a:rPr>
              <a:t>贬义，不能用于公安干警。）</a:t>
            </a:r>
            <a:endParaRPr lang="zh-CN" altLang="en-US" sz="2400" b="1" u="sng"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文本占位符 15362"/>
          <p:cNvSpPr>
            <a:spLocks noGrp="1"/>
          </p:cNvSpPr>
          <p:nvPr>
            <p:ph type="body" idx="1"/>
          </p:nvPr>
        </p:nvSpPr>
        <p:spPr>
          <a:xfrm>
            <a:off x="457200" y="476250"/>
            <a:ext cx="8507413" cy="6192838"/>
          </a:xfrm>
          <a:ln/>
        </p:spPr>
        <p:txBody>
          <a:bodyPr/>
          <a:p>
            <a:pPr>
              <a:lnSpc>
                <a:spcPct val="110000"/>
              </a:lnSpc>
            </a:pPr>
            <a:r>
              <a:rPr lang="en-US" altLang="zh-CN" sz="2800" b="1" dirty="0">
                <a:solidFill>
                  <a:srgbClr val="0000FF"/>
                </a:solidFill>
              </a:rPr>
              <a:t>40</a:t>
            </a:r>
            <a:r>
              <a:rPr lang="zh-CN" altLang="en-US" sz="2800" b="1" dirty="0">
                <a:solidFill>
                  <a:srgbClr val="0000FF"/>
                </a:solidFill>
              </a:rPr>
              <a:t>．斯韦思林杯终于回到了我们的怀抱！当普天弹冠相庆时，人们不由得不佩服蔡振华</a:t>
            </a:r>
            <a:r>
              <a:rPr lang="zh-CN" altLang="en-US" sz="2800" b="1" u="sng" dirty="0">
                <a:solidFill>
                  <a:srgbClr val="FF0000"/>
                </a:solidFill>
              </a:rPr>
              <a:t>。（弹冠相庆，指官场中一人当了官或升了官，同伙就互相庆贺将有官可做。贬义。）</a:t>
            </a:r>
            <a:br>
              <a:rPr lang="zh-CN" altLang="en-US" sz="2800" b="1" u="sng" dirty="0">
                <a:solidFill>
                  <a:srgbClr val="FF0000"/>
                </a:solidFill>
              </a:rPr>
            </a:br>
            <a:r>
              <a:rPr lang="en-US" altLang="zh-CN" sz="2800" b="1" dirty="0">
                <a:solidFill>
                  <a:srgbClr val="0000FF"/>
                </a:solidFill>
              </a:rPr>
              <a:t>41. </a:t>
            </a:r>
            <a:r>
              <a:rPr lang="zh-CN" altLang="en-US" sz="2800" b="1" dirty="0">
                <a:solidFill>
                  <a:srgbClr val="0000FF"/>
                </a:solidFill>
              </a:rPr>
              <a:t>应用文，比如“合同”、“调查报告”、“总结”等官样文章，一般不使用文学语言</a:t>
            </a:r>
            <a:r>
              <a:rPr lang="zh-CN" altLang="en-US" sz="2800" b="1" u="sng" dirty="0">
                <a:solidFill>
                  <a:srgbClr val="FF0000"/>
                </a:solidFill>
              </a:rPr>
              <a:t>。（官样文章，讽刺那些空话套话连篇的照例敷衍的虚文滥调。贬义。）</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42.</a:t>
            </a:r>
            <a:r>
              <a:rPr lang="zh-CN" altLang="en-US" sz="2800" b="1" dirty="0">
                <a:solidFill>
                  <a:srgbClr val="0000FF"/>
                </a:solidFill>
              </a:rPr>
              <a:t>字义丰富是汉字的一大特点，掌握了常用字的字义有利于理解词语，汉语中很多词可以望文生义，望文知义</a:t>
            </a:r>
            <a:r>
              <a:rPr lang="zh-CN" altLang="en-US" sz="2800" b="1" u="sng" dirty="0">
                <a:solidFill>
                  <a:srgbClr val="FF0000"/>
                </a:solidFill>
              </a:rPr>
              <a:t>。（望文生义，不了解某一词句的确切涵义，光从字面上去牵强附会，做出不确切的解释。贬义。用在这里不合语境。）</a:t>
            </a:r>
            <a:endParaRPr lang="zh-CN" altLang="en-US" sz="2800" b="1" dirty="0">
              <a:solidFill>
                <a:srgbClr val="0000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文本占位符 16386"/>
          <p:cNvSpPr>
            <a:spLocks noGrp="1"/>
          </p:cNvSpPr>
          <p:nvPr>
            <p:ph type="body" idx="1"/>
          </p:nvPr>
        </p:nvSpPr>
        <p:spPr>
          <a:xfrm>
            <a:off x="457200" y="333375"/>
            <a:ext cx="8435975" cy="6264275"/>
          </a:xfrm>
          <a:ln/>
        </p:spPr>
        <p:txBody>
          <a:bodyPr/>
          <a:p>
            <a:pPr>
              <a:lnSpc>
                <a:spcPct val="120000"/>
              </a:lnSpc>
            </a:pPr>
            <a:r>
              <a:rPr lang="en-US" altLang="zh-CN" sz="2400" b="1" dirty="0">
                <a:solidFill>
                  <a:srgbClr val="0000FF"/>
                </a:solidFill>
              </a:rPr>
              <a:t>43. </a:t>
            </a:r>
            <a:r>
              <a:rPr lang="zh-CN" altLang="en-US" sz="2400" b="1" dirty="0">
                <a:solidFill>
                  <a:srgbClr val="0000FF"/>
                </a:solidFill>
              </a:rPr>
              <a:t>教育要讲究方式方法，不能总是耳提面命，摆官僚作风</a:t>
            </a:r>
            <a:r>
              <a:rPr lang="zh-CN" altLang="en-US" sz="2400" b="1" u="sng" dirty="0">
                <a:solidFill>
                  <a:srgbClr val="FF0000"/>
                </a:solidFill>
              </a:rPr>
              <a:t>。（耳提面命，不仅是当面告诉他，而且是提着他的耳朵向他讲。形容长辈教导热心恳切。褒义。不能用来形容官僚作风。）</a:t>
            </a:r>
            <a:r>
              <a:rPr lang="en-US" altLang="zh-CN" sz="2400" b="1" dirty="0">
                <a:solidFill>
                  <a:srgbClr val="0000FF"/>
                </a:solidFill>
              </a:rPr>
              <a:t> </a:t>
            </a:r>
            <a:br>
              <a:rPr lang="en-US" altLang="zh-CN" sz="2400" b="1" dirty="0">
                <a:solidFill>
                  <a:srgbClr val="0000FF"/>
                </a:solidFill>
              </a:rPr>
            </a:br>
            <a:r>
              <a:rPr lang="en-US" altLang="zh-CN" sz="2400" b="1" dirty="0">
                <a:solidFill>
                  <a:srgbClr val="0000FF"/>
                </a:solidFill>
              </a:rPr>
              <a:t>44. </a:t>
            </a:r>
            <a:r>
              <a:rPr lang="zh-CN" altLang="en-US" sz="2400" b="1" dirty="0">
                <a:solidFill>
                  <a:srgbClr val="0000FF"/>
                </a:solidFill>
              </a:rPr>
              <a:t>张老师针对班上同学良莠不齐的现状，讲课时注意分层指导</a:t>
            </a:r>
            <a:r>
              <a:rPr lang="zh-CN" altLang="en-US" sz="2400" b="1" u="sng" dirty="0">
                <a:solidFill>
                  <a:srgbClr val="FF0000"/>
                </a:solidFill>
              </a:rPr>
              <a:t>。（良莠不齐，莠：狗尾草，很象谷子，常混在禾苗中。比喻好人坏人都有，混杂在一起。班上同学有成绩好坏之分，无好人坏人之别。）</a:t>
            </a:r>
            <a:br>
              <a:rPr lang="zh-CN" altLang="en-US" sz="2400" b="1" dirty="0">
                <a:solidFill>
                  <a:srgbClr val="0000FF"/>
                </a:solidFill>
              </a:rPr>
            </a:br>
            <a:r>
              <a:rPr lang="en-US" altLang="zh-CN" sz="2400" b="1" dirty="0">
                <a:solidFill>
                  <a:srgbClr val="0000FF"/>
                </a:solidFill>
              </a:rPr>
              <a:t>45</a:t>
            </a:r>
            <a:r>
              <a:rPr lang="zh-CN" altLang="en-US" sz="2400" b="1" dirty="0">
                <a:solidFill>
                  <a:srgbClr val="0000FF"/>
                </a:solidFill>
              </a:rPr>
              <a:t>．汉室西迁长安，一把火，河洛一片焦土，寸草不生，赤地千里，到了万劫不复的境地</a:t>
            </a:r>
            <a:r>
              <a:rPr lang="zh-CN" altLang="en-US" sz="2400" b="1" u="sng" dirty="0">
                <a:solidFill>
                  <a:srgbClr val="FF0000"/>
                </a:solidFill>
              </a:rPr>
              <a:t>。（赤地千里，形容旱灾或虫灾造成大量土地荒凉的景象。不能形容火灾后果。万劫不复，佛教称世界从生成到毁灭的一个过程为一劫，万劫就是万世的意思。指永远不能恢复。用在这里夸张过度。）</a:t>
            </a:r>
            <a:r>
              <a:rPr lang="en-US" altLang="zh-CN" sz="2400" b="1" u="sng" dirty="0">
                <a:solidFill>
                  <a:srgbClr val="FF0000"/>
                </a:solidFill>
              </a:rPr>
              <a:t> </a:t>
            </a:r>
            <a:endParaRPr lang="en-US" altLang="zh-CN" sz="2400" b="1" dirty="0">
              <a:solidFill>
                <a:srgbClr val="0000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文本占位符 17410"/>
          <p:cNvSpPr>
            <a:spLocks noGrp="1"/>
          </p:cNvSpPr>
          <p:nvPr>
            <p:ph type="body" idx="1"/>
          </p:nvPr>
        </p:nvSpPr>
        <p:spPr>
          <a:xfrm>
            <a:off x="457200" y="404813"/>
            <a:ext cx="8435975" cy="6192837"/>
          </a:xfrm>
          <a:ln/>
        </p:spPr>
        <p:txBody>
          <a:bodyPr/>
          <a:p>
            <a:pPr>
              <a:lnSpc>
                <a:spcPct val="130000"/>
              </a:lnSpc>
            </a:pPr>
            <a:r>
              <a:rPr lang="en-US" altLang="zh-CN" sz="2400" b="1" dirty="0">
                <a:solidFill>
                  <a:srgbClr val="0000FF"/>
                </a:solidFill>
              </a:rPr>
              <a:t>46</a:t>
            </a:r>
            <a:r>
              <a:rPr lang="zh-CN" altLang="en-US" sz="2400" b="1" dirty="0">
                <a:solidFill>
                  <a:srgbClr val="0000FF"/>
                </a:solidFill>
              </a:rPr>
              <a:t>新组建的这支足球队训练抓得很紧，但上场对垒到底怎样，还不得而知，我们将刮目相看</a:t>
            </a:r>
            <a:r>
              <a:rPr lang="zh-CN" altLang="en-US" sz="2400" b="1" u="sng" dirty="0">
                <a:solidFill>
                  <a:srgbClr val="FF0000"/>
                </a:solidFill>
              </a:rPr>
              <a:t>。（刮目相看，指别人已有进步，不能再用老眼光去看他。完全不合语境。）</a:t>
            </a:r>
            <a:br>
              <a:rPr lang="zh-CN" altLang="en-US" sz="2400" b="1" dirty="0">
                <a:solidFill>
                  <a:srgbClr val="0000FF"/>
                </a:solidFill>
              </a:rPr>
            </a:br>
            <a:r>
              <a:rPr lang="en-US" altLang="zh-CN" sz="2400" b="1" dirty="0">
                <a:solidFill>
                  <a:srgbClr val="0000FF"/>
                </a:solidFill>
              </a:rPr>
              <a:t>47</a:t>
            </a:r>
            <a:r>
              <a:rPr lang="zh-CN" altLang="en-US" sz="2400" b="1" dirty="0">
                <a:solidFill>
                  <a:srgbClr val="0000FF"/>
                </a:solidFill>
              </a:rPr>
              <a:t>．实现“人机对话”已是唾手可得，</a:t>
            </a:r>
            <a:r>
              <a:rPr lang="en-US" altLang="zh-CN" sz="2400" b="1" dirty="0">
                <a:solidFill>
                  <a:srgbClr val="0000FF"/>
                </a:solidFill>
              </a:rPr>
              <a:t>----</a:t>
            </a:r>
            <a:r>
              <a:rPr lang="zh-CN" altLang="en-US" sz="2400" b="1" dirty="0">
                <a:solidFill>
                  <a:srgbClr val="0000FF"/>
                </a:solidFill>
              </a:rPr>
              <a:t>能听懂人类语言的“智能”型计算机即将进入中国千家万户</a:t>
            </a:r>
            <a:r>
              <a:rPr lang="zh-CN" altLang="en-US" sz="2400" b="1" u="sng" dirty="0">
                <a:solidFill>
                  <a:srgbClr val="FF0000"/>
                </a:solidFill>
              </a:rPr>
              <a:t>。（唾手可得，比喻极容易得到。实现“人机对话”不是可以“得到”的东西，而是希望“达到”的目标。）</a:t>
            </a:r>
            <a:r>
              <a:rPr lang="en-US" altLang="zh-CN" sz="2400" b="1" u="sng" dirty="0">
                <a:solidFill>
                  <a:srgbClr val="FF0000"/>
                </a:solidFill>
              </a:rPr>
              <a:t> </a:t>
            </a:r>
            <a:br>
              <a:rPr lang="en-US" altLang="zh-CN" sz="2400" b="1" u="sng" dirty="0">
                <a:solidFill>
                  <a:srgbClr val="FF0000"/>
                </a:solidFill>
              </a:rPr>
            </a:br>
            <a:r>
              <a:rPr lang="en-US" altLang="zh-CN" sz="2400" b="1" dirty="0">
                <a:solidFill>
                  <a:srgbClr val="0000FF"/>
                </a:solidFill>
              </a:rPr>
              <a:t>48</a:t>
            </a:r>
            <a:r>
              <a:rPr lang="zh-CN" altLang="en-US" sz="2400" b="1" dirty="0">
                <a:solidFill>
                  <a:srgbClr val="0000FF"/>
                </a:solidFill>
              </a:rPr>
              <a:t>．中国电信以先进技术为依托，亦步亦趋紧跟世界发展潮流，取得了突飞猛进的成就</a:t>
            </a:r>
            <a:r>
              <a:rPr lang="zh-CN" altLang="en-US" sz="2400" b="1" u="sng" dirty="0">
                <a:solidFill>
                  <a:srgbClr val="FF0000"/>
                </a:solidFill>
              </a:rPr>
              <a:t>。（亦步亦趋，原意是说，你慢走我也慢走，你快走我也快走，你跑我也跑。比喻由于缺乏主张，或为了讨好，事事模仿或追随别人。贬义。不能表示紧跟潮流。）</a:t>
            </a:r>
            <a:endParaRPr lang="zh-CN" altLang="en-US" sz="2400" b="1" dirty="0">
              <a:solidFill>
                <a:srgbClr val="0000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占位符 18434"/>
          <p:cNvSpPr>
            <a:spLocks noGrp="1"/>
          </p:cNvSpPr>
          <p:nvPr>
            <p:ph type="body" idx="1"/>
          </p:nvPr>
        </p:nvSpPr>
        <p:spPr>
          <a:xfrm>
            <a:off x="457200" y="260350"/>
            <a:ext cx="8435975" cy="6408738"/>
          </a:xfrm>
          <a:ln/>
        </p:spPr>
        <p:txBody>
          <a:bodyPr/>
          <a:p>
            <a:pPr>
              <a:lnSpc>
                <a:spcPct val="110000"/>
              </a:lnSpc>
            </a:pPr>
            <a:r>
              <a:rPr lang="en-US" altLang="zh-CN" sz="2800" b="1" dirty="0">
                <a:solidFill>
                  <a:srgbClr val="0000FF"/>
                </a:solidFill>
              </a:rPr>
              <a:t>49</a:t>
            </a:r>
            <a:r>
              <a:rPr lang="zh-CN" altLang="en-US" sz="2800" b="1" dirty="0">
                <a:solidFill>
                  <a:srgbClr val="0000FF"/>
                </a:solidFill>
              </a:rPr>
              <a:t>．田先生生气了，涨红了脸说道：“你们说的都是杯弓蛇影，纯属无中生有，完全不符合事实。”</a:t>
            </a:r>
            <a:r>
              <a:rPr lang="en-US" altLang="zh-CN" sz="2800" b="1" dirty="0">
                <a:solidFill>
                  <a:srgbClr val="0000FF"/>
                </a:solidFill>
              </a:rPr>
              <a:t> </a:t>
            </a:r>
            <a:r>
              <a:rPr lang="zh-CN" altLang="en-US" sz="2800" b="1" u="sng" dirty="0">
                <a:solidFill>
                  <a:srgbClr val="FF0000"/>
                </a:solidFill>
              </a:rPr>
              <a:t>（杯弓蛇影，比喻因疑神疑鬼而引起恐惧。不表示无中生有。）</a:t>
            </a:r>
            <a:br>
              <a:rPr lang="zh-CN" altLang="en-US" sz="2800" b="1" dirty="0">
                <a:solidFill>
                  <a:srgbClr val="0000FF"/>
                </a:solidFill>
              </a:rPr>
            </a:br>
            <a:r>
              <a:rPr lang="en-US" altLang="zh-CN" sz="2800" b="1" dirty="0">
                <a:solidFill>
                  <a:srgbClr val="0000FF"/>
                </a:solidFill>
              </a:rPr>
              <a:t>50</a:t>
            </a:r>
            <a:r>
              <a:rPr lang="zh-CN" altLang="en-US" sz="2800" b="1" dirty="0">
                <a:solidFill>
                  <a:srgbClr val="0000FF"/>
                </a:solidFill>
              </a:rPr>
              <a:t>．在</a:t>
            </a:r>
            <a:r>
              <a:rPr lang="en-US" altLang="zh-CN" sz="2800" b="1" dirty="0">
                <a:solidFill>
                  <a:srgbClr val="0000FF"/>
                </a:solidFill>
              </a:rPr>
              <a:t>《</a:t>
            </a:r>
            <a:r>
              <a:rPr lang="zh-CN" altLang="en-US" sz="2800" b="1" dirty="0">
                <a:solidFill>
                  <a:srgbClr val="0000FF"/>
                </a:solidFill>
              </a:rPr>
              <a:t>群英会蒋干中计</a:t>
            </a:r>
            <a:r>
              <a:rPr lang="en-US" altLang="zh-CN" sz="2800" b="1" dirty="0">
                <a:solidFill>
                  <a:srgbClr val="0000FF"/>
                </a:solidFill>
              </a:rPr>
              <a:t>》</a:t>
            </a:r>
            <a:r>
              <a:rPr lang="zh-CN" altLang="en-US" sz="2800" b="1" dirty="0">
                <a:solidFill>
                  <a:srgbClr val="0000FF"/>
                </a:solidFill>
              </a:rPr>
              <a:t>中，作者罗贯中运用生动细致的动作、神态描写，为我们塑造了一个胸无城府却又自作聪明、十分迂腐可笑的蒋干形象</a:t>
            </a:r>
            <a:r>
              <a:rPr lang="zh-CN" altLang="en-US" sz="2800" b="1" u="sng" dirty="0">
                <a:solidFill>
                  <a:srgbClr val="FF0000"/>
                </a:solidFill>
              </a:rPr>
              <a:t>。（胸无城府，形容待人接物坦率真诚，心口如一。褒义。不能表示缺乏谋略。）</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51</a:t>
            </a:r>
            <a:r>
              <a:rPr lang="zh-CN" altLang="en-US" sz="2800" b="1" dirty="0">
                <a:solidFill>
                  <a:srgbClr val="0000FF"/>
                </a:solidFill>
              </a:rPr>
              <a:t>．他这样做自以为很稳妥，其实是如履薄冰，稍不注意就会出现错误</a:t>
            </a:r>
            <a:r>
              <a:rPr lang="zh-CN" altLang="en-US" sz="2800" b="1" u="sng" dirty="0">
                <a:solidFill>
                  <a:srgbClr val="FF0000"/>
                </a:solidFill>
              </a:rPr>
              <a:t>。（如履薄冰，比喻行事特别谨慎，存有戒心。只能用于主观心理，不能表示客观存在的危险状态。）</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占位符 19458"/>
          <p:cNvSpPr>
            <a:spLocks noGrp="1"/>
          </p:cNvSpPr>
          <p:nvPr>
            <p:ph type="body" idx="1"/>
          </p:nvPr>
        </p:nvSpPr>
        <p:spPr>
          <a:xfrm>
            <a:off x="457200" y="260350"/>
            <a:ext cx="8507413" cy="6408738"/>
          </a:xfrm>
          <a:ln/>
        </p:spPr>
        <p:txBody>
          <a:bodyPr/>
          <a:p>
            <a:pPr>
              <a:lnSpc>
                <a:spcPct val="120000"/>
              </a:lnSpc>
            </a:pPr>
            <a:r>
              <a:rPr lang="en-US" altLang="zh-CN" sz="2800" b="1" dirty="0">
                <a:solidFill>
                  <a:srgbClr val="0000FF"/>
                </a:solidFill>
              </a:rPr>
              <a:t>52</a:t>
            </a:r>
            <a:r>
              <a:rPr lang="zh-CN" altLang="en-US" sz="2800" b="1" dirty="0">
                <a:solidFill>
                  <a:srgbClr val="0000FF"/>
                </a:solidFill>
              </a:rPr>
              <a:t>．即使得了冠军，也不能对同伴侧目而视，自以为老子天下第一</a:t>
            </a:r>
            <a:r>
              <a:rPr lang="zh-CN" altLang="en-US" sz="2800" b="1" u="sng" dirty="0">
                <a:solidFill>
                  <a:srgbClr val="FF0000"/>
                </a:solidFill>
              </a:rPr>
              <a:t>。（侧目而视，又恨又怕地看着。不能形容骄傲自满。）</a:t>
            </a:r>
            <a:br>
              <a:rPr lang="zh-CN" altLang="en-US" sz="2800" b="1" dirty="0">
                <a:solidFill>
                  <a:srgbClr val="0000FF"/>
                </a:solidFill>
              </a:rPr>
            </a:br>
            <a:r>
              <a:rPr lang="en-US" altLang="zh-CN" sz="2800" b="1" dirty="0">
                <a:solidFill>
                  <a:srgbClr val="0000FF"/>
                </a:solidFill>
              </a:rPr>
              <a:t>53.</a:t>
            </a:r>
            <a:r>
              <a:rPr lang="zh-CN" altLang="en-US" sz="2800" b="1" dirty="0">
                <a:solidFill>
                  <a:srgbClr val="0000FF"/>
                </a:solidFill>
              </a:rPr>
              <a:t>人代会下午</a:t>
            </a:r>
            <a:r>
              <a:rPr lang="en-US" altLang="zh-CN" sz="2800" b="1" dirty="0">
                <a:solidFill>
                  <a:srgbClr val="0000FF"/>
                </a:solidFill>
              </a:rPr>
              <a:t>3</a:t>
            </a:r>
            <a:r>
              <a:rPr lang="zh-CN" altLang="en-US" sz="2800" b="1" dirty="0">
                <a:solidFill>
                  <a:srgbClr val="0000FF"/>
                </a:solidFill>
              </a:rPr>
              <a:t>时开幕，不到</a:t>
            </a:r>
            <a:r>
              <a:rPr lang="en-US" altLang="zh-CN" sz="2800" b="1" dirty="0">
                <a:solidFill>
                  <a:srgbClr val="0000FF"/>
                </a:solidFill>
              </a:rPr>
              <a:t>2</a:t>
            </a:r>
            <a:r>
              <a:rPr lang="zh-CN" altLang="en-US" sz="2800" b="1" dirty="0">
                <a:solidFill>
                  <a:srgbClr val="0000FF"/>
                </a:solidFill>
              </a:rPr>
              <a:t>时，人民大会堂的台阶上就站满了严阵以待的记者</a:t>
            </a:r>
            <a:r>
              <a:rPr lang="zh-CN" altLang="en-US" sz="2800" b="1" u="sng" dirty="0">
                <a:solidFill>
                  <a:srgbClr val="FF0000"/>
                </a:solidFill>
              </a:rPr>
              <a:t>。（严阵以待，指做好充分战斗准备，等待着敌人。记者严阵以待，准备对付谁呢？）</a:t>
            </a:r>
            <a:br>
              <a:rPr lang="zh-CN" altLang="en-US" sz="2800" b="1" u="sng" dirty="0">
                <a:solidFill>
                  <a:srgbClr val="FF0000"/>
                </a:solidFill>
              </a:rPr>
            </a:br>
            <a:r>
              <a:rPr lang="en-US" altLang="zh-CN" sz="2800" b="1" dirty="0">
                <a:solidFill>
                  <a:srgbClr val="0000FF"/>
                </a:solidFill>
              </a:rPr>
              <a:t>54.</a:t>
            </a:r>
            <a:r>
              <a:rPr lang="zh-CN" altLang="en-US" sz="2800" b="1" dirty="0">
                <a:solidFill>
                  <a:srgbClr val="0000FF"/>
                </a:solidFill>
              </a:rPr>
              <a:t>他愤愤地大谈社会如何腐败，暗地里却收受贿赂，这种做法和叶公好龙没有两样</a:t>
            </a:r>
            <a:r>
              <a:rPr lang="zh-CN" altLang="en-US" sz="2800" b="1" u="sng" dirty="0">
                <a:solidFill>
                  <a:srgbClr val="FF0000"/>
                </a:solidFill>
              </a:rPr>
              <a:t>。（叶公好龙，比喻口头上说爱好某事物，实际上并不真爱好。不比喻言行不一。）</a:t>
            </a:r>
            <a:endParaRPr lang="zh-CN" altLang="en-US" sz="2800" b="1" u="sng"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文本占位符 20482"/>
          <p:cNvSpPr>
            <a:spLocks noGrp="1"/>
          </p:cNvSpPr>
          <p:nvPr>
            <p:ph type="body" idx="1"/>
          </p:nvPr>
        </p:nvSpPr>
        <p:spPr>
          <a:xfrm>
            <a:off x="457200" y="333375"/>
            <a:ext cx="8435975" cy="6191250"/>
          </a:xfrm>
          <a:ln/>
        </p:spPr>
        <p:txBody>
          <a:bodyPr/>
          <a:p>
            <a:r>
              <a:rPr lang="en-US" altLang="zh-CN" sz="2800" b="1" dirty="0">
                <a:solidFill>
                  <a:srgbClr val="0000FF"/>
                </a:solidFill>
              </a:rPr>
              <a:t>55. </a:t>
            </a:r>
            <a:r>
              <a:rPr lang="zh-CN" altLang="en-US" sz="2800" b="1" dirty="0">
                <a:solidFill>
                  <a:srgbClr val="0000FF"/>
                </a:solidFill>
              </a:rPr>
              <a:t>事物的发展自有它本身的规律，人们只能顺水推舟，而不可强求，更不能要它按自己的意志来确定走向</a:t>
            </a:r>
            <a:r>
              <a:rPr lang="zh-CN" altLang="en-US" sz="2800" b="1" u="sng" dirty="0">
                <a:solidFill>
                  <a:srgbClr val="FF0000"/>
                </a:solidFill>
              </a:rPr>
              <a:t>。（顺水推舟，比喻顺着某个趋势或某种方便说话办事。常讽刺不坚持原则。不能表示按规律办事。）</a:t>
            </a:r>
            <a:br>
              <a:rPr lang="zh-CN" altLang="en-US" sz="2800" b="1" u="sng" dirty="0">
                <a:solidFill>
                  <a:srgbClr val="FF0000"/>
                </a:solidFill>
              </a:rPr>
            </a:br>
            <a:r>
              <a:rPr lang="en-US" altLang="zh-CN" sz="2800" b="1" dirty="0">
                <a:solidFill>
                  <a:srgbClr val="0000FF"/>
                </a:solidFill>
              </a:rPr>
              <a:t>56.</a:t>
            </a:r>
            <a:r>
              <a:rPr lang="zh-CN" altLang="en-US" sz="2800" b="1" dirty="0">
                <a:solidFill>
                  <a:srgbClr val="0000FF"/>
                </a:solidFill>
              </a:rPr>
              <a:t>人们提到秋白同志，总会说起他是那样大公无私，光明磊落，求全责备自己。（</a:t>
            </a:r>
            <a:r>
              <a:rPr lang="zh-CN" altLang="en-US" sz="2800" b="1" u="sng" dirty="0">
                <a:solidFill>
                  <a:srgbClr val="FF0000"/>
                </a:solidFill>
              </a:rPr>
              <a:t>求全责备，对人对事物要求十全十美，毫无缺点。意思用对了，但“求全责备”不能带宾语，要说成“对</a:t>
            </a:r>
            <a:r>
              <a:rPr lang="en-US" altLang="zh-CN" sz="2800" b="1" u="sng" dirty="0">
                <a:solidFill>
                  <a:srgbClr val="FF0000"/>
                </a:solidFill>
              </a:rPr>
              <a:t>……</a:t>
            </a:r>
            <a:r>
              <a:rPr lang="zh-CN" altLang="en-US" sz="2800" b="1" u="sng" dirty="0">
                <a:solidFill>
                  <a:srgbClr val="FF0000"/>
                </a:solidFill>
              </a:rPr>
              <a:t>求全责备”。）</a:t>
            </a:r>
            <a:br>
              <a:rPr lang="zh-CN" altLang="en-US" sz="2800" b="1" u="sng" dirty="0">
                <a:solidFill>
                  <a:srgbClr val="FF0000"/>
                </a:solidFill>
              </a:rPr>
            </a:br>
            <a:r>
              <a:rPr lang="en-US" altLang="zh-CN" sz="2800" b="1" dirty="0">
                <a:solidFill>
                  <a:srgbClr val="0000FF"/>
                </a:solidFill>
              </a:rPr>
              <a:t>57</a:t>
            </a:r>
            <a:r>
              <a:rPr lang="zh-CN" altLang="en-US" sz="2800" b="1" dirty="0">
                <a:solidFill>
                  <a:srgbClr val="0000FF"/>
                </a:solidFill>
              </a:rPr>
              <a:t>．令人忧虑的是，有的出版社出了不好的作品还不置可否，听不进群众的批评</a:t>
            </a:r>
            <a:r>
              <a:rPr lang="zh-CN" altLang="en-US" sz="2800" b="1" u="sng" dirty="0">
                <a:solidFill>
                  <a:srgbClr val="FF0000"/>
                </a:solidFill>
              </a:rPr>
              <a:t>。（不置可否，不说行，也不说不行。指不表明态度。后文有“听不进群众的批评”，说明态度明确。前后矛盾。）</a:t>
            </a:r>
            <a:endParaRPr lang="zh-CN" altLang="en-US" sz="2800" b="1" u="sng"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文本占位符 3074"/>
          <p:cNvSpPr>
            <a:spLocks noGrp="1"/>
          </p:cNvSpPr>
          <p:nvPr>
            <p:ph type="body" idx="1"/>
          </p:nvPr>
        </p:nvSpPr>
        <p:spPr>
          <a:xfrm>
            <a:off x="539750" y="620713"/>
            <a:ext cx="8280400" cy="5616575"/>
          </a:xfrm>
          <a:ln/>
        </p:spPr>
        <p:txBody>
          <a:bodyPr/>
          <a:p>
            <a:pPr>
              <a:lnSpc>
                <a:spcPct val="110000"/>
              </a:lnSpc>
            </a:pPr>
            <a:r>
              <a:rPr lang="en-US" altLang="zh-CN" sz="2800" b="1" dirty="0">
                <a:solidFill>
                  <a:srgbClr val="0000FF"/>
                </a:solidFill>
              </a:rPr>
              <a:t>4.</a:t>
            </a:r>
            <a:r>
              <a:rPr lang="zh-CN" altLang="en-US" sz="2800" b="1" dirty="0">
                <a:solidFill>
                  <a:srgbClr val="0000FF"/>
                </a:solidFill>
              </a:rPr>
              <a:t>这则笑话因为对漠不关心人民疾苦的官员讽刺得很有力量，在民间流传很广，影响极大</a:t>
            </a:r>
            <a:r>
              <a:rPr lang="zh-CN" altLang="en-US" sz="2800" b="1" u="sng" dirty="0">
                <a:solidFill>
                  <a:srgbClr val="FF0000"/>
                </a:solidFill>
              </a:rPr>
              <a:t>。（漠不关心，不能带宾语。要说成“对</a:t>
            </a:r>
            <a:r>
              <a:rPr lang="en-US" altLang="zh-CN" sz="2800" b="1" u="sng" dirty="0">
                <a:solidFill>
                  <a:srgbClr val="FF0000"/>
                </a:solidFill>
              </a:rPr>
              <a:t>……</a:t>
            </a:r>
            <a:r>
              <a:rPr lang="zh-CN" altLang="en-US" sz="2800" b="1" u="sng" dirty="0">
                <a:solidFill>
                  <a:srgbClr val="FF0000"/>
                </a:solidFill>
              </a:rPr>
              <a:t>漠不关心”。）</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5. </a:t>
            </a:r>
            <a:r>
              <a:rPr lang="zh-CN" altLang="en-US" sz="2800" b="1" dirty="0">
                <a:solidFill>
                  <a:srgbClr val="0000FF"/>
                </a:solidFill>
              </a:rPr>
              <a:t>近一段时间来，巴以暴力流血冲突持续加剧，巴以和平面临空前绝后的威胁</a:t>
            </a:r>
            <a:r>
              <a:rPr lang="zh-CN" altLang="en-US" sz="2800" b="1" u="sng" dirty="0">
                <a:solidFill>
                  <a:srgbClr val="FF0000"/>
                </a:solidFill>
              </a:rPr>
              <a:t>。（“巴以和平面临的威胁”是空前的，但今后可能更严重，不会“绝后”。）</a:t>
            </a:r>
            <a:br>
              <a:rPr lang="zh-CN" altLang="en-US" sz="2800" b="1" u="sng" dirty="0">
                <a:solidFill>
                  <a:srgbClr val="FF0000"/>
                </a:solidFill>
              </a:rPr>
            </a:br>
            <a:r>
              <a:rPr lang="en-US" altLang="zh-CN" sz="2800" b="1" dirty="0">
                <a:solidFill>
                  <a:srgbClr val="0000FF"/>
                </a:solidFill>
              </a:rPr>
              <a:t>6.</a:t>
            </a:r>
            <a:r>
              <a:rPr lang="zh-CN" altLang="en-US" sz="2800" b="1" dirty="0">
                <a:solidFill>
                  <a:srgbClr val="0000FF"/>
                </a:solidFill>
              </a:rPr>
              <a:t>这次举行法律知识考试，有些人竟对“法人”“行政处罚”等法律基本知识素昧平生</a:t>
            </a:r>
            <a:r>
              <a:rPr lang="zh-CN" altLang="en-US" sz="2800" b="1" u="sng" dirty="0">
                <a:solidFill>
                  <a:srgbClr val="FF0000"/>
                </a:solidFill>
              </a:rPr>
              <a:t>。（素昧平生，指与某人从来不认识。不用于知识。）</a:t>
            </a:r>
            <a:r>
              <a:rPr lang="en-US" altLang="zh-CN" sz="2800" b="1" u="sng" dirty="0">
                <a:solidFill>
                  <a:srgbClr val="FF0000"/>
                </a:solidFill>
              </a:rPr>
              <a:t> </a:t>
            </a:r>
            <a:br>
              <a:rPr lang="en-US" altLang="zh-CN" sz="2800" b="1" u="sng" dirty="0">
                <a:solidFill>
                  <a:srgbClr val="FF0000"/>
                </a:solidFill>
              </a:rPr>
            </a:br>
            <a:br>
              <a:rPr lang="en-US" altLang="zh-CN" sz="2800" b="1" u="sng" dirty="0">
                <a:solidFill>
                  <a:srgbClr val="FF0000"/>
                </a:solidFill>
              </a:rPr>
            </a:br>
            <a:endParaRPr lang="en-US" altLang="zh-CN" sz="2800" b="1" u="sng"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占位符 21506"/>
          <p:cNvSpPr>
            <a:spLocks noGrp="1"/>
          </p:cNvSpPr>
          <p:nvPr>
            <p:ph type="body" idx="1"/>
          </p:nvPr>
        </p:nvSpPr>
        <p:spPr>
          <a:xfrm>
            <a:off x="539750" y="620713"/>
            <a:ext cx="8229600" cy="5792787"/>
          </a:xfrm>
          <a:ln/>
        </p:spPr>
        <p:txBody>
          <a:bodyPr/>
          <a:p>
            <a:r>
              <a:rPr lang="en-US" altLang="zh-CN" sz="2400" b="1" dirty="0">
                <a:solidFill>
                  <a:srgbClr val="0000FF"/>
                </a:solidFill>
              </a:rPr>
              <a:t>58</a:t>
            </a:r>
            <a:r>
              <a:rPr lang="zh-CN" altLang="en-US" sz="2400" b="1" dirty="0">
                <a:solidFill>
                  <a:srgbClr val="0000FF"/>
                </a:solidFill>
              </a:rPr>
              <a:t>．有句歇后语：猪八戒照镜子</a:t>
            </a:r>
            <a:r>
              <a:rPr lang="en-US" altLang="zh-CN" sz="2400" b="1" dirty="0">
                <a:solidFill>
                  <a:srgbClr val="0000FF"/>
                </a:solidFill>
              </a:rPr>
              <a:t>——</a:t>
            </a:r>
            <a:r>
              <a:rPr lang="zh-CN" altLang="en-US" sz="2400" b="1" dirty="0">
                <a:solidFill>
                  <a:srgbClr val="0000FF"/>
                </a:solidFill>
              </a:rPr>
              <a:t>里外不是人。细想起来，这也有点子虚乌有。猪八戒长的丑陋，但敢照镜子，有什么可指责的呢</a:t>
            </a:r>
            <a:r>
              <a:rPr lang="zh-CN" altLang="en-US" sz="2400" b="1" u="sng" dirty="0">
                <a:solidFill>
                  <a:srgbClr val="FF0000"/>
                </a:solidFill>
              </a:rPr>
              <a:t>？（子虚乌有，指假设的、不存在的、不真实的事情。汉</a:t>
            </a:r>
            <a:r>
              <a:rPr lang="en-US" altLang="zh-CN" sz="2400" b="1" u="sng" dirty="0">
                <a:solidFill>
                  <a:srgbClr val="FF0000"/>
                </a:solidFill>
              </a:rPr>
              <a:t>•</a:t>
            </a:r>
            <a:r>
              <a:rPr lang="zh-CN" altLang="en-US" sz="2400" b="1" u="sng" dirty="0">
                <a:solidFill>
                  <a:srgbClr val="FF0000"/>
                </a:solidFill>
              </a:rPr>
              <a:t>司马相如著</a:t>
            </a:r>
            <a:r>
              <a:rPr lang="en-US" altLang="zh-CN" sz="2400" b="1" u="sng" dirty="0">
                <a:solidFill>
                  <a:srgbClr val="FF0000"/>
                </a:solidFill>
              </a:rPr>
              <a:t>《</a:t>
            </a:r>
            <a:r>
              <a:rPr lang="zh-CN" altLang="en-US" sz="2400" b="1" u="sng" dirty="0">
                <a:solidFill>
                  <a:srgbClr val="FF0000"/>
                </a:solidFill>
              </a:rPr>
              <a:t>子虚赋</a:t>
            </a:r>
            <a:r>
              <a:rPr lang="en-US" altLang="zh-CN" sz="2400" b="1" u="sng" dirty="0">
                <a:solidFill>
                  <a:srgbClr val="FF0000"/>
                </a:solidFill>
              </a:rPr>
              <a:t>》</a:t>
            </a:r>
            <a:r>
              <a:rPr lang="zh-CN" altLang="en-US" sz="2400" b="1" u="sng" dirty="0">
                <a:solidFill>
                  <a:srgbClr val="FF0000"/>
                </a:solidFill>
              </a:rPr>
              <a:t>，假托子虚、乌有先生和亡是公三人问答。用在这里，看不出要表达什么意思。）</a:t>
            </a:r>
            <a:br>
              <a:rPr lang="zh-CN" altLang="en-US" sz="2400" b="1" u="sng" dirty="0">
                <a:solidFill>
                  <a:srgbClr val="FF0000"/>
                </a:solidFill>
              </a:rPr>
            </a:br>
            <a:r>
              <a:rPr lang="en-US" altLang="zh-CN" sz="2400" b="1" dirty="0">
                <a:solidFill>
                  <a:srgbClr val="0000FF"/>
                </a:solidFill>
              </a:rPr>
              <a:t>59</a:t>
            </a:r>
            <a:r>
              <a:rPr lang="zh-CN" altLang="en-US" sz="2400" b="1" dirty="0">
                <a:solidFill>
                  <a:srgbClr val="0000FF"/>
                </a:solidFill>
              </a:rPr>
              <a:t>．他是我大伯的老邻居，大伯有几个孩子，谁几岁，谁的性格怎样，他都洞若观火</a:t>
            </a:r>
            <a:r>
              <a:rPr lang="zh-CN" altLang="en-US" sz="2400" b="1" u="sng" dirty="0">
                <a:solidFill>
                  <a:srgbClr val="FF0000"/>
                </a:solidFill>
              </a:rPr>
              <a:t>。（洞若观火，形容有敏锐的观察力，非常清楚地看出事物的本质，好象看火一样。用在这里不合语境。）</a:t>
            </a:r>
            <a:r>
              <a:rPr lang="en-US" altLang="zh-CN" sz="2400" b="1" u="sng" dirty="0">
                <a:solidFill>
                  <a:srgbClr val="FF0000"/>
                </a:solidFill>
              </a:rPr>
              <a:t> </a:t>
            </a:r>
            <a:br>
              <a:rPr lang="en-US" altLang="zh-CN" sz="2400" b="1" u="sng" dirty="0">
                <a:solidFill>
                  <a:srgbClr val="FF0000"/>
                </a:solidFill>
              </a:rPr>
            </a:br>
            <a:r>
              <a:rPr lang="en-US" altLang="zh-CN" sz="2400" b="1" dirty="0">
                <a:solidFill>
                  <a:srgbClr val="0000FF"/>
                </a:solidFill>
              </a:rPr>
              <a:t>60</a:t>
            </a:r>
            <a:r>
              <a:rPr lang="zh-CN" altLang="en-US" sz="2400" b="1" dirty="0">
                <a:solidFill>
                  <a:srgbClr val="0000FF"/>
                </a:solidFill>
              </a:rPr>
              <a:t>．他平时学习粗心，总是目无全牛，以致一些很简单的题目也常常出错</a:t>
            </a:r>
            <a:r>
              <a:rPr lang="zh-CN" altLang="en-US" sz="2400" b="1" u="sng" dirty="0">
                <a:solidFill>
                  <a:srgbClr val="FF0000"/>
                </a:solidFill>
              </a:rPr>
              <a:t>。（目无全牛，比喻技术熟练到了得心应手的境地。</a:t>
            </a:r>
            <a:r>
              <a:rPr lang="en-US" altLang="zh-CN" sz="2400" b="1" u="sng" dirty="0">
                <a:solidFill>
                  <a:srgbClr val="FF0000"/>
                </a:solidFill>
              </a:rPr>
              <a:t>《</a:t>
            </a:r>
            <a:r>
              <a:rPr lang="zh-CN" altLang="en-US" sz="2400" b="1" u="sng" dirty="0">
                <a:solidFill>
                  <a:srgbClr val="FF0000"/>
                </a:solidFill>
              </a:rPr>
              <a:t>庄子。</a:t>
            </a:r>
            <a:r>
              <a:rPr lang="en-US" altLang="zh-CN" sz="2400" b="1" u="sng" dirty="0">
                <a:solidFill>
                  <a:srgbClr val="FF0000"/>
                </a:solidFill>
              </a:rPr>
              <a:t>•</a:t>
            </a:r>
            <a:r>
              <a:rPr lang="zh-CN" altLang="en-US" sz="2400" b="1" u="sng" dirty="0">
                <a:solidFill>
                  <a:srgbClr val="FF0000"/>
                </a:solidFill>
              </a:rPr>
              <a:t>养生主</a:t>
            </a:r>
            <a:r>
              <a:rPr lang="en-US" altLang="zh-CN" sz="2400" b="1" u="sng" dirty="0">
                <a:solidFill>
                  <a:srgbClr val="FF0000"/>
                </a:solidFill>
              </a:rPr>
              <a:t>》</a:t>
            </a:r>
            <a:r>
              <a:rPr lang="zh-CN" altLang="en-US" sz="2400" b="1" u="sng" dirty="0">
                <a:solidFill>
                  <a:srgbClr val="FF0000"/>
                </a:solidFill>
              </a:rPr>
              <a:t>：“始臣之解牛之时，所见无非牛者；三年之后，未尝见全牛也。”这里误解为“观察不细致”。）</a:t>
            </a:r>
            <a:r>
              <a:rPr lang="en-US" altLang="zh-CN" sz="2400" b="1" u="sng" dirty="0">
                <a:solidFill>
                  <a:srgbClr val="FF0000"/>
                </a:solidFill>
              </a:rPr>
              <a:t> </a:t>
            </a:r>
            <a:br>
              <a:rPr lang="en-US" altLang="zh-CN" sz="2400" b="1" u="sng" dirty="0">
                <a:solidFill>
                  <a:srgbClr val="FF0000"/>
                </a:solidFill>
              </a:rPr>
            </a:br>
            <a:br>
              <a:rPr lang="en-US" altLang="zh-CN" sz="2400" b="1" dirty="0">
                <a:solidFill>
                  <a:srgbClr val="0000FF"/>
                </a:solidFill>
              </a:rPr>
            </a:br>
            <a:endParaRPr lang="en-US" altLang="zh-CN" sz="2400" b="1" dirty="0">
              <a:solidFill>
                <a:srgbClr val="0000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文本占位符 22530"/>
          <p:cNvSpPr>
            <a:spLocks noGrp="1"/>
          </p:cNvSpPr>
          <p:nvPr>
            <p:ph type="body" idx="1"/>
          </p:nvPr>
        </p:nvSpPr>
        <p:spPr>
          <a:xfrm>
            <a:off x="457200" y="333375"/>
            <a:ext cx="8229600" cy="6191250"/>
          </a:xfrm>
          <a:ln/>
        </p:spPr>
        <p:txBody>
          <a:bodyPr/>
          <a:p>
            <a:pPr>
              <a:lnSpc>
                <a:spcPct val="90000"/>
              </a:lnSpc>
            </a:pPr>
            <a:r>
              <a:rPr lang="en-US" altLang="zh-CN" sz="2800" b="1" dirty="0">
                <a:solidFill>
                  <a:srgbClr val="0000FF"/>
                </a:solidFill>
              </a:rPr>
              <a:t>61. 《</a:t>
            </a:r>
            <a:r>
              <a:rPr lang="zh-CN" altLang="en-US" sz="2800" b="1" dirty="0">
                <a:solidFill>
                  <a:srgbClr val="0000FF"/>
                </a:solidFill>
              </a:rPr>
              <a:t>文史资料存史选编</a:t>
            </a:r>
            <a:r>
              <a:rPr lang="en-US" altLang="zh-CN" sz="2800" b="1" dirty="0">
                <a:solidFill>
                  <a:srgbClr val="0000FF"/>
                </a:solidFill>
              </a:rPr>
              <a:t>》</a:t>
            </a:r>
            <a:r>
              <a:rPr lang="zh-CN" altLang="en-US" sz="2800" b="1" dirty="0">
                <a:solidFill>
                  <a:srgbClr val="0000FF"/>
                </a:solidFill>
              </a:rPr>
              <a:t>中的不少资料是属于空前绝后的，被尘封了几十年，如果不是这次清库工作，极有可能被湮没</a:t>
            </a:r>
            <a:r>
              <a:rPr lang="zh-CN" altLang="en-US" sz="2800" b="1" u="sng" dirty="0">
                <a:solidFill>
                  <a:srgbClr val="FF0000"/>
                </a:solidFill>
              </a:rPr>
              <a:t>。（空前绝后，从前没有过，今后也不会再有。夸张性地形容独一无二。这些资料既然被尘封了几十年，怎么会从前没有过？）</a:t>
            </a:r>
            <a:br>
              <a:rPr lang="zh-CN" altLang="en-US" sz="2800" b="1" u="sng" dirty="0">
                <a:solidFill>
                  <a:srgbClr val="FF0000"/>
                </a:solidFill>
              </a:rPr>
            </a:br>
            <a:r>
              <a:rPr lang="en-US" altLang="zh-CN" sz="2800" b="1" dirty="0">
                <a:solidFill>
                  <a:srgbClr val="0000FF"/>
                </a:solidFill>
              </a:rPr>
              <a:t>62.</a:t>
            </a:r>
            <a:r>
              <a:rPr lang="zh-CN" altLang="en-US" sz="2800" b="1" dirty="0">
                <a:solidFill>
                  <a:srgbClr val="0000FF"/>
                </a:solidFill>
              </a:rPr>
              <a:t>对于我们这些平凡普通的芸芸众生来说</a:t>
            </a:r>
            <a:r>
              <a:rPr lang="en-US" altLang="zh-CN" sz="2800" b="1" dirty="0">
                <a:solidFill>
                  <a:srgbClr val="0000FF"/>
                </a:solidFill>
              </a:rPr>
              <a:t>,</a:t>
            </a:r>
            <a:r>
              <a:rPr lang="zh-CN" altLang="en-US" sz="2800" b="1" dirty="0">
                <a:solidFill>
                  <a:srgbClr val="0000FF"/>
                </a:solidFill>
              </a:rPr>
              <a:t>生命的光辉也许不辉煌</a:t>
            </a:r>
            <a:r>
              <a:rPr lang="en-US" altLang="zh-CN" sz="2800" b="1" dirty="0">
                <a:solidFill>
                  <a:srgbClr val="0000FF"/>
                </a:solidFill>
              </a:rPr>
              <a:t>,</a:t>
            </a:r>
            <a:r>
              <a:rPr lang="zh-CN" altLang="en-US" sz="2800" b="1" dirty="0">
                <a:solidFill>
                  <a:srgbClr val="0000FF"/>
                </a:solidFill>
              </a:rPr>
              <a:t>但同样可以闪光</a:t>
            </a:r>
            <a:r>
              <a:rPr lang="en-US" altLang="zh-CN" sz="2800" b="1">
                <a:solidFill>
                  <a:srgbClr val="0000FF"/>
                </a:solidFill>
              </a:rPr>
              <a:t>.</a:t>
            </a:r>
            <a:r>
              <a:rPr lang="zh-CN" altLang="en-US" sz="2800" b="1" u="sng" dirty="0">
                <a:solidFill>
                  <a:srgbClr val="FF0000"/>
                </a:solidFill>
              </a:rPr>
              <a:t>（芸芸众生，原指世间的一切生灵。后多指大群平凡普通的人。既然已有平凡普通之意，前面就不要用“平凡普通”了。）</a:t>
            </a:r>
            <a:br>
              <a:rPr lang="zh-CN" altLang="en-US" sz="2800" b="1" u="sng" dirty="0">
                <a:solidFill>
                  <a:srgbClr val="FF0000"/>
                </a:solidFill>
              </a:rPr>
            </a:br>
            <a:r>
              <a:rPr lang="en-US" altLang="zh-CN" sz="2800" b="1" dirty="0">
                <a:solidFill>
                  <a:srgbClr val="0000FF"/>
                </a:solidFill>
              </a:rPr>
              <a:t>63. </a:t>
            </a:r>
            <a:r>
              <a:rPr lang="zh-CN" altLang="en-US" sz="2800" b="1" dirty="0">
                <a:solidFill>
                  <a:srgbClr val="0000FF"/>
                </a:solidFill>
              </a:rPr>
              <a:t>呵呵，既然你这样说，那我就不客气了，我不吝赐教吧，谈点自己的看法，跟你商榷</a:t>
            </a:r>
            <a:r>
              <a:rPr lang="zh-CN" altLang="en-US" sz="2800" b="1" u="sng" dirty="0">
                <a:solidFill>
                  <a:srgbClr val="FF0000"/>
                </a:solidFill>
              </a:rPr>
              <a:t>。（不吝赐教，客气话，希望对方指教。不能用于自己。）</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占位符 23554"/>
          <p:cNvSpPr>
            <a:spLocks noGrp="1"/>
          </p:cNvSpPr>
          <p:nvPr>
            <p:ph type="body" idx="1"/>
          </p:nvPr>
        </p:nvSpPr>
        <p:spPr>
          <a:xfrm>
            <a:off x="457200" y="404813"/>
            <a:ext cx="8435975" cy="6264275"/>
          </a:xfrm>
          <a:ln/>
        </p:spPr>
        <p:txBody>
          <a:bodyPr/>
          <a:p>
            <a:pPr>
              <a:lnSpc>
                <a:spcPct val="110000"/>
              </a:lnSpc>
            </a:pPr>
            <a:r>
              <a:rPr lang="en-US" altLang="zh-CN" sz="2800" b="1" dirty="0">
                <a:solidFill>
                  <a:srgbClr val="0000FF"/>
                </a:solidFill>
              </a:rPr>
              <a:t>64.</a:t>
            </a:r>
            <a:r>
              <a:rPr lang="zh-CN" altLang="en-US" sz="2800" b="1" dirty="0">
                <a:solidFill>
                  <a:srgbClr val="0000FF"/>
                </a:solidFill>
              </a:rPr>
              <a:t>你看他，身穿运动服，却系着领带，脚上的黄胶鞋还沾满了黑泥，真是个下里巴人</a:t>
            </a:r>
            <a:r>
              <a:rPr lang="zh-CN" altLang="en-US" sz="2800" b="1" u="sng" dirty="0">
                <a:solidFill>
                  <a:srgbClr val="FF0000"/>
                </a:solidFill>
              </a:rPr>
              <a:t>。（下里巴人，与“阳春白雪”相对，原指战国时代楚国民间流行的一种歌曲。比喻通俗的文学艺术。不能表示“俗人”、“下等人”。）</a:t>
            </a:r>
            <a:br>
              <a:rPr lang="zh-CN" altLang="en-US" sz="2800" b="1" u="sng" dirty="0">
                <a:solidFill>
                  <a:srgbClr val="FF0000"/>
                </a:solidFill>
              </a:rPr>
            </a:br>
            <a:r>
              <a:rPr lang="en-US" altLang="zh-CN" sz="2800" b="1" dirty="0">
                <a:solidFill>
                  <a:srgbClr val="0000FF"/>
                </a:solidFill>
              </a:rPr>
              <a:t>65</a:t>
            </a:r>
            <a:r>
              <a:rPr lang="zh-CN" altLang="en-US" sz="2800" b="1" dirty="0">
                <a:solidFill>
                  <a:srgbClr val="0000FF"/>
                </a:solidFill>
              </a:rPr>
              <a:t>．以文为是诗，自昌黎始，至东坡大放厥词，别开生面，成一代之大观</a:t>
            </a:r>
            <a:r>
              <a:rPr lang="zh-CN" altLang="en-US" sz="2800" b="1" u="sng" dirty="0">
                <a:solidFill>
                  <a:srgbClr val="FF0000"/>
                </a:solidFill>
              </a:rPr>
              <a:t>。（大放厥词，原指铺张词藻或畅所欲言。现用来指大发议论，多含贬义。即使从原义角度，东坡也不以议论见长。）</a:t>
            </a:r>
            <a:br>
              <a:rPr lang="zh-CN" altLang="en-US" sz="2800" b="1" u="sng" dirty="0">
                <a:solidFill>
                  <a:srgbClr val="FF0000"/>
                </a:solidFill>
              </a:rPr>
            </a:br>
            <a:r>
              <a:rPr lang="en-US" altLang="zh-CN" sz="2800" b="1" dirty="0">
                <a:solidFill>
                  <a:srgbClr val="0000FF"/>
                </a:solidFill>
              </a:rPr>
              <a:t>66</a:t>
            </a:r>
            <a:r>
              <a:rPr lang="zh-CN" altLang="en-US" sz="2800" b="1" dirty="0">
                <a:solidFill>
                  <a:srgbClr val="0000FF"/>
                </a:solidFill>
              </a:rPr>
              <a:t>．有些同学写的作文，文不加点，字迹潦草，阅读这样的文章，真叫人头疼</a:t>
            </a:r>
            <a:r>
              <a:rPr lang="zh-CN" altLang="en-US" sz="2800" b="1" u="sng" dirty="0">
                <a:solidFill>
                  <a:srgbClr val="FF0000"/>
                </a:solidFill>
              </a:rPr>
              <a:t>。（文不加点，形容文章写得极快且毫无修改痕迹。这里误解为不加标点。）</a:t>
            </a:r>
            <a:endParaRPr lang="zh-CN" altLang="en-US" sz="2800" b="1" dirty="0">
              <a:solidFill>
                <a:srgbClr val="0000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占位符 24578"/>
          <p:cNvSpPr>
            <a:spLocks noGrp="1"/>
          </p:cNvSpPr>
          <p:nvPr>
            <p:ph type="body" idx="1"/>
          </p:nvPr>
        </p:nvSpPr>
        <p:spPr>
          <a:xfrm>
            <a:off x="457200" y="333375"/>
            <a:ext cx="8507413" cy="6335713"/>
          </a:xfrm>
          <a:ln/>
        </p:spPr>
        <p:txBody>
          <a:bodyPr/>
          <a:p>
            <a:r>
              <a:rPr lang="en-US" altLang="zh-CN" b="1" dirty="0">
                <a:solidFill>
                  <a:srgbClr val="0000FF"/>
                </a:solidFill>
              </a:rPr>
              <a:t>67</a:t>
            </a:r>
            <a:r>
              <a:rPr lang="zh-CN" altLang="en-US" b="1" dirty="0">
                <a:solidFill>
                  <a:srgbClr val="0000FF"/>
                </a:solidFill>
              </a:rPr>
              <a:t>．湖南湘潭市有人利用封建迷信行骗坑人，有关方面守株待兔，一举将行骗的人抓获</a:t>
            </a:r>
            <a:r>
              <a:rPr lang="zh-CN" altLang="en-US" b="1" u="sng" dirty="0">
                <a:solidFill>
                  <a:srgbClr val="FF0000"/>
                </a:solidFill>
              </a:rPr>
              <a:t>。（守株待兔，原比喻希图不经过努力而得到成功的侥幸心理。现也比喻死守狭隘经验，不知变通。与语境完全不符。）</a:t>
            </a:r>
            <a:r>
              <a:rPr lang="en-US" altLang="zh-CN" b="1" u="sng" dirty="0">
                <a:solidFill>
                  <a:srgbClr val="FF0000"/>
                </a:solidFill>
              </a:rPr>
              <a:t> </a:t>
            </a:r>
            <a:br>
              <a:rPr lang="en-US" altLang="zh-CN" b="1" u="sng" dirty="0">
                <a:solidFill>
                  <a:srgbClr val="FF0000"/>
                </a:solidFill>
              </a:rPr>
            </a:br>
            <a:r>
              <a:rPr lang="en-US" altLang="zh-CN" b="1" dirty="0">
                <a:solidFill>
                  <a:srgbClr val="0000FF"/>
                </a:solidFill>
              </a:rPr>
              <a:t>68</a:t>
            </a:r>
            <a:r>
              <a:rPr lang="zh-CN" altLang="en-US" b="1" dirty="0">
                <a:solidFill>
                  <a:srgbClr val="0000FF"/>
                </a:solidFill>
              </a:rPr>
              <a:t>．便民箱、井盖板、金属垃圾桶被盗，名草名花，不胫而走，王大妈提起这事，就气愤不已</a:t>
            </a:r>
            <a:r>
              <a:rPr lang="zh-CN" altLang="en-US" b="1" u="sng" dirty="0">
                <a:solidFill>
                  <a:srgbClr val="FF0000"/>
                </a:solidFill>
              </a:rPr>
              <a:t>。（不胫而走，比喻事物无需推行，就已迅速地传播开去。表示东西下落不明，用“不翼而飞”。）</a:t>
            </a:r>
            <a:r>
              <a:rPr lang="en-US" altLang="zh-CN" b="1" u="sng" dirty="0">
                <a:solidFill>
                  <a:srgbClr val="0000FF"/>
                </a:solidFill>
              </a:rPr>
              <a:t> </a:t>
            </a:r>
            <a:br>
              <a:rPr lang="en-US" altLang="zh-CN" b="1" u="sng" dirty="0">
                <a:solidFill>
                  <a:srgbClr val="0000FF"/>
                </a:solidFill>
              </a:rPr>
            </a:br>
            <a:r>
              <a:rPr lang="en-US" altLang="zh-CN" b="1" dirty="0">
                <a:solidFill>
                  <a:srgbClr val="0000FF"/>
                </a:solidFill>
              </a:rPr>
              <a:t>69</a:t>
            </a:r>
            <a:r>
              <a:rPr lang="zh-CN" altLang="en-US" b="1" dirty="0">
                <a:solidFill>
                  <a:srgbClr val="0000FF"/>
                </a:solidFill>
              </a:rPr>
              <a:t>．上了高中，英语课上老师只说英语，这让英语基础差的同学简直</a:t>
            </a:r>
            <a:r>
              <a:rPr lang="zh-CN" altLang="en-US" b="1" dirty="0">
                <a:solidFill>
                  <a:srgbClr val="FF0000"/>
                </a:solidFill>
              </a:rPr>
              <a:t>不知所云</a:t>
            </a:r>
            <a:r>
              <a:rPr lang="zh-CN" altLang="en-US" b="1" dirty="0">
                <a:solidFill>
                  <a:srgbClr val="0000FF"/>
                </a:solidFill>
              </a:rPr>
              <a:t>。 </a:t>
            </a:r>
            <a:endParaRPr lang="zh-CN" altLang="en-US" b="1" dirty="0">
              <a:solidFill>
                <a:srgbClr val="0000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占位符 25602"/>
          <p:cNvSpPr>
            <a:spLocks noGrp="1"/>
          </p:cNvSpPr>
          <p:nvPr>
            <p:ph type="body" idx="1"/>
          </p:nvPr>
        </p:nvSpPr>
        <p:spPr>
          <a:xfrm>
            <a:off x="457200" y="404813"/>
            <a:ext cx="8435975" cy="6264275"/>
          </a:xfrm>
          <a:ln/>
        </p:spPr>
        <p:txBody>
          <a:bodyPr/>
          <a:p>
            <a:r>
              <a:rPr lang="en-US" altLang="zh-CN" sz="2800" b="1" dirty="0">
                <a:solidFill>
                  <a:srgbClr val="0000FF"/>
                </a:solidFill>
              </a:rPr>
              <a:t>70</a:t>
            </a:r>
            <a:r>
              <a:rPr lang="zh-CN" altLang="en-US" sz="2800" b="1" dirty="0">
                <a:solidFill>
                  <a:srgbClr val="0000FF"/>
                </a:solidFill>
              </a:rPr>
              <a:t>近期来，有些商家打着“买一赠一”的旗号欺骗消费者，他们或是将手表带拆下，或是将音响与原配话筒分开，这种拉大旗做虎皮的做法，使消费者明明吃了亏还以为讨了便宜</a:t>
            </a:r>
            <a:r>
              <a:rPr lang="zh-CN" altLang="en-US" sz="2800" b="1" u="sng" dirty="0">
                <a:solidFill>
                  <a:srgbClr val="FF0000"/>
                </a:solidFill>
              </a:rPr>
              <a:t>。（拉大旗做虎皮，比喻打着某种旗号以张声势，来吓唬人，蒙骗人。商家此举纯为欺骗，不是吓唬。）</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71</a:t>
            </a:r>
            <a:r>
              <a:rPr lang="zh-CN" altLang="en-US" sz="2800" b="1" dirty="0">
                <a:solidFill>
                  <a:srgbClr val="0000FF"/>
                </a:solidFill>
              </a:rPr>
              <a:t>．几乎所有造假者都是这样，随便找几间房子、拉上几个人就开始生产，于是大量的垃圾食品厂就雨后春笋般的冒出来了</a:t>
            </a:r>
            <a:r>
              <a:rPr lang="zh-CN" altLang="en-US" sz="2800" b="1" u="sng" dirty="0">
                <a:solidFill>
                  <a:srgbClr val="FF0000"/>
                </a:solidFill>
              </a:rPr>
              <a:t>。（雨后春笋，褒义。）</a:t>
            </a:r>
            <a:br>
              <a:rPr lang="zh-CN" altLang="en-US" sz="2800" b="1" dirty="0">
                <a:solidFill>
                  <a:srgbClr val="0000FF"/>
                </a:solidFill>
              </a:rPr>
            </a:br>
            <a:r>
              <a:rPr lang="en-US" altLang="zh-CN" sz="2800" b="1" dirty="0">
                <a:solidFill>
                  <a:srgbClr val="0000FF"/>
                </a:solidFill>
              </a:rPr>
              <a:t> 72</a:t>
            </a:r>
            <a:r>
              <a:rPr lang="zh-CN" altLang="en-US" sz="2800" b="1" dirty="0">
                <a:solidFill>
                  <a:srgbClr val="0000FF"/>
                </a:solidFill>
              </a:rPr>
              <a:t>．整改不光是说在口头上，更要落实到行动上，相信到下一次群众评议的时候，大家对机关作风的变化一定都会有口皆碑</a:t>
            </a:r>
            <a:r>
              <a:rPr lang="zh-CN" altLang="en-US" sz="2800" b="1" u="sng" dirty="0">
                <a:solidFill>
                  <a:srgbClr val="FF0000"/>
                </a:solidFill>
              </a:rPr>
              <a:t>。（有口皆碑，比喻高尚行为人人称赞。机关作风的变化用“有口皆碑”，属大词小用。）</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文本占位符 26626"/>
          <p:cNvSpPr>
            <a:spLocks noGrp="1"/>
          </p:cNvSpPr>
          <p:nvPr>
            <p:ph type="body" idx="1"/>
          </p:nvPr>
        </p:nvSpPr>
        <p:spPr>
          <a:xfrm>
            <a:off x="395288" y="188913"/>
            <a:ext cx="8435975" cy="6408737"/>
          </a:xfrm>
          <a:ln/>
        </p:spPr>
        <p:txBody>
          <a:bodyPr/>
          <a:p>
            <a:pPr>
              <a:lnSpc>
                <a:spcPct val="90000"/>
              </a:lnSpc>
            </a:pPr>
            <a:r>
              <a:rPr lang="en-US" altLang="zh-CN" sz="2800" b="1" dirty="0">
                <a:solidFill>
                  <a:srgbClr val="0000FF"/>
                </a:solidFill>
              </a:rPr>
              <a:t>73</a:t>
            </a:r>
            <a:r>
              <a:rPr lang="zh-CN" altLang="en-US" sz="2800" b="1" dirty="0">
                <a:solidFill>
                  <a:srgbClr val="0000FF"/>
                </a:solidFill>
              </a:rPr>
              <a:t>一个烟头引起了一场大火，这座被烧毁的大楼让人叹为观止，唏嘘不已</a:t>
            </a:r>
            <a:r>
              <a:rPr lang="zh-CN" altLang="en-US" sz="2800" b="1" u="sng" dirty="0">
                <a:solidFill>
                  <a:srgbClr val="FF0000"/>
                </a:solidFill>
              </a:rPr>
              <a:t>。（叹为观止，指赞美所见到的事物好到了极点。大楼被烧毁当然不可以赞美。）</a:t>
            </a:r>
            <a:br>
              <a:rPr lang="zh-CN" altLang="en-US" sz="2800" b="1" u="sng" dirty="0">
                <a:solidFill>
                  <a:srgbClr val="FF0000"/>
                </a:solidFill>
              </a:rPr>
            </a:br>
            <a:r>
              <a:rPr lang="en-US" altLang="zh-CN" sz="2800" b="1" dirty="0">
                <a:solidFill>
                  <a:srgbClr val="0000FF"/>
                </a:solidFill>
              </a:rPr>
              <a:t>74</a:t>
            </a:r>
            <a:r>
              <a:rPr lang="zh-CN" altLang="en-US" sz="2800" b="1" dirty="0">
                <a:solidFill>
                  <a:srgbClr val="0000FF"/>
                </a:solidFill>
              </a:rPr>
              <a:t>．我班班长李玲同学，不仅学习成绩突出，而且乐于助人，她做的好事真是擢发难数</a:t>
            </a:r>
            <a:r>
              <a:rPr lang="zh-CN" altLang="en-US" sz="2800" b="1" u="sng" dirty="0">
                <a:solidFill>
                  <a:srgbClr val="FF0000"/>
                </a:solidFill>
              </a:rPr>
              <a:t>。（擢发难数，形容罪行多得数不清。与“罄竹难书”近义。）</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75</a:t>
            </a:r>
            <a:r>
              <a:rPr lang="zh-CN" altLang="en-US" sz="2800" b="1" dirty="0">
                <a:solidFill>
                  <a:srgbClr val="0000FF"/>
                </a:solidFill>
              </a:rPr>
              <a:t>．在严打斗争中，公安干警发扬不怕牺牲的大无畏精神，在一次追捕贩毒分子的行动中，他们暴虎冯河，与贩毒分子进行激烈地枪战，仅半个小时就将其一网打尽</a:t>
            </a:r>
            <a:r>
              <a:rPr lang="zh-CN" altLang="en-US" sz="2800" b="1" u="sng" dirty="0">
                <a:solidFill>
                  <a:srgbClr val="FF0000"/>
                </a:solidFill>
              </a:rPr>
              <a:t>。（暴虎冯河，比喻有勇无谋，鲁莽冒险。贬义。）</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76</a:t>
            </a:r>
            <a:r>
              <a:rPr lang="zh-CN" altLang="en-US" sz="2800" b="1" dirty="0">
                <a:solidFill>
                  <a:srgbClr val="0000FF"/>
                </a:solidFill>
              </a:rPr>
              <a:t>．云就像天气的“招牌”，看云可以识天气；但必须有丰富的经验，因为云的变化是扑朔迷离的</a:t>
            </a:r>
            <a:r>
              <a:rPr lang="zh-CN" altLang="en-US" sz="2800" b="1" u="sng" dirty="0">
                <a:solidFill>
                  <a:srgbClr val="FF0000"/>
                </a:solidFill>
              </a:rPr>
              <a:t>。（扑朔迷离，形容事情错综复杂，难以辨别清楚。不形容变化莫测。）</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文本占位符 27650"/>
          <p:cNvSpPr>
            <a:spLocks noGrp="1"/>
          </p:cNvSpPr>
          <p:nvPr>
            <p:ph type="body" idx="1"/>
          </p:nvPr>
        </p:nvSpPr>
        <p:spPr>
          <a:xfrm>
            <a:off x="457200" y="333375"/>
            <a:ext cx="8507413" cy="6335713"/>
          </a:xfrm>
          <a:ln/>
        </p:spPr>
        <p:txBody>
          <a:bodyPr/>
          <a:p>
            <a:pPr>
              <a:lnSpc>
                <a:spcPct val="110000"/>
              </a:lnSpc>
            </a:pPr>
            <a:r>
              <a:rPr lang="en-US" altLang="zh-CN" sz="2800" b="1" dirty="0">
                <a:solidFill>
                  <a:srgbClr val="0000FF"/>
                </a:solidFill>
              </a:rPr>
              <a:t>77</a:t>
            </a:r>
            <a:r>
              <a:rPr lang="zh-CN" altLang="en-US" sz="2800" b="1" dirty="0">
                <a:solidFill>
                  <a:srgbClr val="0000FF"/>
                </a:solidFill>
              </a:rPr>
              <a:t>．张大爷是个通情达理的人，对儿子因车祸致残这件痛心疾首的事，他已经想好了解决的办法</a:t>
            </a:r>
            <a:r>
              <a:rPr lang="zh-CN" altLang="en-US" sz="2800" b="1" dirty="0">
                <a:solidFill>
                  <a:srgbClr val="FF0000"/>
                </a:solidFill>
              </a:rPr>
              <a:t>。（痛心疾首，形容痛恨到了极点。只能形容人的态度，不能形容事情的性质；只表示痛恨，不表示痛心。）</a:t>
            </a:r>
            <a:r>
              <a:rPr lang="en-US" altLang="zh-CN" sz="2800" b="1" dirty="0">
                <a:solidFill>
                  <a:srgbClr val="FF0000"/>
                </a:solidFill>
              </a:rPr>
              <a:t> </a:t>
            </a:r>
            <a:br>
              <a:rPr lang="en-US" altLang="zh-CN" sz="2800" b="1" dirty="0">
                <a:solidFill>
                  <a:srgbClr val="FF0000"/>
                </a:solidFill>
              </a:rPr>
            </a:br>
            <a:r>
              <a:rPr lang="en-US" altLang="zh-CN" sz="2800" b="1" dirty="0">
                <a:solidFill>
                  <a:srgbClr val="0000FF"/>
                </a:solidFill>
              </a:rPr>
              <a:t>78. </a:t>
            </a:r>
            <a:r>
              <a:rPr lang="zh-CN" altLang="en-US" sz="2800" b="1" dirty="0">
                <a:solidFill>
                  <a:srgbClr val="0000FF"/>
                </a:solidFill>
              </a:rPr>
              <a:t>在自然科学发展史上，这种由假说发展成定律、原理的情况，真是俯拾皆是</a:t>
            </a:r>
            <a:r>
              <a:rPr lang="zh-CN" altLang="en-US" sz="2800" b="1" u="sng" dirty="0">
                <a:solidFill>
                  <a:srgbClr val="FF0000"/>
                </a:solidFill>
              </a:rPr>
              <a:t>。（俯拾皆是，只要低下头来捡取，到处都是。形容多而易得。此处没有“易得”之意。）</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79. </a:t>
            </a:r>
            <a:r>
              <a:rPr lang="zh-CN" altLang="en-US" sz="2800" b="1" dirty="0">
                <a:solidFill>
                  <a:srgbClr val="0000FF"/>
                </a:solidFill>
              </a:rPr>
              <a:t>我国已经加入</a:t>
            </a:r>
            <a:r>
              <a:rPr lang="en-US" altLang="zh-CN" sz="2800" b="1" dirty="0">
                <a:solidFill>
                  <a:srgbClr val="0000FF"/>
                </a:solidFill>
              </a:rPr>
              <a:t>WTO</a:t>
            </a:r>
            <a:r>
              <a:rPr lang="zh-CN" altLang="en-US" sz="2800" b="1" dirty="0">
                <a:solidFill>
                  <a:srgbClr val="0000FF"/>
                </a:solidFill>
              </a:rPr>
              <a:t>，广大群众尤其是领导干部，一定要对有关规则做到胸有成竹</a:t>
            </a:r>
            <a:r>
              <a:rPr lang="zh-CN" altLang="en-US" sz="2800" b="1" u="sng" dirty="0">
                <a:solidFill>
                  <a:srgbClr val="FF0000"/>
                </a:solidFill>
              </a:rPr>
              <a:t>。（胸有成竹，指做事很有把握。不表示对情况很了解。改为“了然于胸”。）</a:t>
            </a:r>
            <a:endParaRPr lang="zh-CN" altLang="en-US" sz="2800" b="1" dirty="0">
              <a:solidFill>
                <a:srgbClr val="0000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文本占位符 28674"/>
          <p:cNvSpPr>
            <a:spLocks noGrp="1"/>
          </p:cNvSpPr>
          <p:nvPr>
            <p:ph type="body" idx="1"/>
          </p:nvPr>
        </p:nvSpPr>
        <p:spPr>
          <a:xfrm>
            <a:off x="457200" y="260350"/>
            <a:ext cx="8435975" cy="6408738"/>
          </a:xfrm>
          <a:ln/>
        </p:spPr>
        <p:txBody>
          <a:bodyPr/>
          <a:p>
            <a:pPr>
              <a:lnSpc>
                <a:spcPct val="130000"/>
              </a:lnSpc>
            </a:pPr>
            <a:r>
              <a:rPr lang="en-US" altLang="zh-CN" sz="2800" b="1" dirty="0">
                <a:solidFill>
                  <a:srgbClr val="0000FF"/>
                </a:solidFill>
              </a:rPr>
              <a:t>80. </a:t>
            </a:r>
            <a:r>
              <a:rPr lang="zh-CN" altLang="en-US" sz="2800" b="1" dirty="0">
                <a:solidFill>
                  <a:srgbClr val="0000FF"/>
                </a:solidFill>
              </a:rPr>
              <a:t>不少语文老师上课就是以一连串的问与答贯串课堂教学始终，长此以往，学生自然是目无全牛了</a:t>
            </a:r>
            <a:r>
              <a:rPr lang="zh-CN" altLang="en-US" sz="2800" b="1" u="sng" dirty="0">
                <a:solidFill>
                  <a:srgbClr val="FF0000"/>
                </a:solidFill>
              </a:rPr>
              <a:t>。（把“目无全牛”理解为“不能整体把握”。错。）</a:t>
            </a:r>
            <a:br>
              <a:rPr lang="zh-CN" altLang="en-US" sz="2800" b="1" u="sng" dirty="0">
                <a:solidFill>
                  <a:srgbClr val="FF0000"/>
                </a:solidFill>
              </a:rPr>
            </a:br>
            <a:r>
              <a:rPr lang="en-US" altLang="zh-CN" sz="2800" b="1" dirty="0">
                <a:solidFill>
                  <a:srgbClr val="0000FF"/>
                </a:solidFill>
              </a:rPr>
              <a:t>81</a:t>
            </a:r>
            <a:r>
              <a:rPr lang="zh-CN" altLang="en-US" sz="2800" b="1" dirty="0">
                <a:solidFill>
                  <a:srgbClr val="0000FF"/>
                </a:solidFill>
              </a:rPr>
              <a:t>．前些日子，恐怖分子袭击纽约世贸大厦一事成了炙手可热的新闻题材，世界各国新闻媒体竞相报道，现在，人们关注的是美国如何对恐怖分子采取军事行动</a:t>
            </a:r>
            <a:r>
              <a:rPr lang="zh-CN" altLang="en-US" sz="2800" b="1" u="sng" dirty="0">
                <a:solidFill>
                  <a:srgbClr val="FF0000"/>
                </a:solidFill>
              </a:rPr>
              <a:t>。（炙手可热，只用于人，不用事。）</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82</a:t>
            </a:r>
            <a:r>
              <a:rPr lang="zh-CN" altLang="en-US" sz="2800" b="1" dirty="0">
                <a:solidFill>
                  <a:srgbClr val="0000FF"/>
                </a:solidFill>
              </a:rPr>
              <a:t>．青年人朝气蓬勃，奋发向上，他们以无所不为的探索精神创造了一个又一个奇迹</a:t>
            </a:r>
            <a:r>
              <a:rPr lang="zh-CN" altLang="en-US" sz="2800" b="1" u="sng" dirty="0">
                <a:solidFill>
                  <a:srgbClr val="FF0000"/>
                </a:solidFill>
              </a:rPr>
              <a:t>。（无所不为，什么坏事都干。贬义。）</a:t>
            </a:r>
            <a:r>
              <a:rPr lang="en-US" altLang="zh-CN" sz="2800" b="1" u="sng" dirty="0">
                <a:solidFill>
                  <a:srgbClr val="FF0000"/>
                </a:solidFill>
              </a:rPr>
              <a:t> </a:t>
            </a:r>
            <a:br>
              <a:rPr lang="en-US" altLang="zh-CN" sz="2800" b="1" u="sng" dirty="0">
                <a:solidFill>
                  <a:srgbClr val="FF0000"/>
                </a:solidFill>
              </a:rPr>
            </a:br>
            <a:endParaRPr lang="en-US" altLang="zh-CN" sz="2800" b="1" dirty="0">
              <a:solidFill>
                <a:srgbClr val="0000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文本占位符 29698"/>
          <p:cNvSpPr>
            <a:spLocks noGrp="1"/>
          </p:cNvSpPr>
          <p:nvPr>
            <p:ph type="body" idx="1"/>
          </p:nvPr>
        </p:nvSpPr>
        <p:spPr>
          <a:xfrm>
            <a:off x="457200" y="333375"/>
            <a:ext cx="8435975" cy="6191250"/>
          </a:xfrm>
          <a:ln/>
        </p:spPr>
        <p:txBody>
          <a:bodyPr/>
          <a:p>
            <a:pPr>
              <a:lnSpc>
                <a:spcPct val="120000"/>
              </a:lnSpc>
            </a:pPr>
            <a:r>
              <a:rPr lang="en-US" altLang="zh-CN" sz="2800" b="1" dirty="0">
                <a:solidFill>
                  <a:srgbClr val="0000FF"/>
                </a:solidFill>
              </a:rPr>
              <a:t>83</a:t>
            </a:r>
            <a:r>
              <a:rPr lang="zh-CN" altLang="en-US" sz="2800" b="1" dirty="0">
                <a:solidFill>
                  <a:srgbClr val="0000FF"/>
                </a:solidFill>
              </a:rPr>
              <a:t>．计算机是一种工具，尽管是高科技工具，拥有它并不意味着一切工作都可以事倍功半，一蹴而就</a:t>
            </a:r>
            <a:r>
              <a:rPr lang="zh-CN" altLang="en-US" sz="2800" b="1" u="sng" dirty="0">
                <a:solidFill>
                  <a:srgbClr val="FF0000"/>
                </a:solidFill>
              </a:rPr>
              <a:t>。（事倍功半，指工作费力大，收效小。用反了。改为“事半功倍”。）</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84</a:t>
            </a:r>
            <a:r>
              <a:rPr lang="zh-CN" altLang="en-US" sz="2800" b="1" dirty="0">
                <a:solidFill>
                  <a:srgbClr val="0000FF"/>
                </a:solidFill>
              </a:rPr>
              <a:t>．春节期间，王府井大街上到处是游玩购物的人，直到天黑还不绝如缕，热闹极了</a:t>
            </a:r>
            <a:r>
              <a:rPr lang="zh-CN" altLang="en-US" sz="2800" b="1" u="sng" dirty="0">
                <a:solidFill>
                  <a:srgbClr val="FF0000"/>
                </a:solidFill>
              </a:rPr>
              <a:t>。（不绝如缕，多形容局面危急或声音细微悠长。这里应该用“络绎不绝”。）</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85</a:t>
            </a:r>
            <a:r>
              <a:rPr lang="zh-CN" altLang="en-US" sz="2800" b="1" dirty="0">
                <a:solidFill>
                  <a:srgbClr val="0000FF"/>
                </a:solidFill>
              </a:rPr>
              <a:t>．神话是世代相承的口头文学，其中不少创作于有史创作以前</a:t>
            </a:r>
            <a:r>
              <a:rPr lang="zh-CN" altLang="en-US" sz="2800" b="1" u="sng" dirty="0">
                <a:solidFill>
                  <a:srgbClr val="FF0000"/>
                </a:solidFill>
              </a:rPr>
              <a:t>。（世代相承，侧重“继承”。这里宜用“世代相传”。）</a:t>
            </a:r>
            <a:br>
              <a:rPr lang="zh-CN" altLang="en-US" sz="2800" b="1" u="sng" dirty="0">
                <a:solidFill>
                  <a:srgbClr val="FF0000"/>
                </a:solidFill>
              </a:rPr>
            </a:br>
            <a:br>
              <a:rPr lang="zh-CN" altLang="en-US" sz="2800" b="1" dirty="0">
                <a:solidFill>
                  <a:srgbClr val="0000FF"/>
                </a:solidFill>
              </a:rPr>
            </a:br>
            <a:endParaRPr lang="zh-CN" altLang="en-US" sz="2800" b="1" dirty="0">
              <a:solidFill>
                <a:srgbClr val="0000F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文本占位符 30722"/>
          <p:cNvSpPr>
            <a:spLocks noGrp="1"/>
          </p:cNvSpPr>
          <p:nvPr>
            <p:ph type="body" idx="1"/>
          </p:nvPr>
        </p:nvSpPr>
        <p:spPr>
          <a:xfrm>
            <a:off x="468313" y="522288"/>
            <a:ext cx="8507412" cy="5859462"/>
          </a:xfrm>
          <a:ln/>
        </p:spPr>
        <p:txBody>
          <a:bodyPr/>
          <a:p>
            <a:r>
              <a:rPr lang="en-US" altLang="zh-CN" sz="2800" b="1" dirty="0">
                <a:solidFill>
                  <a:srgbClr val="0000FF"/>
                </a:solidFill>
              </a:rPr>
              <a:t>86</a:t>
            </a:r>
            <a:r>
              <a:rPr lang="zh-CN" altLang="en-US" sz="2800" b="1" dirty="0">
                <a:solidFill>
                  <a:srgbClr val="0000FF"/>
                </a:solidFill>
              </a:rPr>
              <a:t>．湖南省在</a:t>
            </a:r>
            <a:r>
              <a:rPr lang="en-US" altLang="zh-CN" sz="2800" b="1" dirty="0">
                <a:solidFill>
                  <a:srgbClr val="0000FF"/>
                </a:solidFill>
              </a:rPr>
              <a:t>2002</a:t>
            </a:r>
            <a:r>
              <a:rPr lang="zh-CN" altLang="en-US" sz="2800" b="1" dirty="0">
                <a:solidFill>
                  <a:srgbClr val="0000FF"/>
                </a:solidFill>
              </a:rPr>
              <a:t>年</a:t>
            </a:r>
            <a:r>
              <a:rPr lang="en-US" altLang="zh-CN" sz="2800" b="1" dirty="0">
                <a:solidFill>
                  <a:srgbClr val="0000FF"/>
                </a:solidFill>
              </a:rPr>
              <a:t>4</a:t>
            </a:r>
            <a:r>
              <a:rPr lang="zh-CN" altLang="en-US" sz="2800" b="1" dirty="0">
                <a:solidFill>
                  <a:srgbClr val="0000FF"/>
                </a:solidFill>
              </a:rPr>
              <a:t>月</a:t>
            </a:r>
            <a:r>
              <a:rPr lang="en-US" altLang="zh-CN" sz="2800" b="1" dirty="0">
                <a:solidFill>
                  <a:srgbClr val="0000FF"/>
                </a:solidFill>
              </a:rPr>
              <a:t>7</a:t>
            </a:r>
            <a:r>
              <a:rPr lang="zh-CN" altLang="en-US" sz="2800" b="1" dirty="0">
                <a:solidFill>
                  <a:srgbClr val="0000FF"/>
                </a:solidFill>
              </a:rPr>
              <a:t>日进行的素描、色彩考试中，一共查出</a:t>
            </a:r>
            <a:r>
              <a:rPr lang="en-US" altLang="zh-CN" sz="2800" b="1" dirty="0">
                <a:solidFill>
                  <a:srgbClr val="0000FF"/>
                </a:solidFill>
              </a:rPr>
              <a:t>90</a:t>
            </a:r>
            <a:r>
              <a:rPr lang="zh-CN" altLang="en-US" sz="2800" b="1" dirty="0">
                <a:solidFill>
                  <a:srgbClr val="0000FF"/>
                </a:solidFill>
              </a:rPr>
              <a:t>多名舞弊考生，除了少数是夹带外，其他都是张冠李戴的枪手</a:t>
            </a:r>
            <a:r>
              <a:rPr lang="zh-CN" altLang="en-US" sz="2800" b="1" u="sng" dirty="0">
                <a:solidFill>
                  <a:srgbClr val="FF0000"/>
                </a:solidFill>
              </a:rPr>
              <a:t>。（张冠李戴，把姓张的帽子戴到姓李的头上。比喻认错了对象，弄错了事实。这里是有意换人，不是“弄错”或“认错”。）</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87</a:t>
            </a:r>
            <a:r>
              <a:rPr lang="zh-CN" altLang="en-US" sz="2800" b="1" dirty="0">
                <a:solidFill>
                  <a:srgbClr val="0000FF"/>
                </a:solidFill>
              </a:rPr>
              <a:t>．读诗，应当口传心授，一边读着，一边思考它的意义和道理</a:t>
            </a:r>
            <a:r>
              <a:rPr lang="zh-CN" altLang="en-US" sz="2800" b="1" u="sng" dirty="0">
                <a:solidFill>
                  <a:srgbClr val="FF0000"/>
                </a:solidFill>
              </a:rPr>
              <a:t>。（口传心授，口头传授技艺。不表示读和想。）</a:t>
            </a:r>
            <a:br>
              <a:rPr lang="zh-CN" altLang="en-US" sz="2800" b="1" u="sng" dirty="0">
                <a:solidFill>
                  <a:srgbClr val="FF0000"/>
                </a:solidFill>
              </a:rPr>
            </a:br>
            <a:r>
              <a:rPr lang="en-US" altLang="zh-CN" sz="2800" b="1" dirty="0">
                <a:solidFill>
                  <a:srgbClr val="0000FF"/>
                </a:solidFill>
              </a:rPr>
              <a:t>88</a:t>
            </a:r>
            <a:r>
              <a:rPr lang="zh-CN" altLang="en-US" sz="2800" b="1" dirty="0">
                <a:solidFill>
                  <a:srgbClr val="0000FF"/>
                </a:solidFill>
              </a:rPr>
              <a:t>．在强调环保时却对目前的生存环境不屑一顾</a:t>
            </a:r>
            <a:r>
              <a:rPr lang="en-US" altLang="zh-CN" sz="2800" b="1" dirty="0">
                <a:solidFill>
                  <a:srgbClr val="0000FF"/>
                </a:solidFill>
              </a:rPr>
              <a:t>,</a:t>
            </a:r>
            <a:r>
              <a:rPr lang="zh-CN" altLang="en-US" sz="2800" b="1" dirty="0">
                <a:solidFill>
                  <a:srgbClr val="0000FF"/>
                </a:solidFill>
              </a:rPr>
              <a:t>这不能不说是极大的失误</a:t>
            </a:r>
            <a:r>
              <a:rPr lang="en-US" altLang="zh-CN" sz="2800" b="1" dirty="0">
                <a:solidFill>
                  <a:srgbClr val="0000FF"/>
                </a:solidFill>
              </a:rPr>
              <a:t>,</a:t>
            </a:r>
            <a:r>
              <a:rPr lang="zh-CN" altLang="en-US" sz="2800" b="1" dirty="0">
                <a:solidFill>
                  <a:srgbClr val="0000FF"/>
                </a:solidFill>
              </a:rPr>
              <a:t>也表明环境意识的启蒙迫不及待</a:t>
            </a:r>
            <a:r>
              <a:rPr lang="zh-CN" altLang="en-US" sz="2800" b="1" u="sng" dirty="0">
                <a:solidFill>
                  <a:srgbClr val="FF0000"/>
                </a:solidFill>
              </a:rPr>
              <a:t>。（迫不及待，急迫得不能等待。用于人的急迫心情。这里用于表示某项工作亟待开展，错。）</a:t>
            </a:r>
            <a:r>
              <a:rPr lang="en-US" altLang="zh-CN" sz="2800" b="1" u="sng" dirty="0">
                <a:solidFill>
                  <a:srgbClr val="FF0000"/>
                </a:solidFill>
              </a:rPr>
              <a:t> </a:t>
            </a:r>
            <a:br>
              <a:rPr lang="en-US" altLang="zh-CN" sz="2800" b="1" u="sng" dirty="0">
                <a:solidFill>
                  <a:srgbClr val="FF0000"/>
                </a:solidFill>
              </a:rPr>
            </a:br>
            <a:endParaRPr lang="en-US" altLang="zh-CN" sz="2800" b="1" u="sng"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文本占位符 4098"/>
          <p:cNvSpPr>
            <a:spLocks noGrp="1"/>
          </p:cNvSpPr>
          <p:nvPr>
            <p:ph type="body" idx="1"/>
          </p:nvPr>
        </p:nvSpPr>
        <p:spPr>
          <a:xfrm>
            <a:off x="457200" y="404813"/>
            <a:ext cx="8229600" cy="5721350"/>
          </a:xfrm>
          <a:ln/>
        </p:spPr>
        <p:txBody>
          <a:bodyPr/>
          <a:p>
            <a:pPr>
              <a:lnSpc>
                <a:spcPct val="110000"/>
              </a:lnSpc>
            </a:pPr>
            <a:r>
              <a:rPr lang="en-US" altLang="zh-CN" sz="2800" b="1" dirty="0">
                <a:solidFill>
                  <a:srgbClr val="0000FF"/>
                </a:solidFill>
              </a:rPr>
              <a:t>7.</a:t>
            </a:r>
            <a:r>
              <a:rPr lang="zh-CN" altLang="en-US" sz="2800" b="1" dirty="0">
                <a:solidFill>
                  <a:srgbClr val="0000FF"/>
                </a:solidFill>
              </a:rPr>
              <a:t>我们虽然缺乏管理经验，但可以向先进企业学习，起初可能是邯郸学步，但终究会走出自己的路来</a:t>
            </a:r>
            <a:r>
              <a:rPr lang="zh-CN" altLang="en-US" sz="2800" b="1" u="sng" dirty="0">
                <a:solidFill>
                  <a:srgbClr val="FF0000"/>
                </a:solidFill>
              </a:rPr>
              <a:t>。（邯郸学步，比喻模仿人不到家，反把原来自己会的东西忘了。既然已经不会走路了，怎么走出自己的路来？）</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8.</a:t>
            </a:r>
            <a:r>
              <a:rPr lang="zh-CN" altLang="en-US" sz="2800" b="1" dirty="0">
                <a:solidFill>
                  <a:srgbClr val="0000FF"/>
                </a:solidFill>
              </a:rPr>
              <a:t>运动会上，他借的一身衣服很不合身，真是捉襟见肘</a:t>
            </a:r>
            <a:r>
              <a:rPr lang="zh-CN" altLang="en-US" sz="2800" b="1" u="sng" dirty="0">
                <a:solidFill>
                  <a:srgbClr val="FF0000"/>
                </a:solidFill>
              </a:rPr>
              <a:t>。（捉襟见肘，形容衣服破烂，也比喻顾此失彼，穷于应付。不形容衣服很不合身）</a:t>
            </a:r>
            <a:br>
              <a:rPr lang="zh-CN" altLang="en-US" sz="2800" b="1" dirty="0">
                <a:solidFill>
                  <a:srgbClr val="0000FF"/>
                </a:solidFill>
              </a:rPr>
            </a:br>
            <a:r>
              <a:rPr lang="en-US" altLang="zh-CN" sz="2800" b="1" dirty="0">
                <a:solidFill>
                  <a:srgbClr val="0000FF"/>
                </a:solidFill>
              </a:rPr>
              <a:t>9. </a:t>
            </a:r>
            <a:r>
              <a:rPr lang="zh-CN" altLang="en-US" sz="2800" b="1" dirty="0">
                <a:solidFill>
                  <a:srgbClr val="0000FF"/>
                </a:solidFill>
              </a:rPr>
              <a:t>这人一贯爱占便宜，碰到对自己有好处的事情，总是当仁不让，所以大伙都不怎么喜欢他</a:t>
            </a:r>
            <a:r>
              <a:rPr lang="zh-CN" altLang="en-US" sz="2800" b="1" u="sng" dirty="0">
                <a:solidFill>
                  <a:srgbClr val="FF0000"/>
                </a:solidFill>
              </a:rPr>
              <a:t>。（当仁不让，遇到应该做的事就积极主动去做，不推让。占便宜当然不是应该做的事。）</a:t>
            </a:r>
            <a:endParaRPr lang="zh-CN" altLang="en-US" sz="2800" b="1" u="sng"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文本占位符 31746"/>
          <p:cNvSpPr>
            <a:spLocks noGrp="1"/>
          </p:cNvSpPr>
          <p:nvPr>
            <p:ph type="body" idx="1"/>
          </p:nvPr>
        </p:nvSpPr>
        <p:spPr>
          <a:xfrm>
            <a:off x="457200" y="260350"/>
            <a:ext cx="8435975" cy="6337300"/>
          </a:xfrm>
          <a:ln/>
        </p:spPr>
        <p:txBody>
          <a:bodyPr/>
          <a:p>
            <a:r>
              <a:rPr lang="en-US" altLang="zh-CN" sz="2800" b="1" dirty="0">
                <a:solidFill>
                  <a:srgbClr val="0000FF"/>
                </a:solidFill>
              </a:rPr>
              <a:t>89</a:t>
            </a:r>
            <a:r>
              <a:rPr lang="zh-CN" altLang="en-US" sz="2800" b="1" dirty="0">
                <a:solidFill>
                  <a:srgbClr val="0000FF"/>
                </a:solidFill>
              </a:rPr>
              <a:t>．由于一到长沙就受到人们的追棒，大熊猫“公主”受宠若惊，居然一晚上都躲在树上，怎么都不肯下来</a:t>
            </a:r>
            <a:r>
              <a:rPr lang="zh-CN" altLang="en-US" sz="2800" b="1" u="sng" dirty="0">
                <a:solidFill>
                  <a:srgbClr val="FF0000"/>
                </a:solidFill>
              </a:rPr>
              <a:t>。（受宠若惊，因为得到宠爱或赏识而又高兴，又不安。这里表示受了惊吓，错。）</a:t>
            </a:r>
            <a:br>
              <a:rPr lang="zh-CN" altLang="en-US" sz="2800" b="1" u="sng" dirty="0">
                <a:solidFill>
                  <a:srgbClr val="FF0000"/>
                </a:solidFill>
              </a:rPr>
            </a:br>
            <a:r>
              <a:rPr lang="en-US" altLang="zh-CN" sz="2800" b="1" dirty="0">
                <a:solidFill>
                  <a:srgbClr val="0000FF"/>
                </a:solidFill>
              </a:rPr>
              <a:t>90</a:t>
            </a:r>
            <a:r>
              <a:rPr lang="zh-CN" altLang="en-US" sz="2800" b="1" dirty="0">
                <a:solidFill>
                  <a:srgbClr val="0000FF"/>
                </a:solidFill>
              </a:rPr>
              <a:t>．在这所山村小学里，他一干就是三十年，全身心地扑在了学生身上。他常说：“要有下辈子，还当孩子王！”王老师的这种好为人师的精神深深地感动了那些纯朴的乡亲们</a:t>
            </a:r>
            <a:r>
              <a:rPr lang="zh-CN" altLang="en-US" sz="2800" b="1" u="sng" dirty="0">
                <a:solidFill>
                  <a:srgbClr val="FF0000"/>
                </a:solidFill>
              </a:rPr>
              <a:t>。（好为人师，喜欢当别人的教师。形容不谦虚，自以为是，爱摆老资格。贬义。不能用于表示热爱教师工作。）</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91</a:t>
            </a:r>
            <a:r>
              <a:rPr lang="zh-CN" altLang="en-US" sz="2800" b="1" dirty="0">
                <a:solidFill>
                  <a:srgbClr val="0000FF"/>
                </a:solidFill>
              </a:rPr>
              <a:t>．家访中我们发现，正是由于家长的无为而治，孩子才会无所顾忌，并由此走上了犯罪的道路</a:t>
            </a:r>
            <a:r>
              <a:rPr lang="zh-CN" altLang="en-US" sz="2800" b="1" u="sng" dirty="0">
                <a:solidFill>
                  <a:srgbClr val="FF0000"/>
                </a:solidFill>
              </a:rPr>
              <a:t>。（无为而治，道家哲学，指统治者什么也不做却使天下大治。不合语境。）</a:t>
            </a: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文本占位符 32770"/>
          <p:cNvSpPr>
            <a:spLocks noGrp="1"/>
          </p:cNvSpPr>
          <p:nvPr>
            <p:ph type="body" idx="1"/>
          </p:nvPr>
        </p:nvSpPr>
        <p:spPr>
          <a:xfrm>
            <a:off x="457200" y="333375"/>
            <a:ext cx="8507413" cy="6264275"/>
          </a:xfrm>
          <a:ln/>
        </p:spPr>
        <p:txBody>
          <a:bodyPr/>
          <a:p>
            <a:pPr>
              <a:lnSpc>
                <a:spcPct val="110000"/>
              </a:lnSpc>
            </a:pPr>
            <a:r>
              <a:rPr lang="en-US" altLang="zh-CN" sz="2800" b="1" dirty="0">
                <a:solidFill>
                  <a:srgbClr val="0000FF"/>
                </a:solidFill>
              </a:rPr>
              <a:t>92</a:t>
            </a:r>
            <a:r>
              <a:rPr lang="zh-CN" altLang="en-US" sz="2800" b="1" dirty="0">
                <a:solidFill>
                  <a:srgbClr val="0000FF"/>
                </a:solidFill>
              </a:rPr>
              <a:t>．傍晚的大山中空无一人，非常寂静，他感到恐慌，空谷足音格外地响，更增添了几分恐怖</a:t>
            </a:r>
            <a:r>
              <a:rPr lang="zh-CN" altLang="en-US" sz="2800" b="1" u="sng" dirty="0">
                <a:solidFill>
                  <a:srgbClr val="FF0000"/>
                </a:solidFill>
              </a:rPr>
              <a:t>。（空谷足音，在寂静的山谷里听到脚步声。比喻极难得到音信、言论或来访。这里是望文生义而理解错误。）</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93</a:t>
            </a:r>
            <a:r>
              <a:rPr lang="zh-CN" altLang="en-US" sz="2800" b="1" dirty="0">
                <a:solidFill>
                  <a:srgbClr val="0000FF"/>
                </a:solidFill>
              </a:rPr>
              <a:t>．幻想虽然美丽，但是它扑朔迷离，咱们这些学生，还是实际一点好</a:t>
            </a:r>
            <a:r>
              <a:rPr lang="zh-CN" altLang="en-US" sz="2800" b="1" u="sng" dirty="0">
                <a:solidFill>
                  <a:srgbClr val="FF0000"/>
                </a:solidFill>
              </a:rPr>
              <a:t>。（扑朔迷离，形容事情错综复杂，难以辨别清楚。不能理解为不切实际。）</a:t>
            </a:r>
            <a:br>
              <a:rPr lang="zh-CN" altLang="en-US" sz="2800" b="1" dirty="0">
                <a:solidFill>
                  <a:srgbClr val="0000FF"/>
                </a:solidFill>
              </a:rPr>
            </a:br>
            <a:r>
              <a:rPr lang="en-US" altLang="zh-CN" sz="2800" b="1" dirty="0">
                <a:solidFill>
                  <a:srgbClr val="0000FF"/>
                </a:solidFill>
              </a:rPr>
              <a:t>94</a:t>
            </a:r>
            <a:r>
              <a:rPr lang="zh-CN" altLang="en-US" sz="2800" b="1" dirty="0">
                <a:solidFill>
                  <a:srgbClr val="0000FF"/>
                </a:solidFill>
              </a:rPr>
              <a:t>．汽车在崎岖的山路上小心翼翼的前进，只见奇峰异岭扑面而来，令人美不胜收</a:t>
            </a:r>
            <a:r>
              <a:rPr lang="zh-CN" altLang="en-US" sz="2800" b="1" u="sng" dirty="0">
                <a:solidFill>
                  <a:srgbClr val="FF0000"/>
                </a:solidFill>
              </a:rPr>
              <a:t>。（美不胜收，美好的东西很多，一时看不过来。胜：尽。其主语应该是景，不能是人。删去“令人”。）</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文本占位符 33794"/>
          <p:cNvSpPr>
            <a:spLocks noGrp="1"/>
          </p:cNvSpPr>
          <p:nvPr>
            <p:ph type="body" idx="1"/>
          </p:nvPr>
        </p:nvSpPr>
        <p:spPr>
          <a:xfrm>
            <a:off x="457200" y="333375"/>
            <a:ext cx="8435975" cy="6335713"/>
          </a:xfrm>
          <a:ln/>
        </p:spPr>
        <p:txBody>
          <a:bodyPr/>
          <a:p>
            <a:pPr>
              <a:lnSpc>
                <a:spcPct val="120000"/>
              </a:lnSpc>
            </a:pPr>
            <a:r>
              <a:rPr lang="en-US" altLang="zh-CN" sz="2800" b="1" dirty="0">
                <a:solidFill>
                  <a:srgbClr val="0000FF"/>
                </a:solidFill>
              </a:rPr>
              <a:t>95</a:t>
            </a:r>
            <a:r>
              <a:rPr lang="zh-CN" altLang="en-US" sz="2800" b="1" dirty="0">
                <a:solidFill>
                  <a:srgbClr val="0000FF"/>
                </a:solidFill>
              </a:rPr>
              <a:t>．他们疼爱孩子，孩子也孝敬他们，一家人相敬如宾，生活美满幸福</a:t>
            </a:r>
            <a:r>
              <a:rPr lang="zh-CN" altLang="en-US" sz="2800" b="1" u="sng" dirty="0">
                <a:solidFill>
                  <a:srgbClr val="FF0000"/>
                </a:solidFill>
              </a:rPr>
              <a:t>。（相敬如宾，形容夫妻互相尊敬，象对等宾客一样。不能形容孩子与父母的关系。）</a:t>
            </a:r>
            <a:br>
              <a:rPr lang="zh-CN" altLang="en-US" sz="2800" b="1" u="sng" dirty="0">
                <a:solidFill>
                  <a:srgbClr val="FF0000"/>
                </a:solidFill>
              </a:rPr>
            </a:br>
            <a:r>
              <a:rPr lang="en-US" altLang="zh-CN" sz="2800" b="1" dirty="0">
                <a:solidFill>
                  <a:srgbClr val="0000FF"/>
                </a:solidFill>
              </a:rPr>
              <a:t>96</a:t>
            </a:r>
            <a:r>
              <a:rPr lang="zh-CN" altLang="en-US" sz="2800" b="1" dirty="0">
                <a:solidFill>
                  <a:srgbClr val="0000FF"/>
                </a:solidFill>
              </a:rPr>
              <a:t>．前不久微软的盖茨先生访问中国并推出“维纳斯”计划，这在我国信息产业界掀起了轩然大波</a:t>
            </a:r>
            <a:r>
              <a:rPr lang="zh-CN" altLang="en-US" sz="2800" b="1" u="sng" dirty="0">
                <a:solidFill>
                  <a:srgbClr val="FF0000"/>
                </a:solidFill>
              </a:rPr>
              <a:t>。（轩然大波，比喻大的纠纷或乱子。盖茨先生访问中国并未引起纠纷或乱子）</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97</a:t>
            </a:r>
            <a:r>
              <a:rPr lang="zh-CN" altLang="en-US" sz="2800" b="1" dirty="0">
                <a:solidFill>
                  <a:srgbClr val="0000FF"/>
                </a:solidFill>
              </a:rPr>
              <a:t>．湖北淮乡，把几个村的羊群集中到一起，以其规模效应骗取扶贫资金的报道，令人叹为观止</a:t>
            </a:r>
            <a:r>
              <a:rPr lang="zh-CN" altLang="en-US" sz="2800" b="1" u="sng" dirty="0">
                <a:solidFill>
                  <a:srgbClr val="FF0000"/>
                </a:solidFill>
              </a:rPr>
              <a:t>。（“叹为观止”是赞美之词。）</a:t>
            </a: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文本占位符 34818"/>
          <p:cNvSpPr>
            <a:spLocks noGrp="1"/>
          </p:cNvSpPr>
          <p:nvPr>
            <p:ph type="body" idx="1"/>
          </p:nvPr>
        </p:nvSpPr>
        <p:spPr>
          <a:xfrm>
            <a:off x="457200" y="260350"/>
            <a:ext cx="8507413" cy="6264275"/>
          </a:xfrm>
          <a:ln/>
        </p:spPr>
        <p:txBody>
          <a:bodyPr/>
          <a:p>
            <a:r>
              <a:rPr lang="en-US" altLang="zh-CN" sz="2800" b="1" dirty="0">
                <a:solidFill>
                  <a:srgbClr val="0000FF"/>
                </a:solidFill>
              </a:rPr>
              <a:t>98</a:t>
            </a:r>
            <a:r>
              <a:rPr lang="zh-CN" altLang="en-US" sz="2800" b="1" dirty="0">
                <a:solidFill>
                  <a:srgbClr val="0000FF"/>
                </a:solidFill>
              </a:rPr>
              <a:t>．对外国来讲，京剧舞台上那种木头刀枪稀松一碰，口中一吆喝就打了一仗，简直不可理喻</a:t>
            </a:r>
            <a:r>
              <a:rPr lang="zh-CN" altLang="en-US" sz="2800" b="1" u="sng" dirty="0">
                <a:solidFill>
                  <a:srgbClr val="FF0000"/>
                </a:solidFill>
              </a:rPr>
              <a:t>。（不可理喻，没法跟他讲道理。形容蛮横固执或愚蠢。这里当作了“不可理解”。）</a:t>
            </a:r>
            <a:br>
              <a:rPr lang="zh-CN" altLang="en-US" sz="2800" b="1" u="sng" dirty="0">
                <a:solidFill>
                  <a:srgbClr val="FF0000"/>
                </a:solidFill>
              </a:rPr>
            </a:br>
            <a:r>
              <a:rPr lang="en-US" altLang="zh-CN" sz="2800" b="1" dirty="0">
                <a:solidFill>
                  <a:srgbClr val="0000FF"/>
                </a:solidFill>
              </a:rPr>
              <a:t>99</a:t>
            </a:r>
            <a:r>
              <a:rPr lang="zh-CN" altLang="en-US" sz="2800" b="1" dirty="0">
                <a:solidFill>
                  <a:srgbClr val="0000FF"/>
                </a:solidFill>
              </a:rPr>
              <a:t>．</a:t>
            </a:r>
            <a:r>
              <a:rPr lang="en-US" altLang="zh-CN" sz="2800" b="1" dirty="0">
                <a:solidFill>
                  <a:srgbClr val="0000FF"/>
                </a:solidFill>
              </a:rPr>
              <a:t>2002</a:t>
            </a:r>
            <a:r>
              <a:rPr lang="zh-CN" altLang="en-US" sz="2800" b="1" dirty="0">
                <a:solidFill>
                  <a:srgbClr val="0000FF"/>
                </a:solidFill>
              </a:rPr>
              <a:t>年韩日世界杯上，东道主日本队小组赛在</a:t>
            </a:r>
            <a:r>
              <a:rPr lang="en-US" altLang="zh-CN" sz="2800" b="1" dirty="0">
                <a:solidFill>
                  <a:srgbClr val="0000FF"/>
                </a:solidFill>
              </a:rPr>
              <a:t>2</a:t>
            </a:r>
            <a:r>
              <a:rPr lang="zh-CN" altLang="en-US" sz="2800" b="1" dirty="0">
                <a:solidFill>
                  <a:srgbClr val="0000FF"/>
                </a:solidFill>
              </a:rPr>
              <a:t>：</a:t>
            </a:r>
            <a:r>
              <a:rPr lang="en-US" altLang="zh-CN" sz="2800" b="1" dirty="0">
                <a:solidFill>
                  <a:srgbClr val="0000FF"/>
                </a:solidFill>
              </a:rPr>
              <a:t>1</a:t>
            </a:r>
            <a:r>
              <a:rPr lang="zh-CN" altLang="en-US" sz="2800" b="1" dirty="0">
                <a:solidFill>
                  <a:srgbClr val="0000FF"/>
                </a:solidFill>
              </a:rPr>
              <a:t>领先的大好形势下，被比利时队反戈一击，扳成平局，失去了到手的三分</a:t>
            </a:r>
            <a:r>
              <a:rPr lang="zh-CN" altLang="en-US" sz="2800" b="1" u="sng" dirty="0">
                <a:solidFill>
                  <a:srgbClr val="FF0000"/>
                </a:solidFill>
              </a:rPr>
              <a:t>。（反戈一击，掉转武器向自己原来所属的阵营进行攻击。不是“反击”。）</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100</a:t>
            </a:r>
            <a:r>
              <a:rPr lang="zh-CN" altLang="en-US" sz="2800" b="1" dirty="0">
                <a:solidFill>
                  <a:srgbClr val="0000FF"/>
                </a:solidFill>
              </a:rPr>
              <a:t>．申花队主教练墨里西被摄像机和话筒包围了</a:t>
            </a:r>
            <a:r>
              <a:rPr lang="en-US" altLang="zh-CN" sz="2800" b="1" dirty="0">
                <a:solidFill>
                  <a:srgbClr val="0000FF"/>
                </a:solidFill>
              </a:rPr>
              <a:t>,</a:t>
            </a:r>
            <a:r>
              <a:rPr lang="zh-CN" altLang="en-US" sz="2800" b="1" dirty="0">
                <a:solidFill>
                  <a:srgbClr val="0000FF"/>
                </a:solidFill>
              </a:rPr>
              <a:t>他振振有词</a:t>
            </a:r>
            <a:r>
              <a:rPr lang="en-US" altLang="zh-CN" sz="2800" b="1" dirty="0">
                <a:solidFill>
                  <a:srgbClr val="0000FF"/>
                </a:solidFill>
              </a:rPr>
              <a:t>:“</a:t>
            </a:r>
            <a:r>
              <a:rPr lang="zh-CN" altLang="en-US" sz="2800" b="1" dirty="0">
                <a:solidFill>
                  <a:srgbClr val="0000FF"/>
                </a:solidFill>
              </a:rPr>
              <a:t>这是场很难打的比赛</a:t>
            </a:r>
            <a:r>
              <a:rPr lang="en-US" altLang="zh-CN" sz="2800" b="1" dirty="0">
                <a:solidFill>
                  <a:srgbClr val="0000FF"/>
                </a:solidFill>
              </a:rPr>
              <a:t>,</a:t>
            </a:r>
            <a:r>
              <a:rPr lang="zh-CN" altLang="en-US" sz="2800" b="1" dirty="0">
                <a:solidFill>
                  <a:srgbClr val="0000FF"/>
                </a:solidFill>
              </a:rPr>
              <a:t>我们拼到了最后</a:t>
            </a:r>
            <a:r>
              <a:rPr lang="en-US" altLang="zh-CN" sz="2800" b="1" dirty="0">
                <a:solidFill>
                  <a:srgbClr val="0000FF"/>
                </a:solidFill>
              </a:rPr>
              <a:t>,</a:t>
            </a:r>
            <a:r>
              <a:rPr lang="zh-CN" altLang="en-US" sz="2800" b="1" dirty="0">
                <a:solidFill>
                  <a:srgbClr val="0000FF"/>
                </a:solidFill>
              </a:rPr>
              <a:t>最终取得了胜利</a:t>
            </a:r>
            <a:r>
              <a:rPr lang="zh-CN" altLang="en-US" sz="2800" b="1" u="sng" dirty="0">
                <a:solidFill>
                  <a:srgbClr val="FF0000"/>
                </a:solidFill>
              </a:rPr>
              <a:t>。”（振振有词，说得似乎理直气壮，贬义。不能理解为理直气壮。）</a:t>
            </a:r>
            <a:r>
              <a:rPr lang="en-US" altLang="zh-CN" sz="2800" b="1" u="sng" dirty="0">
                <a:solidFill>
                  <a:srgbClr val="FF0000"/>
                </a:solidFill>
              </a:rPr>
              <a:t> </a:t>
            </a:r>
            <a:br>
              <a:rPr lang="en-US" altLang="zh-CN" sz="2800" b="1" u="sng" dirty="0">
                <a:solidFill>
                  <a:srgbClr val="FF0000"/>
                </a:solidFill>
              </a:rPr>
            </a:br>
            <a:br>
              <a:rPr lang="en-US" altLang="zh-CN" sz="2800" b="1" u="sng" dirty="0">
                <a:solidFill>
                  <a:srgbClr val="FF0000"/>
                </a:solidFill>
              </a:rPr>
            </a:br>
            <a:endParaRPr lang="en-US" altLang="zh-CN" sz="2800" b="1" u="sng" dirty="0">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文本占位符 35842"/>
          <p:cNvSpPr>
            <a:spLocks noGrp="1"/>
          </p:cNvSpPr>
          <p:nvPr>
            <p:ph type="body" idx="1"/>
          </p:nvPr>
        </p:nvSpPr>
        <p:spPr>
          <a:xfrm>
            <a:off x="457200" y="260350"/>
            <a:ext cx="8507413" cy="6264275"/>
          </a:xfrm>
          <a:ln/>
        </p:spPr>
        <p:txBody>
          <a:bodyPr/>
          <a:p>
            <a:pPr>
              <a:lnSpc>
                <a:spcPct val="110000"/>
              </a:lnSpc>
            </a:pPr>
            <a:r>
              <a:rPr lang="en-US" altLang="zh-CN" sz="2800" b="1" dirty="0">
                <a:solidFill>
                  <a:srgbClr val="0000FF"/>
                </a:solidFill>
              </a:rPr>
              <a:t>101</a:t>
            </a:r>
            <a:r>
              <a:rPr lang="zh-CN" altLang="en-US" sz="2800" b="1" dirty="0">
                <a:solidFill>
                  <a:srgbClr val="0000FF"/>
                </a:solidFill>
              </a:rPr>
              <a:t>．不论什么时候，冰心老人都是坐如春风、亲切随意地发表自己的观点，不是喧哗而锋芒难避</a:t>
            </a:r>
            <a:r>
              <a:rPr lang="zh-CN" altLang="en-US" sz="2800" b="1" u="sng" dirty="0">
                <a:solidFill>
                  <a:srgbClr val="FF0000"/>
                </a:solidFill>
              </a:rPr>
              <a:t>。（坐如春风，比喻听了长辈教导，像是沐浴着和煦的春风。主语应该是听话人。）</a:t>
            </a:r>
            <a:br>
              <a:rPr lang="zh-CN" altLang="en-US" sz="2800" b="1" u="sng" dirty="0">
                <a:solidFill>
                  <a:srgbClr val="FF0000"/>
                </a:solidFill>
              </a:rPr>
            </a:br>
            <a:r>
              <a:rPr lang="en-US" altLang="zh-CN" sz="2800" b="1" dirty="0">
                <a:solidFill>
                  <a:srgbClr val="0000FF"/>
                </a:solidFill>
              </a:rPr>
              <a:t>102</a:t>
            </a:r>
            <a:r>
              <a:rPr lang="zh-CN" altLang="en-US" sz="2800" b="1" dirty="0">
                <a:solidFill>
                  <a:srgbClr val="0000FF"/>
                </a:solidFill>
              </a:rPr>
              <a:t>．记者赶到李婉芬生前的北京人民艺术剧院，耳濡目染了许多平凡而有动人的故事，了解到这位平民艺术家的许多东西</a:t>
            </a:r>
            <a:r>
              <a:rPr lang="zh-CN" altLang="en-US" sz="2800" b="1" u="sng" dirty="0">
                <a:solidFill>
                  <a:srgbClr val="FF0000"/>
                </a:solidFill>
              </a:rPr>
              <a:t>。（耳濡目染，耳朵经常听到，眼睛经常看到，不知不觉地受到影响。换成“耳闻目睹”。）</a:t>
            </a:r>
            <a:br>
              <a:rPr lang="zh-CN" altLang="en-US" sz="2800" b="1" u="sng" dirty="0">
                <a:solidFill>
                  <a:srgbClr val="FF0000"/>
                </a:solidFill>
              </a:rPr>
            </a:br>
            <a:r>
              <a:rPr lang="en-US" altLang="zh-CN" sz="2800" b="1" dirty="0">
                <a:solidFill>
                  <a:srgbClr val="0000FF"/>
                </a:solidFill>
              </a:rPr>
              <a:t>103</a:t>
            </a:r>
            <a:r>
              <a:rPr lang="zh-CN" altLang="en-US" sz="2800" b="1" dirty="0">
                <a:solidFill>
                  <a:srgbClr val="0000FF"/>
                </a:solidFill>
              </a:rPr>
              <a:t>．对中国十大杰出青年连篇累牍的报道，使广大读者看到了中国的希望，起到了振奋人心的作用</a:t>
            </a:r>
            <a:r>
              <a:rPr lang="zh-CN" altLang="en-US" sz="2800" b="1" u="sng" dirty="0">
                <a:solidFill>
                  <a:srgbClr val="FF0000"/>
                </a:solidFill>
              </a:rPr>
              <a:t>。（连篇累牍，形容篇幅过多，文辞冗长。贬义。）</a:t>
            </a:r>
            <a:endParaRPr lang="zh-CN" altLang="en-US" sz="2800" b="1" u="sng" dirty="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文本占位符 36866"/>
          <p:cNvSpPr>
            <a:spLocks noGrp="1"/>
          </p:cNvSpPr>
          <p:nvPr>
            <p:ph type="body" idx="1"/>
          </p:nvPr>
        </p:nvSpPr>
        <p:spPr>
          <a:xfrm>
            <a:off x="457200" y="333375"/>
            <a:ext cx="8435975" cy="6264275"/>
          </a:xfrm>
          <a:ln/>
        </p:spPr>
        <p:txBody>
          <a:bodyPr/>
          <a:p>
            <a:pPr>
              <a:lnSpc>
                <a:spcPct val="110000"/>
              </a:lnSpc>
            </a:pPr>
            <a:r>
              <a:rPr lang="en-US" altLang="zh-CN" sz="2800" b="1" dirty="0">
                <a:solidFill>
                  <a:srgbClr val="0000FF"/>
                </a:solidFill>
              </a:rPr>
              <a:t>104</a:t>
            </a:r>
            <a:r>
              <a:rPr lang="zh-CN" altLang="en-US" sz="2800" b="1" dirty="0">
                <a:solidFill>
                  <a:srgbClr val="0000FF"/>
                </a:solidFill>
              </a:rPr>
              <a:t>．我家近旁新开设了一间连锁店，货架上各种日用品济济一堂，品类齐全，货美价廉，很受顾客欢迎</a:t>
            </a:r>
            <a:r>
              <a:rPr lang="zh-CN" altLang="en-US" sz="2800" b="1" u="sng" dirty="0">
                <a:solidFill>
                  <a:srgbClr val="FF0000"/>
                </a:solidFill>
              </a:rPr>
              <a:t>。（济济一堂，形容很多有才能的人聚集在一起。不能形容一般人多，更不能形容商品。）</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105</a:t>
            </a:r>
            <a:r>
              <a:rPr lang="zh-CN" altLang="en-US" sz="2800" b="1" dirty="0">
                <a:solidFill>
                  <a:srgbClr val="0000FF"/>
                </a:solidFill>
              </a:rPr>
              <a:t>．有人说他们两个是莫逆之交，其实他们的感情一向就很好</a:t>
            </a:r>
            <a:r>
              <a:rPr lang="zh-CN" altLang="en-US" sz="2800" b="1" u="sng" dirty="0">
                <a:solidFill>
                  <a:srgbClr val="FF0000"/>
                </a:solidFill>
              </a:rPr>
              <a:t>。（莫逆之交，莫逆：没有抵触，感情融洽；交：交往，友谊。指非常要好的朋友。据文意，是说感情不好。）</a:t>
            </a:r>
            <a:r>
              <a:rPr lang="en-US" altLang="zh-CN" sz="2800" b="1" u="sng" dirty="0">
                <a:solidFill>
                  <a:srgbClr val="FF0000"/>
                </a:solidFill>
              </a:rPr>
              <a:t> </a:t>
            </a:r>
            <a:br>
              <a:rPr lang="en-US" altLang="zh-CN" sz="2800" b="1" dirty="0">
                <a:solidFill>
                  <a:srgbClr val="0000FF"/>
                </a:solidFill>
              </a:rPr>
            </a:br>
            <a:r>
              <a:rPr lang="en-US" altLang="zh-CN" sz="2800" b="1" dirty="0">
                <a:solidFill>
                  <a:srgbClr val="0000FF"/>
                </a:solidFill>
              </a:rPr>
              <a:t>106</a:t>
            </a:r>
            <a:r>
              <a:rPr lang="zh-CN" altLang="en-US" sz="2800" b="1" dirty="0">
                <a:solidFill>
                  <a:srgbClr val="0000FF"/>
                </a:solidFill>
              </a:rPr>
              <a:t>．中学生应遵守中学生的一切规章制度，学好科学文化知识，做一个名不虚传的中学生</a:t>
            </a:r>
            <a:r>
              <a:rPr lang="zh-CN" altLang="en-US" sz="2800" b="1" u="sng" dirty="0">
                <a:solidFill>
                  <a:srgbClr val="FF0000"/>
                </a:solidFill>
              </a:rPr>
              <a:t>。（名不虚传，传出的名声不是虚假的。指实在很好，不是空有虚名。改为“名副其实”。）</a:t>
            </a:r>
            <a:endParaRPr lang="zh-CN" altLang="en-US" sz="2800" b="1" dirty="0">
              <a:solidFill>
                <a:srgbClr val="0000F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文本占位符 37890"/>
          <p:cNvSpPr>
            <a:spLocks noGrp="1"/>
          </p:cNvSpPr>
          <p:nvPr>
            <p:ph type="body" idx="1"/>
          </p:nvPr>
        </p:nvSpPr>
        <p:spPr>
          <a:xfrm>
            <a:off x="457200" y="260350"/>
            <a:ext cx="8507413" cy="6337300"/>
          </a:xfrm>
          <a:ln/>
        </p:spPr>
        <p:txBody>
          <a:bodyPr/>
          <a:p>
            <a:r>
              <a:rPr lang="en-US" altLang="zh-CN" sz="2800" b="1" dirty="0">
                <a:solidFill>
                  <a:srgbClr val="0000FF"/>
                </a:solidFill>
              </a:rPr>
              <a:t>107</a:t>
            </a:r>
            <a:r>
              <a:rPr lang="zh-CN" altLang="en-US" sz="2800" b="1" dirty="0">
                <a:solidFill>
                  <a:srgbClr val="0000FF"/>
                </a:solidFill>
              </a:rPr>
              <a:t>．去年就不断听人提起网络小说</a:t>
            </a:r>
            <a:r>
              <a:rPr lang="en-US" altLang="zh-CN" sz="2800" b="1" dirty="0">
                <a:solidFill>
                  <a:srgbClr val="0000FF"/>
                </a:solidFill>
              </a:rPr>
              <a:t>《</a:t>
            </a:r>
            <a:r>
              <a:rPr lang="zh-CN" altLang="en-US" sz="2800" b="1" dirty="0">
                <a:solidFill>
                  <a:srgbClr val="0000FF"/>
                </a:solidFill>
              </a:rPr>
              <a:t>第一次亲密接触</a:t>
            </a:r>
            <a:r>
              <a:rPr lang="en-US" altLang="zh-CN" sz="2800" b="1" dirty="0">
                <a:solidFill>
                  <a:srgbClr val="0000FF"/>
                </a:solidFill>
              </a:rPr>
              <a:t>》</a:t>
            </a:r>
            <a:r>
              <a:rPr lang="zh-CN" altLang="en-US" sz="2800" b="1" dirty="0">
                <a:solidFill>
                  <a:srgbClr val="0000FF"/>
                </a:solidFill>
              </a:rPr>
              <a:t>，当时不以为然，后来看了后觉得是小青年关于网络情缘的浪漫幻想，不过尔尔。不料，现在它竟然这么“红火</a:t>
            </a:r>
            <a:r>
              <a:rPr lang="zh-CN" altLang="en-US" sz="2800" b="1" u="sng" dirty="0">
                <a:solidFill>
                  <a:srgbClr val="FF0000"/>
                </a:solidFill>
              </a:rPr>
              <a:t>”。（不以为然，不认为正确。根据文意，是说“没当回事”。）</a:t>
            </a:r>
            <a:br>
              <a:rPr lang="zh-CN" altLang="en-US" sz="2800" b="1" dirty="0">
                <a:solidFill>
                  <a:srgbClr val="0000FF"/>
                </a:solidFill>
              </a:rPr>
            </a:br>
            <a:r>
              <a:rPr lang="en-US" altLang="zh-CN" sz="2800" b="1" dirty="0">
                <a:solidFill>
                  <a:srgbClr val="0000FF"/>
                </a:solidFill>
              </a:rPr>
              <a:t>108</a:t>
            </a:r>
            <a:r>
              <a:rPr lang="zh-CN" altLang="en-US" sz="2800" b="1" dirty="0">
                <a:solidFill>
                  <a:srgbClr val="0000FF"/>
                </a:solidFill>
              </a:rPr>
              <a:t>．只有领导干部严格自律，为政清廉，才能上行下效，使整个社会风气得到好转</a:t>
            </a:r>
            <a:r>
              <a:rPr lang="zh-CN" altLang="en-US" sz="2800" b="1" u="sng" dirty="0">
                <a:solidFill>
                  <a:srgbClr val="FF0000"/>
                </a:solidFill>
              </a:rPr>
              <a:t>。（上行下效，上面的人怎么做，下面的人就跟着怎么干。指跟着干坏事。贬义。）</a:t>
            </a:r>
            <a:br>
              <a:rPr lang="zh-CN" altLang="en-US" sz="2800" b="1" u="sng" dirty="0">
                <a:solidFill>
                  <a:srgbClr val="FF0000"/>
                </a:solidFill>
              </a:rPr>
            </a:br>
            <a:r>
              <a:rPr lang="en-US" altLang="zh-CN" sz="2800" b="1" dirty="0">
                <a:solidFill>
                  <a:srgbClr val="0000FF"/>
                </a:solidFill>
              </a:rPr>
              <a:t>109</a:t>
            </a:r>
            <a:r>
              <a:rPr lang="zh-CN" altLang="en-US" sz="2800" b="1" dirty="0">
                <a:solidFill>
                  <a:srgbClr val="0000FF"/>
                </a:solidFill>
              </a:rPr>
              <a:t>．沈某说，唐氏三兄弟已经回上海了，如果他们抱成一团，那可真是三人成虎哇</a:t>
            </a:r>
            <a:r>
              <a:rPr lang="zh-CN" altLang="en-US" sz="2800" b="1" u="sng" dirty="0">
                <a:solidFill>
                  <a:srgbClr val="FF0000"/>
                </a:solidFill>
              </a:rPr>
              <a:t>。（三人成虎，三个人谎报城市里有老虎，听的人就信以为真。比喻说的人多了，就能使人们把谣言当事实。这里当作了“团结起来力量大”。）</a:t>
            </a:r>
            <a:br>
              <a:rPr lang="zh-CN" altLang="en-US" sz="2800" b="1" u="sng" dirty="0">
                <a:solidFill>
                  <a:srgbClr val="FF0000"/>
                </a:solidFill>
              </a:rPr>
            </a:br>
            <a:endParaRPr lang="zh-CN" altLang="en-US" sz="2800" b="1" dirty="0">
              <a:solidFill>
                <a:srgbClr val="0000FF"/>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p:cNvSpPr>
          <p:nvPr>
            <p:ph type="body" idx="1"/>
          </p:nvPr>
        </p:nvSpPr>
        <p:spPr>
          <a:xfrm>
            <a:off x="457200" y="333375"/>
            <a:ext cx="8435975" cy="6191250"/>
          </a:xfrm>
          <a:ln/>
        </p:spPr>
        <p:txBody>
          <a:bodyPr/>
          <a:p>
            <a:r>
              <a:rPr lang="en-US" altLang="zh-CN" sz="2800" b="1" dirty="0">
                <a:solidFill>
                  <a:srgbClr val="0000FF"/>
                </a:solidFill>
              </a:rPr>
              <a:t>110</a:t>
            </a:r>
            <a:r>
              <a:rPr lang="zh-CN" altLang="en-US" sz="2800" b="1" dirty="0">
                <a:solidFill>
                  <a:srgbClr val="0000FF"/>
                </a:solidFill>
              </a:rPr>
              <a:t>．这篇文章结构本来已十分严谨，编者无端在中间加了两段，真是狗尾续貂</a:t>
            </a:r>
            <a:r>
              <a:rPr lang="zh-CN" altLang="en-US" sz="2800" b="1" u="sng" dirty="0">
                <a:solidFill>
                  <a:srgbClr val="FF0000"/>
                </a:solidFill>
              </a:rPr>
              <a:t>。（狗尾续貂，比喻拿不好的东西补接在好的东西后面，前后两部分非常不相称。不是加在中间。）</a:t>
            </a:r>
            <a:br>
              <a:rPr lang="zh-CN" altLang="en-US" sz="2800" b="1" u="sng" dirty="0">
                <a:solidFill>
                  <a:srgbClr val="FF0000"/>
                </a:solidFill>
              </a:rPr>
            </a:br>
            <a:r>
              <a:rPr lang="en-US" altLang="zh-CN" sz="2800" b="1" dirty="0">
                <a:solidFill>
                  <a:srgbClr val="0000FF"/>
                </a:solidFill>
              </a:rPr>
              <a:t>111. </a:t>
            </a:r>
            <a:r>
              <a:rPr lang="zh-CN" altLang="en-US" sz="2800" b="1" dirty="0">
                <a:solidFill>
                  <a:srgbClr val="0000FF"/>
                </a:solidFill>
              </a:rPr>
              <a:t>他在填报高考志愿的第一批院校时，既想报清华大学，又想报北京大学，总是见异思迁，半天拿不定主意</a:t>
            </a:r>
            <a:r>
              <a:rPr lang="zh-CN" altLang="en-US" sz="2800" b="1" u="sng" dirty="0">
                <a:solidFill>
                  <a:srgbClr val="FF0000"/>
                </a:solidFill>
              </a:rPr>
              <a:t>。（见异思迁，看见另一个事物就想改变原来的主意。指意志不坚定，喜爱不专一。不表示拿不定主意。）</a:t>
            </a:r>
            <a:br>
              <a:rPr lang="zh-CN" altLang="en-US" sz="2800" b="1" dirty="0">
                <a:solidFill>
                  <a:srgbClr val="0000FF"/>
                </a:solidFill>
              </a:rPr>
            </a:br>
            <a:r>
              <a:rPr lang="en-US" altLang="zh-CN" sz="2800" b="1" dirty="0">
                <a:solidFill>
                  <a:srgbClr val="0000FF"/>
                </a:solidFill>
              </a:rPr>
              <a:t>112. </a:t>
            </a:r>
            <a:r>
              <a:rPr lang="zh-CN" altLang="en-US" sz="2800" b="1" dirty="0">
                <a:solidFill>
                  <a:srgbClr val="0000FF"/>
                </a:solidFill>
              </a:rPr>
              <a:t>每天从开市到收市</a:t>
            </a:r>
            <a:r>
              <a:rPr lang="en-US" altLang="zh-CN" sz="2800" b="1" dirty="0">
                <a:solidFill>
                  <a:srgbClr val="0000FF"/>
                </a:solidFill>
              </a:rPr>
              <a:t>,</a:t>
            </a:r>
            <a:r>
              <a:rPr lang="zh-CN" altLang="en-US" sz="2800" b="1" dirty="0">
                <a:solidFill>
                  <a:srgbClr val="0000FF"/>
                </a:solidFill>
              </a:rPr>
              <a:t>他的目光就一直盯着这只走势不瘟不火的股票</a:t>
            </a:r>
            <a:r>
              <a:rPr lang="en-US" altLang="zh-CN" sz="2800" b="1" dirty="0">
                <a:solidFill>
                  <a:srgbClr val="0000FF"/>
                </a:solidFill>
              </a:rPr>
              <a:t>,</a:t>
            </a:r>
            <a:r>
              <a:rPr lang="zh-CN" altLang="en-US" sz="2800" b="1" dirty="0">
                <a:solidFill>
                  <a:srgbClr val="0000FF"/>
                </a:solidFill>
              </a:rPr>
              <a:t>一遍一遍地推算自己的判断究竟有多少分把握</a:t>
            </a:r>
            <a:r>
              <a:rPr lang="zh-CN" altLang="en-US" sz="2800" b="1" u="sng" dirty="0">
                <a:solidFill>
                  <a:srgbClr val="FF0000"/>
                </a:solidFill>
              </a:rPr>
              <a:t>。（不瘟不火，戏剧表演既不沉闷也不过火。不能形容股票走势或商品销售形势。）</a:t>
            </a:r>
            <a:br>
              <a:rPr lang="zh-CN" altLang="en-US" sz="2800" b="1" dirty="0">
                <a:solidFill>
                  <a:srgbClr val="0000FF"/>
                </a:solidFill>
              </a:rPr>
            </a:br>
            <a:br>
              <a:rPr lang="zh-CN" altLang="en-US" sz="2800" b="1" dirty="0">
                <a:solidFill>
                  <a:srgbClr val="0000FF"/>
                </a:solidFill>
              </a:rPr>
            </a:br>
            <a:endParaRPr lang="zh-CN" altLang="en-US" sz="2800" b="1" dirty="0">
              <a:solidFill>
                <a:srgbClr val="0000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p:cNvSpPr>
          <p:nvPr>
            <p:ph type="body" idx="1"/>
          </p:nvPr>
        </p:nvSpPr>
        <p:spPr>
          <a:xfrm>
            <a:off x="457200" y="333375"/>
            <a:ext cx="8435975" cy="6264275"/>
          </a:xfrm>
          <a:ln/>
        </p:spPr>
        <p:txBody>
          <a:bodyPr/>
          <a:p>
            <a:pPr>
              <a:lnSpc>
                <a:spcPct val="110000"/>
              </a:lnSpc>
            </a:pPr>
            <a:r>
              <a:rPr lang="en-US" altLang="zh-CN" sz="2800" b="1" dirty="0">
                <a:solidFill>
                  <a:srgbClr val="0000FF"/>
                </a:solidFill>
              </a:rPr>
              <a:t>113</a:t>
            </a:r>
            <a:r>
              <a:rPr lang="zh-CN" altLang="en-US" sz="2800" b="1" dirty="0">
                <a:solidFill>
                  <a:srgbClr val="0000FF"/>
                </a:solidFill>
              </a:rPr>
              <a:t>．新一代的彩色激光照排系统，在价格、灵活性和功能方面为传统电分机所鞭长莫及，但国外这些新系统均不能处理文字</a:t>
            </a:r>
            <a:r>
              <a:rPr lang="zh-CN" altLang="en-US" sz="2800" b="1" u="sng" dirty="0">
                <a:solidFill>
                  <a:srgbClr val="FF0000"/>
                </a:solidFill>
              </a:rPr>
              <a:t>。（鞭长莫及，原意是鞭子虽长，也不能打马肚子。比喻相隔太远，力量达不到。换为“望尘莫及”。）</a:t>
            </a:r>
            <a:br>
              <a:rPr lang="zh-CN" altLang="en-US" sz="2800" b="1" u="sng" dirty="0">
                <a:solidFill>
                  <a:srgbClr val="FF0000"/>
                </a:solidFill>
              </a:rPr>
            </a:br>
            <a:r>
              <a:rPr lang="en-US" altLang="zh-CN" sz="2800" b="1" dirty="0">
                <a:solidFill>
                  <a:srgbClr val="0000FF"/>
                </a:solidFill>
              </a:rPr>
              <a:t>114</a:t>
            </a:r>
            <a:r>
              <a:rPr lang="zh-CN" altLang="en-US" sz="2800" b="1" dirty="0">
                <a:solidFill>
                  <a:srgbClr val="0000FF"/>
                </a:solidFill>
              </a:rPr>
              <a:t>．这篇文章见解深刻，切中时弊，提出了一些严峻的社会问题，让人感到匪夷所思</a:t>
            </a:r>
            <a:r>
              <a:rPr lang="zh-CN" altLang="en-US" sz="2800" b="1" u="sng" dirty="0">
                <a:solidFill>
                  <a:srgbClr val="FF0000"/>
                </a:solidFill>
              </a:rPr>
              <a:t>。（匪夷所思，指言谈行动离奇古怪，不是一般人根据常情所能想象的。不合语境。）</a:t>
            </a:r>
            <a:br>
              <a:rPr lang="zh-CN" altLang="en-US" sz="2800" b="1" u="sng" dirty="0">
                <a:solidFill>
                  <a:srgbClr val="FF0000"/>
                </a:solidFill>
              </a:rPr>
            </a:br>
            <a:r>
              <a:rPr lang="en-US" altLang="zh-CN" sz="2800" b="1" dirty="0">
                <a:solidFill>
                  <a:srgbClr val="0000FF"/>
                </a:solidFill>
              </a:rPr>
              <a:t>115</a:t>
            </a:r>
            <a:r>
              <a:rPr lang="zh-CN" altLang="en-US" sz="2800" b="1" dirty="0">
                <a:solidFill>
                  <a:srgbClr val="0000FF"/>
                </a:solidFill>
              </a:rPr>
              <a:t>．你看他双眉紧锁，沉默不语，恐怕真是有什么难言之隐的苦衷</a:t>
            </a:r>
            <a:r>
              <a:rPr lang="zh-CN" altLang="en-US" sz="2800" b="1" u="sng" dirty="0">
                <a:solidFill>
                  <a:srgbClr val="FF0000"/>
                </a:solidFill>
              </a:rPr>
              <a:t>。（“难言之隐”的“隐”就是“苦衷”。重复。）</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文本占位符 40962"/>
          <p:cNvSpPr>
            <a:spLocks noGrp="1"/>
          </p:cNvSpPr>
          <p:nvPr>
            <p:ph type="body" idx="1"/>
          </p:nvPr>
        </p:nvSpPr>
        <p:spPr>
          <a:xfrm>
            <a:off x="457200" y="333375"/>
            <a:ext cx="8507413" cy="6264275"/>
          </a:xfrm>
          <a:ln/>
        </p:spPr>
        <p:txBody>
          <a:bodyPr/>
          <a:p>
            <a:pPr>
              <a:lnSpc>
                <a:spcPct val="90000"/>
              </a:lnSpc>
            </a:pPr>
            <a:r>
              <a:rPr lang="en-US" altLang="zh-CN" sz="2800" b="1" dirty="0">
                <a:solidFill>
                  <a:srgbClr val="0000FF"/>
                </a:solidFill>
              </a:rPr>
              <a:t>116</a:t>
            </a:r>
            <a:r>
              <a:rPr lang="zh-CN" altLang="en-US" sz="2800" b="1" dirty="0">
                <a:solidFill>
                  <a:srgbClr val="0000FF"/>
                </a:solidFill>
              </a:rPr>
              <a:t>．关于知识产权问题，双方经过长达</a:t>
            </a:r>
            <a:r>
              <a:rPr lang="en-US" altLang="zh-CN" sz="2800" b="1" dirty="0">
                <a:solidFill>
                  <a:srgbClr val="0000FF"/>
                </a:solidFill>
              </a:rPr>
              <a:t>20</a:t>
            </a:r>
            <a:r>
              <a:rPr lang="zh-CN" altLang="en-US" sz="2800" b="1" dirty="0">
                <a:solidFill>
                  <a:srgbClr val="0000FF"/>
                </a:solidFill>
              </a:rPr>
              <a:t>个月的九轮磋商之后，终于缔结了城下之盟</a:t>
            </a:r>
            <a:r>
              <a:rPr lang="zh-CN" altLang="en-US" sz="2800" b="1" u="sng" dirty="0">
                <a:solidFill>
                  <a:srgbClr val="FF0000"/>
                </a:solidFill>
              </a:rPr>
              <a:t>。（城下之盟，指在敌方兵临城下时被迫签订的屈服的和约。不用于平等的磋商。）</a:t>
            </a:r>
            <a:br>
              <a:rPr lang="zh-CN" altLang="en-US" sz="2800" b="1" u="sng" dirty="0">
                <a:solidFill>
                  <a:srgbClr val="FF0000"/>
                </a:solidFill>
              </a:rPr>
            </a:br>
            <a:r>
              <a:rPr lang="en-US" altLang="zh-CN" sz="2800" b="1" dirty="0">
                <a:solidFill>
                  <a:srgbClr val="0000FF"/>
                </a:solidFill>
              </a:rPr>
              <a:t>117</a:t>
            </a:r>
            <a:r>
              <a:rPr lang="zh-CN" altLang="en-US" sz="2800" b="1" dirty="0">
                <a:solidFill>
                  <a:srgbClr val="0000FF"/>
                </a:solidFill>
              </a:rPr>
              <a:t>．认为，他笔下的这位主人公才是一个成熟的男人，像这样的男子汉，用任何有关成熟的溢美之词去形容都不为过</a:t>
            </a:r>
            <a:r>
              <a:rPr lang="zh-CN" altLang="en-US" sz="2800" b="1" u="sng" dirty="0">
                <a:solidFill>
                  <a:srgbClr val="FF0000"/>
                </a:solidFill>
              </a:rPr>
              <a:t>。（溢美之词，过分赞美的语言。贬义。）</a:t>
            </a:r>
            <a:br>
              <a:rPr lang="zh-CN" altLang="en-US" sz="2800" b="1" u="sng" dirty="0">
                <a:solidFill>
                  <a:srgbClr val="FF0000"/>
                </a:solidFill>
              </a:rPr>
            </a:br>
            <a:r>
              <a:rPr lang="en-US" altLang="zh-CN" sz="2800" b="1" dirty="0">
                <a:solidFill>
                  <a:srgbClr val="0000FF"/>
                </a:solidFill>
              </a:rPr>
              <a:t>118</a:t>
            </a:r>
            <a:r>
              <a:rPr lang="zh-CN" altLang="en-US" sz="2800" b="1" dirty="0">
                <a:solidFill>
                  <a:srgbClr val="0000FF"/>
                </a:solidFill>
              </a:rPr>
              <a:t>．这家濒临破产的国有企业，自从他当上厂长后，经过他三年处心积虑地经营，终于扭亏为盈，走出了困境</a:t>
            </a:r>
            <a:r>
              <a:rPr lang="zh-CN" altLang="en-US" sz="2800" b="1" u="sng" dirty="0">
                <a:solidFill>
                  <a:srgbClr val="FF0000"/>
                </a:solidFill>
              </a:rPr>
              <a:t>。（处心积虑，形容蓄谋已久，费尽心思。贬义。换为“殚精竭虑”。）</a:t>
            </a:r>
            <a:br>
              <a:rPr lang="zh-CN" altLang="en-US" sz="2800" b="1" dirty="0">
                <a:solidFill>
                  <a:srgbClr val="0000FF"/>
                </a:solidFill>
              </a:rPr>
            </a:br>
            <a:r>
              <a:rPr lang="en-US" altLang="zh-CN" sz="2800" b="1" dirty="0">
                <a:solidFill>
                  <a:srgbClr val="0000FF"/>
                </a:solidFill>
              </a:rPr>
              <a:t>119</a:t>
            </a:r>
            <a:r>
              <a:rPr lang="zh-CN" altLang="en-US" sz="2800" b="1" dirty="0">
                <a:solidFill>
                  <a:srgbClr val="0000FF"/>
                </a:solidFill>
              </a:rPr>
              <a:t>．他的演说不仅内容充实，而且闪烁其词，全场观众无不为之动容</a:t>
            </a:r>
            <a:r>
              <a:rPr lang="zh-CN" altLang="en-US" sz="2800" b="1" u="sng" dirty="0">
                <a:solidFill>
                  <a:srgbClr val="FF0000"/>
                </a:solidFill>
              </a:rPr>
              <a:t>。（闪烁其词，有意不把话说明白。不合语境。）</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文本占位符 5122"/>
          <p:cNvSpPr>
            <a:spLocks noGrp="1"/>
          </p:cNvSpPr>
          <p:nvPr>
            <p:ph type="body" idx="1"/>
          </p:nvPr>
        </p:nvSpPr>
        <p:spPr>
          <a:xfrm>
            <a:off x="468313" y="188913"/>
            <a:ext cx="8351837" cy="6480175"/>
          </a:xfrm>
          <a:ln/>
        </p:spPr>
        <p:txBody>
          <a:bodyPr/>
          <a:p>
            <a:r>
              <a:rPr lang="en-US" altLang="zh-CN" sz="2800" b="1" dirty="0">
                <a:solidFill>
                  <a:srgbClr val="0000FF"/>
                </a:solidFill>
              </a:rPr>
              <a:t>10.</a:t>
            </a:r>
            <a:r>
              <a:rPr lang="zh-CN" altLang="en-US" sz="2800" b="1" dirty="0">
                <a:solidFill>
                  <a:srgbClr val="0000FF"/>
                </a:solidFill>
              </a:rPr>
              <a:t>听说这位气功大师能够功发疾消，今天会了他一下，果不其然，他没有那么大的能耐</a:t>
            </a:r>
            <a:r>
              <a:rPr lang="zh-CN" altLang="en-US" sz="2800" b="1" u="sng" dirty="0">
                <a:solidFill>
                  <a:srgbClr val="FF0000"/>
                </a:solidFill>
              </a:rPr>
              <a:t>。（果不其然，果然如此。指事物的发展变化跟预料的一样。用在这里使前后意思矛盾。）</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11.</a:t>
            </a:r>
            <a:r>
              <a:rPr lang="zh-CN" altLang="en-US" sz="2800" b="1" dirty="0">
                <a:solidFill>
                  <a:srgbClr val="0000FF"/>
                </a:solidFill>
              </a:rPr>
              <a:t>他妄自菲薄别人，在班里很孤立，大家都认为他是一个自负的人</a:t>
            </a:r>
            <a:r>
              <a:rPr lang="zh-CN" altLang="en-US" sz="2800" b="1" u="sng" dirty="0">
                <a:solidFill>
                  <a:srgbClr val="FF0000"/>
                </a:solidFill>
              </a:rPr>
              <a:t>。（妄自菲薄，过分看轻自己。形容自卑。不能用于对待别人。）</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12.</a:t>
            </a:r>
            <a:r>
              <a:rPr lang="zh-CN" altLang="en-US" sz="2800" b="1" dirty="0">
                <a:solidFill>
                  <a:srgbClr val="0000FF"/>
                </a:solidFill>
              </a:rPr>
              <a:t>陈寅恪先生上课时旁征博引，还不时夹着所引史料的数种语言文字，这使得外语尚未过关、文史基础知识贫乏的学生，简直不知所云</a:t>
            </a:r>
            <a:r>
              <a:rPr lang="zh-CN" altLang="en-US" sz="2800" b="1" u="sng" dirty="0">
                <a:solidFill>
                  <a:srgbClr val="FF0000"/>
                </a:solidFill>
              </a:rPr>
              <a:t>。（不知所云，形容说话内容混乱，无法理解，使人不知道说的是些什么。是用于批评说话人的。如“这篇文章逻辑性太差，使人看了～。”这段文字说明陈寅恪先生上课时旁征博引，不是说他说话内容混乱。）</a:t>
            </a:r>
            <a:endParaRPr lang="zh-CN" altLang="en-US" sz="2800" b="1" u="sng" dirty="0">
              <a:solidFill>
                <a:srgbClr val="FF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文本占位符 41986"/>
          <p:cNvSpPr>
            <a:spLocks noGrp="1"/>
          </p:cNvSpPr>
          <p:nvPr>
            <p:ph type="body" idx="1"/>
          </p:nvPr>
        </p:nvSpPr>
        <p:spPr>
          <a:xfrm>
            <a:off x="457200" y="260350"/>
            <a:ext cx="8435975" cy="6337300"/>
          </a:xfrm>
          <a:ln/>
        </p:spPr>
        <p:txBody>
          <a:bodyPr/>
          <a:p>
            <a:pPr>
              <a:lnSpc>
                <a:spcPct val="90000"/>
              </a:lnSpc>
            </a:pPr>
            <a:r>
              <a:rPr lang="en-US" altLang="zh-CN" sz="2800" b="1" dirty="0">
                <a:solidFill>
                  <a:srgbClr val="0000FF"/>
                </a:solidFill>
              </a:rPr>
              <a:t>120</a:t>
            </a:r>
            <a:r>
              <a:rPr lang="zh-CN" altLang="en-US" sz="2800" b="1" dirty="0">
                <a:solidFill>
                  <a:srgbClr val="0000FF"/>
                </a:solidFill>
              </a:rPr>
              <a:t>．国有企业改革的攻坚目标已经确定，如何保证这一目标的实现呢？两代会上，代表和委员们集思广益，各抒己见</a:t>
            </a:r>
            <a:r>
              <a:rPr lang="zh-CN" altLang="en-US" sz="2800" b="1" u="sng" dirty="0">
                <a:solidFill>
                  <a:srgbClr val="FF0000"/>
                </a:solidFill>
              </a:rPr>
              <a:t>。（集思广益，广泛吸收群众有有益的意见。主语应该是领导者。）</a:t>
            </a:r>
            <a:br>
              <a:rPr lang="zh-CN" altLang="en-US" sz="2800" b="1" dirty="0">
                <a:solidFill>
                  <a:srgbClr val="0000FF"/>
                </a:solidFill>
              </a:rPr>
            </a:br>
            <a:r>
              <a:rPr lang="en-US" altLang="zh-CN" sz="2800" b="1" dirty="0">
                <a:solidFill>
                  <a:srgbClr val="0000FF"/>
                </a:solidFill>
              </a:rPr>
              <a:t>121</a:t>
            </a:r>
            <a:r>
              <a:rPr lang="zh-CN" altLang="en-US" sz="2800" b="1" dirty="0">
                <a:solidFill>
                  <a:srgbClr val="0000FF"/>
                </a:solidFill>
              </a:rPr>
              <a:t>．惨绝人寰的</a:t>
            </a:r>
            <a:r>
              <a:rPr lang="en-US" altLang="zh-CN" sz="2800" b="1" dirty="0">
                <a:solidFill>
                  <a:srgbClr val="0000FF"/>
                </a:solidFill>
              </a:rPr>
              <a:t>**</a:t>
            </a:r>
            <a:r>
              <a:rPr lang="zh-CN" altLang="en-US" sz="2800" b="1" dirty="0">
                <a:solidFill>
                  <a:srgbClr val="0000FF"/>
                </a:solidFill>
              </a:rPr>
              <a:t>功练习者关淑云亲手将自己不满</a:t>
            </a:r>
            <a:r>
              <a:rPr lang="en-US" altLang="zh-CN" sz="2800" b="1" dirty="0">
                <a:solidFill>
                  <a:srgbClr val="0000FF"/>
                </a:solidFill>
              </a:rPr>
              <a:t>9</a:t>
            </a:r>
            <a:r>
              <a:rPr lang="zh-CN" altLang="en-US" sz="2800" b="1" dirty="0">
                <a:solidFill>
                  <a:srgbClr val="0000FF"/>
                </a:solidFill>
              </a:rPr>
              <a:t>岁的女儿活活掐死，其行径令人发指</a:t>
            </a:r>
            <a:r>
              <a:rPr lang="zh-CN" altLang="en-US" sz="2800" b="1" u="sng" dirty="0">
                <a:solidFill>
                  <a:srgbClr val="FF0000"/>
                </a:solidFill>
              </a:rPr>
              <a:t>。（惨绝人寰，世界上再没有比这更惨痛的事。形容惨痛到了极点。不能形容人。）</a:t>
            </a:r>
            <a:br>
              <a:rPr lang="zh-CN" altLang="en-US" sz="2800" b="1" u="sng" dirty="0">
                <a:solidFill>
                  <a:srgbClr val="FF0000"/>
                </a:solidFill>
              </a:rPr>
            </a:br>
            <a:r>
              <a:rPr lang="en-US" altLang="zh-CN" sz="2800" b="1" dirty="0">
                <a:solidFill>
                  <a:srgbClr val="0000FF"/>
                </a:solidFill>
              </a:rPr>
              <a:t>122</a:t>
            </a:r>
            <a:r>
              <a:rPr lang="zh-CN" altLang="en-US" sz="2800" b="1" dirty="0">
                <a:solidFill>
                  <a:srgbClr val="0000FF"/>
                </a:solidFill>
              </a:rPr>
              <a:t>．王厂长的一席话起了抛砖引玉的作用，引起了许多抓好产品质量的建议</a:t>
            </a:r>
            <a:r>
              <a:rPr lang="zh-CN" altLang="en-US" sz="2800" b="1" u="sng" dirty="0">
                <a:solidFill>
                  <a:srgbClr val="6600FF"/>
                </a:solidFill>
              </a:rPr>
              <a:t>。（抛砖引玉，比喻用自己不成熟的意见或作品引出别人更好的意见或好作品。谦辞。不能用于别人。注意，不少成语是专用于谦敬的。如：篷荜生辉，别人的来到使自己感到荣幸。鼎力相助，别人的大力相助。一言九鼎，别人说话顶用，受到大家尊重。）</a:t>
            </a:r>
            <a:br>
              <a:rPr lang="zh-CN" altLang="en-US" sz="2800" b="1" u="sng" dirty="0">
                <a:solidFill>
                  <a:srgbClr val="6600FF"/>
                </a:solidFill>
              </a:rPr>
            </a:br>
            <a:br>
              <a:rPr lang="zh-CN" altLang="en-US" sz="2800" b="1" u="sng" dirty="0">
                <a:solidFill>
                  <a:srgbClr val="6600FF"/>
                </a:solidFill>
              </a:rPr>
            </a:br>
            <a:endParaRPr lang="zh-CN" altLang="en-US" sz="2800" b="1" u="sng" dirty="0">
              <a:solidFill>
                <a:srgbClr val="6600FF"/>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文本占位符 43010"/>
          <p:cNvSpPr>
            <a:spLocks noGrp="1"/>
          </p:cNvSpPr>
          <p:nvPr>
            <p:ph type="body" idx="1"/>
          </p:nvPr>
        </p:nvSpPr>
        <p:spPr>
          <a:xfrm>
            <a:off x="457200" y="260350"/>
            <a:ext cx="8435975" cy="6337300"/>
          </a:xfrm>
          <a:ln/>
        </p:spPr>
        <p:txBody>
          <a:bodyPr/>
          <a:p>
            <a:r>
              <a:rPr lang="en-US" altLang="zh-CN" sz="2800" b="1" dirty="0">
                <a:solidFill>
                  <a:srgbClr val="0000FF"/>
                </a:solidFill>
              </a:rPr>
              <a:t>123</a:t>
            </a:r>
            <a:r>
              <a:rPr lang="zh-CN" altLang="en-US" sz="2800" b="1" dirty="0">
                <a:solidFill>
                  <a:srgbClr val="0000FF"/>
                </a:solidFill>
              </a:rPr>
              <a:t>．我的家乡植被被严重破坏，以往曾多次受到沙尘暴的侵袭，在人民群众的积极治理下，只不过几年，家乡就改头换面，山清水绿，牛肥羊多</a:t>
            </a:r>
            <a:r>
              <a:rPr lang="zh-CN" altLang="en-US" sz="2800" b="1" u="sng" dirty="0">
                <a:solidFill>
                  <a:srgbClr val="FF0000"/>
                </a:solidFill>
              </a:rPr>
              <a:t>。（改头换面，比喻只改外表和形式，内容实质不变。不表示旧貌换新颜。）</a:t>
            </a:r>
            <a:br>
              <a:rPr lang="zh-CN" altLang="en-US" sz="2800" b="1" u="sng" dirty="0">
                <a:solidFill>
                  <a:srgbClr val="FF0000"/>
                </a:solidFill>
              </a:rPr>
            </a:br>
            <a:r>
              <a:rPr lang="en-US" altLang="zh-CN" sz="2800" b="1" dirty="0">
                <a:solidFill>
                  <a:srgbClr val="0000FF"/>
                </a:solidFill>
              </a:rPr>
              <a:t>124</a:t>
            </a:r>
            <a:r>
              <a:rPr lang="zh-CN" altLang="en-US" sz="2800" b="1" dirty="0">
                <a:solidFill>
                  <a:srgbClr val="0000FF"/>
                </a:solidFill>
              </a:rPr>
              <a:t>．我们这个社会要大力弘扬一种健康、积极的道德风气，对公然挑战基本道德准则的不刊之论要进行旗帜鲜明的批判</a:t>
            </a:r>
            <a:r>
              <a:rPr lang="zh-CN" altLang="en-US" sz="2800" b="1" u="sng" dirty="0">
                <a:solidFill>
                  <a:srgbClr val="FF0000"/>
                </a:solidFill>
              </a:rPr>
              <a:t>。（不刊之论，指正确的、不可修改的言论。褒义。）</a:t>
            </a:r>
            <a:br>
              <a:rPr lang="zh-CN" altLang="en-US" sz="2800" b="1" dirty="0">
                <a:solidFill>
                  <a:srgbClr val="0000FF"/>
                </a:solidFill>
              </a:rPr>
            </a:br>
            <a:r>
              <a:rPr lang="en-US" altLang="zh-CN" sz="2800" b="1" dirty="0">
                <a:solidFill>
                  <a:srgbClr val="0000FF"/>
                </a:solidFill>
              </a:rPr>
              <a:t>125</a:t>
            </a:r>
            <a:r>
              <a:rPr lang="zh-CN" altLang="en-US" sz="2800" b="1" dirty="0">
                <a:solidFill>
                  <a:srgbClr val="0000FF"/>
                </a:solidFill>
              </a:rPr>
              <a:t>．以前没有看过卓别林的喜剧，今天看了，逗得大家哈哈大笑，所有的烦恼都涣然冰释</a:t>
            </a:r>
            <a:r>
              <a:rPr lang="zh-CN" altLang="en-US" sz="2800" b="1" u="sng" dirty="0">
                <a:solidFill>
                  <a:srgbClr val="FF0000"/>
                </a:solidFill>
              </a:rPr>
              <a:t>。（涣然冰释，形容疑虑、误会、隔阂等完全消除。不用于消除烦恼。）</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占位符 44034"/>
          <p:cNvSpPr>
            <a:spLocks noGrp="1"/>
          </p:cNvSpPr>
          <p:nvPr>
            <p:ph type="body" idx="1"/>
          </p:nvPr>
        </p:nvSpPr>
        <p:spPr>
          <a:xfrm>
            <a:off x="684213" y="908050"/>
            <a:ext cx="8147050" cy="5400675"/>
          </a:xfrm>
          <a:ln/>
        </p:spPr>
        <p:txBody>
          <a:bodyPr/>
          <a:p>
            <a:pPr>
              <a:lnSpc>
                <a:spcPct val="110000"/>
              </a:lnSpc>
            </a:pPr>
            <a:r>
              <a:rPr lang="en-US" altLang="zh-CN" sz="2800" b="1" dirty="0">
                <a:solidFill>
                  <a:srgbClr val="0000FF"/>
                </a:solidFill>
              </a:rPr>
              <a:t>126</a:t>
            </a:r>
            <a:r>
              <a:rPr lang="zh-CN" altLang="en-US" sz="2800" b="1" dirty="0">
                <a:solidFill>
                  <a:srgbClr val="0000FF"/>
                </a:solidFill>
              </a:rPr>
              <a:t>．在纪念抗美援朝战争五十周年之际，邱少云的英雄事迹在神州大地上重新引起轩然大波</a:t>
            </a:r>
            <a:r>
              <a:rPr lang="zh-CN" altLang="en-US" sz="2800" b="1" u="sng" dirty="0">
                <a:solidFill>
                  <a:srgbClr val="FF0000"/>
                </a:solidFill>
              </a:rPr>
              <a:t>。（轩然大波，见</a:t>
            </a:r>
            <a:r>
              <a:rPr lang="en-US" altLang="zh-CN" sz="2800" b="1" u="sng" dirty="0">
                <a:solidFill>
                  <a:srgbClr val="FF0000"/>
                </a:solidFill>
              </a:rPr>
              <a:t>96</a:t>
            </a:r>
            <a:r>
              <a:rPr lang="zh-CN" altLang="en-US" sz="2800" b="1" u="sng" dirty="0">
                <a:solidFill>
                  <a:srgbClr val="FF0000"/>
                </a:solidFill>
              </a:rPr>
              <a:t>。）</a:t>
            </a:r>
            <a:br>
              <a:rPr lang="zh-CN" altLang="en-US" sz="2800" b="1" u="sng" dirty="0">
                <a:solidFill>
                  <a:srgbClr val="FF0000"/>
                </a:solidFill>
              </a:rPr>
            </a:br>
            <a:r>
              <a:rPr lang="en-US" altLang="zh-CN" sz="2800" b="1" dirty="0">
                <a:solidFill>
                  <a:srgbClr val="0000FF"/>
                </a:solidFill>
              </a:rPr>
              <a:t>127</a:t>
            </a:r>
            <a:r>
              <a:rPr lang="zh-CN" altLang="en-US" sz="2800" b="1" dirty="0">
                <a:solidFill>
                  <a:srgbClr val="0000FF"/>
                </a:solidFill>
              </a:rPr>
              <a:t>．俄罗斯专家建议，目前的当务之急是查找制造白色粉末的来源，而不是盲目地去围堵浩如烟海的各种邮件</a:t>
            </a:r>
            <a:r>
              <a:rPr lang="zh-CN" altLang="en-US" sz="2800" b="1" u="sng" dirty="0">
                <a:solidFill>
                  <a:srgbClr val="FF0000"/>
                </a:solidFill>
              </a:rPr>
              <a:t>。（浩如烟海，见</a:t>
            </a:r>
            <a:r>
              <a:rPr lang="en-US" altLang="zh-CN" sz="2800" b="1" u="sng" dirty="0">
                <a:solidFill>
                  <a:srgbClr val="FF0000"/>
                </a:solidFill>
              </a:rPr>
              <a:t>2</a:t>
            </a:r>
            <a:r>
              <a:rPr lang="zh-CN" altLang="en-US" sz="2800" b="1" u="sng" dirty="0">
                <a:solidFill>
                  <a:srgbClr val="FF0000"/>
                </a:solidFill>
              </a:rPr>
              <a:t>）</a:t>
            </a:r>
            <a:br>
              <a:rPr lang="zh-CN" altLang="en-US" sz="2800" b="1" dirty="0">
                <a:solidFill>
                  <a:srgbClr val="0000FF"/>
                </a:solidFill>
              </a:rPr>
            </a:br>
            <a:r>
              <a:rPr lang="en-US" altLang="zh-CN" sz="2800" b="1" dirty="0">
                <a:solidFill>
                  <a:srgbClr val="0000FF"/>
                </a:solidFill>
              </a:rPr>
              <a:t>128</a:t>
            </a:r>
            <a:r>
              <a:rPr lang="zh-CN" altLang="en-US" sz="2800" b="1" dirty="0">
                <a:solidFill>
                  <a:srgbClr val="0000FF"/>
                </a:solidFill>
              </a:rPr>
              <a:t>．</a:t>
            </a:r>
            <a:r>
              <a:rPr lang="en-US" altLang="zh-CN" sz="2800" b="1" dirty="0">
                <a:solidFill>
                  <a:srgbClr val="0000FF"/>
                </a:solidFill>
              </a:rPr>
              <a:t>《</a:t>
            </a:r>
            <a:r>
              <a:rPr lang="zh-CN" altLang="en-US" sz="2800" b="1" dirty="0">
                <a:solidFill>
                  <a:srgbClr val="0000FF"/>
                </a:solidFill>
              </a:rPr>
              <a:t>家庭现场救急软件</a:t>
            </a:r>
            <a:r>
              <a:rPr lang="en-US" altLang="zh-CN" sz="2800" b="1" dirty="0">
                <a:solidFill>
                  <a:srgbClr val="0000FF"/>
                </a:solidFill>
              </a:rPr>
              <a:t>》</a:t>
            </a:r>
            <a:r>
              <a:rPr lang="zh-CN" altLang="en-US" sz="2800" b="1" dirty="0">
                <a:solidFill>
                  <a:srgbClr val="0000FF"/>
                </a:solidFill>
              </a:rPr>
              <a:t>用了近</a:t>
            </a:r>
            <a:r>
              <a:rPr lang="en-US" altLang="zh-CN" sz="2800" b="1" dirty="0">
                <a:solidFill>
                  <a:srgbClr val="0000FF"/>
                </a:solidFill>
              </a:rPr>
              <a:t>500</a:t>
            </a:r>
            <a:r>
              <a:rPr lang="zh-CN" altLang="en-US" sz="2800" b="1" dirty="0">
                <a:solidFill>
                  <a:srgbClr val="0000FF"/>
                </a:solidFill>
              </a:rPr>
              <a:t>幅插图</a:t>
            </a:r>
            <a:r>
              <a:rPr lang="en-US" altLang="zh-CN" sz="2800" b="1" dirty="0">
                <a:solidFill>
                  <a:srgbClr val="0000FF"/>
                </a:solidFill>
              </a:rPr>
              <a:t>,</a:t>
            </a:r>
            <a:r>
              <a:rPr lang="zh-CN" altLang="en-US" sz="2800" b="1" dirty="0">
                <a:solidFill>
                  <a:srgbClr val="0000FF"/>
                </a:solidFill>
              </a:rPr>
              <a:t>动画及</a:t>
            </a:r>
            <a:r>
              <a:rPr lang="en-US" altLang="zh-CN" sz="2800" b="1" dirty="0">
                <a:solidFill>
                  <a:srgbClr val="0000FF"/>
                </a:solidFill>
              </a:rPr>
              <a:t>AVI</a:t>
            </a:r>
            <a:r>
              <a:rPr lang="zh-CN" altLang="en-US" sz="2800" b="1" dirty="0">
                <a:solidFill>
                  <a:srgbClr val="0000FF"/>
                </a:solidFill>
              </a:rPr>
              <a:t>小电影</a:t>
            </a:r>
            <a:r>
              <a:rPr lang="en-US" altLang="zh-CN" sz="2800" b="1" dirty="0">
                <a:solidFill>
                  <a:srgbClr val="0000FF"/>
                </a:solidFill>
              </a:rPr>
              <a:t>,</a:t>
            </a:r>
            <a:r>
              <a:rPr lang="zh-CN" altLang="en-US" sz="2800" b="1" dirty="0">
                <a:solidFill>
                  <a:srgbClr val="0000FF"/>
                </a:solidFill>
              </a:rPr>
              <a:t>演示了各种自救与互救的方法</a:t>
            </a:r>
            <a:r>
              <a:rPr lang="en-US" altLang="zh-CN" sz="2800" b="1" dirty="0">
                <a:solidFill>
                  <a:srgbClr val="0000FF"/>
                </a:solidFill>
              </a:rPr>
              <a:t>,</a:t>
            </a:r>
            <a:r>
              <a:rPr lang="zh-CN" altLang="en-US" sz="2800" b="1" dirty="0">
                <a:solidFill>
                  <a:srgbClr val="0000FF"/>
                </a:solidFill>
              </a:rPr>
              <a:t>让您身临其境</a:t>
            </a:r>
            <a:r>
              <a:rPr lang="en-US" altLang="zh-CN" sz="2800" b="1" dirty="0">
                <a:solidFill>
                  <a:srgbClr val="0000FF"/>
                </a:solidFill>
              </a:rPr>
              <a:t>,</a:t>
            </a:r>
            <a:r>
              <a:rPr lang="zh-CN" altLang="en-US" sz="2800" b="1" dirty="0">
                <a:solidFill>
                  <a:srgbClr val="0000FF"/>
                </a:solidFill>
              </a:rPr>
              <a:t>体会在关键时刻如何妙手回春</a:t>
            </a:r>
            <a:r>
              <a:rPr lang="en-US" altLang="zh-CN" sz="2800" b="1">
                <a:solidFill>
                  <a:srgbClr val="0000FF"/>
                </a:solidFill>
              </a:rPr>
              <a:t>.</a:t>
            </a:r>
            <a:r>
              <a:rPr lang="zh-CN" altLang="en-US" sz="2800" b="1" u="sng" dirty="0">
                <a:solidFill>
                  <a:srgbClr val="FF0000"/>
                </a:solidFill>
              </a:rPr>
              <a:t>（“身临其境”前面要加“有如”。妙手回春，指医生医术高明。不指自救。）</a:t>
            </a:r>
            <a:endParaRPr lang="zh-CN" altLang="en-US" sz="2800" b="1" dirty="0">
              <a:solidFill>
                <a:srgbClr val="0000FF"/>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文本占位符 45058"/>
          <p:cNvSpPr>
            <a:spLocks noGrp="1"/>
          </p:cNvSpPr>
          <p:nvPr>
            <p:ph type="body" idx="1"/>
          </p:nvPr>
        </p:nvSpPr>
        <p:spPr>
          <a:xfrm>
            <a:off x="457200" y="260350"/>
            <a:ext cx="8507413" cy="6408738"/>
          </a:xfrm>
          <a:ln/>
        </p:spPr>
        <p:txBody>
          <a:bodyPr/>
          <a:p>
            <a:pPr>
              <a:lnSpc>
                <a:spcPct val="140000"/>
              </a:lnSpc>
            </a:pPr>
            <a:r>
              <a:rPr lang="en-US" altLang="zh-CN" sz="2400" b="1" dirty="0">
                <a:solidFill>
                  <a:srgbClr val="0000FF"/>
                </a:solidFill>
              </a:rPr>
              <a:t>129</a:t>
            </a:r>
            <a:r>
              <a:rPr lang="zh-CN" altLang="en-US" sz="2400" b="1" dirty="0">
                <a:solidFill>
                  <a:srgbClr val="0000FF"/>
                </a:solidFill>
              </a:rPr>
              <a:t>．受到称赞，不应趾高气扬；受到批评，也不应该俯首贴耳</a:t>
            </a:r>
            <a:r>
              <a:rPr lang="zh-CN" altLang="en-US" sz="2400" b="1" u="sng" dirty="0">
                <a:solidFill>
                  <a:srgbClr val="FF0000"/>
                </a:solidFill>
              </a:rPr>
              <a:t>。（俯首贴耳，十分听话，奴气十足。与语境不符。应改为“灰心丧气”。）</a:t>
            </a:r>
            <a:br>
              <a:rPr lang="zh-CN" altLang="en-US" sz="2400" b="1" u="sng" dirty="0">
                <a:solidFill>
                  <a:srgbClr val="FF0000"/>
                </a:solidFill>
              </a:rPr>
            </a:br>
            <a:r>
              <a:rPr lang="en-US" altLang="zh-CN" sz="2400" b="1" dirty="0">
                <a:solidFill>
                  <a:srgbClr val="0000FF"/>
                </a:solidFill>
              </a:rPr>
              <a:t>130</a:t>
            </a:r>
            <a:r>
              <a:rPr lang="zh-CN" altLang="en-US" sz="2400" b="1" dirty="0">
                <a:solidFill>
                  <a:srgbClr val="0000FF"/>
                </a:solidFill>
              </a:rPr>
              <a:t>．精明的商家早就意识到，中国加入</a:t>
            </a:r>
            <a:r>
              <a:rPr lang="en-US" altLang="zh-CN" sz="2400" b="1" dirty="0">
                <a:solidFill>
                  <a:srgbClr val="0000FF"/>
                </a:solidFill>
              </a:rPr>
              <a:t>WTO</a:t>
            </a:r>
            <a:r>
              <a:rPr lang="zh-CN" altLang="en-US" sz="2400" b="1" dirty="0">
                <a:solidFill>
                  <a:srgbClr val="0000FF"/>
                </a:solidFill>
              </a:rPr>
              <a:t>以后，竞争不可避免，一旦陷入被动后再临渊羡鱼，就为时已晚</a:t>
            </a:r>
            <a:r>
              <a:rPr lang="zh-CN" altLang="en-US" sz="2000" b="1" dirty="0">
                <a:solidFill>
                  <a:srgbClr val="0000FF"/>
                </a:solidFill>
              </a:rPr>
              <a:t>。</a:t>
            </a:r>
            <a:r>
              <a:rPr lang="zh-CN" altLang="en-US" sz="2000" b="1" dirty="0">
                <a:solidFill>
                  <a:srgbClr val="FF0000"/>
                </a:solidFill>
              </a:rPr>
              <a:t>（</a:t>
            </a:r>
            <a:r>
              <a:rPr lang="zh-CN" altLang="en-US" sz="2400" b="1" u="sng" dirty="0">
                <a:solidFill>
                  <a:srgbClr val="FF0000"/>
                </a:solidFill>
              </a:rPr>
              <a:t>比喻只有愿望而没有措施，对事情毫无好处。 或者比喻只希望得到而不将希望付诸行动。</a:t>
            </a:r>
            <a:r>
              <a:rPr lang="zh-CN" altLang="en-US" sz="2000" b="1" dirty="0">
                <a:solidFill>
                  <a:srgbClr val="FF0000"/>
                </a:solidFill>
              </a:rPr>
              <a:t>）</a:t>
            </a:r>
            <a:r>
              <a:rPr lang="zh-CN" altLang="en-US" sz="2400" b="1" u="sng" dirty="0">
                <a:solidFill>
                  <a:srgbClr val="FF0000"/>
                </a:solidFill>
              </a:rPr>
              <a:t> </a:t>
            </a:r>
            <a:br>
              <a:rPr lang="zh-CN" altLang="en-US" sz="2000" b="1" u="sng" dirty="0">
                <a:solidFill>
                  <a:srgbClr val="FF0000"/>
                </a:solidFill>
              </a:rPr>
            </a:br>
            <a:r>
              <a:rPr lang="en-US" altLang="zh-CN" sz="2400" b="1" dirty="0">
                <a:solidFill>
                  <a:srgbClr val="0000FF"/>
                </a:solidFill>
              </a:rPr>
              <a:t>131</a:t>
            </a:r>
            <a:r>
              <a:rPr lang="zh-CN" altLang="en-US" sz="2400" b="1" dirty="0">
                <a:solidFill>
                  <a:srgbClr val="0000FF"/>
                </a:solidFill>
              </a:rPr>
              <a:t>．文章生动细致地描写了小麻雀的外形、动作和精神，倾注着强烈的爱恨，读起来楚楚动人，有很强的感染力</a:t>
            </a:r>
            <a:r>
              <a:rPr lang="zh-CN" altLang="en-US" sz="2800" b="1" u="sng" dirty="0">
                <a:solidFill>
                  <a:srgbClr val="FF0000"/>
                </a:solidFill>
              </a:rPr>
              <a:t>。（楚楚动人，姿态娇柔、秀美，形容女子或柔媚的景物。不形容文章动人。）</a:t>
            </a:r>
            <a:br>
              <a:rPr lang="zh-CN" altLang="en-US" sz="2800" b="1" u="sng" dirty="0">
                <a:solidFill>
                  <a:srgbClr val="FF0000"/>
                </a:solidFill>
              </a:rPr>
            </a:br>
            <a:br>
              <a:rPr lang="zh-CN" altLang="en-US" sz="2400" b="1" dirty="0">
                <a:solidFill>
                  <a:srgbClr val="0000FF"/>
                </a:solidFill>
              </a:rPr>
            </a:br>
            <a:endParaRPr lang="zh-CN" altLang="en-US" sz="2400" b="1" dirty="0">
              <a:solidFill>
                <a:srgbClr val="0000FF"/>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文本占位符 46082"/>
          <p:cNvSpPr>
            <a:spLocks noGrp="1"/>
          </p:cNvSpPr>
          <p:nvPr>
            <p:ph type="body" idx="1"/>
          </p:nvPr>
        </p:nvSpPr>
        <p:spPr>
          <a:xfrm>
            <a:off x="457200" y="333375"/>
            <a:ext cx="8435975" cy="6264275"/>
          </a:xfrm>
          <a:ln/>
        </p:spPr>
        <p:txBody>
          <a:bodyPr/>
          <a:p>
            <a:r>
              <a:rPr lang="en-US" altLang="zh-CN" sz="2800" b="1" dirty="0">
                <a:solidFill>
                  <a:srgbClr val="0000FF"/>
                </a:solidFill>
              </a:rPr>
              <a:t>132</a:t>
            </a:r>
            <a:r>
              <a:rPr lang="zh-CN" altLang="en-US" sz="2800" b="1" dirty="0">
                <a:solidFill>
                  <a:srgbClr val="0000FF"/>
                </a:solidFill>
              </a:rPr>
              <a:t>。</a:t>
            </a:r>
            <a:r>
              <a:rPr lang="en-US" altLang="zh-CN" sz="2800" b="1" dirty="0">
                <a:solidFill>
                  <a:srgbClr val="0000FF"/>
                </a:solidFill>
              </a:rPr>
              <a:t>2002</a:t>
            </a:r>
            <a:r>
              <a:rPr lang="zh-CN" altLang="en-US" sz="2800" b="1" dirty="0">
                <a:solidFill>
                  <a:srgbClr val="0000FF"/>
                </a:solidFill>
              </a:rPr>
              <a:t>年世界杯足球赛一触即发，谁将力挫群雄，登上盟主宝座，正在球迷中展开“论战</a:t>
            </a:r>
            <a:r>
              <a:rPr lang="zh-CN" altLang="en-US" sz="2800" b="1" dirty="0">
                <a:solidFill>
                  <a:srgbClr val="FF0000"/>
                </a:solidFill>
              </a:rPr>
              <a:t>”。（一触即发，比喻形势紧张，马上要发生严重的事件。足球赛当然不是严重的事件。）</a:t>
            </a:r>
            <a:br>
              <a:rPr lang="zh-CN" altLang="en-US" sz="2800" b="1" dirty="0">
                <a:solidFill>
                  <a:srgbClr val="FF0000"/>
                </a:solidFill>
              </a:rPr>
            </a:br>
            <a:r>
              <a:rPr lang="en-US" altLang="zh-CN" sz="2800" b="1" dirty="0">
                <a:solidFill>
                  <a:srgbClr val="0000FF"/>
                </a:solidFill>
              </a:rPr>
              <a:t>133</a:t>
            </a:r>
            <a:r>
              <a:rPr lang="zh-CN" altLang="en-US" sz="2800" b="1" dirty="0">
                <a:solidFill>
                  <a:srgbClr val="0000FF"/>
                </a:solidFill>
              </a:rPr>
              <a:t>近些年来，欧洲各国的极右翼势力如雨后春笋，发展势迅猛，勒庞在今年的法国总统大选第一轮胜出就说明了这一点</a:t>
            </a:r>
            <a:r>
              <a:rPr lang="zh-CN" altLang="en-US" sz="2800" b="1" u="sng" dirty="0">
                <a:solidFill>
                  <a:srgbClr val="FF0000"/>
                </a:solidFill>
              </a:rPr>
              <a:t>。（雨后春笋，比喻美好事物迅速大量地涌现出来。极右翼势力不是美好事物。）</a:t>
            </a:r>
            <a:br>
              <a:rPr lang="zh-CN" altLang="en-US" sz="2800" b="1" u="sng" dirty="0">
                <a:solidFill>
                  <a:srgbClr val="FF0000"/>
                </a:solidFill>
              </a:rPr>
            </a:br>
            <a:r>
              <a:rPr lang="en-US" altLang="zh-CN" sz="2800" b="1" dirty="0">
                <a:solidFill>
                  <a:srgbClr val="0000FF"/>
                </a:solidFill>
              </a:rPr>
              <a:t>134</a:t>
            </a:r>
            <a:r>
              <a:rPr lang="zh-CN" altLang="en-US" sz="2800" b="1" dirty="0">
                <a:solidFill>
                  <a:srgbClr val="0000FF"/>
                </a:solidFill>
              </a:rPr>
              <a:t>．这场来势凶猛的“技术革命运动”，自</a:t>
            </a:r>
            <a:r>
              <a:rPr lang="en-US" altLang="zh-CN" sz="2800" b="1" dirty="0">
                <a:solidFill>
                  <a:srgbClr val="0000FF"/>
                </a:solidFill>
              </a:rPr>
              <a:t>80</a:t>
            </a:r>
            <a:r>
              <a:rPr lang="zh-CN" altLang="en-US" sz="2800" b="1" dirty="0">
                <a:solidFill>
                  <a:srgbClr val="0000FF"/>
                </a:solidFill>
              </a:rPr>
              <a:t>年代中期开始，年年方兴未艾，之到九三年后才式微渐止</a:t>
            </a:r>
            <a:r>
              <a:rPr lang="zh-CN" altLang="en-US" sz="2800" b="1" u="sng" dirty="0">
                <a:solidFill>
                  <a:srgbClr val="FF0000"/>
                </a:solidFill>
              </a:rPr>
              <a:t>。（方兴未艾，事物正在发展，尚未达到止境。意思用对了，但只能指说话时的状态，与“年年”有矛盾。）</a:t>
            </a:r>
            <a:br>
              <a:rPr lang="zh-CN" altLang="en-US" sz="2800" b="1" u="sng" dirty="0">
                <a:solidFill>
                  <a:srgbClr val="FF0000"/>
                </a:solidFill>
              </a:rPr>
            </a:br>
            <a:br>
              <a:rPr lang="zh-CN" altLang="en-US" sz="2800" b="1" dirty="0">
                <a:solidFill>
                  <a:srgbClr val="0000FF"/>
                </a:solidFill>
              </a:rPr>
            </a:br>
            <a:endParaRPr lang="zh-CN" altLang="en-US" sz="2800" b="1" dirty="0">
              <a:solidFill>
                <a:srgbClr val="0000FF"/>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文本占位符 47106"/>
          <p:cNvSpPr>
            <a:spLocks noGrp="1"/>
          </p:cNvSpPr>
          <p:nvPr>
            <p:ph type="body" idx="1"/>
          </p:nvPr>
        </p:nvSpPr>
        <p:spPr>
          <a:xfrm>
            <a:off x="457200" y="260350"/>
            <a:ext cx="8229600" cy="5865813"/>
          </a:xfrm>
          <a:ln/>
        </p:spPr>
        <p:txBody>
          <a:bodyPr/>
          <a:p>
            <a:pPr>
              <a:lnSpc>
                <a:spcPct val="90000"/>
              </a:lnSpc>
            </a:pPr>
            <a:r>
              <a:rPr lang="en-US" altLang="zh-CN" sz="2800" b="1" dirty="0">
                <a:solidFill>
                  <a:srgbClr val="0000FF"/>
                </a:solidFill>
              </a:rPr>
              <a:t>135</a:t>
            </a:r>
            <a:r>
              <a:rPr lang="zh-CN" altLang="en-US" sz="2800" b="1" dirty="0">
                <a:solidFill>
                  <a:srgbClr val="0000FF"/>
                </a:solidFill>
              </a:rPr>
              <a:t>．刚刚参观了城市远景规划展览的政协委员们在座谈会上高谈阔论，畅所欲言，表现出参政议政的极大热情</a:t>
            </a:r>
            <a:r>
              <a:rPr lang="zh-CN" altLang="en-US" sz="2800" b="1" u="sng" dirty="0">
                <a:solidFill>
                  <a:srgbClr val="FF0000"/>
                </a:solidFill>
              </a:rPr>
              <a:t>。（高谈阔论，多指不着边际地大发议论，贬义。）</a:t>
            </a:r>
            <a:br>
              <a:rPr lang="zh-CN" altLang="en-US" sz="2800" b="1" u="sng" dirty="0">
                <a:solidFill>
                  <a:srgbClr val="FF0000"/>
                </a:solidFill>
              </a:rPr>
            </a:br>
            <a:r>
              <a:rPr lang="en-US" altLang="zh-CN" sz="2800" b="1" dirty="0">
                <a:solidFill>
                  <a:srgbClr val="0000FF"/>
                </a:solidFill>
              </a:rPr>
              <a:t>136</a:t>
            </a:r>
            <a:r>
              <a:rPr lang="zh-CN" altLang="en-US" sz="2800" b="1" dirty="0">
                <a:solidFill>
                  <a:srgbClr val="0000FF"/>
                </a:solidFill>
              </a:rPr>
              <a:t>．影片中著名演员唐国强将长征路上的毛泽东演得栩栩如生，形似神更似</a:t>
            </a:r>
            <a:r>
              <a:rPr lang="zh-CN" altLang="en-US" sz="2800" b="1" u="sng" dirty="0">
                <a:solidFill>
                  <a:srgbClr val="FF0000"/>
                </a:solidFill>
              </a:rPr>
              <a:t>。（见</a:t>
            </a:r>
            <a:r>
              <a:rPr lang="en-US" altLang="zh-CN" sz="2800" b="1" u="sng" dirty="0">
                <a:solidFill>
                  <a:srgbClr val="FF0000"/>
                </a:solidFill>
              </a:rPr>
              <a:t>22</a:t>
            </a:r>
            <a:r>
              <a:rPr lang="zh-CN" altLang="en-US" sz="2800" b="1" u="sng" dirty="0">
                <a:solidFill>
                  <a:srgbClr val="FF0000"/>
                </a:solidFill>
              </a:rPr>
              <a:t>说明）</a:t>
            </a:r>
            <a:br>
              <a:rPr lang="zh-CN" altLang="en-US" sz="2800" b="1" dirty="0">
                <a:solidFill>
                  <a:srgbClr val="0000FF"/>
                </a:solidFill>
              </a:rPr>
            </a:br>
            <a:r>
              <a:rPr lang="en-US" altLang="zh-CN" sz="2800" b="1" dirty="0">
                <a:solidFill>
                  <a:srgbClr val="0000FF"/>
                </a:solidFill>
              </a:rPr>
              <a:t>137</a:t>
            </a:r>
            <a:r>
              <a:rPr lang="zh-CN" altLang="en-US" sz="2800" b="1" dirty="0">
                <a:solidFill>
                  <a:srgbClr val="0000FF"/>
                </a:solidFill>
              </a:rPr>
              <a:t>．有时书中人物的命运，引起我的丰富联想，我凝视着窗外的蓝天，不免出神入化</a:t>
            </a:r>
            <a:r>
              <a:rPr lang="zh-CN" altLang="en-US" sz="2800" b="1" u="sng" dirty="0">
                <a:solidFill>
                  <a:srgbClr val="FF0000"/>
                </a:solidFill>
              </a:rPr>
              <a:t>。（出神入化，形容文学艺术达到极高的成就。与“出神”毫不相干。）</a:t>
            </a:r>
            <a:br>
              <a:rPr lang="zh-CN" altLang="en-US" sz="2800" b="1" u="sng" dirty="0">
                <a:solidFill>
                  <a:srgbClr val="FF0000"/>
                </a:solidFill>
              </a:rPr>
            </a:br>
            <a:r>
              <a:rPr lang="en-US" altLang="zh-CN" sz="2800" b="1" dirty="0">
                <a:solidFill>
                  <a:srgbClr val="0000FF"/>
                </a:solidFill>
              </a:rPr>
              <a:t>138</a:t>
            </a:r>
            <a:r>
              <a:rPr lang="zh-CN" altLang="en-US" sz="2800" b="1" dirty="0">
                <a:solidFill>
                  <a:srgbClr val="0000FF"/>
                </a:solidFill>
              </a:rPr>
              <a:t>．如果你能身临其境地替小王想一想，你就会同情他的遭遇，不会对他这样求全责备了</a:t>
            </a:r>
            <a:r>
              <a:rPr lang="zh-CN" altLang="en-US" sz="2800" b="1" u="sng" dirty="0">
                <a:solidFill>
                  <a:srgbClr val="FF0000"/>
                </a:solidFill>
              </a:rPr>
              <a:t>。（身临其境，亲自到了那个境地。应换为“设身处地”。）</a:t>
            </a:r>
            <a:br>
              <a:rPr lang="zh-CN" altLang="en-US" sz="2800" b="1" dirty="0">
                <a:solidFill>
                  <a:srgbClr val="0000FF"/>
                </a:solidFill>
              </a:rPr>
            </a:br>
            <a:br>
              <a:rPr lang="zh-CN" altLang="en-US" sz="2800" b="1" dirty="0">
                <a:solidFill>
                  <a:srgbClr val="0000FF"/>
                </a:solidFill>
              </a:rPr>
            </a:br>
            <a:endParaRPr lang="zh-CN" altLang="en-US" sz="2800" b="1" dirty="0">
              <a:solidFill>
                <a:srgbClr val="0000FF"/>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文本占位符 48130"/>
          <p:cNvSpPr>
            <a:spLocks noGrp="1"/>
          </p:cNvSpPr>
          <p:nvPr>
            <p:ph type="body" idx="1"/>
          </p:nvPr>
        </p:nvSpPr>
        <p:spPr>
          <a:xfrm>
            <a:off x="468313" y="549275"/>
            <a:ext cx="8507412" cy="5329238"/>
          </a:xfrm>
          <a:ln/>
        </p:spPr>
        <p:txBody>
          <a:bodyPr/>
          <a:p>
            <a:pPr>
              <a:lnSpc>
                <a:spcPct val="90000"/>
              </a:lnSpc>
            </a:pPr>
            <a:r>
              <a:rPr lang="en-US" altLang="zh-CN" sz="2800" b="1" dirty="0">
                <a:solidFill>
                  <a:srgbClr val="0000FF"/>
                </a:solidFill>
              </a:rPr>
              <a:t>139</a:t>
            </a:r>
            <a:r>
              <a:rPr lang="zh-CN" altLang="en-US" sz="2800" b="1" dirty="0">
                <a:solidFill>
                  <a:srgbClr val="0000FF"/>
                </a:solidFill>
              </a:rPr>
              <a:t>．向农民打白条，这种现象方兴未艾，对此国务院及时发出通知，在极短的时间内就收到预期的效果</a:t>
            </a:r>
            <a:r>
              <a:rPr lang="zh-CN" altLang="en-US" sz="2800" b="1" u="sng" dirty="0">
                <a:solidFill>
                  <a:srgbClr val="FF0000"/>
                </a:solidFill>
              </a:rPr>
              <a:t>。（方兴未艾，褒义。这里用于贬义。）</a:t>
            </a:r>
            <a:br>
              <a:rPr lang="zh-CN" altLang="en-US" sz="2800" b="1" dirty="0">
                <a:solidFill>
                  <a:srgbClr val="0000FF"/>
                </a:solidFill>
              </a:rPr>
            </a:br>
            <a:r>
              <a:rPr lang="en-US" altLang="zh-CN" sz="2800" b="1" dirty="0">
                <a:solidFill>
                  <a:srgbClr val="0000FF"/>
                </a:solidFill>
              </a:rPr>
              <a:t>140</a:t>
            </a:r>
            <a:r>
              <a:rPr lang="zh-CN" altLang="en-US" sz="2800" b="1" dirty="0">
                <a:solidFill>
                  <a:srgbClr val="0000FF"/>
                </a:solidFill>
              </a:rPr>
              <a:t>．</a:t>
            </a:r>
            <a:r>
              <a:rPr lang="en-US" altLang="zh-CN" sz="2800" b="1" dirty="0">
                <a:solidFill>
                  <a:srgbClr val="0000FF"/>
                </a:solidFill>
              </a:rPr>
              <a:t>《</a:t>
            </a:r>
            <a:r>
              <a:rPr lang="zh-CN" altLang="en-US" sz="2800" b="1" dirty="0">
                <a:solidFill>
                  <a:srgbClr val="0000FF"/>
                </a:solidFill>
              </a:rPr>
              <a:t>苹果日报</a:t>
            </a:r>
            <a:r>
              <a:rPr lang="en-US" altLang="zh-CN" sz="2800" b="1" dirty="0">
                <a:solidFill>
                  <a:srgbClr val="0000FF"/>
                </a:solidFill>
              </a:rPr>
              <a:t>》</a:t>
            </a:r>
            <a:r>
              <a:rPr lang="zh-CN" altLang="en-US" sz="2800" b="1" dirty="0">
                <a:solidFill>
                  <a:srgbClr val="0000FF"/>
                </a:solidFill>
              </a:rPr>
              <a:t>在香港引起报业大战，杀的人仰马翻，天昏地暗，风声鹤唳</a:t>
            </a:r>
            <a:r>
              <a:rPr lang="zh-CN" altLang="en-US" sz="2800" b="1" u="sng" dirty="0">
                <a:solidFill>
                  <a:srgbClr val="FF0000"/>
                </a:solidFill>
              </a:rPr>
              <a:t>。（风声鹤唳，听到风声和鹤叫声，都疑心是追兵。形容人在惊慌时疑神疑鬼。常与“草木皆兵”连用。不能用来形容战斗激烈。）</a:t>
            </a:r>
            <a:r>
              <a:rPr lang="en-US" altLang="zh-CN" sz="2800" b="1" u="sng" dirty="0">
                <a:solidFill>
                  <a:srgbClr val="FF0000"/>
                </a:solidFill>
              </a:rPr>
              <a:t> </a:t>
            </a:r>
            <a:endParaRPr lang="en-US" altLang="zh-CN" sz="2800" b="1" u="sng" dirty="0">
              <a:solidFill>
                <a:srgbClr val="FF0000"/>
              </a:solidFill>
            </a:endParaRPr>
          </a:p>
          <a:p>
            <a:pPr>
              <a:lnSpc>
                <a:spcPct val="90000"/>
              </a:lnSpc>
            </a:pPr>
            <a:r>
              <a:rPr lang="en-US" altLang="zh-CN" sz="2800" b="1" dirty="0">
                <a:solidFill>
                  <a:srgbClr val="0000FF"/>
                </a:solidFill>
              </a:rPr>
              <a:t>141</a:t>
            </a:r>
            <a:r>
              <a:rPr lang="zh-CN" altLang="en-US" sz="2800" b="1" dirty="0">
                <a:solidFill>
                  <a:srgbClr val="0000FF"/>
                </a:solidFill>
              </a:rPr>
              <a:t>．语文教师的作用正是要设法把学生带入作品特定的语言环境中，使学生身临其境，感同身受</a:t>
            </a:r>
            <a:r>
              <a:rPr lang="zh-CN" altLang="en-US" sz="2800" b="1" u="sng" dirty="0">
                <a:solidFill>
                  <a:srgbClr val="FF0000"/>
                </a:solidFill>
              </a:rPr>
              <a:t>。（感同身受，心里很感激，就象自己亲身领受到一样。专用于代替别人表示感谢。用在这里不合语境。）</a:t>
            </a:r>
            <a:br>
              <a:rPr lang="zh-CN" altLang="en-US" sz="2800" b="1" dirty="0">
                <a:solidFill>
                  <a:srgbClr val="0000FF"/>
                </a:solidFill>
              </a:rPr>
            </a:br>
            <a:br>
              <a:rPr lang="zh-CN" altLang="en-US" sz="2800" b="1" dirty="0">
                <a:solidFill>
                  <a:srgbClr val="0000FF"/>
                </a:solidFill>
              </a:rPr>
            </a:br>
            <a:endParaRPr lang="zh-CN" altLang="en-US" sz="2800" b="1" dirty="0">
              <a:solidFill>
                <a:srgbClr val="0000FF"/>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5" name="文本占位符 49154"/>
          <p:cNvSpPr>
            <a:spLocks noGrp="1"/>
          </p:cNvSpPr>
          <p:nvPr>
            <p:ph type="body" idx="1"/>
          </p:nvPr>
        </p:nvSpPr>
        <p:spPr>
          <a:xfrm>
            <a:off x="457200" y="404813"/>
            <a:ext cx="8435975" cy="6192837"/>
          </a:xfrm>
          <a:ln/>
        </p:spPr>
        <p:txBody>
          <a:bodyPr/>
          <a:p>
            <a:pPr>
              <a:lnSpc>
                <a:spcPct val="110000"/>
              </a:lnSpc>
            </a:pPr>
            <a:r>
              <a:rPr lang="en-US" altLang="zh-CN" sz="2800" b="1" dirty="0">
                <a:solidFill>
                  <a:srgbClr val="0000FF"/>
                </a:solidFill>
              </a:rPr>
              <a:t>142</a:t>
            </a:r>
            <a:r>
              <a:rPr lang="zh-CN" altLang="en-US" sz="2800" b="1" dirty="0">
                <a:solidFill>
                  <a:srgbClr val="0000FF"/>
                </a:solidFill>
              </a:rPr>
              <a:t>．这座破旧的庙宇如今装修一新，看起来古朴庄严，气宇轩昂</a:t>
            </a:r>
            <a:r>
              <a:rPr lang="zh-CN" altLang="en-US" sz="2800" b="1" u="sng" dirty="0">
                <a:solidFill>
                  <a:srgbClr val="FF0000"/>
                </a:solidFill>
              </a:rPr>
              <a:t>。（气宇轩昂，形容人很有气概。不能形容建筑物。）</a:t>
            </a:r>
            <a:br>
              <a:rPr lang="zh-CN" altLang="en-US" sz="2800" b="1" u="sng" dirty="0">
                <a:solidFill>
                  <a:srgbClr val="FF0000"/>
                </a:solidFill>
              </a:rPr>
            </a:br>
            <a:r>
              <a:rPr lang="en-US" altLang="zh-CN" sz="2800" b="1" dirty="0">
                <a:solidFill>
                  <a:srgbClr val="0000FF"/>
                </a:solidFill>
              </a:rPr>
              <a:t>143</a:t>
            </a:r>
            <a:r>
              <a:rPr lang="zh-CN" altLang="en-US" sz="2800" b="1" dirty="0">
                <a:solidFill>
                  <a:srgbClr val="0000FF"/>
                </a:solidFill>
              </a:rPr>
              <a:t>．仅仅靠一双脚板，一块块地搜集，很难包揽天下的奇石，为了充实自己的“奇石王国”，他常常慷慨解囊，上门求购别人珍藏的奇石。</a:t>
            </a:r>
            <a:br>
              <a:rPr lang="zh-CN" altLang="en-US" sz="2800" b="1" dirty="0">
                <a:solidFill>
                  <a:srgbClr val="0000FF"/>
                </a:solidFill>
              </a:rPr>
            </a:br>
            <a:r>
              <a:rPr lang="zh-CN" altLang="en-US" sz="2800" b="1" u="sng" dirty="0">
                <a:solidFill>
                  <a:srgbClr val="FF0000"/>
                </a:solidFill>
              </a:rPr>
              <a:t>（“慷慨解囊”是资助别人，不是自己花钱买东西。）</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144</a:t>
            </a:r>
            <a:r>
              <a:rPr lang="zh-CN" altLang="en-US" sz="2800" b="1" dirty="0">
                <a:solidFill>
                  <a:srgbClr val="0000FF"/>
                </a:solidFill>
              </a:rPr>
              <a:t>．在这次“希望之星”中学生绘画比赛中，一幅名为</a:t>
            </a:r>
            <a:r>
              <a:rPr lang="en-US" altLang="zh-CN" sz="2800" b="1" dirty="0">
                <a:solidFill>
                  <a:srgbClr val="0000FF"/>
                </a:solidFill>
              </a:rPr>
              <a:t>《</a:t>
            </a:r>
            <a:r>
              <a:rPr lang="zh-CN" altLang="en-US" sz="2800" b="1" dirty="0">
                <a:solidFill>
                  <a:srgbClr val="0000FF"/>
                </a:solidFill>
              </a:rPr>
              <a:t>扬帆</a:t>
            </a:r>
            <a:r>
              <a:rPr lang="en-US" altLang="zh-CN" sz="2800" b="1" dirty="0">
                <a:solidFill>
                  <a:srgbClr val="0000FF"/>
                </a:solidFill>
              </a:rPr>
              <a:t>》</a:t>
            </a:r>
            <a:r>
              <a:rPr lang="zh-CN" altLang="en-US" sz="2800" b="1" dirty="0">
                <a:solidFill>
                  <a:srgbClr val="0000FF"/>
                </a:solidFill>
              </a:rPr>
              <a:t>的作品以其独特而深入浅出的构思获得了一等奖</a:t>
            </a:r>
            <a:r>
              <a:rPr lang="zh-CN" altLang="en-US" sz="2800" b="1" u="sng" dirty="0">
                <a:solidFill>
                  <a:srgbClr val="FF0000"/>
                </a:solidFill>
              </a:rPr>
              <a:t>。（深入浅出，指讲话或文章的内容深刻，语言文字却浅显易懂。不用于绘画作品。）</a:t>
            </a:r>
            <a:r>
              <a:rPr lang="en-US" altLang="zh-CN" sz="2800" b="1" u="sng" dirty="0">
                <a:solidFill>
                  <a:srgbClr val="FF0000"/>
                </a:solidFill>
              </a:rPr>
              <a:t> </a:t>
            </a:r>
            <a:br>
              <a:rPr lang="en-US" altLang="zh-CN" sz="2800" b="1" u="sng" dirty="0">
                <a:solidFill>
                  <a:srgbClr val="FF0000"/>
                </a:solidFill>
              </a:rPr>
            </a:br>
            <a:br>
              <a:rPr lang="en-US" altLang="zh-CN" sz="2800" b="1" u="sng" dirty="0">
                <a:solidFill>
                  <a:srgbClr val="FF0000"/>
                </a:solidFill>
              </a:rPr>
            </a:br>
            <a:endParaRPr lang="en-US" altLang="zh-CN" sz="2800" b="1" u="sng" dirty="0">
              <a:solidFill>
                <a:srgbClr val="FF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文本占位符 50178"/>
          <p:cNvSpPr>
            <a:spLocks noGrp="1"/>
          </p:cNvSpPr>
          <p:nvPr>
            <p:ph type="body" idx="1"/>
          </p:nvPr>
        </p:nvSpPr>
        <p:spPr>
          <a:xfrm>
            <a:off x="684213" y="692150"/>
            <a:ext cx="8229600" cy="5792788"/>
          </a:xfrm>
          <a:ln/>
        </p:spPr>
        <p:txBody>
          <a:bodyPr/>
          <a:p>
            <a:pPr>
              <a:lnSpc>
                <a:spcPct val="110000"/>
              </a:lnSpc>
            </a:pPr>
            <a:r>
              <a:rPr lang="en-US" altLang="zh-CN" sz="2400" b="1" dirty="0">
                <a:solidFill>
                  <a:srgbClr val="0000FF"/>
                </a:solidFill>
              </a:rPr>
              <a:t>145</a:t>
            </a:r>
            <a:r>
              <a:rPr lang="zh-CN" altLang="en-US" sz="2400" b="1" dirty="0">
                <a:solidFill>
                  <a:srgbClr val="0000FF"/>
                </a:solidFill>
              </a:rPr>
              <a:t>．</a:t>
            </a:r>
            <a:r>
              <a:rPr lang="en-US" altLang="zh-CN" sz="2400" b="1" dirty="0">
                <a:solidFill>
                  <a:srgbClr val="0000FF"/>
                </a:solidFill>
              </a:rPr>
              <a:t>.</a:t>
            </a:r>
            <a:r>
              <a:rPr lang="zh-CN" altLang="en-US" sz="2400" b="1" dirty="0">
                <a:solidFill>
                  <a:srgbClr val="0000FF"/>
                </a:solidFill>
              </a:rPr>
              <a:t>一些人对中国的茶有偏见</a:t>
            </a:r>
            <a:r>
              <a:rPr lang="en-US" altLang="zh-CN" sz="2400" b="1" dirty="0">
                <a:solidFill>
                  <a:srgbClr val="0000FF"/>
                </a:solidFill>
              </a:rPr>
              <a:t>, </a:t>
            </a:r>
            <a:r>
              <a:rPr lang="zh-CN" altLang="en-US" sz="2400" b="1" dirty="0">
                <a:solidFill>
                  <a:srgbClr val="0000FF"/>
                </a:solidFill>
              </a:rPr>
              <a:t>以为茶只是下里巴人解渴的东西</a:t>
            </a:r>
            <a:r>
              <a:rPr lang="en-US" altLang="zh-CN" sz="2400" b="1" dirty="0">
                <a:solidFill>
                  <a:srgbClr val="0000FF"/>
                </a:solidFill>
              </a:rPr>
              <a:t>,</a:t>
            </a:r>
            <a:r>
              <a:rPr lang="zh-CN" altLang="en-US" sz="2400" b="1" dirty="0">
                <a:solidFill>
                  <a:srgbClr val="0000FF"/>
                </a:solidFill>
              </a:rPr>
              <a:t>档次不如进口饮料</a:t>
            </a:r>
            <a:r>
              <a:rPr lang="zh-CN" altLang="en-US" sz="2400" b="1" u="sng" dirty="0">
                <a:solidFill>
                  <a:srgbClr val="FF0000"/>
                </a:solidFill>
              </a:rPr>
              <a:t>。（下里巴人，与“阳春白雪”相对，原指战国时代楚国民间流行的一种歌曲。比喻通俗的文学艺术。不能表示“俗人”、“下等人”。）</a:t>
            </a:r>
            <a:endParaRPr lang="zh-CN" altLang="en-US" sz="2400" b="1" u="sng" dirty="0">
              <a:solidFill>
                <a:srgbClr val="FF0000"/>
              </a:solidFill>
            </a:endParaRPr>
          </a:p>
          <a:p>
            <a:pPr>
              <a:lnSpc>
                <a:spcPct val="110000"/>
              </a:lnSpc>
            </a:pPr>
            <a:r>
              <a:rPr lang="en-US" altLang="zh-CN" sz="2400" b="1" dirty="0">
                <a:solidFill>
                  <a:srgbClr val="0000FF"/>
                </a:solidFill>
              </a:rPr>
              <a:t> 146. </a:t>
            </a:r>
            <a:r>
              <a:rPr lang="zh-CN" altLang="en-US" sz="2400" b="1" dirty="0">
                <a:solidFill>
                  <a:srgbClr val="0000FF"/>
                </a:solidFill>
              </a:rPr>
              <a:t>王同亿</a:t>
            </a:r>
            <a:r>
              <a:rPr lang="en-US" altLang="zh-CN" sz="2400" b="1" dirty="0">
                <a:solidFill>
                  <a:srgbClr val="0000FF"/>
                </a:solidFill>
              </a:rPr>
              <a:t>《</a:t>
            </a:r>
            <a:r>
              <a:rPr lang="zh-CN" altLang="en-US" sz="2400" b="1" dirty="0">
                <a:solidFill>
                  <a:srgbClr val="0000FF"/>
                </a:solidFill>
              </a:rPr>
              <a:t>新世纪现代汉语词典</a:t>
            </a:r>
            <a:r>
              <a:rPr lang="en-US" altLang="zh-CN" sz="2400" b="1" dirty="0">
                <a:solidFill>
                  <a:srgbClr val="0000FF"/>
                </a:solidFill>
              </a:rPr>
              <a:t>》</a:t>
            </a:r>
            <a:r>
              <a:rPr lang="zh-CN" altLang="en-US" sz="2400" b="1" dirty="0">
                <a:solidFill>
                  <a:srgbClr val="0000FF"/>
                </a:solidFill>
              </a:rPr>
              <a:t>中随心所欲、口若悬河的释义如此之多，到底会把中小学生的语文学习引向何方</a:t>
            </a:r>
            <a:r>
              <a:rPr lang="zh-CN" altLang="en-US" sz="2400" b="1" u="sng" dirty="0">
                <a:solidFill>
                  <a:srgbClr val="FF0000"/>
                </a:solidFill>
              </a:rPr>
              <a:t>？（口若悬河，讲起话来滔滔不绝，象瀑布不停地奔流倾泻。形容能说会辩，说起来没个完。用在这里不合语境。）</a:t>
            </a:r>
            <a:br>
              <a:rPr lang="zh-CN" altLang="en-US" sz="2400" b="1" u="sng" dirty="0">
                <a:solidFill>
                  <a:srgbClr val="FF0000"/>
                </a:solidFill>
              </a:rPr>
            </a:br>
            <a:r>
              <a:rPr lang="en-US" altLang="zh-CN" sz="2400" b="1" dirty="0">
                <a:solidFill>
                  <a:srgbClr val="0000FF"/>
                </a:solidFill>
              </a:rPr>
              <a:t>147. </a:t>
            </a:r>
            <a:r>
              <a:rPr lang="zh-CN" altLang="en-US" sz="2400" b="1" dirty="0">
                <a:solidFill>
                  <a:srgbClr val="0000FF"/>
                </a:solidFill>
              </a:rPr>
              <a:t>当代诗坛颇不景气，想起唐诗宋词的成就，不禁令人产生今非昔比的感慨啊</a:t>
            </a:r>
            <a:r>
              <a:rPr lang="zh-CN" altLang="en-US" sz="2400" b="1" u="sng" dirty="0">
                <a:solidFill>
                  <a:srgbClr val="FF0000"/>
                </a:solidFill>
              </a:rPr>
              <a:t>。（今非昔比，现在不是过去能比得上的。多指形势、自然面貌等发生了巨大的变化。这里用反了。应改为“今不如昔”。）</a:t>
            </a:r>
            <a:br>
              <a:rPr lang="zh-CN" altLang="en-US" sz="2400" b="1" dirty="0">
                <a:solidFill>
                  <a:srgbClr val="0000FF"/>
                </a:solidFill>
              </a:rPr>
            </a:br>
            <a:endParaRPr lang="zh-CN" altLang="en-US" sz="2400" b="1" dirty="0">
              <a:solidFill>
                <a:srgbClr val="0000FF"/>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文本占位符 51202"/>
          <p:cNvSpPr>
            <a:spLocks noGrp="1"/>
          </p:cNvSpPr>
          <p:nvPr>
            <p:ph type="body" idx="1"/>
          </p:nvPr>
        </p:nvSpPr>
        <p:spPr>
          <a:xfrm>
            <a:off x="457200" y="404813"/>
            <a:ext cx="8435975" cy="6192837"/>
          </a:xfrm>
          <a:ln/>
        </p:spPr>
        <p:txBody>
          <a:bodyPr/>
          <a:p>
            <a:pPr>
              <a:lnSpc>
                <a:spcPct val="110000"/>
              </a:lnSpc>
            </a:pPr>
            <a:r>
              <a:rPr lang="en-US" altLang="zh-CN" sz="2800" b="1" dirty="0">
                <a:solidFill>
                  <a:srgbClr val="0000FF"/>
                </a:solidFill>
              </a:rPr>
              <a:t>148. </a:t>
            </a:r>
            <a:r>
              <a:rPr lang="zh-CN" altLang="en-US" sz="2800" b="1" dirty="0">
                <a:solidFill>
                  <a:srgbClr val="0000FF"/>
                </a:solidFill>
              </a:rPr>
              <a:t>看到</a:t>
            </a:r>
            <a:r>
              <a:rPr lang="en-US" altLang="zh-CN" sz="2800" b="1" dirty="0">
                <a:solidFill>
                  <a:srgbClr val="0000FF"/>
                </a:solidFill>
              </a:rPr>
              <a:t>12</a:t>
            </a:r>
            <a:r>
              <a:rPr lang="zh-CN" altLang="en-US" sz="2800" b="1" dirty="0">
                <a:solidFill>
                  <a:srgbClr val="0000FF"/>
                </a:solidFill>
              </a:rPr>
              <a:t>岁的刘思影受</a:t>
            </a:r>
            <a:r>
              <a:rPr lang="en-US" altLang="zh-CN" sz="2800" b="1" dirty="0">
                <a:solidFill>
                  <a:srgbClr val="0000FF"/>
                </a:solidFill>
              </a:rPr>
              <a:t>**</a:t>
            </a:r>
            <a:r>
              <a:rPr lang="zh-CN" altLang="en-US" sz="2800" b="1" dirty="0">
                <a:solidFill>
                  <a:srgbClr val="0000FF"/>
                </a:solidFill>
              </a:rPr>
              <a:t>功毒害而走上自焚的道路，我们无不深恶痛绝</a:t>
            </a:r>
            <a:r>
              <a:rPr lang="zh-CN" altLang="en-US" sz="2800" b="1" u="sng" dirty="0">
                <a:solidFill>
                  <a:srgbClr val="FF0000"/>
                </a:solidFill>
              </a:rPr>
              <a:t>。（对谁深恶痛绝？容易使人误解为对刘思影。）</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149</a:t>
            </a:r>
            <a:r>
              <a:rPr lang="zh-CN" altLang="en-US" sz="2800" b="1" dirty="0">
                <a:solidFill>
                  <a:srgbClr val="0000FF"/>
                </a:solidFill>
              </a:rPr>
              <a:t>．人类对大自然的每一次破坏，都遭到了相应的报复，环境污染的威胁正日益严重，这绝不可视同儿戏</a:t>
            </a:r>
            <a:r>
              <a:rPr lang="zh-CN" altLang="en-US" sz="2800" b="1" u="sng" dirty="0">
                <a:solidFill>
                  <a:srgbClr val="FF0000"/>
                </a:solidFill>
              </a:rPr>
              <a:t>。（视同儿戏，把事情当成小孩儿玩耍一样来对待。比喻不当一回事，极不重视。不可视同儿戏，就是应该重视，也就是重视人类对大自然的破坏或者日益严重的环境污染的威胁</a:t>
            </a:r>
            <a:r>
              <a:rPr lang="en-US" altLang="zh-CN" sz="2800" b="1" u="sng" dirty="0">
                <a:solidFill>
                  <a:srgbClr val="FF0000"/>
                </a:solidFill>
              </a:rPr>
              <a:t> </a:t>
            </a:r>
            <a:r>
              <a:rPr lang="zh-CN" altLang="en-US" sz="2800" b="1" u="sng" dirty="0">
                <a:solidFill>
                  <a:srgbClr val="FF0000"/>
                </a:solidFill>
              </a:rPr>
              <a:t>。不合逻辑。）</a:t>
            </a:r>
            <a:br>
              <a:rPr lang="zh-CN" altLang="en-US" sz="2800" b="1" dirty="0">
                <a:solidFill>
                  <a:srgbClr val="0000FF"/>
                </a:solidFill>
              </a:rPr>
            </a:br>
            <a:r>
              <a:rPr lang="en-US" altLang="zh-CN" sz="2800" b="1" dirty="0">
                <a:solidFill>
                  <a:srgbClr val="0000FF"/>
                </a:solidFill>
              </a:rPr>
              <a:t>150</a:t>
            </a:r>
            <a:r>
              <a:rPr lang="zh-CN" altLang="en-US" sz="2800" b="1" dirty="0">
                <a:solidFill>
                  <a:srgbClr val="0000FF"/>
                </a:solidFill>
              </a:rPr>
              <a:t>．这一伙侵吞巨额财产、败坏党纪国法的“硕鼠”被押进法庭时，人人侧目而视，嗤之以鼻</a:t>
            </a:r>
            <a:r>
              <a:rPr lang="zh-CN" altLang="en-US" sz="2800" b="1" u="sng" dirty="0">
                <a:solidFill>
                  <a:srgbClr val="FF0000"/>
                </a:solidFill>
              </a:rPr>
              <a:t>。（侧目而视，形容</a:t>
            </a:r>
            <a:r>
              <a:rPr lang="en-US" altLang="zh-CN" sz="2800" b="1" u="sng" dirty="0">
                <a:solidFill>
                  <a:srgbClr val="FF0000"/>
                </a:solidFill>
              </a:rPr>
              <a:t> </a:t>
            </a:r>
            <a:r>
              <a:rPr lang="zh-CN" altLang="en-US" sz="2800" b="1" u="sng" dirty="0">
                <a:solidFill>
                  <a:srgbClr val="FF0000"/>
                </a:solidFill>
              </a:rPr>
              <a:t>又怕又愤恨。但对“硕鼠”无须怕。）</a:t>
            </a:r>
            <a:endParaRPr lang="zh-CN" altLang="en-US" sz="2800" b="1" u="sng"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文本占位符 6146"/>
          <p:cNvSpPr>
            <a:spLocks noGrp="1"/>
          </p:cNvSpPr>
          <p:nvPr>
            <p:ph type="body" idx="1"/>
          </p:nvPr>
        </p:nvSpPr>
        <p:spPr>
          <a:xfrm>
            <a:off x="395288" y="404813"/>
            <a:ext cx="8497887" cy="6119812"/>
          </a:xfrm>
          <a:ln/>
        </p:spPr>
        <p:txBody>
          <a:bodyPr/>
          <a:p>
            <a:pPr>
              <a:lnSpc>
                <a:spcPct val="90000"/>
              </a:lnSpc>
            </a:pPr>
            <a:r>
              <a:rPr lang="en-US" altLang="zh-CN" sz="2800" b="1" dirty="0">
                <a:solidFill>
                  <a:srgbClr val="0000FF"/>
                </a:solidFill>
              </a:rPr>
              <a:t>13.</a:t>
            </a:r>
            <a:r>
              <a:rPr lang="zh-CN" altLang="en-US" sz="2800" b="1" dirty="0">
                <a:solidFill>
                  <a:srgbClr val="0000FF"/>
                </a:solidFill>
              </a:rPr>
              <a:t>一美国男子在中国多次撒野动粗，近日在公交车上将女司机打得鲜血直流。对这种不可思议的洋流氓，必须依照中国法律严惩不贷</a:t>
            </a:r>
            <a:r>
              <a:rPr lang="zh-CN" altLang="en-US" sz="2800" b="1" u="sng" dirty="0">
                <a:solidFill>
                  <a:srgbClr val="FF0000"/>
                </a:solidFill>
              </a:rPr>
              <a:t>。（不可思议，原有神秘奥妙的意思。现多指无法想象，难以理解。应该为“不可理喻”。）</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14.</a:t>
            </a:r>
            <a:r>
              <a:rPr lang="zh-CN" altLang="en-US" sz="2800" b="1" dirty="0">
                <a:solidFill>
                  <a:srgbClr val="0000FF"/>
                </a:solidFill>
              </a:rPr>
              <a:t>我国乒坛健儿在四十三届世乒赛男团决赛中以三比二力克瑞典队勇夺冠军，体育馆内振聋发聩的欢呼声淹没了场外的雷声和雨声</a:t>
            </a:r>
            <a:r>
              <a:rPr lang="zh-CN" altLang="en-US" sz="2800" b="1" u="sng" dirty="0">
                <a:solidFill>
                  <a:srgbClr val="FF0000"/>
                </a:solidFill>
              </a:rPr>
              <a:t>。（振聋发聩，比喻用语言文字唤醒糊涂麻木的人，使他们清醒过来。用在这里与文意完全不符。）</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15.</a:t>
            </a:r>
            <a:r>
              <a:rPr lang="zh-CN" altLang="en-US" sz="2800" b="1" dirty="0">
                <a:solidFill>
                  <a:srgbClr val="0000FF"/>
                </a:solidFill>
              </a:rPr>
              <a:t>国有银行开始清理国有工商业不良债务，冲销了大约</a:t>
            </a:r>
            <a:r>
              <a:rPr lang="en-US" altLang="zh-CN" sz="2800" b="1" dirty="0">
                <a:solidFill>
                  <a:srgbClr val="0000FF"/>
                </a:solidFill>
              </a:rPr>
              <a:t>200</a:t>
            </a:r>
            <a:r>
              <a:rPr lang="zh-CN" altLang="en-US" sz="2800" b="1" dirty="0">
                <a:solidFill>
                  <a:srgbClr val="0000FF"/>
                </a:solidFill>
              </a:rPr>
              <a:t>亿元，但对国有企业的巨大的呆帐坏帐来说，实在是螳臂当车</a:t>
            </a:r>
            <a:r>
              <a:rPr lang="zh-CN" altLang="en-US" sz="2800" b="1" u="sng" dirty="0">
                <a:solidFill>
                  <a:srgbClr val="FF0000"/>
                </a:solidFill>
              </a:rPr>
              <a:t>。（螳臂当车，比喻做力量做不到的事情，必然失败。多指逆潮流而动。用在这里与文意完全不符。）</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7" name="文本占位符 52226"/>
          <p:cNvSpPr>
            <a:spLocks noGrp="1"/>
          </p:cNvSpPr>
          <p:nvPr>
            <p:ph type="body" idx="1"/>
          </p:nvPr>
        </p:nvSpPr>
        <p:spPr>
          <a:xfrm>
            <a:off x="457200" y="333375"/>
            <a:ext cx="8362950" cy="6191250"/>
          </a:xfrm>
          <a:ln/>
        </p:spPr>
        <p:txBody>
          <a:bodyPr/>
          <a:p>
            <a:r>
              <a:rPr lang="en-US" altLang="zh-CN" sz="2800" b="1" dirty="0">
                <a:solidFill>
                  <a:srgbClr val="0000FF"/>
                </a:solidFill>
              </a:rPr>
              <a:t>151</a:t>
            </a:r>
            <a:r>
              <a:rPr lang="zh-CN" altLang="en-US" sz="2800" b="1" dirty="0">
                <a:solidFill>
                  <a:srgbClr val="0000FF"/>
                </a:solidFill>
              </a:rPr>
              <a:t>．同学们问我学习的方法是什么，依我的门户之见，上课一定要专心听讲，有不懂的问题要及时向老师请教</a:t>
            </a:r>
            <a:r>
              <a:rPr lang="zh-CN" altLang="en-US" sz="2800" b="1" u="sng" dirty="0">
                <a:solidFill>
                  <a:srgbClr val="FF0000"/>
                </a:solidFill>
              </a:rPr>
              <a:t>。（门户之见，门户：派别；见：成见。因派别不同而产生的成见。用在这里不合语境。）</a:t>
            </a:r>
            <a:br>
              <a:rPr lang="zh-CN" altLang="en-US" sz="2800" b="1" dirty="0">
                <a:solidFill>
                  <a:srgbClr val="0000FF"/>
                </a:solidFill>
              </a:rPr>
            </a:br>
            <a:r>
              <a:rPr lang="en-US" altLang="zh-CN" sz="2800" b="1" dirty="0">
                <a:solidFill>
                  <a:srgbClr val="0000FF"/>
                </a:solidFill>
              </a:rPr>
              <a:t>152</a:t>
            </a:r>
            <a:r>
              <a:rPr lang="zh-CN" altLang="en-US" sz="2800" b="1" dirty="0">
                <a:solidFill>
                  <a:srgbClr val="0000FF"/>
                </a:solidFill>
              </a:rPr>
              <a:t>．每天早晨，他都要一个人跑到花园里，指手划脚地练动作，抑扬顿挫地背台词</a:t>
            </a:r>
            <a:r>
              <a:rPr lang="zh-CN" altLang="en-US" sz="2800" b="1" u="sng" dirty="0">
                <a:solidFill>
                  <a:srgbClr val="FF0000"/>
                </a:solidFill>
              </a:rPr>
              <a:t>。（指手划脚，形容说话时用手势示意或轻率地指点、批评。当然不是指练气功。）</a:t>
            </a:r>
            <a:br>
              <a:rPr lang="zh-CN" altLang="en-US" sz="2800" b="1" u="sng" dirty="0">
                <a:solidFill>
                  <a:srgbClr val="FF0000"/>
                </a:solidFill>
              </a:rPr>
            </a:br>
            <a:r>
              <a:rPr lang="en-US" altLang="zh-CN" sz="2800" b="1" dirty="0">
                <a:solidFill>
                  <a:srgbClr val="0000FF"/>
                </a:solidFill>
              </a:rPr>
              <a:t>153</a:t>
            </a:r>
            <a:r>
              <a:rPr lang="zh-CN" altLang="en-US" sz="2800" b="1" dirty="0">
                <a:solidFill>
                  <a:srgbClr val="0000FF"/>
                </a:solidFill>
              </a:rPr>
              <a:t>。地质勘探队员的生活条件十分艰苦，但他们对这些却不以为然，他们一心扑在工作上，要为国家找出丰富的矿藏</a:t>
            </a:r>
            <a:r>
              <a:rPr lang="zh-CN" altLang="en-US" sz="2800" b="1" u="sng" dirty="0">
                <a:solidFill>
                  <a:srgbClr val="FF0000"/>
                </a:solidFill>
              </a:rPr>
              <a:t>。（不以为然，不认为是对的。表示不同意或否定。这里表示“不在乎”，该用“不以为意”。）</a:t>
            </a:r>
            <a:endParaRPr lang="zh-CN" altLang="en-US" sz="2800" b="1" u="sng" dirty="0">
              <a:solidFill>
                <a:srgbClr val="FF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文本占位符 53250"/>
          <p:cNvSpPr>
            <a:spLocks noGrp="1"/>
          </p:cNvSpPr>
          <p:nvPr>
            <p:ph type="body" idx="1"/>
          </p:nvPr>
        </p:nvSpPr>
        <p:spPr>
          <a:xfrm>
            <a:off x="457200" y="333375"/>
            <a:ext cx="8229600" cy="5792788"/>
          </a:xfrm>
          <a:ln/>
        </p:spPr>
        <p:txBody>
          <a:bodyPr/>
          <a:p>
            <a:r>
              <a:rPr lang="en-US" altLang="zh-CN" sz="2800" b="1" dirty="0">
                <a:solidFill>
                  <a:srgbClr val="0000FF"/>
                </a:solidFill>
              </a:rPr>
              <a:t>154. </a:t>
            </a:r>
            <a:r>
              <a:rPr lang="zh-CN" altLang="en-US" sz="2800" b="1" dirty="0">
                <a:solidFill>
                  <a:srgbClr val="0000FF"/>
                </a:solidFill>
              </a:rPr>
              <a:t>直到锒铛入狱，这个贪污犯才痛定思痛地说了句心里话：“世界上没有后悔药可吃，我落到今天这个下场，教训真是刻骨铭心</a:t>
            </a:r>
            <a:r>
              <a:rPr lang="zh-CN" altLang="en-US" sz="2800" b="1" u="sng" dirty="0">
                <a:solidFill>
                  <a:srgbClr val="FF0000"/>
                </a:solidFill>
              </a:rPr>
              <a:t>。”（痛定思痛，指悲痛的心情平静以后，再追想当时所受的痛苦。用在这里不合语境。）</a:t>
            </a:r>
            <a:br>
              <a:rPr lang="zh-CN" altLang="en-US" sz="2800" b="1" u="sng" dirty="0">
                <a:solidFill>
                  <a:srgbClr val="FF0000"/>
                </a:solidFill>
              </a:rPr>
            </a:br>
            <a:r>
              <a:rPr lang="en-US" altLang="zh-CN" sz="2800" b="1" dirty="0">
                <a:solidFill>
                  <a:srgbClr val="0000FF"/>
                </a:solidFill>
              </a:rPr>
              <a:t>155.</a:t>
            </a:r>
            <a:r>
              <a:rPr lang="zh-CN" altLang="en-US" sz="2800" b="1" dirty="0">
                <a:solidFill>
                  <a:srgbClr val="0000FF"/>
                </a:solidFill>
              </a:rPr>
              <a:t>他往四周一看</a:t>
            </a:r>
            <a:r>
              <a:rPr lang="en-US" altLang="zh-CN" sz="2800" b="1" dirty="0">
                <a:solidFill>
                  <a:srgbClr val="0000FF"/>
                </a:solidFill>
              </a:rPr>
              <a:t>,</a:t>
            </a:r>
            <a:r>
              <a:rPr lang="zh-CN" altLang="en-US" sz="2800" b="1" dirty="0">
                <a:solidFill>
                  <a:srgbClr val="0000FF"/>
                </a:solidFill>
              </a:rPr>
              <a:t>发现漫山遍野都是这种怪石</a:t>
            </a:r>
            <a:r>
              <a:rPr lang="en-US" altLang="zh-CN" sz="2800" b="1" dirty="0">
                <a:solidFill>
                  <a:srgbClr val="0000FF"/>
                </a:solidFill>
              </a:rPr>
              <a:t>,</a:t>
            </a:r>
            <a:r>
              <a:rPr lang="zh-CN" altLang="en-US" sz="2800" b="1" dirty="0">
                <a:solidFill>
                  <a:srgbClr val="0000FF"/>
                </a:solidFill>
              </a:rPr>
              <a:t>这时他心中就有了出奇制胜叛军的妙计了。</a:t>
            </a:r>
            <a:br>
              <a:rPr lang="zh-CN" altLang="en-US" sz="2800" b="1" dirty="0">
                <a:solidFill>
                  <a:srgbClr val="0000FF"/>
                </a:solidFill>
              </a:rPr>
            </a:br>
            <a:r>
              <a:rPr lang="en-US" altLang="zh-CN" sz="2800" b="1" u="sng" dirty="0">
                <a:solidFill>
                  <a:srgbClr val="FF0000"/>
                </a:solidFill>
              </a:rPr>
              <a:t>(“</a:t>
            </a:r>
            <a:r>
              <a:rPr lang="zh-CN" altLang="en-US" sz="2800" b="1" u="sng" dirty="0">
                <a:solidFill>
                  <a:srgbClr val="FF0000"/>
                </a:solidFill>
              </a:rPr>
              <a:t>出奇制胜”不能带宾语。改为“</a:t>
            </a:r>
            <a:r>
              <a:rPr lang="en-US" altLang="zh-CN" sz="2800" b="1" u="sng" dirty="0">
                <a:solidFill>
                  <a:srgbClr val="FF0000"/>
                </a:solidFill>
              </a:rPr>
              <a:t>……</a:t>
            </a:r>
            <a:r>
              <a:rPr lang="zh-CN" altLang="en-US" sz="2800" b="1" u="sng" dirty="0">
                <a:solidFill>
                  <a:srgbClr val="FF0000"/>
                </a:solidFill>
              </a:rPr>
              <a:t>出奇制胜，消灭叛军的妙计了。</a:t>
            </a:r>
            <a:r>
              <a:rPr lang="en-US" altLang="zh-CN" sz="2800" b="1" u="sng">
                <a:solidFill>
                  <a:srgbClr val="FF0000"/>
                </a:solidFill>
              </a:rPr>
              <a:t>) </a:t>
            </a:r>
            <a:br>
              <a:rPr lang="en-US" altLang="zh-CN" sz="2800" b="1" u="sng">
                <a:solidFill>
                  <a:srgbClr val="FF0000"/>
                </a:solidFill>
              </a:rPr>
            </a:br>
            <a:r>
              <a:rPr lang="en-US" altLang="zh-CN" sz="2800" b="1" dirty="0">
                <a:solidFill>
                  <a:srgbClr val="0000FF"/>
                </a:solidFill>
              </a:rPr>
              <a:t>156.</a:t>
            </a:r>
            <a:r>
              <a:rPr lang="zh-CN" altLang="en-US" sz="2800" b="1" dirty="0">
                <a:solidFill>
                  <a:srgbClr val="0000FF"/>
                </a:solidFill>
              </a:rPr>
              <a:t>近年来文艺舞台的繁荣</a:t>
            </a:r>
            <a:r>
              <a:rPr lang="en-US" altLang="zh-CN" sz="2800" b="1" dirty="0">
                <a:solidFill>
                  <a:srgbClr val="0000FF"/>
                </a:solidFill>
              </a:rPr>
              <a:t>,</a:t>
            </a:r>
            <a:r>
              <a:rPr lang="zh-CN" altLang="en-US" sz="2800" b="1" dirty="0">
                <a:solidFill>
                  <a:srgbClr val="0000FF"/>
                </a:solidFill>
              </a:rPr>
              <a:t>呈现出百花齐放</a:t>
            </a:r>
            <a:r>
              <a:rPr lang="en-US" altLang="zh-CN" sz="2800" b="1" dirty="0">
                <a:solidFill>
                  <a:srgbClr val="0000FF"/>
                </a:solidFill>
              </a:rPr>
              <a:t>,</a:t>
            </a:r>
            <a:r>
              <a:rPr lang="zh-CN" altLang="en-US" sz="2800" b="1" dirty="0">
                <a:solidFill>
                  <a:srgbClr val="0000FF"/>
                </a:solidFill>
              </a:rPr>
              <a:t>陈陈相因的景象。</a:t>
            </a:r>
            <a:br>
              <a:rPr lang="zh-CN" altLang="en-US" sz="2800" b="1" dirty="0">
                <a:solidFill>
                  <a:srgbClr val="0000FF"/>
                </a:solidFill>
              </a:rPr>
            </a:br>
            <a:r>
              <a:rPr lang="zh-CN" altLang="en-US" sz="2800" b="1" u="sng" dirty="0">
                <a:solidFill>
                  <a:srgbClr val="FF0000"/>
                </a:solidFill>
              </a:rPr>
              <a:t>（“陈陈相因”是贬义词，意思是“沿袭老一套，没有改进”。）</a:t>
            </a:r>
            <a:r>
              <a:rPr lang="en-US" altLang="zh-CN" sz="2800" b="1" u="sng" dirty="0">
                <a:solidFill>
                  <a:srgbClr val="FF0000"/>
                </a:solidFill>
              </a:rPr>
              <a:t> </a:t>
            </a:r>
            <a:br>
              <a:rPr lang="en-US" altLang="zh-CN" sz="2800" b="1" u="sng" dirty="0">
                <a:solidFill>
                  <a:srgbClr val="FF0000"/>
                </a:solidFill>
              </a:rPr>
            </a:br>
            <a:br>
              <a:rPr lang="en-US" altLang="zh-CN" sz="2800" b="1" u="sng" dirty="0">
                <a:solidFill>
                  <a:srgbClr val="FF0000"/>
                </a:solidFill>
              </a:rPr>
            </a:br>
            <a:endParaRPr lang="en-US" altLang="zh-CN" sz="2800" b="1" u="sng" dirty="0">
              <a:solidFill>
                <a:srgbClr val="FF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5" name="文本占位符 54274"/>
          <p:cNvSpPr>
            <a:spLocks noGrp="1"/>
          </p:cNvSpPr>
          <p:nvPr>
            <p:ph type="body" idx="1"/>
          </p:nvPr>
        </p:nvSpPr>
        <p:spPr>
          <a:xfrm>
            <a:off x="468313" y="404813"/>
            <a:ext cx="8229600" cy="5865812"/>
          </a:xfrm>
          <a:ln/>
        </p:spPr>
        <p:txBody>
          <a:bodyPr/>
          <a:p>
            <a:r>
              <a:rPr lang="en-US" altLang="zh-CN" sz="2800" b="1" dirty="0">
                <a:solidFill>
                  <a:srgbClr val="0000FF"/>
                </a:solidFill>
              </a:rPr>
              <a:t>157.</a:t>
            </a:r>
            <a:r>
              <a:rPr lang="zh-CN" altLang="en-US" sz="2800" b="1" dirty="0">
                <a:solidFill>
                  <a:srgbClr val="0000FF"/>
                </a:solidFill>
              </a:rPr>
              <a:t>你看他双眉紧锁、沉默不语</a:t>
            </a:r>
            <a:r>
              <a:rPr lang="en-US" altLang="zh-CN" sz="2800" b="1" dirty="0">
                <a:solidFill>
                  <a:srgbClr val="0000FF"/>
                </a:solidFill>
              </a:rPr>
              <a:t>,</a:t>
            </a:r>
            <a:r>
              <a:rPr lang="zh-CN" altLang="en-US" sz="2800" b="1" dirty="0">
                <a:solidFill>
                  <a:srgbClr val="0000FF"/>
                </a:solidFill>
              </a:rPr>
              <a:t>恐怕真有什么难言之隐的苦衷。</a:t>
            </a:r>
            <a:br>
              <a:rPr lang="zh-CN" altLang="en-US" sz="2800" b="1" dirty="0">
                <a:solidFill>
                  <a:srgbClr val="0000FF"/>
                </a:solidFill>
              </a:rPr>
            </a:br>
            <a:r>
              <a:rPr lang="zh-CN" altLang="en-US" sz="2800" b="1" u="sng" dirty="0">
                <a:solidFill>
                  <a:srgbClr val="FF0000"/>
                </a:solidFill>
              </a:rPr>
              <a:t>（“难言之隐”的“隐”就是苦衷，与后文重复，去掉“的苦衷”。）</a:t>
            </a:r>
            <a:br>
              <a:rPr lang="zh-CN" altLang="en-US" sz="2800" b="1" dirty="0">
                <a:solidFill>
                  <a:srgbClr val="0000FF"/>
                </a:solidFill>
              </a:rPr>
            </a:br>
            <a:r>
              <a:rPr lang="en-US" altLang="zh-CN" sz="2800" b="1" dirty="0">
                <a:solidFill>
                  <a:srgbClr val="0000FF"/>
                </a:solidFill>
              </a:rPr>
              <a:t>158</a:t>
            </a:r>
            <a:r>
              <a:rPr lang="zh-CN" altLang="en-US" sz="2800" b="1" dirty="0">
                <a:solidFill>
                  <a:srgbClr val="0000FF"/>
                </a:solidFill>
              </a:rPr>
              <a:t>．某市原副市长许运鸿家教不严，其妻儿收受贿赂</a:t>
            </a:r>
            <a:r>
              <a:rPr lang="en-US" altLang="zh-CN" sz="2800" b="1" dirty="0">
                <a:solidFill>
                  <a:srgbClr val="0000FF"/>
                </a:solidFill>
              </a:rPr>
              <a:t>80</a:t>
            </a:r>
            <a:r>
              <a:rPr lang="zh-CN" altLang="en-US" sz="2800" b="1" dirty="0">
                <a:solidFill>
                  <a:srgbClr val="0000FF"/>
                </a:solidFill>
              </a:rPr>
              <a:t>多万元。有人认为，许运鸿虽有不可推卸的责任，但因为他事先不知，所以罪不容诛。</a:t>
            </a:r>
            <a:br>
              <a:rPr lang="zh-CN" altLang="en-US" sz="2800" b="1" dirty="0">
                <a:solidFill>
                  <a:srgbClr val="0000FF"/>
                </a:solidFill>
              </a:rPr>
            </a:br>
            <a:r>
              <a:rPr lang="zh-CN" altLang="en-US" sz="2800" b="1" u="sng" dirty="0">
                <a:solidFill>
                  <a:srgbClr val="FF0000"/>
                </a:solidFill>
              </a:rPr>
              <a:t>（“罪不容诛”说的是罪过大，非杀不可，与前文矛盾。）</a:t>
            </a:r>
            <a:br>
              <a:rPr lang="zh-CN" altLang="en-US" sz="2800" b="1" dirty="0">
                <a:solidFill>
                  <a:srgbClr val="0000FF"/>
                </a:solidFill>
              </a:rPr>
            </a:br>
            <a:r>
              <a:rPr lang="en-US" altLang="zh-CN" sz="2800" b="1" dirty="0">
                <a:solidFill>
                  <a:srgbClr val="0000FF"/>
                </a:solidFill>
              </a:rPr>
              <a:t>159</a:t>
            </a:r>
            <a:r>
              <a:rPr lang="zh-CN" altLang="en-US" sz="2800" b="1" dirty="0">
                <a:solidFill>
                  <a:srgbClr val="0000FF"/>
                </a:solidFill>
              </a:rPr>
              <a:t>．在很短的时间内，张明老师就发表了几篇颇有影响的论文，令人侧目而视。</a:t>
            </a:r>
            <a:br>
              <a:rPr lang="zh-CN" altLang="en-US" sz="2800" b="1" dirty="0">
                <a:solidFill>
                  <a:srgbClr val="0000FF"/>
                </a:solidFill>
              </a:rPr>
            </a:br>
            <a:r>
              <a:rPr lang="zh-CN" altLang="en-US" sz="2800" b="1" u="sng" dirty="0">
                <a:solidFill>
                  <a:srgbClr val="FF0000"/>
                </a:solidFill>
              </a:rPr>
              <a:t>（“侧目而视”形容又怕又恨地看着。不合语境。）</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文本占位符 55298"/>
          <p:cNvSpPr>
            <a:spLocks noGrp="1"/>
          </p:cNvSpPr>
          <p:nvPr>
            <p:ph type="body" idx="1"/>
          </p:nvPr>
        </p:nvSpPr>
        <p:spPr>
          <a:xfrm>
            <a:off x="457200" y="333375"/>
            <a:ext cx="8435975" cy="6335713"/>
          </a:xfrm>
          <a:ln/>
        </p:spPr>
        <p:txBody>
          <a:bodyPr/>
          <a:p>
            <a:pPr>
              <a:lnSpc>
                <a:spcPct val="90000"/>
              </a:lnSpc>
            </a:pPr>
            <a:r>
              <a:rPr lang="en-US" altLang="zh-CN" sz="2800" b="1" dirty="0">
                <a:solidFill>
                  <a:srgbClr val="0000FF"/>
                </a:solidFill>
              </a:rPr>
              <a:t>160</a:t>
            </a:r>
            <a:r>
              <a:rPr lang="zh-CN" altLang="en-US" sz="2800" b="1" dirty="0">
                <a:solidFill>
                  <a:srgbClr val="0000FF"/>
                </a:solidFill>
              </a:rPr>
              <a:t>．五一期间，通往中华恐龙园的新区大道上人流如潮，接踵而至，形成一道假日旅游的亮丽风景线。</a:t>
            </a:r>
            <a:br>
              <a:rPr lang="zh-CN" altLang="en-US" sz="2800" b="1" dirty="0">
                <a:solidFill>
                  <a:srgbClr val="0000FF"/>
                </a:solidFill>
              </a:rPr>
            </a:br>
            <a:r>
              <a:rPr lang="zh-CN" altLang="en-US" sz="2800" b="1" u="sng" dirty="0">
                <a:solidFill>
                  <a:srgbClr val="FF0000"/>
                </a:solidFill>
              </a:rPr>
              <a:t>（“接踵而至”形容一个接一个来到，虽有人多的意思，但前文有“人流如潮”</a:t>
            </a:r>
            <a:r>
              <a:rPr lang="en-US" altLang="zh-CN" sz="2800" b="1" u="sng" dirty="0">
                <a:solidFill>
                  <a:srgbClr val="FF0000"/>
                </a:solidFill>
              </a:rPr>
              <a:t> </a:t>
            </a:r>
            <a:r>
              <a:rPr lang="zh-CN" altLang="en-US" sz="2800" b="1" u="sng" dirty="0">
                <a:solidFill>
                  <a:srgbClr val="FF0000"/>
                </a:solidFill>
              </a:rPr>
              <a:t>，构成“人流</a:t>
            </a:r>
            <a:r>
              <a:rPr lang="en-US" altLang="zh-CN" sz="2800" b="1" u="sng" dirty="0">
                <a:solidFill>
                  <a:srgbClr val="FF0000"/>
                </a:solidFill>
              </a:rPr>
              <a:t>……</a:t>
            </a:r>
            <a:r>
              <a:rPr lang="zh-CN" altLang="en-US" sz="2800" b="1" u="sng" dirty="0">
                <a:solidFill>
                  <a:srgbClr val="FF0000"/>
                </a:solidFill>
              </a:rPr>
              <a:t>接踵而至的搭配，就不妥了。）</a:t>
            </a:r>
            <a:br>
              <a:rPr lang="zh-CN" altLang="en-US" sz="2800" b="1" u="sng" dirty="0">
                <a:solidFill>
                  <a:srgbClr val="FF0000"/>
                </a:solidFill>
              </a:rPr>
            </a:br>
            <a:r>
              <a:rPr lang="en-US" altLang="zh-CN" sz="2800" b="1" dirty="0">
                <a:solidFill>
                  <a:srgbClr val="0000FF"/>
                </a:solidFill>
              </a:rPr>
              <a:t>161.</a:t>
            </a:r>
            <a:r>
              <a:rPr lang="zh-CN" altLang="en-US" sz="2800" b="1" dirty="0">
                <a:solidFill>
                  <a:srgbClr val="0000FF"/>
                </a:solidFill>
              </a:rPr>
              <a:t>小王真是不可理喻，尽管这道题老师讲了多遍，但是小王还是做错了。</a:t>
            </a:r>
            <a:br>
              <a:rPr lang="zh-CN" altLang="en-US" sz="2800" b="1" dirty="0">
                <a:solidFill>
                  <a:srgbClr val="0000FF"/>
                </a:solidFill>
              </a:rPr>
            </a:br>
            <a:r>
              <a:rPr lang="zh-CN" altLang="en-US" sz="2800" b="1" u="sng" dirty="0">
                <a:solidFill>
                  <a:srgbClr val="FF0000"/>
                </a:solidFill>
              </a:rPr>
              <a:t>（“不可理喻”有极端蛮横、极端愚昧、不讲道理的意思。不合语境。）</a:t>
            </a:r>
            <a:br>
              <a:rPr lang="zh-CN" altLang="en-US" sz="2800" b="1" u="sng" dirty="0">
                <a:solidFill>
                  <a:srgbClr val="FF0000"/>
                </a:solidFill>
              </a:rPr>
            </a:br>
            <a:r>
              <a:rPr lang="en-US" altLang="zh-CN" sz="2800" b="1" dirty="0">
                <a:solidFill>
                  <a:srgbClr val="0000FF"/>
                </a:solidFill>
              </a:rPr>
              <a:t>162. </a:t>
            </a:r>
            <a:r>
              <a:rPr lang="zh-CN" altLang="en-US" sz="2800" b="1" dirty="0">
                <a:solidFill>
                  <a:srgbClr val="0000FF"/>
                </a:solidFill>
              </a:rPr>
              <a:t>任何一个人的生活都不是孤立的。都和社会休戚相关，有着千丝万缕的联系。</a:t>
            </a:r>
            <a:br>
              <a:rPr lang="zh-CN" altLang="en-US" sz="2800" b="1" dirty="0">
                <a:solidFill>
                  <a:srgbClr val="0000FF"/>
                </a:solidFill>
              </a:rPr>
            </a:br>
            <a:r>
              <a:rPr lang="zh-CN" altLang="en-US" sz="2800" b="1" u="sng" dirty="0">
                <a:solidFill>
                  <a:srgbClr val="FF0000"/>
                </a:solidFill>
              </a:rPr>
              <a:t>（“休戚相关”指彼此间祸福相连，侧重同甘共苦。表示“有着千丝万缕的联系”应该用“息息相关”。）</a:t>
            </a:r>
            <a:br>
              <a:rPr lang="zh-CN" altLang="en-US" sz="2800" b="1" u="sng" dirty="0">
                <a:solidFill>
                  <a:srgbClr val="FF0000"/>
                </a:solidFill>
              </a:rPr>
            </a:b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3" name="文本占位符 56322"/>
          <p:cNvSpPr>
            <a:spLocks noGrp="1"/>
          </p:cNvSpPr>
          <p:nvPr>
            <p:ph type="body" idx="1"/>
          </p:nvPr>
        </p:nvSpPr>
        <p:spPr>
          <a:xfrm>
            <a:off x="468313" y="549275"/>
            <a:ext cx="8229600" cy="5792788"/>
          </a:xfrm>
          <a:ln/>
        </p:spPr>
        <p:txBody>
          <a:bodyPr/>
          <a:p>
            <a:r>
              <a:rPr lang="en-US" altLang="zh-CN" sz="2800" b="1" dirty="0">
                <a:solidFill>
                  <a:srgbClr val="0000FF"/>
                </a:solidFill>
              </a:rPr>
              <a:t>163.</a:t>
            </a:r>
            <a:r>
              <a:rPr lang="zh-CN" altLang="en-US" sz="2800" b="1" dirty="0">
                <a:solidFill>
                  <a:srgbClr val="0000FF"/>
                </a:solidFill>
              </a:rPr>
              <a:t>各部门都要有全局观念，那种目无全牛而忽视整体利益的做法是不对的。</a:t>
            </a:r>
            <a:br>
              <a:rPr lang="zh-CN" altLang="en-US" sz="2800" b="1" dirty="0">
                <a:solidFill>
                  <a:srgbClr val="0000FF"/>
                </a:solidFill>
              </a:rPr>
            </a:br>
            <a:r>
              <a:rPr lang="zh-CN" altLang="en-US" sz="2800" b="1" u="sng" dirty="0">
                <a:solidFill>
                  <a:srgbClr val="FF0000"/>
                </a:solidFill>
              </a:rPr>
              <a:t>（“目无全牛”出自</a:t>
            </a:r>
            <a:r>
              <a:rPr lang="en-US" altLang="zh-CN" sz="2800" b="1" u="sng" dirty="0">
                <a:solidFill>
                  <a:srgbClr val="FF0000"/>
                </a:solidFill>
              </a:rPr>
              <a:t>《</a:t>
            </a:r>
            <a:r>
              <a:rPr lang="zh-CN" altLang="en-US" sz="2800" b="1" u="sng" dirty="0">
                <a:solidFill>
                  <a:srgbClr val="FF0000"/>
                </a:solidFill>
              </a:rPr>
              <a:t>庖丁解牛</a:t>
            </a:r>
            <a:r>
              <a:rPr lang="en-US" altLang="zh-CN" sz="2800" b="1" u="sng" dirty="0">
                <a:solidFill>
                  <a:srgbClr val="FF0000"/>
                </a:solidFill>
              </a:rPr>
              <a:t>》</a:t>
            </a:r>
            <a:r>
              <a:rPr lang="zh-CN" altLang="en-US" sz="2800" b="1" u="sng" dirty="0">
                <a:solidFill>
                  <a:srgbClr val="FF0000"/>
                </a:solidFill>
              </a:rPr>
              <a:t>，形容技艺高超，动作纯熟。与“忽视整体利益”没有联系。）</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164</a:t>
            </a:r>
            <a:r>
              <a:rPr lang="zh-CN" altLang="en-US" sz="2800" b="1" dirty="0">
                <a:solidFill>
                  <a:srgbClr val="0000FF"/>
                </a:solidFill>
              </a:rPr>
              <a:t>．我国西部地区如能用好政策，更新观念，大胆创新，那么迅速赶上沿海发达地区，甚至青出于蓝，是完全可能的。</a:t>
            </a:r>
            <a:br>
              <a:rPr lang="zh-CN" altLang="en-US" sz="2800" b="1" dirty="0">
                <a:solidFill>
                  <a:srgbClr val="0000FF"/>
                </a:solidFill>
              </a:rPr>
            </a:br>
            <a:r>
              <a:rPr lang="en-US" altLang="zh-CN" sz="2800" b="1" u="sng" dirty="0">
                <a:solidFill>
                  <a:srgbClr val="FF0000"/>
                </a:solidFill>
              </a:rPr>
              <a:t>(“</a:t>
            </a:r>
            <a:r>
              <a:rPr lang="zh-CN" altLang="en-US" sz="2800" b="1" u="sng" dirty="0">
                <a:solidFill>
                  <a:srgbClr val="FF0000"/>
                </a:solidFill>
              </a:rPr>
              <a:t>青出于蓝”意思是学生超过老师。不适合西部地区与沿海地区的关系。</a:t>
            </a:r>
            <a:r>
              <a:rPr lang="en-US" altLang="zh-CN" sz="2800" b="1" u="sng">
                <a:solidFill>
                  <a:srgbClr val="FF0000"/>
                </a:solidFill>
              </a:rPr>
              <a:t>)</a:t>
            </a:r>
            <a:br>
              <a:rPr lang="en-US" altLang="zh-CN" sz="2800" b="1" u="sng">
                <a:solidFill>
                  <a:srgbClr val="FF0000"/>
                </a:solidFill>
              </a:rPr>
            </a:br>
            <a:r>
              <a:rPr lang="en-US" altLang="zh-CN" sz="2800" b="1" dirty="0">
                <a:solidFill>
                  <a:srgbClr val="0000FF"/>
                </a:solidFill>
              </a:rPr>
              <a:t>165</a:t>
            </a:r>
            <a:r>
              <a:rPr lang="zh-CN" altLang="en-US" sz="2800" b="1" dirty="0">
                <a:solidFill>
                  <a:srgbClr val="0000FF"/>
                </a:solidFill>
              </a:rPr>
              <a:t>．关于十大杰出青年的报道连篇累牍，读者却对一个“平常英雄”格外关心。</a:t>
            </a:r>
            <a:br>
              <a:rPr lang="zh-CN" altLang="en-US" sz="2800" b="1" dirty="0">
                <a:solidFill>
                  <a:srgbClr val="0000FF"/>
                </a:solidFill>
              </a:rPr>
            </a:br>
            <a:r>
              <a:rPr lang="zh-CN" altLang="en-US" sz="2800" b="1" u="sng" dirty="0">
                <a:solidFill>
                  <a:srgbClr val="FF0000"/>
                </a:solidFill>
              </a:rPr>
              <a:t>（“连篇累牍”贬义，批评文章过多过滥，句中对十大杰出青年的报道并无批评之意。）</a:t>
            </a:r>
            <a:endParaRPr lang="zh-CN" altLang="en-US" sz="2800" b="1" u="sng" dirty="0">
              <a:solidFill>
                <a:srgbClr val="FF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文本占位符 57346"/>
          <p:cNvSpPr>
            <a:spLocks noGrp="1"/>
          </p:cNvSpPr>
          <p:nvPr>
            <p:ph type="body" idx="1"/>
          </p:nvPr>
        </p:nvSpPr>
        <p:spPr>
          <a:xfrm>
            <a:off x="539750" y="692150"/>
            <a:ext cx="8229600" cy="5721350"/>
          </a:xfrm>
          <a:ln/>
        </p:spPr>
        <p:txBody>
          <a:bodyPr/>
          <a:p>
            <a:pPr>
              <a:lnSpc>
                <a:spcPct val="110000"/>
              </a:lnSpc>
            </a:pPr>
            <a:r>
              <a:rPr lang="en-US" altLang="zh-CN" sz="2800" b="1" dirty="0">
                <a:solidFill>
                  <a:srgbClr val="0000FF"/>
                </a:solidFill>
              </a:rPr>
              <a:t>166</a:t>
            </a:r>
            <a:r>
              <a:rPr lang="zh-CN" altLang="en-US" sz="2800" b="1" dirty="0">
                <a:solidFill>
                  <a:srgbClr val="0000FF"/>
                </a:solidFill>
              </a:rPr>
              <a:t>．今年夏天的文坛热闹非凡，文学出版界沸沸扬扬，名家小将的作品纷纷出手</a:t>
            </a:r>
            <a:r>
              <a:rPr lang="zh-CN" altLang="en-US" sz="2800" b="1" u="sng" dirty="0">
                <a:solidFill>
                  <a:srgbClr val="FF0000"/>
                </a:solidFill>
              </a:rPr>
              <a:t>。（沸沸扬扬，象沸腾的水一样喧闹。形容人声喧闹。不形容场面热闹。）</a:t>
            </a:r>
            <a:br>
              <a:rPr lang="zh-CN" altLang="en-US" sz="2800" b="1" u="sng" dirty="0">
                <a:solidFill>
                  <a:srgbClr val="FF0000"/>
                </a:solidFill>
              </a:rPr>
            </a:br>
            <a:r>
              <a:rPr lang="en-US" altLang="zh-CN" sz="2800" b="1" dirty="0">
                <a:solidFill>
                  <a:srgbClr val="0000FF"/>
                </a:solidFill>
              </a:rPr>
              <a:t>167</a:t>
            </a:r>
            <a:r>
              <a:rPr lang="zh-CN" altLang="en-US" sz="2800" b="1" dirty="0">
                <a:solidFill>
                  <a:srgbClr val="0000FF"/>
                </a:solidFill>
              </a:rPr>
              <a:t>．巴以冲突不断升级，中东局势充满变数，令许多旅游者和投资者退避三舍</a:t>
            </a:r>
            <a:r>
              <a:rPr lang="zh-CN" altLang="en-US" sz="2800" b="1" u="sng" dirty="0">
                <a:solidFill>
                  <a:srgbClr val="FF0000"/>
                </a:solidFill>
              </a:rPr>
              <a:t>。（退避三舍，比喻退让和回避，避免冲突。不用于躲避灾难。）</a:t>
            </a:r>
            <a:br>
              <a:rPr lang="zh-CN" altLang="en-US" sz="2800" b="1" dirty="0">
                <a:solidFill>
                  <a:srgbClr val="0000FF"/>
                </a:solidFill>
              </a:rPr>
            </a:br>
            <a:r>
              <a:rPr lang="en-US" altLang="zh-CN" sz="2800" b="1" dirty="0">
                <a:solidFill>
                  <a:srgbClr val="0000FF"/>
                </a:solidFill>
              </a:rPr>
              <a:t>168</a:t>
            </a:r>
            <a:r>
              <a:rPr lang="zh-CN" altLang="en-US" sz="2800" b="1" dirty="0">
                <a:solidFill>
                  <a:srgbClr val="0000FF"/>
                </a:solidFill>
              </a:rPr>
              <a:t>．如果对于中国的严正声明和强烈抗议置之度外，一意孤行，必将自食其果</a:t>
            </a:r>
            <a:r>
              <a:rPr lang="zh-CN" altLang="en-US" sz="2800" b="1" u="sng" dirty="0">
                <a:solidFill>
                  <a:srgbClr val="FF0000"/>
                </a:solidFill>
              </a:rPr>
              <a:t>。（置之度外，放在考虑之外。指不把个人的生死利害等放在心上。褒义。换为“置若罔闻”。）</a:t>
            </a:r>
            <a:br>
              <a:rPr lang="zh-CN" altLang="en-US" sz="2800" b="1" u="sng" dirty="0">
                <a:solidFill>
                  <a:srgbClr val="FF0000"/>
                </a:solidFill>
              </a:rPr>
            </a:br>
            <a:endParaRPr lang="zh-CN" altLang="en-US" sz="2800" b="1" u="sng" dirty="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文本占位符 58370"/>
          <p:cNvSpPr>
            <a:spLocks noGrp="1"/>
          </p:cNvSpPr>
          <p:nvPr>
            <p:ph type="body" idx="1"/>
          </p:nvPr>
        </p:nvSpPr>
        <p:spPr>
          <a:xfrm>
            <a:off x="323850" y="404813"/>
            <a:ext cx="8507413" cy="6192837"/>
          </a:xfrm>
          <a:ln/>
        </p:spPr>
        <p:txBody>
          <a:bodyPr/>
          <a:p>
            <a:r>
              <a:rPr lang="en-US" altLang="zh-CN" sz="2800" b="1" dirty="0">
                <a:solidFill>
                  <a:srgbClr val="0000FF"/>
                </a:solidFill>
              </a:rPr>
              <a:t>169</a:t>
            </a:r>
            <a:r>
              <a:rPr lang="zh-CN" altLang="en-US" sz="2800" b="1" dirty="0">
                <a:solidFill>
                  <a:srgbClr val="0000FF"/>
                </a:solidFill>
              </a:rPr>
              <a:t>．文明礼貌，和气待人，这种与人为善的美德，不仅商业中需要提倡，其他行业活动中也该提倡</a:t>
            </a:r>
            <a:r>
              <a:rPr lang="zh-CN" altLang="en-US" sz="2800" b="1" u="sng" dirty="0">
                <a:solidFill>
                  <a:srgbClr val="FF0000"/>
                </a:solidFill>
              </a:rPr>
              <a:t>。（与人为善，指赞成人学好。现指善意帮助人。不指“文明礼貌，和气待人”。）</a:t>
            </a:r>
            <a:br>
              <a:rPr lang="zh-CN" altLang="en-US" sz="2800" b="1" u="sng" dirty="0">
                <a:solidFill>
                  <a:srgbClr val="FF0000"/>
                </a:solidFill>
              </a:rPr>
            </a:br>
            <a:r>
              <a:rPr lang="en-US" altLang="zh-CN" sz="2800" b="1" dirty="0">
                <a:solidFill>
                  <a:srgbClr val="0000FF"/>
                </a:solidFill>
              </a:rPr>
              <a:t>170</a:t>
            </a:r>
            <a:r>
              <a:rPr lang="zh-CN" altLang="en-US" sz="2800" b="1" dirty="0">
                <a:solidFill>
                  <a:srgbClr val="0000FF"/>
                </a:solidFill>
              </a:rPr>
              <a:t>．他先是反复思考，认真研究材料，然后执笔成文，行文如高山流水自然流畅，受到人们一致好评</a:t>
            </a:r>
            <a:r>
              <a:rPr lang="zh-CN" altLang="en-US" sz="2800" b="1" u="sng" dirty="0">
                <a:solidFill>
                  <a:srgbClr val="FF0000"/>
                </a:solidFill>
              </a:rPr>
              <a:t>。（高山流水，比喻知己或知音。也比喻乐曲高妙。</a:t>
            </a:r>
            <a:r>
              <a:rPr lang="en-US" altLang="zh-CN" sz="2800" b="1" u="sng" dirty="0">
                <a:solidFill>
                  <a:srgbClr val="FF0000"/>
                </a:solidFill>
              </a:rPr>
              <a:t>《</a:t>
            </a:r>
            <a:r>
              <a:rPr lang="zh-CN" altLang="en-US" sz="2800" b="1" u="sng" dirty="0">
                <a:solidFill>
                  <a:srgbClr val="FF0000"/>
                </a:solidFill>
              </a:rPr>
              <a:t>列子</a:t>
            </a:r>
            <a:r>
              <a:rPr lang="en-US" altLang="zh-CN" sz="2800" b="1" u="sng" dirty="0">
                <a:solidFill>
                  <a:srgbClr val="FF0000"/>
                </a:solidFill>
              </a:rPr>
              <a:t>•</a:t>
            </a:r>
            <a:r>
              <a:rPr lang="zh-CN" altLang="en-US" sz="2800" b="1" u="sng" dirty="0">
                <a:solidFill>
                  <a:srgbClr val="FF0000"/>
                </a:solidFill>
              </a:rPr>
              <a:t>汤问</a:t>
            </a:r>
            <a:r>
              <a:rPr lang="en-US" altLang="zh-CN" sz="2800" b="1" u="sng" dirty="0">
                <a:solidFill>
                  <a:srgbClr val="FF0000"/>
                </a:solidFill>
              </a:rPr>
              <a:t>》</a:t>
            </a:r>
            <a:r>
              <a:rPr lang="zh-CN" altLang="en-US" sz="2800" b="1" u="sng" dirty="0">
                <a:solidFill>
                  <a:srgbClr val="FF0000"/>
                </a:solidFill>
              </a:rPr>
              <a:t>：“伯牙鼓琴，志在登高山，钟子期曰：‘善哉，峨峨兮若泰山。’志在流水，曰：‘善哉，洋洋兮若江河。’”不形容自然流畅。）</a:t>
            </a:r>
            <a:br>
              <a:rPr lang="zh-CN" altLang="en-US" sz="2800" b="1" u="sng" dirty="0">
                <a:solidFill>
                  <a:srgbClr val="FF0000"/>
                </a:solidFill>
              </a:rPr>
            </a:br>
            <a:r>
              <a:rPr lang="en-US" altLang="zh-CN" sz="2800" b="1" dirty="0">
                <a:solidFill>
                  <a:srgbClr val="0000FF"/>
                </a:solidFill>
              </a:rPr>
              <a:t>171</a:t>
            </a:r>
            <a:r>
              <a:rPr lang="zh-CN" altLang="en-US" sz="2800" b="1" dirty="0">
                <a:solidFill>
                  <a:srgbClr val="0000FF"/>
                </a:solidFill>
              </a:rPr>
              <a:t>．走进这个新开发的景区，只见瀑布叠挂，溪水纵横，飞短流长，甚是壮观</a:t>
            </a:r>
            <a:r>
              <a:rPr lang="zh-CN" altLang="en-US" sz="2800" b="1" u="sng" dirty="0">
                <a:solidFill>
                  <a:srgbClr val="FF0000"/>
                </a:solidFill>
              </a:rPr>
              <a:t>。（飞短流长，飞、流：散布；短、长：指是非、善恶。指散播谣言，中伤他人。不能形容瀑布。）</a:t>
            </a:r>
            <a:endParaRPr lang="zh-CN" altLang="en-US" sz="2800" b="1" u="sng" dirty="0">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文本占位符 59394"/>
          <p:cNvSpPr>
            <a:spLocks noGrp="1"/>
          </p:cNvSpPr>
          <p:nvPr>
            <p:ph type="body" idx="1"/>
          </p:nvPr>
        </p:nvSpPr>
        <p:spPr>
          <a:xfrm>
            <a:off x="457200" y="333375"/>
            <a:ext cx="8507413" cy="6264275"/>
          </a:xfrm>
          <a:ln/>
        </p:spPr>
        <p:txBody>
          <a:bodyPr/>
          <a:p>
            <a:pPr>
              <a:lnSpc>
                <a:spcPct val="120000"/>
              </a:lnSpc>
            </a:pPr>
            <a:r>
              <a:rPr lang="en-US" altLang="zh-CN" sz="2400" b="1" dirty="0">
                <a:solidFill>
                  <a:srgbClr val="0000FF"/>
                </a:solidFill>
              </a:rPr>
              <a:t>172</a:t>
            </a:r>
            <a:r>
              <a:rPr lang="zh-CN" altLang="en-US" sz="2400" b="1" dirty="0">
                <a:solidFill>
                  <a:srgbClr val="0000FF"/>
                </a:solidFill>
              </a:rPr>
              <a:t>．今年冬天，福建闽侯旗山出现了难能可贵的雾凇奇观</a:t>
            </a:r>
            <a:r>
              <a:rPr lang="zh-CN" altLang="en-US" sz="2400" b="1" u="sng" dirty="0">
                <a:solidFill>
                  <a:srgbClr val="FF0000"/>
                </a:solidFill>
              </a:rPr>
              <a:t>。（难能可贵，指不容易做到的事居然能做到，非常可贵。用于表扬人。不能用于赞美景物。）</a:t>
            </a:r>
            <a:br>
              <a:rPr lang="zh-CN" altLang="en-US" sz="2400" b="1" dirty="0">
                <a:solidFill>
                  <a:srgbClr val="0000FF"/>
                </a:solidFill>
              </a:rPr>
            </a:br>
            <a:r>
              <a:rPr lang="en-US" altLang="zh-CN" sz="2400" b="1" dirty="0">
                <a:solidFill>
                  <a:srgbClr val="0000FF"/>
                </a:solidFill>
              </a:rPr>
              <a:t>173</a:t>
            </a:r>
            <a:r>
              <a:rPr lang="zh-CN" altLang="en-US" sz="2400" b="1" dirty="0">
                <a:solidFill>
                  <a:srgbClr val="0000FF"/>
                </a:solidFill>
              </a:rPr>
              <a:t>．对于发生在校园的事情，同学们虽然耳熟能详，但因为缺乏一定的观察能力和感受能力，所以往往熟视无睹</a:t>
            </a:r>
            <a:r>
              <a:rPr lang="zh-CN" altLang="en-US" sz="2400" b="1" u="sng" dirty="0">
                <a:solidFill>
                  <a:srgbClr val="FF0000"/>
                </a:solidFill>
              </a:rPr>
              <a:t>。（耳熟能详，指听得多了，能够说得很清楚、很详细。校园里的事，同学们更多是亲身经历和目睹的。）</a:t>
            </a:r>
            <a:br>
              <a:rPr lang="zh-CN" altLang="en-US" sz="2400" b="1" u="sng" dirty="0">
                <a:solidFill>
                  <a:srgbClr val="FF0000"/>
                </a:solidFill>
              </a:rPr>
            </a:br>
            <a:r>
              <a:rPr lang="en-US" altLang="zh-CN" sz="2400" b="1" dirty="0">
                <a:solidFill>
                  <a:srgbClr val="0000FF"/>
                </a:solidFill>
              </a:rPr>
              <a:t>174</a:t>
            </a:r>
            <a:r>
              <a:rPr lang="zh-CN" altLang="en-US" sz="2400" b="1" dirty="0">
                <a:solidFill>
                  <a:srgbClr val="0000FF"/>
                </a:solidFill>
              </a:rPr>
              <a:t>．目前，语文教学的最大弊端是条分缕析，教师过分的讲解，不仅使学生失去了学习语的兴趣，而且影响了学生独立思考能力的形成</a:t>
            </a:r>
            <a:r>
              <a:rPr lang="zh-CN" altLang="en-US" sz="2400" b="1" u="sng" dirty="0">
                <a:solidFill>
                  <a:srgbClr val="FF0000"/>
                </a:solidFill>
              </a:rPr>
              <a:t>。（条分缕析，有条有理地细细分析。褒义。不是弊端。）</a:t>
            </a:r>
            <a:br>
              <a:rPr lang="zh-CN" altLang="en-US" sz="2400" b="1" u="sng" dirty="0">
                <a:solidFill>
                  <a:srgbClr val="FF0000"/>
                </a:solidFill>
              </a:rPr>
            </a:br>
            <a:r>
              <a:rPr lang="en-US" altLang="zh-CN" sz="2400" b="1" dirty="0">
                <a:solidFill>
                  <a:srgbClr val="0000FF"/>
                </a:solidFill>
              </a:rPr>
              <a:t>175</a:t>
            </a:r>
            <a:r>
              <a:rPr lang="zh-CN" altLang="en-US" sz="2400" b="1" dirty="0">
                <a:solidFill>
                  <a:srgbClr val="0000FF"/>
                </a:solidFill>
              </a:rPr>
              <a:t>．在建立导弹防御系统问题上，美德两国首鼠两端，但美国总统布什说：“我们可以在意见不合的情况下仍然保持朋友关系”。</a:t>
            </a:r>
            <a:r>
              <a:rPr lang="en-US" altLang="zh-CN" sz="2400" b="1" dirty="0">
                <a:solidFill>
                  <a:srgbClr val="0000FF"/>
                </a:solidFill>
              </a:rPr>
              <a:t> </a:t>
            </a:r>
            <a:r>
              <a:rPr lang="zh-CN" altLang="en-US" sz="2400" b="1" u="sng" dirty="0">
                <a:solidFill>
                  <a:srgbClr val="FF0000"/>
                </a:solidFill>
              </a:rPr>
              <a:t>（首鼠两端，犹豫不决。不表示意见不合。）</a:t>
            </a:r>
            <a:br>
              <a:rPr lang="zh-CN" altLang="en-US" sz="2400" b="1" u="sng" dirty="0">
                <a:solidFill>
                  <a:srgbClr val="FF0000"/>
                </a:solidFill>
              </a:rPr>
            </a:br>
            <a:br>
              <a:rPr lang="zh-CN" altLang="en-US" sz="2400" b="1" u="sng" dirty="0">
                <a:solidFill>
                  <a:srgbClr val="FF0000"/>
                </a:solidFill>
              </a:rPr>
            </a:br>
            <a:endParaRPr lang="zh-CN" altLang="en-US" sz="2400" b="1" u="sng" dirty="0">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9" name="文本占位符 60418"/>
          <p:cNvSpPr>
            <a:spLocks noGrp="1"/>
          </p:cNvSpPr>
          <p:nvPr>
            <p:ph type="body" idx="1"/>
          </p:nvPr>
        </p:nvSpPr>
        <p:spPr>
          <a:xfrm>
            <a:off x="457200" y="260350"/>
            <a:ext cx="8435975" cy="6597650"/>
          </a:xfrm>
          <a:ln/>
        </p:spPr>
        <p:txBody>
          <a:bodyPr/>
          <a:p>
            <a:pPr>
              <a:lnSpc>
                <a:spcPct val="120000"/>
              </a:lnSpc>
            </a:pPr>
            <a:r>
              <a:rPr lang="en-US" altLang="zh-CN" sz="2400" b="1" dirty="0">
                <a:solidFill>
                  <a:srgbClr val="FF0000"/>
                </a:solidFill>
              </a:rPr>
              <a:t>1</a:t>
            </a:r>
            <a:r>
              <a:rPr lang="zh-CN" altLang="en-US" sz="2400" b="1" dirty="0">
                <a:solidFill>
                  <a:srgbClr val="FF0000"/>
                </a:solidFill>
              </a:rPr>
              <a:t>不以为然、不以为意</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前者意为“不认为是对的”，例如：“明摆着是歪理邪说，本应不以为然才是，却有那么多人相信，真令人想不通。”</a:t>
            </a:r>
            <a:r>
              <a:rPr lang="zh-CN" altLang="en-US" sz="2400" b="1" dirty="0">
                <a:solidFill>
                  <a:srgbClr val="6600FF"/>
                </a:solidFill>
              </a:rPr>
              <a:t>后者意为“不在意，不放在心上”，例如：“朋友在头一天说要送我一个意想不到的礼物。当时我不以为意，第二天接到礼物，我着实大吃一惊。”</a:t>
            </a:r>
            <a:br>
              <a:rPr lang="zh-CN" altLang="en-US" sz="2400" b="1" dirty="0">
                <a:solidFill>
                  <a:srgbClr val="6600FF"/>
                </a:solidFill>
              </a:rPr>
            </a:br>
            <a:r>
              <a:rPr lang="en-US" altLang="zh-CN" sz="2400" b="1" dirty="0">
                <a:solidFill>
                  <a:srgbClr val="FF0000"/>
                </a:solidFill>
              </a:rPr>
              <a:t>2</a:t>
            </a:r>
            <a:r>
              <a:rPr lang="zh-CN" altLang="en-US" sz="2400" b="1" dirty="0">
                <a:solidFill>
                  <a:srgbClr val="FF0000"/>
                </a:solidFill>
              </a:rPr>
              <a:t>不虞之隙、不虞之誉</a:t>
            </a:r>
            <a:r>
              <a:rPr lang="en-US" altLang="zh-CN" sz="2400" b="1" dirty="0">
                <a:solidFill>
                  <a:srgbClr val="0000FF"/>
                </a:solidFill>
              </a:rPr>
              <a:t>    </a:t>
            </a:r>
            <a:r>
              <a:rPr lang="zh-CN" altLang="en-US" sz="2400" b="1" dirty="0">
                <a:solidFill>
                  <a:srgbClr val="0000FF"/>
                </a:solidFill>
              </a:rPr>
              <a:t>前者意为“意外的误会”，例如：“既亲密便不免有些不虞之隙，求全之毁。”</a:t>
            </a:r>
            <a:r>
              <a:rPr lang="zh-CN" altLang="en-US" sz="2400" b="1" dirty="0">
                <a:solidFill>
                  <a:srgbClr val="6600FF"/>
                </a:solidFill>
              </a:rPr>
              <a:t>后者意为“意想不到的赞扬”，例如：“你们要表彰我们，在我们是不虞之誉。”</a:t>
            </a:r>
            <a:br>
              <a:rPr lang="zh-CN" altLang="en-US" sz="2400" b="1" dirty="0">
                <a:solidFill>
                  <a:srgbClr val="6600FF"/>
                </a:solidFill>
              </a:rPr>
            </a:br>
            <a:r>
              <a:rPr lang="en-US" altLang="zh-CN" sz="2400" b="1" dirty="0">
                <a:solidFill>
                  <a:srgbClr val="FF0000"/>
                </a:solidFill>
              </a:rPr>
              <a:t>3</a:t>
            </a:r>
            <a:r>
              <a:rPr lang="zh-CN" altLang="en-US" sz="2400" b="1" dirty="0">
                <a:solidFill>
                  <a:srgbClr val="FF0000"/>
                </a:solidFill>
              </a:rPr>
              <a:t>不忍卒读、不堪卒读</a:t>
            </a:r>
            <a:r>
              <a:rPr lang="en-US" altLang="zh-CN" sz="2400" b="1" dirty="0">
                <a:solidFill>
                  <a:srgbClr val="0000FF"/>
                </a:solidFill>
              </a:rPr>
              <a:t>    </a:t>
            </a:r>
            <a:r>
              <a:rPr lang="zh-CN" altLang="en-US" sz="2400" b="1" dirty="0">
                <a:solidFill>
                  <a:srgbClr val="0000FF"/>
                </a:solidFill>
              </a:rPr>
              <a:t>前者“形容文章悲惨动人，不忍心读完”，例如：“路遥的小说</a:t>
            </a:r>
            <a:r>
              <a:rPr lang="en-US" altLang="zh-CN" sz="2400" b="1" dirty="0">
                <a:solidFill>
                  <a:srgbClr val="0000FF"/>
                </a:solidFill>
              </a:rPr>
              <a:t>《</a:t>
            </a:r>
            <a:r>
              <a:rPr lang="zh-CN" altLang="en-US" sz="2400" b="1" dirty="0">
                <a:solidFill>
                  <a:srgbClr val="0000FF"/>
                </a:solidFill>
              </a:rPr>
              <a:t>平凡的世界</a:t>
            </a:r>
            <a:r>
              <a:rPr lang="en-US" altLang="zh-CN" sz="2400" b="1" dirty="0">
                <a:solidFill>
                  <a:srgbClr val="0000FF"/>
                </a:solidFill>
              </a:rPr>
              <a:t>》</a:t>
            </a:r>
            <a:r>
              <a:rPr lang="zh-CN" altLang="en-US" sz="2400" b="1" dirty="0">
                <a:solidFill>
                  <a:srgbClr val="0000FF"/>
                </a:solidFill>
              </a:rPr>
              <a:t>写得真实感人，常常让人不忍卒读。”</a:t>
            </a:r>
            <a:r>
              <a:rPr lang="zh-CN" altLang="en-US" sz="2400" b="1" dirty="0">
                <a:solidFill>
                  <a:srgbClr val="6600FF"/>
                </a:solidFill>
              </a:rPr>
              <a:t>后者“形容文章水平低劣”，例如：“这套书选题虽佳，但编辑水平却甚差，有几本简直有些不堪卒读。”</a:t>
            </a:r>
            <a:r>
              <a:rPr lang="en-US" altLang="zh-CN" sz="2400" b="1" dirty="0">
                <a:solidFill>
                  <a:srgbClr val="6600FF"/>
                </a:solidFill>
              </a:rPr>
              <a:t>  </a:t>
            </a:r>
            <a:br>
              <a:rPr lang="en-US" altLang="zh-CN" sz="2400" b="1" dirty="0">
                <a:solidFill>
                  <a:srgbClr val="6600FF"/>
                </a:solidFill>
              </a:rPr>
            </a:br>
            <a:br>
              <a:rPr lang="en-US" altLang="zh-CN" sz="2400" b="1" dirty="0">
                <a:solidFill>
                  <a:srgbClr val="0000FF"/>
                </a:solidFill>
              </a:rPr>
            </a:br>
            <a:endParaRPr lang="en-US" altLang="zh-CN" sz="2400" b="1" dirty="0">
              <a:solidFill>
                <a:srgbClr val="0000FF"/>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3" name="文本占位符 61442"/>
          <p:cNvSpPr>
            <a:spLocks noGrp="1"/>
          </p:cNvSpPr>
          <p:nvPr>
            <p:ph type="body" idx="1"/>
          </p:nvPr>
        </p:nvSpPr>
        <p:spPr>
          <a:xfrm>
            <a:off x="457200" y="260350"/>
            <a:ext cx="8435975" cy="6337300"/>
          </a:xfrm>
          <a:ln/>
        </p:spPr>
        <p:txBody>
          <a:bodyPr/>
          <a:p>
            <a:r>
              <a:rPr lang="en-US" altLang="zh-CN" sz="2400" b="1" dirty="0">
                <a:solidFill>
                  <a:srgbClr val="FF0000"/>
                </a:solidFill>
              </a:rPr>
              <a:t>4</a:t>
            </a:r>
            <a:r>
              <a:rPr lang="zh-CN" altLang="en-US" sz="2400" b="1" dirty="0">
                <a:solidFill>
                  <a:srgbClr val="FF0000"/>
                </a:solidFill>
              </a:rPr>
              <a:t>不刊之论、不易之论</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前者“形容不能改动或不可磨灭的言论”，用来形容至理名言不可磨灭。例如：“‘百花齐放，百家争鸣’这一方针已经成为发展社会主义文化的不刊之论了。”</a:t>
            </a:r>
            <a:r>
              <a:rPr lang="zh-CN" altLang="en-US" sz="2400" b="1" dirty="0">
                <a:solidFill>
                  <a:srgbClr val="6600FF"/>
                </a:solidFill>
              </a:rPr>
              <a:t>后者“形容不可变更的言论”，用来指论点或意见正确。例如：“周老师的发言是不易之论，我们没有什么可补充的了。”</a:t>
            </a:r>
            <a:br>
              <a:rPr lang="zh-CN" altLang="en-US" sz="2400" b="1" dirty="0">
                <a:solidFill>
                  <a:srgbClr val="6600FF"/>
                </a:solidFill>
              </a:rPr>
            </a:br>
            <a:r>
              <a:rPr lang="en-US" altLang="zh-CN" sz="2400" b="1" dirty="0">
                <a:solidFill>
                  <a:srgbClr val="FF0000"/>
                </a:solidFill>
              </a:rPr>
              <a:t>5</a:t>
            </a:r>
            <a:r>
              <a:rPr lang="zh-CN" altLang="en-US" sz="2400" b="1" dirty="0">
                <a:solidFill>
                  <a:srgbClr val="FF0000"/>
                </a:solidFill>
              </a:rPr>
              <a:t>不胜其烦、不厌其烦、不厌其详</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第一个意为“忍受不了的烦恼”，例如：“外出旅游，异地的风物固然让人迷醉，可是在商场购物时遇到的导购的劝说，却常常使人不胜其烦，兴味索然。”</a:t>
            </a:r>
            <a:r>
              <a:rPr lang="zh-CN" altLang="en-US" sz="2400" b="1" dirty="0">
                <a:solidFill>
                  <a:srgbClr val="FF0000"/>
                </a:solidFill>
              </a:rPr>
              <a:t>第二个“形容不嫌麻烦”，例如：“这道题太难了，老师不厌其烦地给我们讲了一遍又一遍。”</a:t>
            </a:r>
            <a:r>
              <a:rPr lang="zh-CN" altLang="en-US" sz="2400" b="1" dirty="0">
                <a:solidFill>
                  <a:srgbClr val="6600FF"/>
                </a:solidFill>
              </a:rPr>
              <a:t>最后一个“形容不嫌详细，越详细越好”，例如：“李老师不厌其详地为我讲解那道数学难题。”</a:t>
            </a:r>
            <a:br>
              <a:rPr lang="zh-CN" altLang="en-US" sz="2400" b="1" dirty="0">
                <a:solidFill>
                  <a:srgbClr val="6600FF"/>
                </a:solidFill>
              </a:rPr>
            </a:br>
            <a:r>
              <a:rPr lang="en-US" altLang="zh-CN" sz="2400" b="1" dirty="0">
                <a:solidFill>
                  <a:srgbClr val="FF0000"/>
                </a:solidFill>
              </a:rPr>
              <a:t>6</a:t>
            </a:r>
            <a:r>
              <a:rPr lang="zh-CN" altLang="en-US" sz="2400" b="1" dirty="0">
                <a:solidFill>
                  <a:srgbClr val="FF0000"/>
                </a:solidFill>
              </a:rPr>
              <a:t>不足为训、不足为奇</a:t>
            </a:r>
            <a:r>
              <a:rPr lang="en-US" altLang="zh-CN" sz="2400" b="1" dirty="0">
                <a:solidFill>
                  <a:srgbClr val="0000FF"/>
                </a:solidFill>
              </a:rPr>
              <a:t>    </a:t>
            </a:r>
            <a:r>
              <a:rPr lang="zh-CN" altLang="en-US" sz="2400" b="1" dirty="0">
                <a:solidFill>
                  <a:srgbClr val="0000FF"/>
                </a:solidFill>
              </a:rPr>
              <a:t>前者“形容不值得当作典范或法则”，例如：“楚霸王在鸿门宴上的所谓‘宽容’是不足为训的。”</a:t>
            </a:r>
            <a:r>
              <a:rPr lang="zh-CN" altLang="en-US" sz="2400" b="1" dirty="0">
                <a:solidFill>
                  <a:srgbClr val="6600FF"/>
                </a:solidFill>
              </a:rPr>
              <a:t>后者“形容不值得认为奇怪”，例如：“现在生活水平普遍提高了，农民之家天天吃细粮也不足为奇了。”</a:t>
            </a:r>
            <a:br>
              <a:rPr lang="zh-CN" altLang="en-US" sz="2400" b="1" dirty="0">
                <a:solidFill>
                  <a:srgbClr val="6600FF"/>
                </a:solidFill>
              </a:rPr>
            </a:br>
            <a:endParaRPr lang="zh-CN" altLang="en-US" sz="2400" b="1" dirty="0">
              <a:solidFill>
                <a:srgbClr val="6600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7170"/>
          <p:cNvSpPr>
            <a:spLocks noGrp="1"/>
          </p:cNvSpPr>
          <p:nvPr>
            <p:ph type="body" idx="1"/>
          </p:nvPr>
        </p:nvSpPr>
        <p:spPr>
          <a:xfrm>
            <a:off x="457200" y="333375"/>
            <a:ext cx="8362950" cy="6264275"/>
          </a:xfrm>
          <a:ln/>
        </p:spPr>
        <p:txBody>
          <a:bodyPr/>
          <a:p>
            <a:pPr>
              <a:lnSpc>
                <a:spcPct val="110000"/>
              </a:lnSpc>
            </a:pPr>
            <a:r>
              <a:rPr lang="en-US" altLang="zh-CN" sz="2800" b="1" dirty="0">
                <a:solidFill>
                  <a:srgbClr val="0000FF"/>
                </a:solidFill>
              </a:rPr>
              <a:t>16. </a:t>
            </a:r>
            <a:r>
              <a:rPr lang="zh-CN" altLang="en-US" sz="2800" b="1" dirty="0">
                <a:solidFill>
                  <a:srgbClr val="0000FF"/>
                </a:solidFill>
              </a:rPr>
              <a:t>由于太平洋暖流的影响，去年春天来得早，春节刚过，北海公园就涣然冰释，让喜欢滑冰的人大失所望</a:t>
            </a:r>
            <a:r>
              <a:rPr lang="zh-CN" altLang="en-US" sz="2800" b="1" u="sng" dirty="0">
                <a:solidFill>
                  <a:srgbClr val="FF0000"/>
                </a:solidFill>
              </a:rPr>
              <a:t>。（涣然冰释，形容疑虑、误会、隔阂等像冰一样完全消除。用在这里与文意完全不符。）</a:t>
            </a:r>
            <a:br>
              <a:rPr lang="zh-CN" altLang="en-US" sz="2800" b="1" u="sng" dirty="0">
                <a:solidFill>
                  <a:srgbClr val="FF0000"/>
                </a:solidFill>
              </a:rPr>
            </a:br>
            <a:r>
              <a:rPr lang="en-US" altLang="zh-CN" sz="2800" b="1" dirty="0">
                <a:solidFill>
                  <a:srgbClr val="0000FF"/>
                </a:solidFill>
              </a:rPr>
              <a:t>17.</a:t>
            </a:r>
            <a:r>
              <a:rPr lang="zh-CN" altLang="en-US" sz="2800" b="1" dirty="0">
                <a:solidFill>
                  <a:srgbClr val="0000FF"/>
                </a:solidFill>
              </a:rPr>
              <a:t>初春，乍暖还寒。他身着冬装，漫步在广阔的田野中，仍然觉得不寒而栗</a:t>
            </a:r>
            <a:r>
              <a:rPr lang="zh-CN" altLang="en-US" sz="2800" b="1" u="sng" dirty="0">
                <a:solidFill>
                  <a:srgbClr val="FF0000"/>
                </a:solidFill>
              </a:rPr>
              <a:t>。（不寒而栗，不冷而发抖。形容非常恐惧。这里写的不是心理状态。）</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18.</a:t>
            </a:r>
            <a:r>
              <a:rPr lang="zh-CN" altLang="en-US" sz="2800" b="1" dirty="0">
                <a:solidFill>
                  <a:srgbClr val="0000FF"/>
                </a:solidFill>
              </a:rPr>
              <a:t>十年来，他的病一直不见好转，他怎能不忧心忡忡且耿耿于怀呢</a:t>
            </a:r>
            <a:r>
              <a:rPr lang="zh-CN" altLang="en-US" sz="2800" b="1" u="sng" dirty="0">
                <a:solidFill>
                  <a:srgbClr val="FF0000"/>
                </a:solidFill>
              </a:rPr>
              <a:t>？（忧心忡忡，形容忧愁很深，用得对。耿耿于怀，习惯用于不能忘怀与别人的芥蒂。这里用错了。）</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文本占位符 62466"/>
          <p:cNvSpPr>
            <a:spLocks noGrp="1"/>
          </p:cNvSpPr>
          <p:nvPr>
            <p:ph type="body" idx="1"/>
          </p:nvPr>
        </p:nvSpPr>
        <p:spPr>
          <a:xfrm>
            <a:off x="611188" y="765175"/>
            <a:ext cx="8229600" cy="5721350"/>
          </a:xfrm>
          <a:ln/>
        </p:spPr>
        <p:txBody>
          <a:bodyPr/>
          <a:p>
            <a:pPr>
              <a:lnSpc>
                <a:spcPct val="110000"/>
              </a:lnSpc>
            </a:pPr>
            <a:r>
              <a:rPr lang="en-US" altLang="zh-CN" sz="2400" b="1" dirty="0">
                <a:solidFill>
                  <a:srgbClr val="FF0000"/>
                </a:solidFill>
              </a:rPr>
              <a:t>7</a:t>
            </a:r>
            <a:r>
              <a:rPr lang="zh-CN" altLang="en-US" sz="2400" b="1" dirty="0">
                <a:solidFill>
                  <a:srgbClr val="FF0000"/>
                </a:solidFill>
              </a:rPr>
              <a:t>不容置喙、不容置疑</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前者“形容不容许别人插嘴说话”，例如：“这本书没读过三遍不容置喙！”</a:t>
            </a:r>
            <a:r>
              <a:rPr lang="zh-CN" altLang="en-US" sz="2400" b="1" dirty="0">
                <a:solidFill>
                  <a:srgbClr val="6600FF"/>
                </a:solidFill>
              </a:rPr>
              <a:t>后者“形容不容许有什么怀疑，指真实可信”，例如：“‘聪明在于学习，天才在于勤奋’，这句话是不容置疑的真理。”</a:t>
            </a:r>
            <a:br>
              <a:rPr lang="zh-CN" altLang="en-US" sz="2400" b="1" dirty="0">
                <a:solidFill>
                  <a:srgbClr val="0000FF"/>
                </a:solidFill>
              </a:rPr>
            </a:br>
            <a:r>
              <a:rPr lang="en-US" altLang="zh-CN" sz="2400" b="1" dirty="0">
                <a:solidFill>
                  <a:srgbClr val="FF0000"/>
                </a:solidFill>
              </a:rPr>
              <a:t>8</a:t>
            </a:r>
            <a:r>
              <a:rPr lang="zh-CN" altLang="en-US" sz="2400" b="1" dirty="0">
                <a:solidFill>
                  <a:srgbClr val="FF0000"/>
                </a:solidFill>
              </a:rPr>
              <a:t>大有可为、大有作为</a:t>
            </a:r>
            <a:r>
              <a:rPr lang="en-US" altLang="zh-CN" sz="2400" b="1" dirty="0">
                <a:solidFill>
                  <a:srgbClr val="0000FF"/>
                </a:solidFill>
              </a:rPr>
              <a:t>    </a:t>
            </a:r>
            <a:r>
              <a:rPr lang="zh-CN" altLang="en-US" sz="2400" b="1" dirty="0">
                <a:solidFill>
                  <a:srgbClr val="0000FF"/>
                </a:solidFill>
              </a:rPr>
              <a:t>前者“指很有发展前途，值得一做”，例如：“我国农业的发展前途大有可为。”</a:t>
            </a:r>
            <a:r>
              <a:rPr lang="zh-CN" altLang="en-US" sz="2400" b="1" dirty="0">
                <a:solidFill>
                  <a:srgbClr val="6600FF"/>
                </a:solidFill>
              </a:rPr>
              <a:t>后者“形容能够大大地发挥作用，做出显著的成绩”例如：“我们只有学好本领，将来对祖国建设才能大有作为。”</a:t>
            </a:r>
            <a:br>
              <a:rPr lang="zh-CN" altLang="en-US" sz="2400" b="1" dirty="0">
                <a:solidFill>
                  <a:srgbClr val="6600FF"/>
                </a:solidFill>
              </a:rPr>
            </a:br>
            <a:r>
              <a:rPr lang="en-US" altLang="zh-CN" sz="2400" b="1" dirty="0">
                <a:solidFill>
                  <a:srgbClr val="FF0000"/>
                </a:solidFill>
              </a:rPr>
              <a:t>9</a:t>
            </a:r>
            <a:r>
              <a:rPr lang="zh-CN" altLang="en-US" sz="2400" b="1" dirty="0">
                <a:solidFill>
                  <a:srgbClr val="FF0000"/>
                </a:solidFill>
              </a:rPr>
              <a:t>各自为战、各自为政</a:t>
            </a:r>
            <a:r>
              <a:rPr lang="en-US" altLang="zh-CN" sz="2400" b="1" dirty="0">
                <a:solidFill>
                  <a:srgbClr val="0000FF"/>
                </a:solidFill>
              </a:rPr>
              <a:t>    </a:t>
            </a:r>
            <a:r>
              <a:rPr lang="zh-CN" altLang="en-US" sz="2400" b="1" dirty="0">
                <a:solidFill>
                  <a:srgbClr val="0000FF"/>
                </a:solidFill>
              </a:rPr>
              <a:t>前者“指各自分别对敌作战”，常用来指各人干各人的。例如：“在学习中我们同样需要团结互助，不能各自为战。”</a:t>
            </a:r>
            <a:r>
              <a:rPr lang="zh-CN" altLang="en-US" sz="2400" b="1" dirty="0">
                <a:solidFill>
                  <a:srgbClr val="6600FF"/>
                </a:solidFill>
              </a:rPr>
              <a:t>后者“指各按自己的主张办事，不相互配合”，引申为“不顾全局，各搞自己的一套”。例如：“各科老师在布置作业时，往往‘各自为政’，使学生应接不暇，负担过重。”</a:t>
            </a:r>
            <a:br>
              <a:rPr lang="zh-CN" altLang="en-US" sz="2400" b="1" dirty="0">
                <a:solidFill>
                  <a:srgbClr val="6600FF"/>
                </a:solidFill>
              </a:rPr>
            </a:br>
            <a:br>
              <a:rPr lang="zh-CN" altLang="en-US" sz="2400" b="1" dirty="0">
                <a:solidFill>
                  <a:srgbClr val="0000FF"/>
                </a:solidFill>
              </a:rPr>
            </a:br>
            <a:endParaRPr lang="zh-CN" altLang="en-US" sz="2400" b="1" dirty="0">
              <a:solidFill>
                <a:srgbClr val="0000FF"/>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文本占位符 63490"/>
          <p:cNvSpPr>
            <a:spLocks noGrp="1"/>
          </p:cNvSpPr>
          <p:nvPr>
            <p:ph type="body" idx="1"/>
          </p:nvPr>
        </p:nvSpPr>
        <p:spPr>
          <a:xfrm>
            <a:off x="457200" y="333375"/>
            <a:ext cx="8435975" cy="6264275"/>
          </a:xfrm>
          <a:ln/>
        </p:spPr>
        <p:txBody>
          <a:bodyPr/>
          <a:p>
            <a:pPr>
              <a:lnSpc>
                <a:spcPct val="90000"/>
              </a:lnSpc>
            </a:pPr>
            <a:r>
              <a:rPr lang="en-US" altLang="zh-CN" sz="2400" b="1" dirty="0">
                <a:solidFill>
                  <a:srgbClr val="FF0000"/>
                </a:solidFill>
              </a:rPr>
              <a:t>10</a:t>
            </a:r>
            <a:r>
              <a:rPr lang="zh-CN" altLang="en-US" sz="2400" b="1" dirty="0">
                <a:solidFill>
                  <a:srgbClr val="FF0000"/>
                </a:solidFill>
              </a:rPr>
              <a:t>耸人听闻、骇人听闻</a:t>
            </a:r>
            <a:r>
              <a:rPr lang="en-US" altLang="zh-CN" sz="2400" b="1" dirty="0">
                <a:solidFill>
                  <a:srgbClr val="FF0000"/>
                </a:solidFill>
              </a:rPr>
              <a:t>     </a:t>
            </a:r>
            <a:r>
              <a:rPr lang="zh-CN" altLang="en-US" sz="2400" b="1" dirty="0">
                <a:solidFill>
                  <a:srgbClr val="0000FF"/>
                </a:solidFill>
              </a:rPr>
              <a:t>前者“指出于某种目的，有意夸大或捏造事实而使人震惊”，例如：“他说的故事耸人听闻，无非是在炫耀自己。”</a:t>
            </a:r>
            <a:r>
              <a:rPr lang="zh-CN" altLang="en-US" sz="2400" b="1" dirty="0">
                <a:solidFill>
                  <a:srgbClr val="6600FF"/>
                </a:solidFill>
              </a:rPr>
              <a:t>后者“指使人听了非常震惊”，例如：“那天早晨，家属区里发生了一件骇人听闻的谋杀案。”</a:t>
            </a:r>
            <a:br>
              <a:rPr lang="zh-CN" altLang="en-US" sz="2400" b="1" dirty="0">
                <a:solidFill>
                  <a:srgbClr val="0000FF"/>
                </a:solidFill>
              </a:rPr>
            </a:br>
            <a:r>
              <a:rPr lang="en-US" altLang="zh-CN" sz="2400" b="1" dirty="0">
                <a:solidFill>
                  <a:srgbClr val="FF0000"/>
                </a:solidFill>
              </a:rPr>
              <a:t>11</a:t>
            </a:r>
            <a:r>
              <a:rPr lang="zh-CN" altLang="en-US" sz="2400" b="1" dirty="0">
                <a:solidFill>
                  <a:srgbClr val="FF0000"/>
                </a:solidFill>
              </a:rPr>
              <a:t>目光如豆、目光如炬</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前者“形容目光短浅，缺乏远见”，例如：“胸无大志、目光如豆的人，是难以成就一番大事业的。”</a:t>
            </a:r>
            <a:r>
              <a:rPr lang="zh-CN" altLang="en-US" sz="2400" b="1" dirty="0">
                <a:solidFill>
                  <a:srgbClr val="6600FF"/>
                </a:solidFill>
              </a:rPr>
              <a:t>后者“指目光像火炬那样明亮”，用于形容发怒时眼神逼人。</a:t>
            </a:r>
            <a:r>
              <a:rPr lang="zh-CN" altLang="en-US" sz="2400" b="1" dirty="0">
                <a:solidFill>
                  <a:srgbClr val="0000FF"/>
                </a:solidFill>
              </a:rPr>
              <a:t>例如：“话说至此，宋参谋怒形于色，目光如炬。”也用来比喻见识高明、深远。例如：“没想到你把这个问题分析得如此深刻透彻，真可见你目光如炬。”</a:t>
            </a:r>
            <a:br>
              <a:rPr lang="zh-CN" altLang="en-US" sz="2400" b="1" dirty="0">
                <a:solidFill>
                  <a:srgbClr val="0000FF"/>
                </a:solidFill>
              </a:rPr>
            </a:br>
            <a:r>
              <a:rPr lang="en-US" altLang="zh-CN" sz="2400" b="1" dirty="0">
                <a:solidFill>
                  <a:srgbClr val="FF0000"/>
                </a:solidFill>
              </a:rPr>
              <a:t>12</a:t>
            </a:r>
            <a:r>
              <a:rPr lang="zh-CN" altLang="en-US" sz="2400" b="1" dirty="0">
                <a:solidFill>
                  <a:srgbClr val="FF0000"/>
                </a:solidFill>
              </a:rPr>
              <a:t>无微不至、无所不至、无所不为</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第一个“指关怀照顾得非常周到”，例如：“周总理对文艺工作和文艺创作的关怀，更是无微不至。”</a:t>
            </a:r>
            <a:r>
              <a:rPr lang="zh-CN" altLang="en-US" sz="2400" b="1" dirty="0">
                <a:solidFill>
                  <a:srgbClr val="6600FF"/>
                </a:solidFill>
              </a:rPr>
              <a:t>第二个“原指没有达不到的地方。现多形容坏人到处干坏事或什么坏事都干得出来”，偏重于到什么地方都干坏事，到处干坏事。例如“日本侵略军在南京烧杀淫掠，无所不至，其手段之残酷，已达登峰造极的地步。”</a:t>
            </a:r>
            <a:r>
              <a:rPr lang="zh-CN" altLang="en-US" sz="2400" b="1" dirty="0">
                <a:solidFill>
                  <a:srgbClr val="0000FF"/>
                </a:solidFill>
              </a:rPr>
              <a:t>最后一个“指什么坏事都干得出来”，例如：“这伙歹徒无所不为，不会有好下场的。”</a:t>
            </a:r>
            <a:br>
              <a:rPr lang="zh-CN" altLang="en-US" sz="2400" b="1" dirty="0">
                <a:solidFill>
                  <a:srgbClr val="0000FF"/>
                </a:solidFill>
              </a:rPr>
            </a:br>
            <a:br>
              <a:rPr lang="zh-CN" altLang="en-US" sz="2400" b="1" dirty="0">
                <a:solidFill>
                  <a:srgbClr val="0000FF"/>
                </a:solidFill>
              </a:rPr>
            </a:br>
            <a:endParaRPr lang="zh-CN" altLang="en-US" sz="2400" b="1" dirty="0">
              <a:solidFill>
                <a:srgbClr val="0000FF"/>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文本占位符 64514"/>
          <p:cNvSpPr>
            <a:spLocks noGrp="1"/>
          </p:cNvSpPr>
          <p:nvPr>
            <p:ph type="body" idx="1"/>
          </p:nvPr>
        </p:nvSpPr>
        <p:spPr>
          <a:xfrm>
            <a:off x="457200" y="333375"/>
            <a:ext cx="8507413" cy="6264275"/>
          </a:xfrm>
          <a:ln/>
        </p:spPr>
        <p:txBody>
          <a:bodyPr/>
          <a:p>
            <a:pPr>
              <a:lnSpc>
                <a:spcPct val="110000"/>
              </a:lnSpc>
            </a:pPr>
            <a:r>
              <a:rPr lang="en-US" altLang="zh-CN" sz="2400" b="1" dirty="0">
                <a:solidFill>
                  <a:srgbClr val="FF0000"/>
                </a:solidFill>
              </a:rPr>
              <a:t>13</a:t>
            </a:r>
            <a:r>
              <a:rPr lang="zh-CN" altLang="en-US" sz="2400" b="1" dirty="0">
                <a:solidFill>
                  <a:srgbClr val="FF0000"/>
                </a:solidFill>
              </a:rPr>
              <a:t>吹耳边风、吹枕边风</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前者“比喻经常在某人耳边散布某些言论”，例如：“他刚上任，就有几个人经常围着他吹耳边风，说了好些原局长的坏话。”</a:t>
            </a:r>
            <a:r>
              <a:rPr lang="zh-CN" altLang="en-US" sz="2400" b="1" dirty="0">
                <a:solidFill>
                  <a:srgbClr val="6600FF"/>
                </a:solidFill>
              </a:rPr>
              <a:t>后者“指妻子要求丈夫满足自己的愿望”，例如：“她多次向丈夫吹枕边风，要求给她的表弟安排一个理想的职务。”</a:t>
            </a:r>
            <a:br>
              <a:rPr lang="zh-CN" altLang="en-US" sz="2400" b="1" dirty="0">
                <a:solidFill>
                  <a:srgbClr val="6600FF"/>
                </a:solidFill>
              </a:rPr>
            </a:br>
            <a:r>
              <a:rPr lang="en-US" altLang="zh-CN" sz="2400" b="1" dirty="0">
                <a:solidFill>
                  <a:srgbClr val="FF0000"/>
                </a:solidFill>
              </a:rPr>
              <a:t>14</a:t>
            </a:r>
            <a:r>
              <a:rPr lang="zh-CN" altLang="en-US" sz="2400" b="1" dirty="0">
                <a:solidFill>
                  <a:srgbClr val="FF0000"/>
                </a:solidFill>
              </a:rPr>
              <a:t>一文不名、一文不值</a:t>
            </a:r>
            <a:r>
              <a:rPr lang="en-US" altLang="zh-CN" sz="2400" b="1" dirty="0">
                <a:solidFill>
                  <a:srgbClr val="0000FF"/>
                </a:solidFill>
              </a:rPr>
              <a:t>    </a:t>
            </a:r>
            <a:r>
              <a:rPr lang="zh-CN" altLang="en-US" sz="2400" b="1" dirty="0">
                <a:solidFill>
                  <a:srgbClr val="0000FF"/>
                </a:solidFill>
              </a:rPr>
              <a:t>前者“指一文钱也不占有，形容非常贫穷”，例如：“高老头给了两个女儿许许多多的钱，结果自己死在阁楼上时一文不名。”</a:t>
            </a:r>
            <a:r>
              <a:rPr lang="zh-CN" altLang="en-US" sz="2400" b="1" dirty="0">
                <a:solidFill>
                  <a:srgbClr val="6600FF"/>
                </a:solidFill>
              </a:rPr>
              <a:t>后者“指毫无价值”，例如：“老王家藏有一个汉代的陶罐，据说价值连城，但被他孙子失手打碎了，就一文不值了。”</a:t>
            </a:r>
            <a:br>
              <a:rPr lang="zh-CN" altLang="en-US" sz="2400" b="1" dirty="0">
                <a:solidFill>
                  <a:srgbClr val="6600FF"/>
                </a:solidFill>
              </a:rPr>
            </a:br>
            <a:r>
              <a:rPr lang="en-US" altLang="zh-CN" sz="2400" b="1" dirty="0">
                <a:solidFill>
                  <a:srgbClr val="FF0000"/>
                </a:solidFill>
              </a:rPr>
              <a:t>15</a:t>
            </a:r>
            <a:r>
              <a:rPr lang="zh-CN" altLang="en-US" sz="2400" b="1" dirty="0">
                <a:solidFill>
                  <a:srgbClr val="FF0000"/>
                </a:solidFill>
              </a:rPr>
              <a:t>付之一笑、报之一笑</a:t>
            </a:r>
            <a:r>
              <a:rPr lang="en-US" altLang="zh-CN" sz="2400" b="1" dirty="0">
                <a:solidFill>
                  <a:srgbClr val="0000FF"/>
                </a:solidFill>
              </a:rPr>
              <a:t>    </a:t>
            </a:r>
            <a:r>
              <a:rPr lang="zh-CN" altLang="en-US" sz="2400" b="1" dirty="0">
                <a:solidFill>
                  <a:srgbClr val="0000FF"/>
                </a:solidFill>
              </a:rPr>
              <a:t>前者“形容不值得理会，不当一回事”，例如：“听到这些风言风语，他只是付之一笑，毫不理会。”</a:t>
            </a:r>
            <a:r>
              <a:rPr lang="zh-CN" altLang="en-US" sz="2400" b="1" dirty="0">
                <a:solidFill>
                  <a:srgbClr val="6600FF"/>
                </a:solidFill>
              </a:rPr>
              <a:t>后者“指用一笑来回报、示意”，例如：“获得市三好学生称号的黄芳，从市领导手上接过奖牌，热泪盈眶，对着台下报之一笑，台下响起了热烈的掌声。”</a:t>
            </a:r>
            <a:br>
              <a:rPr lang="zh-CN" altLang="en-US" sz="2400" b="1" dirty="0">
                <a:solidFill>
                  <a:srgbClr val="6600FF"/>
                </a:solidFill>
              </a:rPr>
            </a:br>
            <a:br>
              <a:rPr lang="zh-CN" altLang="en-US" sz="2400" b="1" dirty="0">
                <a:solidFill>
                  <a:srgbClr val="6600FF"/>
                </a:solidFill>
              </a:rPr>
            </a:br>
            <a:endParaRPr lang="zh-CN" altLang="en-US" sz="2400" b="1" dirty="0">
              <a:solidFill>
                <a:srgbClr val="6600FF"/>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9" name="文本占位符 65538"/>
          <p:cNvSpPr>
            <a:spLocks noGrp="1"/>
          </p:cNvSpPr>
          <p:nvPr>
            <p:ph type="body" idx="1"/>
          </p:nvPr>
        </p:nvSpPr>
        <p:spPr>
          <a:xfrm>
            <a:off x="457200" y="333375"/>
            <a:ext cx="8507413" cy="6264275"/>
          </a:xfrm>
          <a:ln/>
        </p:spPr>
        <p:txBody>
          <a:bodyPr/>
          <a:p>
            <a:r>
              <a:rPr lang="en-US" altLang="zh-CN" sz="2400" b="1" dirty="0">
                <a:solidFill>
                  <a:srgbClr val="FF0000"/>
                </a:solidFill>
              </a:rPr>
              <a:t>16</a:t>
            </a:r>
            <a:r>
              <a:rPr lang="zh-CN" altLang="en-US" sz="2400" b="1" dirty="0">
                <a:solidFill>
                  <a:srgbClr val="FF0000"/>
                </a:solidFill>
              </a:rPr>
              <a:t>养虎遗患、养痈遗患</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前者“比喻纵容敌人，给自己留下后患”，只用于他人，“虎”比作敌人或坏人。例如：“对那些罪大恶极的流氓盗窃分子，必须予以坚决打击，不能养虎遗患。”</a:t>
            </a:r>
            <a:r>
              <a:rPr lang="zh-CN" altLang="en-US" sz="2400" b="1" dirty="0">
                <a:solidFill>
                  <a:srgbClr val="6600FF"/>
                </a:solidFill>
              </a:rPr>
              <a:t>后者“比喻对坏人、坏事姑息宽容，结果自己遭殃”，多用于坏人坏事，有时也用于错误或错误的思想等；多用于他人，有时也用于自己。例如：“有了缺点错误，就要及时改正，否则，就会养痈遗患。”</a:t>
            </a:r>
            <a:br>
              <a:rPr lang="zh-CN" altLang="en-US" sz="2400" b="1" dirty="0">
                <a:solidFill>
                  <a:srgbClr val="6600FF"/>
                </a:solidFill>
              </a:rPr>
            </a:br>
            <a:r>
              <a:rPr lang="en-US" altLang="zh-CN" sz="2400" b="1" dirty="0">
                <a:solidFill>
                  <a:srgbClr val="FF0000"/>
                </a:solidFill>
              </a:rPr>
              <a:t>17</a:t>
            </a:r>
            <a:r>
              <a:rPr lang="zh-CN" altLang="en-US" sz="2400" b="1" dirty="0">
                <a:solidFill>
                  <a:srgbClr val="FF0000"/>
                </a:solidFill>
              </a:rPr>
              <a:t>在所不惜、在所不辞</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前者“形容决不吝惜”，例如：“许多革命先烈，为了革命事业，连生命都在所不惜。”</a:t>
            </a:r>
            <a:r>
              <a:rPr lang="zh-CN" altLang="en-US" sz="2400" b="1" dirty="0">
                <a:solidFill>
                  <a:srgbClr val="6600FF"/>
                </a:solidFill>
              </a:rPr>
              <a:t>后者“形容决不推脱”，多用于冒险、不怕困难方面。例如：“当祖国需要我们的时候，即使是赴汤蹈火，我们也在所不辞。”</a:t>
            </a:r>
            <a:br>
              <a:rPr lang="zh-CN" altLang="en-US" sz="2400" b="1" dirty="0">
                <a:solidFill>
                  <a:srgbClr val="0000FF"/>
                </a:solidFill>
              </a:rPr>
            </a:br>
            <a:r>
              <a:rPr lang="en-US" altLang="zh-CN" sz="2400" b="1" dirty="0">
                <a:solidFill>
                  <a:srgbClr val="FF0000"/>
                </a:solidFill>
              </a:rPr>
              <a:t>18</a:t>
            </a:r>
            <a:r>
              <a:rPr lang="zh-CN" altLang="en-US" sz="2400" b="1" dirty="0">
                <a:solidFill>
                  <a:srgbClr val="FF0000"/>
                </a:solidFill>
              </a:rPr>
              <a:t>一蹴而就、一挥而就</a:t>
            </a:r>
            <a:r>
              <a:rPr lang="en-US" altLang="zh-CN" sz="2400" b="1" dirty="0">
                <a:solidFill>
                  <a:srgbClr val="0000FF"/>
                </a:solidFill>
              </a:rPr>
              <a:t>    </a:t>
            </a:r>
            <a:r>
              <a:rPr lang="zh-CN" altLang="en-US" sz="2400" b="1" dirty="0">
                <a:solidFill>
                  <a:srgbClr val="0000FF"/>
                </a:solidFill>
              </a:rPr>
              <a:t>前者“形容轻易地取得成功”，多用于贬义和否定句中，用于不能轻易就取得成功的巨大工程、伟大事业等方面。例如：“现代化绝非一蹴而就，而是需要几代人经过艰苦卓绝的奋斗才能实现的。”</a:t>
            </a:r>
            <a:r>
              <a:rPr lang="zh-CN" altLang="en-US" sz="2400" b="1" dirty="0">
                <a:solidFill>
                  <a:srgbClr val="6600FF"/>
                </a:solidFill>
              </a:rPr>
              <a:t>后者“形容写文章、写字、绘画非常敏捷，很快就完成了”，多用于褒义和肯定句中。例如：“她不假思索，提起笔来，一挥而就。”</a:t>
            </a:r>
            <a:br>
              <a:rPr lang="zh-CN" altLang="en-US" sz="2400" b="1" dirty="0">
                <a:solidFill>
                  <a:srgbClr val="6600FF"/>
                </a:solidFill>
              </a:rPr>
            </a:br>
            <a:br>
              <a:rPr lang="zh-CN" altLang="en-US" sz="2400" b="1" dirty="0">
                <a:solidFill>
                  <a:srgbClr val="6600FF"/>
                </a:solidFill>
              </a:rPr>
            </a:br>
            <a:endParaRPr lang="zh-CN" altLang="en-US" sz="2400" b="1" dirty="0">
              <a:solidFill>
                <a:srgbClr val="6600FF"/>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3" name="文本占位符 66562"/>
          <p:cNvSpPr>
            <a:spLocks noGrp="1"/>
          </p:cNvSpPr>
          <p:nvPr>
            <p:ph type="body" idx="1"/>
          </p:nvPr>
        </p:nvSpPr>
        <p:spPr>
          <a:xfrm>
            <a:off x="457200" y="333375"/>
            <a:ext cx="8229600" cy="5792788"/>
          </a:xfrm>
          <a:ln/>
        </p:spPr>
        <p:txBody>
          <a:bodyPr/>
          <a:p>
            <a:pPr>
              <a:lnSpc>
                <a:spcPct val="120000"/>
              </a:lnSpc>
            </a:pPr>
            <a:r>
              <a:rPr lang="en-US" altLang="zh-CN" sz="2400" b="1" dirty="0">
                <a:solidFill>
                  <a:srgbClr val="FF0000"/>
                </a:solidFill>
              </a:rPr>
              <a:t>19</a:t>
            </a:r>
            <a:r>
              <a:rPr lang="zh-CN" altLang="en-US" sz="2400" b="1" dirty="0">
                <a:solidFill>
                  <a:srgbClr val="FF0000"/>
                </a:solidFill>
              </a:rPr>
              <a:t>一扫而光、一扫而空</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指一下子就扫除干净”，多用于跟人的精神情绪有关的方面。例如：“当得知被重点中学录取时，所有的烦恼和忧愁，都一扫而光。”也指“一下子把食物吃个精光”，例如：“他饿极了，把桌上的饭菜狼吞虎咽地一扫而光。”</a:t>
            </a:r>
            <a:r>
              <a:rPr lang="zh-CN" altLang="en-US" sz="2400" b="1" dirty="0">
                <a:solidFill>
                  <a:srgbClr val="6600FF"/>
                </a:solidFill>
              </a:rPr>
              <a:t>后者“指一下子就扫除得一点不留”，多含贬义。例如：“劫匪过后，屋里的东西已经一扫而空。”</a:t>
            </a:r>
            <a:br>
              <a:rPr lang="zh-CN" altLang="en-US" sz="2400" b="1" dirty="0">
                <a:solidFill>
                  <a:srgbClr val="6600FF"/>
                </a:solidFill>
              </a:rPr>
            </a:br>
            <a:r>
              <a:rPr lang="en-US" altLang="zh-CN" sz="2400" b="1" dirty="0">
                <a:solidFill>
                  <a:srgbClr val="FF0000"/>
                </a:solidFill>
              </a:rPr>
              <a:t>20</a:t>
            </a:r>
            <a:r>
              <a:rPr lang="zh-CN" altLang="en-US" sz="2400" b="1" dirty="0">
                <a:solidFill>
                  <a:srgbClr val="FF0000"/>
                </a:solidFill>
              </a:rPr>
              <a:t>一清二白、一穷二白</a:t>
            </a:r>
            <a:r>
              <a:rPr lang="en-US" altLang="zh-CN" sz="2400" b="1" dirty="0">
                <a:solidFill>
                  <a:srgbClr val="FF0000"/>
                </a:solidFill>
              </a:rPr>
              <a:t>  </a:t>
            </a:r>
            <a:r>
              <a:rPr lang="en-US" altLang="zh-CN" sz="2400" b="1" dirty="0">
                <a:solidFill>
                  <a:srgbClr val="0000FF"/>
                </a:solidFill>
              </a:rPr>
              <a:t>    </a:t>
            </a:r>
            <a:r>
              <a:rPr lang="zh-CN" altLang="en-US" sz="2400" b="1" dirty="0">
                <a:solidFill>
                  <a:srgbClr val="0000FF"/>
                </a:solidFill>
              </a:rPr>
              <a:t>前者“形容非常纯洁，没有一点污点”，例如：“他的历史一清二白，你完全可以放心让他去干。”</a:t>
            </a:r>
            <a:r>
              <a:rPr lang="zh-CN" altLang="en-US" sz="2400" b="1" dirty="0">
                <a:solidFill>
                  <a:srgbClr val="6600FF"/>
                </a:solidFill>
              </a:rPr>
              <a:t>后者“指经济基础薄弱，文化科技落后。形容基础差，底子薄”，多用于国家的经济、文化、科技等方面，有时也用于个人。例如：“对于书法，我刚刚学起，基础很差，几乎是一穷二白。”</a:t>
            </a:r>
            <a:endParaRPr lang="zh-CN" altLang="en-US" sz="2400" b="1" dirty="0">
              <a:solidFill>
                <a:srgbClr val="6600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文本占位符 8194"/>
          <p:cNvSpPr>
            <a:spLocks noGrp="1"/>
          </p:cNvSpPr>
          <p:nvPr>
            <p:ph type="body" idx="1"/>
          </p:nvPr>
        </p:nvSpPr>
        <p:spPr>
          <a:xfrm>
            <a:off x="457200" y="333375"/>
            <a:ext cx="8435975" cy="6191250"/>
          </a:xfrm>
          <a:ln/>
        </p:spPr>
        <p:txBody>
          <a:bodyPr/>
          <a:p>
            <a:r>
              <a:rPr lang="en-US" altLang="zh-CN" b="1" dirty="0">
                <a:solidFill>
                  <a:srgbClr val="0000FF"/>
                </a:solidFill>
              </a:rPr>
              <a:t>19.</a:t>
            </a:r>
            <a:r>
              <a:rPr lang="zh-CN" altLang="en-US" b="1" dirty="0">
                <a:solidFill>
                  <a:srgbClr val="0000FF"/>
                </a:solidFill>
              </a:rPr>
              <a:t>老王虽说已经退休了，但他精力充沛，在许多事情上都显示出他是个年富力强的人</a:t>
            </a:r>
            <a:r>
              <a:rPr lang="zh-CN" altLang="en-US" b="1" u="sng" dirty="0">
                <a:solidFill>
                  <a:srgbClr val="FF0000"/>
                </a:solidFill>
              </a:rPr>
              <a:t>。（年富力强，形容年纪轻，精力旺盛。不能用于退休的老人。）</a:t>
            </a:r>
            <a:br>
              <a:rPr lang="zh-CN" altLang="en-US" b="1" u="sng" dirty="0">
                <a:solidFill>
                  <a:srgbClr val="FF0000"/>
                </a:solidFill>
              </a:rPr>
            </a:br>
            <a:r>
              <a:rPr lang="en-US" altLang="zh-CN" b="1" dirty="0">
                <a:solidFill>
                  <a:srgbClr val="0000FF"/>
                </a:solidFill>
              </a:rPr>
              <a:t>20. </a:t>
            </a:r>
            <a:r>
              <a:rPr lang="zh-CN" altLang="en-US" b="1" dirty="0">
                <a:solidFill>
                  <a:srgbClr val="0000FF"/>
                </a:solidFill>
              </a:rPr>
              <a:t>他在国内影视界和社会上知名度都极高，在国际上也有较大影响，堪称炙手可热的名人</a:t>
            </a:r>
            <a:r>
              <a:rPr lang="zh-CN" altLang="en-US" b="1" u="sng" dirty="0">
                <a:solidFill>
                  <a:srgbClr val="FF0000"/>
                </a:solidFill>
              </a:rPr>
              <a:t>。（炙手可热，比喻人权势大，气焰盛，使人不敢接近。不指知名度。）</a:t>
            </a:r>
            <a:r>
              <a:rPr lang="en-US" altLang="zh-CN" b="1" u="sng" dirty="0">
                <a:solidFill>
                  <a:srgbClr val="FF0000"/>
                </a:solidFill>
              </a:rPr>
              <a:t> </a:t>
            </a:r>
            <a:br>
              <a:rPr lang="en-US" altLang="zh-CN" b="1" u="sng" dirty="0">
                <a:solidFill>
                  <a:srgbClr val="FF0000"/>
                </a:solidFill>
              </a:rPr>
            </a:br>
            <a:r>
              <a:rPr lang="en-US" altLang="zh-CN" b="1" dirty="0">
                <a:solidFill>
                  <a:srgbClr val="0000FF"/>
                </a:solidFill>
              </a:rPr>
              <a:t>21 </a:t>
            </a:r>
            <a:r>
              <a:rPr lang="zh-CN" altLang="en-US" b="1" dirty="0">
                <a:solidFill>
                  <a:srgbClr val="0000FF"/>
                </a:solidFill>
              </a:rPr>
              <a:t>对于房价在全国略胜一筹的北京来说，经济适用房的低价位无疑对工薪阶层具有巨大的吸引力</a:t>
            </a:r>
            <a:r>
              <a:rPr lang="zh-CN" altLang="en-US" b="1" u="sng" dirty="0">
                <a:solidFill>
                  <a:srgbClr val="FF0000"/>
                </a:solidFill>
              </a:rPr>
              <a:t>。（略胜一筹，比较起来，稍微好一些。不用于价格高低的比较。）</a:t>
            </a:r>
            <a:endParaRPr lang="zh-CN" altLang="en-US" b="1" u="sng"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文本占位符 9218"/>
          <p:cNvSpPr>
            <a:spLocks noGrp="1"/>
          </p:cNvSpPr>
          <p:nvPr>
            <p:ph type="body" idx="1"/>
          </p:nvPr>
        </p:nvSpPr>
        <p:spPr>
          <a:xfrm>
            <a:off x="457200" y="333375"/>
            <a:ext cx="8435975" cy="6335713"/>
          </a:xfrm>
          <a:ln/>
        </p:spPr>
        <p:txBody>
          <a:bodyPr/>
          <a:p>
            <a:pPr>
              <a:lnSpc>
                <a:spcPct val="90000"/>
              </a:lnSpc>
            </a:pPr>
            <a:r>
              <a:rPr lang="en-US" altLang="zh-CN" sz="2800" b="1" dirty="0">
                <a:solidFill>
                  <a:srgbClr val="0000FF"/>
                </a:solidFill>
              </a:rPr>
              <a:t>22</a:t>
            </a:r>
            <a:r>
              <a:rPr lang="zh-CN" altLang="en-US" sz="2800" b="1" dirty="0">
                <a:solidFill>
                  <a:srgbClr val="0000FF"/>
                </a:solidFill>
              </a:rPr>
              <a:t>．角色的个性鲜明，是电视剧</a:t>
            </a:r>
            <a:r>
              <a:rPr lang="en-US" altLang="zh-CN" sz="2800" b="1" dirty="0">
                <a:solidFill>
                  <a:srgbClr val="0000FF"/>
                </a:solidFill>
              </a:rPr>
              <a:t>《</a:t>
            </a:r>
            <a:r>
              <a:rPr lang="zh-CN" altLang="en-US" sz="2800" b="1" dirty="0">
                <a:solidFill>
                  <a:srgbClr val="0000FF"/>
                </a:solidFill>
              </a:rPr>
              <a:t>康熙王朝</a:t>
            </a:r>
            <a:r>
              <a:rPr lang="en-US" altLang="zh-CN" sz="2800" b="1" dirty="0">
                <a:solidFill>
                  <a:srgbClr val="0000FF"/>
                </a:solidFill>
              </a:rPr>
              <a:t>》</a:t>
            </a:r>
            <a:r>
              <a:rPr lang="zh-CN" altLang="en-US" sz="2800" b="1" dirty="0">
                <a:solidFill>
                  <a:srgbClr val="0000FF"/>
                </a:solidFill>
              </a:rPr>
              <a:t>最值得欣赏的地方。甚至连配角都栩栩如生，令人难忘</a:t>
            </a:r>
            <a:r>
              <a:rPr lang="zh-CN" altLang="en-US" sz="2800" b="1" u="sng" dirty="0">
                <a:solidFill>
                  <a:srgbClr val="FF0000"/>
                </a:solidFill>
              </a:rPr>
              <a:t>。（栩栩如生，指艺术形象非常逼真，如同活的一样。不形容个性鲜明。而且，“配角”是人，活人，怎么能说“活人像活的一样”呢？）</a:t>
            </a:r>
            <a:r>
              <a:rPr lang="en-US" altLang="zh-CN" sz="2800" b="1" dirty="0">
                <a:solidFill>
                  <a:srgbClr val="0000FF"/>
                </a:solidFill>
              </a:rPr>
              <a:t> </a:t>
            </a:r>
            <a:br>
              <a:rPr lang="en-US" altLang="zh-CN" sz="2800" b="1" dirty="0">
                <a:solidFill>
                  <a:srgbClr val="0000FF"/>
                </a:solidFill>
              </a:rPr>
            </a:br>
            <a:r>
              <a:rPr lang="en-US" altLang="zh-CN" sz="2800" b="1" dirty="0">
                <a:solidFill>
                  <a:srgbClr val="0000FF"/>
                </a:solidFill>
              </a:rPr>
              <a:t>23</a:t>
            </a:r>
            <a:r>
              <a:rPr lang="zh-CN" altLang="en-US" sz="2800" b="1" dirty="0">
                <a:solidFill>
                  <a:srgbClr val="0000FF"/>
                </a:solidFill>
              </a:rPr>
              <a:t>．尽管世界杯小组出线的前景微乎其微，“米家军”的全体将士仍然准备再做最后一搏</a:t>
            </a:r>
            <a:r>
              <a:rPr lang="zh-CN" altLang="en-US" sz="2800" b="1" u="sng" dirty="0">
                <a:solidFill>
                  <a:srgbClr val="FF0000"/>
                </a:solidFill>
              </a:rPr>
              <a:t>。（微乎其微，形容非常小或非常少。这里与“前景”搭配不当，因为前景无所谓大小多少。宜将“前景”改为“希望”。）</a:t>
            </a:r>
            <a:r>
              <a:rPr lang="en-US" altLang="zh-CN" sz="2800" b="1" u="sng" dirty="0">
                <a:solidFill>
                  <a:srgbClr val="FF0000"/>
                </a:solidFill>
              </a:rPr>
              <a:t> </a:t>
            </a:r>
            <a:br>
              <a:rPr lang="en-US" altLang="zh-CN" sz="2800" b="1" u="sng" dirty="0">
                <a:solidFill>
                  <a:srgbClr val="FF0000"/>
                </a:solidFill>
              </a:rPr>
            </a:br>
            <a:r>
              <a:rPr lang="en-US" altLang="zh-CN" sz="2800" b="1" dirty="0">
                <a:solidFill>
                  <a:srgbClr val="0000FF"/>
                </a:solidFill>
              </a:rPr>
              <a:t>24</a:t>
            </a:r>
            <a:r>
              <a:rPr lang="zh-CN" altLang="en-US" sz="2800" b="1" dirty="0">
                <a:solidFill>
                  <a:srgbClr val="0000FF"/>
                </a:solidFill>
              </a:rPr>
              <a:t>．明星出书无可厚非，但有的书错别字连篇累牍，简直让人不堪卒读</a:t>
            </a:r>
            <a:r>
              <a:rPr lang="zh-CN" altLang="en-US" sz="2800" b="1" u="sng" dirty="0">
                <a:solidFill>
                  <a:srgbClr val="FF0000"/>
                </a:solidFill>
              </a:rPr>
              <a:t>。（无可厚非，指说话做事虽有缺点，但还有可取之处，应予谅解。明星有出书的权利，不是缺点。应改为“无可非议”。连篇累牍，形容篇幅过多，文辞冗长。不能形容错别字多。）</a:t>
            </a:r>
            <a:endParaRPr lang="zh-CN" altLang="en-US" sz="2800" b="1" dirty="0">
              <a:solidFill>
                <a:srgbClr val="0000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文本占位符 10242"/>
          <p:cNvSpPr>
            <a:spLocks noGrp="1"/>
          </p:cNvSpPr>
          <p:nvPr>
            <p:ph type="body" idx="1"/>
          </p:nvPr>
        </p:nvSpPr>
        <p:spPr>
          <a:xfrm>
            <a:off x="468313" y="549275"/>
            <a:ext cx="8229600" cy="5792788"/>
          </a:xfrm>
          <a:ln/>
        </p:spPr>
        <p:txBody>
          <a:bodyPr/>
          <a:p>
            <a:pPr>
              <a:lnSpc>
                <a:spcPct val="90000"/>
              </a:lnSpc>
            </a:pPr>
            <a:r>
              <a:rPr lang="en-US" altLang="zh-CN" sz="2800" b="1" dirty="0">
                <a:solidFill>
                  <a:srgbClr val="0000FF"/>
                </a:solidFill>
              </a:rPr>
              <a:t>25 </a:t>
            </a:r>
            <a:r>
              <a:rPr lang="zh-CN" altLang="en-US" sz="2800" b="1" dirty="0">
                <a:solidFill>
                  <a:srgbClr val="0000FF"/>
                </a:solidFill>
              </a:rPr>
              <a:t>美国政府准许石油公司在阿拉期加天然公园里钻井的决定，引起了国际环保组织怨声载道</a:t>
            </a:r>
            <a:r>
              <a:rPr lang="zh-CN" altLang="en-US" sz="2800" b="1" u="sng" dirty="0">
                <a:solidFill>
                  <a:srgbClr val="FF0000"/>
                </a:solidFill>
              </a:rPr>
              <a:t>。（怨声载道，怨恨的声音充满道路。形容人民群众普遍强烈不满。这里太夸张不满情绪的范围和程度。）</a:t>
            </a:r>
            <a:br>
              <a:rPr lang="zh-CN" altLang="en-US" sz="2800" b="1" u="sng" dirty="0">
                <a:solidFill>
                  <a:srgbClr val="FF0000"/>
                </a:solidFill>
              </a:rPr>
            </a:br>
            <a:r>
              <a:rPr lang="en-US" altLang="zh-CN" sz="2800" b="1" dirty="0">
                <a:solidFill>
                  <a:srgbClr val="0000FF"/>
                </a:solidFill>
              </a:rPr>
              <a:t>26</a:t>
            </a:r>
            <a:r>
              <a:rPr lang="zh-CN" altLang="en-US" sz="2800" b="1" dirty="0">
                <a:solidFill>
                  <a:srgbClr val="0000FF"/>
                </a:solidFill>
              </a:rPr>
              <a:t>．那天，我和他在车站依依惜别，而后就南辕北辙，各奔东西了</a:t>
            </a:r>
            <a:r>
              <a:rPr lang="zh-CN" altLang="en-US" sz="2800" b="1" u="sng" dirty="0">
                <a:solidFill>
                  <a:srgbClr val="FF0000"/>
                </a:solidFill>
              </a:rPr>
              <a:t>。（南辕北辙，比喻行动和目的正好相反。不形容两个人方向相反。）</a:t>
            </a:r>
            <a:r>
              <a:rPr lang="en-US" altLang="zh-CN" sz="2800" b="1" u="sng" dirty="0">
                <a:solidFill>
                  <a:srgbClr val="FF0000"/>
                </a:solidFill>
              </a:rPr>
              <a:t> </a:t>
            </a:r>
            <a:br>
              <a:rPr lang="en-US" altLang="zh-CN" sz="2800" b="1" dirty="0">
                <a:solidFill>
                  <a:srgbClr val="0000FF"/>
                </a:solidFill>
              </a:rPr>
            </a:br>
            <a:r>
              <a:rPr lang="en-US" altLang="zh-CN" sz="2800" b="1" dirty="0">
                <a:solidFill>
                  <a:srgbClr val="0000FF"/>
                </a:solidFill>
              </a:rPr>
              <a:t>27</a:t>
            </a:r>
            <a:r>
              <a:rPr lang="zh-CN" altLang="en-US" sz="2800" b="1" dirty="0">
                <a:solidFill>
                  <a:srgbClr val="0000FF"/>
                </a:solidFill>
              </a:rPr>
              <a:t>．这项新规定颁行一年多，已经露出危险的苗头，如不及时关注，恐怕亡羊补牢，为时太晚</a:t>
            </a:r>
            <a:r>
              <a:rPr lang="zh-CN" altLang="en-US" sz="2800" b="1" u="sng" dirty="0">
                <a:solidFill>
                  <a:srgbClr val="FF0000"/>
                </a:solidFill>
              </a:rPr>
              <a:t>。（亡羊补牢，比喻出了问题以后想办法补救，可以防止继续受损失。</a:t>
            </a:r>
            <a:r>
              <a:rPr lang="en-US" altLang="zh-CN" sz="2800" b="1" u="sng" dirty="0">
                <a:solidFill>
                  <a:srgbClr val="FF0000"/>
                </a:solidFill>
              </a:rPr>
              <a:t>《</a:t>
            </a:r>
            <a:r>
              <a:rPr lang="zh-CN" altLang="en-US" sz="2800" b="1" u="sng" dirty="0">
                <a:solidFill>
                  <a:srgbClr val="FF0000"/>
                </a:solidFill>
              </a:rPr>
              <a:t>战国策</a:t>
            </a:r>
            <a:r>
              <a:rPr lang="en-US" altLang="zh-CN" sz="2800" b="1" u="sng" dirty="0">
                <a:solidFill>
                  <a:srgbClr val="FF0000"/>
                </a:solidFill>
              </a:rPr>
              <a:t>•</a:t>
            </a:r>
            <a:r>
              <a:rPr lang="zh-CN" altLang="en-US" sz="2800" b="1" u="sng" dirty="0">
                <a:solidFill>
                  <a:srgbClr val="FF0000"/>
                </a:solidFill>
              </a:rPr>
              <a:t>楚策</a:t>
            </a:r>
            <a:r>
              <a:rPr lang="en-US" altLang="zh-CN" sz="2800" b="1" u="sng" dirty="0">
                <a:solidFill>
                  <a:srgbClr val="FF0000"/>
                </a:solidFill>
              </a:rPr>
              <a:t>》</a:t>
            </a:r>
            <a:r>
              <a:rPr lang="zh-CN" altLang="en-US" sz="2800" b="1" u="sng" dirty="0">
                <a:solidFill>
                  <a:srgbClr val="FF0000"/>
                </a:solidFill>
              </a:rPr>
              <a:t>：“见兔而顾犬，未为晚也；亡羊而补牢，未为迟也。”这里用反了。）</a:t>
            </a:r>
            <a:r>
              <a:rPr lang="en-US" altLang="zh-CN" sz="2800" b="1" u="sng" dirty="0">
                <a:solidFill>
                  <a:srgbClr val="FF0000"/>
                </a:solidFill>
              </a:rPr>
              <a:t> </a:t>
            </a:r>
            <a:endParaRPr lang="en-US" altLang="zh-CN" sz="2800" b="1" dirty="0">
              <a:solidFill>
                <a:srgbClr val="0000FF"/>
              </a:solidFill>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17758</Words>
  <Application>WPS 演示</Application>
  <PresentationFormat/>
  <Paragraphs>130</Paragraphs>
  <Slides>64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64</vt:i4>
      </vt:variant>
    </vt:vector>
  </HeadingPairs>
  <TitlesOfParts>
    <vt:vector size="70" baseType="lpstr">
      <vt:lpstr>Arial</vt:lpstr>
      <vt:lpstr>宋体</vt:lpstr>
      <vt:lpstr>Wingdings</vt:lpstr>
      <vt:lpstr>微软雅黑</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TH</cp:lastModifiedBy>
  <cp:revision>2</cp:revision>
  <dcterms:created xsi:type="dcterms:W3CDTF">2014-01-09T07:46:37Z</dcterms:created>
  <dcterms:modified xsi:type="dcterms:W3CDTF">2016-12-15T01:12:30Z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