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60" r:id="rId4"/>
    <p:sldId id="259" r:id="rId5"/>
    <p:sldId id="261" r:id="rId6"/>
    <p:sldId id="288" r:id="rId7"/>
    <p:sldId id="273" r:id="rId8"/>
    <p:sldId id="274" r:id="rId9"/>
    <p:sldId id="275" r:id="rId10"/>
    <p:sldId id="287" r:id="rId11"/>
    <p:sldId id="291" r:id="rId12"/>
    <p:sldId id="294" r:id="rId13"/>
    <p:sldId id="295" r:id="rId14"/>
    <p:sldId id="296" r:id="rId15"/>
    <p:sldId id="297" r:id="rId16"/>
    <p:sldId id="298" r:id="rId17"/>
    <p:sldId id="299" r:id="rId18"/>
    <p:sldId id="268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anose="030F0702030302060204" pitchFamily="66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anose="030F0702030302060204" pitchFamily="66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anose="030F0702030302060204" pitchFamily="66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anose="030F0702030302060204" pitchFamily="66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anose="030F0702030302060204" pitchFamily="66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anose="030F0702030302060204" pitchFamily="66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anose="030F0702030302060204" pitchFamily="66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anose="030F0702030302060204" pitchFamily="66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anose="030F0702030302060204" pitchFamily="66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FF0000"/>
    <a:srgbClr val="0808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7" d="100"/>
          <a:sy n="107" d="100"/>
        </p:scale>
        <p:origin x="-84" y="-108"/>
      </p:cViewPr>
      <p:guideLst>
        <p:guide orient="horz" pos="211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9" d="100"/>
        <a:sy n="9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Freeform 2"/>
          <p:cNvSpPr/>
          <p:nvPr/>
        </p:nvSpPr>
        <p:spPr bwMode="blackWhite">
          <a:xfrm>
            <a:off x="20638" y="12700"/>
            <a:ext cx="8896350" cy="6780213"/>
          </a:xfrm>
          <a:custGeom>
            <a:avLst/>
            <a:gdLst>
              <a:gd name="T0" fmla="*/ 2822 w 3985"/>
              <a:gd name="T1" fmla="*/ 0 h 3619"/>
              <a:gd name="T2" fmla="*/ 0 w 3985"/>
              <a:gd name="T3" fmla="*/ 975 h 3619"/>
              <a:gd name="T4" fmla="*/ 2169 w 3985"/>
              <a:gd name="T5" fmla="*/ 3619 h 3619"/>
              <a:gd name="T6" fmla="*/ 3985 w 3985"/>
              <a:gd name="T7" fmla="*/ 1125 h 3619"/>
              <a:gd name="T8" fmla="*/ 2822 w 3985"/>
              <a:gd name="T9" fmla="*/ 0 h 3619"/>
              <a:gd name="T10" fmla="*/ 2822 w 3985"/>
              <a:gd name="T11" fmla="*/ 0 h 3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3300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8D379D7-36B4-43A8-9FF7-A70849BF83A7}" type="slidenum">
              <a:rPr lang="en-US" altLang="zh-CN"/>
            </a:fld>
            <a:endParaRPr lang="en-US" altLang="zh-CN"/>
          </a:p>
        </p:txBody>
      </p:sp>
      <p:grpSp>
        <p:nvGrpSpPr>
          <p:cNvPr id="24584" name="Group 8"/>
          <p:cNvGrpSpPr/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24585" name="Freeform 9"/>
            <p:cNvSpPr/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6" name="Freeform 10"/>
            <p:cNvSpPr/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7" name="Freeform 11"/>
            <p:cNvSpPr/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4588" name="Group 12"/>
            <p:cNvGrpSpPr/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24589" name="Freeform 13"/>
              <p:cNvSpPr/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590" name="Freeform 14"/>
              <p:cNvSpPr/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591" name="Freeform 15"/>
              <p:cNvSpPr/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592" name="Freeform 16"/>
              <p:cNvSpPr/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593" name="Freeform 17"/>
              <p:cNvSpPr/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4594" name="Group 18"/>
          <p:cNvGrpSpPr/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24595" name="Freeform 19"/>
            <p:cNvSpPr/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6" name="Freeform 20"/>
            <p:cNvSpPr/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7" name="Freeform 21"/>
            <p:cNvSpPr/>
            <p:nvPr userDrawn="1"/>
          </p:nvSpPr>
          <p:spPr bwMode="auto">
            <a:xfrm rot="7320404">
              <a:off x="5000" y="2912"/>
              <a:ext cx="416" cy="265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4598" name="Group 22"/>
            <p:cNvGrpSpPr/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24599" name="Freeform 23"/>
              <p:cNvSpPr/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00" name="Freeform 24"/>
              <p:cNvSpPr/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01" name="Freeform 25"/>
              <p:cNvSpPr/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02" name="Freeform 26"/>
              <p:cNvSpPr/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03" name="Freeform 27"/>
              <p:cNvSpPr/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4604" name="Freeform 28"/>
          <p:cNvSpPr/>
          <p:nvPr/>
        </p:nvSpPr>
        <p:spPr bwMode="auto">
          <a:xfrm>
            <a:off x="901700" y="5054600"/>
            <a:ext cx="6807200" cy="728663"/>
          </a:xfrm>
          <a:custGeom>
            <a:avLst/>
            <a:gdLst>
              <a:gd name="T0" fmla="*/ 0 w 4288"/>
              <a:gd name="T1" fmla="*/ 0 h 459"/>
              <a:gd name="T2" fmla="*/ 816 w 4288"/>
              <a:gd name="T3" fmla="*/ 256 h 459"/>
              <a:gd name="T4" fmla="*/ 1560 w 4288"/>
              <a:gd name="T5" fmla="*/ 144 h 459"/>
              <a:gd name="T6" fmla="*/ 1856 w 4288"/>
              <a:gd name="T7" fmla="*/ 376 h 459"/>
              <a:gd name="T8" fmla="*/ 2344 w 4288"/>
              <a:gd name="T9" fmla="*/ 152 h 459"/>
              <a:gd name="T10" fmla="*/ 3536 w 4288"/>
              <a:gd name="T11" fmla="*/ 456 h 459"/>
              <a:gd name="T12" fmla="*/ 4288 w 4288"/>
              <a:gd name="T13" fmla="*/ 136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5" name="Freeform 29"/>
          <p:cNvSpPr/>
          <p:nvPr/>
        </p:nvSpPr>
        <p:spPr bwMode="auto">
          <a:xfrm>
            <a:off x="4076700" y="1930400"/>
            <a:ext cx="889000" cy="381000"/>
          </a:xfrm>
          <a:custGeom>
            <a:avLst/>
            <a:gdLst>
              <a:gd name="T0" fmla="*/ 0 w 560"/>
              <a:gd name="T1" fmla="*/ 32 h 240"/>
              <a:gd name="T2" fmla="*/ 280 w 560"/>
              <a:gd name="T3" fmla="*/ 144 h 240"/>
              <a:gd name="T4" fmla="*/ 448 w 560"/>
              <a:gd name="T5" fmla="*/ 16 h 240"/>
              <a:gd name="T6" fmla="*/ 560 w 560"/>
              <a:gd name="T7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AE4B52-6F00-4161-BF8A-CF9BFC9876A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A3753-B4CC-4AE3-9303-58F7128F9E0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5622E5-99C3-47FF-B1A4-86ADBF95B9D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0DA1CB-1506-48EC-9060-7B1A4435187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A244E9-089A-4420-80FC-1175ED4C162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899CE7-707D-443A-8B86-94CD45DF686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30DCA1-FF27-48D1-B699-E8ECC4FED3F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A14465-482E-4236-AE6F-B86D4C8041C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032B30-6FD7-473B-979B-055B1197D74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773A16-5448-4635-8116-C0C7BD634A4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Freeform 2"/>
          <p:cNvSpPr/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>
              <a:gd name="T0" fmla="*/ 2903 w 2903"/>
              <a:gd name="T1" fmla="*/ 433 h 3686"/>
              <a:gd name="T2" fmla="*/ 2565 w 2903"/>
              <a:gd name="T3" fmla="*/ 80 h 3686"/>
              <a:gd name="T4" fmla="*/ 2241 w 2903"/>
              <a:gd name="T5" fmla="*/ 0 h 3686"/>
              <a:gd name="T6" fmla="*/ 110 w 2903"/>
              <a:gd name="T7" fmla="*/ 2811 h 3686"/>
              <a:gd name="T8" fmla="*/ 110 w 2903"/>
              <a:gd name="T9" fmla="*/ 3228 h 3686"/>
              <a:gd name="T10" fmla="*/ 0 w 2903"/>
              <a:gd name="T11" fmla="*/ 3631 h 3686"/>
              <a:gd name="T12" fmla="*/ 72 w 2903"/>
              <a:gd name="T13" fmla="*/ 3686 h 3686"/>
              <a:gd name="T14" fmla="*/ 441 w 2903"/>
              <a:gd name="T15" fmla="*/ 3355 h 3686"/>
              <a:gd name="T16" fmla="*/ 740 w 2903"/>
              <a:gd name="T17" fmla="*/ 3228 h 3686"/>
              <a:gd name="T18" fmla="*/ 2903 w 2903"/>
              <a:gd name="T19" fmla="*/ 433 h 3686"/>
              <a:gd name="T20" fmla="*/ 2903 w 2903"/>
              <a:gd name="T21" fmla="*/ 433 h 3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CD5EBE41-63E5-4645-9394-1258DA45BCAF}" type="slidenum">
              <a:rPr lang="en-US" altLang="zh-CN"/>
            </a:fld>
            <a:endParaRPr lang="en-US" altLang="zh-CN"/>
          </a:p>
        </p:txBody>
      </p:sp>
      <p:sp>
        <p:nvSpPr>
          <p:cNvPr id="23560" name="Freeform 8"/>
          <p:cNvSpPr/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>
              <a:gd name="T0" fmla="*/ 2293 w 2911"/>
              <a:gd name="T1" fmla="*/ 0 h 3703"/>
              <a:gd name="T2" fmla="*/ 130 w 2911"/>
              <a:gd name="T3" fmla="*/ 2835 h 3703"/>
              <a:gd name="T4" fmla="*/ 131 w 2911"/>
              <a:gd name="T5" fmla="*/ 3201 h 3703"/>
              <a:gd name="T6" fmla="*/ 0 w 2911"/>
              <a:gd name="T7" fmla="*/ 3633 h 3703"/>
              <a:gd name="T8" fmla="*/ 50 w 2911"/>
              <a:gd name="T9" fmla="*/ 3703 h 3703"/>
              <a:gd name="T10" fmla="*/ 422 w 2911"/>
              <a:gd name="T11" fmla="*/ 3352 h 3703"/>
              <a:gd name="T12" fmla="*/ 763 w 2911"/>
              <a:gd name="T13" fmla="*/ 3220 h 3703"/>
              <a:gd name="T14" fmla="*/ 2911 w 2911"/>
              <a:gd name="T15" fmla="*/ 428 h 3703"/>
              <a:gd name="T16" fmla="*/ 2589 w 2911"/>
              <a:gd name="T17" fmla="*/ 96 h 3703"/>
              <a:gd name="T18" fmla="*/ 2293 w 2911"/>
              <a:gd name="T19" fmla="*/ 0 h 3703"/>
              <a:gd name="T20" fmla="*/ 2293 w 2911"/>
              <a:gd name="T21" fmla="*/ 0 h 3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1" name="Freeform 9"/>
          <p:cNvSpPr/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>
              <a:gd name="T0" fmla="*/ 0 w 2561"/>
              <a:gd name="T1" fmla="*/ 2485 h 2777"/>
              <a:gd name="T2" fmla="*/ 432 w 2561"/>
              <a:gd name="T3" fmla="*/ 2553 h 2777"/>
              <a:gd name="T4" fmla="*/ 736 w 2561"/>
              <a:gd name="T5" fmla="*/ 2777 h 2777"/>
              <a:gd name="T6" fmla="*/ 2561 w 2561"/>
              <a:gd name="T7" fmla="*/ 399 h 2777"/>
              <a:gd name="T8" fmla="*/ 2118 w 2561"/>
              <a:gd name="T9" fmla="*/ 82 h 2777"/>
              <a:gd name="T10" fmla="*/ 1898 w 2561"/>
              <a:gd name="T11" fmla="*/ 0 h 2777"/>
              <a:gd name="T12" fmla="*/ 0 w 2561"/>
              <a:gd name="T13" fmla="*/ 2485 h 2777"/>
              <a:gd name="T14" fmla="*/ 0 w 2561"/>
              <a:gd name="T15" fmla="*/ 2485 h 27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3562" name="Group 10"/>
          <p:cNvGrpSpPr/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23563" name="Freeform 11"/>
            <p:cNvSpPr/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>
                <a:gd name="T0" fmla="*/ 1587 w 2177"/>
                <a:gd name="T1" fmla="*/ 1260 h 1298"/>
                <a:gd name="T2" fmla="*/ 1420 w 2177"/>
                <a:gd name="T3" fmla="*/ 1106 h 1298"/>
                <a:gd name="T4" fmla="*/ 1331 w 2177"/>
                <a:gd name="T5" fmla="*/ 477 h 1298"/>
                <a:gd name="T6" fmla="*/ 2139 w 2177"/>
                <a:gd name="T7" fmla="*/ 330 h 1298"/>
                <a:gd name="T8" fmla="*/ 2177 w 2177"/>
                <a:gd name="T9" fmla="*/ 203 h 1298"/>
                <a:gd name="T10" fmla="*/ 2099 w 2177"/>
                <a:gd name="T11" fmla="*/ 100 h 1298"/>
                <a:gd name="T12" fmla="*/ 1276 w 2177"/>
                <a:gd name="T13" fmla="*/ 211 h 1298"/>
                <a:gd name="T14" fmla="*/ 1219 w 2177"/>
                <a:gd name="T15" fmla="*/ 32 h 1298"/>
                <a:gd name="T16" fmla="*/ 1085 w 2177"/>
                <a:gd name="T17" fmla="*/ 0 h 1298"/>
                <a:gd name="T18" fmla="*/ 958 w 2177"/>
                <a:gd name="T19" fmla="*/ 28 h 1298"/>
                <a:gd name="T20" fmla="*/ 888 w 2177"/>
                <a:gd name="T21" fmla="*/ 106 h 1298"/>
                <a:gd name="T22" fmla="*/ 937 w 2177"/>
                <a:gd name="T23" fmla="*/ 285 h 1298"/>
                <a:gd name="T24" fmla="*/ 660 w 2177"/>
                <a:gd name="T25" fmla="*/ 441 h 1298"/>
                <a:gd name="T26" fmla="*/ 983 w 2177"/>
                <a:gd name="T27" fmla="*/ 473 h 1298"/>
                <a:gd name="T28" fmla="*/ 1112 w 2177"/>
                <a:gd name="T29" fmla="*/ 889 h 1298"/>
                <a:gd name="T30" fmla="*/ 141 w 2177"/>
                <a:gd name="T31" fmla="*/ 469 h 1298"/>
                <a:gd name="T32" fmla="*/ 46 w 2177"/>
                <a:gd name="T33" fmla="*/ 509 h 1298"/>
                <a:gd name="T34" fmla="*/ 0 w 2177"/>
                <a:gd name="T35" fmla="*/ 636 h 1298"/>
                <a:gd name="T36" fmla="*/ 55 w 2177"/>
                <a:gd name="T37" fmla="*/ 779 h 1298"/>
                <a:gd name="T38" fmla="*/ 1139 w 2177"/>
                <a:gd name="T39" fmla="*/ 1288 h 1298"/>
                <a:gd name="T40" fmla="*/ 1378 w 2177"/>
                <a:gd name="T41" fmla="*/ 1256 h 1298"/>
                <a:gd name="T42" fmla="*/ 1570 w 2177"/>
                <a:gd name="T43" fmla="*/ 1298 h 1298"/>
                <a:gd name="T44" fmla="*/ 1587 w 2177"/>
                <a:gd name="T45" fmla="*/ 1260 h 1298"/>
                <a:gd name="T46" fmla="*/ 1587 w 2177"/>
                <a:gd name="T47" fmla="*/ 1260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4" name="Freeform 12"/>
            <p:cNvSpPr/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>
                <a:gd name="T0" fmla="*/ 0 w 143"/>
                <a:gd name="T1" fmla="*/ 7 h 258"/>
                <a:gd name="T2" fmla="*/ 120 w 143"/>
                <a:gd name="T3" fmla="*/ 0 h 258"/>
                <a:gd name="T4" fmla="*/ 143 w 143"/>
                <a:gd name="T5" fmla="*/ 233 h 258"/>
                <a:gd name="T6" fmla="*/ 8 w 143"/>
                <a:gd name="T7" fmla="*/ 258 h 258"/>
                <a:gd name="T8" fmla="*/ 0 w 143"/>
                <a:gd name="T9" fmla="*/ 7 h 258"/>
                <a:gd name="T10" fmla="*/ 0 w 143"/>
                <a:gd name="T11" fmla="*/ 7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5" name="Freeform 13"/>
            <p:cNvSpPr/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6" name="Freeform 14"/>
            <p:cNvSpPr/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7" name="Freeform 15"/>
            <p:cNvSpPr/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>
                <a:gd name="T0" fmla="*/ 0 w 272"/>
                <a:gd name="T1" fmla="*/ 28 h 241"/>
                <a:gd name="T2" fmla="*/ 160 w 272"/>
                <a:gd name="T3" fmla="*/ 0 h 241"/>
                <a:gd name="T4" fmla="*/ 251 w 272"/>
                <a:gd name="T5" fmla="*/ 36 h 241"/>
                <a:gd name="T6" fmla="*/ 272 w 272"/>
                <a:gd name="T7" fmla="*/ 139 h 241"/>
                <a:gd name="T8" fmla="*/ 164 w 272"/>
                <a:gd name="T9" fmla="*/ 146 h 241"/>
                <a:gd name="T10" fmla="*/ 32 w 272"/>
                <a:gd name="T11" fmla="*/ 241 h 241"/>
                <a:gd name="T12" fmla="*/ 0 w 272"/>
                <a:gd name="T13" fmla="*/ 28 h 241"/>
                <a:gd name="T14" fmla="*/ 0 w 272"/>
                <a:gd name="T15" fmla="*/ 28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8" name="Freeform 16"/>
            <p:cNvSpPr/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>
                <a:gd name="T0" fmla="*/ 152 w 152"/>
                <a:gd name="T1" fmla="*/ 4 h 224"/>
                <a:gd name="T2" fmla="*/ 152 w 152"/>
                <a:gd name="T3" fmla="*/ 224 h 224"/>
                <a:gd name="T4" fmla="*/ 0 w 152"/>
                <a:gd name="T5" fmla="*/ 8 h 224"/>
                <a:gd name="T6" fmla="*/ 72 w 152"/>
                <a:gd name="T7" fmla="*/ 0 h 224"/>
                <a:gd name="T8" fmla="*/ 152 w 152"/>
                <a:gd name="T9" fmla="*/ 4 h 224"/>
                <a:gd name="T10" fmla="*/ 152 w 152"/>
                <a:gd name="T11" fmla="*/ 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9" name="Freeform 17"/>
            <p:cNvSpPr/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>
                <a:gd name="T0" fmla="*/ 0 w 386"/>
                <a:gd name="T1" fmla="*/ 80 h 764"/>
                <a:gd name="T2" fmla="*/ 87 w 386"/>
                <a:gd name="T3" fmla="*/ 0 h 764"/>
                <a:gd name="T4" fmla="*/ 232 w 386"/>
                <a:gd name="T5" fmla="*/ 6 h 764"/>
                <a:gd name="T6" fmla="*/ 386 w 386"/>
                <a:gd name="T7" fmla="*/ 764 h 764"/>
                <a:gd name="T8" fmla="*/ 279 w 386"/>
                <a:gd name="T9" fmla="*/ 720 h 764"/>
                <a:gd name="T10" fmla="*/ 152 w 386"/>
                <a:gd name="T11" fmla="*/ 677 h 764"/>
                <a:gd name="T12" fmla="*/ 0 w 386"/>
                <a:gd name="T13" fmla="*/ 80 h 764"/>
                <a:gd name="T14" fmla="*/ 0 w 386"/>
                <a:gd name="T15" fmla="*/ 8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0" name="Freeform 18"/>
            <p:cNvSpPr/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>
                <a:gd name="T0" fmla="*/ 692 w 728"/>
                <a:gd name="T1" fmla="*/ 0 h 348"/>
                <a:gd name="T2" fmla="*/ 0 w 728"/>
                <a:gd name="T3" fmla="*/ 106 h 348"/>
                <a:gd name="T4" fmla="*/ 28 w 728"/>
                <a:gd name="T5" fmla="*/ 348 h 348"/>
                <a:gd name="T6" fmla="*/ 715 w 728"/>
                <a:gd name="T7" fmla="*/ 237 h 348"/>
                <a:gd name="T8" fmla="*/ 728 w 728"/>
                <a:gd name="T9" fmla="*/ 43 h 348"/>
                <a:gd name="T10" fmla="*/ 692 w 728"/>
                <a:gd name="T11" fmla="*/ 0 h 348"/>
                <a:gd name="T12" fmla="*/ 692 w 728"/>
                <a:gd name="T13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1" name="Freeform 19"/>
            <p:cNvSpPr/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>
                <a:gd name="T0" fmla="*/ 272 w 312"/>
                <a:gd name="T1" fmla="*/ 0 h 135"/>
                <a:gd name="T2" fmla="*/ 0 w 312"/>
                <a:gd name="T3" fmla="*/ 78 h 135"/>
                <a:gd name="T4" fmla="*/ 312 w 312"/>
                <a:gd name="T5" fmla="*/ 135 h 135"/>
                <a:gd name="T6" fmla="*/ 272 w 312"/>
                <a:gd name="T7" fmla="*/ 0 h 135"/>
                <a:gd name="T8" fmla="*/ 272 w 312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3572" name="Group 20"/>
            <p:cNvGrpSpPr/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23573" name="Group 21"/>
              <p:cNvGrpSpPr/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23574" name="Freeform 22"/>
                <p:cNvSpPr/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>
                    <a:gd name="T0" fmla="*/ 0 w 313"/>
                    <a:gd name="T1" fmla="*/ 107 h 175"/>
                    <a:gd name="T2" fmla="*/ 114 w 313"/>
                    <a:gd name="T3" fmla="*/ 10 h 175"/>
                    <a:gd name="T4" fmla="*/ 213 w 313"/>
                    <a:gd name="T5" fmla="*/ 0 h 175"/>
                    <a:gd name="T6" fmla="*/ 292 w 313"/>
                    <a:gd name="T7" fmla="*/ 27 h 175"/>
                    <a:gd name="T8" fmla="*/ 313 w 313"/>
                    <a:gd name="T9" fmla="*/ 91 h 175"/>
                    <a:gd name="T10" fmla="*/ 167 w 313"/>
                    <a:gd name="T11" fmla="*/ 67 h 175"/>
                    <a:gd name="T12" fmla="*/ 74 w 313"/>
                    <a:gd name="T13" fmla="*/ 101 h 175"/>
                    <a:gd name="T14" fmla="*/ 13 w 313"/>
                    <a:gd name="T15" fmla="*/ 175 h 175"/>
                    <a:gd name="T16" fmla="*/ 0 w 313"/>
                    <a:gd name="T17" fmla="*/ 107 h 175"/>
                    <a:gd name="T18" fmla="*/ 0 w 313"/>
                    <a:gd name="T19" fmla="*/ 107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575" name="Freeform 23"/>
                <p:cNvSpPr/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>
                    <a:gd name="T0" fmla="*/ 0 w 230"/>
                    <a:gd name="T1" fmla="*/ 40 h 266"/>
                    <a:gd name="T2" fmla="*/ 160 w 230"/>
                    <a:gd name="T3" fmla="*/ 266 h 266"/>
                    <a:gd name="T4" fmla="*/ 230 w 230"/>
                    <a:gd name="T5" fmla="*/ 251 h 266"/>
                    <a:gd name="T6" fmla="*/ 223 w 230"/>
                    <a:gd name="T7" fmla="*/ 17 h 266"/>
                    <a:gd name="T8" fmla="*/ 166 w 230"/>
                    <a:gd name="T9" fmla="*/ 0 h 266"/>
                    <a:gd name="T10" fmla="*/ 179 w 230"/>
                    <a:gd name="T11" fmla="*/ 197 h 266"/>
                    <a:gd name="T12" fmla="*/ 71 w 230"/>
                    <a:gd name="T13" fmla="*/ 4 h 266"/>
                    <a:gd name="T14" fmla="*/ 0 w 230"/>
                    <a:gd name="T15" fmla="*/ 40 h 266"/>
                    <a:gd name="T16" fmla="*/ 0 w 230"/>
                    <a:gd name="T17" fmla="*/ 40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576" name="Freeform 24"/>
                <p:cNvSpPr/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>
                    <a:gd name="T0" fmla="*/ 0 w 87"/>
                    <a:gd name="T1" fmla="*/ 19 h 234"/>
                    <a:gd name="T2" fmla="*/ 36 w 87"/>
                    <a:gd name="T3" fmla="*/ 93 h 234"/>
                    <a:gd name="T4" fmla="*/ 44 w 87"/>
                    <a:gd name="T5" fmla="*/ 154 h 234"/>
                    <a:gd name="T6" fmla="*/ 27 w 87"/>
                    <a:gd name="T7" fmla="*/ 234 h 234"/>
                    <a:gd name="T8" fmla="*/ 80 w 87"/>
                    <a:gd name="T9" fmla="*/ 220 h 234"/>
                    <a:gd name="T10" fmla="*/ 87 w 87"/>
                    <a:gd name="T11" fmla="*/ 116 h 234"/>
                    <a:gd name="T12" fmla="*/ 46 w 87"/>
                    <a:gd name="T13" fmla="*/ 0 h 234"/>
                    <a:gd name="T14" fmla="*/ 0 w 87"/>
                    <a:gd name="T15" fmla="*/ 19 h 234"/>
                    <a:gd name="T16" fmla="*/ 0 w 87"/>
                    <a:gd name="T17" fmla="*/ 19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3577" name="Freeform 25"/>
              <p:cNvSpPr/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78" name="Freeform 26"/>
              <p:cNvSpPr/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79" name="Freeform 27"/>
              <p:cNvSpPr/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>
                  <a:gd name="T0" fmla="*/ 24 w 213"/>
                  <a:gd name="T1" fmla="*/ 0 h 478"/>
                  <a:gd name="T2" fmla="*/ 91 w 213"/>
                  <a:gd name="T3" fmla="*/ 25 h 478"/>
                  <a:gd name="T4" fmla="*/ 80 w 213"/>
                  <a:gd name="T5" fmla="*/ 192 h 478"/>
                  <a:gd name="T6" fmla="*/ 106 w 213"/>
                  <a:gd name="T7" fmla="*/ 327 h 478"/>
                  <a:gd name="T8" fmla="*/ 213 w 213"/>
                  <a:gd name="T9" fmla="*/ 451 h 478"/>
                  <a:gd name="T10" fmla="*/ 97 w 213"/>
                  <a:gd name="T11" fmla="*/ 478 h 478"/>
                  <a:gd name="T12" fmla="*/ 30 w 213"/>
                  <a:gd name="T13" fmla="*/ 344 h 478"/>
                  <a:gd name="T14" fmla="*/ 0 w 213"/>
                  <a:gd name="T15" fmla="*/ 57 h 478"/>
                  <a:gd name="T16" fmla="*/ 24 w 213"/>
                  <a:gd name="T17" fmla="*/ 0 h 478"/>
                  <a:gd name="T18" fmla="*/ 24 w 213"/>
                  <a:gd name="T19" fmla="*/ 0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3580" name="Group 28"/>
              <p:cNvGrpSpPr/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23581" name="Freeform 29"/>
                <p:cNvSpPr/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>
                    <a:gd name="T0" fmla="*/ 110 w 150"/>
                    <a:gd name="T1" fmla="*/ 0 h 173"/>
                    <a:gd name="T2" fmla="*/ 40 w 150"/>
                    <a:gd name="T3" fmla="*/ 66 h 173"/>
                    <a:gd name="T4" fmla="*/ 0 w 150"/>
                    <a:gd name="T5" fmla="*/ 173 h 173"/>
                    <a:gd name="T6" fmla="*/ 80 w 150"/>
                    <a:gd name="T7" fmla="*/ 160 h 173"/>
                    <a:gd name="T8" fmla="*/ 103 w 150"/>
                    <a:gd name="T9" fmla="*/ 84 h 173"/>
                    <a:gd name="T10" fmla="*/ 150 w 150"/>
                    <a:gd name="T11" fmla="*/ 27 h 173"/>
                    <a:gd name="T12" fmla="*/ 110 w 150"/>
                    <a:gd name="T13" fmla="*/ 0 h 173"/>
                    <a:gd name="T14" fmla="*/ 110 w 150"/>
                    <a:gd name="T15" fmla="*/ 0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582" name="Freeform 30"/>
                <p:cNvSpPr/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>
                    <a:gd name="T0" fmla="*/ 156 w 1684"/>
                    <a:gd name="T1" fmla="*/ 0 h 880"/>
                    <a:gd name="T2" fmla="*/ 63 w 1684"/>
                    <a:gd name="T3" fmla="*/ 52 h 880"/>
                    <a:gd name="T4" fmla="*/ 0 w 1684"/>
                    <a:gd name="T5" fmla="*/ 208 h 880"/>
                    <a:gd name="T6" fmla="*/ 67 w 1684"/>
                    <a:gd name="T7" fmla="*/ 358 h 880"/>
                    <a:gd name="T8" fmla="*/ 1182 w 1684"/>
                    <a:gd name="T9" fmla="*/ 867 h 880"/>
                    <a:gd name="T10" fmla="*/ 1422 w 1684"/>
                    <a:gd name="T11" fmla="*/ 835 h 880"/>
                    <a:gd name="T12" fmla="*/ 1616 w 1684"/>
                    <a:gd name="T13" fmla="*/ 880 h 880"/>
                    <a:gd name="T14" fmla="*/ 1684 w 1684"/>
                    <a:gd name="T15" fmla="*/ 808 h 880"/>
                    <a:gd name="T16" fmla="*/ 1502 w 1684"/>
                    <a:gd name="T17" fmla="*/ 664 h 880"/>
                    <a:gd name="T18" fmla="*/ 1428 w 1684"/>
                    <a:gd name="T19" fmla="*/ 512 h 880"/>
                    <a:gd name="T20" fmla="*/ 1369 w 1684"/>
                    <a:gd name="T21" fmla="*/ 527 h 880"/>
                    <a:gd name="T22" fmla="*/ 1439 w 1684"/>
                    <a:gd name="T23" fmla="*/ 664 h 880"/>
                    <a:gd name="T24" fmla="*/ 1578 w 1684"/>
                    <a:gd name="T25" fmla="*/ 810 h 880"/>
                    <a:gd name="T26" fmla="*/ 1413 w 1684"/>
                    <a:gd name="T27" fmla="*/ 787 h 880"/>
                    <a:gd name="T28" fmla="*/ 1219 w 1684"/>
                    <a:gd name="T29" fmla="*/ 814 h 880"/>
                    <a:gd name="T30" fmla="*/ 1255 w 1684"/>
                    <a:gd name="T31" fmla="*/ 650 h 880"/>
                    <a:gd name="T32" fmla="*/ 1338 w 1684"/>
                    <a:gd name="T33" fmla="*/ 538 h 880"/>
                    <a:gd name="T34" fmla="*/ 1241 w 1684"/>
                    <a:gd name="T35" fmla="*/ 552 h 880"/>
                    <a:gd name="T36" fmla="*/ 1165 w 1684"/>
                    <a:gd name="T37" fmla="*/ 658 h 880"/>
                    <a:gd name="T38" fmla="*/ 1139 w 1684"/>
                    <a:gd name="T39" fmla="*/ 791 h 880"/>
                    <a:gd name="T40" fmla="*/ 107 w 1684"/>
                    <a:gd name="T41" fmla="*/ 310 h 880"/>
                    <a:gd name="T42" fmla="*/ 80 w 1684"/>
                    <a:gd name="T43" fmla="*/ 215 h 880"/>
                    <a:gd name="T44" fmla="*/ 103 w 1684"/>
                    <a:gd name="T45" fmla="*/ 95 h 880"/>
                    <a:gd name="T46" fmla="*/ 217 w 1684"/>
                    <a:gd name="T47" fmla="*/ 0 h 880"/>
                    <a:gd name="T48" fmla="*/ 156 w 1684"/>
                    <a:gd name="T49" fmla="*/ 0 h 880"/>
                    <a:gd name="T50" fmla="*/ 156 w 1684"/>
                    <a:gd name="T51" fmla="*/ 0 h 8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583" name="Freeform 31"/>
                <p:cNvSpPr/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>
                    <a:gd name="T0" fmla="*/ 116 w 160"/>
                    <a:gd name="T1" fmla="*/ 0 h 335"/>
                    <a:gd name="T2" fmla="*/ 19 w 160"/>
                    <a:gd name="T3" fmla="*/ 106 h 335"/>
                    <a:gd name="T4" fmla="*/ 0 w 160"/>
                    <a:gd name="T5" fmla="*/ 230 h 335"/>
                    <a:gd name="T6" fmla="*/ 33 w 160"/>
                    <a:gd name="T7" fmla="*/ 314 h 335"/>
                    <a:gd name="T8" fmla="*/ 94 w 160"/>
                    <a:gd name="T9" fmla="*/ 335 h 335"/>
                    <a:gd name="T10" fmla="*/ 76 w 160"/>
                    <a:gd name="T11" fmla="*/ 154 h 335"/>
                    <a:gd name="T12" fmla="*/ 160 w 160"/>
                    <a:gd name="T13" fmla="*/ 17 h 335"/>
                    <a:gd name="T14" fmla="*/ 116 w 160"/>
                    <a:gd name="T15" fmla="*/ 0 h 335"/>
                    <a:gd name="T16" fmla="*/ 116 w 160"/>
                    <a:gd name="T17" fmla="*/ 0 h 3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584" name="Freeform 32"/>
                <p:cNvSpPr/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>
                    <a:gd name="T0" fmla="*/ 218 w 642"/>
                    <a:gd name="T1" fmla="*/ 896 h 1188"/>
                    <a:gd name="T2" fmla="*/ 0 w 642"/>
                    <a:gd name="T3" fmla="*/ 124 h 1188"/>
                    <a:gd name="T4" fmla="*/ 81 w 642"/>
                    <a:gd name="T5" fmla="*/ 38 h 1188"/>
                    <a:gd name="T6" fmla="*/ 258 w 642"/>
                    <a:gd name="T7" fmla="*/ 0 h 1188"/>
                    <a:gd name="T8" fmla="*/ 399 w 642"/>
                    <a:gd name="T9" fmla="*/ 57 h 1188"/>
                    <a:gd name="T10" fmla="*/ 642 w 642"/>
                    <a:gd name="T11" fmla="*/ 1188 h 1188"/>
                    <a:gd name="T12" fmla="*/ 555 w 642"/>
                    <a:gd name="T13" fmla="*/ 1091 h 1188"/>
                    <a:gd name="T14" fmla="*/ 355 w 642"/>
                    <a:gd name="T15" fmla="*/ 97 h 1188"/>
                    <a:gd name="T16" fmla="*/ 226 w 642"/>
                    <a:gd name="T17" fmla="*/ 61 h 1188"/>
                    <a:gd name="T18" fmla="*/ 119 w 642"/>
                    <a:gd name="T19" fmla="*/ 74 h 1188"/>
                    <a:gd name="T20" fmla="*/ 76 w 642"/>
                    <a:gd name="T21" fmla="*/ 141 h 1188"/>
                    <a:gd name="T22" fmla="*/ 306 w 642"/>
                    <a:gd name="T23" fmla="*/ 924 h 1188"/>
                    <a:gd name="T24" fmla="*/ 218 w 642"/>
                    <a:gd name="T25" fmla="*/ 896 h 1188"/>
                    <a:gd name="T26" fmla="*/ 218 w 642"/>
                    <a:gd name="T27" fmla="*/ 896 h 1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585" name="Freeform 33"/>
                <p:cNvSpPr/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>
                    <a:gd name="T0" fmla="*/ 0 w 192"/>
                    <a:gd name="T1" fmla="*/ 27 h 504"/>
                    <a:gd name="T2" fmla="*/ 76 w 192"/>
                    <a:gd name="T3" fmla="*/ 194 h 504"/>
                    <a:gd name="T4" fmla="*/ 113 w 192"/>
                    <a:gd name="T5" fmla="*/ 318 h 504"/>
                    <a:gd name="T6" fmla="*/ 116 w 192"/>
                    <a:gd name="T7" fmla="*/ 504 h 504"/>
                    <a:gd name="T8" fmla="*/ 192 w 192"/>
                    <a:gd name="T9" fmla="*/ 504 h 504"/>
                    <a:gd name="T10" fmla="*/ 187 w 192"/>
                    <a:gd name="T11" fmla="*/ 360 h 504"/>
                    <a:gd name="T12" fmla="*/ 162 w 192"/>
                    <a:gd name="T13" fmla="*/ 208 h 504"/>
                    <a:gd name="T14" fmla="*/ 99 w 192"/>
                    <a:gd name="T15" fmla="*/ 59 h 504"/>
                    <a:gd name="T16" fmla="*/ 63 w 192"/>
                    <a:gd name="T17" fmla="*/ 0 h 504"/>
                    <a:gd name="T18" fmla="*/ 0 w 192"/>
                    <a:gd name="T19" fmla="*/ 27 h 504"/>
                    <a:gd name="T20" fmla="*/ 0 w 192"/>
                    <a:gd name="T21" fmla="*/ 27 h 5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586" name="Freeform 34"/>
                <p:cNvSpPr/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>
                    <a:gd name="T0" fmla="*/ 297 w 390"/>
                    <a:gd name="T1" fmla="*/ 0 h 269"/>
                    <a:gd name="T2" fmla="*/ 257 w 390"/>
                    <a:gd name="T3" fmla="*/ 17 h 269"/>
                    <a:gd name="T4" fmla="*/ 253 w 390"/>
                    <a:gd name="T5" fmla="*/ 66 h 269"/>
                    <a:gd name="T6" fmla="*/ 0 w 390"/>
                    <a:gd name="T7" fmla="*/ 169 h 269"/>
                    <a:gd name="T8" fmla="*/ 0 w 390"/>
                    <a:gd name="T9" fmla="*/ 222 h 269"/>
                    <a:gd name="T10" fmla="*/ 284 w 390"/>
                    <a:gd name="T11" fmla="*/ 226 h 269"/>
                    <a:gd name="T12" fmla="*/ 320 w 390"/>
                    <a:gd name="T13" fmla="*/ 269 h 269"/>
                    <a:gd name="T14" fmla="*/ 390 w 390"/>
                    <a:gd name="T15" fmla="*/ 266 h 269"/>
                    <a:gd name="T16" fmla="*/ 383 w 390"/>
                    <a:gd name="T17" fmla="*/ 190 h 269"/>
                    <a:gd name="T18" fmla="*/ 116 w 390"/>
                    <a:gd name="T19" fmla="*/ 176 h 269"/>
                    <a:gd name="T20" fmla="*/ 333 w 390"/>
                    <a:gd name="T21" fmla="*/ 89 h 269"/>
                    <a:gd name="T22" fmla="*/ 297 w 390"/>
                    <a:gd name="T23" fmla="*/ 0 h 269"/>
                    <a:gd name="T24" fmla="*/ 297 w 390"/>
                    <a:gd name="T25" fmla="*/ 0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587" name="Freeform 35"/>
                <p:cNvSpPr/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>
                    <a:gd name="T0" fmla="*/ 0 w 941"/>
                    <a:gd name="T1" fmla="*/ 131 h 424"/>
                    <a:gd name="T2" fmla="*/ 863 w 941"/>
                    <a:gd name="T3" fmla="*/ 0 h 424"/>
                    <a:gd name="T4" fmla="*/ 926 w 941"/>
                    <a:gd name="T5" fmla="*/ 78 h 424"/>
                    <a:gd name="T6" fmla="*/ 941 w 941"/>
                    <a:gd name="T7" fmla="*/ 181 h 424"/>
                    <a:gd name="T8" fmla="*/ 903 w 941"/>
                    <a:gd name="T9" fmla="*/ 282 h 424"/>
                    <a:gd name="T10" fmla="*/ 57 w 941"/>
                    <a:gd name="T11" fmla="*/ 424 h 424"/>
                    <a:gd name="T12" fmla="*/ 53 w 941"/>
                    <a:gd name="T13" fmla="*/ 384 h 424"/>
                    <a:gd name="T14" fmla="*/ 863 w 941"/>
                    <a:gd name="T15" fmla="*/ 242 h 424"/>
                    <a:gd name="T16" fmla="*/ 893 w 941"/>
                    <a:gd name="T17" fmla="*/ 145 h 424"/>
                    <a:gd name="T18" fmla="*/ 840 w 941"/>
                    <a:gd name="T19" fmla="*/ 57 h 424"/>
                    <a:gd name="T20" fmla="*/ 0 w 941"/>
                    <a:gd name="T21" fmla="*/ 185 h 424"/>
                    <a:gd name="T22" fmla="*/ 0 w 941"/>
                    <a:gd name="T23" fmla="*/ 131 h 424"/>
                    <a:gd name="T24" fmla="*/ 0 w 941"/>
                    <a:gd name="T25" fmla="*/ 131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588" name="Freeform 36"/>
                <p:cNvSpPr/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>
                    <a:gd name="T0" fmla="*/ 0 w 488"/>
                    <a:gd name="T1" fmla="*/ 126 h 173"/>
                    <a:gd name="T2" fmla="*/ 66 w 488"/>
                    <a:gd name="T3" fmla="*/ 173 h 173"/>
                    <a:gd name="T4" fmla="*/ 222 w 488"/>
                    <a:gd name="T5" fmla="*/ 166 h 173"/>
                    <a:gd name="T6" fmla="*/ 418 w 488"/>
                    <a:gd name="T7" fmla="*/ 116 h 173"/>
                    <a:gd name="T8" fmla="*/ 488 w 488"/>
                    <a:gd name="T9" fmla="*/ 42 h 173"/>
                    <a:gd name="T10" fmla="*/ 443 w 488"/>
                    <a:gd name="T11" fmla="*/ 2 h 173"/>
                    <a:gd name="T12" fmla="*/ 253 w 488"/>
                    <a:gd name="T13" fmla="*/ 0 h 173"/>
                    <a:gd name="T14" fmla="*/ 110 w 488"/>
                    <a:gd name="T15" fmla="*/ 12 h 173"/>
                    <a:gd name="T16" fmla="*/ 15 w 488"/>
                    <a:gd name="T17" fmla="*/ 76 h 173"/>
                    <a:gd name="T18" fmla="*/ 112 w 488"/>
                    <a:gd name="T19" fmla="*/ 95 h 173"/>
                    <a:gd name="T20" fmla="*/ 275 w 488"/>
                    <a:gd name="T21" fmla="*/ 53 h 173"/>
                    <a:gd name="T22" fmla="*/ 416 w 488"/>
                    <a:gd name="T23" fmla="*/ 53 h 173"/>
                    <a:gd name="T24" fmla="*/ 268 w 488"/>
                    <a:gd name="T25" fmla="*/ 110 h 173"/>
                    <a:gd name="T26" fmla="*/ 142 w 488"/>
                    <a:gd name="T27" fmla="*/ 126 h 173"/>
                    <a:gd name="T28" fmla="*/ 0 w 488"/>
                    <a:gd name="T29" fmla="*/ 126 h 173"/>
                    <a:gd name="T30" fmla="*/ 0 w 488"/>
                    <a:gd name="T31" fmla="*/ 126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3589" name="Group 37"/>
          <p:cNvGrpSpPr/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23590" name="Freeform 38"/>
            <p:cNvSpPr/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1" name="Freeform 39"/>
            <p:cNvSpPr/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592" name="Group 40"/>
          <p:cNvGrpSpPr/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23593" name="Group 41"/>
            <p:cNvGrpSpPr/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23594" name="Freeform 42"/>
              <p:cNvSpPr/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>
                  <a:gd name="T0" fmla="*/ 123 w 245"/>
                  <a:gd name="T1" fmla="*/ 9 h 806"/>
                  <a:gd name="T2" fmla="*/ 131 w 245"/>
                  <a:gd name="T3" fmla="*/ 342 h 806"/>
                  <a:gd name="T4" fmla="*/ 0 w 245"/>
                  <a:gd name="T5" fmla="*/ 806 h 806"/>
                  <a:gd name="T6" fmla="*/ 79 w 245"/>
                  <a:gd name="T7" fmla="*/ 789 h 806"/>
                  <a:gd name="T8" fmla="*/ 218 w 245"/>
                  <a:gd name="T9" fmla="*/ 376 h 806"/>
                  <a:gd name="T10" fmla="*/ 245 w 245"/>
                  <a:gd name="T11" fmla="*/ 0 h 806"/>
                  <a:gd name="T12" fmla="*/ 123 w 245"/>
                  <a:gd name="T13" fmla="*/ 9 h 806"/>
                  <a:gd name="T14" fmla="*/ 123 w 245"/>
                  <a:gd name="T15" fmla="*/ 9 h 8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3595" name="Group 43"/>
              <p:cNvGrpSpPr/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23596" name="Freeform 44"/>
                <p:cNvSpPr/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>
                    <a:gd name="T0" fmla="*/ 0 w 604"/>
                    <a:gd name="T1" fmla="*/ 0 h 349"/>
                    <a:gd name="T2" fmla="*/ 298 w 604"/>
                    <a:gd name="T3" fmla="*/ 184 h 349"/>
                    <a:gd name="T4" fmla="*/ 500 w 604"/>
                    <a:gd name="T5" fmla="*/ 349 h 349"/>
                    <a:gd name="T6" fmla="*/ 604 w 604"/>
                    <a:gd name="T7" fmla="*/ 140 h 349"/>
                    <a:gd name="T8" fmla="*/ 359 w 604"/>
                    <a:gd name="T9" fmla="*/ 9 h 349"/>
                    <a:gd name="T10" fmla="*/ 464 w 604"/>
                    <a:gd name="T11" fmla="*/ 184 h 349"/>
                    <a:gd name="T12" fmla="*/ 131 w 604"/>
                    <a:gd name="T13" fmla="*/ 17 h 349"/>
                    <a:gd name="T14" fmla="*/ 0 w 604"/>
                    <a:gd name="T15" fmla="*/ 0 h 349"/>
                    <a:gd name="T16" fmla="*/ 0 w 604"/>
                    <a:gd name="T17" fmla="*/ 0 h 3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597" name="Freeform 45"/>
                <p:cNvSpPr/>
                <p:nvPr userDrawn="1"/>
              </p:nvSpPr>
              <p:spPr bwMode="auto">
                <a:xfrm rot="-3172564">
                  <a:off x="5048" y="332"/>
                  <a:ext cx="269" cy="438"/>
                </a:xfrm>
                <a:custGeom>
                  <a:avLst/>
                  <a:gdLst>
                    <a:gd name="T0" fmla="*/ 741 w 1064"/>
                    <a:gd name="T1" fmla="*/ 129 h 1230"/>
                    <a:gd name="T2" fmla="*/ 485 w 1064"/>
                    <a:gd name="T3" fmla="*/ 352 h 1230"/>
                    <a:gd name="T4" fmla="*/ 163 w 1064"/>
                    <a:gd name="T5" fmla="*/ 762 h 1230"/>
                    <a:gd name="T6" fmla="*/ 0 w 1064"/>
                    <a:gd name="T7" fmla="*/ 1101 h 1230"/>
                    <a:gd name="T8" fmla="*/ 59 w 1064"/>
                    <a:gd name="T9" fmla="*/ 1230 h 1230"/>
                    <a:gd name="T10" fmla="*/ 262 w 1064"/>
                    <a:gd name="T11" fmla="*/ 1201 h 1230"/>
                    <a:gd name="T12" fmla="*/ 578 w 1064"/>
                    <a:gd name="T13" fmla="*/ 914 h 1230"/>
                    <a:gd name="T14" fmla="*/ 876 w 1064"/>
                    <a:gd name="T15" fmla="*/ 534 h 1230"/>
                    <a:gd name="T16" fmla="*/ 1034 w 1064"/>
                    <a:gd name="T17" fmla="*/ 270 h 1230"/>
                    <a:gd name="T18" fmla="*/ 1064 w 1064"/>
                    <a:gd name="T19" fmla="*/ 84 h 1230"/>
                    <a:gd name="T20" fmla="*/ 977 w 1064"/>
                    <a:gd name="T21" fmla="*/ 0 h 1230"/>
                    <a:gd name="T22" fmla="*/ 836 w 1064"/>
                    <a:gd name="T23" fmla="*/ 65 h 1230"/>
                    <a:gd name="T24" fmla="*/ 969 w 1064"/>
                    <a:gd name="T25" fmla="*/ 107 h 1230"/>
                    <a:gd name="T26" fmla="*/ 876 w 1064"/>
                    <a:gd name="T27" fmla="*/ 352 h 1230"/>
                    <a:gd name="T28" fmla="*/ 690 w 1064"/>
                    <a:gd name="T29" fmla="*/ 656 h 1230"/>
                    <a:gd name="T30" fmla="*/ 350 w 1064"/>
                    <a:gd name="T31" fmla="*/ 1008 h 1230"/>
                    <a:gd name="T32" fmla="*/ 116 w 1064"/>
                    <a:gd name="T33" fmla="*/ 1114 h 1230"/>
                    <a:gd name="T34" fmla="*/ 135 w 1064"/>
                    <a:gd name="T35" fmla="*/ 943 h 1230"/>
                    <a:gd name="T36" fmla="*/ 437 w 1064"/>
                    <a:gd name="T37" fmla="*/ 504 h 1230"/>
                    <a:gd name="T38" fmla="*/ 831 w 1064"/>
                    <a:gd name="T39" fmla="*/ 118 h 1230"/>
                    <a:gd name="T40" fmla="*/ 741 w 1064"/>
                    <a:gd name="T41" fmla="*/ 129 h 1230"/>
                    <a:gd name="T42" fmla="*/ 741 w 1064"/>
                    <a:gd name="T43" fmla="*/ 129 h 1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598" name="Freeform 46"/>
                <p:cNvSpPr/>
                <p:nvPr userDrawn="1"/>
              </p:nvSpPr>
              <p:spPr bwMode="auto">
                <a:xfrm rot="-3172564">
                  <a:off x="4858" y="182"/>
                  <a:ext cx="505" cy="898"/>
                </a:xfrm>
                <a:custGeom>
                  <a:avLst/>
                  <a:gdLst>
                    <a:gd name="T0" fmla="*/ 1941 w 2002"/>
                    <a:gd name="T1" fmla="*/ 0 h 2521"/>
                    <a:gd name="T2" fmla="*/ 0 w 2002"/>
                    <a:gd name="T3" fmla="*/ 2521 h 2521"/>
                    <a:gd name="T4" fmla="*/ 192 w 2002"/>
                    <a:gd name="T5" fmla="*/ 2450 h 2521"/>
                    <a:gd name="T6" fmla="*/ 2002 w 2002"/>
                    <a:gd name="T7" fmla="*/ 61 h 2521"/>
                    <a:gd name="T8" fmla="*/ 1941 w 2002"/>
                    <a:gd name="T9" fmla="*/ 0 h 2521"/>
                    <a:gd name="T10" fmla="*/ 1941 w 2002"/>
                    <a:gd name="T11" fmla="*/ 0 h 25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599" name="Freeform 47"/>
                <p:cNvSpPr/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>
                    <a:gd name="T0" fmla="*/ 95 w 3007"/>
                    <a:gd name="T1" fmla="*/ 2844 h 3771"/>
                    <a:gd name="T2" fmla="*/ 394 w 3007"/>
                    <a:gd name="T3" fmla="*/ 2834 h 3771"/>
                    <a:gd name="T4" fmla="*/ 821 w 3007"/>
                    <a:gd name="T5" fmla="*/ 3009 h 3771"/>
                    <a:gd name="T6" fmla="*/ 681 w 3007"/>
                    <a:gd name="T7" fmla="*/ 2817 h 3771"/>
                    <a:gd name="T8" fmla="*/ 367 w 3007"/>
                    <a:gd name="T9" fmla="*/ 2703 h 3771"/>
                    <a:gd name="T10" fmla="*/ 637 w 3007"/>
                    <a:gd name="T11" fmla="*/ 2720 h 3771"/>
                    <a:gd name="T12" fmla="*/ 979 w 3007"/>
                    <a:gd name="T13" fmla="*/ 2870 h 3771"/>
                    <a:gd name="T14" fmla="*/ 2859 w 3007"/>
                    <a:gd name="T15" fmla="*/ 420 h 3771"/>
                    <a:gd name="T16" fmla="*/ 2578 w 3007"/>
                    <a:gd name="T17" fmla="*/ 148 h 3771"/>
                    <a:gd name="T18" fmla="*/ 2308 w 3007"/>
                    <a:gd name="T19" fmla="*/ 0 h 3771"/>
                    <a:gd name="T20" fmla="*/ 2692 w 3007"/>
                    <a:gd name="T21" fmla="*/ 78 h 3771"/>
                    <a:gd name="T22" fmla="*/ 3007 w 3007"/>
                    <a:gd name="T23" fmla="*/ 428 h 3771"/>
                    <a:gd name="T24" fmla="*/ 831 w 3007"/>
                    <a:gd name="T25" fmla="*/ 3273 h 3771"/>
                    <a:gd name="T26" fmla="*/ 481 w 3007"/>
                    <a:gd name="T27" fmla="*/ 3412 h 3771"/>
                    <a:gd name="T28" fmla="*/ 105 w 3007"/>
                    <a:gd name="T29" fmla="*/ 3771 h 3771"/>
                    <a:gd name="T30" fmla="*/ 0 w 3007"/>
                    <a:gd name="T31" fmla="*/ 3667 h 3771"/>
                    <a:gd name="T32" fmla="*/ 131 w 3007"/>
                    <a:gd name="T33" fmla="*/ 3631 h 3771"/>
                    <a:gd name="T34" fmla="*/ 376 w 3007"/>
                    <a:gd name="T35" fmla="*/ 3385 h 3771"/>
                    <a:gd name="T36" fmla="*/ 165 w 3007"/>
                    <a:gd name="T37" fmla="*/ 3273 h 3771"/>
                    <a:gd name="T38" fmla="*/ 165 w 3007"/>
                    <a:gd name="T39" fmla="*/ 3176 h 3771"/>
                    <a:gd name="T40" fmla="*/ 411 w 3007"/>
                    <a:gd name="T41" fmla="*/ 3298 h 3771"/>
                    <a:gd name="T42" fmla="*/ 411 w 3007"/>
                    <a:gd name="T43" fmla="*/ 3186 h 3771"/>
                    <a:gd name="T44" fmla="*/ 603 w 3007"/>
                    <a:gd name="T45" fmla="*/ 3220 h 3771"/>
                    <a:gd name="T46" fmla="*/ 428 w 3007"/>
                    <a:gd name="T47" fmla="*/ 3079 h 3771"/>
                    <a:gd name="T48" fmla="*/ 629 w 3007"/>
                    <a:gd name="T49" fmla="*/ 3062 h 3771"/>
                    <a:gd name="T50" fmla="*/ 95 w 3007"/>
                    <a:gd name="T51" fmla="*/ 2844 h 3771"/>
                    <a:gd name="T52" fmla="*/ 95 w 3007"/>
                    <a:gd name="T53" fmla="*/ 2844 h 37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600" name="Freeform 48"/>
                <p:cNvSpPr/>
                <p:nvPr userDrawn="1"/>
              </p:nvSpPr>
              <p:spPr bwMode="auto">
                <a:xfrm rot="-3172564">
                  <a:off x="5297" y="897"/>
                  <a:ext cx="169" cy="122"/>
                </a:xfrm>
                <a:custGeom>
                  <a:avLst/>
                  <a:gdLst>
                    <a:gd name="T0" fmla="*/ 0 w 673"/>
                    <a:gd name="T1" fmla="*/ 80 h 342"/>
                    <a:gd name="T2" fmla="*/ 255 w 673"/>
                    <a:gd name="T3" fmla="*/ 106 h 342"/>
                    <a:gd name="T4" fmla="*/ 639 w 673"/>
                    <a:gd name="T5" fmla="*/ 342 h 342"/>
                    <a:gd name="T6" fmla="*/ 673 w 673"/>
                    <a:gd name="T7" fmla="*/ 289 h 342"/>
                    <a:gd name="T8" fmla="*/ 447 w 673"/>
                    <a:gd name="T9" fmla="*/ 114 h 342"/>
                    <a:gd name="T10" fmla="*/ 26 w 673"/>
                    <a:gd name="T11" fmla="*/ 0 h 342"/>
                    <a:gd name="T12" fmla="*/ 0 w 673"/>
                    <a:gd name="T13" fmla="*/ 80 h 342"/>
                    <a:gd name="T14" fmla="*/ 0 w 673"/>
                    <a:gd name="T15" fmla="*/ 80 h 3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601" name="Freeform 49"/>
                <p:cNvSpPr/>
                <p:nvPr userDrawn="1"/>
              </p:nvSpPr>
              <p:spPr bwMode="auto">
                <a:xfrm rot="-3172564">
                  <a:off x="5253" y="806"/>
                  <a:ext cx="181" cy="144"/>
                </a:xfrm>
                <a:custGeom>
                  <a:avLst/>
                  <a:gdLst>
                    <a:gd name="T0" fmla="*/ 0 w 716"/>
                    <a:gd name="T1" fmla="*/ 78 h 403"/>
                    <a:gd name="T2" fmla="*/ 340 w 716"/>
                    <a:gd name="T3" fmla="*/ 148 h 403"/>
                    <a:gd name="T4" fmla="*/ 638 w 716"/>
                    <a:gd name="T5" fmla="*/ 403 h 403"/>
                    <a:gd name="T6" fmla="*/ 716 w 716"/>
                    <a:gd name="T7" fmla="*/ 296 h 403"/>
                    <a:gd name="T8" fmla="*/ 420 w 716"/>
                    <a:gd name="T9" fmla="*/ 114 h 403"/>
                    <a:gd name="T10" fmla="*/ 70 w 716"/>
                    <a:gd name="T11" fmla="*/ 0 h 403"/>
                    <a:gd name="T12" fmla="*/ 0 w 716"/>
                    <a:gd name="T13" fmla="*/ 78 h 403"/>
                    <a:gd name="T14" fmla="*/ 0 w 716"/>
                    <a:gd name="T15" fmla="*/ 78 h 4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602" name="Freeform 50"/>
                <p:cNvSpPr/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>
                    <a:gd name="T0" fmla="*/ 0 w 717"/>
                    <a:gd name="T1" fmla="*/ 78 h 411"/>
                    <a:gd name="T2" fmla="*/ 316 w 717"/>
                    <a:gd name="T3" fmla="*/ 139 h 411"/>
                    <a:gd name="T4" fmla="*/ 649 w 717"/>
                    <a:gd name="T5" fmla="*/ 411 h 411"/>
                    <a:gd name="T6" fmla="*/ 717 w 717"/>
                    <a:gd name="T7" fmla="*/ 314 h 411"/>
                    <a:gd name="T8" fmla="*/ 394 w 717"/>
                    <a:gd name="T9" fmla="*/ 87 h 411"/>
                    <a:gd name="T10" fmla="*/ 54 w 717"/>
                    <a:gd name="T11" fmla="*/ 0 h 411"/>
                    <a:gd name="T12" fmla="*/ 0 w 717"/>
                    <a:gd name="T13" fmla="*/ 78 h 411"/>
                    <a:gd name="T14" fmla="*/ 0 w 717"/>
                    <a:gd name="T15" fmla="*/ 78 h 4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603" name="Freeform 51"/>
                <p:cNvSpPr/>
                <p:nvPr userDrawn="1"/>
              </p:nvSpPr>
              <p:spPr bwMode="auto">
                <a:xfrm rot="-3172564">
                  <a:off x="4948" y="142"/>
                  <a:ext cx="179" cy="138"/>
                </a:xfrm>
                <a:custGeom>
                  <a:avLst/>
                  <a:gdLst>
                    <a:gd name="T0" fmla="*/ 0 w 709"/>
                    <a:gd name="T1" fmla="*/ 88 h 386"/>
                    <a:gd name="T2" fmla="*/ 272 w 709"/>
                    <a:gd name="T3" fmla="*/ 131 h 386"/>
                    <a:gd name="T4" fmla="*/ 665 w 709"/>
                    <a:gd name="T5" fmla="*/ 386 h 386"/>
                    <a:gd name="T6" fmla="*/ 709 w 709"/>
                    <a:gd name="T7" fmla="*/ 308 h 386"/>
                    <a:gd name="T8" fmla="*/ 306 w 709"/>
                    <a:gd name="T9" fmla="*/ 53 h 386"/>
                    <a:gd name="T10" fmla="*/ 43 w 709"/>
                    <a:gd name="T11" fmla="*/ 0 h 386"/>
                    <a:gd name="T12" fmla="*/ 0 w 709"/>
                    <a:gd name="T13" fmla="*/ 88 h 386"/>
                    <a:gd name="T14" fmla="*/ 0 w 709"/>
                    <a:gd name="T15" fmla="*/ 88 h 3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3604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60204" pitchFamily="66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60204" pitchFamily="66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60204" pitchFamily="66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60204" pitchFamily="66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60204" pitchFamily="66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60204" pitchFamily="66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60204" pitchFamily="66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60204" pitchFamily="66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hyperlink" Target="http://www.sherc.net/sherc/platform/resapply/resplay.jsp?resid=276636" TargetMode="Externa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1258888" y="476250"/>
            <a:ext cx="1584325" cy="494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10600" b="1">
                <a:solidFill>
                  <a:srgbClr val="FF3300"/>
                </a:solidFill>
                <a:latin typeface="Times New Roman" panose="02020603050405020304" pitchFamily="18" charset="0"/>
                <a:ea typeface="华文楷体" pitchFamily="2" charset="-122"/>
              </a:rPr>
              <a:t>卖油翁</a:t>
            </a:r>
            <a:endParaRPr kumimoji="1" lang="zh-CN" altLang="en-US" sz="8000" b="1">
              <a:solidFill>
                <a:srgbClr val="FF3300"/>
              </a:solidFill>
              <a:latin typeface="Times New Roman" panose="02020603050405020304" pitchFamily="18" charset="0"/>
              <a:ea typeface="华文楷体" pitchFamily="2" charset="-122"/>
            </a:endParaRPr>
          </a:p>
        </p:txBody>
      </p:sp>
      <p:pic>
        <p:nvPicPr>
          <p:cNvPr id="3076" name="Picture 4" descr="46-28-0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43438" y="3284538"/>
            <a:ext cx="4500562" cy="357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45-28-0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43438" y="0"/>
            <a:ext cx="4500562" cy="321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3144838" y="3644900"/>
            <a:ext cx="1006475" cy="2116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5400" b="1"/>
              <a:t>欧阳修</a:t>
            </a:r>
            <a:endParaRPr lang="zh-CN" altLang="en-US" sz="5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8" name="文本框 11267"/>
          <p:cNvSpPr txBox="1"/>
          <p:nvPr/>
        </p:nvSpPr>
        <p:spPr>
          <a:xfrm>
            <a:off x="2955925" y="668655"/>
            <a:ext cx="2743200" cy="6134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200" b="1" dirty="0">
                <a:solidFill>
                  <a:srgbClr val="F43C5F"/>
                </a:solidFill>
                <a:latin typeface="Times New Roman" panose="02020603050405020304" pitchFamily="18" charset="0"/>
                <a:ea typeface="隶书" pitchFamily="49" charset="-122"/>
              </a:rPr>
              <a:t>康肃公</a:t>
            </a:r>
            <a:endParaRPr lang="zh-CN" altLang="en-US" sz="3200" b="1" dirty="0">
              <a:solidFill>
                <a:srgbClr val="F43C5F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1269" name="文本框 11268"/>
          <p:cNvSpPr txBox="1"/>
          <p:nvPr/>
        </p:nvSpPr>
        <p:spPr>
          <a:xfrm>
            <a:off x="6324600" y="659130"/>
            <a:ext cx="2819400" cy="6134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200" b="1">
                <a:solidFill>
                  <a:srgbClr val="F43C5F"/>
                </a:solidFill>
                <a:latin typeface="Times New Roman" panose="02020603050405020304" pitchFamily="18" charset="0"/>
                <a:ea typeface="隶书" pitchFamily="49" charset="-122"/>
              </a:rPr>
              <a:t>卖油翁</a:t>
            </a:r>
            <a:endParaRPr lang="zh-CN" altLang="en-US" sz="3200" b="1">
              <a:solidFill>
                <a:srgbClr val="F43C5F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1270" name="文本框 11269"/>
          <p:cNvSpPr txBox="1"/>
          <p:nvPr/>
        </p:nvSpPr>
        <p:spPr>
          <a:xfrm>
            <a:off x="0" y="1628775"/>
            <a:ext cx="28956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b="1" dirty="0">
                <a:solidFill>
                  <a:srgbClr val="4739F7"/>
                </a:solidFill>
                <a:latin typeface="Times New Roman" panose="02020603050405020304" pitchFamily="18" charset="0"/>
                <a:ea typeface="隶书" pitchFamily="49" charset="-122"/>
              </a:rPr>
              <a:t>第一段</a:t>
            </a:r>
            <a:endParaRPr lang="zh-CN" altLang="en-US" b="1">
              <a:solidFill>
                <a:srgbClr val="4739F7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1271" name="文本框 11270"/>
          <p:cNvSpPr txBox="1"/>
          <p:nvPr/>
        </p:nvSpPr>
        <p:spPr>
          <a:xfrm>
            <a:off x="1547813" y="1600200"/>
            <a:ext cx="1408112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开端：</a:t>
            </a: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1273" name="文本框 11272"/>
          <p:cNvSpPr txBox="1"/>
          <p:nvPr/>
        </p:nvSpPr>
        <p:spPr>
          <a:xfrm>
            <a:off x="2667000" y="1644650"/>
            <a:ext cx="996950" cy="579438"/>
          </a:xfrm>
          <a:prstGeom prst="rect">
            <a:avLst/>
          </a:prstGeom>
          <a:solidFill>
            <a:srgbClr val="CCFF33"/>
          </a:solidFill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华文行楷" pitchFamily="2" charset="-122"/>
              </a:rPr>
              <a:t>善射</a:t>
            </a: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11274" name="文本框 11273"/>
          <p:cNvSpPr txBox="1"/>
          <p:nvPr/>
        </p:nvSpPr>
        <p:spPr>
          <a:xfrm>
            <a:off x="3810000" y="1643063"/>
            <a:ext cx="1809750" cy="579437"/>
          </a:xfrm>
          <a:prstGeom prst="rect">
            <a:avLst/>
          </a:prstGeom>
          <a:solidFill>
            <a:srgbClr val="CCFF33"/>
          </a:solidFill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  <a:ea typeface="华文行楷" pitchFamily="2" charset="-122"/>
              </a:rPr>
              <a:t>以此自矜</a:t>
            </a: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11275" name="文本框 11274"/>
          <p:cNvSpPr txBox="1"/>
          <p:nvPr/>
        </p:nvSpPr>
        <p:spPr>
          <a:xfrm>
            <a:off x="5800725" y="1644650"/>
            <a:ext cx="996950" cy="579438"/>
          </a:xfrm>
          <a:prstGeom prst="rect">
            <a:avLst/>
          </a:prstGeom>
          <a:solidFill>
            <a:srgbClr val="FB35DF"/>
          </a:solidFill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华文行楷" pitchFamily="2" charset="-122"/>
              </a:rPr>
              <a:t>睨之</a:t>
            </a: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11276" name="文本框 11275"/>
          <p:cNvSpPr txBox="1"/>
          <p:nvPr/>
        </p:nvSpPr>
        <p:spPr>
          <a:xfrm>
            <a:off x="6829425" y="1644650"/>
            <a:ext cx="1809750" cy="579438"/>
          </a:xfrm>
          <a:prstGeom prst="rect">
            <a:avLst/>
          </a:prstGeom>
          <a:solidFill>
            <a:srgbClr val="FB35DF"/>
          </a:solidFill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  <a:ea typeface="华文行楷" pitchFamily="2" charset="-122"/>
              </a:rPr>
              <a:t>但微颔之</a:t>
            </a: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11277" name="文本框 11276"/>
          <p:cNvSpPr txBox="1"/>
          <p:nvPr/>
        </p:nvSpPr>
        <p:spPr>
          <a:xfrm>
            <a:off x="0" y="3838575"/>
            <a:ext cx="21336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b="1" dirty="0">
                <a:solidFill>
                  <a:srgbClr val="4739F7"/>
                </a:solidFill>
                <a:latin typeface="Times New Roman" panose="02020603050405020304" pitchFamily="18" charset="0"/>
                <a:ea typeface="隶书" pitchFamily="49" charset="-122"/>
              </a:rPr>
              <a:t>第二段</a:t>
            </a:r>
            <a:endParaRPr lang="zh-CN" altLang="en-US" b="1">
              <a:solidFill>
                <a:srgbClr val="4739F7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1278" name="文本框 11277"/>
          <p:cNvSpPr txBox="1"/>
          <p:nvPr/>
        </p:nvSpPr>
        <p:spPr>
          <a:xfrm>
            <a:off x="1547813" y="2667000"/>
            <a:ext cx="1408112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发展：</a:t>
            </a: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1279" name="文本框 11278"/>
          <p:cNvSpPr txBox="1"/>
          <p:nvPr/>
        </p:nvSpPr>
        <p:spPr>
          <a:xfrm>
            <a:off x="2667000" y="2711450"/>
            <a:ext cx="2622550" cy="579438"/>
          </a:xfrm>
          <a:prstGeom prst="rect">
            <a:avLst/>
          </a:prstGeom>
          <a:solidFill>
            <a:srgbClr val="CCFF33"/>
          </a:solidFill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  <a:ea typeface="华文行楷" pitchFamily="2" charset="-122"/>
              </a:rPr>
              <a:t>吾射不亦精乎</a:t>
            </a: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11280" name="文本框 11279"/>
          <p:cNvSpPr txBox="1"/>
          <p:nvPr/>
        </p:nvSpPr>
        <p:spPr>
          <a:xfrm>
            <a:off x="5724525" y="2695575"/>
            <a:ext cx="3028950" cy="579438"/>
          </a:xfrm>
          <a:prstGeom prst="rect">
            <a:avLst/>
          </a:prstGeom>
          <a:solidFill>
            <a:srgbClr val="FB35DF"/>
          </a:solidFill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华文行楷" pitchFamily="2" charset="-122"/>
              </a:rPr>
              <a:t>无他，但手熟尔</a:t>
            </a: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11281" name="文本框 11280"/>
          <p:cNvSpPr txBox="1"/>
          <p:nvPr/>
        </p:nvSpPr>
        <p:spPr>
          <a:xfrm>
            <a:off x="1547813" y="3810000"/>
            <a:ext cx="1408112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高潮：</a:t>
            </a: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1282" name="文本框 11281"/>
          <p:cNvSpPr txBox="1"/>
          <p:nvPr/>
        </p:nvSpPr>
        <p:spPr>
          <a:xfrm>
            <a:off x="2743200" y="3898900"/>
            <a:ext cx="895350" cy="519113"/>
          </a:xfrm>
          <a:prstGeom prst="rect">
            <a:avLst/>
          </a:prstGeom>
          <a:solidFill>
            <a:srgbClr val="CCFF33"/>
          </a:solidFill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华文行楷" pitchFamily="2" charset="-122"/>
              </a:rPr>
              <a:t>忿然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11283" name="文本框 11282"/>
          <p:cNvSpPr txBox="1"/>
          <p:nvPr/>
        </p:nvSpPr>
        <p:spPr>
          <a:xfrm>
            <a:off x="5334000" y="3914775"/>
            <a:ext cx="996950" cy="579438"/>
          </a:xfrm>
          <a:prstGeom prst="rect">
            <a:avLst/>
          </a:prstGeom>
          <a:solidFill>
            <a:srgbClr val="FB35DF"/>
          </a:solidFill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  <a:ea typeface="华文行楷" pitchFamily="2" charset="-122"/>
              </a:rPr>
              <a:t>酌油</a:t>
            </a: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11284" name="文本框 11283"/>
          <p:cNvSpPr txBox="1"/>
          <p:nvPr/>
        </p:nvSpPr>
        <p:spPr>
          <a:xfrm>
            <a:off x="6572250" y="3914775"/>
            <a:ext cx="2571750" cy="579438"/>
          </a:xfrm>
          <a:prstGeom prst="rect">
            <a:avLst/>
          </a:prstGeom>
          <a:solidFill>
            <a:srgbClr val="FB35DF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华文行楷" pitchFamily="2" charset="-122"/>
              </a:rPr>
              <a:t>（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华文行楷" pitchFamily="2" charset="-122"/>
              </a:rPr>
              <a:t>技高一筹）</a:t>
            </a: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11285" name="文本框 11284"/>
          <p:cNvSpPr txBox="1"/>
          <p:nvPr/>
        </p:nvSpPr>
        <p:spPr>
          <a:xfrm>
            <a:off x="1547813" y="4953000"/>
            <a:ext cx="1408112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结局：</a:t>
            </a: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1286" name="文本框 11285"/>
          <p:cNvSpPr txBox="1"/>
          <p:nvPr/>
        </p:nvSpPr>
        <p:spPr>
          <a:xfrm>
            <a:off x="2743200" y="5041900"/>
            <a:ext cx="1606550" cy="519113"/>
          </a:xfrm>
          <a:prstGeom prst="rect">
            <a:avLst/>
          </a:prstGeom>
          <a:solidFill>
            <a:srgbClr val="CCFF33"/>
          </a:solidFill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华文行楷" pitchFamily="2" charset="-122"/>
              </a:rPr>
              <a:t>笑而遣之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11287" name="左大括号 11286"/>
          <p:cNvSpPr/>
          <p:nvPr/>
        </p:nvSpPr>
        <p:spPr>
          <a:xfrm>
            <a:off x="1243013" y="2847975"/>
            <a:ext cx="304800" cy="2590800"/>
          </a:xfrm>
          <a:prstGeom prst="leftBrace">
            <a:avLst>
              <a:gd name="adj1" fmla="val 70793"/>
              <a:gd name="adj2" fmla="val 50861"/>
            </a:avLst>
          </a:prstGeom>
          <a:solidFill>
            <a:srgbClr val="FB35D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endParaRPr lang="zh-CN" altLang="en-US" sz="24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88" name="文本框 11287"/>
          <p:cNvSpPr txBox="1"/>
          <p:nvPr/>
        </p:nvSpPr>
        <p:spPr>
          <a:xfrm>
            <a:off x="304800" y="790575"/>
            <a:ext cx="260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2400">
                <a:latin typeface="Times New Roman" panose="02020603050405020304" pitchFamily="18" charset="0"/>
                <a:ea typeface="楷体_GB2312" panose="02010609030101010101" pitchFamily="49" charset="-122"/>
              </a:rPr>
              <a:t>.</a:t>
            </a:r>
            <a:endParaRPr lang="en-US" altLang="zh-CN" sz="240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39957" name="文本框 11289"/>
          <p:cNvSpPr txBox="1"/>
          <p:nvPr/>
        </p:nvSpPr>
        <p:spPr>
          <a:xfrm>
            <a:off x="685800" y="6246813"/>
            <a:ext cx="2730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2800" b="1">
                <a:solidFill>
                  <a:srgbClr val="4D4D75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</a:t>
            </a:r>
            <a:endParaRPr lang="en-US" altLang="zh-CN" sz="2800" b="1">
              <a:solidFill>
                <a:srgbClr val="4D4D75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39958" name="文本框 11290"/>
          <p:cNvSpPr txBox="1"/>
          <p:nvPr/>
        </p:nvSpPr>
        <p:spPr>
          <a:xfrm>
            <a:off x="2438400" y="6302375"/>
            <a:ext cx="260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2400">
                <a:latin typeface="Times New Roman" panose="02020603050405020304" pitchFamily="18" charset="0"/>
                <a:ea typeface="楷体_GB2312" panose="02010609030101010101" pitchFamily="49" charset="-122"/>
              </a:rPr>
              <a:t> </a:t>
            </a:r>
            <a:endParaRPr lang="en-US" altLang="zh-CN" sz="2800" b="1">
              <a:solidFill>
                <a:srgbClr val="BAC12B"/>
              </a:solidFill>
              <a:latin typeface="Times New Roman" panose="02020603050405020304" pitchFamily="18" charset="0"/>
              <a:ea typeface="华文新魏"/>
            </a:endParaRPr>
          </a:p>
        </p:txBody>
      </p:sp>
      <p:sp>
        <p:nvSpPr>
          <p:cNvPr id="39959" name="文本框 11293"/>
          <p:cNvSpPr txBox="1"/>
          <p:nvPr/>
        </p:nvSpPr>
        <p:spPr>
          <a:xfrm>
            <a:off x="3048000" y="6581775"/>
            <a:ext cx="21336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endParaRPr lang="zh-CN" altLang="en-US" sz="2800" b="1" dirty="0">
              <a:solidFill>
                <a:srgbClr val="BAC12B"/>
              </a:solidFill>
              <a:latin typeface="Times New Roman" panose="02020603050405020304" pitchFamily="18" charset="0"/>
              <a:ea typeface="华文新魏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5570" y="19050"/>
            <a:ext cx="7503795" cy="640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  <a:sym typeface="+mn-ea"/>
              </a:rPr>
              <a:t>本文体裁：笔记小说；                             特点：短小精悍。</a:t>
            </a:r>
            <a:endParaRPr lang="zh-CN" altLang="en-US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  <a:sym typeface="+mn-ea"/>
              </a:rPr>
              <a:t>      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5100" y="293370"/>
            <a:ext cx="6159500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  <a:sym typeface="+mn-ea"/>
              </a:rPr>
              <a:t>请根据小说的情节要素分析文章：开端、发展、高潮、结局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"/>
                            </p:stCondLst>
                            <p:childTnLst>
                              <p:par>
                                <p:cTn id="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75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75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25"/>
                            </p:stCondLst>
                            <p:childTnLst>
                              <p:par>
                                <p:cTn id="1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" dur="75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75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75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75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75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75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8" dur="75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"/>
                            </p:stCondLst>
                            <p:childTnLst>
                              <p:par>
                                <p:cTn id="5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75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3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75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2" dur="75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7" dur="75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2" dur="3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75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75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3" dur="75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8" dur="75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69" grpId="0"/>
      <p:bldP spid="11270" grpId="0"/>
      <p:bldP spid="11271" grpId="0"/>
      <p:bldP spid="11273" grpId="0" bldLvl="0" animBg="1"/>
      <p:bldP spid="11274" grpId="0" bldLvl="0" animBg="1"/>
      <p:bldP spid="11275" grpId="0" bldLvl="0" animBg="1"/>
      <p:bldP spid="11276" grpId="0" bldLvl="0" animBg="1"/>
      <p:bldP spid="11277" grpId="0"/>
      <p:bldP spid="11278" grpId="0"/>
      <p:bldP spid="11279" grpId="0" bldLvl="0" animBg="1"/>
      <p:bldP spid="11280" grpId="0" bldLvl="0" animBg="1"/>
      <p:bldP spid="11281" grpId="0"/>
      <p:bldP spid="11282" grpId="0" bldLvl="0" animBg="1"/>
      <p:bldP spid="11283" grpId="0" bldLvl="0" animBg="1"/>
      <p:bldP spid="11284" grpId="0" bldLvl="0" animBg="1"/>
      <p:bldP spid="11285" grpId="0"/>
      <p:bldP spid="11286" grpId="0" bldLvl="0" animBg="1"/>
      <p:bldP spid="11287" grpId="0" bldLvl="0" animBg="1"/>
      <p:bldP spid="1128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0815" y="142240"/>
            <a:ext cx="4945380" cy="518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ln w="9525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作者是如何体现人物性格的？</a:t>
            </a:r>
            <a:endParaRPr lang="zh-CN" altLang="en-US" sz="2800">
              <a:ln w="9525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1457008" y="760730"/>
            <a:ext cx="2808287" cy="593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CC00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人物描写</a:t>
            </a:r>
            <a:endParaRPr kumimoji="1" lang="zh-CN" altLang="en-US" sz="3600" b="1" dirty="0">
              <a:solidFill>
                <a:srgbClr val="CC0099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5359718" y="760730"/>
            <a:ext cx="2808287" cy="593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CC00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对比</a:t>
            </a:r>
            <a:endParaRPr kumimoji="1" lang="zh-CN" altLang="en-US" sz="3600" b="1" dirty="0">
              <a:solidFill>
                <a:srgbClr val="CC0099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graphicFrame>
        <p:nvGraphicFramePr>
          <p:cNvPr id="36867" name="表格 36866"/>
          <p:cNvGraphicFramePr/>
          <p:nvPr/>
        </p:nvGraphicFramePr>
        <p:xfrm>
          <a:off x="827723" y="1904365"/>
          <a:ext cx="7488237" cy="4108450"/>
        </p:xfrm>
        <a:graphic>
          <a:graphicData uri="http://schemas.openxmlformats.org/drawingml/2006/table">
            <a:tbl>
              <a:tblPr/>
              <a:tblGrid>
                <a:gridCol w="1247775"/>
                <a:gridCol w="1247775"/>
                <a:gridCol w="889000"/>
                <a:gridCol w="1608138"/>
                <a:gridCol w="1247775"/>
                <a:gridCol w="1247775"/>
              </a:tblGrid>
              <a:tr h="86550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Ø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tx2"/>
                        </a:buClr>
                        <a:defRPr sz="24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2pPr>
                      <a:lvl3pPr marL="1143000" lvl="2" indent="-228600">
                        <a:buClr>
                          <a:schemeClr val="accent2"/>
                        </a:buClr>
                        <a:defRPr sz="20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3pPr>
                      <a:lvl4pPr marL="1600200" lvl="3" indent="-228600">
                        <a:buClr>
                          <a:schemeClr val="folHlink"/>
                        </a:buClr>
                        <a:buSzPct val="50000"/>
                        <a:defRPr sz="18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Ø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tx2"/>
                        </a:buClr>
                        <a:defRPr sz="24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2pPr>
                      <a:lvl3pPr marL="1143000" lvl="2" indent="-228600">
                        <a:buClr>
                          <a:schemeClr val="accent2"/>
                        </a:buClr>
                        <a:defRPr sz="20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3pPr>
                      <a:lvl4pPr marL="1600200" lvl="3" indent="-228600">
                        <a:buClr>
                          <a:schemeClr val="folHlink"/>
                        </a:buClr>
                        <a:buSzPct val="50000"/>
                        <a:defRPr sz="18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ea typeface="华文中宋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Ø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tx2"/>
                        </a:buClr>
                        <a:defRPr sz="24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2pPr>
                      <a:lvl3pPr marL="1143000" lvl="2" indent="-228600">
                        <a:buClr>
                          <a:schemeClr val="accent2"/>
                        </a:buClr>
                        <a:defRPr sz="20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3pPr>
                      <a:lvl4pPr marL="1600200" lvl="3" indent="-228600">
                        <a:buClr>
                          <a:schemeClr val="folHlink"/>
                        </a:buClr>
                        <a:buSzPct val="50000"/>
                        <a:defRPr sz="18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ea typeface="华文中宋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Ø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tx2"/>
                        </a:buClr>
                        <a:defRPr sz="24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2pPr>
                      <a:lvl3pPr marL="1143000" lvl="2" indent="-228600">
                        <a:buClr>
                          <a:schemeClr val="accent2"/>
                        </a:buClr>
                        <a:defRPr sz="20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3pPr>
                      <a:lvl4pPr marL="1600200" lvl="3" indent="-228600">
                        <a:buClr>
                          <a:schemeClr val="folHlink"/>
                        </a:buClr>
                        <a:buSzPct val="50000"/>
                        <a:defRPr sz="18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ea typeface="华文中宋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Ø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tx2"/>
                        </a:buClr>
                        <a:defRPr sz="24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2pPr>
                      <a:lvl3pPr marL="1143000" lvl="2" indent="-228600">
                        <a:buClr>
                          <a:schemeClr val="accent2"/>
                        </a:buClr>
                        <a:defRPr sz="20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3pPr>
                      <a:lvl4pPr marL="1600200" lvl="3" indent="-228600">
                        <a:buClr>
                          <a:schemeClr val="folHlink"/>
                        </a:buClr>
                        <a:buSzPct val="50000"/>
                        <a:defRPr sz="18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ea typeface="华文中宋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Ø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tx2"/>
                        </a:buClr>
                        <a:defRPr sz="24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2pPr>
                      <a:lvl3pPr marL="1143000" lvl="2" indent="-228600">
                        <a:buClr>
                          <a:schemeClr val="accent2"/>
                        </a:buClr>
                        <a:defRPr sz="20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3pPr>
                      <a:lvl4pPr marL="1600200" lvl="3" indent="-228600">
                        <a:buClr>
                          <a:schemeClr val="folHlink"/>
                        </a:buClr>
                        <a:buSzPct val="50000"/>
                        <a:defRPr sz="18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ea typeface="华文中宋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24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Ø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tx2"/>
                        </a:buClr>
                        <a:defRPr sz="24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2pPr>
                      <a:lvl3pPr marL="1143000" lvl="2" indent="-228600">
                        <a:buClr>
                          <a:schemeClr val="accent2"/>
                        </a:buClr>
                        <a:defRPr sz="20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3pPr>
                      <a:lvl4pPr marL="1600200" lvl="3" indent="-228600">
                        <a:buClr>
                          <a:schemeClr val="folHlink"/>
                        </a:buClr>
                        <a:buSzPct val="50000"/>
                        <a:defRPr sz="18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Ø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tx2"/>
                        </a:buClr>
                        <a:defRPr sz="24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2pPr>
                      <a:lvl3pPr marL="1143000" lvl="2" indent="-228600">
                        <a:buClr>
                          <a:schemeClr val="accent2"/>
                        </a:buClr>
                        <a:defRPr sz="20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3pPr>
                      <a:lvl4pPr marL="1600200" lvl="3" indent="-228600">
                        <a:buClr>
                          <a:schemeClr val="folHlink"/>
                        </a:buClr>
                        <a:buSzPct val="50000"/>
                        <a:defRPr sz="18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Ø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tx2"/>
                        </a:buClr>
                        <a:defRPr sz="24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2pPr>
                      <a:lvl3pPr marL="1143000" lvl="2" indent="-228600">
                        <a:buClr>
                          <a:schemeClr val="accent2"/>
                        </a:buClr>
                        <a:defRPr sz="20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3pPr>
                      <a:lvl4pPr marL="1600200" lvl="3" indent="-228600">
                        <a:buClr>
                          <a:schemeClr val="folHlink"/>
                        </a:buClr>
                        <a:buSzPct val="50000"/>
                        <a:defRPr sz="18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Ø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tx2"/>
                        </a:buClr>
                        <a:defRPr sz="24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2pPr>
                      <a:lvl3pPr marL="1143000" lvl="2" indent="-228600">
                        <a:buClr>
                          <a:schemeClr val="accent2"/>
                        </a:buClr>
                        <a:defRPr sz="20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3pPr>
                      <a:lvl4pPr marL="1600200" lvl="3" indent="-228600">
                        <a:buClr>
                          <a:schemeClr val="folHlink"/>
                        </a:buClr>
                        <a:buSzPct val="50000"/>
                        <a:defRPr sz="18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Ø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tx2"/>
                        </a:buClr>
                        <a:defRPr sz="24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2pPr>
                      <a:lvl3pPr marL="1143000" lvl="2" indent="-228600">
                        <a:buClr>
                          <a:schemeClr val="accent2"/>
                        </a:buClr>
                        <a:defRPr sz="20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3pPr>
                      <a:lvl4pPr marL="1600200" lvl="3" indent="-228600">
                        <a:buClr>
                          <a:schemeClr val="folHlink"/>
                        </a:buClr>
                        <a:buSzPct val="50000"/>
                        <a:defRPr sz="18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Ø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tx2"/>
                        </a:buClr>
                        <a:defRPr sz="24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2pPr>
                      <a:lvl3pPr marL="1143000" lvl="2" indent="-228600">
                        <a:buClr>
                          <a:schemeClr val="accent2"/>
                        </a:buClr>
                        <a:defRPr sz="20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3pPr>
                      <a:lvl4pPr marL="1600200" lvl="3" indent="-228600">
                        <a:buClr>
                          <a:schemeClr val="folHlink"/>
                        </a:buClr>
                        <a:buSzPct val="50000"/>
                        <a:defRPr sz="18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0837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Ø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tx2"/>
                        </a:buClr>
                        <a:defRPr sz="24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2pPr>
                      <a:lvl3pPr marL="1143000" lvl="2" indent="-228600">
                        <a:buClr>
                          <a:schemeClr val="accent2"/>
                        </a:buClr>
                        <a:defRPr sz="20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3pPr>
                      <a:lvl4pPr marL="1600200" lvl="3" indent="-228600">
                        <a:buClr>
                          <a:schemeClr val="folHlink"/>
                        </a:buClr>
                        <a:buSzPct val="50000"/>
                        <a:defRPr sz="18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Ø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tx2"/>
                        </a:buClr>
                        <a:defRPr sz="24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2pPr>
                      <a:lvl3pPr marL="1143000" lvl="2" indent="-228600">
                        <a:buClr>
                          <a:schemeClr val="accent2"/>
                        </a:buClr>
                        <a:defRPr sz="20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3pPr>
                      <a:lvl4pPr marL="1600200" lvl="3" indent="-228600">
                        <a:buClr>
                          <a:schemeClr val="folHlink"/>
                        </a:buClr>
                        <a:buSzPct val="50000"/>
                        <a:defRPr sz="18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Ø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tx2"/>
                        </a:buClr>
                        <a:defRPr sz="24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2pPr>
                      <a:lvl3pPr marL="1143000" lvl="2" indent="-228600">
                        <a:buClr>
                          <a:schemeClr val="accent2"/>
                        </a:buClr>
                        <a:defRPr sz="20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3pPr>
                      <a:lvl4pPr marL="1600200" lvl="3" indent="-228600">
                        <a:buClr>
                          <a:schemeClr val="folHlink"/>
                        </a:buClr>
                        <a:buSzPct val="50000"/>
                        <a:defRPr sz="18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Ø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tx2"/>
                        </a:buClr>
                        <a:defRPr sz="24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2pPr>
                      <a:lvl3pPr marL="1143000" lvl="2" indent="-228600">
                        <a:buClr>
                          <a:schemeClr val="accent2"/>
                        </a:buClr>
                        <a:defRPr sz="20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3pPr>
                      <a:lvl4pPr marL="1600200" lvl="3" indent="-228600">
                        <a:buClr>
                          <a:schemeClr val="folHlink"/>
                        </a:buClr>
                        <a:buSzPct val="50000"/>
                        <a:defRPr sz="18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Ø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tx2"/>
                        </a:buClr>
                        <a:defRPr sz="24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2pPr>
                      <a:lvl3pPr marL="1143000" lvl="2" indent="-228600">
                        <a:buClr>
                          <a:schemeClr val="accent2"/>
                        </a:buClr>
                        <a:defRPr sz="20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3pPr>
                      <a:lvl4pPr marL="1600200" lvl="3" indent="-228600">
                        <a:buClr>
                          <a:schemeClr val="folHlink"/>
                        </a:buClr>
                        <a:buSzPct val="50000"/>
                        <a:defRPr sz="18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Ø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tx2"/>
                        </a:buClr>
                        <a:defRPr sz="24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2pPr>
                      <a:lvl3pPr marL="1143000" lvl="2" indent="-228600">
                        <a:buClr>
                          <a:schemeClr val="accent2"/>
                        </a:buClr>
                        <a:defRPr sz="20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3pPr>
                      <a:lvl4pPr marL="1600200" lvl="3" indent="-228600">
                        <a:buClr>
                          <a:schemeClr val="folHlink"/>
                        </a:buClr>
                        <a:buSzPct val="50000"/>
                        <a:defRPr sz="18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897" name="文本框 36896"/>
          <p:cNvSpPr txBox="1"/>
          <p:nvPr/>
        </p:nvSpPr>
        <p:spPr>
          <a:xfrm>
            <a:off x="963295" y="2072958"/>
            <a:ext cx="10795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华文中宋" pitchFamily="2" charset="-122"/>
              </a:rPr>
              <a:t>人物</a:t>
            </a:r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36898" name="文本框 36897"/>
          <p:cNvSpPr txBox="1"/>
          <p:nvPr/>
        </p:nvSpPr>
        <p:spPr>
          <a:xfrm>
            <a:off x="2268538" y="2072958"/>
            <a:ext cx="108108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华文中宋" pitchFamily="2" charset="-122"/>
              </a:rPr>
              <a:t>特长</a:t>
            </a:r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36903" name="文本框 36902"/>
          <p:cNvSpPr txBox="1"/>
          <p:nvPr/>
        </p:nvSpPr>
        <p:spPr>
          <a:xfrm>
            <a:off x="3349308" y="2072958"/>
            <a:ext cx="12239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华文中宋" pitchFamily="2" charset="-122"/>
              </a:rPr>
              <a:t>神态</a:t>
            </a:r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36904" name="文本框 36903"/>
          <p:cNvSpPr txBox="1"/>
          <p:nvPr/>
        </p:nvSpPr>
        <p:spPr>
          <a:xfrm>
            <a:off x="4423410" y="2072958"/>
            <a:ext cx="115093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华文中宋" pitchFamily="2" charset="-122"/>
              </a:rPr>
              <a:t>语言</a:t>
            </a:r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36905" name="文本框 36904"/>
          <p:cNvSpPr txBox="1"/>
          <p:nvPr/>
        </p:nvSpPr>
        <p:spPr>
          <a:xfrm>
            <a:off x="5989955" y="2072958"/>
            <a:ext cx="10080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华文中宋" pitchFamily="2" charset="-122"/>
              </a:rPr>
              <a:t>动作</a:t>
            </a:r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36899" name="文本框 36898"/>
          <p:cNvSpPr txBox="1"/>
          <p:nvPr/>
        </p:nvSpPr>
        <p:spPr>
          <a:xfrm>
            <a:off x="890905" y="3286760"/>
            <a:ext cx="12239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66FF"/>
                </a:solidFill>
                <a:latin typeface="华文中宋" pitchFamily="2" charset="-122"/>
                <a:ea typeface="华文中宋" pitchFamily="2" charset="-122"/>
              </a:rPr>
              <a:t>康肃公</a:t>
            </a:r>
            <a:r>
              <a:rPr lang="zh-CN" altLang="en-US" sz="2400" dirty="0">
                <a:solidFill>
                  <a:srgbClr val="0066FF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endParaRPr lang="zh-CN" altLang="en-US" sz="2400" dirty="0">
              <a:solidFill>
                <a:srgbClr val="0066FF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6900" name="文本框 36899"/>
          <p:cNvSpPr txBox="1"/>
          <p:nvPr/>
        </p:nvSpPr>
        <p:spPr>
          <a:xfrm>
            <a:off x="963295" y="4972050"/>
            <a:ext cx="11525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66FF"/>
                </a:solidFill>
                <a:latin typeface="华文中宋" pitchFamily="2" charset="-122"/>
                <a:ea typeface="华文中宋" pitchFamily="2" charset="-122"/>
              </a:rPr>
              <a:t>卖油翁</a:t>
            </a:r>
            <a:r>
              <a:rPr lang="zh-CN" altLang="en-US" sz="2400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endParaRPr lang="zh-CN" altLang="en-US" sz="2400" dirty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6906" name="文本框 36905"/>
          <p:cNvSpPr txBox="1"/>
          <p:nvPr/>
        </p:nvSpPr>
        <p:spPr>
          <a:xfrm>
            <a:off x="7165658" y="1904365"/>
            <a:ext cx="1150937" cy="944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66FF"/>
                </a:solidFill>
                <a:latin typeface="Arial" panose="020B0604020202020204" pitchFamily="34" charset="0"/>
                <a:ea typeface="华文中宋" pitchFamily="2" charset="-122"/>
              </a:rPr>
              <a:t>性格特点</a:t>
            </a:r>
            <a:endParaRPr lang="zh-CN" altLang="en-US" sz="2800" b="1" dirty="0">
              <a:solidFill>
                <a:srgbClr val="0066FF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36901" name="文本框 36900"/>
          <p:cNvSpPr txBox="1"/>
          <p:nvPr/>
        </p:nvSpPr>
        <p:spPr>
          <a:xfrm>
            <a:off x="2125345" y="2922905"/>
            <a:ext cx="1368425" cy="1463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tx2"/>
                </a:solidFill>
                <a:latin typeface="Arial" panose="020B0604020202020204" pitchFamily="34" charset="0"/>
                <a:ea typeface="华文中宋" pitchFamily="2" charset="-122"/>
              </a:rPr>
              <a:t>善射：</a:t>
            </a:r>
            <a:endParaRPr lang="zh-CN" altLang="en-US" sz="2000" dirty="0">
              <a:solidFill>
                <a:schemeClr val="tx2"/>
              </a:solidFill>
              <a:latin typeface="Arial" panose="020B0604020202020204" pitchFamily="34" charset="0"/>
              <a:ea typeface="华文中宋" pitchFamily="2" charset="-122"/>
            </a:endParaRPr>
          </a:p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当世无双，发矢十中八九</a:t>
            </a:r>
            <a:endParaRPr lang="zh-CN" altLang="en-US" sz="2000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6902" name="文本框 36901"/>
          <p:cNvSpPr txBox="1"/>
          <p:nvPr/>
        </p:nvSpPr>
        <p:spPr>
          <a:xfrm>
            <a:off x="2068830" y="4620578"/>
            <a:ext cx="1584325" cy="1158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tx2"/>
                </a:solidFill>
                <a:latin typeface="Arial" panose="020B0604020202020204" pitchFamily="34" charset="0"/>
                <a:ea typeface="华文中宋" pitchFamily="2" charset="-122"/>
              </a:rPr>
              <a:t>酌油：</a:t>
            </a:r>
            <a:endParaRPr lang="zh-CN" altLang="en-US" sz="2000" dirty="0">
              <a:solidFill>
                <a:schemeClr val="tx2"/>
              </a:solidFill>
              <a:latin typeface="Arial" panose="020B0604020202020204" pitchFamily="34" charset="0"/>
              <a:ea typeface="华文中宋" pitchFamily="2" charset="-122"/>
            </a:endParaRPr>
          </a:p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自钱孔入，而钱不湿</a:t>
            </a:r>
            <a:endParaRPr lang="zh-CN" altLang="en-US" sz="2000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6907" name="文本框 36906"/>
          <p:cNvSpPr txBox="1"/>
          <p:nvPr/>
        </p:nvSpPr>
        <p:spPr>
          <a:xfrm>
            <a:off x="3349625" y="3286760"/>
            <a:ext cx="865188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tx2"/>
                </a:solidFill>
                <a:latin typeface="Arial" panose="020B0604020202020204" pitchFamily="34" charset="0"/>
                <a:ea typeface="华文中宋" pitchFamily="2" charset="-122"/>
              </a:rPr>
              <a:t>忿然</a:t>
            </a:r>
            <a:endParaRPr lang="zh-CN" altLang="en-US" sz="2000" dirty="0">
              <a:solidFill>
                <a:schemeClr val="tx2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26460" y="4514850"/>
            <a:ext cx="712470" cy="11887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华文中宋" pitchFamily="2" charset="-122"/>
                <a:sym typeface="+mn-ea"/>
              </a:rPr>
              <a:t>睨之，但微颔之笑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华文中宋" pitchFamily="2" charset="-122"/>
              <a:sym typeface="+mn-ea"/>
            </a:endParaRPr>
          </a:p>
        </p:txBody>
      </p:sp>
      <p:sp>
        <p:nvSpPr>
          <p:cNvPr id="36909" name="文本框 36908"/>
          <p:cNvSpPr txBox="1"/>
          <p:nvPr/>
        </p:nvSpPr>
        <p:spPr>
          <a:xfrm>
            <a:off x="4265295" y="2922905"/>
            <a:ext cx="1511300" cy="1310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汝亦知射乎？吾射不亦精乎？尔安敢轻吾射！</a:t>
            </a:r>
            <a:r>
              <a:rPr lang="zh-CN" altLang="en-US" sz="2000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endParaRPr lang="zh-CN" altLang="en-US" sz="2000" dirty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6910" name="文本框 36909"/>
          <p:cNvSpPr txBox="1"/>
          <p:nvPr/>
        </p:nvSpPr>
        <p:spPr>
          <a:xfrm>
            <a:off x="4265295" y="4620578"/>
            <a:ext cx="1600200" cy="1310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以我酌油知之，我亦无他，惟手熟尔。</a:t>
            </a:r>
            <a:endParaRPr lang="zh-CN" altLang="en-US" sz="2000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6912" name="文本框 36911"/>
          <p:cNvSpPr txBox="1"/>
          <p:nvPr/>
        </p:nvSpPr>
        <p:spPr>
          <a:xfrm>
            <a:off x="5865178" y="4651058"/>
            <a:ext cx="1441450" cy="1005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取、置、覆、酌、沥 </a:t>
            </a:r>
            <a:endParaRPr lang="zh-CN" altLang="en-US" sz="2000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42025" y="3230880"/>
            <a:ext cx="956310" cy="3962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遣</a:t>
            </a:r>
            <a:endParaRPr lang="zh-CN" altLang="en-US" sz="2400" dirty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6913" name="文本框 36912"/>
          <p:cNvSpPr txBox="1"/>
          <p:nvPr/>
        </p:nvSpPr>
        <p:spPr>
          <a:xfrm>
            <a:off x="7252970" y="3103880"/>
            <a:ext cx="976630" cy="822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华文中宋" pitchFamily="2" charset="-122"/>
              </a:rPr>
              <a:t>傲慢自大 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36914" name="文本框 36913"/>
          <p:cNvSpPr txBox="1"/>
          <p:nvPr/>
        </p:nvSpPr>
        <p:spPr>
          <a:xfrm>
            <a:off x="7165975" y="4651375"/>
            <a:ext cx="1081088" cy="8229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沉稳谦虚 </a:t>
            </a:r>
            <a:endParaRPr lang="zh-CN" altLang="en-US" sz="2400" b="1" dirty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6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6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6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6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6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6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36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36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36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36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36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36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36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36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500"/>
                                        <p:tgtEl>
                                          <p:spTgt spid="36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4" dur="500"/>
                                        <p:tgtEl>
                                          <p:spTgt spid="36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297" grpId="0" animBg="1"/>
      <p:bldP spid="3" grpId="0" animBg="1"/>
      <p:bldP spid="36897" grpId="0"/>
      <p:bldP spid="36898" grpId="0"/>
      <p:bldP spid="36903" grpId="0"/>
      <p:bldP spid="36904" grpId="0"/>
      <p:bldP spid="36905" grpId="0"/>
      <p:bldP spid="36899" grpId="0"/>
      <p:bldP spid="36900" grpId="0"/>
      <p:bldP spid="36906" grpId="0"/>
      <p:bldP spid="36901" grpId="0"/>
      <p:bldP spid="36902" grpId="0"/>
      <p:bldP spid="36907" grpId="0"/>
      <p:bldP spid="4" grpId="0"/>
      <p:bldP spid="36909" grpId="0"/>
      <p:bldP spid="36910" grpId="0"/>
      <p:bldP spid="5" grpId="0"/>
      <p:bldP spid="36912" grpId="0"/>
      <p:bldP spid="36913" grpId="0"/>
      <p:bldP spid="369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9570" name="图片 1095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9574" name="矩形 109573"/>
          <p:cNvSpPr/>
          <p:nvPr/>
        </p:nvSpPr>
        <p:spPr>
          <a:xfrm>
            <a:off x="148273" y="71120"/>
            <a:ext cx="3640137" cy="13684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6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华文新魏" charset="0"/>
                <a:ea typeface="华文新魏" charset="0"/>
              </a:rPr>
              <a:t>拓展延伸</a:t>
            </a:r>
            <a:endParaRPr lang="zh-CN" altLang="en-US" sz="6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华文新魏" charset="0"/>
              <a:ea typeface="华文新魏" charset="0"/>
            </a:endParaRPr>
          </a:p>
        </p:txBody>
      </p:sp>
      <p:sp>
        <p:nvSpPr>
          <p:cNvPr id="109576" name="文本框 109575"/>
          <p:cNvSpPr txBox="1"/>
          <p:nvPr/>
        </p:nvSpPr>
        <p:spPr>
          <a:xfrm>
            <a:off x="735013" y="1844675"/>
            <a:ext cx="184150" cy="457200"/>
          </a:xfrm>
          <a:prstGeom prst="rect">
            <a:avLst/>
          </a:prstGeom>
          <a:noFill/>
          <a:ln w="9525">
            <a:noFill/>
          </a:ln>
          <a:scene3d>
            <a:camera prst="legacyObliqueTopLeft">
              <a:rot lat="0" lon="0" rev="0"/>
            </a:camera>
            <a:lightRig rig="legacyNormal3" dir="r"/>
          </a:scene3d>
          <a:sp3d extrusionH="201600" prstMaterial="legacyMatte">
            <a:bevelT w="13500" h="13500" prst="angle"/>
            <a:bevelB w="13500" h="13500" prst="angle"/>
            <a:extrusionClr>
              <a:srgbClr val="0066CC"/>
            </a:extrusionClr>
          </a:sp3d>
        </p:spPr>
        <p:txBody>
          <a:bodyPr wrap="none" anchor="t">
            <a:spAutoFit/>
            <a:flatTx/>
          </a:bodyPr>
          <a:p>
            <a:pPr lvl="0"/>
            <a:endParaRPr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9577" name="文本框 109576"/>
          <p:cNvSpPr txBox="1"/>
          <p:nvPr/>
        </p:nvSpPr>
        <p:spPr>
          <a:xfrm>
            <a:off x="919163" y="1282383"/>
            <a:ext cx="7148512" cy="1310640"/>
          </a:xfrm>
          <a:prstGeom prst="rect">
            <a:avLst/>
          </a:prstGeom>
          <a:noFill/>
          <a:ln w="9525">
            <a:noFill/>
          </a:ln>
          <a:scene3d>
            <a:camera prst="legacyObliqueTopLeft">
              <a:rot lat="0" lon="0" rev="0"/>
            </a:camera>
            <a:lightRig rig="legacyNormal3" dir="r"/>
          </a:scene3d>
          <a:sp3d extrusionH="201600" prstMaterial="legacyMatte">
            <a:bevelT w="13500" h="13500" prst="angle"/>
            <a:bevelB w="13500" h="13500" prst="angle"/>
            <a:extrusionClr>
              <a:srgbClr val="0066CC"/>
            </a:extrusionClr>
          </a:sp3d>
        </p:spPr>
        <p:txBody>
          <a:bodyPr>
            <a:spAutoFit/>
            <a:flatTx/>
          </a:bodyPr>
          <a:p>
            <a:pPr lvl="0"/>
            <a:r>
              <a:rPr lang="en-US" altLang="zh-CN" sz="4400" dirty="0">
                <a:latin typeface="Times New Roman" panose="02020603050405020304" pitchFamily="18" charset="0"/>
                <a:ea typeface="华文新魏" pitchFamily="2" charset="-122"/>
              </a:rPr>
              <a:t>       </a:t>
            </a:r>
            <a:r>
              <a:rPr lang="zh-CN" altLang="en-US" sz="3600" dirty="0">
                <a:latin typeface="Times New Roman" panose="02020603050405020304" pitchFamily="18" charset="0"/>
                <a:ea typeface="华文新魏" pitchFamily="2" charset="-122"/>
              </a:rPr>
              <a:t>通过这个小故事，你能受到什么启发呢？</a:t>
            </a:r>
            <a:endParaRPr lang="zh-CN" altLang="en-US" sz="3600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13667" name="文本框 113666"/>
          <p:cNvSpPr txBox="1"/>
          <p:nvPr/>
        </p:nvSpPr>
        <p:spPr>
          <a:xfrm>
            <a:off x="735330" y="2767330"/>
            <a:ext cx="69881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000" b="1" dirty="0">
                <a:solidFill>
                  <a:srgbClr val="0066FF"/>
                </a:solidFill>
                <a:latin typeface="Times New Roman" panose="02020603050405020304" pitchFamily="18" charset="0"/>
                <a:ea typeface="华文细黑" pitchFamily="2" charset="-122"/>
              </a:rPr>
              <a:t>其一，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勤学苦练、熟能生巧。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22531" name="文本框 22530"/>
          <p:cNvSpPr txBox="1"/>
          <p:nvPr/>
        </p:nvSpPr>
        <p:spPr>
          <a:xfrm>
            <a:off x="603250" y="3844925"/>
            <a:ext cx="7380288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8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</a:t>
            </a:r>
            <a:r>
              <a:rPr lang="zh-CN" altLang="en-US" sz="4000" b="1" dirty="0">
                <a:solidFill>
                  <a:srgbClr val="0066FF"/>
                </a:solidFill>
                <a:latin typeface="Times New Roman" panose="02020603050405020304" pitchFamily="18" charset="0"/>
                <a:ea typeface="华文细黑" pitchFamily="2" charset="-122"/>
              </a:rPr>
              <a:t>其二，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华文细黑" pitchFamily="2" charset="-122"/>
              </a:rPr>
              <a:t>不可自傲，精益求精。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7" grpId="0"/>
      <p:bldP spid="225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7105" name="图片 63489" descr="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4288"/>
            <a:ext cx="9144000" cy="6843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3491" name="内容占位符 63490"/>
          <p:cNvSpPr>
            <a:spLocks noGrp="1"/>
          </p:cNvSpPr>
          <p:nvPr>
            <p:ph idx="1"/>
          </p:nvPr>
        </p:nvSpPr>
        <p:spPr>
          <a:xfrm>
            <a:off x="323850" y="908050"/>
            <a:ext cx="8424863" cy="5754688"/>
          </a:xfrm>
        </p:spPr>
        <p:txBody>
          <a:bodyPr anchor="t"/>
          <a:p>
            <a:pPr>
              <a:lnSpc>
                <a:spcPct val="85000"/>
              </a:lnSpc>
              <a:buNone/>
            </a:pPr>
            <a:r>
              <a:rPr lang="zh-CN" altLang="en-US" sz="3600" b="1">
                <a:latin typeface="宋体" panose="02010600030101010101" pitchFamily="2" charset="-122"/>
              </a:rPr>
              <a:t>尔：（</a:t>
            </a:r>
            <a:r>
              <a:rPr lang="en-US" altLang="zh-CN" sz="3600" b="1">
                <a:latin typeface="宋体" panose="02010600030101010101" pitchFamily="2" charset="-122"/>
              </a:rPr>
              <a:t>1</a:t>
            </a:r>
            <a:r>
              <a:rPr lang="zh-CN" altLang="en-US" sz="3600" b="1">
                <a:latin typeface="宋体" panose="02010600030101010101" pitchFamily="2" charset="-122"/>
              </a:rPr>
              <a:t>）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</a:rPr>
              <a:t>尔</a:t>
            </a:r>
            <a:r>
              <a:rPr lang="zh-CN" altLang="en-US" sz="3600" b="1">
                <a:latin typeface="宋体" panose="02010600030101010101" pitchFamily="2" charset="-122"/>
              </a:rPr>
              <a:t>安敢轻吾射</a:t>
            </a:r>
            <a:endParaRPr lang="zh-CN" altLang="en-US" sz="3600" b="1">
              <a:latin typeface="宋体" panose="02010600030101010101" pitchFamily="2" charset="-122"/>
            </a:endParaRPr>
          </a:p>
          <a:p>
            <a:pPr>
              <a:lnSpc>
                <a:spcPct val="85000"/>
              </a:lnSpc>
              <a:buNone/>
            </a:pPr>
            <a:r>
              <a:rPr lang="zh-CN" altLang="en-US" sz="3600" b="1">
                <a:latin typeface="宋体" panose="02010600030101010101" pitchFamily="2" charset="-122"/>
              </a:rPr>
              <a:t>    （</a:t>
            </a:r>
            <a:r>
              <a:rPr lang="en-US" altLang="zh-CN" sz="3600" b="1">
                <a:latin typeface="宋体" panose="02010600030101010101" pitchFamily="2" charset="-122"/>
              </a:rPr>
              <a:t>2</a:t>
            </a:r>
            <a:r>
              <a:rPr lang="zh-CN" altLang="en-US" sz="3600" b="1">
                <a:latin typeface="宋体" panose="02010600030101010101" pitchFamily="2" charset="-122"/>
              </a:rPr>
              <a:t>）无他，但手熟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</a:rPr>
              <a:t>尔</a:t>
            </a:r>
            <a:endParaRPr lang="zh-CN" altLang="en-US" sz="3600" b="1">
              <a:latin typeface="宋体" panose="02010600030101010101" pitchFamily="2" charset="-122"/>
            </a:endParaRPr>
          </a:p>
          <a:p>
            <a:pPr>
              <a:lnSpc>
                <a:spcPct val="85000"/>
              </a:lnSpc>
              <a:buNone/>
            </a:pPr>
            <a:endParaRPr lang="zh-CN" altLang="en-US" sz="3600" b="1">
              <a:latin typeface="宋体" panose="02010600030101010101" pitchFamily="2" charset="-122"/>
            </a:endParaRPr>
          </a:p>
          <a:p>
            <a:pPr>
              <a:lnSpc>
                <a:spcPct val="85000"/>
              </a:lnSpc>
              <a:buNone/>
            </a:pPr>
            <a:r>
              <a:rPr lang="zh-CN" altLang="en-US" sz="3600" b="1">
                <a:latin typeface="宋体" panose="02010600030101010101" pitchFamily="2" charset="-122"/>
              </a:rPr>
              <a:t>以：（</a:t>
            </a:r>
            <a:r>
              <a:rPr lang="en-US" altLang="zh-CN" sz="3600" b="1">
                <a:latin typeface="宋体" panose="02010600030101010101" pitchFamily="2" charset="-122"/>
              </a:rPr>
              <a:t>1</a:t>
            </a:r>
            <a:r>
              <a:rPr lang="zh-CN" altLang="en-US" sz="3600" b="1">
                <a:latin typeface="宋体" panose="02010600030101010101" pitchFamily="2" charset="-122"/>
              </a:rPr>
              <a:t>）公亦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</a:rPr>
              <a:t>以</a:t>
            </a:r>
            <a:r>
              <a:rPr lang="zh-CN" altLang="en-US" sz="3600" b="1">
                <a:latin typeface="宋体" panose="02010600030101010101" pitchFamily="2" charset="-122"/>
              </a:rPr>
              <a:t>此自矜</a:t>
            </a:r>
            <a:endParaRPr lang="zh-CN" altLang="en-US" sz="3600" b="1">
              <a:latin typeface="宋体" panose="02010600030101010101" pitchFamily="2" charset="-122"/>
            </a:endParaRPr>
          </a:p>
          <a:p>
            <a:pPr>
              <a:lnSpc>
                <a:spcPct val="85000"/>
              </a:lnSpc>
              <a:buNone/>
            </a:pPr>
            <a:r>
              <a:rPr lang="zh-CN" altLang="en-US" sz="3600" b="1">
                <a:latin typeface="宋体" panose="02010600030101010101" pitchFamily="2" charset="-122"/>
              </a:rPr>
              <a:t>    （</a:t>
            </a:r>
            <a:r>
              <a:rPr lang="en-US" altLang="zh-CN" sz="3600" b="1">
                <a:latin typeface="宋体" panose="02010600030101010101" pitchFamily="2" charset="-122"/>
              </a:rPr>
              <a:t>2</a:t>
            </a:r>
            <a:r>
              <a:rPr lang="zh-CN" altLang="en-US" sz="3600" b="1">
                <a:latin typeface="宋体" panose="02010600030101010101" pitchFamily="2" charset="-122"/>
              </a:rPr>
              <a:t>）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</a:rPr>
              <a:t>以</a:t>
            </a:r>
            <a:r>
              <a:rPr lang="zh-CN" altLang="en-US" sz="3600" b="1">
                <a:latin typeface="宋体" panose="02010600030101010101" pitchFamily="2" charset="-122"/>
              </a:rPr>
              <a:t>我酌油知之</a:t>
            </a:r>
            <a:endParaRPr lang="zh-CN" altLang="en-US" sz="3600" b="1">
              <a:latin typeface="宋体" panose="02010600030101010101" pitchFamily="2" charset="-122"/>
            </a:endParaRPr>
          </a:p>
          <a:p>
            <a:pPr>
              <a:lnSpc>
                <a:spcPct val="85000"/>
              </a:lnSpc>
              <a:buNone/>
            </a:pPr>
            <a:r>
              <a:rPr lang="zh-CN" altLang="en-US" sz="3600" b="1">
                <a:latin typeface="宋体" panose="02010600030101010101" pitchFamily="2" charset="-122"/>
              </a:rPr>
              <a:t>    （</a:t>
            </a:r>
            <a:r>
              <a:rPr lang="en-US" altLang="zh-CN" sz="3600" b="1">
                <a:latin typeface="宋体" panose="02010600030101010101" pitchFamily="2" charset="-122"/>
              </a:rPr>
              <a:t>3</a:t>
            </a:r>
            <a:r>
              <a:rPr lang="zh-CN" altLang="en-US" sz="3600" b="1">
                <a:latin typeface="宋体" panose="02010600030101010101" pitchFamily="2" charset="-122"/>
              </a:rPr>
              <a:t>）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</a:rPr>
              <a:t>以</a:t>
            </a:r>
            <a:r>
              <a:rPr lang="zh-CN" altLang="en-US" sz="3600" b="1">
                <a:latin typeface="宋体" panose="02010600030101010101" pitchFamily="2" charset="-122"/>
              </a:rPr>
              <a:t>钱覆其口</a:t>
            </a:r>
            <a:endParaRPr lang="zh-CN" altLang="en-US" sz="3600" b="1">
              <a:latin typeface="宋体" panose="02010600030101010101" pitchFamily="2" charset="-122"/>
            </a:endParaRPr>
          </a:p>
          <a:p>
            <a:pPr>
              <a:lnSpc>
                <a:spcPct val="85000"/>
              </a:lnSpc>
              <a:buNone/>
            </a:pPr>
            <a:r>
              <a:rPr lang="zh-CN" altLang="en-US" sz="3600" b="1">
                <a:latin typeface="宋体" panose="02010600030101010101" pitchFamily="2" charset="-122"/>
              </a:rPr>
              <a:t>    （</a:t>
            </a:r>
            <a:r>
              <a:rPr lang="en-US" altLang="zh-CN" sz="3600" b="1">
                <a:latin typeface="宋体" panose="02010600030101010101" pitchFamily="2" charset="-122"/>
              </a:rPr>
              <a:t>4</a:t>
            </a:r>
            <a:r>
              <a:rPr lang="zh-CN" altLang="en-US" sz="3600" b="1">
                <a:latin typeface="宋体" panose="02010600030101010101" pitchFamily="2" charset="-122"/>
              </a:rPr>
              <a:t>）徐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</a:rPr>
              <a:t>以</a:t>
            </a:r>
            <a:r>
              <a:rPr lang="zh-CN" altLang="en-US" sz="3600" b="1">
                <a:latin typeface="宋体" panose="02010600030101010101" pitchFamily="2" charset="-122"/>
              </a:rPr>
              <a:t>杓酌油沥之</a:t>
            </a:r>
            <a:endParaRPr lang="zh-CN" altLang="en-US" sz="3600" b="1">
              <a:latin typeface="宋体" panose="02010600030101010101" pitchFamily="2" charset="-122"/>
            </a:endParaRPr>
          </a:p>
          <a:p>
            <a:pPr>
              <a:lnSpc>
                <a:spcPct val="85000"/>
              </a:lnSpc>
              <a:buNone/>
            </a:pPr>
            <a:r>
              <a:rPr lang="zh-CN" altLang="en-US" sz="3600" b="1">
                <a:latin typeface="宋体" panose="02010600030101010101" pitchFamily="2" charset="-122"/>
              </a:rPr>
              <a:t>射：（</a:t>
            </a:r>
            <a:r>
              <a:rPr lang="en-US" altLang="zh-CN" sz="3600" b="1">
                <a:latin typeface="宋体" panose="02010600030101010101" pitchFamily="2" charset="-122"/>
              </a:rPr>
              <a:t>1</a:t>
            </a:r>
            <a:r>
              <a:rPr lang="zh-CN" altLang="en-US" sz="3600" b="1">
                <a:latin typeface="宋体" panose="02010600030101010101" pitchFamily="2" charset="-122"/>
              </a:rPr>
              <a:t>）善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</a:rPr>
              <a:t>射</a:t>
            </a:r>
            <a:endParaRPr lang="zh-CN" altLang="en-US" sz="3600" b="1" u="sng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85000"/>
              </a:lnSpc>
              <a:buNone/>
            </a:pP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600" b="1">
                <a:latin typeface="宋体" panose="02010600030101010101" pitchFamily="2" charset="-122"/>
              </a:rPr>
              <a:t>（</a:t>
            </a:r>
            <a:r>
              <a:rPr lang="en-US" altLang="zh-CN" sz="3600" b="1">
                <a:latin typeface="宋体" panose="02010600030101010101" pitchFamily="2" charset="-122"/>
              </a:rPr>
              <a:t>2</a:t>
            </a:r>
            <a:r>
              <a:rPr lang="zh-CN" altLang="en-US" sz="3600" b="1">
                <a:latin typeface="宋体" panose="02010600030101010101" pitchFamily="2" charset="-122"/>
              </a:rPr>
              <a:t>）汝亦知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</a:rPr>
              <a:t>射</a:t>
            </a:r>
            <a:r>
              <a:rPr lang="zh-CN" altLang="en-US" sz="3600" b="1">
                <a:latin typeface="宋体" panose="02010600030101010101" pitchFamily="2" charset="-122"/>
              </a:rPr>
              <a:t>乎</a:t>
            </a:r>
            <a:endParaRPr lang="zh-CN" altLang="en-US" sz="3600" b="1">
              <a:latin typeface="宋体" panose="02010600030101010101" pitchFamily="2" charset="-122"/>
            </a:endParaRPr>
          </a:p>
          <a:p>
            <a:pPr>
              <a:lnSpc>
                <a:spcPct val="85000"/>
              </a:lnSpc>
              <a:buNone/>
            </a:pPr>
            <a:r>
              <a:rPr lang="zh-CN" altLang="en-US" sz="3600" b="1">
                <a:latin typeface="宋体" panose="02010600030101010101" pitchFamily="2" charset="-122"/>
              </a:rPr>
              <a:t>    （</a:t>
            </a:r>
            <a:r>
              <a:rPr lang="en-US" altLang="zh-CN" sz="3600" b="1">
                <a:latin typeface="宋体" panose="02010600030101010101" pitchFamily="2" charset="-122"/>
              </a:rPr>
              <a:t>3</a:t>
            </a:r>
            <a:r>
              <a:rPr lang="zh-CN" altLang="en-US" sz="3600" b="1">
                <a:latin typeface="宋体" panose="02010600030101010101" pitchFamily="2" charset="-122"/>
              </a:rPr>
              <a:t>）吾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</a:rPr>
              <a:t>射</a:t>
            </a:r>
            <a:r>
              <a:rPr lang="zh-CN" altLang="en-US" sz="3600" b="1">
                <a:latin typeface="宋体" panose="02010600030101010101" pitchFamily="2" charset="-122"/>
              </a:rPr>
              <a:t>不亦精乎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sp>
        <p:nvSpPr>
          <p:cNvPr id="63492" name="文本框 63491"/>
          <p:cNvSpPr txBox="1"/>
          <p:nvPr/>
        </p:nvSpPr>
        <p:spPr>
          <a:xfrm>
            <a:off x="6198870" y="771843"/>
            <a:ext cx="762000" cy="6134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你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63493" name="文本框 63492"/>
          <p:cNvSpPr txBox="1"/>
          <p:nvPr/>
        </p:nvSpPr>
        <p:spPr>
          <a:xfrm>
            <a:off x="6112510" y="1385570"/>
            <a:ext cx="3216910" cy="6134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同“耳”，罢了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63494" name="文本框 63493"/>
          <p:cNvSpPr txBox="1"/>
          <p:nvPr/>
        </p:nvSpPr>
        <p:spPr>
          <a:xfrm>
            <a:off x="6198870" y="2568575"/>
            <a:ext cx="1219200" cy="6134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因为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63495" name="文本框 63494"/>
          <p:cNvSpPr txBox="1"/>
          <p:nvPr/>
        </p:nvSpPr>
        <p:spPr>
          <a:xfrm>
            <a:off x="6198870" y="3181668"/>
            <a:ext cx="1219200" cy="6134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凭借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63496" name="文本框 63495"/>
          <p:cNvSpPr txBox="1"/>
          <p:nvPr/>
        </p:nvSpPr>
        <p:spPr>
          <a:xfrm>
            <a:off x="6275070" y="3724275"/>
            <a:ext cx="685800" cy="6134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用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63497" name="文本框 63496"/>
          <p:cNvSpPr txBox="1"/>
          <p:nvPr/>
        </p:nvSpPr>
        <p:spPr>
          <a:xfrm>
            <a:off x="6275070" y="4337685"/>
            <a:ext cx="685800" cy="6134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用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63498" name="文本框 63497"/>
          <p:cNvSpPr txBox="1"/>
          <p:nvPr/>
        </p:nvSpPr>
        <p:spPr>
          <a:xfrm>
            <a:off x="6299835" y="5407978"/>
            <a:ext cx="1624013" cy="6134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射箭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63499" name="文本框 63498"/>
          <p:cNvSpPr txBox="1"/>
          <p:nvPr/>
        </p:nvSpPr>
        <p:spPr>
          <a:xfrm>
            <a:off x="6372225" y="5964238"/>
            <a:ext cx="1479550" cy="6134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射术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47115" name="文本框 63499"/>
          <p:cNvSpPr txBox="1"/>
          <p:nvPr/>
        </p:nvSpPr>
        <p:spPr>
          <a:xfrm>
            <a:off x="165100" y="260350"/>
            <a:ext cx="4319588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【一词多义】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3501" name="文本框 63500"/>
          <p:cNvSpPr txBox="1"/>
          <p:nvPr/>
        </p:nvSpPr>
        <p:spPr>
          <a:xfrm>
            <a:off x="6372225" y="4903470"/>
            <a:ext cx="1624013" cy="6134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射箭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3491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charRg st="12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63491">
                                            <p:txEl>
                                              <p:charRg st="12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charRg st="28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63491">
                                            <p:txEl>
                                              <p:charRg st="28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charRg st="40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63491">
                                            <p:txEl>
                                              <p:charRg st="40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charRg st="54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63491">
                                            <p:txEl>
                                              <p:charRg st="54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charRg st="67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3491">
                                            <p:txEl>
                                              <p:charRg st="67" end="8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charRg st="82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63491">
                                            <p:txEl>
                                              <p:charRg st="82" end="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charRg st="9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63491">
                                            <p:txEl>
                                              <p:charRg st="90" end="10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charRg st="103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63491">
                                            <p:txEl>
                                              <p:charRg st="103" end="1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6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63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63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2" grpId="0"/>
      <p:bldP spid="63493" grpId="0"/>
      <p:bldP spid="63494" grpId="0"/>
      <p:bldP spid="63495" grpId="0"/>
      <p:bldP spid="63496" grpId="0"/>
      <p:bldP spid="63497" grpId="0"/>
      <p:bldP spid="63498" grpId="0"/>
      <p:bldP spid="63499" grpId="0"/>
      <p:bldP spid="6350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文本框 34817"/>
          <p:cNvSpPr txBox="1"/>
          <p:nvPr/>
        </p:nvSpPr>
        <p:spPr>
          <a:xfrm>
            <a:off x="1143000" y="2514600"/>
            <a:ext cx="9144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400" b="1">
                <a:solidFill>
                  <a:srgbClr val="CC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而</a:t>
            </a:r>
            <a:endParaRPr lang="zh-CN" altLang="en-US" sz="4400" b="1">
              <a:solidFill>
                <a:srgbClr val="CC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8130" name="直接连接符 34818"/>
          <p:cNvSpPr/>
          <p:nvPr/>
        </p:nvSpPr>
        <p:spPr>
          <a:xfrm flipV="1">
            <a:off x="1828800" y="2133600"/>
            <a:ext cx="762000" cy="609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8131" name="直接连接符 34819"/>
          <p:cNvSpPr/>
          <p:nvPr/>
        </p:nvSpPr>
        <p:spPr>
          <a:xfrm>
            <a:off x="1752600" y="3200400"/>
            <a:ext cx="685800" cy="838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8132" name="文本框 34820"/>
          <p:cNvSpPr txBox="1"/>
          <p:nvPr/>
        </p:nvSpPr>
        <p:spPr>
          <a:xfrm>
            <a:off x="2743200" y="1752600"/>
            <a:ext cx="838200" cy="1190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>
                <a:solidFill>
                  <a:srgbClr val="008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顺接</a:t>
            </a:r>
            <a:endParaRPr lang="zh-CN" altLang="en-US" sz="3600" b="1">
              <a:solidFill>
                <a:srgbClr val="008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8133" name="文本框 34821"/>
          <p:cNvSpPr txBox="1"/>
          <p:nvPr/>
        </p:nvSpPr>
        <p:spPr>
          <a:xfrm>
            <a:off x="2590800" y="4038600"/>
            <a:ext cx="1828800" cy="1190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008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转接（逆接）</a:t>
            </a:r>
            <a:endParaRPr lang="zh-CN" altLang="en-US" sz="3600" b="1">
              <a:solidFill>
                <a:srgbClr val="008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8134" name="文本框 34822"/>
          <p:cNvSpPr txBox="1"/>
          <p:nvPr/>
        </p:nvSpPr>
        <p:spPr>
          <a:xfrm>
            <a:off x="4724400" y="4191000"/>
            <a:ext cx="2590800" cy="1190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译作可是、但是、却等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8135" name="文本框 34823"/>
          <p:cNvSpPr txBox="1"/>
          <p:nvPr/>
        </p:nvSpPr>
        <p:spPr>
          <a:xfrm>
            <a:off x="3886200" y="914400"/>
            <a:ext cx="2971800" cy="22891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表顺承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表并列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表修饰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8136" name="直接连接符 34824"/>
          <p:cNvSpPr/>
          <p:nvPr/>
        </p:nvSpPr>
        <p:spPr>
          <a:xfrm flipH="1">
            <a:off x="3581400" y="1295400"/>
            <a:ext cx="457200" cy="838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8137" name="直接连接符 34825"/>
          <p:cNvSpPr/>
          <p:nvPr/>
        </p:nvSpPr>
        <p:spPr>
          <a:xfrm>
            <a:off x="3581400" y="2133600"/>
            <a:ext cx="304800" cy="762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8138" name="直接连接符 34826"/>
          <p:cNvSpPr/>
          <p:nvPr/>
        </p:nvSpPr>
        <p:spPr>
          <a:xfrm flipH="1">
            <a:off x="4343400" y="3962400"/>
            <a:ext cx="381000" cy="685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8139" name="直接连接符 34827"/>
          <p:cNvSpPr/>
          <p:nvPr/>
        </p:nvSpPr>
        <p:spPr>
          <a:xfrm>
            <a:off x="4343400" y="4648200"/>
            <a:ext cx="533400" cy="5334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8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81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81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29" grpId="0"/>
      <p:bldP spid="48132" grpId="0"/>
      <p:bldP spid="48133" grpId="0"/>
      <p:bldP spid="481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文本框 33793"/>
          <p:cNvSpPr txBox="1"/>
          <p:nvPr/>
        </p:nvSpPr>
        <p:spPr>
          <a:xfrm>
            <a:off x="838200" y="1676400"/>
            <a:ext cx="3429000" cy="3937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释担而立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久而不去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而钱不湿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康肃笑而遣之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9154" name="文本框 33794"/>
          <p:cNvSpPr txBox="1"/>
          <p:nvPr/>
        </p:nvSpPr>
        <p:spPr>
          <a:xfrm>
            <a:off x="300990" y="457200"/>
            <a:ext cx="7852410" cy="640080"/>
          </a:xfrm>
          <a:prstGeom prst="rect">
            <a:avLst/>
          </a:prstGeom>
          <a:solidFill>
            <a:srgbClr val="CCFF33"/>
          </a:solidFill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指出下列“而”字的用法（多为连词）</a:t>
            </a:r>
            <a:endParaRPr lang="zh-CN" altLang="en-US" sz="3600" b="1">
              <a:solidFill>
                <a:srgbClr val="CC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796" name="文本框 33795"/>
          <p:cNvSpPr txBox="1"/>
          <p:nvPr/>
        </p:nvSpPr>
        <p:spPr>
          <a:xfrm>
            <a:off x="3886200" y="1752600"/>
            <a:ext cx="33528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表顺承</a:t>
            </a:r>
            <a:endParaRPr lang="zh-CN" altLang="en-US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797" name="文本框 33796"/>
          <p:cNvSpPr txBox="1"/>
          <p:nvPr/>
        </p:nvSpPr>
        <p:spPr>
          <a:xfrm>
            <a:off x="3886200" y="2514600"/>
            <a:ext cx="3962400" cy="3657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表修饰 </a:t>
            </a:r>
            <a:endParaRPr lang="zh-CN" altLang="en-US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798" name="文本框 33797"/>
          <p:cNvSpPr txBox="1"/>
          <p:nvPr/>
        </p:nvSpPr>
        <p:spPr>
          <a:xfrm>
            <a:off x="4038600" y="3352800"/>
            <a:ext cx="46482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表转接 ，可译 “可是”</a:t>
            </a:r>
            <a:endParaRPr lang="zh-CN" altLang="en-US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799" name="文本框 33798"/>
          <p:cNvSpPr txBox="1"/>
          <p:nvPr/>
        </p:nvSpPr>
        <p:spPr>
          <a:xfrm>
            <a:off x="4343400" y="4953000"/>
            <a:ext cx="3886200" cy="3657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表修饰</a:t>
            </a:r>
            <a:endParaRPr lang="zh-CN" altLang="en-US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  <p:bldP spid="33797" grpId="0"/>
      <p:bldP spid="33798" grpId="0"/>
      <p:bldP spid="3379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文本框 32769"/>
          <p:cNvSpPr txBox="1"/>
          <p:nvPr/>
        </p:nvSpPr>
        <p:spPr>
          <a:xfrm>
            <a:off x="1371600" y="1273175"/>
            <a:ext cx="3886200" cy="72326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457200" lvl="0" indent="-457200">
              <a:spcBef>
                <a:spcPct val="50000"/>
              </a:spcBef>
              <a:buAutoNum type="arabicPlain"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睨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457200" lvl="0" indent="-457200">
              <a:spcBef>
                <a:spcPct val="50000"/>
              </a:spcBef>
              <a:buAutoNum type="arabicPlain"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但微颔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457200" lvl="0" indent="-457200">
              <a:spcBef>
                <a:spcPct val="50000"/>
              </a:spcBef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以我酌油知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457200" lvl="0" indent="-457200">
              <a:spcBef>
                <a:spcPct val="50000"/>
              </a:spcBef>
            </a:pP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457200" lvl="0" indent="-457200">
              <a:spcBef>
                <a:spcPct val="50000"/>
              </a:spcBef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以杓酌油沥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457200" lvl="0" indent="-457200">
              <a:spcBef>
                <a:spcPct val="50000"/>
              </a:spcBef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康肃笑而遣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457200" lvl="0" indent="-457200">
              <a:spcBef>
                <a:spcPct val="50000"/>
              </a:spcBef>
              <a:buAutoNum type="arabicPlain"/>
            </a:pP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457200" lvl="0" indent="-457200">
              <a:spcBef>
                <a:spcPct val="50000"/>
              </a:spcBef>
              <a:buAutoNum type="arabicPlain"/>
            </a:pP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457200" lvl="0" indent="-457200">
              <a:spcBef>
                <a:spcPct val="50000"/>
              </a:spcBef>
            </a:pPr>
            <a:endParaRPr lang="zh-CN" altLang="en-US" sz="3600" b="1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0178" name="文本框 32770"/>
          <p:cNvSpPr txBox="1"/>
          <p:nvPr/>
        </p:nvSpPr>
        <p:spPr>
          <a:xfrm>
            <a:off x="1066800" y="533400"/>
            <a:ext cx="6477000" cy="641350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解释下列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字，并说出用法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772" name="文本框 32771"/>
          <p:cNvSpPr txBox="1"/>
          <p:nvPr/>
        </p:nvSpPr>
        <p:spPr>
          <a:xfrm>
            <a:off x="3886200" y="1295400"/>
            <a:ext cx="3886200" cy="579438"/>
          </a:xfrm>
          <a:prstGeom prst="rect">
            <a:avLst/>
          </a:prstGeom>
          <a:solidFill>
            <a:srgbClr val="CCFF33"/>
          </a:solidFill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代词  指陈尧咨射箭</a:t>
            </a:r>
            <a:endParaRPr lang="zh-CN" altLang="en-US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773" name="文本框 32772"/>
          <p:cNvSpPr txBox="1"/>
          <p:nvPr/>
        </p:nvSpPr>
        <p:spPr>
          <a:xfrm>
            <a:off x="3810000" y="2133600"/>
            <a:ext cx="5715000" cy="579438"/>
          </a:xfrm>
          <a:prstGeom prst="rect">
            <a:avLst/>
          </a:prstGeom>
          <a:solidFill>
            <a:srgbClr val="CCFF33"/>
          </a:solidFill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代词   指陈尧咨射箭十中八九</a:t>
            </a:r>
            <a:endParaRPr lang="zh-CN" altLang="en-US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774" name="文本框 32773"/>
          <p:cNvSpPr txBox="1"/>
          <p:nvPr/>
        </p:nvSpPr>
        <p:spPr>
          <a:xfrm>
            <a:off x="4648200" y="2971800"/>
            <a:ext cx="3711575" cy="1066800"/>
          </a:xfrm>
          <a:prstGeom prst="rect">
            <a:avLst/>
          </a:prstGeom>
          <a:solidFill>
            <a:srgbClr val="CCFF33"/>
          </a:solidFill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代词 指射箭也是凭手熟的道理</a:t>
            </a:r>
            <a:endParaRPr lang="zh-CN" altLang="en-US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775" name="文本框 32774"/>
          <p:cNvSpPr txBox="1"/>
          <p:nvPr/>
        </p:nvSpPr>
        <p:spPr>
          <a:xfrm>
            <a:off x="4876800" y="4572000"/>
            <a:ext cx="3048000" cy="579438"/>
          </a:xfrm>
          <a:prstGeom prst="rect">
            <a:avLst/>
          </a:prstGeom>
          <a:solidFill>
            <a:srgbClr val="CCFF33"/>
          </a:solidFill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代词 指葫芦</a:t>
            </a:r>
            <a:endParaRPr lang="zh-CN" altLang="en-US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776" name="文本框 32775"/>
          <p:cNvSpPr txBox="1"/>
          <p:nvPr/>
        </p:nvSpPr>
        <p:spPr>
          <a:xfrm>
            <a:off x="4953000" y="5410200"/>
            <a:ext cx="3810000" cy="579438"/>
          </a:xfrm>
          <a:prstGeom prst="rect">
            <a:avLst/>
          </a:prstGeom>
          <a:solidFill>
            <a:srgbClr val="CCFF33"/>
          </a:solidFill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代词 指卖油翁</a:t>
            </a:r>
            <a:endParaRPr lang="zh-CN" altLang="en-US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0184" name="标题 32776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lvl="0" indent="0"/>
            <a:br>
              <a:rPr lang="en-US" altLang="zh-CN" dirty="0">
                <a:latin typeface="Times New Roman" panose="02020603050405020304" pitchFamily="18" charset="0"/>
              </a:rPr>
            </a:b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 bldLvl="0" animBg="1"/>
      <p:bldP spid="32773" grpId="0" bldLvl="0" animBg="1"/>
      <p:bldP spid="32774" grpId="0" bldLvl="0" animBg="1"/>
      <p:bldP spid="32775" grpId="0" bldLvl="0" animBg="1"/>
      <p:bldP spid="3277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375603" y="104140"/>
            <a:ext cx="7527925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66FF"/>
                </a:solidFill>
              </a:rPr>
              <a:t>分角色朗读，注意两人不同语气的把握。</a:t>
            </a:r>
            <a:endParaRPr lang="zh-CN" altLang="en-US" sz="3200" b="1" dirty="0">
              <a:solidFill>
                <a:srgbClr val="0066FF"/>
              </a:solidFill>
            </a:endParaRPr>
          </a:p>
          <a:p>
            <a:r>
              <a:rPr lang="zh-CN" altLang="en-US" sz="3200" b="1" dirty="0">
                <a:solidFill>
                  <a:srgbClr val="0066FF"/>
                </a:solidFill>
              </a:rPr>
              <a:t>（概括两人的性格特点）</a:t>
            </a:r>
            <a:endParaRPr lang="zh-CN" altLang="en-US" sz="3200" b="1" dirty="0">
              <a:solidFill>
                <a:srgbClr val="0066FF"/>
              </a:solidFill>
            </a:endParaRPr>
          </a:p>
        </p:txBody>
      </p:sp>
      <p:sp>
        <p:nvSpPr>
          <p:cNvPr id="121860" name="文本框 121859"/>
          <p:cNvSpPr txBox="1"/>
          <p:nvPr/>
        </p:nvSpPr>
        <p:spPr>
          <a:xfrm>
            <a:off x="321628" y="1674495"/>
            <a:ext cx="8748712" cy="3937000"/>
          </a:xfrm>
          <a:prstGeom prst="rect">
            <a:avLst/>
          </a:prstGeom>
          <a:noFill/>
          <a:ln w="9525">
            <a:noFill/>
          </a:ln>
          <a:scene3d>
            <a:camera prst="legacyObliqueTopLeft">
              <a:rot lat="0" lon="0" rev="0"/>
            </a:camera>
            <a:lightRig rig="legacyNormal3" dir="r"/>
          </a:scene3d>
          <a:sp3d extrusionH="201600" prstMaterial="legacyMatte">
            <a:bevelT w="13500" h="13500" prst="angle"/>
            <a:bevelB w="13500" h="13500" prst="angle"/>
            <a:extrusionClr>
              <a:srgbClr val="0066CC"/>
            </a:extrusionClr>
          </a:sp3d>
        </p:spPr>
        <p:txBody>
          <a:bodyPr>
            <a:spAutoFit/>
            <a:flatTx/>
          </a:bodyPr>
          <a:p>
            <a:pPr lvl="0"/>
            <a:r>
              <a:rPr lang="zh-CN" altLang="en-US" sz="3600" dirty="0">
                <a:latin typeface="华文行楷" pitchFamily="2" charset="-122"/>
                <a:ea typeface="华文行楷" pitchFamily="2" charset="-122"/>
              </a:rPr>
              <a:t>康肃</a:t>
            </a:r>
            <a:r>
              <a:rPr lang="zh-CN" altLang="en-US" sz="3600" u="sng" dirty="0">
                <a:solidFill>
                  <a:srgbClr val="FF3300"/>
                </a:solidFill>
                <a:latin typeface="华文行楷" pitchFamily="2" charset="-122"/>
                <a:ea typeface="华文行楷" pitchFamily="2" charset="-122"/>
              </a:rPr>
              <a:t>傲然</a:t>
            </a:r>
            <a:r>
              <a:rPr lang="zh-CN" altLang="en-US" sz="3600" dirty="0">
                <a:latin typeface="华文行楷" pitchFamily="2" charset="-122"/>
                <a:ea typeface="华文行楷" pitchFamily="2" charset="-122"/>
              </a:rPr>
              <a:t>问曰</a:t>
            </a:r>
            <a:r>
              <a:rPr lang="zh-CN" altLang="en-US" sz="3600" dirty="0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：“汝亦知射乎？吾射不亦精乎？”</a:t>
            </a:r>
            <a:endParaRPr lang="zh-CN" altLang="en-US" sz="3600" dirty="0">
              <a:solidFill>
                <a:schemeClr val="accent2"/>
              </a:solidFill>
              <a:latin typeface="华文行楷" pitchFamily="2" charset="-122"/>
              <a:ea typeface="华文行楷" pitchFamily="2" charset="-122"/>
            </a:endParaRPr>
          </a:p>
          <a:p>
            <a:pPr lvl="0"/>
            <a:r>
              <a:rPr lang="zh-CN" altLang="en-US" sz="3600" dirty="0">
                <a:latin typeface="华文行楷" pitchFamily="2" charset="-122"/>
                <a:ea typeface="华文行楷" pitchFamily="2" charset="-122"/>
              </a:rPr>
              <a:t>翁</a:t>
            </a:r>
            <a:r>
              <a:rPr lang="zh-CN" altLang="en-US" sz="3600" u="sng" dirty="0">
                <a:solidFill>
                  <a:srgbClr val="FF3300"/>
                </a:solidFill>
                <a:latin typeface="华文行楷" pitchFamily="2" charset="-122"/>
                <a:ea typeface="华文行楷" pitchFamily="2" charset="-122"/>
              </a:rPr>
              <a:t>不以为然</a:t>
            </a:r>
            <a:r>
              <a:rPr lang="zh-CN" altLang="en-US" sz="3600" dirty="0">
                <a:latin typeface="华文行楷" pitchFamily="2" charset="-122"/>
                <a:ea typeface="华文行楷" pitchFamily="2" charset="-122"/>
              </a:rPr>
              <a:t>答曰</a:t>
            </a:r>
            <a:r>
              <a:rPr lang="zh-CN" altLang="en-US" sz="3600" dirty="0">
                <a:solidFill>
                  <a:srgbClr val="990033"/>
                </a:solidFill>
                <a:latin typeface="华文行楷" pitchFamily="2" charset="-122"/>
                <a:ea typeface="华文行楷" pitchFamily="2" charset="-122"/>
              </a:rPr>
              <a:t>：“无他， 但手熟尔。”</a:t>
            </a:r>
            <a:endParaRPr lang="zh-CN" altLang="en-US" sz="3600" dirty="0">
              <a:solidFill>
                <a:srgbClr val="990033"/>
              </a:solidFill>
              <a:latin typeface="华文行楷" pitchFamily="2" charset="-122"/>
              <a:ea typeface="华文行楷" pitchFamily="2" charset="-122"/>
            </a:endParaRPr>
          </a:p>
          <a:p>
            <a:pPr lvl="0"/>
            <a:r>
              <a:rPr lang="zh-CN" altLang="en-US" sz="3600" dirty="0">
                <a:latin typeface="华文行楷" pitchFamily="2" charset="-122"/>
                <a:ea typeface="华文行楷" pitchFamily="2" charset="-122"/>
              </a:rPr>
              <a:t>康肃</a:t>
            </a:r>
            <a:r>
              <a:rPr lang="zh-CN" altLang="en-US" sz="3600" u="sng" dirty="0">
                <a:solidFill>
                  <a:srgbClr val="FF3300"/>
                </a:solidFill>
                <a:latin typeface="华文行楷" pitchFamily="2" charset="-122"/>
                <a:ea typeface="华文行楷" pitchFamily="2" charset="-122"/>
              </a:rPr>
              <a:t>生气地</a:t>
            </a:r>
            <a:r>
              <a:rPr lang="zh-CN" altLang="en-US" sz="3600" dirty="0">
                <a:latin typeface="华文行楷" pitchFamily="2" charset="-122"/>
                <a:ea typeface="华文行楷" pitchFamily="2" charset="-122"/>
              </a:rPr>
              <a:t>曰</a:t>
            </a:r>
            <a:r>
              <a:rPr lang="zh-CN" altLang="en-US" sz="3600" dirty="0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：“尔安敢轻吾射</a:t>
            </a:r>
            <a:r>
              <a:rPr lang="en-US" altLang="zh-CN" sz="3600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?”</a:t>
            </a:r>
            <a:endParaRPr lang="en-US" altLang="zh-CN" sz="3600">
              <a:solidFill>
                <a:schemeClr val="accent2"/>
              </a:solidFill>
              <a:latin typeface="华文行楷" pitchFamily="2" charset="-122"/>
              <a:ea typeface="华文行楷" pitchFamily="2" charset="-122"/>
            </a:endParaRPr>
          </a:p>
          <a:p>
            <a:pPr lvl="0"/>
            <a:r>
              <a:rPr lang="zh-CN" altLang="en-US" sz="3600" dirty="0">
                <a:latin typeface="华文行楷" pitchFamily="2" charset="-122"/>
                <a:ea typeface="华文行楷" pitchFamily="2" charset="-122"/>
              </a:rPr>
              <a:t>翁</a:t>
            </a:r>
            <a:r>
              <a:rPr lang="zh-CN" altLang="en-US" sz="3600" u="sng" dirty="0">
                <a:solidFill>
                  <a:srgbClr val="FF3300"/>
                </a:solidFill>
                <a:latin typeface="华文行楷" pitchFamily="2" charset="-122"/>
                <a:ea typeface="华文行楷" pitchFamily="2" charset="-122"/>
              </a:rPr>
              <a:t>不温不火</a:t>
            </a:r>
            <a:r>
              <a:rPr lang="zh-CN" altLang="en-US" sz="3600" dirty="0">
                <a:latin typeface="华文行楷" pitchFamily="2" charset="-122"/>
                <a:ea typeface="华文行楷" pitchFamily="2" charset="-122"/>
              </a:rPr>
              <a:t>答曰</a:t>
            </a:r>
            <a:r>
              <a:rPr lang="zh-CN" altLang="en-US" sz="3600" dirty="0">
                <a:solidFill>
                  <a:srgbClr val="990033"/>
                </a:solidFill>
                <a:latin typeface="华文行楷" pitchFamily="2" charset="-122"/>
                <a:ea typeface="华文行楷" pitchFamily="2" charset="-122"/>
              </a:rPr>
              <a:t>：“以我酌油知之。”</a:t>
            </a:r>
            <a:endParaRPr lang="zh-CN" altLang="en-US" sz="3600" dirty="0">
              <a:solidFill>
                <a:srgbClr val="990033"/>
              </a:solidFill>
              <a:latin typeface="华文行楷" pitchFamily="2" charset="-122"/>
              <a:ea typeface="华文行楷" pitchFamily="2" charset="-122"/>
            </a:endParaRPr>
          </a:p>
          <a:p>
            <a:pPr lvl="0"/>
            <a:r>
              <a:rPr lang="zh-CN" altLang="en-US" sz="3600" dirty="0">
                <a:latin typeface="华文行楷" pitchFamily="2" charset="-122"/>
                <a:ea typeface="华文行楷" pitchFamily="2" charset="-122"/>
              </a:rPr>
              <a:t>（翁）因</a:t>
            </a:r>
            <a:r>
              <a:rPr lang="zh-CN" altLang="en-US" sz="3600" u="sng" dirty="0">
                <a:solidFill>
                  <a:srgbClr val="FF3300"/>
                </a:solidFill>
                <a:latin typeface="华文行楷" pitchFamily="2" charset="-122"/>
                <a:ea typeface="华文行楷" pitchFamily="2" charset="-122"/>
              </a:rPr>
              <a:t>淡然一笑</a:t>
            </a:r>
            <a:r>
              <a:rPr lang="zh-CN" altLang="en-US" sz="3600" dirty="0">
                <a:latin typeface="华文行楷" pitchFamily="2" charset="-122"/>
                <a:ea typeface="华文行楷" pitchFamily="2" charset="-122"/>
              </a:rPr>
              <a:t>曰</a:t>
            </a:r>
            <a:r>
              <a:rPr lang="zh-CN" altLang="en-US" sz="3600" dirty="0">
                <a:solidFill>
                  <a:srgbClr val="990033"/>
                </a:solidFill>
                <a:latin typeface="华文行楷" pitchFamily="2" charset="-122"/>
                <a:ea typeface="华文行楷" pitchFamily="2" charset="-122"/>
              </a:rPr>
              <a:t>：“我亦无他， 惟手熟尔。”</a:t>
            </a:r>
            <a:r>
              <a:rPr lang="zh-CN" altLang="en-US" sz="3600" dirty="0">
                <a:latin typeface="华文行楷" pitchFamily="2" charset="-122"/>
                <a:ea typeface="华文行楷" pitchFamily="2" charset="-122"/>
              </a:rPr>
              <a:t> </a:t>
            </a:r>
            <a:endParaRPr lang="zh-CN" altLang="en-US" sz="3600" dirty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21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 bldLvl="0" animBg="1"/>
      <p:bldP spid="12186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4572000" y="1196975"/>
            <a:ext cx="4033838" cy="470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kumimoji="1" lang="en-US" altLang="zh-CN" sz="48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    </a:t>
            </a:r>
            <a:r>
              <a:rPr kumimoji="1" lang="zh-CN" altLang="en-US" sz="36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字</a:t>
            </a:r>
            <a:r>
              <a:rPr kumimoji="1" lang="zh-CN" altLang="en-US" sz="36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永叔</a:t>
            </a:r>
            <a:r>
              <a:rPr kumimoji="1" lang="zh-CN" altLang="en-US" sz="36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，号</a:t>
            </a:r>
            <a:r>
              <a:rPr kumimoji="1" lang="zh-CN" altLang="en-US" sz="36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醉翁，晚年又号六一居</a:t>
            </a:r>
            <a:r>
              <a:rPr kumimoji="1"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士</a:t>
            </a:r>
            <a:r>
              <a:rPr kumimoji="1" lang="zh-CN" altLang="en-US" sz="36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（意即藏书一万卷，金石拓片一千件，琴一张，棋一局，酒一壶，醉翁一人），</a:t>
            </a:r>
            <a:r>
              <a:rPr kumimoji="1" lang="zh-CN" altLang="en-US" sz="36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谥号文忠，唐宋八大家之一。</a:t>
            </a:r>
            <a:endParaRPr kumimoji="1" lang="zh-CN" altLang="en-US" sz="3600" b="1" dirty="0">
              <a:solidFill>
                <a:schemeClr val="tx2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pic>
        <p:nvPicPr>
          <p:cNvPr id="6148" name="Picture 4" descr="2004112823303555540"/>
          <p:cNvPicPr>
            <a:picLocks noChangeAspect="1" noChangeArrowheads="1"/>
          </p:cNvPicPr>
          <p:nvPr/>
        </p:nvPicPr>
        <p:blipFill>
          <a:blip r:embed="rId2" cstate="email"/>
          <a:srcRect l="3531" t="62155" r="67372" b="6927"/>
          <a:stretch>
            <a:fillRect/>
          </a:stretch>
        </p:blipFill>
        <p:spPr bwMode="auto">
          <a:xfrm>
            <a:off x="611188" y="1052513"/>
            <a:ext cx="3352800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0" y="333375"/>
            <a:ext cx="5030788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44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欧阳修</a:t>
            </a:r>
            <a:r>
              <a:rPr kumimoji="1" lang="en-US" altLang="zh-CN" sz="44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(1007—1072)</a:t>
            </a:r>
            <a:endParaRPr kumimoji="1" lang="en-US" altLang="zh-CN" sz="44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527685" y="2296160"/>
            <a:ext cx="1407160" cy="822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4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自</a:t>
            </a:r>
            <a:r>
              <a:rPr kumimoji="1" lang="zh-CN" altLang="en-US" sz="4800" b="1" u="sng" dirty="0">
                <a:latin typeface="Times New Roman" panose="02020603050405020304" pitchFamily="18" charset="0"/>
                <a:ea typeface="楷体_GB2312" panose="02010609030101010101" pitchFamily="49" charset="-122"/>
              </a:rPr>
              <a:t>矜</a:t>
            </a:r>
            <a:endParaRPr kumimoji="1" lang="zh-CN" altLang="en-US" sz="4800" b="1" u="sng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1040130" y="1685925"/>
            <a:ext cx="1458913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4800" b="1">
                <a:solidFill>
                  <a:srgbClr val="FF3300"/>
                </a:solidFill>
                <a:latin typeface="Times New Roman" panose="02020603050405020304" pitchFamily="18" charset="0"/>
              </a:rPr>
              <a:t>jīn</a:t>
            </a:r>
            <a:endParaRPr kumimoji="1" lang="en-US" altLang="zh-CN" sz="48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2338705" y="2296160"/>
            <a:ext cx="1407160" cy="822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4800" b="1" u="sng">
                <a:latin typeface="Times New Roman" panose="02020603050405020304" pitchFamily="18" charset="0"/>
                <a:ea typeface="楷体_GB2312" panose="02010609030101010101" pitchFamily="49" charset="-122"/>
              </a:rPr>
              <a:t>家圃</a:t>
            </a:r>
            <a:endParaRPr kumimoji="1" lang="zh-CN" altLang="en-US" sz="4800" b="1" u="sng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2835910" y="1619885"/>
            <a:ext cx="1185863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4800" b="1">
                <a:solidFill>
                  <a:srgbClr val="FF3300"/>
                </a:solidFill>
                <a:latin typeface="Times New Roman" panose="02020603050405020304" pitchFamily="18" charset="0"/>
              </a:rPr>
              <a:t>pǔ</a:t>
            </a:r>
            <a:endParaRPr kumimoji="1" lang="en-US" altLang="zh-CN" sz="48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4435475" y="2296160"/>
            <a:ext cx="798513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4800" b="1" u="sng">
                <a:latin typeface="Times New Roman" panose="02020603050405020304" pitchFamily="18" charset="0"/>
                <a:ea typeface="楷体_GB2312" panose="02010609030101010101" pitchFamily="49" charset="-122"/>
              </a:rPr>
              <a:t>睨</a:t>
            </a:r>
            <a:endParaRPr kumimoji="1" lang="zh-CN" altLang="en-US" sz="4800" b="1" u="sng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4540250" y="1685925"/>
            <a:ext cx="693738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4800" b="1">
                <a:solidFill>
                  <a:srgbClr val="FF3300"/>
                </a:solidFill>
                <a:latin typeface="Times New Roman" panose="02020603050405020304" pitchFamily="18" charset="0"/>
              </a:rPr>
              <a:t>nì</a:t>
            </a:r>
            <a:endParaRPr kumimoji="1" lang="en-US" altLang="zh-CN" sz="48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6778625" y="1685925"/>
            <a:ext cx="11684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4800" b="1">
                <a:solidFill>
                  <a:srgbClr val="FF3300"/>
                </a:solidFill>
                <a:latin typeface="Times New Roman" panose="02020603050405020304" pitchFamily="18" charset="0"/>
              </a:rPr>
              <a:t>hàn</a:t>
            </a:r>
            <a:endParaRPr kumimoji="1" lang="en-US" altLang="zh-CN" sz="48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6284595" y="2297430"/>
            <a:ext cx="1407160" cy="822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4800" b="1">
                <a:latin typeface="Times New Roman" panose="02020603050405020304" pitchFamily="18" charset="0"/>
                <a:ea typeface="楷体_GB2312" panose="02010609030101010101" pitchFamily="49" charset="-122"/>
              </a:rPr>
              <a:t>微</a:t>
            </a:r>
            <a:r>
              <a:rPr kumimoji="1" lang="zh-CN" altLang="en-US" sz="4800" b="1" u="sng">
                <a:latin typeface="Times New Roman" panose="02020603050405020304" pitchFamily="18" charset="0"/>
                <a:ea typeface="楷体_GB2312" panose="02010609030101010101" pitchFamily="49" charset="-122"/>
              </a:rPr>
              <a:t>颔</a:t>
            </a:r>
            <a:endParaRPr kumimoji="1" lang="zh-CN" altLang="en-US" sz="4800" b="1" u="sng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341313" y="3611880"/>
            <a:ext cx="99695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4800" b="1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fèn</a:t>
            </a:r>
            <a:endParaRPr kumimoji="1" lang="en-US" altLang="zh-CN" sz="4800" b="1">
              <a:solidFill>
                <a:srgbClr val="FF33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5132" name="Text Box 12"/>
          <p:cNvSpPr txBox="1">
            <a:spLocks noChangeArrowheads="1"/>
          </p:cNvSpPr>
          <p:nvPr/>
        </p:nvSpPr>
        <p:spPr bwMode="auto">
          <a:xfrm>
            <a:off x="1934845" y="3610610"/>
            <a:ext cx="1438275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4800" b="1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zhuó</a:t>
            </a:r>
            <a:endParaRPr kumimoji="1" lang="en-US" altLang="zh-CN" sz="4800" b="1">
              <a:solidFill>
                <a:srgbClr val="FF33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3953510" y="4340225"/>
            <a:ext cx="798513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4800" b="1" u="sng">
                <a:latin typeface="Times New Roman" panose="02020603050405020304" pitchFamily="18" charset="0"/>
                <a:ea typeface="楷体_GB2312" panose="02010609030101010101" pitchFamily="49" charset="-122"/>
              </a:rPr>
              <a:t>杓</a:t>
            </a:r>
            <a:endParaRPr kumimoji="1" lang="zh-CN" altLang="en-US" sz="4800" b="1" u="sng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5135" name="Rectangle 15"/>
          <p:cNvSpPr>
            <a:spLocks noChangeArrowheads="1"/>
          </p:cNvSpPr>
          <p:nvPr/>
        </p:nvSpPr>
        <p:spPr bwMode="auto">
          <a:xfrm>
            <a:off x="252730" y="4340225"/>
            <a:ext cx="1407160" cy="822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4800" b="1" u="sng">
                <a:latin typeface="Times New Roman" panose="02020603050405020304" pitchFamily="18" charset="0"/>
                <a:ea typeface="楷体_GB2312" panose="02010609030101010101" pitchFamily="49" charset="-122"/>
              </a:rPr>
              <a:t>忿</a:t>
            </a:r>
            <a:r>
              <a:rPr kumimoji="1" lang="zh-CN" altLang="en-US" sz="4800" b="1">
                <a:latin typeface="Times New Roman" panose="02020603050405020304" pitchFamily="18" charset="0"/>
                <a:ea typeface="楷体_GB2312" panose="02010609030101010101" pitchFamily="49" charset="-122"/>
              </a:rPr>
              <a:t>然</a:t>
            </a:r>
            <a:endParaRPr kumimoji="1" lang="zh-CN" altLang="en-US" sz="48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5136" name="Rectangle 16"/>
          <p:cNvSpPr>
            <a:spLocks noChangeArrowheads="1"/>
          </p:cNvSpPr>
          <p:nvPr/>
        </p:nvSpPr>
        <p:spPr bwMode="auto">
          <a:xfrm>
            <a:off x="2051685" y="4340225"/>
            <a:ext cx="1407160" cy="822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4800" b="1" u="sng">
                <a:latin typeface="Times New Roman" panose="02020603050405020304" pitchFamily="18" charset="0"/>
                <a:ea typeface="楷体_GB2312" panose="02010609030101010101" pitchFamily="49" charset="-122"/>
              </a:rPr>
              <a:t>酌</a:t>
            </a:r>
            <a:r>
              <a:rPr kumimoji="1" lang="zh-CN" altLang="en-US" sz="4800" b="1">
                <a:latin typeface="Times New Roman" panose="02020603050405020304" pitchFamily="18" charset="0"/>
                <a:ea typeface="楷体_GB2312" panose="02010609030101010101" pitchFamily="49" charset="-122"/>
              </a:rPr>
              <a:t>油</a:t>
            </a:r>
            <a:endParaRPr kumimoji="1" lang="zh-CN" altLang="en-US" sz="48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5138" name="Rectangle 18"/>
          <p:cNvSpPr>
            <a:spLocks noChangeArrowheads="1"/>
          </p:cNvSpPr>
          <p:nvPr/>
        </p:nvSpPr>
        <p:spPr bwMode="auto">
          <a:xfrm>
            <a:off x="3759200" y="3610610"/>
            <a:ext cx="1474788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4800" b="1">
                <a:solidFill>
                  <a:srgbClr val="FF3300"/>
                </a:solidFill>
                <a:latin typeface="Times New Roman" panose="02020603050405020304" pitchFamily="18" charset="0"/>
              </a:rPr>
              <a:t>sháo </a:t>
            </a:r>
            <a:endParaRPr kumimoji="1" lang="en-US" altLang="zh-CN" sz="48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39" name="Oval 19"/>
          <p:cNvSpPr>
            <a:spLocks noChangeArrowheads="1"/>
          </p:cNvSpPr>
          <p:nvPr/>
        </p:nvSpPr>
        <p:spPr bwMode="auto">
          <a:xfrm>
            <a:off x="468313" y="260350"/>
            <a:ext cx="3779837" cy="1152525"/>
          </a:xfrm>
          <a:prstGeom prst="ellipse">
            <a:avLst/>
          </a:prstGeom>
          <a:solidFill>
            <a:srgbClr val="6600FF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检查预习情况</a:t>
            </a:r>
            <a:endParaRPr lang="zh-CN" altLang="en-US" sz="3600" b="1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22900" y="3613150"/>
            <a:ext cx="1055370" cy="8229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r>
              <a:rPr kumimoji="1" lang="en-US" altLang="zh-CN" sz="4800" b="1">
                <a:solidFill>
                  <a:srgbClr val="FF3300"/>
                </a:solidFill>
                <a:latin typeface="Times New Roman" panose="02020603050405020304" pitchFamily="18" charset="0"/>
                <a:sym typeface="+mn-ea"/>
              </a:rPr>
              <a:t>lì  </a:t>
            </a:r>
            <a:r>
              <a:rPr lang="en-US" altLang="zh-CN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873240" y="3525520"/>
            <a:ext cx="2540000" cy="1097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en-US" altLang="zh-CN" sz="4800" b="1">
                <a:solidFill>
                  <a:srgbClr val="FF3300"/>
                </a:solidFill>
                <a:latin typeface="Times New Roman" panose="02020603050405020304" pitchFamily="18" charset="0"/>
                <a:sym typeface="+mn-ea"/>
              </a:rPr>
              <a:t>qiǎn</a:t>
            </a:r>
            <a:endParaRPr kumimoji="1" lang="en-US" altLang="zh-CN" sz="4800" b="1">
              <a:solidFill>
                <a:srgbClr val="FF3300"/>
              </a:solidFill>
              <a:latin typeface="Times New Roman" panose="02020603050405020304" pitchFamily="18" charset="0"/>
              <a:sym typeface="+mn-ea"/>
            </a:endParaRPr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234305" y="4341495"/>
            <a:ext cx="1559560" cy="8229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kumimoji="1" lang="zh-CN" altLang="en-US" sz="4800" b="1" u="sng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沥</a:t>
            </a:r>
            <a:r>
              <a:rPr kumimoji="1" lang="zh-CN" altLang="en-US" sz="4800" b="1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之 </a:t>
            </a:r>
            <a:endParaRPr kumimoji="1" lang="zh-CN" altLang="en-US" sz="4800" b="1">
              <a:latin typeface="Times New Roman" panose="02020603050405020304" pitchFamily="18" charset="0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45960" y="4341495"/>
            <a:ext cx="1407160" cy="8229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indent="0" algn="l"/>
            <a:r>
              <a:rPr kumimoji="1" lang="zh-CN" altLang="en-US" sz="4800" b="1" u="sng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遣</a:t>
            </a:r>
            <a:r>
              <a:rPr kumimoji="1" lang="zh-CN" altLang="en-US" sz="4800" b="1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之</a:t>
            </a:r>
            <a:endParaRPr kumimoji="1" lang="zh-CN" altLang="en-US" sz="4800" b="1">
              <a:latin typeface="Times New Roman" panose="02020603050405020304" pitchFamily="18" charset="0"/>
              <a:ea typeface="楷体_GB2312" panose="02010609030101010101" pitchFamily="49" charset="-122"/>
              <a:sym typeface="+mn-ea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animBg="1"/>
      <p:bldP spid="5126" grpId="0" animBg="1"/>
      <p:bldP spid="5128" grpId="0" animBg="1"/>
      <p:bldP spid="5129" grpId="0" animBg="1"/>
      <p:bldP spid="5131" grpId="0" animBg="1"/>
      <p:bldP spid="5132" grpId="0" animBg="1"/>
      <p:bldP spid="5138" grpId="0" animBg="1"/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 descr="BD14866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2362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5" name="WordArt 7"/>
          <p:cNvSpPr>
            <a:spLocks noChangeArrowheads="1" noChangeShapeType="1" noTextEdit="1"/>
          </p:cNvSpPr>
          <p:nvPr/>
        </p:nvSpPr>
        <p:spPr bwMode="auto">
          <a:xfrm>
            <a:off x="685800" y="381000"/>
            <a:ext cx="2257425" cy="126523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4400" b="1" kern="10">
                <a:ln w="9525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朗读课文</a:t>
            </a:r>
            <a:endParaRPr lang="zh-CN" altLang="en-US" sz="4400" b="1" kern="10">
              <a:ln w="9525">
                <a:solidFill>
                  <a:srgbClr val="CC99FF"/>
                </a:solidFill>
                <a:rou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1743075" y="235426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1908175" y="1938338"/>
            <a:ext cx="33115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chemeClr val="tx2"/>
                </a:solidFill>
                <a:latin typeface="Arial" panose="020B0604020202020204" pitchFamily="34" charset="0"/>
                <a:hlinkClick r:id="rId3"/>
              </a:rPr>
              <a:t>资源播放</a:t>
            </a:r>
            <a:endParaRPr lang="zh-CN" altLang="en-US" sz="4400" b="1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3050" y="148590"/>
            <a:ext cx="8383270" cy="2042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en-US" altLang="zh-CN" b="1" dirty="0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             </a:t>
            </a:r>
            <a:r>
              <a:rPr kumimoji="1" lang="zh-CN" altLang="en-US" sz="3200" b="1" dirty="0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陈康肃公</a:t>
            </a: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善</a:t>
            </a:r>
            <a:r>
              <a:rPr kumimoji="1" lang="zh-CN" altLang="en-US" sz="3200" b="1" dirty="0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射，当世无双，公亦</a:t>
            </a: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以</a:t>
            </a:r>
            <a:r>
              <a:rPr kumimoji="1" lang="zh-CN" altLang="en-US" sz="3200" b="1" dirty="0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此</a:t>
            </a: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自矜</a:t>
            </a:r>
            <a:r>
              <a:rPr kumimoji="1" lang="zh-CN" altLang="en-US" sz="3200" b="1" dirty="0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。</a:t>
            </a: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尝</a:t>
            </a:r>
            <a:r>
              <a:rPr kumimoji="1" lang="zh-CN" altLang="en-US" sz="3200" b="1" dirty="0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射于家</a:t>
            </a: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圃</a:t>
            </a:r>
            <a:r>
              <a:rPr kumimoji="1" lang="zh-CN" altLang="en-US" sz="3200" b="1" dirty="0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，有卖油翁</a:t>
            </a: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释</a:t>
            </a:r>
            <a:r>
              <a:rPr kumimoji="1" lang="zh-CN" altLang="en-US" sz="3200" b="1" dirty="0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担而立，</a:t>
            </a: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睨</a:t>
            </a:r>
            <a:r>
              <a:rPr kumimoji="1" lang="zh-CN" altLang="en-US" sz="3200" b="1" dirty="0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之，久而不去。见其发</a:t>
            </a: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矢</a:t>
            </a:r>
            <a:r>
              <a:rPr kumimoji="1" lang="zh-CN" altLang="en-US" sz="3200" b="1" dirty="0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十中八九，</a:t>
            </a: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但</a:t>
            </a:r>
            <a:r>
              <a:rPr kumimoji="1" lang="zh-CN" altLang="en-US" sz="3200" b="1" dirty="0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微</a:t>
            </a: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颔</a:t>
            </a:r>
            <a:r>
              <a:rPr kumimoji="1" lang="zh-CN" altLang="en-US" sz="3200" b="1" dirty="0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之　。</a:t>
            </a:r>
            <a:endParaRPr kumimoji="1" lang="zh-CN" altLang="en-US" sz="32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207010" y="2078990"/>
            <a:ext cx="8514715" cy="1414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kumimoji="1" lang="en-US" altLang="zh-CN" b="1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        </a:t>
            </a:r>
            <a:r>
              <a:rPr kumimoji="1" lang="zh-CN" altLang="en-US" sz="3200" b="1" dirty="0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康肃问曰：“</a:t>
            </a: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汝</a:t>
            </a:r>
            <a:r>
              <a:rPr kumimoji="1" lang="zh-CN" altLang="en-US" sz="3200" b="1" dirty="0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亦知射乎？吾射不亦精乎？”翁曰：“</a:t>
            </a:r>
            <a:r>
              <a:rPr kumimoji="1"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无他</a:t>
            </a:r>
            <a:r>
              <a:rPr kumimoji="1" lang="zh-CN" altLang="en-US" sz="3200" b="1" dirty="0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，但手</a:t>
            </a:r>
            <a:r>
              <a:rPr kumimoji="1"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熟尔</a:t>
            </a:r>
            <a:r>
              <a:rPr kumimoji="1" lang="zh-CN" altLang="en-US" sz="3200" b="1" dirty="0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。”康肃</a:t>
            </a:r>
            <a:r>
              <a:rPr kumimoji="1"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忿然</a:t>
            </a:r>
            <a:r>
              <a:rPr kumimoji="1" lang="zh-CN" altLang="en-US" sz="3200" b="1" dirty="0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曰：“</a:t>
            </a:r>
            <a:r>
              <a:rPr kumimoji="1"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尔安</a:t>
            </a:r>
            <a:r>
              <a:rPr kumimoji="1" lang="zh-CN" altLang="en-US" sz="3200" b="1" dirty="0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敢</a:t>
            </a:r>
            <a:r>
              <a:rPr kumimoji="1"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轻</a:t>
            </a:r>
            <a:r>
              <a:rPr kumimoji="1" lang="zh-CN" altLang="en-US" sz="3200" b="1" dirty="0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吾射！”翁曰：“</a:t>
            </a:r>
            <a:r>
              <a:rPr kumimoji="1"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以</a:t>
            </a:r>
            <a:r>
              <a:rPr kumimoji="1" lang="zh-CN" altLang="en-US" sz="3200" b="1" dirty="0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我</a:t>
            </a:r>
            <a:r>
              <a:rPr kumimoji="1"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酌</a:t>
            </a:r>
            <a:r>
              <a:rPr kumimoji="1" lang="zh-CN" altLang="en-US" sz="3200" b="1" dirty="0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油知之。”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272415" y="4340860"/>
            <a:ext cx="8449310" cy="1554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kumimoji="1" lang="en-US" altLang="zh-CN" b="1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          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乃</a:t>
            </a:r>
            <a:r>
              <a:rPr kumimoji="1" lang="zh-CN" altLang="en-US" sz="3200" b="1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取一葫芦</a:t>
            </a:r>
            <a:r>
              <a:rPr kumimoji="1" lang="zh-CN" altLang="en-US" sz="3200" b="1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置</a:t>
            </a:r>
            <a:r>
              <a:rPr kumimoji="1" lang="zh-CN" altLang="en-US" sz="3200" b="1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于地，以钱</a:t>
            </a:r>
            <a:r>
              <a:rPr kumimoji="1" lang="zh-CN" altLang="en-US" sz="3200" b="1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覆</a:t>
            </a:r>
            <a:r>
              <a:rPr kumimoji="1" lang="zh-CN" altLang="en-US" sz="3200" b="1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其口，</a:t>
            </a:r>
            <a:r>
              <a:rPr kumimoji="1" lang="zh-CN" altLang="en-US" sz="3200" b="1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徐</a:t>
            </a:r>
            <a:r>
              <a:rPr kumimoji="1" lang="zh-CN" altLang="en-US" sz="3200" b="1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以</a:t>
            </a:r>
            <a:r>
              <a:rPr kumimoji="1" lang="zh-CN" altLang="en-US" sz="3200" b="1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杓</a:t>
            </a:r>
            <a:r>
              <a:rPr kumimoji="1" lang="zh-CN" altLang="en-US" sz="3200" b="1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酌油</a:t>
            </a:r>
            <a:r>
              <a:rPr kumimoji="1" lang="zh-CN" altLang="en-US" sz="3200" b="1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沥</a:t>
            </a:r>
            <a:r>
              <a:rPr kumimoji="1" lang="zh-CN" altLang="en-US" sz="3200" b="1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之，自钱孔入，而钱不湿。</a:t>
            </a:r>
            <a:r>
              <a:rPr kumimoji="1" lang="zh-CN" altLang="en-US" sz="3200" b="1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因</a:t>
            </a:r>
            <a:r>
              <a:rPr kumimoji="1" lang="zh-CN" altLang="en-US" sz="3200" b="1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曰：“我亦无他，惟手熟尔。”康肃笑而</a:t>
            </a:r>
            <a:r>
              <a:rPr kumimoji="1" lang="zh-CN" altLang="en-US" sz="3200" b="1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遣</a:t>
            </a:r>
            <a:r>
              <a:rPr kumimoji="1" lang="zh-CN" altLang="en-US" sz="3200" b="1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之。</a:t>
            </a:r>
            <a:endParaRPr kumimoji="1" lang="zh-CN" altLang="en-US" sz="32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84530" y="247650"/>
            <a:ext cx="7823835" cy="1798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en-US" altLang="zh-CN" b="1" dirty="0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             </a:t>
            </a:r>
            <a:r>
              <a:rPr kumimoji="1"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陈康肃公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善</a:t>
            </a:r>
            <a:r>
              <a:rPr kumimoji="1"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射，当世无双，公亦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以</a:t>
            </a:r>
            <a:r>
              <a:rPr kumimoji="1"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此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自矜</a:t>
            </a:r>
            <a:r>
              <a:rPr kumimoji="1"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。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尝</a:t>
            </a:r>
            <a:r>
              <a:rPr kumimoji="1"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射于家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圃</a:t>
            </a:r>
            <a:r>
              <a:rPr kumimoji="1"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，有卖油翁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释</a:t>
            </a:r>
            <a:r>
              <a:rPr kumimoji="1"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担而立，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睨</a:t>
            </a:r>
            <a:r>
              <a:rPr kumimoji="1"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之，久而不去。见其发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矢</a:t>
            </a:r>
            <a:r>
              <a:rPr kumimoji="1"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十中八九，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但</a:t>
            </a:r>
            <a:r>
              <a:rPr kumimoji="1"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微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颔</a:t>
            </a:r>
            <a:r>
              <a:rPr kumimoji="1"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之　。</a:t>
            </a:r>
            <a:endParaRPr kumimoji="1" lang="zh-CN" altLang="en-US" sz="28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405130" y="1920875"/>
            <a:ext cx="1884045" cy="579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善：擅长</a:t>
            </a:r>
            <a:endParaRPr kumimoji="1" lang="zh-CN" altLang="en-US" sz="3200" b="1" dirty="0">
              <a:solidFill>
                <a:srgbClr val="0066FF"/>
              </a:solidFill>
              <a:latin typeface="Times New Roman" panose="02020603050405020304" pitchFamily="18" charset="0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5130" y="2774950"/>
            <a:ext cx="3480435" cy="579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自矜：自夸</a:t>
            </a:r>
            <a:endParaRPr kumimoji="1" lang="zh-CN" altLang="en-US" sz="3200" b="1" dirty="0">
              <a:solidFill>
                <a:srgbClr val="0066FF"/>
              </a:solidFill>
              <a:latin typeface="Times New Roman" panose="02020603050405020304" pitchFamily="18" charset="0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3235" y="3595370"/>
            <a:ext cx="1884045" cy="579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圃：园子</a:t>
            </a:r>
            <a:endParaRPr kumimoji="1" lang="zh-CN" altLang="en-US" sz="3200" b="1" dirty="0">
              <a:solidFill>
                <a:srgbClr val="0066FF"/>
              </a:solidFill>
              <a:latin typeface="Times New Roman" panose="02020603050405020304" pitchFamily="18" charset="0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73600" y="3595370"/>
            <a:ext cx="1884045" cy="579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释：放下</a:t>
            </a:r>
            <a:endParaRPr kumimoji="1" lang="zh-CN" altLang="en-US" sz="3200" b="1" dirty="0">
              <a:solidFill>
                <a:srgbClr val="0066FF"/>
              </a:solidFill>
              <a:latin typeface="Times New Roman" panose="02020603050405020304" pitchFamily="18" charset="0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3235" y="4415155"/>
            <a:ext cx="7324090" cy="579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睨：斜着眼看，这里形容不在意的样子</a:t>
            </a:r>
            <a:endParaRPr kumimoji="1" lang="zh-CN" altLang="en-US" sz="3200" b="1" dirty="0">
              <a:solidFill>
                <a:srgbClr val="0066FF"/>
              </a:solidFill>
              <a:latin typeface="Times New Roman" panose="02020603050405020304" pitchFamily="18" charset="0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3235" y="5192395"/>
            <a:ext cx="1884045" cy="579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矢：箭</a:t>
            </a:r>
            <a:endParaRPr kumimoji="1" lang="zh-CN" altLang="en-US" sz="3200" b="1" dirty="0">
              <a:solidFill>
                <a:srgbClr val="0066FF"/>
              </a:solidFill>
              <a:latin typeface="Times New Roman" panose="02020603050405020304" pitchFamily="18" charset="0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73600" y="5192395"/>
            <a:ext cx="1884045" cy="579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但：只</a:t>
            </a:r>
            <a:endParaRPr kumimoji="1" lang="zh-CN" altLang="en-US" sz="3200" b="1" dirty="0">
              <a:solidFill>
                <a:srgbClr val="0066FF"/>
              </a:solidFill>
              <a:latin typeface="Times New Roman" panose="02020603050405020304" pitchFamily="18" charset="0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3235" y="5982970"/>
            <a:ext cx="1884045" cy="579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颔：点头</a:t>
            </a:r>
            <a:endParaRPr kumimoji="1" lang="zh-CN" altLang="en-US" sz="3200" b="1" dirty="0">
              <a:solidFill>
                <a:srgbClr val="0066FF"/>
              </a:solidFill>
              <a:latin typeface="Times New Roman" panose="02020603050405020304" pitchFamily="18" charset="0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73600" y="1920875"/>
            <a:ext cx="1884045" cy="579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以：因为</a:t>
            </a:r>
            <a:endParaRPr kumimoji="1" lang="zh-CN" altLang="en-US" sz="3200" b="1" dirty="0">
              <a:solidFill>
                <a:srgbClr val="0066FF"/>
              </a:solidFill>
              <a:latin typeface="Times New Roman" panose="02020603050405020304" pitchFamily="18" charset="0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73600" y="2676525"/>
            <a:ext cx="1884045" cy="579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尝：曾经</a:t>
            </a:r>
            <a:endParaRPr kumimoji="1" lang="zh-CN" altLang="en-US" sz="3200" b="1" dirty="0">
              <a:solidFill>
                <a:srgbClr val="0066FF"/>
              </a:solidFill>
              <a:latin typeface="Times New Roman" panose="02020603050405020304" pitchFamily="18" charset="0"/>
              <a:ea typeface="楷体_GB2312" panose="0201060903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9" grpId="0"/>
      <p:bldP spid="10" grpId="0"/>
      <p:bldP spid="11" grpId="0"/>
      <p:bldP spid="8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84530" y="224155"/>
            <a:ext cx="7833360" cy="12484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kumimoji="1" lang="en-US" altLang="zh-CN" b="1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        </a:t>
            </a:r>
            <a:r>
              <a:rPr kumimoji="1"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康肃问曰：“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汝</a:t>
            </a:r>
            <a:r>
              <a:rPr kumimoji="1"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亦知射乎？吾射不亦精乎？”翁曰：“</a:t>
            </a:r>
            <a:r>
              <a:rPr kumimoji="1"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无他</a:t>
            </a:r>
            <a:r>
              <a:rPr kumimoji="1"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，但手</a:t>
            </a:r>
            <a:r>
              <a:rPr kumimoji="1"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熟尔</a:t>
            </a:r>
            <a:r>
              <a:rPr kumimoji="1"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。”康肃</a:t>
            </a:r>
            <a:r>
              <a:rPr kumimoji="1"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忿然</a:t>
            </a:r>
            <a:r>
              <a:rPr kumimoji="1"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曰：“</a:t>
            </a:r>
            <a:r>
              <a:rPr kumimoji="1"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尔安</a:t>
            </a:r>
            <a:r>
              <a:rPr kumimoji="1"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敢</a:t>
            </a:r>
            <a:r>
              <a:rPr kumimoji="1"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轻</a:t>
            </a:r>
            <a:r>
              <a:rPr kumimoji="1"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吾射！”翁曰：“</a:t>
            </a:r>
            <a:r>
              <a:rPr kumimoji="1"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以</a:t>
            </a:r>
            <a:r>
              <a:rPr kumimoji="1"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我</a:t>
            </a:r>
            <a:r>
              <a:rPr kumimoji="1"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酌</a:t>
            </a:r>
            <a:r>
              <a:rPr kumimoji="1"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油知之。”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05130" y="1920875"/>
            <a:ext cx="2896235" cy="579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汝：你，你的</a:t>
            </a:r>
            <a:endParaRPr kumimoji="1" lang="zh-CN" altLang="en-US" sz="3200" b="1" dirty="0">
              <a:solidFill>
                <a:srgbClr val="0066FF"/>
              </a:solidFill>
              <a:latin typeface="Times New Roman" panose="02020603050405020304" pitchFamily="18" charset="0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42460" y="1920875"/>
            <a:ext cx="4312920" cy="579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无他：没有别的（奥秘）</a:t>
            </a:r>
            <a:endParaRPr kumimoji="1" lang="zh-CN" altLang="en-US" sz="3200" b="1" dirty="0">
              <a:solidFill>
                <a:srgbClr val="0066FF"/>
              </a:solidFill>
              <a:latin typeface="Times New Roman" panose="02020603050405020304" pitchFamily="18" charset="0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5130" y="2599690"/>
            <a:ext cx="2896235" cy="579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熟：熟练</a:t>
            </a:r>
            <a:endParaRPr kumimoji="1" lang="zh-CN" altLang="en-US" sz="3200" b="1" dirty="0">
              <a:solidFill>
                <a:srgbClr val="0066FF"/>
              </a:solidFill>
              <a:latin typeface="Times New Roman" panose="02020603050405020304" pitchFamily="18" charset="0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42460" y="2599690"/>
            <a:ext cx="4526280" cy="579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尔：同</a:t>
            </a:r>
            <a:r>
              <a:rPr kumimoji="1" lang="en-US" altLang="zh-CN" sz="32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“</a:t>
            </a:r>
            <a:r>
              <a:rPr kumimoji="1"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耳</a:t>
            </a:r>
            <a:r>
              <a:rPr kumimoji="1" lang="en-US" altLang="zh-CN" sz="32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”</a:t>
            </a:r>
            <a:r>
              <a:rPr kumimoji="1"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，罢了</a:t>
            </a:r>
            <a:endParaRPr kumimoji="1" lang="zh-CN" altLang="en-US" sz="3200" b="1" dirty="0">
              <a:solidFill>
                <a:srgbClr val="0066FF"/>
              </a:solidFill>
              <a:latin typeface="Times New Roman" panose="02020603050405020304" pitchFamily="18" charset="0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5130" y="3373755"/>
            <a:ext cx="4559300" cy="579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忿然：气愤的样子</a:t>
            </a:r>
            <a:endParaRPr kumimoji="1" lang="zh-CN" altLang="en-US" sz="3200" b="1" dirty="0">
              <a:solidFill>
                <a:srgbClr val="0066FF"/>
              </a:solidFill>
              <a:latin typeface="Times New Roman" panose="02020603050405020304" pitchFamily="18" charset="0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42460" y="3373755"/>
            <a:ext cx="2896235" cy="579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尔：你，你们</a:t>
            </a:r>
            <a:endParaRPr kumimoji="1" lang="zh-CN" altLang="en-US" sz="3200" b="1" dirty="0">
              <a:solidFill>
                <a:srgbClr val="0066FF"/>
              </a:solidFill>
              <a:latin typeface="Times New Roman" panose="02020603050405020304" pitchFamily="18" charset="0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5130" y="4180205"/>
            <a:ext cx="2896235" cy="579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安：怎么</a:t>
            </a:r>
            <a:endParaRPr kumimoji="1" lang="zh-CN" altLang="en-US" sz="3200" b="1" dirty="0">
              <a:solidFill>
                <a:srgbClr val="0066FF"/>
              </a:solidFill>
              <a:latin typeface="Times New Roman" panose="02020603050405020304" pitchFamily="18" charset="0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49140" y="4143375"/>
            <a:ext cx="2896235" cy="579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轻：轻视</a:t>
            </a:r>
            <a:endParaRPr kumimoji="1" lang="zh-CN" altLang="en-US" sz="3200" b="1" dirty="0">
              <a:solidFill>
                <a:srgbClr val="0066FF"/>
              </a:solidFill>
              <a:latin typeface="Times New Roman" panose="02020603050405020304" pitchFamily="18" charset="0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6090" y="4912995"/>
            <a:ext cx="2896235" cy="579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以：凭，靠</a:t>
            </a:r>
            <a:endParaRPr kumimoji="1" lang="zh-CN" altLang="en-US" sz="3200" b="1" dirty="0">
              <a:solidFill>
                <a:srgbClr val="0066FF"/>
              </a:solidFill>
              <a:latin typeface="Times New Roman" panose="02020603050405020304" pitchFamily="18" charset="0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08830" y="4814570"/>
            <a:ext cx="4359910" cy="579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酌：舀取，这里指倒入</a:t>
            </a:r>
            <a:endParaRPr kumimoji="1" lang="zh-CN" altLang="en-US" sz="3200" b="1" dirty="0">
              <a:solidFill>
                <a:srgbClr val="0066FF"/>
              </a:solidFill>
              <a:latin typeface="Times New Roman" panose="02020603050405020304" pitchFamily="18" charset="0"/>
              <a:ea typeface="楷体_GB2312" panose="0201060903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76555" y="339725"/>
            <a:ext cx="8051800" cy="1371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kumimoji="1" lang="en-US" altLang="zh-CN" b="1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       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乃</a:t>
            </a:r>
            <a:r>
              <a:rPr kumimoji="1" lang="zh-CN" altLang="en-US" sz="2800" b="1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取一葫芦</a:t>
            </a:r>
            <a:r>
              <a:rPr kumimoji="1" lang="zh-CN" altLang="en-US" sz="2800" b="1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置</a:t>
            </a:r>
            <a:r>
              <a:rPr kumimoji="1" lang="zh-CN" altLang="en-US" sz="2800" b="1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于地，以钱</a:t>
            </a:r>
            <a:r>
              <a:rPr kumimoji="1" lang="zh-CN" altLang="en-US" sz="2800" b="1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覆</a:t>
            </a:r>
            <a:r>
              <a:rPr kumimoji="1" lang="zh-CN" altLang="en-US" sz="2800" b="1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其口，</a:t>
            </a:r>
            <a:r>
              <a:rPr kumimoji="1" lang="zh-CN" altLang="en-US" sz="2800" b="1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徐</a:t>
            </a:r>
            <a:r>
              <a:rPr kumimoji="1" lang="zh-CN" altLang="en-US" sz="2800" b="1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以</a:t>
            </a:r>
            <a:r>
              <a:rPr kumimoji="1" lang="zh-CN" altLang="en-US" sz="2800" b="1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杓</a:t>
            </a:r>
            <a:r>
              <a:rPr kumimoji="1" lang="zh-CN" altLang="en-US" sz="2800" b="1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酌油</a:t>
            </a:r>
            <a:r>
              <a:rPr kumimoji="1" lang="zh-CN" altLang="en-US" sz="2800" b="1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沥</a:t>
            </a:r>
            <a:r>
              <a:rPr kumimoji="1" lang="zh-CN" altLang="en-US" sz="2800" b="1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之，自钱孔入，而钱不湿。</a:t>
            </a:r>
            <a:r>
              <a:rPr kumimoji="1" lang="zh-CN" altLang="en-US" sz="2800" b="1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因</a:t>
            </a:r>
            <a:r>
              <a:rPr kumimoji="1" lang="zh-CN" altLang="en-US" sz="2800" b="1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曰：“我亦无他，惟手熟尔。”康肃笑而</a:t>
            </a:r>
            <a:r>
              <a:rPr kumimoji="1" lang="zh-CN" altLang="en-US" sz="2800" b="1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遣</a:t>
            </a:r>
            <a:r>
              <a:rPr kumimoji="1" lang="zh-CN" altLang="en-US" sz="2800" b="1"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之。</a:t>
            </a:r>
            <a:endParaRPr kumimoji="1" lang="zh-CN" altLang="en-US" sz="28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7040" y="2027555"/>
            <a:ext cx="2375535" cy="579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乃：于是</a:t>
            </a:r>
            <a:endParaRPr kumimoji="1" lang="zh-CN" altLang="en-US" sz="3200" b="1" dirty="0">
              <a:solidFill>
                <a:srgbClr val="0066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98365" y="2088515"/>
            <a:ext cx="2687955" cy="579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置：摆，放</a:t>
            </a:r>
            <a:endParaRPr kumimoji="1" lang="zh-CN" altLang="en-US" sz="3200" b="1" dirty="0">
              <a:solidFill>
                <a:srgbClr val="0066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8635" y="2780030"/>
            <a:ext cx="2375535" cy="579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覆：盖</a:t>
            </a:r>
            <a:endParaRPr kumimoji="1" lang="zh-CN" altLang="en-US" sz="3200" b="1" dirty="0">
              <a:solidFill>
                <a:srgbClr val="0066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88535" y="2780030"/>
            <a:ext cx="2375535" cy="579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徐：慢慢地</a:t>
            </a:r>
            <a:endParaRPr kumimoji="1" lang="zh-CN" altLang="en-US" sz="3200" b="1" dirty="0">
              <a:solidFill>
                <a:srgbClr val="0066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8635" y="3549015"/>
            <a:ext cx="2375535" cy="579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杓：同</a:t>
            </a:r>
            <a:r>
              <a:rPr kumimoji="1" lang="en-US" altLang="zh-CN" sz="32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“</a:t>
            </a:r>
            <a:r>
              <a:rPr kumimoji="1"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勺</a:t>
            </a:r>
            <a:r>
              <a:rPr kumimoji="1" lang="en-US" altLang="zh-CN" sz="32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”</a:t>
            </a:r>
            <a:endParaRPr kumimoji="1" lang="en-US" altLang="zh-CN" sz="3200" b="1" dirty="0">
              <a:solidFill>
                <a:srgbClr val="0066FF"/>
              </a:solidFill>
              <a:latin typeface="Times New Roman" panose="02020603050405020304" pitchFamily="18" charset="0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88535" y="3474720"/>
            <a:ext cx="3692525" cy="579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沥：下滴，滴入</a:t>
            </a:r>
            <a:endParaRPr kumimoji="1" lang="en-US" altLang="zh-CN" sz="3200" b="1" dirty="0">
              <a:solidFill>
                <a:srgbClr val="0066FF"/>
              </a:solidFill>
              <a:latin typeface="Times New Roman" panose="02020603050405020304" pitchFamily="18" charset="0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8635" y="4396740"/>
            <a:ext cx="3725545" cy="579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因：于是，就</a:t>
            </a:r>
            <a:endParaRPr kumimoji="1" lang="zh-CN" altLang="en-US" sz="3200" b="1" dirty="0">
              <a:solidFill>
                <a:srgbClr val="0066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55515" y="4314825"/>
            <a:ext cx="3725545" cy="579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遣：打发</a:t>
            </a:r>
            <a:endParaRPr kumimoji="1" lang="zh-CN" altLang="en-US" sz="3200" b="1" dirty="0">
              <a:solidFill>
                <a:srgbClr val="0066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6350" y="-10160"/>
            <a:ext cx="2375535" cy="579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参考译文：</a:t>
            </a:r>
            <a:endParaRPr kumimoji="1" lang="zh-CN" altLang="en-US" sz="3200" b="1" dirty="0">
              <a:solidFill>
                <a:srgbClr val="0066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2565" y="445135"/>
            <a:ext cx="8294370" cy="1676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dirty="0">
                <a:effectLst>
                  <a:outerShdw blurRad="38100" dist="38100" dir="2700000">
                    <a:srgbClr val="FFFFFF"/>
                  </a:outerShdw>
                </a:effectLst>
                <a:latin typeface="仿宋_GB2312" pitchFamily="49" charset="-122"/>
                <a:ea typeface="仿宋_GB2312" pitchFamily="49" charset="-122"/>
              </a:rPr>
              <a:t>    </a:t>
            </a:r>
            <a:r>
              <a:rPr lang="zh-CN" altLang="en-US" sz="2400" b="1" dirty="0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ea typeface="+mn-ea"/>
              </a:rPr>
              <a:t>康肃公陈尧咨擅长射箭，</a:t>
            </a:r>
            <a:r>
              <a:rPr lang="zh-CN" altLang="en-US" sz="2400" b="1" dirty="0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ea typeface="+mn-ea"/>
                <a:sym typeface="+mn-ea"/>
              </a:rPr>
              <a:t>当时世上没有人（能和他相比），他也因为这一点自夸。曾经有一次，他在自家园子里射箭，有个卖油翁放下担子站着，斜着眼看他射箭，很久不离开，见他射出十支箭能射中八九支，只是对此微微点点头。</a:t>
            </a:r>
            <a:endParaRPr kumimoji="1" lang="zh-CN" altLang="en-US" sz="2400" b="1" dirty="0">
              <a:solidFill>
                <a:srgbClr val="0066FF"/>
              </a:solidFill>
              <a:latin typeface="+mn-ea"/>
              <a:ea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2895" y="4589145"/>
            <a:ext cx="8348980" cy="16154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 dirty="0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ea typeface="+mn-ea"/>
                <a:sym typeface="+mn-ea"/>
              </a:rPr>
              <a:t>   </a:t>
            </a:r>
            <a:r>
              <a:rPr lang="zh-CN" altLang="en-US" sz="2400" b="1" dirty="0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ea typeface="+mn-ea"/>
                <a:sym typeface="+mn-ea"/>
              </a:rPr>
              <a:t>于是老翁取出一个葫芦放在地上，将一枚铜钱盖在葫芦口，用勺舀起油慢慢地滴入葫芦，油从铜钱的方孔注入，而铜钱没有被沾湿。于是老翁说：</a:t>
            </a:r>
            <a:r>
              <a:rPr lang="en-US" altLang="zh-CN" sz="2400" b="1" dirty="0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ea typeface="+mn-ea"/>
                <a:sym typeface="+mn-ea"/>
              </a:rPr>
              <a:t>“</a:t>
            </a:r>
            <a:r>
              <a:rPr lang="zh-CN" altLang="en-US" sz="2400" b="1" dirty="0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ea typeface="+mn-ea"/>
                <a:sym typeface="+mn-ea"/>
              </a:rPr>
              <a:t>我也没有别的奥秘，只不过是手法技艺熟练罢了。</a:t>
            </a:r>
            <a:r>
              <a:rPr lang="en-US" altLang="zh-CN" sz="2400" b="1" dirty="0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ea typeface="+mn-ea"/>
                <a:sym typeface="+mn-ea"/>
              </a:rPr>
              <a:t>”</a:t>
            </a:r>
            <a:r>
              <a:rPr lang="zh-CN" altLang="en-US" sz="2400" b="1" dirty="0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ea typeface="+mn-ea"/>
                <a:sym typeface="+mn-ea"/>
              </a:rPr>
              <a:t>陈尧咨笑着打发他走了。</a:t>
            </a:r>
            <a:endParaRPr lang="zh-CN" altLang="en-US" sz="2400" b="1" dirty="0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2895" y="2525395"/>
            <a:ext cx="8121650" cy="19812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 dirty="0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ea typeface="+mn-ea"/>
                <a:sym typeface="+mn-ea"/>
              </a:rPr>
              <a:t>    </a:t>
            </a:r>
            <a:r>
              <a:rPr lang="zh-CN" altLang="en-US" sz="2400" b="1" dirty="0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ea typeface="+mn-ea"/>
                <a:sym typeface="+mn-ea"/>
              </a:rPr>
              <a:t>陈尧咨问道：“你也懂得射箭吗？我的射箭技艺难道不精湛吗？”老翁说：“没有别的奥秘，只是手法技艺熟练罢了。”陈尧咨气愤地说：“你怎么敢轻视我射箭的本领！”老翁说：“凭借我倒油（的经验）知道这个（道理）。”</a:t>
            </a:r>
            <a:endParaRPr lang="zh-CN" altLang="en-US" sz="2400" b="1" dirty="0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宋体"/>
        <a:cs typeface=""/>
      </a:majorFont>
      <a:minorFont>
        <a:latin typeface="Comic Sans MS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Crayons</Template>
  <TotalTime>0</TotalTime>
  <Words>1834</Words>
  <Application>WPS 演示</Application>
  <PresentationFormat>全屏显示(4:3)</PresentationFormat>
  <Paragraphs>320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7" baseType="lpstr">
      <vt:lpstr>Arial</vt:lpstr>
      <vt:lpstr>宋体</vt:lpstr>
      <vt:lpstr>Wingdings</vt:lpstr>
      <vt:lpstr>Comic Sans MS</vt:lpstr>
      <vt:lpstr>Times New Roman</vt:lpstr>
      <vt:lpstr>华文楷体</vt:lpstr>
      <vt:lpstr>楷体_GB2312</vt:lpstr>
      <vt:lpstr>华文行楷</vt:lpstr>
      <vt:lpstr>仿宋_GB2312</vt:lpstr>
      <vt:lpstr>隶书</vt:lpstr>
      <vt:lpstr>华文新魏</vt:lpstr>
      <vt:lpstr>华文中宋</vt:lpstr>
      <vt:lpstr>华文新魏</vt:lpstr>
      <vt:lpstr>华文新魏</vt:lpstr>
      <vt:lpstr>华文细黑</vt:lpstr>
      <vt:lpstr>微软雅黑</vt:lpstr>
      <vt:lpstr>Calibri</vt:lpstr>
      <vt:lpstr>仿宋</vt:lpstr>
      <vt:lpstr>S2G love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category>第一PPT模板网-WWW.1PPT.COM</cp:category>
  <cp:lastModifiedBy>Administrator</cp:lastModifiedBy>
  <cp:revision>21</cp:revision>
  <dcterms:created xsi:type="dcterms:W3CDTF">2009-12-07T07:41:00Z</dcterms:created>
  <dcterms:modified xsi:type="dcterms:W3CDTF">2017-03-12T13:25:01Z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