
<file path=[Content_Types].xml><?xml version="1.0" encoding="utf-8"?>
<Types xmlns="http://schemas.openxmlformats.org/package/2006/content-types">
  <Default Extension="png" ContentType="image/png"/>
  <Default Extension="mp3" ContentType="audio/mpe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35"/>
  </p:notesMasterIdLst>
  <p:sldIdLst>
    <p:sldId id="265" r:id="rId2"/>
    <p:sldId id="263" r:id="rId3"/>
    <p:sldId id="272" r:id="rId4"/>
    <p:sldId id="267" r:id="rId5"/>
    <p:sldId id="322" r:id="rId6"/>
    <p:sldId id="323" r:id="rId7"/>
    <p:sldId id="316" r:id="rId8"/>
    <p:sldId id="321" r:id="rId9"/>
    <p:sldId id="277" r:id="rId10"/>
    <p:sldId id="279" r:id="rId11"/>
    <p:sldId id="291" r:id="rId12"/>
    <p:sldId id="317" r:id="rId13"/>
    <p:sldId id="280" r:id="rId14"/>
    <p:sldId id="325" r:id="rId15"/>
    <p:sldId id="296" r:id="rId16"/>
    <p:sldId id="282" r:id="rId17"/>
    <p:sldId id="301" r:id="rId18"/>
    <p:sldId id="324" r:id="rId19"/>
    <p:sldId id="302" r:id="rId20"/>
    <p:sldId id="303" r:id="rId21"/>
    <p:sldId id="305" r:id="rId22"/>
    <p:sldId id="306" r:id="rId23"/>
    <p:sldId id="307" r:id="rId24"/>
    <p:sldId id="308" r:id="rId25"/>
    <p:sldId id="309" r:id="rId26"/>
    <p:sldId id="320" r:id="rId27"/>
    <p:sldId id="326" r:id="rId28"/>
    <p:sldId id="327" r:id="rId29"/>
    <p:sldId id="328" r:id="rId30"/>
    <p:sldId id="271" r:id="rId31"/>
    <p:sldId id="312" r:id="rId32"/>
    <p:sldId id="273" r:id="rId33"/>
    <p:sldId id="290" r:id="rId3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336600"/>
    <a:srgbClr val="CC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9325" autoAdjust="0"/>
  </p:normalViewPr>
  <p:slideViewPr>
    <p:cSldViewPr>
      <p:cViewPr varScale="1">
        <p:scale>
          <a:sx n="45" d="100"/>
          <a:sy n="45" d="100"/>
        </p:scale>
        <p:origin x="714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0C0677-8F0A-4E8A-B7E1-0F46BE14DDA2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AA27C2-274C-4E6F-9683-EDCB037C3A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249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>
            <a:extLst>
              <a:ext uri="{FF2B5EF4-FFF2-40B4-BE49-F238E27FC236}">
                <a16:creationId xmlns:a16="http://schemas.microsoft.com/office/drawing/2014/main" id="{B5BB7C29-03E2-4882-9285-8DC3E54E88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9D126B-1CF5-441C-BE9F-1A079DD67B3F}" type="slidenum">
              <a:rPr lang="en-US" altLang="zh-CN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6323" name="Rectangle 2">
            <a:extLst>
              <a:ext uri="{FF2B5EF4-FFF2-40B4-BE49-F238E27FC236}">
                <a16:creationId xmlns:a16="http://schemas.microsoft.com/office/drawing/2014/main" id="{5E16C521-9FDA-448A-B27E-038E33DCE6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>
            <a:extLst>
              <a:ext uri="{FF2B5EF4-FFF2-40B4-BE49-F238E27FC236}">
                <a16:creationId xmlns:a16="http://schemas.microsoft.com/office/drawing/2014/main" id="{850DDCBE-9843-4204-BDF7-204B443682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r>
              <a:rPr lang="zh-CN" altLang="en-US"/>
              <a:t>导学达标</a:t>
            </a:r>
          </a:p>
        </p:txBody>
      </p:sp>
    </p:spTree>
    <p:extLst>
      <p:ext uri="{BB962C8B-B14F-4D97-AF65-F5344CB8AC3E}">
        <p14:creationId xmlns:p14="http://schemas.microsoft.com/office/powerpoint/2010/main" val="3548369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>
            <a:extLst>
              <a:ext uri="{FF2B5EF4-FFF2-40B4-BE49-F238E27FC236}">
                <a16:creationId xmlns:a16="http://schemas.microsoft.com/office/drawing/2014/main" id="{B5BB7C29-03E2-4882-9285-8DC3E54E88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9D126B-1CF5-441C-BE9F-1A079DD67B3F}" type="slidenum">
              <a:rPr lang="en-US" altLang="zh-CN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6323" name="Rectangle 2">
            <a:extLst>
              <a:ext uri="{FF2B5EF4-FFF2-40B4-BE49-F238E27FC236}">
                <a16:creationId xmlns:a16="http://schemas.microsoft.com/office/drawing/2014/main" id="{5E16C521-9FDA-448A-B27E-038E33DCE6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>
            <a:extLst>
              <a:ext uri="{FF2B5EF4-FFF2-40B4-BE49-F238E27FC236}">
                <a16:creationId xmlns:a16="http://schemas.microsoft.com/office/drawing/2014/main" id="{850DDCBE-9843-4204-BDF7-204B443682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r>
              <a:rPr lang="zh-CN" altLang="en-US"/>
              <a:t>导学达标</a:t>
            </a:r>
          </a:p>
        </p:txBody>
      </p:sp>
    </p:spTree>
    <p:extLst>
      <p:ext uri="{BB962C8B-B14F-4D97-AF65-F5344CB8AC3E}">
        <p14:creationId xmlns:p14="http://schemas.microsoft.com/office/powerpoint/2010/main" val="2285322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:a16="http://schemas.microsoft.com/office/drawing/2014/main" id="{E69CA9A2-1A44-439A-A23E-E71AE620A2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8150C49-208D-4C77-ADA2-93C5B8D94CCA}" type="slidenum">
              <a:rPr lang="en-US" altLang="zh-CN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8371" name="Rectangle 2">
            <a:extLst>
              <a:ext uri="{FF2B5EF4-FFF2-40B4-BE49-F238E27FC236}">
                <a16:creationId xmlns:a16="http://schemas.microsoft.com/office/drawing/2014/main" id="{358E86AA-F335-429F-8D27-63C4AF260D7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>
            <a:extLst>
              <a:ext uri="{FF2B5EF4-FFF2-40B4-BE49-F238E27FC236}">
                <a16:creationId xmlns:a16="http://schemas.microsoft.com/office/drawing/2014/main" id="{256F1D6A-5C0D-48E1-A759-7BE5CC3A07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000">
                <a:solidFill>
                  <a:schemeClr val="tx2"/>
                </a:solidFill>
              </a:rPr>
              <a:t>归纳小结</a:t>
            </a:r>
          </a:p>
        </p:txBody>
      </p:sp>
    </p:spTree>
    <p:extLst>
      <p:ext uri="{BB962C8B-B14F-4D97-AF65-F5344CB8AC3E}">
        <p14:creationId xmlns:p14="http://schemas.microsoft.com/office/powerpoint/2010/main" val="420334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B2E237-6CDB-45B7-92E6-0931627E9D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20F5CC3-D04F-4866-843A-53606CED3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5F2F32E-B5FA-4692-923F-8A7C36F15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EE3ACA-9645-4135-B9B9-ADCC00D51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D949BA-F406-41C4-A598-E7C629CE1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B22FD0-69ED-4D91-81B9-889062BDC21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4018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9BC7B0-A21F-4CDB-ABAE-33F6D9222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63827CF-7767-46FC-BC55-8C47F521B1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6C41F1-2834-4A93-A468-D5BEDA29D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AB5518-777D-4D61-ADD8-5FE1F341E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A002B0-B33E-4491-9EAD-8C626FF2C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7E50B0-9FD0-4964-BD33-BA29D089E77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6449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9FAF147-EA59-4170-9E8A-C940774093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1B7D219-A79A-4D30-B4D6-762895B7D7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7C4B69-E4B5-4EC8-A524-EF551674B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89DBA5-63C4-4208-A26E-36D3A9069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7D80A0-A48C-4309-B276-4C5C66875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55E9A3-8FD9-414B-8E79-A6FC9259A9B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04950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A500D15-9003-418A-884C-F83738FB46BF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16CAED8-6CCA-4ABC-947C-E9A2D477A4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95551A7-0528-4ACB-9FEB-91F8C1422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1965AB4-E9A0-4574-89AC-C421EF569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B1CDF2A-9857-457F-A503-3C97189C9B4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36238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301B60-7621-40A9-A969-87C953310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D94F1A2-3CA1-467C-AA8D-52005371E6C7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联机映像占位符 3">
            <a:extLst>
              <a:ext uri="{FF2B5EF4-FFF2-40B4-BE49-F238E27FC236}">
                <a16:creationId xmlns:a16="http://schemas.microsoft.com/office/drawing/2014/main" id="{9EA6DB79-5EAA-45DF-8589-D40516C0E006}"/>
              </a:ext>
            </a:extLst>
          </p:cNvPr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6CB0F73-B233-4668-91CB-84FE899DE9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B086A28-1527-4CB4-B382-F5A197A2A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F06E828-3CA7-4512-B1B8-4AA24028F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6E145C7-6D30-47FB-B0E1-D89A1449C0F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27440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658CF4-312D-4940-870A-B44B0DB70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B8C2FBA-3085-4BCA-AFE6-0272726DF4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D0CCDE-47A3-4513-9018-7D2B13612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B062F9-7B1C-40DE-8615-99B7190A2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20D0767-FBC2-4042-B660-DF1122F46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739FFD-F83D-4E00-A846-86D986C288A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606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3D58FE-17A3-4895-919E-5EF19B2BB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63D7027-A5CE-434E-97B0-9ECD2ED50C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1D17E89-32E8-4929-AFA6-CDA6FCDC0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B3C171-8746-429F-923F-3E19A6698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423E4B-F79D-4C51-ABB0-3A5198F40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14A6E1-CD02-419A-8A9B-C5FA71263B5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1258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F23549-B432-45BA-92C8-BABDCA582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F2C162-6B39-4BCE-B978-BF20DEB219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3DB938F-CA1F-45DC-BFAC-3DA11C9DFD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34E4E5D-7E06-47E1-AE1D-A7A082952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625B6C-4849-4CA2-9347-ED2D9B2AD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05413FF-3EBF-4BDD-86F3-6E1D080FA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7EE08-F154-4260-B9F4-0E67439C619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8844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FFA1D9-41A1-41BC-8DEB-24F5D922F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899AE17-D0B8-4C5D-8AB2-1C43FEB370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206E098-5A7E-46EB-B7BA-6EDB080591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6740989-0B21-4587-8E87-E5574E2985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E7AE967-59D5-42BF-A07C-15395D3DB5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FB60E2E-761F-4A54-9E8B-DB24EDE8C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3FAAF8F-BDC5-417C-8D59-43120094E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00B244B-9288-4DFD-AE97-F6F3CB004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D5F6AF-051F-45B4-8CE9-206CC55214A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8599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C51AC4-0625-4F3B-94C2-612D6734D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69EFCD1-B66B-48A6-81AD-C181AF063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02AC133-404F-4F6F-BEA8-890ACCA68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52F346F-4664-46AB-9B4F-5CC34E04D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876ABF-6D24-423E-A09E-320517DD049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6010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DF04DE1-A8AB-4CA9-9F5D-0D1767B77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570C52-898B-4F5E-A840-677D436C1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AADFB87-F52A-442B-9186-E49C35F56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8EF888-AAED-4310-9B7C-04535834154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0607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FE7277-23BE-44AA-8415-65F074FBF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FE8261-BA3E-441D-BFA9-5C022C8666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0E52087-8674-4F06-A5F5-751B749414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77F68F2-BC7E-4EC9-9CB8-CCA56FA8C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A3D0933-8540-4926-B22A-4F0EFC8C3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6B98F5C-A635-4570-8A42-8594D493B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C03043-D1E1-497E-B70F-FF8FF19527B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3290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05EA41-F0E3-4C07-BF96-E784AB169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D79EC1D-8829-4689-A257-B06A8E7162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6BD0C80-0E53-443D-85F8-2C646DF11C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D56F64-A23A-45D0-8D4F-401218EA7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76DC858-1FE2-42C7-BB21-13900D68D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B28832D-F9C3-4508-8C04-EDF508FAF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A5A507-1675-4AAA-B286-DF2C6A5401E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9187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6167E2E1-4526-4B3F-A9DE-DC86D3319E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4A8C4B3E-D4F8-4D67-974A-9721BEC691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1444" name="Rectangle 4">
            <a:extLst>
              <a:ext uri="{FF2B5EF4-FFF2-40B4-BE49-F238E27FC236}">
                <a16:creationId xmlns:a16="http://schemas.microsoft.com/office/drawing/2014/main" id="{7E166B27-C41C-419A-8E5D-8582F292230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endParaRPr lang="en-US" altLang="zh-CN"/>
          </a:p>
        </p:txBody>
      </p:sp>
      <p:sp>
        <p:nvSpPr>
          <p:cNvPr id="61445" name="Rectangle 5">
            <a:extLst>
              <a:ext uri="{FF2B5EF4-FFF2-40B4-BE49-F238E27FC236}">
                <a16:creationId xmlns:a16="http://schemas.microsoft.com/office/drawing/2014/main" id="{1F5E6887-2D7A-49EB-9FE5-2758E8C9A60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 altLang="zh-CN"/>
          </a:p>
        </p:txBody>
      </p:sp>
      <p:sp>
        <p:nvSpPr>
          <p:cNvPr id="61446" name="Rectangle 6">
            <a:extLst>
              <a:ext uri="{FF2B5EF4-FFF2-40B4-BE49-F238E27FC236}">
                <a16:creationId xmlns:a16="http://schemas.microsoft.com/office/drawing/2014/main" id="{E3D9BDC1-EEA1-4FA5-A665-09110F09013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48B41DB2-7D76-4D4A-8B6D-B23334BD4DB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audio" Target="../media/audio3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hyperlink" Target="&#30005;&#35270;&#25955;&#25991;&#12298;&#32972;&#24433;&#12299;RM&#29238;&#20146;&#36807;&#38081;&#36947;&#29255;&#26029;.rm" TargetMode="External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5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2.mp3"/><Relationship Id="rId7" Type="http://schemas.openxmlformats.org/officeDocument/2006/relationships/image" Target="../media/image16.png"/><Relationship Id="rId2" Type="http://schemas.microsoft.com/office/2007/relationships/media" Target="../media/media2.mp3"/><Relationship Id="rId1" Type="http://schemas.openxmlformats.org/officeDocument/2006/relationships/audio" Target="file:///G:\&#26032;&#24314;&#25991;&#20214;&#22841;\&#12298;&#32972;&#24433;&#12299;&#32032;&#26448;\&#32972;&#24433;\&#25026;&#20320;.mp3" TargetMode="External"/><Relationship Id="rId6" Type="http://schemas.openxmlformats.org/officeDocument/2006/relationships/image" Target="../media/image15.gif"/><Relationship Id="rId5" Type="http://schemas.openxmlformats.org/officeDocument/2006/relationships/image" Target="../media/image14.jpeg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>
            <a:extLst>
              <a:ext uri="{FF2B5EF4-FFF2-40B4-BE49-F238E27FC236}">
                <a16:creationId xmlns:a16="http://schemas.microsoft.com/office/drawing/2014/main" id="{D00D80B5-31C8-41BC-BA9A-33D6049FEC2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4000" cy="684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BMP 图象" r:id="rId6" imgW="4847619" imgH="2866667" progId="Paint.Picture">
                  <p:embed/>
                </p:oleObj>
              </mc:Choice>
              <mc:Fallback>
                <p:oleObj name="BMP 图象" r:id="rId6" imgW="4847619" imgH="2866667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15070" r="38617" b="6279"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45300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  <a:ln>
                        <a:noFill/>
                      </a:ln>
                      <a:effectLst>
                        <a:outerShdw dist="35921" dir="2700000" algn="ctr" rotWithShape="0">
                          <a:schemeClr val="bg2"/>
                        </a:outerShdw>
                      </a:effectLst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Text Box 3">
            <a:extLst>
              <a:ext uri="{FF2B5EF4-FFF2-40B4-BE49-F238E27FC236}">
                <a16:creationId xmlns:a16="http://schemas.microsoft.com/office/drawing/2014/main" id="{BE61489E-ECDC-46C7-8800-EB355622F8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3663" y="549275"/>
            <a:ext cx="2347912" cy="409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algn="l"/>
            <a:r>
              <a:rPr lang="zh-CN" altLang="en-US" sz="14200">
                <a:ea typeface="楷体_GB2312" pitchFamily="1" charset="-122"/>
              </a:rPr>
              <a:t>背影</a:t>
            </a:r>
          </a:p>
        </p:txBody>
      </p:sp>
      <p:sp>
        <p:nvSpPr>
          <p:cNvPr id="1028" name="Text Box 4">
            <a:extLst>
              <a:ext uri="{FF2B5EF4-FFF2-40B4-BE49-F238E27FC236}">
                <a16:creationId xmlns:a16="http://schemas.microsoft.com/office/drawing/2014/main" id="{3EFADEB2-0F1C-48D9-A78B-1A7B42A980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2276475"/>
            <a:ext cx="1403350" cy="348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algn="l"/>
            <a:r>
              <a:rPr lang="zh-CN" altLang="en-US" sz="8000">
                <a:ea typeface="楷体_GB2312" pitchFamily="1" charset="-122"/>
              </a:rPr>
              <a:t>朱自清</a:t>
            </a:r>
          </a:p>
        </p:txBody>
      </p:sp>
      <p:pic>
        <p:nvPicPr>
          <p:cNvPr id="3" name="筷子兄弟 - 父亲 (2015天天向上现场)">
            <a:hlinkClick r:id="" action="ppaction://media"/>
            <a:extLst>
              <a:ext uri="{FF2B5EF4-FFF2-40B4-BE49-F238E27FC236}">
                <a16:creationId xmlns:a16="http://schemas.microsoft.com/office/drawing/2014/main" id="{FE6FFB07-F108-44F4-B532-3718D49A540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7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27" grpId="0" autoUpdateAnimBg="0"/>
      <p:bldP spid="102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3">
            <a:extLst>
              <a:ext uri="{FF2B5EF4-FFF2-40B4-BE49-F238E27FC236}">
                <a16:creationId xmlns:a16="http://schemas.microsoft.com/office/drawing/2014/main" id="{0259F6D3-28D0-4899-AF12-7193B3B895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5410200"/>
            <a:ext cx="7710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CC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/>
            <a:r>
              <a:rPr lang="zh-CN" altLang="en-US" b="0"/>
              <a:t> </a:t>
            </a:r>
          </a:p>
        </p:txBody>
      </p:sp>
      <p:sp>
        <p:nvSpPr>
          <p:cNvPr id="44037" name="Text Box 5">
            <a:extLst>
              <a:ext uri="{FF2B5EF4-FFF2-40B4-BE49-F238E27FC236}">
                <a16:creationId xmlns:a16="http://schemas.microsoft.com/office/drawing/2014/main" id="{8FD441B3-3176-435E-B68C-E70DBF1E12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209800"/>
            <a:ext cx="80772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000" dirty="0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  <a:r>
              <a:rPr lang="zh-CN" altLang="en-US" sz="4800" dirty="0">
                <a:solidFill>
                  <a:srgbClr val="CC0000"/>
                </a:solidFill>
                <a:latin typeface="楷体_GB2312" pitchFamily="1" charset="-122"/>
                <a:ea typeface="楷体_GB2312" pitchFamily="1" charset="-122"/>
              </a:rPr>
              <a:t>背影在文章中共出现了几次？请从课文中圈画出来．</a:t>
            </a:r>
          </a:p>
        </p:txBody>
      </p:sp>
      <p:sp>
        <p:nvSpPr>
          <p:cNvPr id="44039" name="Text Box 7">
            <a:extLst>
              <a:ext uri="{FF2B5EF4-FFF2-40B4-BE49-F238E27FC236}">
                <a16:creationId xmlns:a16="http://schemas.microsoft.com/office/drawing/2014/main" id="{AF81053B-9934-4F43-9A11-E5E50BD3C0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5725" y="1001713"/>
            <a:ext cx="569912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4800">
                <a:ea typeface="黑体" panose="02010609060101010101" pitchFamily="49" charset="-122"/>
              </a:rPr>
              <a:t>质疑探究、精心赏析</a:t>
            </a:r>
          </a:p>
        </p:txBody>
      </p:sp>
      <p:sp>
        <p:nvSpPr>
          <p:cNvPr id="44040" name="Rectangle 8">
            <a:extLst>
              <a:ext uri="{FF2B5EF4-FFF2-40B4-BE49-F238E27FC236}">
                <a16:creationId xmlns:a16="http://schemas.microsoft.com/office/drawing/2014/main" id="{0BB31B2A-9091-4F2B-8975-E9D493FE96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4414838"/>
            <a:ext cx="58642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800" dirty="0">
                <a:solidFill>
                  <a:srgbClr val="336600"/>
                </a:solidFill>
                <a:ea typeface="黑体" panose="02010609060101010101" pitchFamily="49" charset="-122"/>
              </a:rPr>
              <a:t>&lt;2&gt;</a:t>
            </a:r>
            <a:r>
              <a:rPr lang="zh-CN" altLang="en-US" sz="4000" dirty="0">
                <a:solidFill>
                  <a:srgbClr val="336600"/>
                </a:solidFill>
                <a:ea typeface="黑体" panose="02010609060101010101" pitchFamily="49" charset="-122"/>
              </a:rPr>
              <a:t>刻画背影</a:t>
            </a:r>
            <a:r>
              <a:rPr lang="zh-CN" altLang="en-US" sz="4000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（望父买橘）</a:t>
            </a:r>
          </a:p>
        </p:txBody>
      </p:sp>
      <p:sp>
        <p:nvSpPr>
          <p:cNvPr id="44041" name="Rectangle 9">
            <a:extLst>
              <a:ext uri="{FF2B5EF4-FFF2-40B4-BE49-F238E27FC236}">
                <a16:creationId xmlns:a16="http://schemas.microsoft.com/office/drawing/2014/main" id="{3D8D1523-F8B7-4091-B846-18ADD5065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5173663"/>
            <a:ext cx="58642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800">
                <a:solidFill>
                  <a:srgbClr val="336600"/>
                </a:solidFill>
                <a:ea typeface="黑体" panose="02010609060101010101" pitchFamily="49" charset="-122"/>
              </a:rPr>
              <a:t>&lt;3&gt;</a:t>
            </a:r>
            <a:r>
              <a:rPr lang="zh-CN" altLang="en-US" sz="4000">
                <a:solidFill>
                  <a:srgbClr val="336600"/>
                </a:solidFill>
                <a:ea typeface="黑体" panose="02010609060101010101" pitchFamily="49" charset="-122"/>
              </a:rPr>
              <a:t>惜别背影</a:t>
            </a:r>
            <a:r>
              <a:rPr lang="zh-CN" altLang="en-US" sz="400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（父子分手）</a:t>
            </a:r>
          </a:p>
        </p:txBody>
      </p:sp>
      <p:sp>
        <p:nvSpPr>
          <p:cNvPr id="44042" name="Rectangle 10">
            <a:extLst>
              <a:ext uri="{FF2B5EF4-FFF2-40B4-BE49-F238E27FC236}">
                <a16:creationId xmlns:a16="http://schemas.microsoft.com/office/drawing/2014/main" id="{E0794CCF-32B1-45F5-AE4B-837240A28D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5932488"/>
            <a:ext cx="58642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800">
                <a:solidFill>
                  <a:srgbClr val="336600"/>
                </a:solidFill>
                <a:ea typeface="黑体" panose="02010609060101010101" pitchFamily="49" charset="-122"/>
              </a:rPr>
              <a:t>&lt;4&gt;</a:t>
            </a:r>
            <a:r>
              <a:rPr lang="zh-CN" altLang="en-US" sz="4000">
                <a:solidFill>
                  <a:srgbClr val="336600"/>
                </a:solidFill>
                <a:ea typeface="黑体" panose="02010609060101010101" pitchFamily="49" charset="-122"/>
              </a:rPr>
              <a:t>再现背影</a:t>
            </a:r>
            <a:r>
              <a:rPr lang="zh-CN" altLang="en-US" sz="400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（别后怀念）</a:t>
            </a:r>
          </a:p>
        </p:txBody>
      </p:sp>
      <p:sp>
        <p:nvSpPr>
          <p:cNvPr id="44043" name="Rectangle 11">
            <a:extLst>
              <a:ext uri="{FF2B5EF4-FFF2-40B4-BE49-F238E27FC236}">
                <a16:creationId xmlns:a16="http://schemas.microsoft.com/office/drawing/2014/main" id="{05BD7E6A-40E4-4A9F-B590-276C5AC788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3657600"/>
            <a:ext cx="58642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800" dirty="0">
                <a:solidFill>
                  <a:srgbClr val="336600"/>
                </a:solidFill>
                <a:ea typeface="黑体" panose="02010609060101010101" pitchFamily="49" charset="-122"/>
              </a:rPr>
              <a:t>&lt;1&gt;</a:t>
            </a:r>
            <a:r>
              <a:rPr lang="zh-CN" altLang="en-US" sz="4000" dirty="0">
                <a:solidFill>
                  <a:srgbClr val="336600"/>
                </a:solidFill>
                <a:ea typeface="黑体" panose="02010609060101010101" pitchFamily="49" charset="-122"/>
              </a:rPr>
              <a:t>惦记背影</a:t>
            </a:r>
            <a:r>
              <a:rPr lang="zh-CN" altLang="en-US" sz="4000" dirty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（思念父亲）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utoUpdateAnimBg="0"/>
      <p:bldP spid="44040" grpId="0" autoUpdateAnimBg="0"/>
      <p:bldP spid="44041" grpId="0" autoUpdateAnimBg="0"/>
      <p:bldP spid="44042" grpId="0" autoUpdateAnimBg="0"/>
      <p:bldP spid="4404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>
            <a:extLst>
              <a:ext uri="{FF2B5EF4-FFF2-40B4-BE49-F238E27FC236}">
                <a16:creationId xmlns:a16="http://schemas.microsoft.com/office/drawing/2014/main" id="{E7D9AD2A-746A-4199-9D77-4A93BA55F4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0713"/>
            <a:ext cx="9144000" cy="57404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26627" name="Picture 6" descr="图片1">
            <a:extLst>
              <a:ext uri="{FF2B5EF4-FFF2-40B4-BE49-F238E27FC236}">
                <a16:creationId xmlns:a16="http://schemas.microsoft.com/office/drawing/2014/main" id="{FC0C582C-DC49-4F19-B7F1-360073227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838200"/>
            <a:ext cx="1008063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 Box 7">
            <a:hlinkClick r:id="rId3" action="ppaction://hlinksldjump"/>
            <a:extLst>
              <a:ext uri="{FF2B5EF4-FFF2-40B4-BE49-F238E27FC236}">
                <a16:creationId xmlns:a16="http://schemas.microsoft.com/office/drawing/2014/main" id="{5FFA47B5-124F-47A5-ACC6-3E6562B151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2565400"/>
            <a:ext cx="720725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寻找背影</a:t>
            </a:r>
          </a:p>
        </p:txBody>
      </p:sp>
      <p:sp>
        <p:nvSpPr>
          <p:cNvPr id="26629" name="Text Box 8">
            <a:extLst>
              <a:ext uri="{FF2B5EF4-FFF2-40B4-BE49-F238E27FC236}">
                <a16:creationId xmlns:a16="http://schemas.microsoft.com/office/drawing/2014/main" id="{19DA96E8-072E-4A73-B6F7-6D88A74C09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4925" y="620713"/>
            <a:ext cx="1282700" cy="554513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26630" name="Rectangle 9">
            <a:extLst>
              <a:ext uri="{FF2B5EF4-FFF2-40B4-BE49-F238E27FC236}">
                <a16:creationId xmlns:a16="http://schemas.microsoft.com/office/drawing/2014/main" id="{7B5301C9-646D-44D9-BB22-2687D972E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363" y="692150"/>
            <a:ext cx="7570787" cy="78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en-US" sz="36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44748" name="Rectangle 12">
            <a:extLst>
              <a:ext uri="{FF2B5EF4-FFF2-40B4-BE49-F238E27FC236}">
                <a16:creationId xmlns:a16="http://schemas.microsoft.com/office/drawing/2014/main" id="{70C2D879-2962-450A-AD3C-942FF7DA36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056" y="1084262"/>
            <a:ext cx="7956550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20000"/>
              </a:spcBef>
            </a:pP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第一次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开头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kumimoji="1"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最不能忘记的是他的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背影</a:t>
            </a:r>
            <a:r>
              <a:rPr kumimoji="1"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kumimoji="1" lang="zh-CN" altLang="en-US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lnSpc>
                <a:spcPct val="110000"/>
              </a:lnSpc>
              <a:spcBef>
                <a:spcPct val="20000"/>
              </a:spcBef>
            </a:pP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第二次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浦口车站送别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r>
              <a:rPr kumimoji="1"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父亲去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买橘子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背影</a:t>
            </a:r>
            <a:r>
              <a:rPr kumimoji="1" lang="zh-CN" altLang="en-US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lnSpc>
                <a:spcPct val="110000"/>
              </a:lnSpc>
              <a:spcBef>
                <a:spcPct val="20000"/>
              </a:spcBef>
            </a:pP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第三次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车门话别</a:t>
            </a:r>
            <a:r>
              <a:rPr kumimoji="1" lang="zh-CN" altLang="en-US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望着父亲的</a:t>
            </a:r>
            <a:r>
              <a:rPr kumimoji="1"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背影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混入来来往往的人群里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lnSpc>
                <a:spcPct val="110000"/>
              </a:lnSpc>
              <a:spcBef>
                <a:spcPct val="20000"/>
              </a:spcBef>
            </a:pP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第四次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结尾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在晶莹的泪光中，又看见那肥胖的、青布棉袍黑布马褂的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背影</a:t>
            </a:r>
            <a:r>
              <a:rPr kumimoji="1"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kumimoji="1" lang="zh-CN" altLang="en-US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24981107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44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44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44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44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44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44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44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44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ext Box 3">
            <a:extLst>
              <a:ext uri="{FF2B5EF4-FFF2-40B4-BE49-F238E27FC236}">
                <a16:creationId xmlns:a16="http://schemas.microsoft.com/office/drawing/2014/main" id="{A84D6FB8-0247-48DD-A16E-B2965AB2D8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5410200"/>
            <a:ext cx="7710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CC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/>
            <a:r>
              <a:rPr lang="zh-CN" altLang="en-US" b="0"/>
              <a:t> </a:t>
            </a:r>
          </a:p>
        </p:txBody>
      </p:sp>
      <p:sp>
        <p:nvSpPr>
          <p:cNvPr id="46085" name="Text Box 5">
            <a:extLst>
              <a:ext uri="{FF2B5EF4-FFF2-40B4-BE49-F238E27FC236}">
                <a16:creationId xmlns:a16="http://schemas.microsoft.com/office/drawing/2014/main" id="{6D9C26F6-B835-4DE0-B4DD-7B8539149A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286000"/>
            <a:ext cx="67691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《背影》中作者流了几次泪？</a:t>
            </a:r>
          </a:p>
        </p:txBody>
      </p:sp>
      <p:sp>
        <p:nvSpPr>
          <p:cNvPr id="46086" name="Text Box 6">
            <a:extLst>
              <a:ext uri="{FF2B5EF4-FFF2-40B4-BE49-F238E27FC236}">
                <a16:creationId xmlns:a16="http://schemas.microsoft.com/office/drawing/2014/main" id="{A51E297E-0F2F-4DC4-B187-0F0AB86E10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5791200"/>
            <a:ext cx="2819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>
                <a:solidFill>
                  <a:srgbClr val="FF3399"/>
                </a:solidFill>
                <a:latin typeface="Arial" panose="020B0604020202020204" pitchFamily="34" charset="0"/>
              </a:rPr>
              <a:t>——辛酸的泪</a:t>
            </a:r>
            <a:endParaRPr kumimoji="0" lang="zh-CN" altLang="en-US" sz="3200" b="0">
              <a:solidFill>
                <a:srgbClr val="FF33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6087" name="Text Box 7">
            <a:extLst>
              <a:ext uri="{FF2B5EF4-FFF2-40B4-BE49-F238E27FC236}">
                <a16:creationId xmlns:a16="http://schemas.microsoft.com/office/drawing/2014/main" id="{C481D4F8-DD43-4CDB-8209-0040A8E76D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5725" y="1001713"/>
            <a:ext cx="569912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4800">
                <a:ea typeface="黑体" panose="02010609060101010101" pitchFamily="49" charset="-122"/>
              </a:rPr>
              <a:t>质疑探究、精心赏析</a:t>
            </a:r>
          </a:p>
        </p:txBody>
      </p:sp>
      <p:sp>
        <p:nvSpPr>
          <p:cNvPr id="46088" name="Rectangle 8">
            <a:extLst>
              <a:ext uri="{FF2B5EF4-FFF2-40B4-BE49-F238E27FC236}">
                <a16:creationId xmlns:a16="http://schemas.microsoft.com/office/drawing/2014/main" id="{C09B30EB-5782-4BAA-867E-E3639AF3E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867400"/>
            <a:ext cx="4343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3600">
                <a:solidFill>
                  <a:schemeClr val="tx2"/>
                </a:solidFill>
                <a:ea typeface="黑体" panose="02010609060101010101" pitchFamily="49" charset="-122"/>
              </a:rPr>
              <a:t>再现背影,泪光莹莹</a:t>
            </a:r>
          </a:p>
        </p:txBody>
      </p:sp>
      <p:sp>
        <p:nvSpPr>
          <p:cNvPr id="46089" name="Text Box 9">
            <a:extLst>
              <a:ext uri="{FF2B5EF4-FFF2-40B4-BE49-F238E27FC236}">
                <a16:creationId xmlns:a16="http://schemas.microsoft.com/office/drawing/2014/main" id="{21A34167-C3D9-44D5-94E7-C03498E8CD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3657600"/>
            <a:ext cx="46482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3600">
                <a:solidFill>
                  <a:schemeClr val="tx2"/>
                </a:solidFill>
                <a:ea typeface="黑体" panose="02010609060101010101" pitchFamily="49" charset="-122"/>
              </a:rPr>
              <a:t>见父亲,睹家境,想祖母</a:t>
            </a:r>
            <a:endParaRPr kumimoji="0" lang="zh-CN" altLang="en-US" sz="36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endParaRPr lang="zh-CN" altLang="en-US" b="0"/>
          </a:p>
        </p:txBody>
      </p:sp>
      <p:sp>
        <p:nvSpPr>
          <p:cNvPr id="46090" name="Text Box 10">
            <a:extLst>
              <a:ext uri="{FF2B5EF4-FFF2-40B4-BE49-F238E27FC236}">
                <a16:creationId xmlns:a16="http://schemas.microsoft.com/office/drawing/2014/main" id="{A2C2F80E-94FF-4094-9714-707560EBB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3657600"/>
            <a:ext cx="2628900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>
                <a:solidFill>
                  <a:srgbClr val="FF3399"/>
                </a:solidFill>
                <a:latin typeface="Arial" panose="020B0604020202020204" pitchFamily="34" charset="0"/>
              </a:rPr>
              <a:t>——难过的泪</a:t>
            </a:r>
          </a:p>
          <a:p>
            <a:pPr algn="l"/>
            <a:endParaRPr lang="zh-CN" altLang="en-US" b="0"/>
          </a:p>
        </p:txBody>
      </p:sp>
      <p:sp>
        <p:nvSpPr>
          <p:cNvPr id="46091" name="Text Box 11">
            <a:extLst>
              <a:ext uri="{FF2B5EF4-FFF2-40B4-BE49-F238E27FC236}">
                <a16:creationId xmlns:a16="http://schemas.microsoft.com/office/drawing/2014/main" id="{FE6AD7BC-2D87-4545-803A-3251DB8C10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4495800"/>
            <a:ext cx="44275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3600">
                <a:solidFill>
                  <a:schemeClr val="tx2"/>
                </a:solidFill>
                <a:ea typeface="黑体" panose="02010609060101010101" pitchFamily="49" charset="-122"/>
              </a:rPr>
              <a:t>望父亲买橘,父子离别</a:t>
            </a:r>
          </a:p>
          <a:p>
            <a:pPr algn="l"/>
            <a:endParaRPr lang="zh-CN" altLang="en-US" b="0"/>
          </a:p>
        </p:txBody>
      </p:sp>
      <p:sp>
        <p:nvSpPr>
          <p:cNvPr id="46092" name="Text Box 12">
            <a:extLst>
              <a:ext uri="{FF2B5EF4-FFF2-40B4-BE49-F238E27FC236}">
                <a16:creationId xmlns:a16="http://schemas.microsoft.com/office/drawing/2014/main" id="{ABFBCF99-98DD-41C7-96A2-938DB4521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4572000"/>
            <a:ext cx="26289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>
                <a:solidFill>
                  <a:srgbClr val="FF3399"/>
                </a:solidFill>
                <a:latin typeface="Arial" panose="020B0604020202020204" pitchFamily="34" charset="0"/>
              </a:rPr>
              <a:t>——感激的泪</a:t>
            </a:r>
          </a:p>
        </p:txBody>
      </p:sp>
      <p:sp>
        <p:nvSpPr>
          <p:cNvPr id="46093" name="Text Box 13">
            <a:extLst>
              <a:ext uri="{FF2B5EF4-FFF2-40B4-BE49-F238E27FC236}">
                <a16:creationId xmlns:a16="http://schemas.microsoft.com/office/drawing/2014/main" id="{ADA91A16-A82B-4A06-A66C-E072A5CD2C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5181600"/>
            <a:ext cx="43132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0" lang="zh-CN" altLang="en-US" sz="3600">
                <a:solidFill>
                  <a:schemeClr val="tx2"/>
                </a:solidFill>
                <a:ea typeface="黑体" panose="02010609060101010101" pitchFamily="49" charset="-122"/>
              </a:rPr>
              <a:t>背影远去，依依惜别</a:t>
            </a:r>
          </a:p>
        </p:txBody>
      </p:sp>
      <p:sp>
        <p:nvSpPr>
          <p:cNvPr id="46094" name="Text Box 14">
            <a:extLst>
              <a:ext uri="{FF2B5EF4-FFF2-40B4-BE49-F238E27FC236}">
                <a16:creationId xmlns:a16="http://schemas.microsoft.com/office/drawing/2014/main" id="{6E1E7D8D-8B37-4984-BC1C-DB14D1B17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5325" y="5121275"/>
            <a:ext cx="2628900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>
                <a:solidFill>
                  <a:srgbClr val="FF3399"/>
                </a:solidFill>
                <a:latin typeface="Arial" panose="020B0604020202020204" pitchFamily="34" charset="0"/>
              </a:rPr>
              <a:t>——惜别的泪</a:t>
            </a:r>
          </a:p>
          <a:p>
            <a:pPr algn="l"/>
            <a:endParaRPr lang="zh-CN" altLang="en-US" b="0"/>
          </a:p>
        </p:txBody>
      </p:sp>
      <p:pic>
        <p:nvPicPr>
          <p:cNvPr id="46096" name="Picture 16" descr="朱自清">
            <a:extLst>
              <a:ext uri="{FF2B5EF4-FFF2-40B4-BE49-F238E27FC236}">
                <a16:creationId xmlns:a16="http://schemas.microsoft.com/office/drawing/2014/main" id="{1BB09790-F7FF-4AE0-A78A-7EC7D470A1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33400"/>
            <a:ext cx="1349375" cy="185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20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autoUpdateAnimBg="0"/>
      <p:bldP spid="46086" grpId="0" autoUpdateAnimBg="0"/>
      <p:bldP spid="46088" grpId="0" autoUpdateAnimBg="0"/>
      <p:bldP spid="46089" grpId="0" autoUpdateAnimBg="0"/>
      <p:bldP spid="46090" grpId="0" autoUpdateAnimBg="0"/>
      <p:bldP spid="46091" grpId="0" autoUpdateAnimBg="0"/>
      <p:bldP spid="46092" grpId="0" autoUpdateAnimBg="0"/>
      <p:bldP spid="46093" grpId="0" autoUpdateAnimBg="0"/>
      <p:bldP spid="4609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Text Box 1028">
            <a:extLst>
              <a:ext uri="{FF2B5EF4-FFF2-40B4-BE49-F238E27FC236}">
                <a16:creationId xmlns:a16="http://schemas.microsoft.com/office/drawing/2014/main" id="{6705B979-6A51-42BC-ACF6-3BFD5BCBB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2362200"/>
            <a:ext cx="7770813" cy="236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6000" dirty="0">
                <a:solidFill>
                  <a:srgbClr val="FF33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</a:t>
            </a:r>
            <a:r>
              <a:rPr lang="zh-CN" altLang="en-US" sz="44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认真阅读课文，小组内依据阅读要求在组内探讨，派一名成员给全班展示你的探究结果。</a:t>
            </a:r>
            <a:endParaRPr lang="zh-CN" altLang="en-US" sz="4400" dirty="0">
              <a:solidFill>
                <a:srgbClr val="0070C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5062" name="Text Box 1030">
            <a:extLst>
              <a:ext uri="{FF2B5EF4-FFF2-40B4-BE49-F238E27FC236}">
                <a16:creationId xmlns:a16="http://schemas.microsoft.com/office/drawing/2014/main" id="{01A5A2B5-2DFC-4E32-98F3-8B39942CFD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5725" y="1001713"/>
            <a:ext cx="389722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4800" dirty="0">
                <a:ea typeface="黑体" panose="02010609060101010101" pitchFamily="49" charset="-122"/>
              </a:rPr>
              <a:t>三、课堂展示</a:t>
            </a:r>
          </a:p>
        </p:txBody>
      </p:sp>
      <p:sp>
        <p:nvSpPr>
          <p:cNvPr id="45064" name="AutoShape 1032">
            <a:hlinkClick r:id="rId2" action="ppaction://hlinksldjump" highlightClick="1">
              <a:snd r:embed="rId3" name="explode.wav"/>
            </a:hlinkClick>
            <a:extLst>
              <a:ext uri="{FF2B5EF4-FFF2-40B4-BE49-F238E27FC236}">
                <a16:creationId xmlns:a16="http://schemas.microsoft.com/office/drawing/2014/main" id="{F8807A63-C1DC-4E8B-9792-CB97792F9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2400" y="1828800"/>
            <a:ext cx="1219200" cy="533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3200">
                <a:ea typeface="楷体_GB2312" pitchFamily="1" charset="-122"/>
              </a:rPr>
              <a:t>返回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Text Box 1028">
            <a:extLst>
              <a:ext uri="{FF2B5EF4-FFF2-40B4-BE49-F238E27FC236}">
                <a16:creationId xmlns:a16="http://schemas.microsoft.com/office/drawing/2014/main" id="{6705B979-6A51-42BC-ACF6-3BFD5BCBB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2362200"/>
            <a:ext cx="7770813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6000" dirty="0">
                <a:solidFill>
                  <a:srgbClr val="FF33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</a:t>
            </a:r>
            <a:r>
              <a:rPr lang="zh-CN" altLang="en-US" sz="60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探究一</a:t>
            </a:r>
            <a:r>
              <a:rPr lang="zh-CN" altLang="en-US" sz="6000" b="0" dirty="0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zh-CN" altLang="en-US" sz="4800" b="0" dirty="0">
                <a:solidFill>
                  <a:srgbClr val="CC0000"/>
                </a:solidFill>
                <a:latin typeface="楷体_GB2312" pitchFamily="1" charset="-122"/>
                <a:ea typeface="楷体_GB2312" pitchFamily="1" charset="-122"/>
              </a:rPr>
              <a:t>你认为哪个背影最感人，</a:t>
            </a:r>
            <a:r>
              <a:rPr lang="zh-CN" altLang="en-US" sz="4800" dirty="0">
                <a:solidFill>
                  <a:srgbClr val="CC0000"/>
                </a:solidFill>
                <a:latin typeface="楷体_GB2312" pitchFamily="1" charset="-122"/>
                <a:ea typeface="楷体_GB2312" pitchFamily="1" charset="-122"/>
              </a:rPr>
              <a:t>最能体现父亲对儿子真挚的爱？谈谈你的感受。</a:t>
            </a:r>
          </a:p>
        </p:txBody>
      </p:sp>
      <p:sp>
        <p:nvSpPr>
          <p:cNvPr id="45063" name="Text Box 1031">
            <a:hlinkClick r:id="rId2" action="ppaction://hlinkfile"/>
            <a:extLst>
              <a:ext uri="{FF2B5EF4-FFF2-40B4-BE49-F238E27FC236}">
                <a16:creationId xmlns:a16="http://schemas.microsoft.com/office/drawing/2014/main" id="{8BC5A085-D94C-4A12-86AA-CB53DEBE7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6172200"/>
            <a:ext cx="2622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b="0" dirty="0">
                <a:ea typeface="黑体" panose="02010609060101010101" pitchFamily="49" charset="-122"/>
                <a:hlinkClick r:id="rId2"/>
              </a:rPr>
              <a:t>欣赏《背影》片段</a:t>
            </a:r>
            <a:endParaRPr lang="en-US" altLang="zh-CN" b="0" dirty="0">
              <a:ea typeface="黑体" panose="02010609060101010101" pitchFamily="49" charset="-122"/>
            </a:endParaRPr>
          </a:p>
        </p:txBody>
      </p:sp>
      <p:sp>
        <p:nvSpPr>
          <p:cNvPr id="45064" name="AutoShape 1032">
            <a:hlinkClick r:id="rId3" action="ppaction://hlinksldjump" highlightClick="1">
              <a:snd r:embed="rId4" name="explode.wav"/>
            </a:hlinkClick>
            <a:extLst>
              <a:ext uri="{FF2B5EF4-FFF2-40B4-BE49-F238E27FC236}">
                <a16:creationId xmlns:a16="http://schemas.microsoft.com/office/drawing/2014/main" id="{F8807A63-C1DC-4E8B-9792-CB97792F9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2400" y="1828800"/>
            <a:ext cx="1219200" cy="533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3200">
                <a:ea typeface="楷体_GB2312" pitchFamily="1" charset="-122"/>
              </a:rPr>
              <a:t>返回</a:t>
            </a:r>
          </a:p>
        </p:txBody>
      </p:sp>
    </p:spTree>
    <p:extLst>
      <p:ext uri="{BB962C8B-B14F-4D97-AF65-F5344CB8AC3E}">
        <p14:creationId xmlns:p14="http://schemas.microsoft.com/office/powerpoint/2010/main" val="4848067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D51E1C07-CFE8-4CF9-936C-0DA3B052165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1412875"/>
            <a:ext cx="3886200" cy="3505200"/>
          </a:xfr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6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 读</a:t>
            </a:r>
            <a:br>
              <a:rPr lang="zh-CN" altLang="en-US" sz="6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6000" b="1" dirty="0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6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买橘子</a:t>
            </a:r>
            <a:r>
              <a:rPr lang="zh-CN" altLang="en-US" sz="6000" b="1" dirty="0">
                <a:solidFill>
                  <a:schemeClr val="tx1"/>
                </a:solidFill>
                <a:ea typeface="黑体" panose="02010609060101010101" pitchFamily="49" charset="-122"/>
              </a:rPr>
              <a:t>”</a:t>
            </a:r>
            <a:br>
              <a:rPr lang="zh-CN" altLang="en-US" sz="6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6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 段</a:t>
            </a:r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795" name="Picture 3">
            <a:extLst>
              <a:ext uri="{FF2B5EF4-FFF2-40B4-BE49-F238E27FC236}">
                <a16:creationId xmlns:a16="http://schemas.microsoft.com/office/drawing/2014/main" id="{2DB265E7-B2DB-47D4-9173-213C8BE1F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692150"/>
            <a:ext cx="313055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675013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8" name="Picture 14" descr="附1">
            <a:extLst>
              <a:ext uri="{FF2B5EF4-FFF2-40B4-BE49-F238E27FC236}">
                <a16:creationId xmlns:a16="http://schemas.microsoft.com/office/drawing/2014/main" id="{1BB85B5D-B120-4FC9-84B0-4EAA839BB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4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-73508"/>
            <a:ext cx="9828584" cy="693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6" name="Picture 2">
            <a:extLst>
              <a:ext uri="{FF2B5EF4-FFF2-40B4-BE49-F238E27FC236}">
                <a16:creationId xmlns:a16="http://schemas.microsoft.com/office/drawing/2014/main" id="{CECB11EC-56EF-4D7D-A5E0-06D179B54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0" t="11333" r="50999" b="22000"/>
          <a:stretch>
            <a:fillRect/>
          </a:stretch>
        </p:blipFill>
        <p:spPr bwMode="auto">
          <a:xfrm>
            <a:off x="6019800" y="1196975"/>
            <a:ext cx="3124200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107" name="Text Box 3">
            <a:extLst>
              <a:ext uri="{FF2B5EF4-FFF2-40B4-BE49-F238E27FC236}">
                <a16:creationId xmlns:a16="http://schemas.microsoft.com/office/drawing/2014/main" id="{F2CB5E47-3630-4263-865B-45B165F27B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0"/>
            <a:ext cx="5768975" cy="6740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dirty="0">
                <a:ea typeface="方正琥珀简体" pitchFamily="1" charset="-122"/>
              </a:rPr>
              <a:t>这段动词准确精当，请根据课文填空：</a:t>
            </a:r>
          </a:p>
          <a:p>
            <a:pPr algn="l">
              <a:spcBef>
                <a:spcPct val="50000"/>
              </a:spcBef>
            </a:pPr>
            <a:r>
              <a:rPr lang="zh-CN" altLang="en-US" sz="3200" dirty="0"/>
              <a:t>　　我看见他</a:t>
            </a:r>
            <a:r>
              <a:rPr lang="zh-CN" altLang="en-US" sz="3200" u="sng" dirty="0"/>
              <a:t>  　  </a:t>
            </a:r>
            <a:r>
              <a:rPr lang="zh-CN" altLang="en-US" sz="3200" dirty="0"/>
              <a:t>着黑布小帽，</a:t>
            </a:r>
            <a:r>
              <a:rPr lang="zh-CN" altLang="en-US" sz="3200" u="sng" dirty="0"/>
              <a:t>   　  </a:t>
            </a:r>
            <a:r>
              <a:rPr lang="zh-CN" altLang="en-US" sz="3200" dirty="0"/>
              <a:t>着黑布大马褂，深青布棉袍，蹒跚地</a:t>
            </a:r>
            <a:r>
              <a:rPr lang="zh-CN" altLang="en-US" sz="3200" u="sng" dirty="0"/>
              <a:t>   　  </a:t>
            </a:r>
            <a:r>
              <a:rPr lang="zh-CN" altLang="en-US" sz="3200" dirty="0"/>
              <a:t>到铁道边，慢慢</a:t>
            </a:r>
            <a:r>
              <a:rPr lang="zh-CN" altLang="en-US" sz="3200" u="sng" dirty="0"/>
              <a:t> 　   </a:t>
            </a:r>
            <a:r>
              <a:rPr lang="zh-CN" altLang="en-US" sz="3200" dirty="0"/>
              <a:t>身下去，尚不大难。可是他</a:t>
            </a:r>
            <a:r>
              <a:rPr lang="zh-CN" altLang="en-US" sz="3200" u="sng" dirty="0"/>
              <a:t>  　  </a:t>
            </a:r>
            <a:r>
              <a:rPr lang="zh-CN" altLang="en-US" sz="3200" dirty="0"/>
              <a:t>过铁道，要 </a:t>
            </a:r>
            <a:r>
              <a:rPr lang="zh-CN" altLang="en-US" sz="3200" u="sng" dirty="0"/>
              <a:t> 　  </a:t>
            </a:r>
            <a:r>
              <a:rPr lang="zh-CN" altLang="en-US" sz="3200" dirty="0"/>
              <a:t>上那边月台，就不容易了。他用两手</a:t>
            </a:r>
            <a:r>
              <a:rPr lang="zh-CN" altLang="en-US" sz="3200" u="sng" dirty="0"/>
              <a:t>  　 </a:t>
            </a:r>
            <a:r>
              <a:rPr lang="zh-CN" altLang="en-US" sz="3200" dirty="0"/>
              <a:t>着上面，两脚再向上</a:t>
            </a:r>
            <a:r>
              <a:rPr lang="zh-CN" altLang="en-US" sz="3200" u="sng" dirty="0"/>
              <a:t> 　   </a:t>
            </a:r>
            <a:r>
              <a:rPr lang="zh-CN" altLang="en-US" sz="3200" dirty="0"/>
              <a:t>；他肥胖的身子向左微</a:t>
            </a:r>
            <a:r>
              <a:rPr lang="zh-CN" altLang="en-US" sz="3200" u="sng" dirty="0"/>
              <a:t> 　    </a:t>
            </a:r>
            <a:r>
              <a:rPr lang="zh-CN" altLang="en-US" sz="3200" dirty="0"/>
              <a:t>，显出努力的样子，这时我看见他的背影，我的泪很快地</a:t>
            </a:r>
            <a:r>
              <a:rPr lang="zh-CN" altLang="en-US" sz="3200" u="sng" dirty="0"/>
              <a:t>  　　 </a:t>
            </a:r>
            <a:r>
              <a:rPr lang="zh-CN" altLang="en-US" sz="3200" dirty="0"/>
              <a:t>下来了。 </a:t>
            </a:r>
          </a:p>
        </p:txBody>
      </p:sp>
      <p:sp>
        <p:nvSpPr>
          <p:cNvPr id="47108" name="Text Box 4">
            <a:extLst>
              <a:ext uri="{FF2B5EF4-FFF2-40B4-BE49-F238E27FC236}">
                <a16:creationId xmlns:a16="http://schemas.microsoft.com/office/drawing/2014/main" id="{41EF381A-58FE-4CA2-96A3-40CE63FFA6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1125538"/>
            <a:ext cx="914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>
                <a:solidFill>
                  <a:srgbClr val="CC3300"/>
                </a:solidFill>
                <a:ea typeface="楷体_GB2312" pitchFamily="1" charset="-122"/>
              </a:rPr>
              <a:t>戴</a:t>
            </a:r>
          </a:p>
        </p:txBody>
      </p:sp>
      <p:sp>
        <p:nvSpPr>
          <p:cNvPr id="47109" name="Text Box 5">
            <a:extLst>
              <a:ext uri="{FF2B5EF4-FFF2-40B4-BE49-F238E27FC236}">
                <a16:creationId xmlns:a16="http://schemas.microsoft.com/office/drawing/2014/main" id="{C221EDC6-1EBF-4E26-AB64-F0CC91DD2D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8010" y="1644650"/>
            <a:ext cx="914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dirty="0">
                <a:solidFill>
                  <a:srgbClr val="CC3300"/>
                </a:solidFill>
                <a:ea typeface="楷体_GB2312" pitchFamily="1" charset="-122"/>
              </a:rPr>
              <a:t>穿</a:t>
            </a:r>
          </a:p>
        </p:txBody>
      </p:sp>
      <p:sp>
        <p:nvSpPr>
          <p:cNvPr id="47110" name="Text Box 6">
            <a:extLst>
              <a:ext uri="{FF2B5EF4-FFF2-40B4-BE49-F238E27FC236}">
                <a16:creationId xmlns:a16="http://schemas.microsoft.com/office/drawing/2014/main" id="{122ED6EA-C1D0-454A-8A7A-B4451A52FD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2079625"/>
            <a:ext cx="762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dirty="0">
                <a:solidFill>
                  <a:srgbClr val="CC3300"/>
                </a:solidFill>
                <a:ea typeface="楷体_GB2312" pitchFamily="1" charset="-122"/>
              </a:rPr>
              <a:t>走</a:t>
            </a:r>
          </a:p>
        </p:txBody>
      </p:sp>
      <p:sp>
        <p:nvSpPr>
          <p:cNvPr id="47111" name="Text Box 7">
            <a:extLst>
              <a:ext uri="{FF2B5EF4-FFF2-40B4-BE49-F238E27FC236}">
                <a16:creationId xmlns:a16="http://schemas.microsoft.com/office/drawing/2014/main" id="{688F91B5-4BFA-4FF6-A22D-6989669BF2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79387" y="2545877"/>
            <a:ext cx="838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dirty="0">
                <a:solidFill>
                  <a:srgbClr val="CC3300"/>
                </a:solidFill>
                <a:ea typeface="楷体_GB2312" pitchFamily="1" charset="-122"/>
              </a:rPr>
              <a:t>探</a:t>
            </a:r>
          </a:p>
        </p:txBody>
      </p:sp>
      <p:sp>
        <p:nvSpPr>
          <p:cNvPr id="47112" name="Text Box 8">
            <a:extLst>
              <a:ext uri="{FF2B5EF4-FFF2-40B4-BE49-F238E27FC236}">
                <a16:creationId xmlns:a16="http://schemas.microsoft.com/office/drawing/2014/main" id="{4E882B45-9F23-4AE5-8203-CD8CC3BB8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46547" y="3164509"/>
            <a:ext cx="6111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dirty="0">
                <a:solidFill>
                  <a:srgbClr val="CC3300"/>
                </a:solidFill>
                <a:ea typeface="楷体_GB2312" pitchFamily="1" charset="-122"/>
              </a:rPr>
              <a:t>穿</a:t>
            </a:r>
          </a:p>
        </p:txBody>
      </p:sp>
      <p:sp>
        <p:nvSpPr>
          <p:cNvPr id="47113" name="Text Box 9">
            <a:extLst>
              <a:ext uri="{FF2B5EF4-FFF2-40B4-BE49-F238E27FC236}">
                <a16:creationId xmlns:a16="http://schemas.microsoft.com/office/drawing/2014/main" id="{88BE1B62-0169-4859-9F2F-5DC6202079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00" y="3108325"/>
            <a:ext cx="838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dirty="0">
                <a:solidFill>
                  <a:srgbClr val="CC3300"/>
                </a:solidFill>
                <a:ea typeface="楷体_GB2312" pitchFamily="1" charset="-122"/>
              </a:rPr>
              <a:t>爬</a:t>
            </a:r>
          </a:p>
        </p:txBody>
      </p:sp>
      <p:sp>
        <p:nvSpPr>
          <p:cNvPr id="47114" name="Text Box 10">
            <a:extLst>
              <a:ext uri="{FF2B5EF4-FFF2-40B4-BE49-F238E27FC236}">
                <a16:creationId xmlns:a16="http://schemas.microsoft.com/office/drawing/2014/main" id="{EADDF1E1-805D-423E-AD74-5DC0E00C22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3441" y="3644693"/>
            <a:ext cx="990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dirty="0">
                <a:solidFill>
                  <a:srgbClr val="CC3300"/>
                </a:solidFill>
                <a:ea typeface="楷体_GB2312" pitchFamily="1" charset="-122"/>
              </a:rPr>
              <a:t>攀</a:t>
            </a:r>
          </a:p>
        </p:txBody>
      </p:sp>
      <p:sp>
        <p:nvSpPr>
          <p:cNvPr id="47115" name="Text Box 11">
            <a:extLst>
              <a:ext uri="{FF2B5EF4-FFF2-40B4-BE49-F238E27FC236}">
                <a16:creationId xmlns:a16="http://schemas.microsoft.com/office/drawing/2014/main" id="{49F870FD-518D-4E51-974F-39B8018007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6029" y="4077072"/>
            <a:ext cx="762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dirty="0">
                <a:solidFill>
                  <a:srgbClr val="CC3300"/>
                </a:solidFill>
                <a:ea typeface="楷体_GB2312" pitchFamily="1" charset="-122"/>
              </a:rPr>
              <a:t>缩</a:t>
            </a:r>
          </a:p>
        </p:txBody>
      </p:sp>
      <p:sp>
        <p:nvSpPr>
          <p:cNvPr id="47116" name="Text Box 12">
            <a:extLst>
              <a:ext uri="{FF2B5EF4-FFF2-40B4-BE49-F238E27FC236}">
                <a16:creationId xmlns:a16="http://schemas.microsoft.com/office/drawing/2014/main" id="{5F3D9571-855A-40B2-A452-30DA736DB4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9785" y="4554538"/>
            <a:ext cx="685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dirty="0">
                <a:solidFill>
                  <a:srgbClr val="CC3300"/>
                </a:solidFill>
                <a:ea typeface="楷体_GB2312" pitchFamily="1" charset="-122"/>
              </a:rPr>
              <a:t>倾</a:t>
            </a:r>
          </a:p>
        </p:txBody>
      </p:sp>
      <p:sp>
        <p:nvSpPr>
          <p:cNvPr id="47117" name="Text Box 13">
            <a:extLst>
              <a:ext uri="{FF2B5EF4-FFF2-40B4-BE49-F238E27FC236}">
                <a16:creationId xmlns:a16="http://schemas.microsoft.com/office/drawing/2014/main" id="{52AC7FEC-2674-490A-AE53-42D465868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4488" y="5529332"/>
            <a:ext cx="914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dirty="0">
                <a:solidFill>
                  <a:srgbClr val="CC3300"/>
                </a:solidFill>
                <a:ea typeface="楷体_GB2312" pitchFamily="1" charset="-122"/>
              </a:rPr>
              <a:t>流</a:t>
            </a:r>
          </a:p>
        </p:txBody>
      </p:sp>
      <p:sp>
        <p:nvSpPr>
          <p:cNvPr id="47119" name="AutoShape 15">
            <a:hlinkClick r:id="rId6" action="ppaction://hlinksldjump" highlightClick="1">
              <a:snd r:embed="rId7" name="explode.wav"/>
            </a:hlinkClick>
            <a:extLst>
              <a:ext uri="{FF2B5EF4-FFF2-40B4-BE49-F238E27FC236}">
                <a16:creationId xmlns:a16="http://schemas.microsoft.com/office/drawing/2014/main" id="{6EF01C0A-E71C-476E-9725-89DCDF50AE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6200" y="6172200"/>
            <a:ext cx="1219200" cy="533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3200">
                <a:ea typeface="楷体_GB2312" pitchFamily="1" charset="-122"/>
              </a:rPr>
              <a:t>返回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autoUpdateAnimBg="0"/>
      <p:bldP spid="47109" grpId="0" autoUpdateAnimBg="0"/>
      <p:bldP spid="47110" grpId="0" autoUpdateAnimBg="0"/>
      <p:bldP spid="47111" grpId="0" autoUpdateAnimBg="0"/>
      <p:bldP spid="47112" grpId="0" autoUpdateAnimBg="0"/>
      <p:bldP spid="47113" grpId="0" autoUpdateAnimBg="0"/>
      <p:bldP spid="47114" grpId="0" autoUpdateAnimBg="0"/>
      <p:bldP spid="47115" grpId="0" autoUpdateAnimBg="0"/>
      <p:bldP spid="47116" grpId="0" autoUpdateAnimBg="0"/>
      <p:bldP spid="47117" grpId="0" autoUpdateAnimBg="0"/>
      <p:bldP spid="47119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678D898E-44CC-42F1-8D44-C0F29140D0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620713"/>
            <a:ext cx="7772400" cy="1055687"/>
          </a:xfr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00CC"/>
                </a:solidFill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ea typeface="黑体" panose="02010609060101010101" pitchFamily="49" charset="-122"/>
              </a:rPr>
              <a:t>于是扑扑衣上的泥土，心里</a:t>
            </a:r>
            <a:r>
              <a:rPr lang="zh-CN" altLang="en-US" sz="3200" b="1" dirty="0">
                <a:solidFill>
                  <a:srgbClr val="FF3300"/>
                </a:solidFill>
                <a:ea typeface="黑体" panose="02010609060101010101" pitchFamily="49" charset="-122"/>
              </a:rPr>
              <a:t>很轻松</a:t>
            </a:r>
            <a:r>
              <a:rPr lang="zh-CN" altLang="en-US" sz="3200" b="1" dirty="0">
                <a:solidFill>
                  <a:schemeClr val="tx1"/>
                </a:solidFill>
                <a:ea typeface="黑体" panose="02010609060101010101" pitchFamily="49" charset="-122"/>
              </a:rPr>
              <a:t>似的。父亲真的“很轻松”吗？</a:t>
            </a:r>
          </a:p>
        </p:txBody>
      </p:sp>
      <p:sp>
        <p:nvSpPr>
          <p:cNvPr id="3472387" name="Rectangle 3">
            <a:extLst>
              <a:ext uri="{FF2B5EF4-FFF2-40B4-BE49-F238E27FC236}">
                <a16:creationId xmlns:a16="http://schemas.microsoft.com/office/drawing/2014/main" id="{A01ADC78-8585-4584-95F3-8DA4B8CDA57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51520" y="2348880"/>
            <a:ext cx="8686800" cy="3697288"/>
          </a:xfrm>
          <a:solidFill>
            <a:srgbClr val="FFFFFF"/>
          </a:solidFill>
        </p:spPr>
        <p:txBody>
          <a:bodyPr lIns="91440" rIns="91440"/>
          <a:lstStyle/>
          <a:p>
            <a:pPr>
              <a:lnSpc>
                <a:spcPct val="130000"/>
              </a:lnSpc>
              <a:spcBef>
                <a:spcPct val="50000"/>
              </a:spcBef>
              <a:buFontTx/>
              <a:buNone/>
            </a:pPr>
            <a:r>
              <a:rPr lang="en-US" altLang="zh-CN" b="1" dirty="0">
                <a:solidFill>
                  <a:srgbClr val="0000CC"/>
                </a:solidFill>
              </a:rPr>
              <a:t>         </a:t>
            </a:r>
            <a:r>
              <a:rPr lang="zh-CN" altLang="en-US" b="1" dirty="0">
                <a:ea typeface="黑体" panose="02010609060101010101" pitchFamily="49" charset="-122"/>
              </a:rPr>
              <a:t>其实不仅不轻松，还很吃力。只是</a:t>
            </a:r>
            <a:r>
              <a:rPr lang="zh-CN" altLang="en-US" b="1" dirty="0">
                <a:solidFill>
                  <a:srgbClr val="FF3300"/>
                </a:solidFill>
                <a:ea typeface="黑体" panose="02010609060101010101" pitchFamily="49" charset="-122"/>
              </a:rPr>
              <a:t>因为爱儿子</a:t>
            </a:r>
            <a:r>
              <a:rPr lang="zh-CN" altLang="en-US" b="1" dirty="0">
                <a:solidFill>
                  <a:srgbClr val="0000CC"/>
                </a:solidFill>
                <a:ea typeface="黑体" panose="02010609060101010101" pitchFamily="49" charset="-122"/>
              </a:rPr>
              <a:t>，</a:t>
            </a:r>
            <a:r>
              <a:rPr lang="zh-CN" altLang="en-US" b="1" dirty="0">
                <a:ea typeface="黑体" panose="02010609060101010101" pitchFamily="49" charset="-122"/>
              </a:rPr>
              <a:t>吃苦也心甘情愿，所以心里感到“很轻松”。“</a:t>
            </a:r>
            <a:r>
              <a:rPr lang="en-US" altLang="zh-CN" b="1" dirty="0">
                <a:ea typeface="黑体" panose="02010609060101010101" pitchFamily="49" charset="-122"/>
              </a:rPr>
              <a:t>……</a:t>
            </a:r>
            <a:r>
              <a:rPr lang="zh-CN" altLang="en-US" b="1" dirty="0">
                <a:ea typeface="黑体" panose="02010609060101010101" pitchFamily="49" charset="-122"/>
              </a:rPr>
              <a:t>似的”表示“看似</a:t>
            </a:r>
            <a:r>
              <a:rPr lang="en-US" altLang="zh-CN" b="1" dirty="0">
                <a:ea typeface="黑体" panose="02010609060101010101" pitchFamily="49" charset="-122"/>
              </a:rPr>
              <a:t>……</a:t>
            </a:r>
            <a:r>
              <a:rPr lang="zh-CN" altLang="en-US" b="1" dirty="0">
                <a:ea typeface="黑体" panose="02010609060101010101" pitchFamily="49" charset="-122"/>
              </a:rPr>
              <a:t>，其实不是”。也许是</a:t>
            </a:r>
            <a:r>
              <a:rPr lang="zh-CN" altLang="en-US" b="1" dirty="0">
                <a:solidFill>
                  <a:srgbClr val="FF3300"/>
                </a:solidFill>
                <a:ea typeface="黑体" panose="02010609060101010101" pitchFamily="49" charset="-122"/>
              </a:rPr>
              <a:t>故意装出轻松的样子</a:t>
            </a:r>
            <a:r>
              <a:rPr lang="zh-CN" altLang="en-US" b="1" dirty="0">
                <a:solidFill>
                  <a:srgbClr val="0000CC"/>
                </a:solidFill>
                <a:ea typeface="黑体" panose="02010609060101010101" pitchFamily="49" charset="-122"/>
              </a:rPr>
              <a:t>，</a:t>
            </a:r>
            <a:r>
              <a:rPr lang="zh-CN" altLang="en-US" b="1" dirty="0">
                <a:ea typeface="黑体" panose="02010609060101010101" pitchFamily="49" charset="-122"/>
              </a:rPr>
              <a:t>以免儿子心里难受。</a:t>
            </a:r>
            <a:r>
              <a:rPr lang="zh-CN" altLang="en-US" b="1" dirty="0">
                <a:solidFill>
                  <a:srgbClr val="FF3300"/>
                </a:solidFill>
                <a:ea typeface="黑体" panose="02010609060101010101" pitchFamily="49" charset="-122"/>
              </a:rPr>
              <a:t>这也表现了父亲深挚的爱。</a:t>
            </a:r>
          </a:p>
        </p:txBody>
      </p:sp>
    </p:spTree>
    <p:extLst>
      <p:ext uri="{BB962C8B-B14F-4D97-AF65-F5344CB8AC3E}">
        <p14:creationId xmlns:p14="http://schemas.microsoft.com/office/powerpoint/2010/main" val="2861628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2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72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72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>
            <a:extLst>
              <a:ext uri="{FF2B5EF4-FFF2-40B4-BE49-F238E27FC236}">
                <a16:creationId xmlns:a16="http://schemas.microsoft.com/office/drawing/2014/main" id="{84E5CE28-F755-4945-9A98-A2CFF7379D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5949950"/>
            <a:ext cx="27368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39939" name="Text Box 3">
            <a:extLst>
              <a:ext uri="{FF2B5EF4-FFF2-40B4-BE49-F238E27FC236}">
                <a16:creationId xmlns:a16="http://schemas.microsoft.com/office/drawing/2014/main" id="{E22952F8-6A1D-4BC5-9ACE-EC7FDFFF84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0713"/>
            <a:ext cx="9144000" cy="57404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39940" name="Text Box 4">
            <a:extLst>
              <a:ext uri="{FF2B5EF4-FFF2-40B4-BE49-F238E27FC236}">
                <a16:creationId xmlns:a16="http://schemas.microsoft.com/office/drawing/2014/main" id="{EBB204C6-0FCB-43C0-889D-FB96814945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734050"/>
            <a:ext cx="914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3200">
              <a:latin typeface="Times New Roman" panose="02020603050405020304" pitchFamily="18" charset="0"/>
            </a:endParaRPr>
          </a:p>
        </p:txBody>
      </p:sp>
      <p:pic>
        <p:nvPicPr>
          <p:cNvPr id="39941" name="Picture 5" descr="图片1">
            <a:extLst>
              <a:ext uri="{FF2B5EF4-FFF2-40B4-BE49-F238E27FC236}">
                <a16:creationId xmlns:a16="http://schemas.microsoft.com/office/drawing/2014/main" id="{AB22449B-0702-426B-A7F7-27CF2D84B3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838200"/>
            <a:ext cx="1008063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Text Box 6">
            <a:hlinkClick r:id="rId3" action="ppaction://hlinksldjump"/>
            <a:extLst>
              <a:ext uri="{FF2B5EF4-FFF2-40B4-BE49-F238E27FC236}">
                <a16:creationId xmlns:a16="http://schemas.microsoft.com/office/drawing/2014/main" id="{6149CCD6-7524-44C2-A1C4-3D81BBFA4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2565400"/>
            <a:ext cx="720725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感受父爱</a:t>
            </a:r>
          </a:p>
        </p:txBody>
      </p:sp>
      <p:sp>
        <p:nvSpPr>
          <p:cNvPr id="39943" name="Text Box 7">
            <a:extLst>
              <a:ext uri="{FF2B5EF4-FFF2-40B4-BE49-F238E27FC236}">
                <a16:creationId xmlns:a16="http://schemas.microsoft.com/office/drawing/2014/main" id="{55BB862E-2679-48D5-8C00-21DE82CB17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4925" y="620713"/>
            <a:ext cx="1282700" cy="554513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39944" name="Rectangle 8">
            <a:extLst>
              <a:ext uri="{FF2B5EF4-FFF2-40B4-BE49-F238E27FC236}">
                <a16:creationId xmlns:a16="http://schemas.microsoft.com/office/drawing/2014/main" id="{1A1B68DB-6FA3-4688-8DD9-86879BEDCB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476250"/>
            <a:ext cx="7366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探究二：语言描写</a:t>
            </a:r>
            <a:r>
              <a:rPr lang="en-US" altLang="zh-CN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爱在言中</a:t>
            </a:r>
            <a:r>
              <a:rPr lang="en-US" altLang="zh-CN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)</a:t>
            </a:r>
            <a:endParaRPr lang="en-US" altLang="zh-CN" sz="3600" b="1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494921" name="Rectangle 9">
            <a:extLst>
              <a:ext uri="{FF2B5EF4-FFF2-40B4-BE49-F238E27FC236}">
                <a16:creationId xmlns:a16="http://schemas.microsoft.com/office/drawing/2014/main" id="{0F04A21B-7727-4DEE-8498-4BCF49CC97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3963" y="1339850"/>
            <a:ext cx="7691437" cy="178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>
              <a:lnSpc>
                <a:spcPct val="125000"/>
              </a:lnSpc>
              <a:spcBef>
                <a:spcPct val="20000"/>
              </a:spcBef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事已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如此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不必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难过，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好在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天无绝人之路！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kumimoji="1" lang="zh-CN" altLang="en-US" sz="28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（父亲真的认为此事</a:t>
            </a:r>
            <a:r>
              <a:rPr kumimoji="1" lang="zh-CN" altLang="en-US" sz="28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kumimoji="1" lang="zh-CN" altLang="en-US" sz="28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不必难过</a:t>
            </a:r>
            <a:r>
              <a:rPr kumimoji="1" lang="zh-CN" altLang="en-US" sz="28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kumimoji="1" lang="zh-CN" altLang="en-US" sz="28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吗？他的话应该怎样理解？）</a:t>
            </a:r>
          </a:p>
        </p:txBody>
      </p:sp>
      <p:sp>
        <p:nvSpPr>
          <p:cNvPr id="39946" name="Rectangle 10">
            <a:extLst>
              <a:ext uri="{FF2B5EF4-FFF2-40B4-BE49-F238E27FC236}">
                <a16:creationId xmlns:a16="http://schemas.microsoft.com/office/drawing/2014/main" id="{DE9D4C8E-5303-4D9C-907C-38F532A7A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4625" y="3213100"/>
            <a:ext cx="7699375" cy="260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20000"/>
              </a:spcBef>
            </a:pPr>
            <a:endParaRPr lang="zh-CN" altLang="zh-CN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494923" name="Rectangle 11">
            <a:extLst>
              <a:ext uri="{FF2B5EF4-FFF2-40B4-BE49-F238E27FC236}">
                <a16:creationId xmlns:a16="http://schemas.microsoft.com/office/drawing/2014/main" id="{B6C69D7B-6EA2-4AF0-BA5B-E937F1E36C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3048000"/>
            <a:ext cx="7596188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不是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。面对解职失业和丧母的父亲心里比儿子更加悲苦和难过。可是，当他看见儿子难过得流泪的时候，却强抑巨大悲痛，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反过来安慰儿子，表现父亲对儿子的爱是多么深切。（既是安慰儿子，也是自我安慰）</a:t>
            </a:r>
          </a:p>
        </p:txBody>
      </p:sp>
    </p:spTree>
    <p:extLst>
      <p:ext uri="{BB962C8B-B14F-4D97-AF65-F5344CB8AC3E}">
        <p14:creationId xmlns:p14="http://schemas.microsoft.com/office/powerpoint/2010/main" val="298153139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94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94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94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94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4921" grpId="0"/>
      <p:bldP spid="34949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>
            <a:extLst>
              <a:ext uri="{FF2B5EF4-FFF2-40B4-BE49-F238E27FC236}">
                <a16:creationId xmlns:a16="http://schemas.microsoft.com/office/drawing/2014/main" id="{0475B62B-D270-49B7-8E3F-B1E6922B4F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2136775"/>
            <a:ext cx="7712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kumimoji="1" lang="zh-CN" altLang="zh-CN" sz="36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98659" name="Text Box 3">
            <a:extLst>
              <a:ext uri="{FF2B5EF4-FFF2-40B4-BE49-F238E27FC236}">
                <a16:creationId xmlns:a16="http://schemas.microsoft.com/office/drawing/2014/main" id="{ACB8389C-3542-46F4-AF1E-21FA7EA53F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2492375"/>
            <a:ext cx="7478713" cy="326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743200" indent="-4572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200400" indent="-4572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657600" indent="-4572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114800" indent="-4572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AutoNum type="arabicPeriod"/>
            </a:pPr>
            <a:r>
              <a:rPr kumimoji="1"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不要紧，他们去不好。</a:t>
            </a:r>
          </a:p>
          <a:p>
            <a:pPr algn="l" eaLnBrk="1" hangingPunct="1">
              <a:spcBef>
                <a:spcPct val="50000"/>
              </a:spcBef>
              <a:buFontTx/>
              <a:buAutoNum type="arabicPeriod"/>
            </a:pPr>
            <a:r>
              <a:rPr kumimoji="1"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我买几个橘子去，你就在此地，不要走动。</a:t>
            </a:r>
          </a:p>
          <a:p>
            <a:pPr algn="l" eaLnBrk="1" hangingPunct="1">
              <a:spcBef>
                <a:spcPct val="50000"/>
              </a:spcBef>
              <a:buFontTx/>
              <a:buAutoNum type="arabicPeriod"/>
            </a:pPr>
            <a:r>
              <a:rPr kumimoji="1"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我走了，到那边来信！</a:t>
            </a:r>
          </a:p>
          <a:p>
            <a:pPr algn="l" eaLnBrk="1" hangingPunct="1">
              <a:spcBef>
                <a:spcPct val="50000"/>
              </a:spcBef>
              <a:buFontTx/>
              <a:buAutoNum type="arabicPeriod"/>
            </a:pPr>
            <a:r>
              <a:rPr kumimoji="1"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进去吧，里边没人。</a:t>
            </a:r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1F889FC9-223D-42EA-A3FA-747B3F6DB63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14400" y="836613"/>
            <a:ext cx="8229600" cy="1354137"/>
          </a:xfr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fontAlgn="auto">
              <a:spcAft>
                <a:spcPts val="0"/>
              </a:spcAft>
              <a:defRPr/>
            </a:pPr>
            <a:r>
              <a:rPr lang="en-US" altLang="zh-CN" sz="3700" b="1" dirty="0">
                <a:solidFill>
                  <a:schemeClr val="tx1">
                    <a:lumMod val="75000"/>
                    <a:lumOff val="25000"/>
                  </a:schemeClr>
                </a:solidFill>
                <a:ea typeface="黑体" panose="02010609060101010101" pitchFamily="49" charset="-122"/>
              </a:rPr>
              <a:t>       2</a:t>
            </a:r>
            <a:r>
              <a:rPr lang="zh-CN" altLang="en-US" sz="3700" b="1" dirty="0">
                <a:solidFill>
                  <a:schemeClr val="tx1">
                    <a:lumMod val="75000"/>
                    <a:lumOff val="25000"/>
                  </a:schemeClr>
                </a:solidFill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ea typeface="黑体" panose="02010609060101010101" pitchFamily="49" charset="-122"/>
              </a:rPr>
              <a:t>父亲送儿子上车，前后只说了四句话，请把这四句话找出来。</a:t>
            </a:r>
          </a:p>
        </p:txBody>
      </p:sp>
    </p:spTree>
    <p:extLst>
      <p:ext uri="{BB962C8B-B14F-4D97-AF65-F5344CB8AC3E}">
        <p14:creationId xmlns:p14="http://schemas.microsoft.com/office/powerpoint/2010/main" val="188297169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98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98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9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9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C3D904DF-0451-4BA6-9AD9-AEB2B098FB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1296988"/>
            <a:ext cx="3352800" cy="684212"/>
          </a:xfrm>
        </p:spPr>
        <p:txBody>
          <a:bodyPr/>
          <a:lstStyle/>
          <a:p>
            <a:r>
              <a:rPr lang="zh-CN" altLang="en-US" sz="480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作 者 简 介</a:t>
            </a:r>
          </a:p>
        </p:txBody>
      </p:sp>
      <p:pic>
        <p:nvPicPr>
          <p:cNvPr id="27651" name="Picture 3" descr="2222">
            <a:extLst>
              <a:ext uri="{FF2B5EF4-FFF2-40B4-BE49-F238E27FC236}">
                <a16:creationId xmlns:a16="http://schemas.microsoft.com/office/drawing/2014/main" id="{FBB7A954-C975-4473-BA29-3C11E106C8B2}"/>
              </a:ext>
            </a:extLst>
          </p:cNvPr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3">
            <a:lum bright="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0413" y="1981200"/>
            <a:ext cx="2949575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2" name="Text Box 4">
            <a:extLst>
              <a:ext uri="{FF2B5EF4-FFF2-40B4-BE49-F238E27FC236}">
                <a16:creationId xmlns:a16="http://schemas.microsoft.com/office/drawing/2014/main" id="{6B34B74D-6E1E-47F1-95CD-944E690584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9988" y="2378075"/>
            <a:ext cx="5129212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1800" dirty="0">
                <a:solidFill>
                  <a:srgbClr val="4C33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000" dirty="0">
                <a:solidFill>
                  <a:srgbClr val="4C33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朱自清(1898－1948),字佩弦，江苏省扬州市人,</a:t>
            </a:r>
            <a:r>
              <a:rPr lang="zh-CN" altLang="en-US" sz="2000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散文家、诗人、学者、民主战士。</a:t>
            </a:r>
            <a:r>
              <a:rPr lang="zh-CN" altLang="en-US" sz="2000" dirty="0">
                <a:solidFill>
                  <a:srgbClr val="4C33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有诗文集</a:t>
            </a:r>
            <a:r>
              <a:rPr lang="zh-CN" altLang="en-US" sz="2000" dirty="0">
                <a:solidFill>
                  <a:srgbClr val="4C3302"/>
                </a:solidFill>
                <a:ea typeface="黑体" panose="02010609060101010101" pitchFamily="49" charset="-122"/>
              </a:rPr>
              <a:t>《踪迹》、《欧旅杂记》,以及一些文艺论著，收在《</a:t>
            </a:r>
            <a:r>
              <a:rPr lang="zh-CN" altLang="en-US" sz="2000" dirty="0">
                <a:solidFill>
                  <a:srgbClr val="4C33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朱自清文集</a:t>
            </a:r>
            <a:r>
              <a:rPr lang="zh-CN" altLang="en-US" sz="2000" dirty="0">
                <a:solidFill>
                  <a:srgbClr val="4C3302"/>
                </a:solidFill>
                <a:ea typeface="黑体" panose="02010609060101010101" pitchFamily="49" charset="-122"/>
              </a:rPr>
              <a:t>》里 </a:t>
            </a:r>
            <a:r>
              <a:rPr lang="zh-CN" altLang="en-US" sz="2000" dirty="0">
                <a:solidFill>
                  <a:srgbClr val="4C33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000" dirty="0">
                <a:solidFill>
                  <a:schemeClr val="tx2"/>
                </a:solidFill>
                <a:ea typeface="黑体" panose="02010609060101010101" pitchFamily="49" charset="-122"/>
              </a:rPr>
              <a:t>《背影》是</a:t>
            </a:r>
            <a:r>
              <a:rPr lang="zh-CN" altLang="en-US" sz="2000" dirty="0">
                <a:solidFill>
                  <a:schemeClr val="folHlink"/>
                </a:solidFill>
                <a:ea typeface="黑体" panose="02010609060101010101" pitchFamily="49" charset="-122"/>
              </a:rPr>
              <a:t>记实</a:t>
            </a:r>
            <a:r>
              <a:rPr lang="zh-CN" altLang="en-US" sz="2000" dirty="0">
                <a:solidFill>
                  <a:schemeClr val="tx2"/>
                </a:solidFill>
                <a:ea typeface="黑体" panose="02010609060101010101" pitchFamily="49" charset="-122"/>
              </a:rPr>
              <a:t>散文，写于1925年</a:t>
            </a:r>
            <a:r>
              <a:rPr lang="zh-CN" altLang="en-US" sz="2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。作者曾说：</a:t>
            </a:r>
            <a:r>
              <a:rPr lang="zh-CN" altLang="en-US" sz="2000" dirty="0">
                <a:solidFill>
                  <a:schemeClr val="tx2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我写</a:t>
            </a:r>
            <a:r>
              <a:rPr lang="zh-CN" altLang="en-US" sz="2000" dirty="0">
                <a:solidFill>
                  <a:schemeClr val="tx2"/>
                </a:solidFill>
                <a:ea typeface="黑体" panose="02010609060101010101" pitchFamily="49" charset="-122"/>
              </a:rPr>
              <a:t>《背影》，就因为文中所引的父亲的来信那句话</a:t>
            </a:r>
            <a:r>
              <a:rPr lang="zh-CN" altLang="en-US" sz="2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。当时读了父亲的信，</a:t>
            </a:r>
          </a:p>
          <a:p>
            <a:pPr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真是泪如泉涌。我父亲待我的许多好处，特别是</a:t>
            </a:r>
            <a:r>
              <a:rPr lang="zh-CN" altLang="en-US" sz="2000" dirty="0">
                <a:solidFill>
                  <a:schemeClr val="tx2"/>
                </a:solidFill>
                <a:ea typeface="黑体" panose="02010609060101010101" pitchFamily="49" charset="-122"/>
              </a:rPr>
              <a:t>《背影》里所叙述的那一回，想起来跟眼前一般无二</a:t>
            </a:r>
            <a:r>
              <a:rPr lang="zh-CN" altLang="en-US" sz="20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。我这篇文只是写实，</a:t>
            </a:r>
            <a:r>
              <a:rPr lang="zh-CN" altLang="en-US" sz="2000" dirty="0">
                <a:solidFill>
                  <a:schemeClr val="tx2"/>
                </a:solidFill>
                <a:ea typeface="黑体" panose="02010609060101010101" pitchFamily="49" charset="-122"/>
              </a:rPr>
              <a:t>……”</a:t>
            </a:r>
            <a:endParaRPr lang="zh-CN" altLang="en-US" sz="20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endParaRPr lang="zh-CN" altLang="en-US" sz="2000" b="0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>
            <a:extLst>
              <a:ext uri="{FF2B5EF4-FFF2-40B4-BE49-F238E27FC236}">
                <a16:creationId xmlns:a16="http://schemas.microsoft.com/office/drawing/2014/main" id="{CBA89387-2B35-4355-91F1-031FF736DE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438" y="1082675"/>
            <a:ext cx="75834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kumimoji="1" lang="zh-CN" altLang="zh-CN" sz="36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99683" name="Text Box 3">
            <a:extLst>
              <a:ext uri="{FF2B5EF4-FFF2-40B4-BE49-F238E27FC236}">
                <a16:creationId xmlns:a16="http://schemas.microsoft.com/office/drawing/2014/main" id="{A9999FDE-61DB-4AE9-B70D-7BACFCBA06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438400"/>
            <a:ext cx="8424863" cy="189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743200" indent="-4572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200400" indent="-4572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657600" indent="-4572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114800" indent="-4572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>
                <a:latin typeface="楷体_GB2312" pitchFamily="1" charset="-122"/>
                <a:ea typeface="楷体_GB2312" pitchFamily="1" charset="-122"/>
              </a:rPr>
              <a:t>      </a:t>
            </a:r>
            <a:r>
              <a:rPr kumimoji="1"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不是，朴素的言语中往往含有深挚的爱；平淡的话语里往往有不平静的心情。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送你一句名言：</a:t>
            </a:r>
            <a:r>
              <a:rPr kumimoji="1"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真理是朴素的。</a:t>
            </a:r>
          </a:p>
        </p:txBody>
      </p:sp>
      <p:sp>
        <p:nvSpPr>
          <p:cNvPr id="32772" name="Rectangle 4">
            <a:extLst>
              <a:ext uri="{FF2B5EF4-FFF2-40B4-BE49-F238E27FC236}">
                <a16:creationId xmlns:a16="http://schemas.microsoft.com/office/drawing/2014/main" id="{252FA419-F9F5-4987-B0DB-317B1451BC3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609600"/>
            <a:ext cx="8534400" cy="1143000"/>
          </a:xfr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3700">
                <a:solidFill>
                  <a:schemeClr val="tx1">
                    <a:lumMod val="75000"/>
                    <a:lumOff val="25000"/>
                  </a:schemeClr>
                </a:solidFill>
              </a:rPr>
              <a:t>        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ea typeface="黑体" panose="02010609060101010101" pitchFamily="49" charset="-122"/>
              </a:rPr>
              <a:t>这四句话都很简短，意思也很平常。这样简短平常的话是否缺乏感情？</a:t>
            </a:r>
          </a:p>
        </p:txBody>
      </p:sp>
      <p:sp>
        <p:nvSpPr>
          <p:cNvPr id="3399685" name="Text Box 5">
            <a:extLst>
              <a:ext uri="{FF2B5EF4-FFF2-40B4-BE49-F238E27FC236}">
                <a16:creationId xmlns:a16="http://schemas.microsoft.com/office/drawing/2014/main" id="{526A8809-D0E5-4886-8DF0-3F3B44B580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4876800"/>
            <a:ext cx="4095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先探究一下之前的一句话</a:t>
            </a:r>
          </a:p>
        </p:txBody>
      </p:sp>
    </p:spTree>
    <p:extLst>
      <p:ext uri="{BB962C8B-B14F-4D97-AF65-F5344CB8AC3E}">
        <p14:creationId xmlns:p14="http://schemas.microsoft.com/office/powerpoint/2010/main" val="339952554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99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99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99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99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FC8599FE-EC8F-4FD8-BAC4-C385F73FAB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915400" cy="1143000"/>
          </a:xfr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altLang="zh-CN" sz="3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句朴实而简洁的话包含着父亲怎样的深情？请具体说明。</a:t>
            </a:r>
          </a:p>
        </p:txBody>
      </p:sp>
      <p:sp>
        <p:nvSpPr>
          <p:cNvPr id="3400707" name="Rectangle 3">
            <a:extLst>
              <a:ext uri="{FF2B5EF4-FFF2-40B4-BE49-F238E27FC236}">
                <a16:creationId xmlns:a16="http://schemas.microsoft.com/office/drawing/2014/main" id="{F8DBF36C-920E-410F-8A11-DD63E8E6A1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2135" y="1688411"/>
            <a:ext cx="8964612" cy="1627187"/>
          </a:xfrm>
          <a:solidFill>
            <a:srgbClr val="FFFFFF"/>
          </a:solidFill>
          <a:extLst/>
        </p:spPr>
        <p:txBody>
          <a:bodyPr lIns="91440" rIns="91440" rtlCol="0">
            <a:normAutofit/>
          </a:bodyPr>
          <a:lstStyle/>
          <a:p>
            <a:pPr marL="91440" indent="-91440" fontAlgn="auto">
              <a:lnSpc>
                <a:spcPct val="80000"/>
              </a:lnSpc>
              <a:buFontTx/>
              <a:buNone/>
              <a:defRPr/>
            </a:pP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不要紧，他们去不好。</a:t>
            </a:r>
          </a:p>
          <a:p>
            <a:pPr marL="91440" indent="-91440" fontAlgn="auto">
              <a:lnSpc>
                <a:spcPct val="80000"/>
              </a:lnSpc>
              <a:buFontTx/>
              <a:buNone/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父亲当时急于谋事，在生存的巨大压力之下，忧心如焚，但是儿子在他心目中高于一切，惟恐儿子路上有什么闪失，所以最后决定还是由自己亲自送。</a:t>
            </a:r>
          </a:p>
        </p:txBody>
      </p:sp>
      <p:sp>
        <p:nvSpPr>
          <p:cNvPr id="3400708" name="Rectangle 4">
            <a:extLst>
              <a:ext uri="{FF2B5EF4-FFF2-40B4-BE49-F238E27FC236}">
                <a16:creationId xmlns:a16="http://schemas.microsoft.com/office/drawing/2014/main" id="{51776C61-C45F-4F51-8D23-1D16449401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544" y="3358461"/>
            <a:ext cx="77724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marL="485775" indent="-4857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85775" indent="-4857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485775" indent="-4857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485775" indent="-4857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485775" indent="-4857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942975" indent="-485775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1400175" indent="-485775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857375" indent="-485775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314575" indent="-485775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②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我买几个橘子去。你就在此地，不要走动。</a:t>
            </a:r>
          </a:p>
        </p:txBody>
      </p:sp>
      <p:sp>
        <p:nvSpPr>
          <p:cNvPr id="3400709" name="Rectangle 5">
            <a:extLst>
              <a:ext uri="{FF2B5EF4-FFF2-40B4-BE49-F238E27FC236}">
                <a16:creationId xmlns:a16="http://schemas.microsoft.com/office/drawing/2014/main" id="{5AF77AFD-D5D2-42DF-A853-817B14055B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94" y="4114800"/>
            <a:ext cx="86106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2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latin typeface="楷体_GB2312" pitchFamily="1" charset="-122"/>
                <a:ea typeface="黑体" panose="02010609060101010101" pitchFamily="49" charset="-122"/>
              </a:rPr>
              <a:t>父亲已经把儿子送上车，已经关照得无微不至，儿子也劝父亲可以走了，而父亲还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黑体" panose="02010609060101010101" pitchFamily="49" charset="-122"/>
              </a:rPr>
              <a:t>觉得没有尽够心意，</a:t>
            </a:r>
            <a:r>
              <a:rPr lang="zh-CN" altLang="en-US" sz="2800" b="1" dirty="0">
                <a:latin typeface="楷体_GB2312" pitchFamily="1" charset="-122"/>
                <a:ea typeface="黑体" panose="02010609060101010101" pitchFamily="49" charset="-122"/>
              </a:rPr>
              <a:t>看见站上有卖橘子的，便要去给儿子买橘子。过铁道不容易，自己受点累，能让儿子受用，他是心甘情愿的。他还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黑体" panose="02010609060101010101" pitchFamily="49" charset="-122"/>
              </a:rPr>
              <a:t>生怕</a:t>
            </a:r>
            <a:r>
              <a:rPr lang="zh-CN" altLang="en-US" sz="2800" b="1" dirty="0">
                <a:latin typeface="楷体_GB2312" pitchFamily="1" charset="-122"/>
                <a:ea typeface="黑体" panose="02010609060101010101" pitchFamily="49" charset="-122"/>
              </a:rPr>
              <a:t>儿子跟着出来，忘了行李。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黑体" panose="02010609060101010101" pitchFamily="49" charset="-122"/>
              </a:rPr>
              <a:t>父亲的关怀真是无微不至。</a:t>
            </a:r>
          </a:p>
        </p:txBody>
      </p:sp>
      <p:sp>
        <p:nvSpPr>
          <p:cNvPr id="3400710" name="Rectangle 6">
            <a:extLst>
              <a:ext uri="{FF2B5EF4-FFF2-40B4-BE49-F238E27FC236}">
                <a16:creationId xmlns:a16="http://schemas.microsoft.com/office/drawing/2014/main" id="{FF04F95E-546D-4A84-995E-8D9D4CEC80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696" y="1177340"/>
            <a:ext cx="6059488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>
              <a:lnSpc>
                <a:spcPct val="125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金玉良言</a:t>
            </a:r>
            <a:r>
              <a:rPr kumimoji="1"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kumimoji="1"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在父母的眼里</a:t>
            </a:r>
            <a:r>
              <a:rPr kumimoji="1"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kumimoji="1"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我们永远是孩子。</a:t>
            </a:r>
          </a:p>
        </p:txBody>
      </p:sp>
    </p:spTree>
    <p:extLst>
      <p:ext uri="{BB962C8B-B14F-4D97-AF65-F5344CB8AC3E}">
        <p14:creationId xmlns:p14="http://schemas.microsoft.com/office/powerpoint/2010/main" val="39703557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0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0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00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00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00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00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00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00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0708" grpId="0"/>
      <p:bldP spid="3400709" grpId="0"/>
      <p:bldP spid="34007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1730" name="Rectangle 2">
            <a:extLst>
              <a:ext uri="{FF2B5EF4-FFF2-40B4-BE49-F238E27FC236}">
                <a16:creationId xmlns:a16="http://schemas.microsoft.com/office/drawing/2014/main" id="{1981CDBA-88FA-47BB-B91B-1BD8C25EB3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228600"/>
            <a:ext cx="8229600" cy="685800"/>
          </a:xfr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我走了，到那边来信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</a:p>
        </p:txBody>
      </p:sp>
      <p:sp>
        <p:nvSpPr>
          <p:cNvPr id="3401731" name="Rectangle 3">
            <a:extLst>
              <a:ext uri="{FF2B5EF4-FFF2-40B4-BE49-F238E27FC236}">
                <a16:creationId xmlns:a16="http://schemas.microsoft.com/office/drawing/2014/main" id="{57BB9D8F-2CE5-4007-A823-12F54992057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838200"/>
            <a:ext cx="8839200" cy="1066800"/>
          </a:xfrm>
          <a:solidFill>
            <a:srgbClr val="FFFFFF"/>
          </a:solidFill>
        </p:spPr>
        <p:txBody>
          <a:bodyPr lIns="91440" rIns="91440"/>
          <a:lstStyle/>
          <a:p>
            <a:pPr>
              <a:buFontTx/>
              <a:buNone/>
            </a:pPr>
            <a:r>
              <a:rPr lang="en-US" altLang="zh-CN" sz="2800" b="1" dirty="0"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惦念路途平安，要等到儿子回到北京来信报平安，才能放心。</a:t>
            </a:r>
          </a:p>
        </p:txBody>
      </p:sp>
      <p:sp>
        <p:nvSpPr>
          <p:cNvPr id="3401732" name="Rectangle 4">
            <a:extLst>
              <a:ext uri="{FF2B5EF4-FFF2-40B4-BE49-F238E27FC236}">
                <a16:creationId xmlns:a16="http://schemas.microsoft.com/office/drawing/2014/main" id="{A598907F-A11A-412D-9416-8F458BC033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752600"/>
            <a:ext cx="8229600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/>
            <a:r>
              <a:rPr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④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进去吧，里边没人。</a:t>
            </a:r>
          </a:p>
        </p:txBody>
      </p:sp>
      <p:sp>
        <p:nvSpPr>
          <p:cNvPr id="3401733" name="Rectangle 5">
            <a:extLst>
              <a:ext uri="{FF2B5EF4-FFF2-40B4-BE49-F238E27FC236}">
                <a16:creationId xmlns:a16="http://schemas.microsoft.com/office/drawing/2014/main" id="{F818B7A2-FFF1-4B98-BF57-AA5FD9C2D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590800"/>
            <a:ext cx="8686800" cy="355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latin typeface="楷体_GB2312" pitchFamily="1" charset="-122"/>
                <a:ea typeface="黑体" panose="02010609060101010101" pitchFamily="49" charset="-122"/>
              </a:rPr>
              <a:t>走了几步就回头，可见心里还是惦记着儿子，依依不舍。又想到儿子所带的行李，叫儿子小心，什么都为儿子着想。</a:t>
            </a:r>
          </a:p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方正琥珀简体" pitchFamily="1" charset="-122"/>
                <a:ea typeface="黑体" panose="02010609060101010101" pitchFamily="49" charset="-122"/>
              </a:rPr>
              <a:t>提示：</a:t>
            </a:r>
            <a:r>
              <a:rPr lang="zh-CN" altLang="en-US" sz="3200" b="1" dirty="0">
                <a:solidFill>
                  <a:srgbClr val="FF3300"/>
                </a:solidFill>
                <a:latin typeface="楷体_GB2312" pitchFamily="1" charset="-122"/>
                <a:ea typeface="黑体" panose="02010609060101010101" pitchFamily="49" charset="-122"/>
              </a:rPr>
              <a:t>写作，要善于用朴素的语言写出深挚的感情；选材，也要善于选择那些平常而又饱含深情的素材。</a:t>
            </a:r>
          </a:p>
        </p:txBody>
      </p:sp>
    </p:spTree>
    <p:extLst>
      <p:ext uri="{BB962C8B-B14F-4D97-AF65-F5344CB8AC3E}">
        <p14:creationId xmlns:p14="http://schemas.microsoft.com/office/powerpoint/2010/main" val="122633538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01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01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17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0173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0173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1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01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01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1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01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01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1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01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01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1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01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01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1730" grpId="0" animBg="1"/>
      <p:bldP spid="3401731" grpId="0" build="p" animBg="1"/>
      <p:bldP spid="34017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>
            <a:extLst>
              <a:ext uri="{FF2B5EF4-FFF2-40B4-BE49-F238E27FC236}">
                <a16:creationId xmlns:a16="http://schemas.microsoft.com/office/drawing/2014/main" id="{55B5D132-5E9E-47E9-BF0D-E927AE1EBB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5949950"/>
            <a:ext cx="27368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43011" name="Text Box 3">
            <a:extLst>
              <a:ext uri="{FF2B5EF4-FFF2-40B4-BE49-F238E27FC236}">
                <a16:creationId xmlns:a16="http://schemas.microsoft.com/office/drawing/2014/main" id="{DD737D3B-88A9-4C75-ABBA-58BAD9E30F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0713"/>
            <a:ext cx="9144000" cy="57404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43012" name="Text Box 4">
            <a:extLst>
              <a:ext uri="{FF2B5EF4-FFF2-40B4-BE49-F238E27FC236}">
                <a16:creationId xmlns:a16="http://schemas.microsoft.com/office/drawing/2014/main" id="{EE0365D2-BCFB-48B4-A33E-E5AF7D7D9F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734050"/>
            <a:ext cx="914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3200">
              <a:latin typeface="Times New Roman" panose="02020603050405020304" pitchFamily="18" charset="0"/>
            </a:endParaRPr>
          </a:p>
        </p:txBody>
      </p:sp>
      <p:pic>
        <p:nvPicPr>
          <p:cNvPr id="43013" name="Picture 8" descr="图片1">
            <a:extLst>
              <a:ext uri="{FF2B5EF4-FFF2-40B4-BE49-F238E27FC236}">
                <a16:creationId xmlns:a16="http://schemas.microsoft.com/office/drawing/2014/main" id="{020430CA-16BA-4D04-99EF-A312FD1221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838200"/>
            <a:ext cx="1008063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Text Box 9">
            <a:hlinkClick r:id="rId3" action="ppaction://hlinksldjump"/>
            <a:extLst>
              <a:ext uri="{FF2B5EF4-FFF2-40B4-BE49-F238E27FC236}">
                <a16:creationId xmlns:a16="http://schemas.microsoft.com/office/drawing/2014/main" id="{C1D44C29-736B-474F-BA3F-85640C2621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2565400"/>
            <a:ext cx="720725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回报父爱</a:t>
            </a:r>
          </a:p>
        </p:txBody>
      </p:sp>
      <p:sp>
        <p:nvSpPr>
          <p:cNvPr id="43015" name="Text Box 10">
            <a:extLst>
              <a:ext uri="{FF2B5EF4-FFF2-40B4-BE49-F238E27FC236}">
                <a16:creationId xmlns:a16="http://schemas.microsoft.com/office/drawing/2014/main" id="{8B25CBE4-5666-44DB-9B67-8421EBFE40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4925" y="620713"/>
            <a:ext cx="1282700" cy="554513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3446795" name="Text Box 11">
            <a:extLst>
              <a:ext uri="{FF2B5EF4-FFF2-40B4-BE49-F238E27FC236}">
                <a16:creationId xmlns:a16="http://schemas.microsoft.com/office/drawing/2014/main" id="{D5D03F3A-5350-439C-8A12-DB71FFDE4D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3505200"/>
            <a:ext cx="7467600" cy="2630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92100" indent="-2921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50000"/>
              </a:spcBef>
            </a:pPr>
            <a:r>
              <a:rPr kumimoji="1" lang="en-US" altLang="zh-CN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聪明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反语</a:t>
            </a:r>
            <a:r>
              <a:rPr kumimoji="1" lang="zh-CN" altLang="en-US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表现不理解父爱的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自责之情</a:t>
            </a:r>
            <a:r>
              <a:rPr kumimoji="1" lang="zh-CN" altLang="en-US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。在此是褒词贬用，是自作聪明，糊涂的意思。</a:t>
            </a:r>
          </a:p>
          <a:p>
            <a:pPr algn="l" eaLnBrk="1" hangingPunct="1">
              <a:lnSpc>
                <a:spcPct val="115000"/>
              </a:lnSpc>
              <a:spcBef>
                <a:spcPct val="20000"/>
              </a:spcBef>
            </a:pPr>
            <a:r>
              <a:rPr kumimoji="1" lang="zh-CN" altLang="en-US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父亲讲价钱，嘱托茶房，都是出于爱心，可是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自己对父爱竟理解不到</a:t>
            </a:r>
            <a:r>
              <a:rPr kumimoji="1" lang="zh-CN" altLang="en-US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自以为是，觉得比父亲还高明，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实在是太傻了</a:t>
            </a:r>
            <a:r>
              <a:rPr kumimoji="1" lang="zh-CN" altLang="en-US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</a:p>
        </p:txBody>
      </p:sp>
      <p:sp>
        <p:nvSpPr>
          <p:cNvPr id="3446796" name="Rectangle 12">
            <a:extLst>
              <a:ext uri="{FF2B5EF4-FFF2-40B4-BE49-F238E27FC236}">
                <a16:creationId xmlns:a16="http://schemas.microsoft.com/office/drawing/2014/main" id="{A2969813-EFBF-42E2-BEC3-C8AF782D56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350" y="752475"/>
            <a:ext cx="7488238" cy="296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/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             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检测一下你的情商</a:t>
            </a:r>
            <a:b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我那时真是聪明过分，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……”</a:t>
            </a:r>
            <a:b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唉，我现在想想，那时真是太聪明了！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200" b="1" u="sng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作者一再说自己</a:t>
            </a:r>
            <a:r>
              <a:rPr lang="zh-CN" altLang="en-US" sz="3200" b="1" u="sng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u="sng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聪明过分</a:t>
            </a:r>
            <a:r>
              <a:rPr lang="zh-CN" altLang="en-US" sz="3200" b="1" u="sng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”“</a:t>
            </a:r>
            <a:r>
              <a:rPr lang="zh-CN" altLang="en-US" sz="3200" b="1" u="sng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太聪明</a:t>
            </a:r>
            <a:r>
              <a:rPr lang="zh-CN" altLang="en-US" sz="3200" b="1" u="sng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u="sng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，是为什么</a:t>
            </a:r>
            <a:r>
              <a:rPr lang="en-US" altLang="zh-CN" sz="3200" b="1" u="sng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200" b="1" u="sng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80565217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6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46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46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6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46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46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6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46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46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679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ABC5E84D-AD8A-4F26-85A9-EBD439FDCA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1600200"/>
            <a:ext cx="3886200" cy="2209800"/>
          </a:xfr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6000" b="1">
                <a:solidFill>
                  <a:schemeClr val="tx1"/>
                </a:solidFill>
                <a:ea typeface="黑体" panose="02010609060101010101" pitchFamily="49" charset="-122"/>
              </a:rPr>
              <a:t>阅读</a:t>
            </a:r>
            <a:br>
              <a:rPr lang="zh-CN" altLang="en-US" sz="6000" b="1">
                <a:solidFill>
                  <a:schemeClr val="tx1"/>
                </a:solidFill>
                <a:ea typeface="黑体" panose="02010609060101010101" pitchFamily="49" charset="-122"/>
              </a:rPr>
            </a:br>
            <a:r>
              <a:rPr lang="zh-CN" altLang="en-US" sz="6000" b="1">
                <a:solidFill>
                  <a:schemeClr val="tx1"/>
                </a:solidFill>
                <a:ea typeface="黑体" panose="02010609060101010101" pitchFamily="49" charset="-122"/>
              </a:rPr>
              <a:t>最后一段</a:t>
            </a:r>
          </a:p>
        </p:txBody>
      </p:sp>
      <p:pic>
        <p:nvPicPr>
          <p:cNvPr id="44035" name="Picture 3">
            <a:extLst>
              <a:ext uri="{FF2B5EF4-FFF2-40B4-BE49-F238E27FC236}">
                <a16:creationId xmlns:a16="http://schemas.microsoft.com/office/drawing/2014/main" id="{06298CDB-6E23-4D33-9D51-A3E4B60D0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57200"/>
            <a:ext cx="313055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3240041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6850" name="Rectangle 2">
            <a:extLst>
              <a:ext uri="{FF2B5EF4-FFF2-40B4-BE49-F238E27FC236}">
                <a16:creationId xmlns:a16="http://schemas.microsoft.com/office/drawing/2014/main" id="{B70044C5-4893-4717-A18D-A7FC78CD8E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228600"/>
            <a:ext cx="8686800" cy="1219200"/>
          </a:xfr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</a:t>
            </a:r>
            <a:r>
              <a:rPr lang="zh-CN" altLang="en-US" sz="3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探究三：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课文结尾写父亲的背影，是在</a:t>
            </a:r>
            <a:r>
              <a:rPr lang="zh-CN" altLang="en-US" sz="2800" b="1" dirty="0">
                <a:solidFill>
                  <a:srgbClr val="FF3300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晶莹的泪光中</a:t>
            </a:r>
            <a:r>
              <a:rPr lang="zh-CN" altLang="en-US" sz="2800" b="1" dirty="0">
                <a:solidFill>
                  <a:srgbClr val="FF3300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，这是为什么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en-US" altLang="zh-CN" sz="3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sp>
        <p:nvSpPr>
          <p:cNvPr id="3406851" name="Rectangle 3">
            <a:extLst>
              <a:ext uri="{FF2B5EF4-FFF2-40B4-BE49-F238E27FC236}">
                <a16:creationId xmlns:a16="http://schemas.microsoft.com/office/drawing/2014/main" id="{3010431A-82D1-4D76-BF49-620ED8098C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447800"/>
            <a:ext cx="8610600" cy="12192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rIns="91440" rtlCol="0">
            <a:normAutofit fontScale="92500" lnSpcReduction="10000"/>
          </a:bodyPr>
          <a:lstStyle/>
          <a:p>
            <a:pPr marL="91440" indent="-91440" fontAlgn="auto">
              <a:buFontTx/>
              <a:buNone/>
              <a:defRPr/>
            </a:pP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ea typeface="黑体" panose="02010609060101010101" pitchFamily="49" charset="-122"/>
              </a:rPr>
              <a:t>           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ea typeface="黑体" panose="02010609060101010101" pitchFamily="49" charset="-122"/>
              </a:rPr>
              <a:t>父亲信上说到了“大去之期”，说明他的身体和心境都到了日薄西山的地步，想到父亲对自己的许多好处，想到父亲的背影，作者不禁泪如泉涌。</a:t>
            </a:r>
          </a:p>
        </p:txBody>
      </p:sp>
      <p:sp>
        <p:nvSpPr>
          <p:cNvPr id="3406852" name="Rectangle 4">
            <a:extLst>
              <a:ext uri="{FF2B5EF4-FFF2-40B4-BE49-F238E27FC236}">
                <a16:creationId xmlns:a16="http://schemas.microsoft.com/office/drawing/2014/main" id="{0F8A121B-7194-4CF3-A4FF-63FA9D41B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743200"/>
            <a:ext cx="8610600" cy="1300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我读到此处，在晶莹的泪光中，又看见那肥胖的、青布棉袍黑布马褂的背影。唉！我不知何时能与他相见！课文最后又写到父亲的背影，有什么作用？</a:t>
            </a:r>
          </a:p>
        </p:txBody>
      </p:sp>
      <p:sp>
        <p:nvSpPr>
          <p:cNvPr id="3406853" name="Rectangle 5">
            <a:extLst>
              <a:ext uri="{FF2B5EF4-FFF2-40B4-BE49-F238E27FC236}">
                <a16:creationId xmlns:a16="http://schemas.microsoft.com/office/drawing/2014/main" id="{14EB252A-FE50-4A76-863F-4E46BDC3B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4343400"/>
            <a:ext cx="8686800" cy="143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2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           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这个“背影”寄托着作者对父亲的深沉的思念，写思念，是为了烘托父亲的爱子之情，深化文章主题。</a:t>
            </a:r>
          </a:p>
        </p:txBody>
      </p:sp>
    </p:spTree>
    <p:extLst>
      <p:ext uri="{BB962C8B-B14F-4D97-AF65-F5344CB8AC3E}">
        <p14:creationId xmlns:p14="http://schemas.microsoft.com/office/powerpoint/2010/main" val="36689631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06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06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6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06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06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06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06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06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06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6850" grpId="0" animBg="1"/>
      <p:bldP spid="3406851" grpId="0" build="p"/>
      <p:bldP spid="3406852" grpId="0"/>
      <p:bldP spid="340685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0E8AD739-F463-4CDB-B1AC-D033C0B618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609600"/>
            <a:ext cx="3581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kumimoji="1" lang="zh-CN" altLang="zh-CN" sz="6000" b="1">
              <a:solidFill>
                <a:schemeClr val="tx2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3379213" name="Rectangle 13">
            <a:extLst>
              <a:ext uri="{FF2B5EF4-FFF2-40B4-BE49-F238E27FC236}">
                <a16:creationId xmlns:a16="http://schemas.microsoft.com/office/drawing/2014/main" id="{39761AB1-DCAC-4894-8F23-78ACF4D7B4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4744"/>
            <a:ext cx="8382000" cy="554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1" lang="en-US" altLang="zh-CN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kumimoji="1"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、父爱如山，父亲的受总是隐藏在生活的片断之中，想想自己的父亲，你想对他说些什么？作为中学生，我们应怎样回报父爱？</a:t>
            </a:r>
            <a:endParaRPr kumimoji="1" lang="en-US" altLang="zh-CN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en-US" altLang="zh-CN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、试评价文中的“父亲”形象</a:t>
            </a:r>
            <a:endParaRPr kumimoji="1"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4F13BA-BE6E-4CB5-A08E-2915C7A3E222}"/>
              </a:ext>
            </a:extLst>
          </p:cNvPr>
          <p:cNvSpPr txBox="1"/>
          <p:nvPr/>
        </p:nvSpPr>
        <p:spPr>
          <a:xfrm>
            <a:off x="683568" y="116632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</a:rPr>
              <a:t>三、课堂论坛</a:t>
            </a:r>
          </a:p>
        </p:txBody>
      </p:sp>
    </p:spTree>
    <p:extLst>
      <p:ext uri="{BB962C8B-B14F-4D97-AF65-F5344CB8AC3E}">
        <p14:creationId xmlns:p14="http://schemas.microsoft.com/office/powerpoint/2010/main" val="63982982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2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2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E754B649-B79D-45AC-9D86-DE84BF5711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914400"/>
            <a:ext cx="75438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>
                <a:solidFill>
                  <a:srgbClr val="2F6E73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有一句话，值得你铭记一生：</a:t>
            </a:r>
          </a:p>
        </p:txBody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id="{D45E86B8-DD12-452F-9D08-2CECE9F6B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2514600"/>
            <a:ext cx="6594475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800">
                <a:solidFill>
                  <a:srgbClr val="CC330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世界上最大的是海洋，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800">
                <a:solidFill>
                  <a:srgbClr val="CC330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比海洋更大的是天空，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800">
                <a:solidFill>
                  <a:srgbClr val="CC330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比天空更大的，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800">
                <a:solidFill>
                  <a:srgbClr val="CC330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是父母对儿女的恩情！</a:t>
            </a:r>
          </a:p>
        </p:txBody>
      </p:sp>
    </p:spTree>
    <p:extLst>
      <p:ext uri="{BB962C8B-B14F-4D97-AF65-F5344CB8AC3E}">
        <p14:creationId xmlns:p14="http://schemas.microsoft.com/office/powerpoint/2010/main" val="288923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0E8AD739-F463-4CDB-B1AC-D033C0B618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609600"/>
            <a:ext cx="3581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kumimoji="1" lang="zh-CN" altLang="zh-CN" sz="6000" b="1">
              <a:solidFill>
                <a:schemeClr val="tx2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3379213" name="Rectangle 13">
            <a:extLst>
              <a:ext uri="{FF2B5EF4-FFF2-40B4-BE49-F238E27FC236}">
                <a16:creationId xmlns:a16="http://schemas.microsoft.com/office/drawing/2014/main" id="{39761AB1-DCAC-4894-8F23-78ACF4D7B4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828800"/>
            <a:ext cx="83820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请简要概括课文的中心意思。</a:t>
            </a:r>
          </a:p>
          <a:p>
            <a:pPr algn="l" eaLnBrk="1" hangingPunct="1">
              <a:lnSpc>
                <a:spcPct val="15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课文通过对父亲背影的描写，于叙事中表现了</a:t>
            </a:r>
            <a:r>
              <a:rPr kumimoji="1"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父亲关心疼爱儿子，儿子感激思念父亲，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父子情深。</a:t>
            </a:r>
          </a:p>
        </p:txBody>
      </p:sp>
    </p:spTree>
    <p:extLst>
      <p:ext uri="{BB962C8B-B14F-4D97-AF65-F5344CB8AC3E}">
        <p14:creationId xmlns:p14="http://schemas.microsoft.com/office/powerpoint/2010/main" val="327603068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1250" name="Rectangle 2">
            <a:extLst>
              <a:ext uri="{FF2B5EF4-FFF2-40B4-BE49-F238E27FC236}">
                <a16:creationId xmlns:a16="http://schemas.microsoft.com/office/drawing/2014/main" id="{E48562DF-00CB-4E30-8E98-56C6BC9592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1676400"/>
            <a:ext cx="60198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kumimoji="1"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祖母死了 </a:t>
            </a:r>
          </a:p>
          <a:p>
            <a:pPr eaLnBrk="1" hangingPunct="1">
              <a:lnSpc>
                <a:spcPct val="90000"/>
              </a:lnSpc>
            </a:pPr>
            <a:r>
              <a:rPr kumimoji="1"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父亲失业</a:t>
            </a:r>
          </a:p>
          <a:p>
            <a:pPr eaLnBrk="1" hangingPunct="1">
              <a:lnSpc>
                <a:spcPct val="90000"/>
              </a:lnSpc>
            </a:pPr>
            <a:endParaRPr kumimoji="1" lang="zh-CN" altLang="en-US" sz="2800" b="1" dirty="0">
              <a:solidFill>
                <a:schemeClr val="tx2"/>
              </a:solidFill>
              <a:latin typeface="黑体" panose="02010609060101010101" pitchFamily="49" charset="-122"/>
            </a:endParaRPr>
          </a:p>
          <a:p>
            <a:pPr algn="just" eaLnBrk="1" hangingPunct="1">
              <a:lnSpc>
                <a:spcPct val="90000"/>
              </a:lnSpc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惦记背影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（思念父亲）</a:t>
            </a:r>
            <a:endParaRPr kumimoji="1"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90000"/>
              </a:lnSpc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刻画背影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（望父买橘）</a:t>
            </a:r>
            <a:endParaRPr kumimoji="1"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90000"/>
              </a:lnSpc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惜别背影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（父子分手）</a:t>
            </a:r>
          </a:p>
          <a:p>
            <a:pPr algn="l" eaLnBrk="1" hangingPunct="1">
              <a:lnSpc>
                <a:spcPct val="90000"/>
              </a:lnSpc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再现背影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（别后怀念）</a:t>
            </a:r>
            <a:endParaRPr kumimoji="1" lang="en-US" altLang="zh-CN" sz="28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90000"/>
              </a:lnSpc>
            </a:pPr>
            <a:endParaRPr lang="en-US" altLang="zh-CN" sz="28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9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悲哀之泪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见父亲 睹家境 想祖母</a:t>
            </a:r>
            <a:r>
              <a:rPr lang="zh-CN" altLang="en-US" sz="28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800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9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感动之泪</a:t>
            </a:r>
            <a:r>
              <a:rPr lang="zh-CN" altLang="en-US" sz="28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望亲买橘 父子离别</a:t>
            </a:r>
            <a:r>
              <a:rPr lang="zh-CN" altLang="en-US" sz="28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  <a:endParaRPr lang="zh-CN" altLang="en-US" sz="2800" dirty="0">
              <a:solidFill>
                <a:srgbClr val="FF3300"/>
              </a:solidFill>
              <a:latin typeface="黑体" panose="02010609060101010101" pitchFamily="49" charset="-122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伤心之泪</a:t>
            </a:r>
            <a:r>
              <a:rPr lang="zh-CN" altLang="en-US" sz="28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再现背影 泪光莹莹</a:t>
            </a:r>
            <a:r>
              <a:rPr lang="zh-CN" altLang="en-US" sz="28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800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90000"/>
              </a:lnSpc>
            </a:pPr>
            <a:endParaRPr kumimoji="1" lang="zh-CN" altLang="en-US" sz="28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5F346D71-2FD1-4134-8D25-76FCEE0AB2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1752600"/>
            <a:ext cx="7086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kumimoji="1" lang="zh-CN" altLang="zh-CN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348" name="Rectangle 14">
            <a:extLst>
              <a:ext uri="{FF2B5EF4-FFF2-40B4-BE49-F238E27FC236}">
                <a16:creationId xmlns:a16="http://schemas.microsoft.com/office/drawing/2014/main" id="{24B8FFA8-34FF-4D90-8EA2-2A1770DB39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457200"/>
            <a:ext cx="27432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1" lang="zh-CN" altLang="en-US" sz="4000" b="1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归纳小结</a:t>
            </a:r>
            <a:endParaRPr kumimoji="1" lang="zh-CN" altLang="en-US" sz="4000" b="1">
              <a:solidFill>
                <a:schemeClr val="tx2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3381263" name="WordArt 15">
            <a:extLst>
              <a:ext uri="{FF2B5EF4-FFF2-40B4-BE49-F238E27FC236}">
                <a16:creationId xmlns:a16="http://schemas.microsoft.com/office/drawing/2014/main" id="{00DB8325-258B-4E47-B1FC-0AC42FFD060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85800" y="1905000"/>
            <a:ext cx="129540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9525">
                  <a:solidFill>
                    <a:srgbClr val="B74E07"/>
                  </a:solidFill>
                  <a:miter lim="800000"/>
                  <a:headEnd/>
                  <a:tailEnd/>
                </a:ln>
                <a:solidFill>
                  <a:srgbClr val="B74E07"/>
                </a:solidFill>
                <a:latin typeface="+mn-ea"/>
                <a:cs typeface="+mn-ea"/>
              </a:rPr>
              <a:t>见面背景</a:t>
            </a:r>
          </a:p>
        </p:txBody>
      </p:sp>
      <p:sp>
        <p:nvSpPr>
          <p:cNvPr id="3381264" name="WordArt 16">
            <a:extLst>
              <a:ext uri="{FF2B5EF4-FFF2-40B4-BE49-F238E27FC236}">
                <a16:creationId xmlns:a16="http://schemas.microsoft.com/office/drawing/2014/main" id="{43EB351E-AB45-43D0-9618-3123E356180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00100" y="5224462"/>
            <a:ext cx="129540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 dirty="0">
                <a:ln w="9525">
                  <a:solidFill>
                    <a:srgbClr val="B74E07"/>
                  </a:solidFill>
                  <a:miter lim="800000"/>
                  <a:headEnd/>
                  <a:tailEnd/>
                </a:ln>
                <a:solidFill>
                  <a:srgbClr val="B74E07"/>
                </a:solidFill>
                <a:latin typeface="+mn-ea"/>
                <a:cs typeface="+mn-ea"/>
              </a:rPr>
              <a:t>三次流泪</a:t>
            </a:r>
          </a:p>
        </p:txBody>
      </p:sp>
      <p:sp>
        <p:nvSpPr>
          <p:cNvPr id="3381265" name="WordArt 17">
            <a:extLst>
              <a:ext uri="{FF2B5EF4-FFF2-40B4-BE49-F238E27FC236}">
                <a16:creationId xmlns:a16="http://schemas.microsoft.com/office/drawing/2014/main" id="{35817805-2AD6-4EFC-BC57-084BF1F6909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260368" y="1952625"/>
            <a:ext cx="2514600" cy="381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10" dirty="0"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latin typeface="黑体" panose="02010609060101010101" pitchFamily="49" charset="-122"/>
              </a:rPr>
              <a:t>(</a:t>
            </a:r>
            <a:r>
              <a:rPr lang="zh-CN" altLang="en-US" kern="10" dirty="0"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latin typeface="黑体" panose="02010609060101010101" pitchFamily="49" charset="-122"/>
              </a:rPr>
              <a:t>祸不单行</a:t>
            </a:r>
            <a:r>
              <a:rPr lang="en-US" altLang="zh-CN" kern="10" dirty="0"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latin typeface="黑体" panose="02010609060101010101" pitchFamily="49" charset="-122"/>
              </a:rPr>
              <a:t>,</a:t>
            </a:r>
            <a:r>
              <a:rPr lang="zh-CN" altLang="en-US" kern="10" dirty="0"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latin typeface="黑体" panose="02010609060101010101" pitchFamily="49" charset="-122"/>
              </a:rPr>
              <a:t>家境惨淡）</a:t>
            </a:r>
          </a:p>
        </p:txBody>
      </p:sp>
      <p:sp>
        <p:nvSpPr>
          <p:cNvPr id="3381266" name="WordArt 18">
            <a:extLst>
              <a:ext uri="{FF2B5EF4-FFF2-40B4-BE49-F238E27FC236}">
                <a16:creationId xmlns:a16="http://schemas.microsoft.com/office/drawing/2014/main" id="{ED492DE9-5B3C-4D3F-9AE5-8427B8146F0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32183" y="3381375"/>
            <a:ext cx="129540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 dirty="0">
                <a:ln w="9525">
                  <a:solidFill>
                    <a:srgbClr val="B74E07"/>
                  </a:solidFill>
                  <a:miter lim="800000"/>
                  <a:headEnd/>
                  <a:tailEnd/>
                </a:ln>
                <a:solidFill>
                  <a:srgbClr val="B74E07"/>
                </a:solidFill>
                <a:latin typeface="+mn-ea"/>
                <a:cs typeface="+mn-ea"/>
              </a:rPr>
              <a:t>四个背影</a:t>
            </a:r>
          </a:p>
        </p:txBody>
      </p:sp>
    </p:spTree>
    <p:extLst>
      <p:ext uri="{BB962C8B-B14F-4D97-AF65-F5344CB8AC3E}">
        <p14:creationId xmlns:p14="http://schemas.microsoft.com/office/powerpoint/2010/main" val="199861301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1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1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8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8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8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8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81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81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8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8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8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8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81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81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81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81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812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812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812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812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812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3812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5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38125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38125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>
            <a:extLst>
              <a:ext uri="{FF2B5EF4-FFF2-40B4-BE49-F238E27FC236}">
                <a16:creationId xmlns:a16="http://schemas.microsoft.com/office/drawing/2014/main" id="{0846494F-DE42-42FF-A87C-A51CCB3653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685800"/>
            <a:ext cx="350520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>
                <a:solidFill>
                  <a:srgbClr val="000000"/>
                </a:solidFill>
                <a:latin typeface="Verdana" panose="020B0604030504040204" pitchFamily="34" charset="0"/>
                <a:ea typeface="楷体_GB2312" pitchFamily="1" charset="-122"/>
              </a:rPr>
              <a:t>写作背景</a:t>
            </a:r>
          </a:p>
        </p:txBody>
      </p:sp>
      <p:sp>
        <p:nvSpPr>
          <p:cNvPr id="36868" name="Rectangle 4">
            <a:extLst>
              <a:ext uri="{FF2B5EF4-FFF2-40B4-BE49-F238E27FC236}">
                <a16:creationId xmlns:a16="http://schemas.microsoft.com/office/drawing/2014/main" id="{EF0AA81A-FBE1-4C6E-8BE3-7704CA6F95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2667000"/>
            <a:ext cx="76200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</a:pPr>
            <a:r>
              <a:rPr lang="zh-CN" altLang="en-US" sz="2800">
                <a:solidFill>
                  <a:srgbClr val="993300"/>
                </a:solidFill>
                <a:latin typeface="宋体" panose="02010600030101010101" pitchFamily="2" charset="-122"/>
              </a:rPr>
              <a:t>《背影》写于1925年10月，当时作者在清华大学任教。1917年冬，作者祖母去世，父亲朱鸿钧原任徐州烟酒公卖局局长，被解职。文中的“祸不单行”正是指这两件事。作者当时在北大哲学系读书，得知祖母去世，从北京赶到徐州与父亲一道回扬州奔丧。丧事完毕，父亲到南京找工作，作者回北京念书，父子在浦口车站惜别。</a:t>
            </a:r>
          </a:p>
        </p:txBody>
      </p:sp>
      <p:pic>
        <p:nvPicPr>
          <p:cNvPr id="36869" name="Picture 5" descr="beike">
            <a:extLst>
              <a:ext uri="{FF2B5EF4-FFF2-40B4-BE49-F238E27FC236}">
                <a16:creationId xmlns:a16="http://schemas.microsoft.com/office/drawing/2014/main" id="{B8B0D3F8-9257-49C0-A6B9-C4F0235A85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762000"/>
            <a:ext cx="15240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>
            <a:extLst>
              <a:ext uri="{FF2B5EF4-FFF2-40B4-BE49-F238E27FC236}">
                <a16:creationId xmlns:a16="http://schemas.microsoft.com/office/drawing/2014/main" id="{957AC45D-7B10-4C34-9250-E089377AC3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990600"/>
            <a:ext cx="57023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情感迁移  感受深情</a:t>
            </a:r>
            <a:endParaRPr lang="en-US" altLang="zh-CN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5" name="Text Box 5">
            <a:extLst>
              <a:ext uri="{FF2B5EF4-FFF2-40B4-BE49-F238E27FC236}">
                <a16:creationId xmlns:a16="http://schemas.microsoft.com/office/drawing/2014/main" id="{91B4B25E-DB09-4D44-951E-A88BDC53E3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550" y="2492375"/>
            <a:ext cx="7632700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0" lang="zh-CN" altLang="en-US" sz="4000" dirty="0">
                <a:solidFill>
                  <a:schemeClr val="hlink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kumimoji="0" lang="zh-CN" altLang="en-US" sz="4000" dirty="0">
                <a:solidFill>
                  <a:srgbClr val="336600"/>
                </a:solidFill>
                <a:latin typeface="楷体_GB2312" pitchFamily="1" charset="-122"/>
                <a:ea typeface="楷体_GB2312" pitchFamily="1" charset="-122"/>
              </a:rPr>
              <a:t>青春年少，我们也曾对挚爱我们的父母，任性过也有误解过他们的爱心，请以  </a:t>
            </a:r>
            <a:r>
              <a:rPr kumimoji="0" lang="zh-CN" altLang="en-US" sz="4000" dirty="0">
                <a:solidFill>
                  <a:srgbClr val="336600"/>
                </a:solidFill>
                <a:latin typeface="Arial" panose="020B0604020202020204" pitchFamily="34" charset="0"/>
                <a:ea typeface="楷体_GB2312" pitchFamily="1" charset="-122"/>
              </a:rPr>
              <a:t>“</a:t>
            </a:r>
            <a:r>
              <a:rPr kumimoji="0" lang="zh-CN" altLang="en-US" sz="4000" u="sng" dirty="0">
                <a:solidFill>
                  <a:srgbClr val="336600"/>
                </a:solidFill>
                <a:latin typeface="楷体_GB2312" pitchFamily="1" charset="-122"/>
                <a:ea typeface="楷体_GB2312" pitchFamily="1" charset="-122"/>
              </a:rPr>
              <a:t>         </a:t>
            </a:r>
            <a:r>
              <a:rPr kumimoji="0" lang="zh-CN" altLang="en-US" sz="4000" dirty="0">
                <a:solidFill>
                  <a:srgbClr val="336600"/>
                </a:solidFill>
                <a:latin typeface="楷体_GB2312" pitchFamily="1" charset="-122"/>
                <a:ea typeface="楷体_GB2312" pitchFamily="1" charset="-122"/>
              </a:rPr>
              <a:t>我想对您说</a:t>
            </a:r>
            <a:r>
              <a:rPr kumimoji="0" lang="zh-CN" altLang="en-US" sz="4000" dirty="0">
                <a:solidFill>
                  <a:srgbClr val="336600"/>
                </a:solidFill>
                <a:latin typeface="Arial" panose="020B0604020202020204" pitchFamily="34" charset="0"/>
                <a:ea typeface="楷体_GB2312" pitchFamily="1" charset="-122"/>
              </a:rPr>
              <a:t>”</a:t>
            </a:r>
            <a:r>
              <a:rPr kumimoji="0" lang="zh-CN" altLang="en-US" sz="4000" dirty="0">
                <a:solidFill>
                  <a:srgbClr val="336600"/>
                </a:solidFill>
                <a:latin typeface="楷体_GB2312" pitchFamily="1" charset="-122"/>
                <a:ea typeface="楷体_GB2312" pitchFamily="1" charset="-122"/>
              </a:rPr>
              <a:t>  为题写一篇作文，要有真情实感。</a:t>
            </a:r>
            <a:r>
              <a:rPr kumimoji="0" lang="zh-CN" altLang="en-US" sz="4000" b="0" u="sng" dirty="0">
                <a:solidFill>
                  <a:srgbClr val="336600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endParaRPr kumimoji="0" lang="zh-CN" altLang="en-US" sz="4000" b="0" dirty="0">
              <a:solidFill>
                <a:srgbClr val="3366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35847" name="Picture 7" descr="beike">
            <a:extLst>
              <a:ext uri="{FF2B5EF4-FFF2-40B4-BE49-F238E27FC236}">
                <a16:creationId xmlns:a16="http://schemas.microsoft.com/office/drawing/2014/main" id="{431D63E9-F84A-478D-A5B7-AD3B3FE5E6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838200"/>
            <a:ext cx="15240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Text Box 5">
            <a:extLst>
              <a:ext uri="{FF2B5EF4-FFF2-40B4-BE49-F238E27FC236}">
                <a16:creationId xmlns:a16="http://schemas.microsoft.com/office/drawing/2014/main" id="{91B4B25E-DB09-4D44-951E-A88BDC53E3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6" y="188640"/>
            <a:ext cx="7632700" cy="6617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4000" dirty="0">
                <a:solidFill>
                  <a:srgbClr val="00B050"/>
                </a:solidFill>
              </a:rPr>
              <a:t>念父</a:t>
            </a:r>
            <a:r>
              <a:rPr lang="en-US" altLang="zh-CN" sz="4000" dirty="0">
                <a:solidFill>
                  <a:srgbClr val="00B050"/>
                </a:solidFill>
              </a:rPr>
              <a:t>  </a:t>
            </a:r>
          </a:p>
          <a:p>
            <a:r>
              <a:rPr lang="zh-CN" altLang="en-US" dirty="0">
                <a:solidFill>
                  <a:srgbClr val="FF0000"/>
                </a:solidFill>
              </a:rPr>
              <a:t>文</a:t>
            </a:r>
            <a:r>
              <a:rPr lang="en-US" altLang="zh-CN" dirty="0">
                <a:solidFill>
                  <a:srgbClr val="FF0000"/>
                </a:solidFill>
              </a:rPr>
              <a:t>/</a:t>
            </a:r>
            <a:r>
              <a:rPr lang="zh-CN" altLang="en-US" dirty="0">
                <a:solidFill>
                  <a:srgbClr val="FF0000"/>
                </a:solidFill>
              </a:rPr>
              <a:t>周正龙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zh-CN" altLang="zh-CN" sz="1800" dirty="0"/>
              <a:t>小时候，</a:t>
            </a:r>
          </a:p>
          <a:p>
            <a:r>
              <a:rPr lang="zh-CN" altLang="zh-CN" sz="1800" dirty="0"/>
              <a:t>我总是骑在父亲的肩上</a:t>
            </a:r>
          </a:p>
          <a:p>
            <a:r>
              <a:rPr lang="zh-CN" altLang="zh-CN" sz="1800" dirty="0"/>
              <a:t>历数父亲的皱纹与白发</a:t>
            </a:r>
          </a:p>
          <a:p>
            <a:r>
              <a:rPr lang="zh-CN" altLang="zh-CN" sz="1800" dirty="0"/>
              <a:t>父亲</a:t>
            </a:r>
            <a:r>
              <a:rPr lang="zh-CN" altLang="en-US" sz="1800" dirty="0"/>
              <a:t>告诉</a:t>
            </a:r>
            <a:r>
              <a:rPr lang="zh-CN" altLang="zh-CN" sz="1800" dirty="0"/>
              <a:t>我</a:t>
            </a:r>
          </a:p>
          <a:p>
            <a:r>
              <a:rPr lang="zh-CN" altLang="en-US" sz="1800" dirty="0"/>
              <a:t>生命可贵，</a:t>
            </a:r>
            <a:r>
              <a:rPr lang="zh-CN" altLang="zh-CN" sz="1800" dirty="0"/>
              <a:t>别空白了一页思想</a:t>
            </a:r>
          </a:p>
          <a:p>
            <a:r>
              <a:rPr lang="zh-CN" altLang="zh-CN" sz="1800" dirty="0"/>
              <a:t>长大后</a:t>
            </a:r>
          </a:p>
          <a:p>
            <a:r>
              <a:rPr lang="zh-CN" altLang="zh-CN" sz="1800" dirty="0"/>
              <a:t>父亲总是拄着拐杖送我到车站</a:t>
            </a:r>
          </a:p>
          <a:p>
            <a:r>
              <a:rPr lang="zh-CN" altLang="zh-CN" sz="1800" dirty="0"/>
              <a:t>数落着拖着灰烟的汽车</a:t>
            </a:r>
          </a:p>
          <a:p>
            <a:r>
              <a:rPr lang="zh-CN" altLang="zh-CN" sz="1800" dirty="0"/>
              <a:t>父亲叮嘱我</a:t>
            </a:r>
          </a:p>
          <a:p>
            <a:r>
              <a:rPr lang="zh-CN" altLang="en-US" sz="1800" dirty="0"/>
              <a:t>青春短暂，</a:t>
            </a:r>
            <a:r>
              <a:rPr lang="zh-CN" altLang="zh-CN" sz="1800" dirty="0"/>
              <a:t>不要错过</a:t>
            </a:r>
            <a:r>
              <a:rPr lang="zh-CN" altLang="en-US" sz="1800" dirty="0"/>
              <a:t>“</a:t>
            </a:r>
            <a:r>
              <a:rPr lang="zh-CN" altLang="zh-CN" sz="1800" dirty="0"/>
              <a:t>北上</a:t>
            </a:r>
            <a:r>
              <a:rPr lang="zh-CN" altLang="en-US" sz="1800" dirty="0"/>
              <a:t>”</a:t>
            </a:r>
            <a:r>
              <a:rPr lang="zh-CN" altLang="zh-CN" sz="1800" dirty="0"/>
              <a:t>的末班车</a:t>
            </a:r>
          </a:p>
          <a:p>
            <a:r>
              <a:rPr lang="zh-CN" altLang="zh-CN" sz="1800" dirty="0"/>
              <a:t>上班后</a:t>
            </a:r>
          </a:p>
          <a:p>
            <a:r>
              <a:rPr lang="zh-CN" altLang="zh-CN" sz="1800" dirty="0"/>
              <a:t>父亲在周末总是对着路口凝望</a:t>
            </a:r>
          </a:p>
          <a:p>
            <a:r>
              <a:rPr lang="zh-CN" altLang="zh-CN" sz="1800" dirty="0"/>
              <a:t>看着飞驰而的汽车</a:t>
            </a:r>
          </a:p>
          <a:p>
            <a:r>
              <a:rPr lang="zh-CN" altLang="zh-CN" sz="1800" dirty="0"/>
              <a:t>父亲告诫我</a:t>
            </a:r>
          </a:p>
          <a:p>
            <a:r>
              <a:rPr lang="zh-CN" altLang="en-US" sz="1800" dirty="0"/>
              <a:t>路还很长，</a:t>
            </a:r>
            <a:r>
              <a:rPr lang="zh-CN" altLang="zh-CN" sz="1800" dirty="0"/>
              <a:t>即使困惑也不能迷茫</a:t>
            </a:r>
          </a:p>
          <a:p>
            <a:r>
              <a:rPr lang="zh-CN" altLang="zh-CN" sz="1800" dirty="0"/>
              <a:t>今天</a:t>
            </a:r>
            <a:r>
              <a:rPr lang="zh-CN" altLang="en-US" sz="1800" dirty="0"/>
              <a:t>啊</a:t>
            </a:r>
            <a:endParaRPr lang="zh-CN" altLang="zh-CN" sz="1800" dirty="0"/>
          </a:p>
          <a:p>
            <a:r>
              <a:rPr lang="en-US" altLang="zh-CN" sz="1800" dirty="0"/>
              <a:t> </a:t>
            </a:r>
            <a:r>
              <a:rPr lang="zh-CN" altLang="en-US" sz="1800" dirty="0"/>
              <a:t>体</a:t>
            </a:r>
            <a:r>
              <a:rPr lang="zh-CN" altLang="zh-CN" sz="1800" dirty="0"/>
              <a:t>味着父亲的音容与</a:t>
            </a:r>
            <a:r>
              <a:rPr lang="zh-CN" altLang="en-US" sz="1800" dirty="0"/>
              <a:t>絮语</a:t>
            </a:r>
            <a:endParaRPr lang="zh-CN" altLang="zh-CN" sz="1800" dirty="0"/>
          </a:p>
          <a:p>
            <a:r>
              <a:rPr lang="zh-CN" altLang="zh-CN" sz="1800" dirty="0"/>
              <a:t>怀揣父亲的</a:t>
            </a:r>
            <a:r>
              <a:rPr lang="zh-CN" altLang="en-US" sz="1800" dirty="0"/>
              <a:t>和</a:t>
            </a:r>
            <a:r>
              <a:rPr lang="zh-CN" altLang="zh-CN" sz="1800" dirty="0"/>
              <a:t>善与</a:t>
            </a:r>
            <a:r>
              <a:rPr lang="zh-CN" altLang="en-US" sz="1800" dirty="0"/>
              <a:t>慈祥</a:t>
            </a:r>
            <a:endParaRPr lang="zh-CN" altLang="zh-CN" sz="1800" dirty="0"/>
          </a:p>
          <a:p>
            <a:r>
              <a:rPr lang="zh-CN" altLang="zh-CN" sz="1800" dirty="0"/>
              <a:t>想念父亲</a:t>
            </a:r>
          </a:p>
          <a:p>
            <a:r>
              <a:rPr lang="zh-CN" altLang="zh-CN" sz="1800" dirty="0"/>
              <a:t>只等梦一场</a:t>
            </a:r>
          </a:p>
        </p:txBody>
      </p:sp>
      <p:pic>
        <p:nvPicPr>
          <p:cNvPr id="35847" name="Picture 7" descr="beike">
            <a:extLst>
              <a:ext uri="{FF2B5EF4-FFF2-40B4-BE49-F238E27FC236}">
                <a16:creationId xmlns:a16="http://schemas.microsoft.com/office/drawing/2014/main" id="{431D63E9-F84A-478D-A5B7-AD3B3FE5E6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838200"/>
            <a:ext cx="15240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02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>
            <a:extLst>
              <a:ext uri="{FF2B5EF4-FFF2-40B4-BE49-F238E27FC236}">
                <a16:creationId xmlns:a16="http://schemas.microsoft.com/office/drawing/2014/main" id="{E9CBC37F-7B7F-4E23-8D89-369902D331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914400"/>
            <a:ext cx="27432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480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结束语：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5AAE9907-DD90-4E07-8DF0-500B7F2A7A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2209800"/>
            <a:ext cx="8153400" cy="442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dirty="0">
                <a:solidFill>
                  <a:schemeClr val="tx2"/>
                </a:solidFill>
                <a:ea typeface="隶书" panose="02010509060101010101" pitchFamily="49" charset="-122"/>
              </a:rPr>
              <a:t>       </a:t>
            </a:r>
            <a:r>
              <a:rPr lang="zh-CN" altLang="en-US" sz="2800" dirty="0">
                <a:solidFill>
                  <a:srgbClr val="336600"/>
                </a:solidFill>
                <a:ea typeface="华文中宋" panose="02010600040101010101" pitchFamily="2" charset="-122"/>
              </a:rPr>
              <a:t>一个不懂得享受爱的人，他的良知是苍白的；一个不懂得回报爱的人，他的情感是自私的。           </a:t>
            </a:r>
          </a:p>
          <a:p>
            <a:pPr algn="l">
              <a:spcBef>
                <a:spcPct val="50000"/>
              </a:spcBef>
            </a:pPr>
            <a:r>
              <a:rPr lang="zh-CN" altLang="en-US" sz="2800" dirty="0">
                <a:solidFill>
                  <a:srgbClr val="336600"/>
                </a:solidFill>
                <a:ea typeface="华文中宋" panose="02010600040101010101" pitchFamily="2" charset="-122"/>
              </a:rPr>
              <a:t>       父母的爱很平常，也很实在：也许只是一个眼神，也许只是一句叮咛，也许只是早餐时装在你书包里的一盒牛奶······</a:t>
            </a:r>
          </a:p>
          <a:p>
            <a:pPr algn="l">
              <a:spcBef>
                <a:spcPct val="50000"/>
              </a:spcBef>
            </a:pPr>
            <a:r>
              <a:rPr lang="zh-CN" altLang="en-US" sz="2800" dirty="0">
                <a:solidFill>
                  <a:srgbClr val="336600"/>
                </a:solidFill>
                <a:ea typeface="华文中宋" panose="02010600040101010101" pitchFamily="2" charset="-122"/>
              </a:rPr>
              <a:t>        但父母的爱也很伟大，值得我们去感恩。大家不妨试着在父母疲倦时端上一杯热茶，在餐桌上给他们夹一次菜，在他们工作之余给他们捶捶背、揉揉肩……</a:t>
            </a:r>
            <a:endParaRPr lang="zh-CN" altLang="en-US" sz="2800" dirty="0">
              <a:solidFill>
                <a:schemeClr val="tx2"/>
              </a:solidFill>
              <a:ea typeface="华文中宋" panose="02010600040101010101" pitchFamily="2" charset="-122"/>
            </a:endParaRPr>
          </a:p>
        </p:txBody>
      </p:sp>
      <p:sp>
        <p:nvSpPr>
          <p:cNvPr id="37894" name="Text Box 6">
            <a:extLst>
              <a:ext uri="{FF2B5EF4-FFF2-40B4-BE49-F238E27FC236}">
                <a16:creationId xmlns:a16="http://schemas.microsoft.com/office/drawing/2014/main" id="{2F9A487A-3441-4232-BDBA-1E28609C6A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172200"/>
            <a:ext cx="24066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800" dirty="0">
                <a:solidFill>
                  <a:srgbClr val="CC0000"/>
                </a:solidFill>
                <a:ea typeface="华文中宋" panose="02010600040101010101" pitchFamily="2" charset="-122"/>
                <a:hlinkClick r:id="rId3" action="ppaction://hlinksldjump"/>
              </a:rPr>
              <a:t>（音乐欣赏 ）</a:t>
            </a:r>
            <a:endParaRPr lang="zh-CN" altLang="en-US" sz="2800" dirty="0">
              <a:solidFill>
                <a:srgbClr val="CC0000"/>
              </a:solidFill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utoUpdateAnimBg="0"/>
      <p:bldP spid="37894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8" name="Picture 6" descr="2006110919315970319">
            <a:extLst>
              <a:ext uri="{FF2B5EF4-FFF2-40B4-BE49-F238E27FC236}">
                <a16:creationId xmlns:a16="http://schemas.microsoft.com/office/drawing/2014/main" id="{DD591824-774B-49E1-BF57-EBD8F4B243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9" name="Text Box 7">
            <a:extLst>
              <a:ext uri="{FF2B5EF4-FFF2-40B4-BE49-F238E27FC236}">
                <a16:creationId xmlns:a16="http://schemas.microsoft.com/office/drawing/2014/main" id="{34AF4CAE-E5D0-47F2-8ECA-33452DBCC3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8400" y="0"/>
            <a:ext cx="20193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4800">
                <a:solidFill>
                  <a:srgbClr val="FFFF00"/>
                </a:solidFill>
                <a:ea typeface="楷体_GB2312" pitchFamily="1" charset="-122"/>
              </a:rPr>
              <a:t>懂    你</a:t>
            </a:r>
          </a:p>
        </p:txBody>
      </p:sp>
      <p:sp>
        <p:nvSpPr>
          <p:cNvPr id="59400" name="Text Box 8">
            <a:extLst>
              <a:ext uri="{FF2B5EF4-FFF2-40B4-BE49-F238E27FC236}">
                <a16:creationId xmlns:a16="http://schemas.microsoft.com/office/drawing/2014/main" id="{1A709C9C-C178-4E3A-80F7-A6D3E09BED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533400"/>
            <a:ext cx="4038600" cy="588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000" b="0">
                <a:solidFill>
                  <a:srgbClr val="FFFF00"/>
                </a:solidFill>
              </a:rPr>
              <a:t>你静静的离去</a:t>
            </a:r>
          </a:p>
          <a:p>
            <a:pPr algn="l"/>
            <a:r>
              <a:rPr lang="zh-CN" altLang="en-US" sz="2000" b="0">
                <a:solidFill>
                  <a:srgbClr val="FFFF00"/>
                </a:solidFill>
              </a:rPr>
              <a:t>一步一步孤独的背影</a:t>
            </a:r>
          </a:p>
          <a:p>
            <a:pPr algn="l"/>
            <a:r>
              <a:rPr lang="zh-CN" altLang="en-US" sz="2000" b="0">
                <a:solidFill>
                  <a:srgbClr val="FFFF00"/>
                </a:solidFill>
              </a:rPr>
              <a:t>多想伴着你,告诉你我其实多么的爱你</a:t>
            </a:r>
          </a:p>
          <a:p>
            <a:pPr algn="l"/>
            <a:r>
              <a:rPr lang="zh-CN" altLang="en-US" sz="2000" b="0">
                <a:solidFill>
                  <a:srgbClr val="FFFF00"/>
                </a:solidFill>
              </a:rPr>
              <a:t>花静静的绽放</a:t>
            </a:r>
          </a:p>
          <a:p>
            <a:pPr algn="l"/>
            <a:r>
              <a:rPr lang="zh-CN" altLang="en-US" sz="2000" b="0">
                <a:solidFill>
                  <a:srgbClr val="FFFF00"/>
                </a:solidFill>
              </a:rPr>
              <a:t>在我忽然想你的夜里</a:t>
            </a:r>
          </a:p>
          <a:p>
            <a:pPr algn="l"/>
            <a:r>
              <a:rPr lang="zh-CN" altLang="en-US" sz="2000" b="0">
                <a:solidFill>
                  <a:srgbClr val="FFFF00"/>
                </a:solidFill>
              </a:rPr>
              <a:t>多想告诉你,其实你一直都是我的奇迹</a:t>
            </a:r>
          </a:p>
          <a:p>
            <a:pPr algn="l"/>
            <a:r>
              <a:rPr lang="zh-CN" altLang="en-US" sz="2000" b="0">
                <a:solidFill>
                  <a:srgbClr val="FFFF00"/>
                </a:solidFill>
              </a:rPr>
              <a:t>一年一年,风霜遮盖了笑脸</a:t>
            </a:r>
          </a:p>
          <a:p>
            <a:pPr algn="l"/>
            <a:r>
              <a:rPr lang="zh-CN" altLang="en-US" sz="2000" b="0">
                <a:solidFill>
                  <a:srgbClr val="FFFF00"/>
                </a:solidFill>
              </a:rPr>
              <a:t>你寂寞的心有谁还能够体会</a:t>
            </a:r>
          </a:p>
          <a:p>
            <a:pPr algn="l"/>
            <a:r>
              <a:rPr lang="zh-CN" altLang="en-US" sz="2000" b="0">
                <a:solidFill>
                  <a:srgbClr val="FFFF00"/>
                </a:solidFill>
              </a:rPr>
              <a:t>是不是春花秋月无情</a:t>
            </a:r>
          </a:p>
          <a:p>
            <a:pPr algn="l"/>
            <a:r>
              <a:rPr lang="zh-CN" altLang="en-US" sz="2000" b="0">
                <a:solidFill>
                  <a:srgbClr val="FFFF00"/>
                </a:solidFill>
              </a:rPr>
              <a:t>春去秋来,你的爱已无声</a:t>
            </a:r>
          </a:p>
          <a:p>
            <a:pPr algn="l"/>
            <a:r>
              <a:rPr lang="zh-CN" altLang="en-US" sz="2000" b="0">
                <a:solidFill>
                  <a:srgbClr val="FFFF00"/>
                </a:solidFill>
              </a:rPr>
              <a:t>把爱全给了我,把世界给了我</a:t>
            </a:r>
          </a:p>
          <a:p>
            <a:pPr algn="l"/>
            <a:r>
              <a:rPr lang="zh-CN" altLang="en-US" sz="2000" b="0">
                <a:solidFill>
                  <a:srgbClr val="FFFF00"/>
                </a:solidFill>
              </a:rPr>
              <a:t>从此不知你心中苦与乐</a:t>
            </a:r>
          </a:p>
          <a:p>
            <a:pPr algn="l"/>
            <a:r>
              <a:rPr lang="zh-CN" altLang="en-US" sz="2000" b="0">
                <a:solidFill>
                  <a:srgbClr val="FFFF00"/>
                </a:solidFill>
              </a:rPr>
              <a:t>多想靠近你</a:t>
            </a:r>
          </a:p>
          <a:p>
            <a:pPr algn="l"/>
            <a:r>
              <a:rPr lang="zh-CN" altLang="en-US" sz="2000" b="0">
                <a:solidFill>
                  <a:srgbClr val="FFFF00"/>
                </a:solidFill>
              </a:rPr>
              <a:t>告诉你我其实一直都懂你</a:t>
            </a:r>
          </a:p>
          <a:p>
            <a:pPr algn="l"/>
            <a:r>
              <a:rPr lang="zh-CN" altLang="en-US" sz="2000" b="0">
                <a:solidFill>
                  <a:srgbClr val="FFFF00"/>
                </a:solidFill>
              </a:rPr>
              <a:t>把爱全给了我,把世界给了我</a:t>
            </a:r>
          </a:p>
          <a:p>
            <a:pPr algn="l"/>
            <a:r>
              <a:rPr lang="zh-CN" altLang="en-US" sz="2000" b="0">
                <a:solidFill>
                  <a:srgbClr val="FFFF00"/>
                </a:solidFill>
              </a:rPr>
              <a:t>从此不知你心中苦与乐</a:t>
            </a:r>
          </a:p>
          <a:p>
            <a:pPr algn="l"/>
            <a:r>
              <a:rPr lang="zh-CN" altLang="en-US" sz="2000" b="0">
                <a:solidFill>
                  <a:srgbClr val="FFFF00"/>
                </a:solidFill>
              </a:rPr>
              <a:t>多想靠近你</a:t>
            </a:r>
          </a:p>
        </p:txBody>
      </p:sp>
      <p:sp>
        <p:nvSpPr>
          <p:cNvPr id="59401" name="Text Box 9">
            <a:extLst>
              <a:ext uri="{FF2B5EF4-FFF2-40B4-BE49-F238E27FC236}">
                <a16:creationId xmlns:a16="http://schemas.microsoft.com/office/drawing/2014/main" id="{4BEFF658-1B92-4E93-91F6-F7384957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4675" y="914400"/>
            <a:ext cx="793750" cy="209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l"/>
            <a:r>
              <a:rPr lang="zh-CN" altLang="en-US" sz="4000">
                <a:solidFill>
                  <a:srgbClr val="FFFF00"/>
                </a:solidFill>
                <a:ea typeface="楷体_GB2312" pitchFamily="1" charset="-122"/>
              </a:rPr>
              <a:t>歌曲欣赏</a:t>
            </a:r>
          </a:p>
        </p:txBody>
      </p:sp>
      <p:sp>
        <p:nvSpPr>
          <p:cNvPr id="59402" name="Text Box 10">
            <a:extLst>
              <a:ext uri="{FF2B5EF4-FFF2-40B4-BE49-F238E27FC236}">
                <a16:creationId xmlns:a16="http://schemas.microsoft.com/office/drawing/2014/main" id="{A06D0270-F1CB-4D29-818B-8E9EFB04EB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457200"/>
            <a:ext cx="3295650" cy="61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000" b="0">
                <a:solidFill>
                  <a:srgbClr val="CC0000"/>
                </a:solidFill>
              </a:rPr>
              <a:t>依偎在你温暖寂寞的怀里</a:t>
            </a:r>
          </a:p>
          <a:p>
            <a:pPr algn="l"/>
            <a:r>
              <a:rPr lang="zh-CN" altLang="en-US" sz="2000" b="0">
                <a:solidFill>
                  <a:srgbClr val="CC0000"/>
                </a:solidFill>
              </a:rPr>
              <a:t>花静静的绽放</a:t>
            </a:r>
          </a:p>
          <a:p>
            <a:pPr algn="l"/>
            <a:r>
              <a:rPr lang="zh-CN" altLang="en-US" sz="2000" b="0">
                <a:solidFill>
                  <a:srgbClr val="CC0000"/>
                </a:solidFill>
              </a:rPr>
              <a:t>在我忽然想你的夜里</a:t>
            </a:r>
          </a:p>
          <a:p>
            <a:pPr algn="l"/>
            <a:r>
              <a:rPr lang="zh-CN" altLang="en-US" sz="2000" b="0">
                <a:solidFill>
                  <a:srgbClr val="CC0000"/>
                </a:solidFill>
              </a:rPr>
              <a:t>多想靠近你</a:t>
            </a:r>
          </a:p>
          <a:p>
            <a:pPr algn="l"/>
            <a:r>
              <a:rPr lang="zh-CN" altLang="en-US" sz="2000" b="0">
                <a:solidFill>
                  <a:srgbClr val="CC0000"/>
                </a:solidFill>
              </a:rPr>
              <a:t>告诉你其实我一直都懂你</a:t>
            </a:r>
          </a:p>
          <a:p>
            <a:pPr algn="l"/>
            <a:r>
              <a:rPr lang="zh-CN" altLang="en-US" sz="2000" b="0">
                <a:solidFill>
                  <a:srgbClr val="CC0000"/>
                </a:solidFill>
              </a:rPr>
              <a:t>一年一年,风霜遮盖了笑脸</a:t>
            </a:r>
          </a:p>
          <a:p>
            <a:pPr algn="l"/>
            <a:r>
              <a:rPr lang="zh-CN" altLang="en-US" sz="2000" b="0">
                <a:solidFill>
                  <a:srgbClr val="CC0000"/>
                </a:solidFill>
              </a:rPr>
              <a:t>你寂寞的心有谁还能够体会</a:t>
            </a:r>
          </a:p>
          <a:p>
            <a:pPr algn="l"/>
            <a:r>
              <a:rPr lang="zh-CN" altLang="en-US" sz="2000" b="0">
                <a:solidFill>
                  <a:srgbClr val="CC0000"/>
                </a:solidFill>
              </a:rPr>
              <a:t>是不是春花秋月无情</a:t>
            </a:r>
          </a:p>
          <a:p>
            <a:pPr algn="l"/>
            <a:r>
              <a:rPr lang="zh-CN" altLang="en-US" sz="2000" b="0">
                <a:solidFill>
                  <a:srgbClr val="CC0000"/>
                </a:solidFill>
              </a:rPr>
              <a:t>春去秋来,你的爱已无声</a:t>
            </a:r>
          </a:p>
          <a:p>
            <a:pPr algn="l"/>
            <a:r>
              <a:rPr lang="zh-CN" altLang="en-US" sz="2000" b="0">
                <a:solidFill>
                  <a:srgbClr val="CC0000"/>
                </a:solidFill>
              </a:rPr>
              <a:t>把爱全给了我,把世界给了我</a:t>
            </a:r>
          </a:p>
          <a:p>
            <a:pPr algn="l"/>
            <a:r>
              <a:rPr lang="zh-CN" altLang="en-US" sz="2000" b="0">
                <a:solidFill>
                  <a:srgbClr val="CC0000"/>
                </a:solidFill>
              </a:rPr>
              <a:t>从此不知你心中苦与乐</a:t>
            </a:r>
          </a:p>
          <a:p>
            <a:pPr algn="l"/>
            <a:r>
              <a:rPr lang="zh-CN" altLang="en-US" sz="2000" b="0">
                <a:solidFill>
                  <a:srgbClr val="CC0000"/>
                </a:solidFill>
              </a:rPr>
              <a:t>多想靠近你</a:t>
            </a:r>
          </a:p>
          <a:p>
            <a:pPr algn="l"/>
            <a:r>
              <a:rPr lang="zh-CN" altLang="en-US" sz="2000" b="0">
                <a:solidFill>
                  <a:srgbClr val="CC0000"/>
                </a:solidFill>
              </a:rPr>
              <a:t>告诉你其实我一直都懂你</a:t>
            </a:r>
          </a:p>
          <a:p>
            <a:pPr algn="l"/>
            <a:r>
              <a:rPr lang="zh-CN" altLang="en-US" sz="2000" b="0">
                <a:solidFill>
                  <a:srgbClr val="CC0000"/>
                </a:solidFill>
              </a:rPr>
              <a:t>把爱全给了我,把世界给了我</a:t>
            </a:r>
          </a:p>
          <a:p>
            <a:pPr algn="l"/>
            <a:r>
              <a:rPr lang="zh-CN" altLang="en-US" sz="2000" b="0">
                <a:solidFill>
                  <a:srgbClr val="CC0000"/>
                </a:solidFill>
              </a:rPr>
              <a:t>从此不知你心中苦与乐</a:t>
            </a:r>
          </a:p>
          <a:p>
            <a:pPr algn="l"/>
            <a:r>
              <a:rPr lang="zh-CN" altLang="en-US" sz="2000" b="0">
                <a:solidFill>
                  <a:srgbClr val="CC0000"/>
                </a:solidFill>
              </a:rPr>
              <a:t>多想靠近你</a:t>
            </a:r>
          </a:p>
          <a:p>
            <a:pPr algn="l"/>
            <a:r>
              <a:rPr lang="zh-CN" altLang="en-US" sz="2000" b="0">
                <a:solidFill>
                  <a:srgbClr val="CC0000"/>
                </a:solidFill>
              </a:rPr>
              <a:t>依偎在你温暖寂寞的怀里</a:t>
            </a:r>
          </a:p>
          <a:p>
            <a:pPr algn="l"/>
            <a:r>
              <a:rPr lang="zh-CN" altLang="en-US" sz="2000" b="0">
                <a:solidFill>
                  <a:srgbClr val="CC0000"/>
                </a:solidFill>
              </a:rPr>
              <a:t>多想告诉你,</a:t>
            </a:r>
          </a:p>
          <a:p>
            <a:pPr algn="l"/>
            <a:r>
              <a:rPr lang="zh-CN" altLang="en-US" sz="2000" b="0">
                <a:solidFill>
                  <a:srgbClr val="CC0000"/>
                </a:solidFill>
              </a:rPr>
              <a:t>你的寂寞我的心痛在一起</a:t>
            </a:r>
          </a:p>
          <a:p>
            <a:pPr algn="l"/>
            <a:endParaRPr lang="zh-CN" altLang="en-US" sz="2000" b="0">
              <a:solidFill>
                <a:srgbClr val="CC0000"/>
              </a:solidFill>
            </a:endParaRPr>
          </a:p>
        </p:txBody>
      </p:sp>
      <p:pic>
        <p:nvPicPr>
          <p:cNvPr id="59403" name="Picture 11" descr="bfly">
            <a:extLst>
              <a:ext uri="{FF2B5EF4-FFF2-40B4-BE49-F238E27FC236}">
                <a16:creationId xmlns:a16="http://schemas.microsoft.com/office/drawing/2014/main" id="{C310FF42-5EBF-44C8-97EA-951E50C106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152400"/>
            <a:ext cx="6667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4" name="懂你.mp3">
            <a:hlinkClick r:id="" action="ppaction://media"/>
            <a:extLst>
              <a:ext uri="{FF2B5EF4-FFF2-40B4-BE49-F238E27FC236}">
                <a16:creationId xmlns:a16="http://schemas.microsoft.com/office/drawing/2014/main" id="{ADB69345-C3AD-40CD-8224-3B13C14BB010}"/>
              </a:ext>
            </a:extLst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3124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满文军 - 懂你">
            <a:hlinkClick r:id="" action="ppaction://media"/>
            <a:extLst>
              <a:ext uri="{FF2B5EF4-FFF2-40B4-BE49-F238E27FC236}">
                <a16:creationId xmlns:a16="http://schemas.microsoft.com/office/drawing/2014/main" id="{7700FEA1-6109-4E56-A71D-457DCA3A8D7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90600" y="9939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94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1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18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404"/>
                </p:tgtEl>
              </p:cMediaNode>
            </p:audio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>
            <a:extLst>
              <a:ext uri="{FF2B5EF4-FFF2-40B4-BE49-F238E27FC236}">
                <a16:creationId xmlns:a16="http://schemas.microsoft.com/office/drawing/2014/main" id="{5D6C098C-C607-421E-98E9-11175C41A8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5725" y="1139825"/>
            <a:ext cx="26035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4000" i="1">
                <a:solidFill>
                  <a:srgbClr val="000000"/>
                </a:solidFill>
                <a:ea typeface="黑体" panose="02010609060101010101" pitchFamily="49" charset="-122"/>
              </a:rPr>
              <a:t>学 习 目 标</a:t>
            </a:r>
          </a:p>
        </p:txBody>
      </p:sp>
      <p:pic>
        <p:nvPicPr>
          <p:cNvPr id="31747" name="Picture 3" descr="书">
            <a:extLst>
              <a:ext uri="{FF2B5EF4-FFF2-40B4-BE49-F238E27FC236}">
                <a16:creationId xmlns:a16="http://schemas.microsoft.com/office/drawing/2014/main" id="{D0CB516D-2720-4C9F-BA52-116E121072F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914400"/>
            <a:ext cx="1200150" cy="99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9" name="Picture 5" descr="1111">
            <a:extLst>
              <a:ext uri="{FF2B5EF4-FFF2-40B4-BE49-F238E27FC236}">
                <a16:creationId xmlns:a16="http://schemas.microsoft.com/office/drawing/2014/main" id="{3863F1A0-B6FC-412A-913A-B8ACD40A285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52600" cy="16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0" name="Picture 6" descr="1112">
            <a:extLst>
              <a:ext uri="{FF2B5EF4-FFF2-40B4-BE49-F238E27FC236}">
                <a16:creationId xmlns:a16="http://schemas.microsoft.com/office/drawing/2014/main" id="{9B87EA6B-8398-4E32-875A-5B8574E5B2A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375" y="0"/>
            <a:ext cx="1698625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51" name="Text Box 7">
            <a:extLst>
              <a:ext uri="{FF2B5EF4-FFF2-40B4-BE49-F238E27FC236}">
                <a16:creationId xmlns:a16="http://schemas.microsoft.com/office/drawing/2014/main" id="{C2AC2DD9-A865-430D-A145-4F88CB89C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050" y="2176463"/>
            <a:ext cx="8305800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dirty="0">
                <a:solidFill>
                  <a:srgbClr val="CC0000"/>
                </a:solidFill>
                <a:ea typeface="楷体_GB2312" pitchFamily="1" charset="-122"/>
              </a:rPr>
              <a:t>知识目标</a:t>
            </a:r>
          </a:p>
          <a:p>
            <a:pPr algn="l"/>
            <a:r>
              <a:rPr lang="zh-CN" altLang="en-US" sz="1800" b="0" dirty="0"/>
              <a:t>       </a:t>
            </a:r>
            <a:r>
              <a:rPr lang="zh-CN" altLang="en-US" sz="2000" dirty="0">
                <a:solidFill>
                  <a:srgbClr val="336600"/>
                </a:solidFill>
              </a:rPr>
              <a:t>有感情地朗读课文，理解关键词语在表达感情方面所起的作用。</a:t>
            </a:r>
          </a:p>
          <a:p>
            <a:pPr algn="l"/>
            <a:r>
              <a:rPr lang="zh-CN" altLang="en-US" dirty="0">
                <a:solidFill>
                  <a:srgbClr val="CC0000"/>
                </a:solidFill>
                <a:ea typeface="楷体_GB2312" pitchFamily="1" charset="-122"/>
              </a:rPr>
              <a:t>能力目标</a:t>
            </a:r>
          </a:p>
          <a:p>
            <a:pPr algn="l"/>
            <a:r>
              <a:rPr lang="zh-CN" altLang="en-US" sz="2000" dirty="0">
                <a:solidFill>
                  <a:srgbClr val="336600"/>
                </a:solidFill>
                <a:latin typeface="宋体" panose="02010600030101010101" pitchFamily="2" charset="-122"/>
              </a:rPr>
              <a:t>   学习本文抓住人物形象的一个特征－－</a:t>
            </a:r>
            <a:r>
              <a:rPr lang="zh-CN" altLang="en-US" sz="2000" dirty="0">
                <a:solidFill>
                  <a:srgbClr val="336600"/>
                </a:solidFill>
              </a:rPr>
              <a:t>“</a:t>
            </a:r>
            <a:r>
              <a:rPr lang="zh-CN" altLang="en-US" sz="2000" dirty="0">
                <a:solidFill>
                  <a:srgbClr val="336600"/>
                </a:solidFill>
                <a:latin typeface="宋体" panose="02010600030101010101" pitchFamily="2" charset="-122"/>
              </a:rPr>
              <a:t>背影</a:t>
            </a:r>
            <a:r>
              <a:rPr lang="zh-CN" altLang="en-US" sz="2000" dirty="0">
                <a:solidFill>
                  <a:srgbClr val="336600"/>
                </a:solidFill>
              </a:rPr>
              <a:t>”</a:t>
            </a:r>
            <a:r>
              <a:rPr lang="zh-CN" altLang="en-US" sz="2000" dirty="0">
                <a:solidFill>
                  <a:srgbClr val="336600"/>
                </a:solidFill>
                <a:latin typeface="宋体" panose="02010600030101010101" pitchFamily="2" charset="-122"/>
              </a:rPr>
              <a:t>，在特定的环境下进行细致描写的特点。</a:t>
            </a:r>
          </a:p>
          <a:p>
            <a:pPr algn="l"/>
            <a:r>
              <a:rPr lang="zh-CN" altLang="en-US" dirty="0">
                <a:solidFill>
                  <a:srgbClr val="CC0000"/>
                </a:solidFill>
                <a:ea typeface="楷体_GB2312" pitchFamily="1" charset="-122"/>
              </a:rPr>
              <a:t>情感目标</a:t>
            </a:r>
          </a:p>
          <a:p>
            <a:pPr algn="l"/>
            <a:r>
              <a:rPr lang="zh-CN" altLang="en-US" sz="2000" dirty="0">
                <a:solidFill>
                  <a:srgbClr val="336600"/>
                </a:solidFill>
                <a:latin typeface="宋体" panose="02010600030101010101" pitchFamily="2" charset="-122"/>
              </a:rPr>
              <a:t>1．感受父子情深，继承和发扬中华民族的传统美德。</a:t>
            </a:r>
          </a:p>
          <a:p>
            <a:pPr algn="l"/>
            <a:r>
              <a:rPr lang="zh-CN" altLang="en-US" sz="2000" dirty="0">
                <a:solidFill>
                  <a:srgbClr val="336600"/>
                </a:solidFill>
                <a:latin typeface="宋体" panose="02010600030101010101" pitchFamily="2" charset="-122"/>
              </a:rPr>
              <a:t>2．体会自己父爱的深沉与伟大，珍爱亲情，增进与父母的沟通与交流，学会关爱他人。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17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317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317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17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317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317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>
            <a:extLst>
              <a:ext uri="{FF2B5EF4-FFF2-40B4-BE49-F238E27FC236}">
                <a16:creationId xmlns:a16="http://schemas.microsoft.com/office/drawing/2014/main" id="{256BB7F4-0597-47C0-A0A6-60FB9F814B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8050" y="2007059"/>
            <a:ext cx="7912422" cy="4446276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要求：各个小组长客串其它组小组按统一要求听写十个生字词，每个词语念三遍（时间为</a:t>
            </a:r>
            <a:r>
              <a:rPr lang="en-US" altLang="zh-CN" sz="4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4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分钟）。计算平均分（时间为</a:t>
            </a:r>
            <a:r>
              <a:rPr lang="en-US" altLang="zh-CN" sz="4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4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分钟）。分值最高的小组获取优胜者，加</a:t>
            </a:r>
            <a:r>
              <a:rPr lang="en-US" altLang="zh-CN" sz="4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分。</a:t>
            </a:r>
          </a:p>
        </p:txBody>
      </p:sp>
      <p:sp>
        <p:nvSpPr>
          <p:cNvPr id="39941" name="Text Box 5">
            <a:extLst>
              <a:ext uri="{FF2B5EF4-FFF2-40B4-BE49-F238E27FC236}">
                <a16:creationId xmlns:a16="http://schemas.microsoft.com/office/drawing/2014/main" id="{B921D948-B6C4-4A26-B430-B136F4BC89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648" y="188640"/>
            <a:ext cx="572464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4800" b="0" dirty="0">
                <a:latin typeface="黑体" panose="02010609060101010101" pitchFamily="49" charset="-122"/>
                <a:ea typeface="黑体" panose="02010609060101010101" pitchFamily="49" charset="-122"/>
              </a:rPr>
              <a:t>模块一：课堂大比拼</a:t>
            </a:r>
            <a:endParaRPr lang="en-US" altLang="zh-CN" sz="48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5">
            <a:extLst>
              <a:ext uri="{FF2B5EF4-FFF2-40B4-BE49-F238E27FC236}">
                <a16:creationId xmlns:a16="http://schemas.microsoft.com/office/drawing/2014/main" id="{A47E3EF2-E91A-4C65-82D9-5034CF1663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640" y="1176062"/>
            <a:ext cx="346761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活动一：字词书写</a:t>
            </a:r>
          </a:p>
        </p:txBody>
      </p:sp>
    </p:spTree>
    <p:extLst>
      <p:ext uri="{BB962C8B-B14F-4D97-AF65-F5344CB8AC3E}">
        <p14:creationId xmlns:p14="http://schemas.microsoft.com/office/powerpoint/2010/main" val="416089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 autoUpdateAnimBg="0"/>
      <p:bldP spid="39941" grpId="0" autoUpdateAnimBg="0"/>
      <p:bldP spid="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>
            <a:extLst>
              <a:ext uri="{FF2B5EF4-FFF2-40B4-BE49-F238E27FC236}">
                <a16:creationId xmlns:a16="http://schemas.microsoft.com/office/drawing/2014/main" id="{256BB7F4-0597-47C0-A0A6-60FB9F814B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8050" y="1124744"/>
            <a:ext cx="7402513" cy="5328591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4000" b="1" dirty="0">
                <a:solidFill>
                  <a:srgbClr val="0066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小组长组织学习课文内容，先在组内展示，在班上抢答，再派代表发言。</a:t>
            </a:r>
            <a:endParaRPr lang="en-US" altLang="zh-CN" sz="4000" b="1" dirty="0">
              <a:solidFill>
                <a:srgbClr val="0066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要求：抢答时全组都能作答的小组才有资格参加，答对一个得</a:t>
            </a:r>
            <a:r>
              <a:rPr lang="en-US" altLang="zh-CN" sz="4000" b="1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分。每个题全班可作答三次，答对的小组有继续答下一题的权限，加油！</a:t>
            </a:r>
          </a:p>
        </p:txBody>
      </p:sp>
      <p:sp>
        <p:nvSpPr>
          <p:cNvPr id="39941" name="Text Box 5">
            <a:extLst>
              <a:ext uri="{FF2B5EF4-FFF2-40B4-BE49-F238E27FC236}">
                <a16:creationId xmlns:a16="http://schemas.microsoft.com/office/drawing/2014/main" id="{B921D948-B6C4-4A26-B430-B136F4BC89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648" y="188640"/>
            <a:ext cx="510909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4800" b="0" dirty="0">
                <a:latin typeface="黑体" panose="02010609060101010101" pitchFamily="49" charset="-122"/>
                <a:ea typeface="黑体" panose="02010609060101010101" pitchFamily="49" charset="-122"/>
              </a:rPr>
              <a:t>活动二：问题抢答</a:t>
            </a:r>
          </a:p>
        </p:txBody>
      </p:sp>
    </p:spTree>
    <p:extLst>
      <p:ext uri="{BB962C8B-B14F-4D97-AF65-F5344CB8AC3E}">
        <p14:creationId xmlns:p14="http://schemas.microsoft.com/office/powerpoint/2010/main" val="327341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 autoUpdateAnimBg="0"/>
      <p:bldP spid="3994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>
            <a:extLst>
              <a:ext uri="{FF2B5EF4-FFF2-40B4-BE49-F238E27FC236}">
                <a16:creationId xmlns:a16="http://schemas.microsoft.com/office/drawing/2014/main" id="{256BB7F4-0597-47C0-A0A6-60FB9F814B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8050" y="1124744"/>
            <a:ext cx="7402513" cy="5328591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4000" b="1" dirty="0">
                <a:solidFill>
                  <a:srgbClr val="0066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b="1" dirty="0">
                <a:solidFill>
                  <a:srgbClr val="0066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zh-CN" altLang="en-US" sz="4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这篇文章记叙的主要事件是什么？</a:t>
            </a:r>
            <a:endParaRPr lang="en-US" altLang="zh-CN" sz="4000" dirty="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sz="40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这篇文章以什么为线索？ 主要写谁？  反映的主题是什么？</a:t>
            </a:r>
            <a:endParaRPr lang="en-US" altLang="zh-CN" sz="400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40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40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sz="4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背影在文章中共出现了几次？请从课文中圈画出来加以说明。</a:t>
            </a:r>
            <a:endParaRPr lang="en-US" altLang="zh-CN" sz="4000" dirty="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40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4</a:t>
            </a:r>
            <a:r>
              <a:rPr lang="zh-CN" altLang="en-US" sz="40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、文中写了作者几次流泪？请分别用一个词语概括。</a:t>
            </a:r>
            <a:endParaRPr lang="en-US" altLang="zh-CN" sz="4000" dirty="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zh-CN" altLang="en-US" sz="4000" dirty="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9941" name="Text Box 5">
            <a:extLst>
              <a:ext uri="{FF2B5EF4-FFF2-40B4-BE49-F238E27FC236}">
                <a16:creationId xmlns:a16="http://schemas.microsoft.com/office/drawing/2014/main" id="{B921D948-B6C4-4A26-B430-B136F4BC89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648" y="188640"/>
            <a:ext cx="387798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4800" b="0" dirty="0">
                <a:latin typeface="黑体" panose="02010609060101010101" pitchFamily="49" charset="-122"/>
                <a:ea typeface="黑体" panose="02010609060101010101" pitchFamily="49" charset="-122"/>
              </a:rPr>
              <a:t>活动二问题：</a:t>
            </a:r>
          </a:p>
        </p:txBody>
      </p:sp>
    </p:spTree>
    <p:extLst>
      <p:ext uri="{BB962C8B-B14F-4D97-AF65-F5344CB8AC3E}">
        <p14:creationId xmlns:p14="http://schemas.microsoft.com/office/powerpoint/2010/main" val="159160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 autoUpdateAnimBg="0"/>
      <p:bldP spid="3994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Text Box 4">
            <a:extLst>
              <a:ext uri="{FF2B5EF4-FFF2-40B4-BE49-F238E27FC236}">
                <a16:creationId xmlns:a16="http://schemas.microsoft.com/office/drawing/2014/main" id="{4618FF0C-6CA9-4B02-A874-5F1671F70D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4083" y="980728"/>
            <a:ext cx="7092950" cy="237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4800" b="0" dirty="0">
                <a:solidFill>
                  <a:srgbClr val="FFFF00"/>
                </a:solidFill>
                <a:latin typeface="Arial" panose="020B0604020202020204" pitchFamily="34" charset="0"/>
              </a:rPr>
              <a:t>　</a:t>
            </a:r>
            <a:r>
              <a:rPr kumimoji="0" lang="zh-CN" altLang="en-US" sz="4800" b="0" dirty="0">
                <a:solidFill>
                  <a:srgbClr val="33CC33"/>
                </a:solidFill>
                <a:latin typeface="Arial" panose="020B0604020202020204" pitchFamily="34" charset="0"/>
              </a:rPr>
              <a:t>　</a:t>
            </a:r>
            <a:r>
              <a:rPr kumimoji="0" lang="zh-CN" altLang="en-US" sz="4800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1" charset="-122"/>
              </a:rPr>
              <a:t>这篇文章记叙的主要事件是什么？</a:t>
            </a:r>
          </a:p>
          <a:p>
            <a:pPr algn="l">
              <a:spcBef>
                <a:spcPct val="50000"/>
              </a:spcBef>
            </a:pPr>
            <a:r>
              <a:rPr kumimoji="0" lang="zh-CN" altLang="en-US" sz="3600" b="0" dirty="0">
                <a:solidFill>
                  <a:srgbClr val="CC0000"/>
                </a:solidFill>
                <a:latin typeface="Arial" panose="020B0604020202020204" pitchFamily="34" charset="0"/>
              </a:rPr>
              <a:t>　　</a:t>
            </a:r>
            <a:endParaRPr kumimoji="0" lang="zh-CN" altLang="en-US" sz="3600" b="0" dirty="0">
              <a:solidFill>
                <a:srgbClr val="CC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40966" name="Text Box 6">
            <a:extLst>
              <a:ext uri="{FF2B5EF4-FFF2-40B4-BE49-F238E27FC236}">
                <a16:creationId xmlns:a16="http://schemas.microsoft.com/office/drawing/2014/main" id="{4D848A43-E9CD-4564-B466-47FAB80645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2033" y="3861048"/>
            <a:ext cx="6985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3600" b="0" dirty="0">
                <a:solidFill>
                  <a:srgbClr val="008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  <a:r>
              <a:rPr kumimoji="0" lang="zh-CN" altLang="en-US" sz="3600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两年前作者奔丧完毕，父子在浦口依依惜别的情景．</a:t>
            </a:r>
          </a:p>
        </p:txBody>
      </p:sp>
    </p:spTree>
    <p:extLst>
      <p:ext uri="{BB962C8B-B14F-4D97-AF65-F5344CB8AC3E}">
        <p14:creationId xmlns:p14="http://schemas.microsoft.com/office/powerpoint/2010/main" val="423136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utoUpdateAnimBg="0"/>
      <p:bldP spid="4096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Text Box 4">
            <a:extLst>
              <a:ext uri="{FF2B5EF4-FFF2-40B4-BE49-F238E27FC236}">
                <a16:creationId xmlns:a16="http://schemas.microsoft.com/office/drawing/2014/main" id="{6DF84DB5-301E-4E6B-B930-69284D8166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60" y="2466975"/>
            <a:ext cx="78486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CC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6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这篇文章以什么为线索？ 主要写谁？  反映的主题是什么？</a:t>
            </a:r>
            <a:endParaRPr lang="zh-CN" altLang="en-US" sz="32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grpSp>
        <p:nvGrpSpPr>
          <p:cNvPr id="42000" name="Group 16">
            <a:extLst>
              <a:ext uri="{FF2B5EF4-FFF2-40B4-BE49-F238E27FC236}">
                <a16:creationId xmlns:a16="http://schemas.microsoft.com/office/drawing/2014/main" id="{83CA0C02-E474-4900-B012-7B2B33907150}"/>
              </a:ext>
            </a:extLst>
          </p:cNvPr>
          <p:cNvGrpSpPr>
            <a:grpSpLocks/>
          </p:cNvGrpSpPr>
          <p:nvPr/>
        </p:nvGrpSpPr>
        <p:grpSpPr bwMode="auto">
          <a:xfrm>
            <a:off x="5638800" y="1518295"/>
            <a:ext cx="1828800" cy="914400"/>
            <a:chOff x="3888" y="1728"/>
            <a:chExt cx="1152" cy="576"/>
          </a:xfrm>
        </p:grpSpPr>
        <p:sp>
          <p:nvSpPr>
            <p:cNvPr id="41994" name="AutoShape 10">
              <a:extLst>
                <a:ext uri="{FF2B5EF4-FFF2-40B4-BE49-F238E27FC236}">
                  <a16:creationId xmlns:a16="http://schemas.microsoft.com/office/drawing/2014/main" id="{1AA72838-2BEF-41D9-BD4C-EB651C3613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1728"/>
              <a:ext cx="1152" cy="576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996" name="Text Box 12">
              <a:extLst>
                <a:ext uri="{FF2B5EF4-FFF2-40B4-BE49-F238E27FC236}">
                  <a16:creationId xmlns:a16="http://schemas.microsoft.com/office/drawing/2014/main" id="{A3B1EB8E-255C-4CDD-B773-2EBD1186B7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80" y="1776"/>
              <a:ext cx="768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4000">
                  <a:solidFill>
                    <a:srgbClr val="FF33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背影</a:t>
              </a:r>
            </a:p>
          </p:txBody>
        </p:sp>
      </p:grpSp>
      <p:grpSp>
        <p:nvGrpSpPr>
          <p:cNvPr id="42001" name="Group 17">
            <a:extLst>
              <a:ext uri="{FF2B5EF4-FFF2-40B4-BE49-F238E27FC236}">
                <a16:creationId xmlns:a16="http://schemas.microsoft.com/office/drawing/2014/main" id="{260CD3DB-D3F3-4A37-AA1B-DA9FE1A267DF}"/>
              </a:ext>
            </a:extLst>
          </p:cNvPr>
          <p:cNvGrpSpPr>
            <a:grpSpLocks/>
          </p:cNvGrpSpPr>
          <p:nvPr/>
        </p:nvGrpSpPr>
        <p:grpSpPr bwMode="auto">
          <a:xfrm>
            <a:off x="2339752" y="3758141"/>
            <a:ext cx="2819400" cy="1066800"/>
            <a:chOff x="1008" y="3312"/>
            <a:chExt cx="1776" cy="672"/>
          </a:xfrm>
        </p:grpSpPr>
        <p:sp>
          <p:nvSpPr>
            <p:cNvPr id="41998" name="AutoShape 14">
              <a:extLst>
                <a:ext uri="{FF2B5EF4-FFF2-40B4-BE49-F238E27FC236}">
                  <a16:creationId xmlns:a16="http://schemas.microsoft.com/office/drawing/2014/main" id="{207881A2-683B-4BA7-873C-9EE368A9AD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3312"/>
              <a:ext cx="1776" cy="672"/>
            </a:xfrm>
            <a:prstGeom prst="wedgeRoundRectCallout">
              <a:avLst>
                <a:gd name="adj1" fmla="val -47806"/>
                <a:gd name="adj2" fmla="val -76486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0"/>
            </a:p>
          </p:txBody>
        </p:sp>
        <p:sp>
          <p:nvSpPr>
            <p:cNvPr id="41989" name="Text Box 5">
              <a:extLst>
                <a:ext uri="{FF2B5EF4-FFF2-40B4-BE49-F238E27FC236}">
                  <a16:creationId xmlns:a16="http://schemas.microsoft.com/office/drawing/2014/main" id="{AF423678-DB2E-4F84-99C6-8C36CDCA5D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2" y="3408"/>
              <a:ext cx="1542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4000">
                  <a:solidFill>
                    <a:srgbClr val="FF33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我的父亲</a:t>
              </a:r>
            </a:p>
          </p:txBody>
        </p:sp>
      </p:grpSp>
      <p:grpSp>
        <p:nvGrpSpPr>
          <p:cNvPr id="42002" name="Group 18">
            <a:extLst>
              <a:ext uri="{FF2B5EF4-FFF2-40B4-BE49-F238E27FC236}">
                <a16:creationId xmlns:a16="http://schemas.microsoft.com/office/drawing/2014/main" id="{77C7ED15-2804-480E-A2E3-1F318CF3411A}"/>
              </a:ext>
            </a:extLst>
          </p:cNvPr>
          <p:cNvGrpSpPr>
            <a:grpSpLocks/>
          </p:cNvGrpSpPr>
          <p:nvPr/>
        </p:nvGrpSpPr>
        <p:grpSpPr bwMode="auto">
          <a:xfrm>
            <a:off x="5943600" y="3665376"/>
            <a:ext cx="2971800" cy="1295400"/>
            <a:chOff x="3552" y="3264"/>
            <a:chExt cx="1872" cy="816"/>
          </a:xfrm>
        </p:grpSpPr>
        <p:sp>
          <p:nvSpPr>
            <p:cNvPr id="41999" name="AutoShape 15">
              <a:extLst>
                <a:ext uri="{FF2B5EF4-FFF2-40B4-BE49-F238E27FC236}">
                  <a16:creationId xmlns:a16="http://schemas.microsoft.com/office/drawing/2014/main" id="{5EC2C888-1F8D-4ECA-97EA-3376A27E93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3264"/>
              <a:ext cx="1872" cy="816"/>
            </a:xfrm>
            <a:prstGeom prst="cloudCallout">
              <a:avLst>
                <a:gd name="adj1" fmla="val -79806"/>
                <a:gd name="adj2" fmla="val -6372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0"/>
            </a:p>
          </p:txBody>
        </p:sp>
        <p:sp>
          <p:nvSpPr>
            <p:cNvPr id="41990" name="Text Box 6">
              <a:extLst>
                <a:ext uri="{FF2B5EF4-FFF2-40B4-BE49-F238E27FC236}">
                  <a16:creationId xmlns:a16="http://schemas.microsoft.com/office/drawing/2014/main" id="{A5AD4F53-CC8B-4B82-BC82-3A6E5606C7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4" y="3456"/>
              <a:ext cx="768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4000">
                  <a:solidFill>
                    <a:srgbClr val="FF33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父爱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utoUpdateAnimBg="0"/>
    </p:bldLst>
  </p:timing>
</p:sld>
</file>

<file path=ppt/theme/theme1.xml><?xml version="1.0" encoding="utf-8"?>
<a:theme xmlns:a="http://schemas.openxmlformats.org/drawingml/2006/main" name="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0000"/>
      </a:hlink>
      <a:folHlink>
        <a:srgbClr val="CC3300"/>
      </a:folHlink>
    </a:clrScheme>
    <a:fontScheme name="2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</Template>
  <TotalTime>1010</TotalTime>
  <Words>2337</Words>
  <Application>Microsoft Office PowerPoint</Application>
  <PresentationFormat>全屏显示(4:3)</PresentationFormat>
  <Paragraphs>230</Paragraphs>
  <Slides>33</Slides>
  <Notes>3</Notes>
  <HiddenSlides>0</HiddenSlides>
  <MMClips>3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2" baseType="lpstr">
      <vt:lpstr>等线</vt:lpstr>
      <vt:lpstr>方正琥珀简体</vt:lpstr>
      <vt:lpstr>仿宋</vt:lpstr>
      <vt:lpstr>黑体</vt:lpstr>
      <vt:lpstr>华文彩云</vt:lpstr>
      <vt:lpstr>华文行楷</vt:lpstr>
      <vt:lpstr>华文隶书</vt:lpstr>
      <vt:lpstr>华文新魏</vt:lpstr>
      <vt:lpstr>华文中宋</vt:lpstr>
      <vt:lpstr>楷体_GB2312</vt:lpstr>
      <vt:lpstr>隶书</vt:lpstr>
      <vt:lpstr>宋体</vt:lpstr>
      <vt:lpstr>Arial</vt:lpstr>
      <vt:lpstr>Tahoma</vt:lpstr>
      <vt:lpstr>Times New Roman</vt:lpstr>
      <vt:lpstr>Verdana</vt:lpstr>
      <vt:lpstr>Wingdings</vt:lpstr>
      <vt:lpstr>2</vt:lpstr>
      <vt:lpstr>BMP 图象</vt:lpstr>
      <vt:lpstr>PowerPoint 演示文稿</vt:lpstr>
      <vt:lpstr>作 者 简 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阅 读 “买橘子” 一 段</vt:lpstr>
      <vt:lpstr>PowerPoint 演示文稿</vt:lpstr>
      <vt:lpstr>       于是扑扑衣上的泥土，心里很轻松似的。父亲真的“很轻松”吗？</vt:lpstr>
      <vt:lpstr>PowerPoint 演示文稿</vt:lpstr>
      <vt:lpstr>       2、父亲送儿子上车，前后只说了四句话，请把这四句话找出来。</vt:lpstr>
      <vt:lpstr>        这四句话都很简短，意思也很平常。这样简短平常的话是否缺乏感情？</vt:lpstr>
      <vt:lpstr>   这4句朴实而简洁的话包含着父亲怎样的深情？请具体说明。</vt:lpstr>
      <vt:lpstr>③我走了，到那边来信!</vt:lpstr>
      <vt:lpstr>PowerPoint 演示文稿</vt:lpstr>
      <vt:lpstr>阅读 最后一段</vt:lpstr>
      <vt:lpstr>      探究三：课文结尾写父亲的背影，是在“晶莹的泪光中”，这是为什么?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 www.xiexingcun.com【全免费】</dc:title>
  <dc:creator>语文备课大师 www.xiexingcun.com【全免费】</dc:creator>
  <dc:description>语文备课大师 www.xiexingcun.com【全免费】</dc:description>
  <cp:lastModifiedBy>周正龙</cp:lastModifiedBy>
  <cp:revision>36</cp:revision>
  <dcterms:created xsi:type="dcterms:W3CDTF">1601-01-01T00:00:00Z</dcterms:created>
  <dcterms:modified xsi:type="dcterms:W3CDTF">2017-10-19T10:53:20Z</dcterms:modified>
</cp:coreProperties>
</file>