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46" r:id="rId3"/>
    <p:sldId id="447" r:id="rId4"/>
    <p:sldId id="449" r:id="rId5"/>
    <p:sldId id="453" r:id="rId6"/>
    <p:sldId id="461" r:id="rId7"/>
    <p:sldId id="457" r:id="rId8"/>
    <p:sldId id="459" r:id="rId9"/>
    <p:sldId id="452" r:id="rId10"/>
    <p:sldId id="463" r:id="rId11"/>
    <p:sldId id="451" r:id="rId12"/>
    <p:sldId id="493" r:id="rId13"/>
    <p:sldId id="492" r:id="rId14"/>
    <p:sldId id="450" r:id="rId15"/>
    <p:sldId id="456" r:id="rId16"/>
    <p:sldId id="257" r:id="rId17"/>
    <p:sldId id="278" r:id="rId18"/>
    <p:sldId id="303" r:id="rId19"/>
    <p:sldId id="258" r:id="rId20"/>
    <p:sldId id="259" r:id="rId21"/>
    <p:sldId id="260" r:id="rId22"/>
    <p:sldId id="261" r:id="rId23"/>
    <p:sldId id="262" r:id="rId24"/>
    <p:sldId id="264" r:id="rId25"/>
    <p:sldId id="265" r:id="rId26"/>
    <p:sldId id="267" r:id="rId27"/>
    <p:sldId id="269" r:id="rId28"/>
    <p:sldId id="271" r:id="rId29"/>
    <p:sldId id="272" r:id="rId30"/>
    <p:sldId id="273" r:id="rId31"/>
    <p:sldId id="274" r:id="rId32"/>
    <p:sldId id="304" r:id="rId33"/>
    <p:sldId id="275" r:id="rId34"/>
    <p:sldId id="444" r:id="rId35"/>
    <p:sldId id="443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tags" Target="tags/tag1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2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708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5558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仿写句子</a:t>
            </a:r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en-US" altLang="zh-CN">
                <a:solidFill>
                  <a:schemeClr val="tx1"/>
                </a:solidFill>
                <a:sym typeface="+mn-ea"/>
              </a:rPr>
              <a:t>(</a:t>
            </a:r>
            <a:r>
              <a:rPr lang="zh-CN" altLang="zh-CN">
                <a:solidFill>
                  <a:schemeClr val="tx1"/>
                </a:solidFill>
                <a:sym typeface="+mn-ea"/>
              </a:rPr>
              <a:t>专题指导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)</a:t>
            </a: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6281420" y="2643505"/>
            <a:ext cx="5383530" cy="383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452120" y="320675"/>
            <a:ext cx="3406775" cy="1371600"/>
          </a:xfrm>
        </p:spPr>
        <p:txBody>
          <a:bodyPr vert="horz" wrap="square" anchor="ctr" anchorCtr="0">
            <a:normAutofit fontScale="90000"/>
          </a:bodyPr>
          <a:lstStyle/>
          <a:p>
            <a:pPr eaLnBrk="1" hangingPunct="1"/>
            <a:r>
              <a:rPr lang="zh-CN" altLang="en-US" sz="5330" b="1">
                <a:solidFill>
                  <a:srgbClr val="FF0000"/>
                </a:solidFill>
                <a:sym typeface="+mn-ea"/>
              </a:rPr>
              <a:t>方法指导：</a:t>
            </a:r>
            <a:br>
              <a:rPr lang="zh-CN" altLang="en-US" sz="5335" b="1">
                <a:solidFill>
                  <a:srgbClr val="FF0000"/>
                </a:solidFill>
                <a:sym typeface="+mn-ea"/>
              </a:rPr>
            </a:br>
            <a:endParaRPr lang="en-US" altLang="zh-CN" sz="5335" b="1">
              <a:solidFill>
                <a:srgbClr val="FF0000"/>
              </a:solidFill>
              <a:ea typeface="方正舒体" pitchFamily="2" charset="-122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2120" y="1119505"/>
            <a:ext cx="8785225" cy="1101090"/>
          </a:xfrm>
        </p:spPr>
        <p:txBody>
          <a:bodyPr vert="horz" wrap="square" anchor="t" anchorCtr="0">
            <a:normAutofit lnSpcReduction="20000"/>
          </a:bodyPr>
          <a:lstStyle>
            <a:lvl1pPr lvl="0">
              <a:buClr>
                <a:schemeClr val="bg2"/>
              </a:buClr>
              <a:buSzPct val="75000"/>
              <a:buFont typeface="Wingdings" panose="05000000000000000000" pitchFamily="2" charset="2"/>
              <a:defRPr sz="2800"/>
            </a:lvl1pPr>
            <a:lvl2pPr lvl="1">
              <a:buClr>
                <a:schemeClr val="bg2"/>
              </a:buClr>
              <a:buSzPct val="75000"/>
              <a:buFont typeface="Wingdings" panose="05000000000000000000" pitchFamily="2" charset="2"/>
              <a:defRPr sz="2400"/>
            </a:lvl2pPr>
            <a:lvl3pPr lvl="2">
              <a:buClr>
                <a:schemeClr val="bg2"/>
              </a:buClr>
              <a:buSzPct val="75000"/>
              <a:buFont typeface="Wingdings" panose="05000000000000000000" pitchFamily="2" charset="2"/>
              <a:defRPr sz="2000"/>
            </a:lvl3pPr>
            <a:lvl4pPr lvl="3">
              <a:buClr>
                <a:schemeClr val="bg2"/>
              </a:buClr>
              <a:buSzPct val="75000"/>
              <a:buFont typeface="Wingdings" panose="05000000000000000000" pitchFamily="2" charset="2"/>
              <a:defRPr sz="1800"/>
            </a:lvl4pPr>
            <a:lvl5pPr lvl="4">
              <a:buClr>
                <a:schemeClr val="bg2"/>
              </a:buClr>
              <a:buSzTx/>
              <a:buFont typeface="Wingdings" panose="05000000000000000000" pitchFamily="2" charset="2"/>
              <a:defRPr sz="1800"/>
            </a:lvl5pPr>
          </a:lstStyle>
          <a:p>
            <a:pPr lvl="0" eaLnBrk="1" hangingPunct="1"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3.</a:t>
            </a:r>
            <a:r>
              <a:rPr lang="zh-CN" altLang="en-US" sz="4800" b="1">
                <a:solidFill>
                  <a:srgbClr val="0000E5"/>
                </a:solidFill>
              </a:rPr>
              <a:t>修辞手法应相同。</a:t>
            </a: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237220" y="0"/>
            <a:ext cx="3319145" cy="1574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1620" y="1600200"/>
            <a:ext cx="111245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仿写句子的考查中，一般都带有对修辞的考查。对修辞的仿写有时在题干中有明确要求，而更多的时候表现为一种隐含的信息，其目的是考查学生对语言表达方式的感悟能力，即是否能够看出原句使用了何种修辞方法，同时也考查学生的修辞运用能力。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</a:p>
          <a:p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仿写前应分析例句运用的修辞手法，或比喻或拟人，或对偶或排比</a:t>
            </a: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......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必须与例句保持一致。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/>
          <p:nvPr/>
        </p:nvSpPr>
        <p:spPr>
          <a:xfrm>
            <a:off x="252095" y="130175"/>
            <a:ext cx="115741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　  </a:t>
            </a:r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</a:t>
            </a:r>
            <a:r>
              <a:rPr lang="en-US" alt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仿照画线的句子，发挥想象续写两句。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   人在生命的旅途中，不能没有朋友的祝福。你的祝福</a:t>
            </a:r>
            <a:r>
              <a:rPr lang="zh-CN" altLang="en-US" sz="3600" b="1" u="sng">
                <a:latin typeface="楷体_GB2312" pitchFamily="1" charset="-122"/>
                <a:ea typeface="楷体_GB2312" pitchFamily="1" charset="-122"/>
              </a:rPr>
              <a:t>如春天里的一缕清风，为我送来芬芳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；</a:t>
            </a:r>
            <a:r>
              <a:rPr lang="zh-CN" altLang="en-US" sz="3600" b="1" u="sng">
                <a:latin typeface="楷体_GB2312" pitchFamily="1" charset="-122"/>
                <a:ea typeface="楷体_GB2312" pitchFamily="1" charset="-122"/>
              </a:rPr>
              <a:t>如寒夜里的一团火焰，为我送来温暖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；如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；           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我将带着你的祝福，去搏击人生的风雨，拥抱绚丽的彩虹。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252095" y="3677285"/>
            <a:ext cx="1171956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分析　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首先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句式，把握句式特点，接着就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分析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修辞方法。画线句是两个比喻句，每个比喻句的后半部分又运用了拟人的修辞方法，进一步形象地突出了祝福的作用。</a:t>
            </a:r>
          </a:p>
        </p:txBody>
      </p:sp>
      <p:sp>
        <p:nvSpPr>
          <p:cNvPr id="11270" name="Text Box 3"/>
          <p:cNvSpPr txBox="1"/>
          <p:nvPr/>
        </p:nvSpPr>
        <p:spPr>
          <a:xfrm>
            <a:off x="324485" y="5307330"/>
            <a:ext cx="1105281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参考答案</a:t>
            </a:r>
            <a:r>
              <a:rPr lang="zh-CN" altLang="en-US" sz="36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示例：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久旱时的一场甘霖 为我送来凉爽                                        沙漠里的一片绿洲 为我带来希望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1703388" y="333375"/>
            <a:ext cx="8964612" cy="1143000"/>
          </a:xfrm>
        </p:spPr>
        <p:txBody>
          <a:bodyPr vert="horz" wrap="square" lIns="91440" tIns="45720" rIns="91440" bIns="45720" anchor="ctr" anchorCtr="0">
            <a:normAutofit fontScale="90000"/>
          </a:bodyPr>
          <a:lstStyle/>
          <a:p>
            <a:pPr algn="l" eaLnBrk="1" hangingPunct="1"/>
            <a:r>
              <a:rPr lang="zh-CN" altLang="en-US" sz="4800" b="1">
                <a:ea typeface="黑体" panose="02010609060101010101" pitchFamily="49" charset="-122"/>
              </a:rPr>
              <a:t>爱心是</a:t>
            </a:r>
            <a:r>
              <a:rPr lang="zh-CN" altLang="en-US" sz="4800" b="1" u="sng">
                <a:ea typeface="黑体" panose="02010609060101010101" pitchFamily="49" charset="-122"/>
              </a:rPr>
              <a:t>冬日里的一片阳光，使饥寒交迫的人感到人间的温暖</a:t>
            </a:r>
            <a:r>
              <a:rPr lang="zh-CN" altLang="en-US" sz="4800" b="1"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1774825" y="2133600"/>
            <a:ext cx="8229600" cy="4525963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</a:pPr>
            <a:r>
              <a:rPr lang="zh-CN" altLang="en-US" sz="4800" b="1" u="sng">
                <a:solidFill>
                  <a:srgbClr val="FF5050"/>
                </a:solidFill>
              </a:rPr>
              <a:t>爱心是沙漠里的一泓泉水，使濒临绝境的人重新看到生活的希望；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4800" b="1" u="sng">
                <a:solidFill>
                  <a:srgbClr val="FF5050"/>
                </a:solidFill>
              </a:rPr>
              <a:t>爱心是飘荡在夜空的一首歌谣，使孤苦无依的人获得心灵的慰藉。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406400" y="262255"/>
            <a:ext cx="3406775" cy="1371600"/>
          </a:xfrm>
        </p:spPr>
        <p:txBody>
          <a:bodyPr vert="horz" wrap="square" anchor="ctr" anchorCtr="0">
            <a:normAutofit fontScale="90000"/>
          </a:bodyPr>
          <a:lstStyle/>
          <a:p>
            <a:pPr eaLnBrk="1" hangingPunct="1"/>
            <a:r>
              <a:rPr lang="zh-CN" altLang="en-US" sz="5330" b="1">
                <a:solidFill>
                  <a:srgbClr val="FF0000"/>
                </a:solidFill>
                <a:sym typeface="+mn-ea"/>
              </a:rPr>
              <a:t>方法指导：</a:t>
            </a:r>
            <a:br>
              <a:rPr lang="zh-CN" altLang="en-US" sz="5335" b="1">
                <a:solidFill>
                  <a:srgbClr val="FF0000"/>
                </a:solidFill>
                <a:sym typeface="+mn-ea"/>
              </a:rPr>
            </a:br>
            <a:endParaRPr lang="en-US" altLang="zh-CN" sz="5335" b="1">
              <a:solidFill>
                <a:srgbClr val="FF0000"/>
              </a:solidFill>
              <a:ea typeface="方正舒体" pitchFamily="2" charset="-122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518285" y="1372235"/>
            <a:ext cx="8785225" cy="5000625"/>
          </a:xfrm>
        </p:spPr>
        <p:txBody>
          <a:bodyPr vert="horz" wrap="square" anchor="t" anchorCtr="0">
            <a:normAutofit lnSpcReduction="20000"/>
          </a:bodyPr>
          <a:lstStyle>
            <a:lvl1pPr lvl="0">
              <a:buClr>
                <a:schemeClr val="bg2"/>
              </a:buClr>
              <a:buSzPct val="75000"/>
              <a:buFont typeface="Wingdings" panose="05000000000000000000" pitchFamily="2" charset="2"/>
              <a:defRPr sz="2800"/>
            </a:lvl1pPr>
            <a:lvl2pPr lvl="1">
              <a:buClr>
                <a:schemeClr val="bg2"/>
              </a:buClr>
              <a:buSzPct val="75000"/>
              <a:buFont typeface="Wingdings" panose="05000000000000000000" pitchFamily="2" charset="2"/>
              <a:defRPr sz="2400"/>
            </a:lvl2pPr>
            <a:lvl3pPr lvl="2">
              <a:buClr>
                <a:schemeClr val="bg2"/>
              </a:buClr>
              <a:buSzPct val="75000"/>
              <a:buFont typeface="Wingdings" panose="05000000000000000000" pitchFamily="2" charset="2"/>
              <a:defRPr sz="2000"/>
            </a:lvl3pPr>
            <a:lvl4pPr lvl="3">
              <a:buClr>
                <a:schemeClr val="bg2"/>
              </a:buClr>
              <a:buSzPct val="75000"/>
              <a:buFont typeface="Wingdings" panose="05000000000000000000" pitchFamily="2" charset="2"/>
              <a:defRPr sz="1800"/>
            </a:lvl4pPr>
            <a:lvl5pPr lvl="4">
              <a:buClr>
                <a:schemeClr val="bg2"/>
              </a:buClr>
              <a:buSzTx/>
              <a:buFont typeface="Wingdings" panose="05000000000000000000" pitchFamily="2" charset="2"/>
              <a:defRPr sz="1800"/>
            </a:lvl5pPr>
          </a:lstStyle>
          <a:p>
            <a:pPr lvl="0" eaLnBrk="1" hangingPunct="1"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4.</a:t>
            </a:r>
            <a:r>
              <a:rPr lang="zh-CN" altLang="en-US" sz="4800" b="1">
                <a:solidFill>
                  <a:srgbClr val="0000E5"/>
                </a:solidFill>
              </a:rPr>
              <a:t>句式前后要</a:t>
            </a:r>
            <a:r>
              <a:rPr lang="zh-CN" altLang="en-US" sz="4800" b="1">
                <a:solidFill>
                  <a:srgbClr val="0000E5"/>
                </a:solidFill>
                <a:sym typeface="+mn-ea"/>
              </a:rPr>
              <a:t>一致。</a:t>
            </a:r>
            <a:endParaRPr lang="zh-CN" altLang="en-US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182610" y="3159760"/>
            <a:ext cx="3797935" cy="3126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06400" y="2131695"/>
            <a:ext cx="726122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要分析例句的语法结构，准确识别和分解原句的语法结构，从而明确自己写作应该采用的句式。仿照原句的语法结构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依葫芦画瓢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，重新写出相似的句子。</a:t>
            </a:r>
            <a:endParaRPr lang="zh-CN" altLang="en-US" sz="44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6145"/>
          <p:cNvSpPr/>
          <p:nvPr/>
        </p:nvSpPr>
        <p:spPr>
          <a:xfrm>
            <a:off x="386715" y="92710"/>
            <a:ext cx="1143127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仿照下面的句子，在横线上再写两句话。要求句式、结构与例句相同，内容符合语境。</a:t>
            </a:r>
          </a:p>
          <a:p>
            <a:pPr eaLnBrk="0" hangingPunct="0"/>
            <a:r>
              <a:rPr lang="zh-CN" altLang="en-US" sz="3200" b="1">
                <a:solidFill>
                  <a:srgbClr val="002060"/>
                </a:solidFill>
                <a:latin typeface="楷体_GB2312" pitchFamily="1" charset="-122"/>
                <a:ea typeface="楷体_GB2312" pitchFamily="1" charset="-122"/>
              </a:rPr>
              <a:t>假如我是一个画家，我就要用缤纷的色彩，来描绘春天的五彩斑斓。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eaLnBrk="0" hangingPunct="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______________________________________________________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__________________________________________________________________________________________________________________________________________________________________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740" y="4123690"/>
            <a:ext cx="115398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sym typeface="+mn-ea"/>
              </a:rPr>
              <a:t>分析：从语法的角度来看，例句的基本句式是“假如</a:t>
            </a:r>
            <a:r>
              <a:rPr lang="en-US" altLang="zh-CN" sz="3200" b="1">
                <a:solidFill>
                  <a:srgbClr val="002060"/>
                </a:solidFill>
                <a:sym typeface="+mn-ea"/>
              </a:rPr>
              <a:t>……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，就</a:t>
            </a:r>
            <a:r>
              <a:rPr lang="en-US" altLang="zh-CN" sz="3200" b="1">
                <a:solidFill>
                  <a:srgbClr val="002060"/>
                </a:solidFill>
                <a:sym typeface="+mn-ea"/>
              </a:rPr>
              <a:t>……”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，“假如”后是一个主谓句，表示人物的身份，“就”后面是一个介词短语作状语，状语之后是一个动宾短语作谓语，两者在内容上是承接前边人物的身份来写的。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005" y="1978025"/>
            <a:ext cx="122332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假如我是一位诗人，我就要用动情的诗篇，来讴歌大海的波澜壮阔。    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假如我是一名歌手，我就要用优美的歌声，来歌唱祖国的繁荣昌盛。假如我是一名作曲家，我就要用动听的音符，来谱写社会的安定和谐。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170180" y="254635"/>
            <a:ext cx="10754995" cy="2447290"/>
          </a:xfrm>
        </p:spPr>
        <p:txBody>
          <a:bodyPr vert="horz" wrap="square" lIns="91440" tIns="45720" rIns="91440" bIns="45720" anchor="t"/>
          <a:lstStyle/>
          <a:p>
            <a:pPr algn="ctr">
              <a:buNone/>
            </a:pPr>
            <a:r>
              <a:rPr lang="zh-CN" altLang="en-US" sz="6000" b="1">
                <a:solidFill>
                  <a:srgbClr val="FF0000"/>
                </a:solidFill>
                <a:sym typeface="+mn-ea"/>
              </a:rPr>
              <a:t>仿写</a:t>
            </a:r>
            <a:r>
              <a:rPr lang="zh-CN" altLang="en-US" sz="6000" b="1">
                <a:solidFill>
                  <a:srgbClr val="FF0000"/>
                </a:solidFill>
              </a:rPr>
              <a:t>佳句</a:t>
            </a:r>
            <a:r>
              <a:rPr lang="zh-CN" altLang="en-US" sz="6000" b="1">
                <a:solidFill>
                  <a:srgbClr val="FF0000"/>
                </a:solidFill>
                <a:sym typeface="+mn-ea"/>
              </a:rPr>
              <a:t>示例</a:t>
            </a:r>
            <a:endParaRPr lang="zh-CN" altLang="en-US" sz="6000">
              <a:solidFill>
                <a:srgbClr val="FF0000"/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070860" y="2004060"/>
            <a:ext cx="5850890" cy="4589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仿写佳句示例</a:t>
            </a:r>
            <a:br>
              <a:rPr lang="zh-CN" altLang="en-US" b="1">
                <a:solidFill>
                  <a:srgbClr val="FF0000"/>
                </a:solidFill>
              </a:rPr>
            </a:b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8115" y="922020"/>
            <a:ext cx="11875770" cy="5013960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300" b="1"/>
              <a:t>语文是温柔的春风，融开了满河的冰冻；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300" b="1"/>
              <a:t>语文是无声的春雨，拂绿了遍野的荒原；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300" b="1"/>
              <a:t>语文是善意的微笑，驱走了心中的愁绪……</a:t>
            </a: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4300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300" b="1"/>
              <a:t>语文如一支歌，歌到酣处豪兴飞；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300" b="1"/>
              <a:t>语文如一杯酒，酒将醉时话语稠；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4300" b="1"/>
              <a:t>语文如一首诗，诗言有尽意无穷。</a:t>
            </a:r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9025255" y="3408680"/>
            <a:ext cx="3008630" cy="3449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0" y="113665"/>
            <a:ext cx="1219200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000" b="1"/>
              <a:t>爱是什么</a:t>
            </a:r>
            <a:r>
              <a:rPr lang="en-US" altLang="zh-CN" sz="4000" b="1"/>
              <a:t>?</a:t>
            </a:r>
          </a:p>
          <a:p>
            <a:pPr eaLnBrk="1" hangingPunct="1">
              <a:buNone/>
            </a:pPr>
            <a:r>
              <a:rPr lang="zh-CN" altLang="en-US" sz="4000" b="1"/>
              <a:t>孩子说，爱是妈妈的怀抱，踏实，温暖</a:t>
            </a:r>
            <a:r>
              <a:rPr lang="en-US" altLang="zh-CN" sz="4000" b="1"/>
              <a:t>;</a:t>
            </a:r>
          </a:p>
          <a:p>
            <a:pPr eaLnBrk="1" hangingPunct="1">
              <a:buNone/>
            </a:pPr>
            <a:r>
              <a:rPr lang="zh-CN" altLang="en-US" sz="4000" b="1"/>
              <a:t>青年说，爱是激情燃烧的岁月</a:t>
            </a:r>
            <a:r>
              <a:rPr lang="en-US" altLang="zh-CN" sz="4000" b="1"/>
              <a:t>,</a:t>
            </a:r>
            <a:r>
              <a:rPr lang="zh-CN" altLang="zh-CN" sz="4000" b="1"/>
              <a:t>奋发，进取</a:t>
            </a:r>
            <a:r>
              <a:rPr lang="en-US" altLang="zh-CN" sz="4000" b="1"/>
              <a:t>;    </a:t>
            </a:r>
          </a:p>
          <a:p>
            <a:pPr eaLnBrk="1" hangingPunct="1">
              <a:buNone/>
            </a:pPr>
            <a:r>
              <a:rPr lang="zh-CN" altLang="en-US" sz="4000" b="1"/>
              <a:t>老年说，爱是白头偕老的相伴，浪漫，温馨</a:t>
            </a:r>
            <a:r>
              <a:rPr lang="en-US" altLang="zh-CN" sz="4000" b="1"/>
              <a:t>;</a:t>
            </a:r>
          </a:p>
          <a:p>
            <a:pPr eaLnBrk="1" hangingPunct="1">
              <a:buNone/>
            </a:pPr>
            <a:endParaRPr lang="zh-CN" altLang="en-US" sz="4000" b="1"/>
          </a:p>
          <a:p>
            <a:pPr eaLnBrk="1" hangingPunct="1">
              <a:buNone/>
            </a:pPr>
            <a:r>
              <a:rPr lang="zh-CN" altLang="en-US" sz="4000" b="1"/>
              <a:t>风说，爱是吹面不寒的轻抚</a:t>
            </a:r>
            <a:r>
              <a:rPr lang="en-US" altLang="zh-CN" sz="4000" b="1"/>
              <a:t>;</a:t>
            </a:r>
          </a:p>
          <a:p>
            <a:pPr eaLnBrk="1" hangingPunct="1">
              <a:buNone/>
            </a:pPr>
            <a:r>
              <a:rPr lang="zh-CN" altLang="en-US" sz="4000" b="1"/>
              <a:t>雨说，爱是润物无声的滋养</a:t>
            </a:r>
            <a:r>
              <a:rPr lang="en-US" altLang="zh-CN" sz="4000" b="1"/>
              <a:t>;</a:t>
            </a:r>
          </a:p>
          <a:p>
            <a:pPr eaLnBrk="1" hangingPunct="1">
              <a:buNone/>
            </a:pPr>
            <a:r>
              <a:rPr lang="zh-CN" altLang="en-US" sz="4000" b="1"/>
              <a:t>云说，爱是蓝天对云朵的包容</a:t>
            </a:r>
            <a:r>
              <a:rPr lang="en-US" altLang="zh-CN" sz="4000" b="1"/>
              <a:t>;</a:t>
            </a:r>
          </a:p>
          <a:p>
            <a:pPr eaLnBrk="1" hangingPunct="1">
              <a:buNone/>
            </a:pPr>
            <a:r>
              <a:rPr lang="en-US" altLang="zh-CN" sz="4000" b="1"/>
              <a:t> </a:t>
            </a:r>
            <a:r>
              <a:rPr lang="zh-CN" altLang="en-US" sz="4000" b="1"/>
              <a:t>草说，爱是对三春晖的报答。</a:t>
            </a: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7840980" y="3286760"/>
            <a:ext cx="4097020" cy="3684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574675" y="135255"/>
            <a:ext cx="10538460" cy="2235200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algn="l" eaLnBrk="1" hangingPunct="1">
              <a:buClrTx/>
              <a:buSzTx/>
              <a:buFontTx/>
            </a:pPr>
            <a:r>
              <a:rPr lang="zh-CN" altLang="en-US" sz="4800" b="1"/>
              <a:t>春天是一年中的第一个季节，她草长莺飞，柳丝拂堤；</a:t>
            </a:r>
            <a:r>
              <a:rPr lang="zh-CN" altLang="en-US" sz="4800" b="1" u="sng"/>
              <a:t>春天是一年中最温暖的季节，她唤醒万物，润物如酥；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>
          <a:xfrm>
            <a:off x="662305" y="2552700"/>
            <a:ext cx="10363200" cy="175260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algn="l" eaLnBrk="1" hangingPunct="1">
              <a:buClrTx/>
              <a:buSzTx/>
              <a:buFontTx/>
            </a:pPr>
            <a:r>
              <a:rPr lang="zh-CN" altLang="en-US" sz="4300" b="1" u="sng">
                <a:solidFill>
                  <a:srgbClr val="FF5050"/>
                </a:solidFill>
                <a:latin typeface="+mn-lt"/>
                <a:ea typeface="黑体" panose="02010609060101010101" pitchFamily="49" charset="-122"/>
                <a:cs typeface="+mn-cs"/>
              </a:rPr>
              <a:t>春天是一年中最美好的季节，她姹紫嫣红，碧波荡漾；春天是一年中最滋润的季节，她水绿如茵，落红如雨</a:t>
            </a:r>
            <a:r>
              <a:rPr lang="zh-CN" altLang="en-US" sz="4300" b="1">
                <a:solidFill>
                  <a:srgbClr val="FF5050"/>
                </a:solidFill>
                <a:latin typeface="+mn-lt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7135495" y="3963670"/>
            <a:ext cx="4764405" cy="2737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521335" y="662305"/>
            <a:ext cx="11347450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zh-CN" altLang="en-US" sz="4800" b="1"/>
              <a:t>老师，让我怎样地感谢您！是您教我</a:t>
            </a:r>
            <a:r>
              <a:rPr lang="zh-CN" altLang="en-US" sz="4800" b="1" u="sng"/>
              <a:t>读出了太阳普照万物的无私</a:t>
            </a:r>
            <a:r>
              <a:rPr lang="zh-CN" altLang="en-US" sz="4800" b="1"/>
              <a:t>，读出了</a:t>
            </a:r>
            <a:r>
              <a:rPr lang="zh-CN" altLang="en-US" sz="4800" b="1" u="sng"/>
              <a:t>                        </a:t>
            </a:r>
            <a:r>
              <a:rPr lang="zh-CN" altLang="en-US" sz="4800" b="1"/>
              <a:t>，</a:t>
            </a:r>
            <a:br>
              <a:rPr lang="zh-CN" altLang="en-US" sz="4800" b="1"/>
            </a:br>
            <a:r>
              <a:rPr lang="zh-CN" altLang="en-US" sz="4800" b="1"/>
              <a:t>读出了</a:t>
            </a:r>
            <a:r>
              <a:rPr lang="zh-CN" altLang="en-US" sz="4800" b="1" u="sng"/>
              <a:t>                                 。</a:t>
            </a: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327343" y="2438400"/>
            <a:ext cx="8229600" cy="4525963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5400" b="1">
                <a:solidFill>
                  <a:srgbClr val="FF5050"/>
                </a:solidFill>
              </a:rPr>
              <a:t>细雨润泽大地的柔情，</a:t>
            </a:r>
          </a:p>
          <a:p>
            <a:pPr eaLnBrk="1" hangingPunct="1"/>
            <a:r>
              <a:rPr lang="zh-CN" altLang="en-US" sz="5400" b="1">
                <a:solidFill>
                  <a:srgbClr val="FF5050"/>
                </a:solidFill>
              </a:rPr>
              <a:t>和风吹绿原野的奉献。</a:t>
            </a: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7497445" y="2215515"/>
            <a:ext cx="4490720" cy="4749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1"/>
          <p:cNvSpPr>
            <a:spLocks noGrp="1"/>
          </p:cNvSpPr>
          <p:nvPr>
            <p:ph type="ctrTitle"/>
          </p:nvPr>
        </p:nvSpPr>
        <p:spPr>
          <a:xfrm>
            <a:off x="2066608" y="301625"/>
            <a:ext cx="7772400" cy="1470025"/>
          </a:xfrm>
        </p:spPr>
        <p:txBody>
          <a:bodyPr vert="horz" wrap="square" lIns="91440" tIns="45720" rIns="91440" bIns="45720" anchor="ctr" anchorCtr="0">
            <a:normAutofit fontScale="90000"/>
          </a:bodyPr>
          <a:lstStyle/>
          <a:p>
            <a:pPr eaLnBrk="1" hangingPunct="1">
              <a:buClrTx/>
              <a:buSzTx/>
              <a:buFontTx/>
            </a:pP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>
          <a:xfrm>
            <a:off x="1009650" y="301625"/>
            <a:ext cx="10563860" cy="2054225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algn="l" eaLnBrk="1" hangingPunct="1">
              <a:buClrTx/>
              <a:buSzTx/>
              <a:buFontTx/>
            </a:pPr>
            <a:r>
              <a:rPr lang="zh-CN" altLang="en-US" sz="4700" b="1">
                <a:latin typeface="+mn-lt"/>
                <a:ea typeface="+mn-ea"/>
                <a:cs typeface="+mn-cs"/>
              </a:rPr>
              <a:t>   </a:t>
            </a:r>
            <a:r>
              <a:rPr lang="zh-CN" altLang="en-US" sz="4700" b="1">
                <a:solidFill>
                  <a:srgbClr val="FF0000"/>
                </a:solidFill>
                <a:sym typeface="+mn-ea"/>
              </a:rPr>
              <a:t>仿写句子</a:t>
            </a:r>
            <a:r>
              <a:rPr lang="en-US" altLang="zh-CN" sz="47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4700" b="1">
                <a:latin typeface="+mn-lt"/>
                <a:ea typeface="+mn-ea"/>
                <a:cs typeface="+mn-cs"/>
              </a:rPr>
              <a:t> </a:t>
            </a:r>
            <a:r>
              <a:rPr lang="en-US" altLang="zh-CN" sz="4700" b="1">
                <a:latin typeface="+mn-lt"/>
                <a:ea typeface="+mn-ea"/>
                <a:cs typeface="+mn-cs"/>
              </a:rPr>
              <a:t>  </a:t>
            </a:r>
            <a:r>
              <a:rPr lang="zh-CN" altLang="en-US" sz="4700" b="1">
                <a:latin typeface="+mn-lt"/>
                <a:ea typeface="+mn-ea"/>
                <a:cs typeface="+mn-cs"/>
              </a:rPr>
              <a:t>指在一定的语言环境中，根据语言表达的需要，参照题干所提供的句式，另写一个或多个句式相同、内容与上下文衔接的句子。</a:t>
            </a: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548880" y="3415030"/>
            <a:ext cx="4462145" cy="3126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8140" y="3073400"/>
            <a:ext cx="719074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/>
            <a:r>
              <a:rPr lang="zh-CN" altLang="en-US" sz="4800" b="1">
                <a:sym typeface="+mn-ea"/>
              </a:rPr>
              <a:t>仿写题不仅可以考查学生综合运用</a:t>
            </a:r>
            <a:r>
              <a:rPr lang="zh-CN" altLang="en-US" sz="4800" b="1">
                <a:solidFill>
                  <a:srgbClr val="FF5050"/>
                </a:solidFill>
                <a:sym typeface="+mn-ea"/>
              </a:rPr>
              <a:t>语法</a:t>
            </a:r>
            <a:r>
              <a:rPr lang="zh-CN" altLang="en-US" sz="4800" b="1">
                <a:sym typeface="+mn-ea"/>
              </a:rPr>
              <a:t>、</a:t>
            </a:r>
            <a:r>
              <a:rPr lang="zh-CN" altLang="en-US" sz="4800" b="1">
                <a:solidFill>
                  <a:srgbClr val="FF5050"/>
                </a:solidFill>
                <a:sym typeface="+mn-ea"/>
              </a:rPr>
              <a:t>修辞</a:t>
            </a:r>
            <a:r>
              <a:rPr lang="zh-CN" altLang="en-US" sz="4800" b="1">
                <a:sym typeface="+mn-ea"/>
              </a:rPr>
              <a:t>知识的能力，而且可以考查学生</a:t>
            </a:r>
            <a:r>
              <a:rPr lang="zh-CN" altLang="en-US" sz="4800" b="1">
                <a:solidFill>
                  <a:srgbClr val="FF5050"/>
                </a:solidFill>
                <a:sym typeface="+mn-ea"/>
              </a:rPr>
              <a:t>炼字炼句的能力</a:t>
            </a:r>
            <a:r>
              <a:rPr lang="zh-CN" altLang="en-US" sz="4800" b="1">
                <a:sym typeface="+mn-ea"/>
              </a:rPr>
              <a:t>和</a:t>
            </a:r>
            <a:r>
              <a:rPr lang="zh-CN" altLang="en-US" sz="4800" b="1">
                <a:solidFill>
                  <a:srgbClr val="FF5050"/>
                </a:solidFill>
                <a:sym typeface="+mn-ea"/>
              </a:rPr>
              <a:t>创造思维的能力</a:t>
            </a:r>
            <a:r>
              <a:rPr lang="zh-CN" altLang="en-US" sz="4800" b="1">
                <a:solidFill>
                  <a:schemeClr val="tx1"/>
                </a:solidFill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315595" y="786765"/>
            <a:ext cx="10916920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zh-CN" altLang="en-US" sz="5335" b="1" u="sng"/>
              <a:t>我原想拥有一株小草，您却给了我整片草地</a:t>
            </a:r>
            <a:r>
              <a:rPr lang="zh-CN" altLang="en-US" sz="5335" b="1"/>
              <a:t>；</a:t>
            </a:r>
            <a:r>
              <a:rPr lang="zh-CN" altLang="en-US" sz="5335" b="1" u="sng">
                <a:ea typeface="黑体" panose="02010609060101010101" pitchFamily="49" charset="-122"/>
              </a:rPr>
              <a:t>我原想品尝一滴甘露，您却给了我一泓清泉</a:t>
            </a:r>
            <a:r>
              <a:rPr lang="zh-CN" altLang="en-US" sz="5335" b="1"/>
              <a:t>；</a:t>
            </a:r>
            <a:r>
              <a:rPr lang="zh-CN" altLang="en-US" sz="5335" b="1" u="sng">
                <a:ea typeface="黑体" panose="02010609060101010101" pitchFamily="49" charset="-122"/>
              </a:rPr>
              <a:t>我原想                ，                 </a:t>
            </a:r>
            <a:r>
              <a:rPr lang="en-US" altLang="zh-CN" sz="5335" b="1" u="sng"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315595" y="2379345"/>
            <a:ext cx="12191365" cy="190500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hangingPunct="1">
              <a:buNone/>
            </a:pPr>
            <a:r>
              <a:rPr lang="zh-CN" altLang="en-US" sz="4800" b="1" u="sng">
                <a:solidFill>
                  <a:srgbClr val="FF5050"/>
                </a:solidFill>
                <a:ea typeface="黑体" panose="02010609060101010101" pitchFamily="49" charset="-122"/>
              </a:rPr>
              <a:t>采摘一朵鲜花，您却给了我整个花园；</a:t>
            </a:r>
          </a:p>
          <a:p>
            <a:pPr marL="0" indent="0" eaLnBrk="1" hangingPunct="1">
              <a:buNone/>
            </a:pPr>
            <a:r>
              <a:rPr lang="zh-CN" altLang="en-US" sz="4800" b="1" u="sng">
                <a:solidFill>
                  <a:srgbClr val="FF5050"/>
                </a:solidFill>
                <a:ea typeface="黑体" panose="02010609060101010101" pitchFamily="49" charset="-122"/>
              </a:rPr>
              <a:t>得到一朵浪花，您却给了我一条小溪</a:t>
            </a:r>
            <a:r>
              <a:rPr lang="zh-CN" altLang="en-US" sz="4800" b="1">
                <a:solidFill>
                  <a:srgbClr val="FF5050"/>
                </a:solidFill>
              </a:rPr>
              <a:t>。</a:t>
            </a:r>
          </a:p>
        </p:txBody>
      </p:sp>
      <p:sp>
        <p:nvSpPr>
          <p:cNvPr id="24580" name="Rectangle 4"/>
          <p:cNvSpPr/>
          <p:nvPr/>
        </p:nvSpPr>
        <p:spPr>
          <a:xfrm>
            <a:off x="315595" y="3976370"/>
            <a:ext cx="111899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800" b="1">
                <a:latin typeface="Arial" panose="020b0604020202020204" pitchFamily="34" charset="0"/>
              </a:rPr>
              <a:t>  </a:t>
            </a:r>
            <a:r>
              <a:rPr lang="zh-CN" altLang="en-US" sz="4800" b="1">
                <a:latin typeface="Arial" panose="020b0604020202020204" pitchFamily="34" charset="0"/>
              </a:rPr>
              <a:t>此刻，我只想用满腔的深情对您说：“老师，谢谢您！”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5275" y="462915"/>
            <a:ext cx="10377805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en-US" altLang="zh-CN" sz="4890" b="1"/>
              <a:t>      </a:t>
            </a:r>
            <a:r>
              <a:rPr lang="zh-CN" altLang="en-US" sz="4890" b="1"/>
              <a:t>即使青春是一枝娇艳的花，但我明白，一枝独放永远不是春天，春天该是万紫千红的世界。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132080" y="2016125"/>
            <a:ext cx="10920095" cy="423799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400" b="1"/>
              <a:t>        </a:t>
            </a:r>
            <a:r>
              <a:rPr lang="zh-CN" altLang="en-US" sz="4400" b="1"/>
              <a:t>即使青春是</a:t>
            </a:r>
            <a:r>
              <a:rPr lang="zh-CN" altLang="en-US" sz="4400" b="1" u="sng">
                <a:solidFill>
                  <a:srgbClr val="FF5050"/>
                </a:solidFill>
              </a:rPr>
              <a:t>一株伟岸的树，但我明白，一株独秀永远不是挺拔，成行成排的林木，才是遮风挡沙的绿色长城</a:t>
            </a:r>
            <a:r>
              <a:rPr lang="zh-CN" altLang="en-US" sz="4400" b="1">
                <a:solidFill>
                  <a:srgbClr val="FF5050"/>
                </a:solidFill>
              </a:rPr>
              <a:t>。</a:t>
            </a:r>
          </a:p>
          <a:p>
            <a:pPr eaLnBrk="1" hangingPunct="1">
              <a:buNone/>
            </a:pPr>
            <a:r>
              <a:rPr lang="zh-CN" altLang="en-US" sz="4400" b="1"/>
              <a:t>      即使青春是</a:t>
            </a:r>
            <a:r>
              <a:rPr lang="zh-CN" altLang="en-US" sz="4400" b="1" u="sng">
                <a:solidFill>
                  <a:srgbClr val="FF5050"/>
                </a:solidFill>
              </a:rPr>
              <a:t>一叶孤高的帆，但我明白，一叶孤帆很难远航，千帆竞发才是大海的壮观</a:t>
            </a:r>
            <a:r>
              <a:rPr lang="zh-CN" altLang="en-US" sz="4400" b="1"/>
              <a:t>。</a:t>
            </a:r>
          </a:p>
          <a:p>
            <a:pPr eaLnBrk="1" hangingPunct="1"/>
            <a:endParaRPr lang="en-US" altLang="zh-CN"/>
          </a:p>
        </p:txBody>
      </p:sp>
      <p:pic>
        <p:nvPicPr>
          <p:cNvPr id="105" name="图片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10581005" y="3602355"/>
            <a:ext cx="1611630" cy="3255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363538" y="161290"/>
            <a:ext cx="8964612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zh-CN" altLang="en-US" sz="5335" b="1">
                <a:ea typeface="黑体" panose="02010609060101010101" pitchFamily="49" charset="-122"/>
              </a:rPr>
              <a:t>爱心是</a:t>
            </a:r>
            <a:r>
              <a:rPr lang="zh-CN" altLang="en-US" sz="5335" b="1" u="sng">
                <a:ea typeface="黑体" panose="02010609060101010101" pitchFamily="49" charset="-122"/>
              </a:rPr>
              <a:t>冬日里的一片阳光，使饥寒交迫的人感到人间的温暖</a:t>
            </a:r>
            <a:r>
              <a:rPr lang="zh-CN" altLang="en-US" sz="5335" b="1"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363855" y="1590040"/>
            <a:ext cx="10246360" cy="45262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4800" b="1" u="sng">
                <a:solidFill>
                  <a:srgbClr val="FF5050"/>
                </a:solidFill>
              </a:rPr>
              <a:t>爱心是沙漠里的一泓泉水，使濒临绝境的人重新看到生活的希望；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4800" b="1" u="sng">
                <a:solidFill>
                  <a:srgbClr val="002060"/>
                </a:solidFill>
              </a:rPr>
              <a:t>爱心是飘荡在夜空的一首歌谣，使孤苦无依的人获得心灵的慰藉。</a:t>
            </a:r>
          </a:p>
        </p:txBody>
      </p:sp>
      <p:pic>
        <p:nvPicPr>
          <p:cNvPr id="106" name="图片 105"/>
          <p:cNvPicPr/>
          <p:nvPr/>
        </p:nvPicPr>
        <p:blipFill>
          <a:blip r:embed="rId2"/>
          <a:stretch>
            <a:fillRect/>
          </a:stretch>
        </p:blipFill>
        <p:spPr>
          <a:xfrm>
            <a:off x="7168515" y="4399280"/>
            <a:ext cx="5023485" cy="2458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1992313" y="26035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xfrm>
            <a:off x="144145" y="0"/>
            <a:ext cx="10523855" cy="68580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 b="1"/>
              <a:t>浓浓的母爱使我深深地认识到：即使你是一只矫健的雄鹰，也永远飞不出母爱的天空；</a:t>
            </a:r>
            <a:endParaRPr lang="zh-CN" altLang="en-US" sz="4800" b="1" u="sng"/>
          </a:p>
          <a:p>
            <a:pPr eaLnBrk="1" hangingPunct="1">
              <a:buNone/>
            </a:pPr>
            <a:endParaRPr lang="zh-CN" altLang="en-US" sz="4800" b="1"/>
          </a:p>
          <a:p>
            <a:pPr eaLnBrk="1" hangingPunct="1">
              <a:buNone/>
            </a:pPr>
            <a:r>
              <a:rPr lang="zh-CN" altLang="en-US" sz="4800" b="1"/>
              <a:t>                                                                                                                                  </a:t>
            </a:r>
          </a:p>
          <a:p>
            <a:pPr eaLnBrk="1" hangingPunct="1"/>
            <a:r>
              <a:rPr lang="zh-CN" altLang="en-US" sz="4800" b="1"/>
              <a:t>在人生的路上不管我们已走过多远，还要走多远，我们都要经过母亲精心营造的那座桥！</a:t>
            </a:r>
            <a:br>
              <a:rPr lang="zh-CN" altLang="en-US" sz="2800"/>
            </a:br>
            <a:endParaRPr lang="zh-CN" altLang="en-US" sz="2800"/>
          </a:p>
        </p:txBody>
      </p:sp>
      <p:sp>
        <p:nvSpPr>
          <p:cNvPr id="19460" name="Rectangle 4"/>
          <p:cNvSpPr/>
          <p:nvPr/>
        </p:nvSpPr>
        <p:spPr>
          <a:xfrm>
            <a:off x="672465" y="2195195"/>
            <a:ext cx="9056370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u="sng">
                <a:latin typeface="Arial" panose="020b0604020202020204" pitchFamily="34" charset="0"/>
              </a:rPr>
              <a:t>  </a:t>
            </a:r>
            <a:r>
              <a:rPr lang="zh-CN" altLang="en-US" sz="4800" b="1" u="sng">
                <a:solidFill>
                  <a:srgbClr val="FF5050"/>
                </a:solidFill>
                <a:latin typeface="Arial" panose="020b0604020202020204" pitchFamily="34" charset="0"/>
              </a:rPr>
              <a:t>即使你是一条扬帆行驶的快船，</a:t>
            </a:r>
          </a:p>
          <a:p>
            <a:r>
              <a:rPr lang="zh-CN" altLang="en-US" sz="4800" b="1" u="sng">
                <a:solidFill>
                  <a:srgbClr val="FF5050"/>
                </a:solidFill>
                <a:latin typeface="Arial" panose="020b0604020202020204" pitchFamily="34" charset="0"/>
              </a:rPr>
              <a:t>也永远驶不出母爱的长河</a:t>
            </a:r>
            <a:r>
              <a:rPr lang="zh-CN" altLang="en-US" b="1" u="sng">
                <a:solidFill>
                  <a:srgbClr val="FF5050"/>
                </a:solidFill>
                <a:latin typeface="Arial" panose="020b0604020202020204" pitchFamily="34" charset="0"/>
              </a:rPr>
              <a:t>！</a:t>
            </a:r>
          </a:p>
        </p:txBody>
      </p:sp>
      <p:pic>
        <p:nvPicPr>
          <p:cNvPr id="107" name="图片 106"/>
          <p:cNvPicPr/>
          <p:nvPr/>
        </p:nvPicPr>
        <p:blipFill>
          <a:blip r:embed="rId2"/>
          <a:stretch>
            <a:fillRect/>
          </a:stretch>
        </p:blipFill>
        <p:spPr>
          <a:xfrm>
            <a:off x="8602345" y="5082540"/>
            <a:ext cx="3317875" cy="1775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807403" y="425133"/>
            <a:ext cx="8229600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zh-CN" altLang="en-US" sz="5335" b="1">
                <a:ea typeface="黑体" panose="02010609060101010101" pitchFamily="49" charset="-122"/>
              </a:rPr>
              <a:t>生命真是一个奇迹，一枝从污泥里长出的夏荷，竟开出雪一样洁白纯净的花儿；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344170" y="1907540"/>
            <a:ext cx="9465945" cy="321373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eaLnBrk="1" hangingPunct="1">
              <a:buNone/>
            </a:pPr>
            <a:r>
              <a:rPr lang="en-US" altLang="zh-CN" sz="4800" b="1">
                <a:ea typeface="黑体" panose="02010609060101010101" pitchFamily="49" charset="-122"/>
              </a:rPr>
              <a:t>   </a:t>
            </a:r>
            <a:r>
              <a:rPr lang="zh-CN" altLang="en-US" sz="4800" b="1">
                <a:solidFill>
                  <a:srgbClr val="FF5050"/>
                </a:solidFill>
                <a:ea typeface="黑体" panose="02010609060101010101" pitchFamily="49" charset="-122"/>
              </a:rPr>
              <a:t>一株从贫瘠土壤上长大的小树，竟结出像金一样灿烂辉煌的果实；</a:t>
            </a:r>
          </a:p>
          <a:p>
            <a:pPr eaLnBrk="1" hangingPunct="1">
              <a:buNone/>
            </a:pPr>
            <a:r>
              <a:rPr lang="zh-CN" altLang="en-US" sz="4800" b="1">
                <a:solidFill>
                  <a:srgbClr val="002060"/>
                </a:solidFill>
                <a:ea typeface="黑体" panose="02010609060101010101" pitchFamily="49" charset="-122"/>
              </a:rPr>
              <a:t>一只从低矮灌木丛中飞出的小鸟，竟能唱出琴一样宛转动听的歌曲。</a:t>
            </a:r>
          </a:p>
        </p:txBody>
      </p:sp>
      <p:pic>
        <p:nvPicPr>
          <p:cNvPr id="108" name="图片 107"/>
          <p:cNvPicPr/>
          <p:nvPr/>
        </p:nvPicPr>
        <p:blipFill>
          <a:blip r:embed="rId2"/>
          <a:stretch>
            <a:fillRect/>
          </a:stretch>
        </p:blipFill>
        <p:spPr>
          <a:xfrm>
            <a:off x="7613015" y="4776470"/>
            <a:ext cx="4286885" cy="2081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38760" y="0"/>
            <a:ext cx="11210925" cy="1325880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algn="l" eaLnBrk="1" hangingPunct="1"/>
            <a:r>
              <a:rPr lang="zh-CN" altLang="en-US" sz="4800" b="1"/>
              <a:t>种子如果害怕埋没，那它永远不能发芽。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42240" y="971550"/>
            <a:ext cx="12050395" cy="452628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4800" b="1">
                <a:solidFill>
                  <a:srgbClr val="FF5050"/>
                </a:solidFill>
                <a:ea typeface="黑体" panose="02010609060101010101" pitchFamily="49" charset="-122"/>
              </a:rPr>
              <a:t>鲜花如果害怕凋谢，那它永远不能开放；</a:t>
            </a:r>
          </a:p>
          <a:p>
            <a:pPr marL="0" indent="0" eaLnBrk="1" hangingPunct="1">
              <a:buNone/>
            </a:pPr>
            <a:r>
              <a:rPr lang="zh-CN" altLang="en-US" sz="4800" b="1">
                <a:solidFill>
                  <a:srgbClr val="FF5050"/>
                </a:solidFill>
                <a:ea typeface="黑体" panose="02010609060101010101" pitchFamily="49" charset="-122"/>
              </a:rPr>
              <a:t>矿石如果害怕焚烧，那它永远不能成钢；</a:t>
            </a:r>
          </a:p>
          <a:p>
            <a:pPr eaLnBrk="1" hangingPunct="1"/>
            <a:endParaRPr lang="en-US" altLang="zh-CN" sz="4800" b="1">
              <a:solidFill>
                <a:srgbClr val="FF5050"/>
              </a:solidFill>
              <a:ea typeface="黑体" panose="02010609060101010101" pitchFamily="49" charset="-122"/>
            </a:endParaRPr>
          </a:p>
        </p:txBody>
      </p:sp>
      <p:sp>
        <p:nvSpPr>
          <p:cNvPr id="32771" name="Rectangle 3"/>
          <p:cNvSpPr>
            <a:spLocks noGrp="1"/>
          </p:cNvSpPr>
          <p:nvPr/>
        </p:nvSpPr>
        <p:spPr>
          <a:xfrm>
            <a:off x="0" y="2794635"/>
            <a:ext cx="12192000" cy="52889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4400" b="1">
                <a:solidFill>
                  <a:srgbClr val="FF5050"/>
                </a:solidFill>
                <a:ea typeface="黑体" panose="02010609060101010101" pitchFamily="49" charset="-122"/>
              </a:rPr>
              <a:t>蜡烛如果害怕燃烧，那它永远不能发光；</a:t>
            </a:r>
          </a:p>
          <a:p>
            <a:pPr marL="0" indent="0" eaLnBrk="1" hangingPunct="1">
              <a:buNone/>
            </a:pPr>
            <a:r>
              <a:rPr lang="zh-CN" altLang="en-US" sz="4400" b="1">
                <a:solidFill>
                  <a:srgbClr val="FF5050"/>
                </a:solidFill>
                <a:ea typeface="黑体" panose="02010609060101010101" pitchFamily="49" charset="-122"/>
              </a:rPr>
              <a:t>航船如果害怕风浪，那它永远不能到达彼岸。</a:t>
            </a:r>
          </a:p>
        </p:txBody>
      </p:sp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7478395" y="4356100"/>
            <a:ext cx="4265930" cy="2338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435610" y="92710"/>
            <a:ext cx="8435975" cy="6126163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4800" b="1"/>
              <a:t>书籍好比一架梯子，它能引领人们登上文化的殿堂；</a:t>
            </a:r>
          </a:p>
          <a:p>
            <a:pPr marL="0" indent="0" eaLnBrk="1" hangingPunct="1">
              <a:buNone/>
            </a:pPr>
            <a:r>
              <a:rPr lang="zh-CN" altLang="en-US" sz="4800" b="1"/>
              <a:t>书籍犹如一条小船，它会载着我们驶向知识的海洋。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3797" name="矩形 33796"/>
          <p:cNvSpPr/>
          <p:nvPr/>
        </p:nvSpPr>
        <p:spPr>
          <a:xfrm>
            <a:off x="670560" y="3432175"/>
            <a:ext cx="8604250" cy="1599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900" b="1">
                <a:solidFill>
                  <a:srgbClr val="FF5050"/>
                </a:solidFill>
                <a:latin typeface="Arial" panose="020b0604020202020204" pitchFamily="34" charset="0"/>
              </a:rPr>
              <a:t>书籍如同一把钥匙，它可帮助我们开启心灵的智慧之窗</a:t>
            </a:r>
            <a:r>
              <a:rPr lang="zh-CN" altLang="en-US" sz="4900" b="1">
                <a:latin typeface="Arial" panose="020b0604020202020204" pitchFamily="34" charset="0"/>
              </a:rPr>
              <a:t>；</a:t>
            </a:r>
          </a:p>
        </p:txBody>
      </p:sp>
      <p:pic>
        <p:nvPicPr>
          <p:cNvPr id="110" name="图片 109"/>
          <p:cNvPicPr/>
          <p:nvPr/>
        </p:nvPicPr>
        <p:blipFill>
          <a:blip r:embed="rId2"/>
          <a:stretch>
            <a:fillRect/>
          </a:stretch>
        </p:blipFill>
        <p:spPr>
          <a:xfrm>
            <a:off x="9065895" y="92710"/>
            <a:ext cx="2781300" cy="1913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图片 110"/>
          <p:cNvPicPr/>
          <p:nvPr/>
        </p:nvPicPr>
        <p:blipFill>
          <a:blip r:embed="rId3"/>
          <a:stretch>
            <a:fillRect/>
          </a:stretch>
        </p:blipFill>
        <p:spPr>
          <a:xfrm>
            <a:off x="7673975" y="2005965"/>
            <a:ext cx="491617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50850" y="1395730"/>
            <a:ext cx="10551160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zh-CN" altLang="en-US" sz="4800" b="1"/>
              <a:t>     人生如一本书，应该多一些精彩的细节，少一些乏味的字眼；</a:t>
            </a:r>
            <a:br>
              <a:rPr lang="zh-CN" altLang="en-US" sz="4800" b="1"/>
            </a:br>
            <a:r>
              <a:rPr lang="zh-CN" altLang="en-US" sz="4800" b="1"/>
              <a:t>    人生如一支歌，应该多一些昂扬的旋律，少一些忧伤的音符；</a:t>
            </a:r>
            <a:r>
              <a:rPr lang="zh-CN" altLang="en-US" sz="4800" b="1" u="sng"/>
              <a:t>                           </a:t>
            </a: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362585" y="3411855"/>
            <a:ext cx="11372850" cy="45262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800" b="1"/>
              <a:t>    </a:t>
            </a:r>
            <a:r>
              <a:rPr lang="zh-CN" altLang="en-US" sz="4800" b="1">
                <a:solidFill>
                  <a:srgbClr val="FF5050"/>
                </a:solidFill>
              </a:rPr>
              <a:t>人生如一幅画，应该多一些亮丽的色彩，少一些灰暗的色调。 </a:t>
            </a:r>
          </a:p>
        </p:txBody>
      </p:sp>
      <p:pic>
        <p:nvPicPr>
          <p:cNvPr id="112" name="图片 111"/>
          <p:cNvPicPr/>
          <p:nvPr/>
        </p:nvPicPr>
        <p:blipFill>
          <a:blip r:embed="rId2"/>
          <a:stretch>
            <a:fillRect/>
          </a:stretch>
        </p:blipFill>
        <p:spPr>
          <a:xfrm>
            <a:off x="6744335" y="4197350"/>
            <a:ext cx="5217160" cy="2461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122555" y="678815"/>
            <a:ext cx="10921365" cy="114300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algn="l" eaLnBrk="1" hangingPunct="1"/>
            <a:r>
              <a:rPr lang="zh-CN" altLang="en-US" sz="5400" b="1"/>
              <a:t> 生活像一条长河，有急流也有缓流；</a:t>
            </a:r>
            <a:br>
              <a:rPr lang="zh-CN" altLang="en-US" sz="5400" b="1"/>
            </a:br>
            <a:r>
              <a:rPr lang="zh-CN" altLang="en-US" sz="5400" b="1"/>
              <a:t>    </a:t>
            </a:r>
            <a:br>
              <a:rPr lang="zh-CN" altLang="en-US" sz="5400" b="1"/>
            </a:br>
            <a:r>
              <a:rPr lang="zh-CN" altLang="en-US" sz="5400" b="1"/>
              <a:t>生活像一幅画卷，有冷色也有暖色；</a:t>
            </a: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122555" y="2607310"/>
            <a:ext cx="10590530" cy="102489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4800" b="1">
                <a:solidFill>
                  <a:srgbClr val="FF5050"/>
                </a:solidFill>
              </a:rPr>
              <a:t>   生活像一首乐曲，有低音也有高音。</a:t>
            </a:r>
            <a:endParaRPr lang="zh-CN" altLang="en-US">
              <a:solidFill>
                <a:srgbClr val="FF5050"/>
              </a:solidFill>
            </a:endParaRPr>
          </a:p>
        </p:txBody>
      </p:sp>
      <p:pic>
        <p:nvPicPr>
          <p:cNvPr id="114" name="图片 113"/>
          <p:cNvPicPr/>
          <p:nvPr/>
        </p:nvPicPr>
        <p:blipFill>
          <a:blip r:embed="rId2"/>
          <a:stretch>
            <a:fillRect/>
          </a:stretch>
        </p:blipFill>
        <p:spPr>
          <a:xfrm>
            <a:off x="4159885" y="3748405"/>
            <a:ext cx="7067550" cy="3109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224790" y="0"/>
            <a:ext cx="11477625" cy="63817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800" b="1"/>
              <a:t>         </a:t>
            </a:r>
            <a:r>
              <a:rPr lang="zh-CN" altLang="en-US" sz="4800" b="1"/>
              <a:t>人生好似一条河，既有波澜壮阔，汹涌澎湃，也有清风徐来，水波不兴；</a:t>
            </a:r>
          </a:p>
          <a:p>
            <a:pPr eaLnBrk="1" hangingPunct="1">
              <a:buNone/>
            </a:pPr>
            <a:r>
              <a:rPr lang="zh-CN" altLang="en-US" sz="4800" b="1"/>
              <a:t>      </a:t>
            </a:r>
            <a:r>
              <a:rPr lang="zh-CN" altLang="en-US" sz="4800" b="1">
                <a:solidFill>
                  <a:srgbClr val="FF5050"/>
                </a:solidFill>
              </a:rPr>
              <a:t>人生好似一首歌，既有欢乐的音符，也有悲壮的旋律</a:t>
            </a:r>
            <a:r>
              <a:rPr lang="zh-CN" altLang="en-US" sz="4800" b="1"/>
              <a:t>；</a:t>
            </a:r>
          </a:p>
          <a:p>
            <a:pPr eaLnBrk="1" hangingPunct="1">
              <a:buNone/>
            </a:pPr>
            <a:r>
              <a:rPr lang="zh-CN" altLang="en-US" sz="4800" b="1"/>
              <a:t>    </a:t>
            </a:r>
            <a:r>
              <a:rPr lang="zh-CN" altLang="en-US" sz="4800" b="1">
                <a:solidFill>
                  <a:srgbClr val="FF5050"/>
                </a:solidFill>
              </a:rPr>
              <a:t>人生好似一条船，既有一帆风顺时，也有急流险滩处。</a:t>
            </a:r>
            <a:r>
              <a:rPr lang="zh-CN" altLang="en-US"/>
              <a:t> </a:t>
            </a:r>
          </a:p>
        </p:txBody>
      </p:sp>
      <p:pic>
        <p:nvPicPr>
          <p:cNvPr id="115" name="图片 114"/>
          <p:cNvPicPr/>
          <p:nvPr/>
        </p:nvPicPr>
        <p:blipFill>
          <a:blip r:embed="rId2"/>
          <a:stretch>
            <a:fillRect/>
          </a:stretch>
        </p:blipFill>
        <p:spPr>
          <a:xfrm>
            <a:off x="5567680" y="3727450"/>
            <a:ext cx="6534785" cy="2919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1518285" y="467360"/>
            <a:ext cx="3406775" cy="1371600"/>
          </a:xfrm>
        </p:spPr>
        <p:txBody>
          <a:bodyPr vert="horz" wrap="square" anchor="ctr" anchorCtr="0">
            <a:normAutofit fontScale="90000"/>
          </a:bodyPr>
          <a:lstStyle/>
          <a:p>
            <a:pPr eaLnBrk="1" hangingPunct="1"/>
            <a:r>
              <a:rPr lang="zh-CN" altLang="en-US" sz="5335" b="1">
                <a:solidFill>
                  <a:srgbClr val="FF0000"/>
                </a:solidFill>
                <a:sym typeface="+mn-ea"/>
              </a:rPr>
              <a:t>仿写要点：</a:t>
            </a:r>
            <a:br>
              <a:rPr lang="zh-CN" altLang="en-US" sz="5335" b="1">
                <a:solidFill>
                  <a:srgbClr val="FF0000"/>
                </a:solidFill>
                <a:sym typeface="+mn-ea"/>
              </a:rPr>
            </a:br>
            <a:endParaRPr lang="en-US" altLang="zh-CN" sz="5335" b="1">
              <a:solidFill>
                <a:srgbClr val="FF0000"/>
              </a:solidFill>
              <a:ea typeface="方正舒体" pitchFamily="2" charset="-122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518285" y="1372235"/>
            <a:ext cx="8785225" cy="5000625"/>
          </a:xfrm>
        </p:spPr>
        <p:txBody>
          <a:bodyPr vert="horz" wrap="square" anchor="t" anchorCtr="0">
            <a:normAutofit lnSpcReduction="20000"/>
          </a:bodyPr>
          <a:lstStyle>
            <a:lvl1pPr lvl="0">
              <a:buClr>
                <a:schemeClr val="bg2"/>
              </a:buClr>
              <a:buSzPct val="75000"/>
              <a:buFont typeface="Wingdings" panose="05000000000000000000" pitchFamily="2" charset="2"/>
              <a:defRPr sz="2800"/>
            </a:lvl1pPr>
            <a:lvl2pPr lvl="1">
              <a:buClr>
                <a:schemeClr val="bg2"/>
              </a:buClr>
              <a:buSzPct val="75000"/>
              <a:buFont typeface="Wingdings" panose="05000000000000000000" pitchFamily="2" charset="2"/>
              <a:defRPr sz="2400"/>
            </a:lvl2pPr>
            <a:lvl3pPr lvl="2">
              <a:buClr>
                <a:schemeClr val="bg2"/>
              </a:buClr>
              <a:buSzPct val="75000"/>
              <a:buFont typeface="Wingdings" panose="05000000000000000000" pitchFamily="2" charset="2"/>
              <a:defRPr sz="2000"/>
            </a:lvl3pPr>
            <a:lvl4pPr lvl="3">
              <a:buClr>
                <a:schemeClr val="bg2"/>
              </a:buClr>
              <a:buSzPct val="75000"/>
              <a:buFont typeface="Wingdings" panose="05000000000000000000" pitchFamily="2" charset="2"/>
              <a:defRPr sz="1800"/>
            </a:lvl4pPr>
            <a:lvl5pPr lvl="4">
              <a:buClr>
                <a:schemeClr val="bg2"/>
              </a:buClr>
              <a:buSzTx/>
              <a:buFont typeface="Wingdings" panose="05000000000000000000" pitchFamily="2" charset="2"/>
              <a:defRPr sz="1800"/>
            </a:lvl5pPr>
          </a:lstStyle>
          <a:p>
            <a:pPr lvl="0" eaLnBrk="1" hangingPunct="1"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1.</a:t>
            </a:r>
            <a:r>
              <a:rPr lang="zh-CN" altLang="en-US" sz="4800" b="1">
                <a:solidFill>
                  <a:srgbClr val="0000E5"/>
                </a:solidFill>
              </a:rPr>
              <a:t>仿写内容有关联；</a:t>
            </a: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2.</a:t>
            </a:r>
            <a:r>
              <a:rPr lang="zh-CN" altLang="en-US" sz="4800" b="1">
                <a:solidFill>
                  <a:srgbClr val="0000E5"/>
                </a:solidFill>
              </a:rPr>
              <a:t>句子语意须连贯；</a:t>
            </a: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3.</a:t>
            </a:r>
            <a:r>
              <a:rPr lang="zh-CN" altLang="en-US" sz="4800" b="1">
                <a:solidFill>
                  <a:srgbClr val="0000E5"/>
                </a:solidFill>
              </a:rPr>
              <a:t>修辞手法应相同</a:t>
            </a:r>
            <a:r>
              <a:rPr lang="zh-CN" altLang="en-US" sz="4800" b="1">
                <a:solidFill>
                  <a:srgbClr val="0000E5"/>
                </a:solidFill>
                <a:sym typeface="+mn-ea"/>
              </a:rPr>
              <a:t>；</a:t>
            </a:r>
            <a:endParaRPr lang="zh-CN" altLang="en-US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4.</a:t>
            </a:r>
            <a:r>
              <a:rPr lang="zh-CN" altLang="en-US" sz="4800" b="1">
                <a:solidFill>
                  <a:srgbClr val="0000E5"/>
                </a:solidFill>
              </a:rPr>
              <a:t>句式前后要</a:t>
            </a:r>
            <a:r>
              <a:rPr lang="zh-CN" altLang="en-US" sz="4800" b="1">
                <a:solidFill>
                  <a:srgbClr val="0000E5"/>
                </a:solidFill>
                <a:sym typeface="+mn-ea"/>
              </a:rPr>
              <a:t>一致。</a:t>
            </a:r>
            <a:endParaRPr lang="zh-CN" altLang="en-US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548880" y="3415030"/>
            <a:ext cx="4462145" cy="3126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>
          <a:xfrm>
            <a:off x="408940" y="0"/>
            <a:ext cx="11486515" cy="6858000"/>
          </a:xfrm>
        </p:spPr>
        <p:txBody>
          <a:bodyPr vert="horz" wrap="square" lIns="91440" tIns="45720" rIns="91440" bIns="45720" anchor="t"/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4800" b="1"/>
              <a:t>没有蓝天的深邃，可以有白云的飘逸；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4800" b="1"/>
              <a:t>没有大海的壮阔，可以有</a:t>
            </a:r>
            <a:r>
              <a:rPr lang="zh-CN" altLang="en-US" sz="4800" b="1" u="sng">
                <a:sym typeface="+mn-ea"/>
              </a:rPr>
              <a:t>                     </a:t>
            </a:r>
            <a:r>
              <a:rPr lang="zh-CN" altLang="en-US" sz="4800" b="1"/>
              <a:t>；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4800" b="1"/>
              <a:t>没有</a:t>
            </a:r>
            <a:r>
              <a:rPr lang="zh-CN" altLang="en-US" sz="4800" b="1" u="sng"/>
              <a:t>                    </a:t>
            </a:r>
            <a:r>
              <a:rPr lang="zh-CN" altLang="en-US" sz="4800" b="1"/>
              <a:t>，可以有</a:t>
            </a:r>
            <a:r>
              <a:rPr lang="zh-CN" altLang="en-US" sz="4800" b="1" u="sng"/>
              <a:t>                     </a:t>
            </a:r>
            <a:r>
              <a:rPr lang="zh-CN" altLang="en-US" sz="4800" b="1"/>
              <a:t>。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4800" b="1"/>
              <a:t>生活中没有旁观者的席位，我们总可以找到自己的位置，自己的光源，自己的声音。</a:t>
            </a:r>
          </a:p>
        </p:txBody>
      </p:sp>
      <p:sp>
        <p:nvSpPr>
          <p:cNvPr id="23556" name="Rectangle 4"/>
          <p:cNvSpPr/>
          <p:nvPr/>
        </p:nvSpPr>
        <p:spPr>
          <a:xfrm>
            <a:off x="7044055" y="1452245"/>
            <a:ext cx="45354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5050"/>
                </a:solidFill>
                <a:latin typeface="Arial" panose="020b0604020202020204" pitchFamily="34" charset="0"/>
              </a:rPr>
              <a:t>小溪的优雅</a:t>
            </a:r>
          </a:p>
        </p:txBody>
      </p:sp>
      <p:sp>
        <p:nvSpPr>
          <p:cNvPr id="23557" name="Rectangle 5"/>
          <p:cNvSpPr/>
          <p:nvPr/>
        </p:nvSpPr>
        <p:spPr>
          <a:xfrm>
            <a:off x="1478915" y="2655570"/>
            <a:ext cx="32308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原野的芬芳</a:t>
            </a:r>
          </a:p>
        </p:txBody>
      </p:sp>
      <p:sp>
        <p:nvSpPr>
          <p:cNvPr id="23558" name="Rectangle 6"/>
          <p:cNvSpPr/>
          <p:nvPr/>
        </p:nvSpPr>
        <p:spPr>
          <a:xfrm>
            <a:off x="6863715" y="2655570"/>
            <a:ext cx="32308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5050"/>
                </a:solidFill>
                <a:latin typeface="Arial" panose="020b0604020202020204" pitchFamily="34" charset="0"/>
              </a:rPr>
              <a:t>小草的翠绿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199390" y="365125"/>
            <a:ext cx="11425555" cy="6126480"/>
          </a:xfrm>
        </p:spPr>
        <p:txBody>
          <a:bodyPr vert="horz" wrap="square" lIns="91440" tIns="45720" rIns="91440" bIns="45720" anchor="t">
            <a:normAutofit lnSpcReduction="10000"/>
          </a:bodyPr>
          <a:lstStyle/>
          <a:p>
            <a:pPr>
              <a:buNone/>
            </a:pPr>
            <a:r>
              <a:rPr lang="en-US" altLang="zh-CN" sz="4800" b="1">
                <a:solidFill>
                  <a:srgbClr val="002060"/>
                </a:solidFill>
              </a:rPr>
              <a:t>         </a:t>
            </a:r>
            <a:r>
              <a:rPr lang="zh-CN" altLang="en-US" sz="4800" b="1">
                <a:solidFill>
                  <a:srgbClr val="002060"/>
                </a:solidFill>
              </a:rPr>
              <a:t>青春是用意志的血滴和拼搏的汗水酿成的琼浆</a:t>
            </a:r>
            <a:r>
              <a:rPr lang="en-US" altLang="zh-CN" sz="4800" b="1">
                <a:solidFill>
                  <a:srgbClr val="002060"/>
                </a:solidFill>
              </a:rPr>
              <a:t>——</a:t>
            </a:r>
            <a:r>
              <a:rPr lang="zh-CN" altLang="en-US" sz="4800" b="1">
                <a:solidFill>
                  <a:srgbClr val="002060"/>
                </a:solidFill>
              </a:rPr>
              <a:t>历久弥香；</a:t>
            </a:r>
            <a:endParaRPr lang="en-US" altLang="zh-CN" sz="4800" b="1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altLang="zh-CN" sz="4800" b="1">
                <a:solidFill>
                  <a:srgbClr val="002060"/>
                </a:solidFill>
              </a:rPr>
              <a:t>       </a:t>
            </a:r>
            <a:r>
              <a:rPr lang="en-US" altLang="zh-CN" sz="4800" b="1">
                <a:solidFill>
                  <a:srgbClr val="FF0000"/>
                </a:solidFill>
              </a:rPr>
              <a:t> </a:t>
            </a:r>
            <a:r>
              <a:rPr lang="zh-CN" altLang="en-US" sz="4800" b="1">
                <a:solidFill>
                  <a:srgbClr val="FF0000"/>
                </a:solidFill>
              </a:rPr>
              <a:t>青春是用不凋的希望和不灭的向往编织的彩虹</a:t>
            </a:r>
            <a:r>
              <a:rPr lang="en-US" altLang="zh-CN" sz="4800" b="1">
                <a:solidFill>
                  <a:srgbClr val="FF0000"/>
                </a:solidFill>
              </a:rPr>
              <a:t>——</a:t>
            </a:r>
            <a:r>
              <a:rPr lang="zh-CN" altLang="en-US" sz="4800" b="1">
                <a:solidFill>
                  <a:srgbClr val="FF0000"/>
                </a:solidFill>
              </a:rPr>
              <a:t>绚丽辉煌；</a:t>
            </a:r>
            <a:endParaRPr lang="en-US" altLang="zh-CN" sz="48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800" b="1">
                <a:solidFill>
                  <a:srgbClr val="002060"/>
                </a:solidFill>
              </a:rPr>
              <a:t>         </a:t>
            </a:r>
            <a:r>
              <a:rPr lang="zh-CN" altLang="en-US" sz="4800" b="1">
                <a:solidFill>
                  <a:srgbClr val="002060"/>
                </a:solidFill>
              </a:rPr>
              <a:t>青春是用永恒的执著和顽强的韧劲筑起的铜墙铁壁</a:t>
            </a:r>
            <a:r>
              <a:rPr lang="en-US" altLang="zh-CN" sz="4800" b="1">
                <a:solidFill>
                  <a:srgbClr val="002060"/>
                </a:solidFill>
              </a:rPr>
              <a:t>——</a:t>
            </a:r>
            <a:r>
              <a:rPr lang="zh-CN" altLang="en-US" sz="4800" b="1">
                <a:solidFill>
                  <a:srgbClr val="002060"/>
                </a:solidFill>
              </a:rPr>
              <a:t>固若金汤</a:t>
            </a:r>
            <a:r>
              <a:rPr lang="zh-CN" altLang="en-US"/>
              <a:t>。</a:t>
            </a:r>
          </a:p>
        </p:txBody>
      </p:sp>
      <p:pic>
        <p:nvPicPr>
          <p:cNvPr id="116" name="图片 115"/>
          <p:cNvPicPr/>
          <p:nvPr/>
        </p:nvPicPr>
        <p:blipFill>
          <a:blip r:embed="rId2"/>
          <a:stretch>
            <a:fillRect/>
          </a:stretch>
        </p:blipFill>
        <p:spPr>
          <a:xfrm>
            <a:off x="8282305" y="4051300"/>
            <a:ext cx="3746500" cy="280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1078230" y="365760"/>
            <a:ext cx="9829800" cy="61264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800" b="1"/>
              <a:t>楚大夫沉吟泽畔，九死不悔；</a:t>
            </a:r>
          </a:p>
          <a:p>
            <a:pPr eaLnBrk="1" hangingPunct="1">
              <a:buNone/>
            </a:pPr>
            <a:r>
              <a:rPr lang="zh-CN" altLang="en-US" sz="4800" b="1"/>
              <a:t>魏武帝扬鞭东指，壮心不已；</a:t>
            </a:r>
          </a:p>
          <a:p>
            <a:pPr eaLnBrk="1" hangingPunct="1">
              <a:buNone/>
            </a:pPr>
            <a:r>
              <a:rPr lang="zh-CN" altLang="en-US" sz="4800" b="1"/>
              <a:t>岳武穆精忠报国，气壮山河；</a:t>
            </a:r>
          </a:p>
          <a:p>
            <a:pPr eaLnBrk="1" hangingPunct="1">
              <a:buNone/>
            </a:pPr>
            <a:r>
              <a:rPr lang="zh-CN" altLang="en-US" sz="4800" b="1"/>
              <a:t>陶渊明采菊东篱，怡然自得</a:t>
            </a:r>
            <a:r>
              <a:rPr lang="en-US" altLang="zh-CN" sz="4800" b="1"/>
              <a:t>……</a:t>
            </a:r>
            <a:r>
              <a:rPr lang="en-US" altLang="zh-CN"/>
              <a:t> </a:t>
            </a:r>
          </a:p>
        </p:txBody>
      </p:sp>
      <p:pic>
        <p:nvPicPr>
          <p:cNvPr id="117" name="图片 116"/>
          <p:cNvPicPr/>
          <p:nvPr/>
        </p:nvPicPr>
        <p:blipFill>
          <a:blip r:embed="rId2"/>
          <a:stretch>
            <a:fillRect/>
          </a:stretch>
        </p:blipFill>
        <p:spPr>
          <a:xfrm>
            <a:off x="9673590" y="808355"/>
            <a:ext cx="2209800" cy="473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40030"/>
            <a:ext cx="11353800" cy="61766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A</a:t>
            </a:r>
            <a:r>
              <a:rPr lang="zh-CN" altLang="en-US" sz="4400" b="1"/>
              <a:t>是一座金字塔,是进取</a:t>
            </a: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B</a:t>
            </a:r>
            <a:r>
              <a:rPr lang="zh-CN" altLang="en-US" sz="4400" b="1"/>
              <a:t>是两颗连结在一起的心,是友谊. </a:t>
            </a: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C</a:t>
            </a:r>
            <a:r>
              <a:rPr lang="zh-CN" altLang="en-US" sz="4400" b="1"/>
              <a:t>是未满的月牙儿,是缺憾. </a:t>
            </a: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D</a:t>
            </a:r>
            <a:r>
              <a:rPr lang="zh-CN" altLang="en-US" sz="4400" b="1"/>
              <a:t>是上了弦的弓,是等待【是一把竖琴,是快乐】</a:t>
            </a:r>
          </a:p>
          <a:p>
            <a:pPr marL="0" indent="0">
              <a:buNone/>
            </a:pPr>
            <a:r>
              <a:rPr lang="zh-CN" altLang="en-US" sz="4400" b="1"/>
              <a:t> 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E</a:t>
            </a:r>
            <a:r>
              <a:rPr lang="zh-CN" altLang="en-US" sz="4400" b="1">
                <a:sym typeface="+mn-ea"/>
              </a:rPr>
              <a:t>是一把梳子,是生活 </a:t>
            </a:r>
            <a:endParaRPr lang="zh-CN" altLang="en-US" sz="4400" b="1"/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sym typeface="+mn-ea"/>
              </a:rPr>
              <a:t>F</a:t>
            </a:r>
            <a:r>
              <a:rPr lang="zh-CN" altLang="en-US" sz="4400" b="1">
                <a:sym typeface="+mn-ea"/>
              </a:rPr>
              <a:t>是一面旗帜,是目标</a:t>
            </a:r>
            <a:endParaRPr lang="zh-CN" altLang="en-US" sz="4400" b="1"/>
          </a:p>
          <a:p>
            <a:pPr marL="0" indent="0">
              <a:buNone/>
            </a:pPr>
            <a:r>
              <a:rPr lang="zh-CN" altLang="en-US" sz="4400" b="1"/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G</a:t>
            </a:r>
            <a:r>
              <a:rPr lang="zh-CN" altLang="en-US" sz="4400" b="1"/>
              <a:t>是一个车轮,是前进 </a:t>
            </a: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sym typeface="+mn-ea"/>
              </a:rPr>
              <a:t>H</a:t>
            </a:r>
            <a:r>
              <a:rPr lang="zh-CN" altLang="en-US" sz="4400" b="1">
                <a:sym typeface="+mn-ea"/>
              </a:rPr>
              <a:t>是向上的云梯,是攀登.</a:t>
            </a:r>
            <a:endParaRPr lang="zh-CN" altLang="en-US" sz="4400" b="1"/>
          </a:p>
          <a:p>
            <a:pPr marL="0" indent="0">
              <a:buNone/>
            </a:pPr>
            <a:endParaRPr lang="zh-CN" altLang="en-US" sz="4400" b="1"/>
          </a:p>
        </p:txBody>
      </p:sp>
      <p:pic>
        <p:nvPicPr>
          <p:cNvPr id="118" name="图片 117"/>
          <p:cNvPicPr/>
          <p:nvPr/>
        </p:nvPicPr>
        <p:blipFill>
          <a:blip r:embed="rId2"/>
          <a:stretch>
            <a:fillRect/>
          </a:stretch>
        </p:blipFill>
        <p:spPr>
          <a:xfrm>
            <a:off x="6442075" y="3160395"/>
            <a:ext cx="5661660" cy="3442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35"/>
            <a:ext cx="11353800" cy="61766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K</a:t>
            </a:r>
            <a:r>
              <a:rPr lang="zh-CN" altLang="en-US" sz="4400" b="1"/>
              <a:t>是一个分岔路,是选择 </a:t>
            </a:r>
          </a:p>
          <a:p>
            <a:pPr marL="0" indent="0">
              <a:buNone/>
            </a:pPr>
            <a:r>
              <a:rPr lang="zh-CN" altLang="en-US" sz="4400" b="1"/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M</a:t>
            </a:r>
            <a:r>
              <a:rPr lang="zh-CN" altLang="en-US" sz="4400" b="1"/>
              <a:t>是一条海沟,是跨越</a:t>
            </a:r>
          </a:p>
          <a:p>
            <a:pPr marL="0" indent="0">
              <a:buNone/>
            </a:pPr>
            <a:r>
              <a:rPr lang="zh-CN" altLang="en-US" sz="4400" b="1"/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N</a:t>
            </a:r>
            <a:r>
              <a:rPr lang="zh-CN" altLang="en-US" sz="4400" b="1"/>
              <a:t>是一扇门,是机遇</a:t>
            </a:r>
          </a:p>
          <a:p>
            <a:pPr marL="0" indent="0">
              <a:buNone/>
            </a:pPr>
            <a:r>
              <a:rPr lang="zh-CN" altLang="en-US" sz="4400" b="1"/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S</a:t>
            </a:r>
            <a:r>
              <a:rPr lang="zh-CN" altLang="en-US" sz="4400" b="1"/>
              <a:t>是一个弯道,是惊险 </a:t>
            </a: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V</a:t>
            </a:r>
            <a:r>
              <a:rPr lang="zh-CN" altLang="en-US" sz="4400" b="1"/>
              <a:t>是一段人生低谷,是坚持</a:t>
            </a:r>
          </a:p>
        </p:txBody>
      </p:sp>
      <p:pic>
        <p:nvPicPr>
          <p:cNvPr id="119" name="图片 118"/>
          <p:cNvPicPr/>
          <p:nvPr/>
        </p:nvPicPr>
        <p:blipFill>
          <a:blip r:embed="rId2"/>
          <a:stretch>
            <a:fillRect/>
          </a:stretch>
        </p:blipFill>
        <p:spPr>
          <a:xfrm>
            <a:off x="7505065" y="-2704465"/>
            <a:ext cx="4686935" cy="9151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90400" y="11874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295910" y="635"/>
            <a:ext cx="3406775" cy="1371600"/>
          </a:xfrm>
        </p:spPr>
        <p:txBody>
          <a:bodyPr vert="horz" wrap="square" anchor="ctr" anchorCtr="0">
            <a:normAutofit fontScale="90000"/>
          </a:bodyPr>
          <a:lstStyle/>
          <a:p>
            <a:pPr eaLnBrk="1" hangingPunct="1"/>
            <a:r>
              <a:rPr lang="zh-CN" altLang="en-US" sz="5335" b="1">
                <a:solidFill>
                  <a:srgbClr val="FF0000"/>
                </a:solidFill>
                <a:sym typeface="+mn-ea"/>
              </a:rPr>
              <a:t>方法指导：</a:t>
            </a:r>
            <a:br>
              <a:rPr lang="zh-CN" altLang="en-US" sz="5335" b="1">
                <a:solidFill>
                  <a:srgbClr val="FF0000"/>
                </a:solidFill>
                <a:sym typeface="+mn-ea"/>
              </a:rPr>
            </a:br>
            <a:endParaRPr lang="en-US" altLang="zh-CN" sz="5335" b="1">
              <a:solidFill>
                <a:srgbClr val="FF0000"/>
              </a:solidFill>
              <a:ea typeface="方正舒体" pitchFamily="2" charset="-122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540125" y="150495"/>
            <a:ext cx="8785225" cy="1108075"/>
          </a:xfrm>
        </p:spPr>
        <p:txBody>
          <a:bodyPr vert="horz" wrap="square" anchor="t" anchorCtr="0">
            <a:normAutofit lnSpcReduction="20000"/>
          </a:bodyPr>
          <a:lstStyle>
            <a:lvl1pPr lvl="0">
              <a:buClr>
                <a:schemeClr val="bg2"/>
              </a:buClr>
              <a:buSzPct val="75000"/>
              <a:buFont typeface="Wingdings" panose="05000000000000000000" pitchFamily="2" charset="2"/>
              <a:defRPr sz="2800"/>
            </a:lvl1pPr>
            <a:lvl2pPr lvl="1">
              <a:buClr>
                <a:schemeClr val="bg2"/>
              </a:buClr>
              <a:buSzPct val="75000"/>
              <a:buFont typeface="Wingdings" panose="05000000000000000000" pitchFamily="2" charset="2"/>
              <a:defRPr sz="2400"/>
            </a:lvl2pPr>
            <a:lvl3pPr lvl="2">
              <a:buClr>
                <a:schemeClr val="bg2"/>
              </a:buClr>
              <a:buSzPct val="75000"/>
              <a:buFont typeface="Wingdings" panose="05000000000000000000" pitchFamily="2" charset="2"/>
              <a:defRPr sz="2000"/>
            </a:lvl3pPr>
            <a:lvl4pPr lvl="3">
              <a:buClr>
                <a:schemeClr val="bg2"/>
              </a:buClr>
              <a:buSzPct val="75000"/>
              <a:buFont typeface="Wingdings" panose="05000000000000000000" pitchFamily="2" charset="2"/>
              <a:defRPr sz="1800"/>
            </a:lvl4pPr>
            <a:lvl5pPr lvl="4">
              <a:buClr>
                <a:schemeClr val="bg2"/>
              </a:buClr>
              <a:buSzTx/>
              <a:buFont typeface="Wingdings" panose="05000000000000000000" pitchFamily="2" charset="2"/>
              <a:defRPr sz="1800"/>
            </a:lvl5pPr>
          </a:lstStyle>
          <a:p>
            <a:pPr lvl="0" eaLnBrk="1" hangingPunct="1"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1.</a:t>
            </a:r>
            <a:r>
              <a:rPr lang="zh-CN" altLang="en-US" sz="4800" b="1">
                <a:solidFill>
                  <a:srgbClr val="0000E5"/>
                </a:solidFill>
              </a:rPr>
              <a:t>仿写内容有关联；</a:t>
            </a: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endParaRPr lang="zh-CN" altLang="en-US" sz="4800" b="1">
              <a:solidFill>
                <a:srgbClr val="0000E5"/>
              </a:solidFill>
            </a:endParaRPr>
          </a:p>
          <a:p>
            <a:pPr lvl="0" eaLnBrk="1" hangingPunct="1">
              <a:buNone/>
            </a:pPr>
            <a:endParaRPr lang="en-US" altLang="zh-CN" sz="4800" b="1">
              <a:solidFill>
                <a:srgbClr val="0000E5"/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9645650" y="5104765"/>
            <a:ext cx="3768090" cy="1753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内容占位符 2"/>
          <p:cNvSpPr>
            <a:spLocks noGrp="1"/>
          </p:cNvSpPr>
          <p:nvPr/>
        </p:nvSpPr>
        <p:spPr>
          <a:xfrm>
            <a:off x="205105" y="864235"/>
            <a:ext cx="11986260" cy="45262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4400" b="1">
                <a:solidFill>
                  <a:schemeClr val="tx1"/>
                </a:solidFill>
              </a:rPr>
              <a:t>    </a:t>
            </a:r>
            <a:r>
              <a:rPr lang="zh-CN" altLang="en-US" sz="4400" b="1">
                <a:solidFill>
                  <a:schemeClr val="tx1"/>
                </a:solidFill>
              </a:rPr>
              <a:t>仿写的内容应该与题干的要求密切相关。</a:t>
            </a:r>
          </a:p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</a:rPr>
              <a:t>（</a:t>
            </a:r>
            <a:r>
              <a:rPr lang="en-US" altLang="zh-CN" sz="4400" b="1">
                <a:solidFill>
                  <a:schemeClr val="tx1"/>
                </a:solidFill>
              </a:rPr>
              <a:t>1</a:t>
            </a:r>
            <a:r>
              <a:rPr lang="zh-CN" altLang="en-US" sz="4400" b="1">
                <a:solidFill>
                  <a:schemeClr val="tx1"/>
                </a:solidFill>
              </a:rPr>
              <a:t>）</a:t>
            </a:r>
            <a:r>
              <a:rPr lang="zh-CN" altLang="en-US" sz="4400" b="1"/>
              <a:t>题目中规定了陈述对象</a:t>
            </a:r>
            <a:r>
              <a:rPr lang="zh-CN" altLang="en-US" sz="4400" b="1">
                <a:sym typeface="+mn-ea"/>
              </a:rPr>
              <a:t>的</a:t>
            </a:r>
            <a:r>
              <a:rPr lang="zh-CN" altLang="en-US" sz="4400" b="1"/>
              <a:t>，在仿写时必须以给定的陈述对象为主语，不可另起炉灶。</a:t>
            </a:r>
          </a:p>
          <a:p>
            <a:pPr marL="0" indent="0">
              <a:buNone/>
            </a:pPr>
            <a:r>
              <a:rPr lang="zh-CN" altLang="en-US" sz="4400" b="1"/>
              <a:t>（</a:t>
            </a:r>
            <a:r>
              <a:rPr lang="en-US" altLang="zh-CN" sz="4400" b="1"/>
              <a:t>2</a:t>
            </a:r>
            <a:r>
              <a:rPr lang="zh-CN" altLang="en-US" sz="4400" b="1"/>
              <a:t>）文段所给定了中心</a:t>
            </a:r>
            <a:r>
              <a:rPr lang="zh-CN" altLang="en-US" sz="4400" b="1">
                <a:sym typeface="+mn-ea"/>
              </a:rPr>
              <a:t>的</a:t>
            </a:r>
            <a:r>
              <a:rPr lang="zh-CN" altLang="en-US" sz="4400" b="1"/>
              <a:t>，仿写时应在弄懂文意的基础上把握主旨，确定内容，组织语言。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27990" y="396875"/>
            <a:ext cx="9965690" cy="1143000"/>
          </a:xfrm>
        </p:spPr>
        <p:txBody>
          <a:bodyPr vert="horz" wrap="square" lIns="91440" tIns="45720" rIns="91440" bIns="45720" anchor="ctr" anchorCtr="0">
            <a:normAutofit fontScale="90000"/>
          </a:bodyPr>
          <a:lstStyle/>
          <a:p>
            <a:pPr algn="l"/>
            <a:r>
              <a: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仿照下面两个比喻句的句式，以</a:t>
            </a:r>
            <a:r>
              <a:rPr lang="en-US" altLang="zh-CN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真诚</a:t>
            </a:r>
            <a:r>
              <a:rPr lang="en-US" altLang="zh-CN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开头，写两个句式相同的比喻句。</a:t>
            </a:r>
            <a:br>
              <a: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27990" y="1177290"/>
            <a:ext cx="11451590" cy="2278380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buNone/>
            </a:pPr>
            <a:r>
              <a:rPr lang="zh-CN" altLang="en-US" sz="4000" b="1"/>
              <a:t>人生犹如一个爱出谜语的顽童，总是出一些难题让你解答；人生犹如一次漫长的旅行，理解就是前进的火把。</a:t>
            </a:r>
          </a:p>
          <a:p>
            <a:endParaRPr lang="zh-CN" altLang="en-US" sz="4000"/>
          </a:p>
        </p:txBody>
      </p:sp>
      <p:sp>
        <p:nvSpPr>
          <p:cNvPr id="26627" name="Text Box 5"/>
          <p:cNvSpPr txBox="1"/>
          <p:nvPr/>
        </p:nvSpPr>
        <p:spPr>
          <a:xfrm>
            <a:off x="337820" y="2896870"/>
            <a:ext cx="92633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分析：仿写时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在内容上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应注意什么 ？</a:t>
            </a:r>
          </a:p>
        </p:txBody>
      </p:sp>
      <p:sp>
        <p:nvSpPr>
          <p:cNvPr id="26631" name="Text Box 9"/>
          <p:cNvSpPr txBox="1"/>
          <p:nvPr/>
        </p:nvSpPr>
        <p:spPr>
          <a:xfrm>
            <a:off x="427990" y="3664903"/>
            <a:ext cx="16922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内容：</a:t>
            </a:r>
          </a:p>
        </p:txBody>
      </p:sp>
      <p:sp>
        <p:nvSpPr>
          <p:cNvPr id="26632" name="Text Box 10"/>
          <p:cNvSpPr txBox="1"/>
          <p:nvPr/>
        </p:nvSpPr>
        <p:spPr>
          <a:xfrm>
            <a:off x="2120265" y="3665220"/>
            <a:ext cx="97599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题目中规定了陈述对象是</a:t>
            </a:r>
            <a:r>
              <a:rPr lang="en-US" altLang="zh-CN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</a:t>
            </a:r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真诚</a:t>
            </a:r>
            <a:r>
              <a:rPr lang="en-US" altLang="zh-CN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</a:t>
            </a:r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，答题时千万不要再写成</a:t>
            </a:r>
            <a:r>
              <a:rPr lang="en-US" altLang="zh-CN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</a:t>
            </a:r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人生</a:t>
            </a:r>
            <a:r>
              <a:rPr lang="en-US" altLang="zh-CN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</a:t>
            </a:r>
            <a:r>
              <a:rPr lang="zh-CN" altLang="en-US" sz="40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了。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37820" y="5339080"/>
            <a:ext cx="11345545" cy="162306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 fontScale="9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b="1">
                <a:solidFill>
                  <a:schemeClr val="tx2"/>
                </a:solidFill>
              </a:rPr>
              <a:t>[</a:t>
            </a:r>
            <a:r>
              <a:rPr lang="zh-CN" altLang="en-US" sz="3600" b="1">
                <a:solidFill>
                  <a:schemeClr val="tx2"/>
                </a:solidFill>
              </a:rPr>
              <a:t>参考答案</a:t>
            </a:r>
            <a:r>
              <a:rPr lang="en-US" altLang="zh-CN" sz="3600" b="1">
                <a:solidFill>
                  <a:schemeClr val="tx2"/>
                </a:solidFill>
              </a:rPr>
              <a:t>]   </a:t>
            </a:r>
            <a:r>
              <a:rPr lang="zh-CN" altLang="en-US" sz="3600" b="1">
                <a:solidFill>
                  <a:srgbClr val="FF0000"/>
                </a:solidFill>
              </a:rPr>
              <a:t>真诚就像开满枝头的花朵，总是能结出友谊的果实；真诚好像一条清澈的小溪，心灵就是小溪的源头。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31" grpId="0"/>
      <p:bldP spid="2663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>
          <a:xfrm>
            <a:off x="738505" y="341630"/>
            <a:ext cx="10962005" cy="5051425"/>
          </a:xfrm>
        </p:spPr>
        <p:txBody>
          <a:bodyPr vert="horz" wrap="square" anchor="t" anchorCtr="0">
            <a:normAutofit fontScale="9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800" b="1">
                <a:solidFill>
                  <a:srgbClr val="002060"/>
                </a:solidFill>
                <a:sym typeface="+mn-ea"/>
              </a:rPr>
              <a:t>例：请你仿照下面画线的句子，写一句话，送给某门学科的老师。</a:t>
            </a:r>
            <a:endParaRPr lang="zh-CN" altLang="en-US" sz="4800" b="1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800" b="1"/>
              <a:t>教师节期间，有位同学给老师送上了这样的贺词，以表达自己对老师的赞美和敬意：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800" b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你博古通今，像滔滔不绝的历史长河，引导我们追求无穷知识。</a:t>
            </a:r>
            <a:r>
              <a:rPr lang="zh-CN" altLang="en-US" sz="4800" b="1"/>
              <a:t>（历史老师）</a:t>
            </a:r>
          </a:p>
          <a:p>
            <a:pPr eaLnBrk="1" hangingPunct="1">
              <a:lnSpc>
                <a:spcPct val="90000"/>
              </a:lnSpc>
            </a:pPr>
            <a:endParaRPr lang="zh-CN" altLang="en-US" sz="4800" b="1"/>
          </a:p>
        </p:txBody>
      </p:sp>
      <p:sp>
        <p:nvSpPr>
          <p:cNvPr id="26627" name="Text Box 5"/>
          <p:cNvSpPr txBox="1"/>
          <p:nvPr/>
        </p:nvSpPr>
        <p:spPr>
          <a:xfrm>
            <a:off x="454025" y="4432935"/>
            <a:ext cx="92633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400" b="1">
                <a:latin typeface="Times New Roman" panose="02020603050405020304" pitchFamily="18" charset="0"/>
              </a:rPr>
              <a:t>分析：仿写时</a:t>
            </a:r>
            <a:r>
              <a:rPr lang="zh-CN" altLang="en-US" sz="4400" b="1">
                <a:latin typeface="Times New Roman" panose="02020603050405020304" pitchFamily="18" charset="0"/>
                <a:sym typeface="+mn-ea"/>
              </a:rPr>
              <a:t>在内容上</a:t>
            </a:r>
            <a:r>
              <a:rPr lang="zh-CN" altLang="en-US" sz="4400" b="1">
                <a:latin typeface="Times New Roman" panose="02020603050405020304" pitchFamily="18" charset="0"/>
              </a:rPr>
              <a:t>应注意什么 ？</a:t>
            </a:r>
          </a:p>
        </p:txBody>
      </p:sp>
      <p:sp>
        <p:nvSpPr>
          <p:cNvPr id="26631" name="Text Box 9"/>
          <p:cNvSpPr txBox="1"/>
          <p:nvPr/>
        </p:nvSpPr>
        <p:spPr>
          <a:xfrm>
            <a:off x="1061085" y="5392738"/>
            <a:ext cx="16922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</a:rPr>
              <a:t>内容：</a:t>
            </a:r>
          </a:p>
        </p:txBody>
      </p:sp>
      <p:sp>
        <p:nvSpPr>
          <p:cNvPr id="26632" name="Text Box 10"/>
          <p:cNvSpPr txBox="1"/>
          <p:nvPr/>
        </p:nvSpPr>
        <p:spPr>
          <a:xfrm>
            <a:off x="2753360" y="5302885"/>
            <a:ext cx="88398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</a:rPr>
              <a:t>1.</a:t>
            </a:r>
            <a:r>
              <a:rPr lang="zh-CN" altLang="en-US" sz="4000" b="1">
                <a:latin typeface="Times New Roman" panose="02020603050405020304" pitchFamily="18" charset="0"/>
              </a:rPr>
              <a:t>要结合学科特点。</a:t>
            </a:r>
          </a:p>
          <a:p>
            <a:r>
              <a:rPr lang="en-US" altLang="zh-CN" sz="4000" b="1">
                <a:latin typeface="Times New Roman" panose="02020603050405020304" pitchFamily="18" charset="0"/>
              </a:rPr>
              <a:t>2.</a:t>
            </a:r>
            <a:r>
              <a:rPr lang="zh-CN" altLang="en-US" sz="4000" b="1">
                <a:latin typeface="Times New Roman" panose="02020603050405020304" pitchFamily="18" charset="0"/>
                <a:sym typeface="+mn-ea"/>
              </a:rPr>
              <a:t>要表达赞美和敬意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31" grpId="0"/>
      <p:bldP spid="266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497840" y="365760"/>
            <a:ext cx="10135235" cy="6492240"/>
          </a:xfrm>
        </p:spPr>
        <p:txBody>
          <a:bodyPr>
            <a:normAutofit fontScale="90000"/>
          </a:bodyPr>
          <a:lstStyle/>
          <a:p>
            <a:r>
              <a:rPr lang="zh-CN" altLang="en-US" sz="4800" b="1">
                <a:solidFill>
                  <a:srgbClr val="002060"/>
                </a:solidFill>
              </a:rPr>
              <a:t>参考答案：</a:t>
            </a:r>
          </a:p>
          <a:p>
            <a:r>
              <a:rPr lang="zh-CN" altLang="en-US" sz="4800" b="1">
                <a:solidFill>
                  <a:srgbClr val="002060"/>
                </a:solidFill>
              </a:rPr>
              <a:t>你慷慨激昂</a:t>
            </a:r>
            <a:r>
              <a:rPr lang="en-US" altLang="zh-CN" sz="4800" b="1">
                <a:solidFill>
                  <a:srgbClr val="002060"/>
                </a:solidFill>
              </a:rPr>
              <a:t>,</a:t>
            </a:r>
            <a:r>
              <a:rPr lang="zh-CN" altLang="en-US" sz="4800" b="1">
                <a:solidFill>
                  <a:srgbClr val="002060"/>
                </a:solidFill>
              </a:rPr>
              <a:t>像妙语连珠的散文诗篇</a:t>
            </a:r>
            <a:r>
              <a:rPr lang="en-US" altLang="zh-CN" sz="4800" b="1">
                <a:solidFill>
                  <a:srgbClr val="002060"/>
                </a:solidFill>
              </a:rPr>
              <a:t>,</a:t>
            </a:r>
            <a:r>
              <a:rPr lang="zh-CN" altLang="en-US" sz="4800" b="1">
                <a:solidFill>
                  <a:srgbClr val="002060"/>
                </a:solidFill>
              </a:rPr>
              <a:t>带领我们挖掘灵感领域。</a:t>
            </a:r>
            <a:r>
              <a:rPr lang="en-US" altLang="zh-CN" sz="4800" b="1">
                <a:solidFill>
                  <a:srgbClr val="002060"/>
                </a:solidFill>
              </a:rPr>
              <a:t>(</a:t>
            </a:r>
            <a:r>
              <a:rPr lang="zh-CN" altLang="en-US" sz="4800" b="1">
                <a:solidFill>
                  <a:srgbClr val="002060"/>
                </a:solidFill>
              </a:rPr>
              <a:t>语文老师） </a:t>
            </a:r>
          </a:p>
          <a:p>
            <a:endParaRPr lang="zh-CN" altLang="en-US" sz="4800" b="1">
              <a:solidFill>
                <a:srgbClr val="002060"/>
              </a:solidFill>
              <a:sym typeface="+mn-ea"/>
            </a:endParaRPr>
          </a:p>
          <a:p>
            <a:r>
              <a:rPr lang="zh-CN" altLang="en-US" sz="4800" b="1">
                <a:solidFill>
                  <a:srgbClr val="002060"/>
                </a:solidFill>
                <a:sym typeface="+mn-ea"/>
              </a:rPr>
              <a:t>你深入浅出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,</a:t>
            </a:r>
            <a:r>
              <a:rPr lang="zh-CN" altLang="en-US" sz="4800" b="1">
                <a:solidFill>
                  <a:srgbClr val="002060"/>
                </a:solidFill>
                <a:sym typeface="+mn-ea"/>
              </a:rPr>
              <a:t>有永不枯竭的高深智慧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,</a:t>
            </a:r>
            <a:r>
              <a:rPr lang="zh-CN" altLang="en-US" sz="4800" b="1">
                <a:solidFill>
                  <a:srgbClr val="002060"/>
                </a:solidFill>
                <a:sym typeface="+mn-ea"/>
              </a:rPr>
              <a:t>指引我们勇攀科学颠峰。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(</a:t>
            </a:r>
            <a:r>
              <a:rPr lang="zh-CN" altLang="en-US" sz="4800" b="1">
                <a:solidFill>
                  <a:srgbClr val="002060"/>
                </a:solidFill>
                <a:sym typeface="+mn-ea"/>
              </a:rPr>
              <a:t>数学老师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) </a:t>
            </a:r>
          </a:p>
          <a:p>
            <a:endParaRPr lang="zh-CN" altLang="en-US" sz="4800" b="1">
              <a:solidFill>
                <a:srgbClr val="002060"/>
              </a:solidFill>
              <a:sym typeface="+mn-ea"/>
            </a:endParaRPr>
          </a:p>
          <a:p>
            <a:r>
              <a:rPr lang="zh-CN" altLang="en-US" sz="4800" b="1">
                <a:solidFill>
                  <a:srgbClr val="002060"/>
                </a:solidFill>
                <a:sym typeface="+mn-ea"/>
              </a:rPr>
              <a:t>你灵活多变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,</a:t>
            </a:r>
            <a:r>
              <a:rPr lang="zh-CN" altLang="en-US" sz="4800" b="1">
                <a:solidFill>
                  <a:srgbClr val="002060"/>
                </a:solidFill>
                <a:sym typeface="+mn-ea"/>
              </a:rPr>
              <a:t>像活泼灵动的英文字母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,</a:t>
            </a:r>
            <a:r>
              <a:rPr lang="zh-CN" altLang="en-US" sz="4800" b="1">
                <a:solidFill>
                  <a:srgbClr val="002060"/>
                </a:solidFill>
                <a:sym typeface="+mn-ea"/>
              </a:rPr>
              <a:t>带领我们走进神奇国度。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(</a:t>
            </a:r>
            <a:r>
              <a:rPr lang="zh-CN" altLang="en-US" sz="4800" b="1">
                <a:solidFill>
                  <a:srgbClr val="002060"/>
                </a:solidFill>
                <a:sym typeface="+mn-ea"/>
              </a:rPr>
              <a:t>英语老师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326390" y="635"/>
            <a:ext cx="3406775" cy="1371600"/>
          </a:xfrm>
        </p:spPr>
        <p:txBody>
          <a:bodyPr vert="horz" wrap="square" anchor="ctr" anchorCtr="0">
            <a:normAutofit/>
          </a:bodyPr>
          <a:lstStyle/>
          <a:p>
            <a:pPr eaLnBrk="1" hangingPunct="1"/>
            <a:r>
              <a:rPr lang="zh-CN" altLang="en-US" sz="5330" b="1">
                <a:solidFill>
                  <a:srgbClr val="FF0000"/>
                </a:solidFill>
                <a:sym typeface="+mn-ea"/>
              </a:rPr>
              <a:t>方法指导：</a:t>
            </a:r>
            <a:endParaRPr lang="en-US" altLang="zh-CN" sz="5335" b="1">
              <a:solidFill>
                <a:srgbClr val="FF0000"/>
              </a:solidFill>
              <a:ea typeface="方正舒体" pitchFamily="2" charset="-122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19100" y="1085215"/>
            <a:ext cx="9986645" cy="3515360"/>
          </a:xfrm>
        </p:spPr>
        <p:txBody>
          <a:bodyPr vert="horz" wrap="square" anchor="t" anchorCtr="0">
            <a:normAutofit fontScale="80000"/>
          </a:bodyPr>
          <a:lstStyle>
            <a:lvl1pPr lvl="0">
              <a:buClr>
                <a:schemeClr val="bg2"/>
              </a:buClr>
              <a:buSzPct val="75000"/>
              <a:buFont typeface="Wingdings" panose="05000000000000000000" pitchFamily="2" charset="2"/>
              <a:defRPr sz="2800"/>
            </a:lvl1pPr>
            <a:lvl2pPr lvl="1">
              <a:buClr>
                <a:schemeClr val="bg2"/>
              </a:buClr>
              <a:buSzPct val="75000"/>
              <a:buFont typeface="Wingdings" panose="05000000000000000000" pitchFamily="2" charset="2"/>
              <a:defRPr sz="2400"/>
            </a:lvl2pPr>
            <a:lvl3pPr lvl="2">
              <a:buClr>
                <a:schemeClr val="bg2"/>
              </a:buClr>
              <a:buSzPct val="75000"/>
              <a:buFont typeface="Wingdings" panose="05000000000000000000" pitchFamily="2" charset="2"/>
              <a:defRPr sz="2000"/>
            </a:lvl3pPr>
            <a:lvl4pPr lvl="3">
              <a:buClr>
                <a:schemeClr val="bg2"/>
              </a:buClr>
              <a:buSzPct val="75000"/>
              <a:buFont typeface="Wingdings" panose="05000000000000000000" pitchFamily="2" charset="2"/>
              <a:defRPr sz="1800"/>
            </a:lvl4pPr>
            <a:lvl5pPr lvl="4">
              <a:buClr>
                <a:schemeClr val="bg2"/>
              </a:buClr>
              <a:buSzTx/>
              <a:buFont typeface="Wingdings" panose="05000000000000000000" pitchFamily="2" charset="2"/>
              <a:defRPr sz="1800"/>
            </a:lvl5pPr>
          </a:lstStyle>
          <a:p>
            <a:pPr lvl="0" fontAlgn="auto">
              <a:lnSpc>
                <a:spcPct val="100000"/>
              </a:lnSpc>
              <a:buNone/>
            </a:pPr>
            <a:r>
              <a:rPr lang="en-US" altLang="zh-CN" sz="4800" b="1">
                <a:solidFill>
                  <a:srgbClr val="0000E5"/>
                </a:solidFill>
              </a:rPr>
              <a:t>2.</a:t>
            </a:r>
            <a:r>
              <a:rPr lang="zh-CN" altLang="en-US" sz="4800" b="1">
                <a:solidFill>
                  <a:srgbClr val="0000E5"/>
                </a:solidFill>
              </a:rPr>
              <a:t>句子语意须连贯。</a:t>
            </a:r>
          </a:p>
          <a:p>
            <a:pPr lvl="0" fontAlgn="auto">
              <a:lnSpc>
                <a:spcPct val="150000"/>
              </a:lnSpc>
              <a:buNone/>
            </a:pPr>
            <a:r>
              <a:rPr lang="en-US" altLang="zh-CN" sz="4800" b="1">
                <a:solidFill>
                  <a:schemeClr val="tx1"/>
                </a:solidFill>
              </a:rPr>
              <a:t>      </a:t>
            </a:r>
            <a:r>
              <a:rPr lang="zh-CN" altLang="en-US" sz="4800" b="1">
                <a:solidFill>
                  <a:schemeClr val="tx1"/>
                </a:solidFill>
              </a:rPr>
              <a:t>仿写的句子要与前后的语句恰当衔接，意思连贯，不能前言不搭后语。即：要结合语境仿写句子。</a:t>
            </a:r>
            <a:endParaRPr lang="en-US" altLang="zh-CN" sz="4800" b="1">
              <a:solidFill>
                <a:srgbClr val="0000E5"/>
              </a:solidFill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694930" y="4191635"/>
            <a:ext cx="3934460" cy="2305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4"/>
          <p:cNvSpPr/>
          <p:nvPr/>
        </p:nvSpPr>
        <p:spPr>
          <a:xfrm>
            <a:off x="272415" y="128270"/>
            <a:ext cx="1164590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例：</a:t>
            </a:r>
            <a:r>
              <a:rPr lang="zh-CN" altLang="en-US" sz="36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请在横线上续写句子，要求语意连贯，句式一致。</a:t>
            </a:r>
          </a:p>
          <a:p>
            <a:pPr>
              <a:lnSpc>
                <a:spcPts val="4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聆听自然，万物皆有情。小雨淅沥，泉水叮咚，诉说着心中的喜悦；夜莺歌唱，喜鹊报春，讲述着人间的欢乐；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____________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____________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。让我们心存感恩，为它们赞美，为它们歌唱：赞美这成长路上风霜雨雪的奇观，歌唱这前行途中鸟语花香的陪伴。</a:t>
            </a:r>
          </a:p>
        </p:txBody>
      </p:sp>
      <p:sp>
        <p:nvSpPr>
          <p:cNvPr id="26627" name="Text Box 5"/>
          <p:cNvSpPr txBox="1"/>
          <p:nvPr/>
        </p:nvSpPr>
        <p:spPr>
          <a:xfrm>
            <a:off x="409575" y="3297555"/>
            <a:ext cx="6405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</a:rPr>
              <a:t>分析：仿写时应注意什么 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2415" y="4004310"/>
            <a:ext cx="115093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本题要求考生结合一定的语境仿写句子。首先要注意所给例句的句式或修辞特点，还要注意联系具体的语境，选择一致的话题，使前后语句语意连贯。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2415" y="5567045"/>
            <a:ext cx="1170940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参考答案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示例一：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红梅傲雪 白杏吐蕊 绽放着生活的芬芳 </a:t>
            </a:r>
            <a:endParaRPr lang="zh-CN" altLang="en-US" sz="36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示例二：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金风送爽 白雪轻舞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吟咏着生活的美好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26627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142</Paragraphs>
  <Slides>34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5">
      <vt:lpstr>Arial</vt:lpstr>
      <vt:lpstr>Calibri</vt:lpstr>
      <vt:lpstr>Calibri Light</vt:lpstr>
      <vt:lpstr>方正舒体</vt:lpstr>
      <vt:lpstr>Wingdings</vt:lpstr>
      <vt:lpstr>微软雅黑</vt:lpstr>
      <vt:lpstr>Times New Roman</vt:lpstr>
      <vt:lpstr>宋体</vt:lpstr>
      <vt:lpstr>楷体_GB2312</vt:lpstr>
      <vt:lpstr>黑体</vt:lpstr>
      <vt:lpstr>Office 主题</vt:lpstr>
      <vt:lpstr>仿写句子(专题指导)</vt:lpstr>
      <vt:lpstr/>
      <vt:lpstr>仿写要点：</vt:lpstr>
      <vt:lpstr>方法指导：</vt:lpstr>
      <vt:lpstr>例:仿照下面两个比喻句的句式，以"真诚"开头，写两个句式相同的比喻句。</vt:lpstr>
      <vt:lpstr>PowerPoint Presentation</vt:lpstr>
      <vt:lpstr>PowerPoint Presentation</vt:lpstr>
      <vt:lpstr>方法指导：</vt:lpstr>
      <vt:lpstr>PowerPoint Presentation</vt:lpstr>
      <vt:lpstr>方法指导：</vt:lpstr>
      <vt:lpstr>PowerPoint Presentation</vt:lpstr>
      <vt:lpstr>爱心是冬日里的一片阳光，使饥寒交迫的人感到人间的温暖；</vt:lpstr>
      <vt:lpstr>方法指导：</vt:lpstr>
      <vt:lpstr>PowerPoint Presentation</vt:lpstr>
      <vt:lpstr>PowerPoint Presentation</vt:lpstr>
      <vt:lpstr>仿写佳句示例</vt:lpstr>
      <vt:lpstr>PowerPoint Presentation</vt:lpstr>
      <vt:lpstr>春天是一年中的第一个季节，她草长莺飞，柳丝拂堤；春天是一年中最温暖的季节，她唤醒万物，润物如酥；</vt:lpstr>
      <vt:lpstr>老师，让我怎样地感谢您！是您教我读出了太阳普照万物的无私，读出了                        ，读出了                                 。</vt:lpstr>
      <vt:lpstr>我原想拥有一株小草，您却给了我整片草地；我原想品尝一滴甘露，您却给了我一泓清泉；我原想                ，                 .</vt:lpstr>
      <vt:lpstr>      即使青春是一枝娇艳的花，但我明白，一枝独放永远不是春天，春天该是万紫千红的世界。</vt:lpstr>
      <vt:lpstr>爱心是冬日里的一片阳光，使饥寒交迫的人感到人间的温暖；</vt:lpstr>
      <vt:lpstr>PowerPoint Presentation</vt:lpstr>
      <vt:lpstr>生命真是一个奇迹，一枝从污泥里长出的夏荷，竟开出雪一样洁白纯净的花儿；</vt:lpstr>
      <vt:lpstr>种子如果害怕埋没，那它永远不能发芽。</vt:lpstr>
      <vt:lpstr>PowerPoint Presentation</vt:lpstr>
      <vt:lpstr>     人生如一本书，应该多一些精彩的细节，少一些乏味的字眼；    人生如一支歌，应该多一些昂扬的旋律，少一些忧伤的音符；                           </vt:lpstr>
      <vt:lpstr> 生活像一条长河，有急流也有缓流；    生活像一幅画卷，有冷色也有暖色；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2021-08-05T12:13:11.320</cp:lastPrinted>
  <dcterms:created xsi:type="dcterms:W3CDTF">2021-08-05T12:13:11Z</dcterms:created>
  <dcterms:modified xsi:type="dcterms:W3CDTF">2021-08-05T04:13:12Z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