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82" r:id="rId5"/>
    <p:sldId id="259" r:id="rId6"/>
    <p:sldId id="260" r:id="rId7"/>
    <p:sldId id="261" r:id="rId8"/>
    <p:sldId id="262" r:id="rId9"/>
    <p:sldId id="263" r:id="rId10"/>
    <p:sldId id="264" r:id="rId11"/>
    <p:sldId id="265" r:id="rId12"/>
    <p:sldId id="266" r:id="rId13"/>
    <p:sldId id="267" r:id="rId14"/>
    <p:sldId id="268" r:id="rId15"/>
    <p:sldId id="269" r:id="rId16"/>
    <p:sldId id="270" r:id="rId17"/>
    <p:sldId id="283" r:id="rId18"/>
    <p:sldId id="271" r:id="rId19"/>
    <p:sldId id="272" r:id="rId20"/>
    <p:sldId id="273" r:id="rId21"/>
    <p:sldId id="274" r:id="rId22"/>
    <p:sldId id="275" r:id="rId23"/>
    <p:sldId id="276" r:id="rId24"/>
    <p:sldId id="277" r:id="rId25"/>
    <p:sldId id="278" r:id="rId26"/>
    <p:sldId id="279" r:id="rId27"/>
    <p:sldId id="280" r:id="rId28"/>
    <p:sldId id="284" r:id="rId29"/>
  </p:sldIdLst>
  <p:sldSz cx="12192000" cy="6858000"/>
  <p:notesSz cx="7103745" cy="10234295"/>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tags" Target="tags/tag153.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image" Target="../media/image4.jpeg"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image" Target="../media/image3.jpeg"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0.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image" Target="../media/image3.jpeg"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7.xml" /><Relationship Id="rId10" Type="http://schemas.openxmlformats.org/officeDocument/2006/relationships/tags" Target="../tags/tag84.xml" /><Relationship Id="rId11" Type="http://schemas.openxmlformats.org/officeDocument/2006/relationships/slideMaster" Target="../slideMasters/slideMaster1.xml" /><Relationship Id="rId2" Type="http://schemas.openxmlformats.org/officeDocument/2006/relationships/image" Target="../media/image11.jpeg" /><Relationship Id="rId3" Type="http://schemas.openxmlformats.org/officeDocument/2006/relationships/image" Target="../media/image12.png"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5.xml" /><Relationship Id="rId10" Type="http://schemas.openxmlformats.org/officeDocument/2006/relationships/tags" Target="../tags/tag92.xml" /><Relationship Id="rId11" Type="http://schemas.openxmlformats.org/officeDocument/2006/relationships/slideMaster" Target="../slideMasters/slideMaster1.xml" /><Relationship Id="rId2" Type="http://schemas.openxmlformats.org/officeDocument/2006/relationships/image" Target="../media/image13.jpeg" /><Relationship Id="rId3" Type="http://schemas.openxmlformats.org/officeDocument/2006/relationships/image" Target="../media/image14.png"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tags" Target="../tags/tag100.xml" /><Relationship Id="rId11" Type="http://schemas.openxmlformats.org/officeDocument/2006/relationships/slideMaster" Target="../slideMasters/slideMaster1.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image" Target="../media/image15.jpeg"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tags" Target="../tags/tag108.xml" /><Relationship Id="rId11" Type="http://schemas.openxmlformats.org/officeDocument/2006/relationships/tags" Target="../tags/tag109.xml" /><Relationship Id="rId12" Type="http://schemas.openxmlformats.org/officeDocument/2006/relationships/tags" Target="../tags/tag110.xml" /><Relationship Id="rId13" Type="http://schemas.openxmlformats.org/officeDocument/2006/relationships/slideMaster" Target="../slideMasters/slideMaster1.xml" /><Relationship Id="rId2" Type="http://schemas.openxmlformats.org/officeDocument/2006/relationships/image" Target="../media/image16.jpeg" /><Relationship Id="rId3" Type="http://schemas.openxmlformats.org/officeDocument/2006/relationships/image" Target="../media/image9.png"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tags" Target="../tags/tag106.xml" /><Relationship Id="rId9" Type="http://schemas.openxmlformats.org/officeDocument/2006/relationships/tags" Target="../tags/tag107.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tags" Target="../tags/tag118.xml" /><Relationship Id="rId11" Type="http://schemas.openxmlformats.org/officeDocument/2006/relationships/slideMaster" Target="../slideMasters/slideMaster1.xml" /><Relationship Id="rId2" Type="http://schemas.openxmlformats.org/officeDocument/2006/relationships/image" Target="../media/image17.png" /><Relationship Id="rId3" Type="http://schemas.openxmlformats.org/officeDocument/2006/relationships/tags" Target="../tags/tag112.xml" /><Relationship Id="rId4" Type="http://schemas.openxmlformats.org/officeDocument/2006/relationships/image" Target="../media/image18.png"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tags" Target="../tags/tag12.xml" /><Relationship Id="rId8" Type="http://schemas.openxmlformats.org/officeDocument/2006/relationships/image" Target="../media/image3.jpeg" /><Relationship Id="rId9"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image" Target="../media/image4.jpeg"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tags" Target="../tags/tag23.xml" /><Relationship Id="rId8" Type="http://schemas.openxmlformats.org/officeDocument/2006/relationships/tags" Target="../tags/tag24.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33.xml" /><Relationship Id="rId11" Type="http://schemas.openxmlformats.org/officeDocument/2006/relationships/slideMaster" Target="../slideMasters/slideMaster1.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tags" Target="../tags/tag38.xml" /><Relationship Id="rId7" Type="http://schemas.openxmlformats.org/officeDocument/2006/relationships/image" Target="../media/image7.jpeg" /><Relationship Id="rId8"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9.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image" Target="../media/image8.png"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tags" Target="../tags/tag48.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4" name="图片 3" descr="图片1"/>
          <p:cNvPicPr>
            <a:picLocks noChangeAspect="1"/>
          </p:cNvPicPr>
          <p:nvPr>
            <p:custDataLst>
              <p:tags r:id="rId2"/>
            </p:custDataLst>
          </p:nvPr>
        </p:nvPicPr>
        <p:blipFill>
          <a:blip r:embed="rId1"/>
          <a:stretch>
            <a:fillRect/>
          </a:stretch>
        </p:blipFill>
        <p:spPr>
          <a:xfrm>
            <a:off x="-16510" y="-5715"/>
            <a:ext cx="12224385" cy="6869430"/>
          </a:xfrm>
          <a:prstGeom prst="rect">
            <a:avLst/>
          </a:prstGeom>
        </p:spPr>
      </p:pic>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ctrTitle" hasCustomPrompt="1"/>
            <p:custDataLst>
              <p:tags r:id="rId6"/>
            </p:custDataLst>
          </p:nvPr>
        </p:nvSpPr>
        <p:spPr>
          <a:xfrm>
            <a:off x="6743065" y="191135"/>
            <a:ext cx="1416050" cy="5743575"/>
          </a:xfrm>
        </p:spPr>
        <p:txBody>
          <a:bodyPr vert="eaVert" lIns="90000" tIns="46800" rIns="90000" bIns="46800" anchor="t" anchorCtr="0">
            <a:normAutofit/>
          </a:bodyPr>
          <a:lstStyle>
            <a:lvl1pPr algn="ctr">
              <a:defRPr sz="720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7"/>
            </p:custDataLst>
          </p:nvPr>
        </p:nvSpPr>
        <p:spPr>
          <a:xfrm>
            <a:off x="6057900" y="2673098"/>
            <a:ext cx="634208" cy="2952265"/>
          </a:xfrm>
        </p:spPr>
        <p:txBody>
          <a:bodyPr vert="eaVert" lIns="90000" tIns="4680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编辑副标题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rotWithShape="1">
          <a:blip r:embed="rId6"/>
          <a:stretch>
            <a:fillRect/>
          </a:stretch>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6730208" y="568669"/>
            <a:ext cx="1415772" cy="4509009"/>
          </a:xfrm>
        </p:spPr>
        <p:txBody>
          <a:bodyPr vert="eaVert"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9" name="竖排文字占位符 8"/>
          <p:cNvSpPr>
            <a:spLocks noGrp="1"/>
          </p:cNvSpPr>
          <p:nvPr>
            <p:ph type="body" orient="vert" sz="quarter" idx="13" hasCustomPrompt="1"/>
            <p:custDataLst>
              <p:tags r:id="rId5"/>
            </p:custDataLst>
          </p:nvPr>
        </p:nvSpPr>
        <p:spPr>
          <a:xfrm>
            <a:off x="5907314" y="2423886"/>
            <a:ext cx="764838" cy="3185453"/>
          </a:xfrm>
        </p:spPr>
        <p:txBody>
          <a:bodyPr vert="eaVert" lIns="90000" tIns="46800" rIns="90000" bIns="46800">
            <a:normAutofit/>
          </a:bodyPr>
          <a:lstStyle>
            <a:lvl1pPr marL="0" indent="0">
              <a:buNone/>
              <a:defRPr sz="2400" baseline="0">
                <a:latin typeface="Arial" panose="020b0604020202020204" pitchFamily="34" charset="0"/>
              </a:defRPr>
            </a:lvl1pPr>
          </a:lstStyle>
          <a:p>
            <a:pPr lvl="0"/>
            <a:r>
              <a:rPr lang="zh-CN" altLang="en-US"/>
              <a:t>单击此处编辑文本</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dpi="0" rotWithShape="1">
          <a:blip r:embed="rId7">
            <a:lum/>
          </a:blip>
          <a:stretch>
            <a:fillRect/>
          </a:stretch>
        </a:blip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2" name="标题 1"/>
          <p:cNvSpPr>
            <a:spLocks noGrp="1"/>
          </p:cNvSpPr>
          <p:nvPr>
            <p:ph type="title"/>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9">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custDataLst>
              <p:tags r:id="rId3"/>
            </p:custDataLst>
          </p:nvPr>
        </p:nvPicPr>
        <p:blipFill>
          <a:blip r:embed="rId2"/>
          <a:stretch>
            <a:fillRect/>
          </a:stretch>
        </p:blipFill>
        <p:spPr>
          <a:xfrm>
            <a:off x="9339232" y="4779420"/>
            <a:ext cx="2556794" cy="224688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0"/>
            <a:ext cx="4823460" cy="6866255"/>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29310" y="5013153"/>
            <a:ext cx="1908902" cy="1908902"/>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4"/>
            </p:custDataLst>
          </p:nvPr>
        </p:nvPicPr>
        <p:blipFill>
          <a:blip r:embed="rId3"/>
          <a:stretch>
            <a:fillRect/>
          </a:stretch>
        </p:blipFill>
        <p:spPr>
          <a:xfrm rot="20797600">
            <a:off x="10420676" y="-159342"/>
            <a:ext cx="1881084" cy="18810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stretch>
            <a:fillRect/>
          </a:stretch>
        </p:blipFill>
        <p:spPr>
          <a:xfrm>
            <a:off x="10552878" y="42078"/>
            <a:ext cx="1639122" cy="1639122"/>
          </a:xfrm>
          <a:prstGeom prst="rect">
            <a:avLst/>
          </a:prstGeom>
        </p:spPr>
      </p:pic>
      <p:sp>
        <p:nvSpPr>
          <p:cNvPr id="8" name="矩形 7"/>
          <p:cNvSpPr/>
          <p:nvPr>
            <p:custDataLst>
              <p:tags r:id="rId3"/>
            </p:custDataLst>
          </p:nvPr>
        </p:nvSpPr>
        <p:spPr>
          <a:xfrm>
            <a:off x="0" y="5029201"/>
            <a:ext cx="12192000" cy="1828799"/>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9144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p:cNvPicPr>
            <a:picLocks noChangeAspect="1"/>
          </p:cNvPicPr>
          <p:nvPr>
            <p:custDataLst>
              <p:tags r:id="rId4"/>
            </p:custDataLst>
          </p:nvPr>
        </p:nvPicPr>
        <p:blipFill>
          <a:blip r:embed="rId3"/>
          <a:stretch>
            <a:fillRect/>
          </a:stretch>
        </p:blipFill>
        <p:spPr>
          <a:xfrm>
            <a:off x="10491039" y="-103722"/>
            <a:ext cx="1639122" cy="1639122"/>
          </a:xfrm>
          <a:prstGeom prst="rect">
            <a:avLst/>
          </a:prstGeom>
        </p:spPr>
      </p:pic>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rot="20797600">
            <a:off x="8840470" y="-478155"/>
            <a:ext cx="3480435" cy="3480435"/>
          </a:xfrm>
          <a:prstGeom prst="rect">
            <a:avLst/>
          </a:prstGeom>
        </p:spPr>
      </p:pic>
      <p:pic>
        <p:nvPicPr>
          <p:cNvPr id="11" name="图片 10"/>
          <p:cNvPicPr>
            <a:picLocks noChangeAspect="1"/>
          </p:cNvPicPr>
          <p:nvPr>
            <p:custDataLst>
              <p:tags r:id="rId5"/>
            </p:custDataLst>
          </p:nvPr>
        </p:nvPicPr>
        <p:blipFill>
          <a:blip r:embed="rId4"/>
          <a:stretch>
            <a:fillRect/>
          </a:stretch>
        </p:blipFill>
        <p:spPr>
          <a:xfrm>
            <a:off x="292735" y="4108450"/>
            <a:ext cx="3874135" cy="340487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8">
            <a:lum/>
          </a:blip>
          <a:stretch>
            <a:fillRect/>
          </a:stretch>
        </a:blip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11233838" y="5905491"/>
            <a:ext cx="958161" cy="958161"/>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rotWithShape="1">
          <a:blip r:embed="rId6"/>
          <a:stretch>
            <a:fillRect/>
          </a:stretch>
        </a:blipFill>
        <a:effectLst/>
      </p:bgPr>
    </p:bg>
    <p:spTree>
      <p:nvGrpSpPr>
        <p:cNvPr id="1" name=""/>
        <p:cNvGrpSpPr/>
        <p:nvPr/>
      </p:nvGrpSpPr>
      <p:grpSpPr>
        <a:xfrm>
          <a:off x="0" y="0"/>
          <a:ext cx="0" cy="0"/>
        </a:xfrm>
      </p:grpSpPr>
      <p:sp>
        <p:nvSpPr>
          <p:cNvPr id="3" name="文本占位符 2"/>
          <p:cNvSpPr>
            <a:spLocks noGrp="1"/>
          </p:cNvSpPr>
          <p:nvPr>
            <p:ph type="body" idx="1"/>
            <p:custDataLst>
              <p:tags r:id="rId1"/>
            </p:custDataLst>
          </p:nvPr>
        </p:nvSpPr>
        <p:spPr>
          <a:xfrm>
            <a:off x="4116000" y="3600153"/>
            <a:ext cx="5581426" cy="728890"/>
          </a:xfrm>
        </p:spPr>
        <p:txBody>
          <a:bodyPr lIns="90000" tIns="0" rIns="90000" bIns="46800">
            <a:normAutofit/>
          </a:bodyPr>
          <a:lstStyle>
            <a:lvl1pPr marL="0" indent="0" eaLnBrk="1" fontAlgn="auto" latinLnBrk="0" hangingPunct="1">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4116070" y="2922270"/>
            <a:ext cx="5581650" cy="651510"/>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lIns="90170" tIns="46990" rIns="90170" bIns="46990">
            <a:normAutofit/>
          </a:bodyPr>
          <a:lstStyle>
            <a:lvl1pPr>
              <a:defRPr sz="1400" baseline="0">
                <a:solidFill>
                  <a:schemeClr val="tx1">
                    <a:lumMod val="85000"/>
                    <a:lumOff val="15000"/>
                  </a:schemeClr>
                </a:solidFill>
                <a:latin typeface="Arial" panose="020b0604020202020204" pitchFamily="34" charset="0"/>
                <a:ea typeface="隶书" panose="02010509060101010101" pitchFamily="49" charset="-122"/>
              </a:defRPr>
            </a:lvl1pPr>
            <a:lvl2pPr>
              <a:defRPr sz="1400" baseline="0">
                <a:solidFill>
                  <a:schemeClr val="tx1">
                    <a:lumMod val="85000"/>
                    <a:lumOff val="15000"/>
                  </a:schemeClr>
                </a:solidFill>
                <a:latin typeface="Arial" panose="020b0604020202020204" pitchFamily="34" charset="0"/>
                <a:ea typeface="隶书" panose="02010509060101010101" pitchFamily="49" charset="-122"/>
              </a:defRPr>
            </a:lvl2pPr>
            <a:lvl3pPr>
              <a:defRPr sz="1400" baseline="0">
                <a:solidFill>
                  <a:schemeClr val="tx1">
                    <a:lumMod val="85000"/>
                    <a:lumOff val="15000"/>
                  </a:schemeClr>
                </a:solidFill>
                <a:latin typeface="Arial" panose="020b0604020202020204" pitchFamily="34" charset="0"/>
                <a:ea typeface="隶书" panose="02010509060101010101" pitchFamily="49" charset="-122"/>
              </a:defRPr>
            </a:lvl3pPr>
            <a:lvl4pPr>
              <a:defRPr sz="1400" baseline="0">
                <a:solidFill>
                  <a:schemeClr val="tx1">
                    <a:lumMod val="85000"/>
                    <a:lumOff val="15000"/>
                  </a:schemeClr>
                </a:solidFill>
                <a:latin typeface="Arial" panose="020b0604020202020204" pitchFamily="34" charset="0"/>
                <a:ea typeface="隶书" panose="02010509060101010101" pitchFamily="49" charset="-122"/>
              </a:defRPr>
            </a:lvl4pPr>
            <a:lvl5pPr>
              <a:defRPr sz="14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1">
          <a:blip r:embed="rId7"/>
          <a:stretch>
            <a:fillRect/>
          </a:stretch>
        </a:blip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rot="20797600">
            <a:off x="10870997" y="5422811"/>
            <a:ext cx="1302244" cy="1302244"/>
          </a:xfrm>
          <a:prstGeom prst="rect">
            <a:avLst/>
          </a:prstGeom>
        </p:spPr>
      </p:pic>
      <p:sp>
        <p:nvSpPr>
          <p:cNvPr id="2" name="标题 1"/>
          <p:cNvSpPr>
            <a:spLocks noGrp="1"/>
          </p:cNvSpPr>
          <p:nvPr>
            <p:ph type="title"/>
            <p:custDataLst>
              <p:tags r:id="rId3"/>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0552878" y="42078"/>
            <a:ext cx="1639122" cy="1639122"/>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11851" y="4936438"/>
            <a:ext cx="2556794" cy="224688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19.xml" /><Relationship Id="rId2" Type="http://schemas.openxmlformats.org/officeDocument/2006/relationships/slideLayout" Target="../slideLayouts/slideLayout2.xml" /><Relationship Id="rId20" Type="http://schemas.openxmlformats.org/officeDocument/2006/relationships/tags" Target="../tags/tag120.xml" /><Relationship Id="rId21" Type="http://schemas.openxmlformats.org/officeDocument/2006/relationships/tags" Target="../tags/tag121.xml" /><Relationship Id="rId22" Type="http://schemas.openxmlformats.org/officeDocument/2006/relationships/tags" Target="../tags/tag122.xml" /><Relationship Id="rId23" Type="http://schemas.openxmlformats.org/officeDocument/2006/relationships/tags" Target="../tags/tag123.xml" /><Relationship Id="rId24" Type="http://schemas.openxmlformats.org/officeDocument/2006/relationships/tags" Target="../tags/tag124.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4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9.png" /><Relationship Id="rId3" Type="http://schemas.openxmlformats.org/officeDocument/2006/relationships/tags" Target="../tags/tag15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2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normAutofit fontScale="90000"/>
          </a:bodyPr>
          <a:lstStyle/>
          <a:p>
            <a:r>
              <a:rPr lang="zh-CN" altLang="en-US" sz="4800"/>
              <a:t>鉴赏表达技巧之</a:t>
            </a:r>
            <a:br>
              <a:rPr lang="zh-CN" altLang="en-US" sz="4800"/>
            </a:br>
            <a:r>
              <a:rPr lang="zh-CN" altLang="en-US" sz="4800"/>
              <a:t>行文技巧</a:t>
            </a:r>
            <a:endParaRPr lang="zh-CN" altLang="en-US" sz="4800"/>
          </a:p>
        </p:txBody>
      </p:sp>
      <p:sp>
        <p:nvSpPr>
          <p:cNvPr id="3" name="副标题 2"/>
          <p:cNvSpPr>
            <a:spLocks noGrp="1"/>
          </p:cNvSpPr>
          <p:nvPr>
            <p:ph type="subTitle" idx="1"/>
          </p:nvPr>
        </p:nvSpPr>
        <p:spPr/>
        <p:txBody>
          <a:bodyPr/>
          <a:lstStyle/>
          <a:p>
            <a:endParaRPr lang="zh-CN" altLang="en-US"/>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解题指导</a:t>
            </a:r>
            <a:endParaRPr lang="zh-CN" altLang="en-US"/>
          </a:p>
        </p:txBody>
      </p:sp>
      <p:sp>
        <p:nvSpPr>
          <p:cNvPr id="3" name="内容占位符 2"/>
          <p:cNvSpPr>
            <a:spLocks noGrp="1"/>
          </p:cNvSpPr>
          <p:nvPr>
            <p:ph idx="1"/>
          </p:nvPr>
        </p:nvSpPr>
        <p:spPr/>
        <p:txBody>
          <a:bodyPr/>
          <a:lstStyle/>
          <a:p>
            <a:endParaRPr lang="zh-CN" altLang="en-US" sz="1800">
              <a:solidFill>
                <a:srgbClr val="FF0000"/>
              </a:solidFill>
            </a:endParaRPr>
          </a:p>
          <a:p>
            <a:r>
              <a:rPr lang="zh-CN" altLang="en-US" sz="1800">
                <a:solidFill>
                  <a:srgbClr val="FF0000"/>
                </a:solidFill>
              </a:rPr>
              <a:t>1.审清题目。</a:t>
            </a:r>
            <a:endParaRPr lang="zh-CN" altLang="en-US" sz="1600"/>
          </a:p>
          <a:p>
            <a:r>
              <a:rPr lang="zh-CN" altLang="en-US" sz="1600"/>
              <a:t>本题要考查分析作品结构、把握行文线索的能力。</a:t>
            </a:r>
            <a:endParaRPr lang="zh-CN" altLang="en-US" sz="1600"/>
          </a:p>
          <a:p>
            <a:r>
              <a:rPr lang="en-US" altLang="zh-CN" sz="1800">
                <a:solidFill>
                  <a:srgbClr val="FF0000"/>
                </a:solidFill>
              </a:rPr>
              <a:t>2.</a:t>
            </a:r>
            <a:r>
              <a:rPr lang="zh-CN" altLang="en-US" sz="1800">
                <a:solidFill>
                  <a:srgbClr val="FF0000"/>
                </a:solidFill>
              </a:rPr>
              <a:t>抓住关键点。</a:t>
            </a:r>
            <a:endParaRPr lang="zh-CN" altLang="en-US" sz="1600"/>
          </a:p>
          <a:p>
            <a:r>
              <a:rPr lang="zh-CN" altLang="en-US" sz="1600"/>
              <a:t>本题关键点是“采用空间和时间两条线</a:t>
            </a:r>
            <a:endParaRPr lang="zh-CN" altLang="en-US" sz="1600"/>
          </a:p>
          <a:p>
            <a:r>
              <a:rPr lang="zh-CN" altLang="en-US" sz="1600"/>
              <a:t>索行文”,具体解答要结合具体的文本内容阐述空间线索和时间线索分别是什么。</a:t>
            </a:r>
            <a:endParaRPr lang="zh-CN" altLang="en-US" sz="1600"/>
          </a:p>
          <a:p>
            <a:r>
              <a:rPr lang="zh-CN" altLang="en-US" sz="1800">
                <a:solidFill>
                  <a:srgbClr val="FF0000"/>
                </a:solidFill>
              </a:rPr>
              <a:t>3.扣文本梳理、分析</a:t>
            </a:r>
            <a:r>
              <a:rPr lang="zh-CN" altLang="en-US" sz="1600"/>
              <a:t>。</a:t>
            </a:r>
            <a:endParaRPr lang="zh-CN" altLang="en-US" sz="1600"/>
          </a:p>
          <a:p>
            <a:r>
              <a:rPr lang="zh-CN" altLang="en-US" sz="1600"/>
              <a:t>从文本看,空间线索体现在作者行踪的变换上,解题时要定位相关语句,梳理出表示地点或处所变化的词语。时间线索与时间有关,文章中作者更多的是注重大的时间概念间的变换。</a:t>
            </a:r>
            <a:endParaRPr lang="zh-CN" altLang="en-US" sz="1600"/>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参考答案</a:t>
            </a:r>
            <a:endParaRPr lang="zh-CN" altLang="en-US"/>
          </a:p>
        </p:txBody>
      </p:sp>
      <p:sp>
        <p:nvSpPr>
          <p:cNvPr id="3" name="内容占位符 2"/>
          <p:cNvSpPr>
            <a:spLocks noGrp="1"/>
          </p:cNvSpPr>
          <p:nvPr>
            <p:ph idx="1"/>
          </p:nvPr>
        </p:nvSpPr>
        <p:spPr/>
        <p:txBody>
          <a:bodyPr/>
          <a:lstStyle/>
          <a:p>
            <a:endParaRPr lang="zh-CN" altLang="en-US"/>
          </a:p>
          <a:p>
            <a:r>
              <a:rPr lang="zh-CN" altLang="en-US" sz="1800"/>
              <a:t>1文章以空间的转换为行文线索展开对建水的描述,从城外的</a:t>
            </a:r>
            <a:r>
              <a:rPr lang="zh-CN" altLang="en-US" sz="1800">
                <a:effectLst>
                  <a:outerShdw blurRad="38100" dist="38100" dir="2700000" algn="tl">
                    <a:srgbClr val="000000">
                      <a:alpha val="43137"/>
                    </a:srgbClr>
                  </a:outerShdw>
                </a:effectLst>
              </a:rPr>
              <a:t>临安车站</a:t>
            </a:r>
            <a:r>
              <a:rPr lang="zh-CN" altLang="en-US" sz="1800"/>
              <a:t>开始,依次写穿过</a:t>
            </a:r>
            <a:r>
              <a:rPr lang="zh-CN" altLang="en-US" sz="1800">
                <a:solidFill>
                  <a:srgbClr val="FF0000"/>
                </a:solidFill>
              </a:rPr>
              <a:t>城门</a:t>
            </a:r>
            <a:r>
              <a:rPr lang="zh-CN" altLang="en-US" sz="1800"/>
              <a:t>,经过</a:t>
            </a:r>
            <a:r>
              <a:rPr lang="zh-CN" altLang="en-US" sz="1800">
                <a:solidFill>
                  <a:srgbClr val="FF0000"/>
                </a:solidFill>
              </a:rPr>
              <a:t>街道</a:t>
            </a:r>
            <a:r>
              <a:rPr lang="zh-CN" altLang="en-US" sz="1800"/>
              <a:t>、</a:t>
            </a:r>
            <a:r>
              <a:rPr lang="zh-CN" altLang="en-US" sz="1800">
                <a:solidFill>
                  <a:srgbClr val="FF0000"/>
                </a:solidFill>
              </a:rPr>
              <a:t>市场</a:t>
            </a:r>
            <a:r>
              <a:rPr lang="zh-CN" altLang="en-US" sz="1800"/>
              <a:t>、</a:t>
            </a:r>
            <a:r>
              <a:rPr lang="zh-CN" altLang="en-US" sz="1800">
                <a:solidFill>
                  <a:srgbClr val="FF0000"/>
                </a:solidFill>
              </a:rPr>
              <a:t>胡同小巷</a:t>
            </a:r>
            <a:r>
              <a:rPr lang="zh-CN" altLang="en-US" sz="1800"/>
              <a:t>,最后进入</a:t>
            </a:r>
            <a:r>
              <a:rPr lang="zh-CN" altLang="en-US" sz="1800">
                <a:solidFill>
                  <a:srgbClr val="FF0000"/>
                </a:solidFill>
              </a:rPr>
              <a:t>家庭院落</a:t>
            </a:r>
            <a:r>
              <a:rPr lang="zh-CN" altLang="en-US" sz="1800"/>
              <a:t>。</a:t>
            </a:r>
            <a:endParaRPr lang="zh-CN" altLang="en-US" sz="1800"/>
          </a:p>
          <a:p>
            <a:r>
              <a:rPr lang="zh-CN" altLang="en-US" sz="1800"/>
              <a:t>2文章以时间的延续为线索,</a:t>
            </a:r>
            <a:r>
              <a:rPr lang="zh-CN" altLang="en-US" sz="1800">
                <a:solidFill>
                  <a:srgbClr val="FF0000"/>
                </a:solidFill>
              </a:rPr>
              <a:t>将建水同时置于历史文化传承与当下日常生活中来描述</a:t>
            </a:r>
            <a:r>
              <a:rPr lang="zh-CN" altLang="en-US" sz="1800"/>
              <a:t>,表现这座古城经久不衰的生命活力。</a:t>
            </a:r>
            <a:endParaRPr lang="zh-CN" altLang="en-US" sz="1800"/>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失分警示</a:t>
            </a:r>
            <a:endParaRPr lang="zh-CN" altLang="en-US"/>
          </a:p>
        </p:txBody>
      </p:sp>
      <p:sp>
        <p:nvSpPr>
          <p:cNvPr id="3" name="内容占位符 2"/>
          <p:cNvSpPr>
            <a:spLocks noGrp="1"/>
          </p:cNvSpPr>
          <p:nvPr>
            <p:ph idx="1"/>
          </p:nvPr>
        </p:nvSpPr>
        <p:spPr/>
        <p:txBody>
          <a:bodyPr/>
          <a:lstStyle/>
          <a:p>
            <a:endParaRPr lang="zh-CN" altLang="en-US"/>
          </a:p>
          <a:p>
            <a:r>
              <a:rPr lang="zh-CN" altLang="en-US" sz="1800">
                <a:solidFill>
                  <a:srgbClr val="FF0000"/>
                </a:solidFill>
              </a:rPr>
              <a:t>不善于寻找线索或思路标志</a:t>
            </a:r>
            <a:endParaRPr lang="zh-CN" altLang="en-US" sz="1800"/>
          </a:p>
          <a:p>
            <a:r>
              <a:rPr lang="zh-CN" altLang="en-US" sz="1800"/>
              <a:t>表现为阅读粗疏 抓不住行文的线索标志和语言标志。如第3段街面上 “临安饭店”,第4段”在某个胡同里走着“是空间线索标志,而文中的“经过”、“进入""沿着…向西”则是行踪的语言标志。</a:t>
            </a:r>
            <a:endParaRPr lang="zh-CN" altLang="en-US" sz="1800"/>
          </a:p>
          <a:p>
            <a:endParaRPr lang="zh-CN" altLang="en-US" sz="1800">
              <a:solidFill>
                <a:srgbClr val="FF0000"/>
              </a:solidFill>
            </a:endParaRPr>
          </a:p>
          <a:p>
            <a:r>
              <a:rPr lang="zh-CN" altLang="en-US" sz="1800">
                <a:solidFill>
                  <a:srgbClr val="FF0000"/>
                </a:solidFill>
              </a:rPr>
              <a:t>缺乏对文本的整体把握能力</a:t>
            </a:r>
            <a:endParaRPr lang="zh-CN" altLang="en-US" sz="1800">
              <a:solidFill>
                <a:srgbClr val="FF0000"/>
              </a:solidFill>
            </a:endParaRPr>
          </a:p>
          <a:p>
            <a:r>
              <a:rPr lang="zh-CN" altLang="en-US" sz="1800"/>
              <a:t>表现为只是就题论题,未能从整体上把握住思路结构,看不出来材料之间的关联。比如本文有“两个大的时间概念:一是古代,一是当下”,有同学可能会看不出两者之间的关系或关联,导致分析遗漏。</a:t>
            </a:r>
            <a:endParaRPr lang="zh-CN" altLang="en-US" sz="1800"/>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解题策略</a:t>
            </a:r>
            <a:endParaRPr lang="zh-CN" altLang="en-US"/>
          </a:p>
        </p:txBody>
      </p:sp>
      <p:sp>
        <p:nvSpPr>
          <p:cNvPr id="3" name="内容占位符 2"/>
          <p:cNvSpPr>
            <a:spLocks noGrp="1"/>
          </p:cNvSpPr>
          <p:nvPr>
            <p:ph idx="1"/>
          </p:nvPr>
        </p:nvSpPr>
        <p:spPr/>
        <p:txBody>
          <a:bodyPr/>
          <a:lstStyle/>
          <a:p>
            <a:endParaRPr lang="zh-CN" altLang="en-US" sz="1800"/>
          </a:p>
          <a:p>
            <a:r>
              <a:rPr lang="zh-CN" altLang="en-US" sz="1800"/>
              <a:t>1.熟知行文线索的常见类型</a:t>
            </a:r>
            <a:endParaRPr lang="zh-CN" altLang="en-US" sz="1800"/>
          </a:p>
          <a:p>
            <a:r>
              <a:rPr lang="zh-CN" altLang="en-US" sz="1800"/>
              <a:t>①时间为线:从时间上组织材料。</a:t>
            </a:r>
            <a:endParaRPr lang="zh-CN" altLang="en-US" sz="1800"/>
          </a:p>
          <a:p>
            <a:r>
              <a:rPr lang="zh-CN" altLang="en-US" sz="1800"/>
              <a:t>②空间为线:从空间(场面)上组织材料。</a:t>
            </a:r>
            <a:endParaRPr lang="zh-CN" altLang="en-US" sz="1800"/>
          </a:p>
          <a:p>
            <a:r>
              <a:rPr lang="zh-CN" altLang="en-US" sz="1800"/>
              <a:t>③ 事物为线:以物件或观察点为中心组织材料。</a:t>
            </a:r>
            <a:endParaRPr lang="zh-CN" altLang="en-US" sz="1800"/>
          </a:p>
          <a:p>
            <a:r>
              <a:rPr lang="zh-CN" altLang="en-US" sz="1800"/>
              <a:t>④情感为线:以情感或认识的过程来组织材料。</a:t>
            </a:r>
            <a:endParaRPr lang="zh-CN" altLang="en-US" sz="1800"/>
          </a:p>
          <a:p>
            <a:r>
              <a:rPr lang="zh-CN" altLang="en-US" sz="1800"/>
              <a:t> ⑤人物(或作者)所见所闻为线、时空为线、时间为线、人物心理为线。</a:t>
            </a:r>
            <a:endParaRPr lang="zh-CN" altLang="en-US" sz="1800"/>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解题策略 </a:t>
            </a:r>
            <a:endParaRPr lang="zh-CN" altLang="en-US"/>
          </a:p>
        </p:txBody>
      </p:sp>
      <p:sp>
        <p:nvSpPr>
          <p:cNvPr id="3" name="内容占位符 2"/>
          <p:cNvSpPr>
            <a:spLocks noGrp="1"/>
          </p:cNvSpPr>
          <p:nvPr>
            <p:ph idx="1"/>
          </p:nvPr>
        </p:nvSpPr>
        <p:spPr/>
        <p:txBody>
          <a:bodyPr/>
          <a:lstStyle/>
          <a:p>
            <a:endParaRPr lang="zh-CN" altLang="en-US" sz="1800"/>
          </a:p>
          <a:p>
            <a:r>
              <a:rPr lang="zh-CN" altLang="en-US" sz="1800"/>
              <a:t>2</a:t>
            </a:r>
            <a:r>
              <a:rPr lang="en-US" altLang="zh-CN" sz="1800"/>
              <a:t>.</a:t>
            </a:r>
            <a:r>
              <a:rPr lang="zh-CN" altLang="en-US" sz="1800"/>
              <a:t>掌握寻找行文线索的方法</a:t>
            </a:r>
            <a:endParaRPr lang="zh-CN" altLang="en-US" sz="1800"/>
          </a:p>
          <a:p>
            <a:r>
              <a:rPr lang="zh-CN" altLang="en-US" sz="1800"/>
              <a:t>①了解文章体裁分类和表现手法。</a:t>
            </a:r>
            <a:endParaRPr lang="zh-CN" altLang="en-US" sz="1800"/>
          </a:p>
          <a:p>
            <a:r>
              <a:rPr lang="zh-CN" altLang="en-US" sz="1800"/>
              <a:t>   散文类</a:t>
            </a:r>
            <a:endParaRPr lang="zh-CN" altLang="en-US" sz="1800"/>
          </a:p>
          <a:p>
            <a:r>
              <a:rPr lang="en-US" altLang="zh-CN" sz="1800"/>
              <a:t>   a</a:t>
            </a:r>
            <a:r>
              <a:rPr sz="1800"/>
              <a:t>、</a:t>
            </a:r>
            <a:r>
              <a:rPr lang="zh-CN" altLang="en-US" sz="1800"/>
              <a:t>以物喻人:作者对“物”的理解或情感</a:t>
            </a:r>
            <a:endParaRPr lang="zh-CN" altLang="en-US" sz="1800"/>
          </a:p>
          <a:p>
            <a:r>
              <a:rPr lang="en-US" altLang="zh-CN" sz="1800"/>
              <a:t>   b</a:t>
            </a:r>
            <a:r>
              <a:rPr sz="1800"/>
              <a:t>、</a:t>
            </a:r>
            <a:r>
              <a:rPr lang="zh-CN" altLang="en-US" sz="1800"/>
              <a:t>写景:游踪或某一景物</a:t>
            </a:r>
            <a:endParaRPr lang="zh-CN" altLang="en-US" sz="1800"/>
          </a:p>
          <a:p>
            <a:r>
              <a:rPr lang="en-US" altLang="zh-CN" sz="1800"/>
              <a:t>   c</a:t>
            </a:r>
            <a:r>
              <a:rPr sz="1800"/>
              <a:t>、</a:t>
            </a:r>
            <a:r>
              <a:rPr lang="zh-CN" altLang="en-US" sz="1800"/>
              <a:t>叙事记人:以事情发生、发展的过程或与人物交往过程</a:t>
            </a:r>
            <a:endParaRPr lang="zh-CN" altLang="en-US" sz="1800"/>
          </a:p>
          <a:p>
            <a:r>
              <a:rPr lang="en-US" altLang="zh-CN" sz="1800"/>
              <a:t>   d</a:t>
            </a:r>
            <a:r>
              <a:rPr sz="1800"/>
              <a:t>、</a:t>
            </a:r>
            <a:r>
              <a:rPr lang="zh-CN" altLang="en-US" sz="1800"/>
              <a:t>抒情:感情变化</a:t>
            </a:r>
            <a:endParaRPr lang="zh-CN" altLang="en-US" sz="1800"/>
          </a:p>
          <a:p>
            <a:r>
              <a:rPr lang="zh-CN" altLang="en-US" sz="1800"/>
              <a:t>   小说类:以人物。中心事件、时间、空间、人物心理为线</a:t>
            </a:r>
            <a:endParaRPr lang="zh-CN" altLang="en-US" sz="1800"/>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解题策略</a:t>
            </a:r>
            <a:endParaRPr lang="zh-CN" altLang="en-US"/>
          </a:p>
        </p:txBody>
      </p:sp>
      <p:sp>
        <p:nvSpPr>
          <p:cNvPr id="3" name="内容占位符 2"/>
          <p:cNvSpPr>
            <a:spLocks noGrp="1"/>
          </p:cNvSpPr>
          <p:nvPr>
            <p:ph idx="1"/>
          </p:nvPr>
        </p:nvSpPr>
        <p:spPr/>
        <p:txBody>
          <a:bodyPr/>
          <a:lstStyle/>
          <a:p>
            <a:endParaRPr lang="zh-CN" altLang="en-US" sz="1800"/>
          </a:p>
          <a:p>
            <a:r>
              <a:rPr lang="zh-CN" altLang="en-US" sz="1800"/>
              <a:t>②注意文章标题（有的标题本身就是线索,或者直接显示线索)</a:t>
            </a:r>
            <a:endParaRPr lang="zh-CN" altLang="en-US" sz="1800"/>
          </a:p>
          <a:p>
            <a:r>
              <a:rPr lang="zh-CN" altLang="en-US" sz="1800"/>
              <a:t>③注意文中反复出现的词语、句子。</a:t>
            </a:r>
            <a:endParaRPr lang="zh-CN" altLang="en-US" sz="1800"/>
          </a:p>
          <a:p>
            <a:r>
              <a:rPr lang="zh-CN" altLang="en-US" sz="1800"/>
              <a:t>散文阅读要特别注意文中的议论、抒情部分,因为散文中的“情”通常紧扣线索,或者显示线索。</a:t>
            </a:r>
            <a:endParaRPr lang="zh-CN" altLang="en-US" sz="1800"/>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解题策略</a:t>
            </a:r>
            <a:endParaRPr lang="zh-CN" altLang="en-US"/>
          </a:p>
        </p:txBody>
      </p:sp>
      <p:sp>
        <p:nvSpPr>
          <p:cNvPr id="3" name="内容占位符 2"/>
          <p:cNvSpPr>
            <a:spLocks noGrp="1"/>
          </p:cNvSpPr>
          <p:nvPr>
            <p:ph idx="1"/>
          </p:nvPr>
        </p:nvSpPr>
        <p:spPr/>
        <p:txBody>
          <a:bodyPr/>
          <a:lstStyle/>
          <a:p>
            <a:endParaRPr lang="zh-CN" altLang="en-US" sz="1800"/>
          </a:p>
          <a:p>
            <a:r>
              <a:rPr lang="zh-CN" altLang="en-US" sz="1800"/>
              <a:t>3、整体把握,全面分析行文线索作用:</a:t>
            </a:r>
            <a:endParaRPr lang="zh-CN" altLang="en-US" sz="1800"/>
          </a:p>
          <a:p>
            <a:r>
              <a:rPr lang="zh-CN" altLang="en-US" sz="1800"/>
              <a:t>①组织材料与内容,贯穿全文。</a:t>
            </a:r>
            <a:endParaRPr lang="zh-CN" altLang="en-US" sz="1800"/>
          </a:p>
          <a:p>
            <a:r>
              <a:rPr lang="zh-CN" altLang="en-US" sz="1800"/>
              <a:t>②结构清晰。 内容或情节集中。</a:t>
            </a:r>
            <a:endParaRPr lang="zh-CN" altLang="en-US" sz="1800"/>
          </a:p>
          <a:p>
            <a:r>
              <a:rPr lang="zh-CN" altLang="en-US" sz="1800"/>
              <a:t>③使行文富于变化。</a:t>
            </a:r>
            <a:endParaRPr lang="zh-CN" altLang="en-US" sz="1800"/>
          </a:p>
          <a:p>
            <a:r>
              <a:rPr lang="zh-CN" altLang="en-US" sz="1800"/>
              <a:t>④暗示或揭示主题。</a:t>
            </a:r>
            <a:endParaRPr lang="zh-CN" altLang="en-US" sz="1800"/>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3"/>
          <p:cNvSpPr>
            <a:spLocks noGrp="1"/>
          </p:cNvSpPr>
          <p:nvPr>
            <p:ph type="body" idx="1"/>
          </p:nvPr>
        </p:nvSpPr>
        <p:spPr/>
        <p:txBody>
          <a:bodyPr/>
          <a:lstStyle/>
          <a:p>
            <a:endParaRPr lang="zh-CN" altLang="en-US"/>
          </a:p>
        </p:txBody>
      </p:sp>
      <p:sp>
        <p:nvSpPr>
          <p:cNvPr id="5" name="标题 4"/>
          <p:cNvSpPr>
            <a:spLocks noGrp="1"/>
          </p:cNvSpPr>
          <p:nvPr>
            <p:ph type="title"/>
          </p:nvPr>
        </p:nvSpPr>
        <p:spPr/>
        <p:txBody>
          <a:bodyPr/>
          <a:lstStyle/>
          <a:p>
            <a:r>
              <a:rPr lang="zh-CN" altLang="en-US"/>
              <a:t>真题练兵（二）</a:t>
            </a:r>
            <a:endParaRPr lang="zh-CN" altLang="en-US"/>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真题解析</a:t>
            </a:r>
            <a:endParaRPr lang="zh-CN" altLang="en-US"/>
          </a:p>
        </p:txBody>
      </p:sp>
      <p:sp>
        <p:nvSpPr>
          <p:cNvPr id="3" name="内容占位符 2"/>
          <p:cNvSpPr>
            <a:spLocks noGrp="1"/>
          </p:cNvSpPr>
          <p:nvPr>
            <p:ph idx="1"/>
          </p:nvPr>
        </p:nvSpPr>
        <p:spPr/>
        <p:txBody>
          <a:bodyPr/>
          <a:lstStyle/>
          <a:p>
            <a:endParaRPr lang="zh-CN" altLang="en-US" sz="1800"/>
          </a:p>
          <a:p>
            <a:r>
              <a:rPr lang="zh-CN" altLang="en-US" sz="1800"/>
              <a:t>(2015浙江卷) 《捡烂纸的老头》</a:t>
            </a:r>
            <a:endParaRPr lang="zh-CN" altLang="en-US" sz="1800"/>
          </a:p>
          <a:p>
            <a:r>
              <a:rPr lang="zh-CN" altLang="en-US" sz="1800"/>
              <a:t>题14</a:t>
            </a:r>
            <a:r>
              <a:rPr lang="en-US" altLang="zh-CN" sz="1800"/>
              <a:t>.</a:t>
            </a:r>
            <a:r>
              <a:rPr lang="zh-CN" altLang="en-US" sz="1800"/>
              <a:t>本文开头两段不避其繁,结尾两段不避其简,作者为什么做这样的结构安排?</a:t>
            </a:r>
            <a:endParaRPr lang="zh-CN" altLang="en-US" sz="1800"/>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ctr"/>
            <a:r>
              <a:rPr lang="zh-CN" altLang="en-US" sz="1800"/>
              <a:t>捡烂纸的老头</a:t>
            </a:r>
            <a:endParaRPr lang="zh-CN" altLang="en-US" sz="1800"/>
          </a:p>
          <a:p>
            <a:pPr algn="ctr"/>
            <a:r>
              <a:rPr lang="zh-CN" altLang="en-US" sz="1800"/>
              <a:t>汪曾祺</a:t>
            </a:r>
            <a:endParaRPr lang="zh-CN" altLang="en-US" sz="1800"/>
          </a:p>
          <a:p>
            <a:r>
              <a:rPr lang="zh-CN" altLang="en-US" sz="1800"/>
              <a:t>    烤肉刘早就不卖烤肉了，不过虎坊桥一带的人都还叫它烤肉刘。这是一家平民化的回民馆子，地方不小，东西实惠，卖大锅菜。炒辣豆腐，炒豆角，炒蒜苗，炒洋白菜。比较贵一点是黄焖羊肉，也就是块儿来钱一小碗，在后面做得了，用脸盆端出来，倒在几个深深的铁罐里，下面用微火煨着，倒总是温和的。有时也卖小勺炒菜：大葱炮羊肉，干炸丸子，它似蜜……主食有米饭、馒头、芝麻烧饼、罗丝转;卖面条，浇炸酱、浇卤。夏天卖麻酱面。卖馅儿饼。烙饼的炉紧贴着门脸儿，一进门就听到饼铛里的油吱吱喳喳地响，饼香扑鼻，很诱人。</a:t>
            </a:r>
            <a:endParaRPr lang="zh-CN" altLang="en-US" sz="1800"/>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主要内容</a:t>
            </a:r>
            <a:endParaRPr lang="zh-CN" altLang="en-US"/>
          </a:p>
        </p:txBody>
      </p:sp>
      <p:sp>
        <p:nvSpPr>
          <p:cNvPr id="3" name="内容占位符 2"/>
          <p:cNvSpPr>
            <a:spLocks noGrp="1"/>
          </p:cNvSpPr>
          <p:nvPr>
            <p:ph idx="1"/>
          </p:nvPr>
        </p:nvSpPr>
        <p:spPr/>
        <p:txBody>
          <a:bodyPr/>
          <a:lstStyle/>
          <a:p>
            <a:pPr marL="0" indent="0">
              <a:buNone/>
            </a:pPr>
            <a:r>
              <a:rPr lang="zh-CN" altLang="en-US" sz="1600"/>
              <a:t>行文线索、行文结构的理解与赏析</a:t>
            </a:r>
            <a:endParaRPr lang="zh-CN" altLang="en-US" sz="1600"/>
          </a:p>
          <a:p>
            <a:pPr marL="0" indent="0">
              <a:buNone/>
            </a:pPr>
            <a:endParaRPr lang="zh-CN" altLang="en-US" sz="2800" b="1"/>
          </a:p>
          <a:p>
            <a:pPr marL="0" indent="0">
              <a:buNone/>
            </a:pPr>
            <a:r>
              <a:rPr lang="zh-CN" altLang="en-US" sz="2800" b="1"/>
              <a:t>概念</a:t>
            </a:r>
            <a:endParaRPr lang="zh-CN" altLang="en-US" sz="1600"/>
          </a:p>
          <a:p>
            <a:pPr marL="0" indent="0">
              <a:buNone/>
            </a:pPr>
            <a:r>
              <a:rPr lang="zh-CN" altLang="en-US" sz="1600"/>
              <a:t>行文技巧：</a:t>
            </a:r>
            <a:endParaRPr lang="zh-CN" altLang="en-US" sz="1600"/>
          </a:p>
          <a:p>
            <a:pPr marL="0" indent="0">
              <a:buNone/>
            </a:pPr>
            <a:r>
              <a:rPr lang="zh-CN" altLang="en-US" sz="1600"/>
              <a:t>作品塑造形象、构筑情节、营造环境、表达主旨等方面的结构技巧</a:t>
            </a:r>
            <a:endParaRPr lang="zh-CN" altLang="en-US" sz="1600"/>
          </a:p>
          <a:p>
            <a:pPr marL="0" indent="0">
              <a:buNone/>
            </a:pPr>
            <a:endParaRPr lang="zh-CN" altLang="en-US" sz="1600"/>
          </a:p>
          <a:p>
            <a:pPr marL="0" indent="0">
              <a:buNone/>
            </a:pPr>
            <a:r>
              <a:rPr lang="zh-CN" altLang="en-US" sz="1600"/>
              <a:t>设置线索、开门见山、卒章显志、照应题目、首尾呼应、前后照应、伏笔、铺垫、设置悬念、突转、扬抑、巧合、详略得当</a:t>
            </a:r>
            <a:endParaRPr lang="zh-CN" altLang="en-US" sz="1600"/>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t>     烤肉刘的买卖不错，一到饭口，尤其是中午，人总是满的。附近有几个小工厂，厂里没有食堂，烤肉刘就是他们的食堂。工人们都在壮年，能吃，馅饼至少得来五个(半斤)，一瓶啤酒，二两白的。女工们则多半是拿一个饭盒来，买馅饼，或炒豆腐、花卷，带到车间里去吃。有一些退休的职工，不爱吃家里的饭，爱上烤肉刘来吃“野食”，爱吃什么要点儿什么。有一个文质彬彬的主儿，原来当会计，他每天都到烤肉刘这儿来。他和家里人说定，每天两块钱的“挑费”都扔在这儿。有一个煤站的副经理，现在也还参加劳动，手指甲缝都是黑的。他在烤肉刘吃了十来年了。他来了，没座位，服务员即刻从后面把他们自己坐的凳子搬出一张来，把他安排在一个旮旯里。有炮肉，他总是来一盘炮肉，仨烧饼，二两酒。给他炮的这一盘肉，够别人的两盘，因为烤肉刘指着他保证用煤。这些，都是老主顾。还有一些流动客人，有东北的，山西的，保定的，石家庄的。大包小包，五颜六色，男人用手指甲剔牙，女人敞开怀喂奶。</a:t>
            </a:r>
            <a:endParaRPr lang="zh-CN" altLang="en-US" sz="1800"/>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1800"/>
              <a:t>     </a:t>
            </a:r>
            <a:r>
              <a:rPr lang="zh-CN" altLang="en-US" sz="1800"/>
              <a:t>有一个人是每天必到的，午晚两餐，都在这里。这条街上的人都认识他，是个捡烂纸的。他穿得很破烂，总是一件油乎乎的烂棉袄，腰里系一根烂麻绳，没有衬衣。脸上说不清是什么颜色，好像是浅黄的。说不清有多大岁数，六十几?七十几?一嘴牙七长八短，残缺不全。你吃点儿软和的花卷、面条，不好么?不，他总是要三个烧饼，歪着脑袋努力地啃噬。烧饼吃完，站起身子，找一个别人用过的碗，自言自语（他可不在乎这个）：“跟他们寻一口面汤。”喝了面汤：“回见。”没人理他，因为不知道他是向谁说的。</a:t>
            </a:r>
            <a:endParaRPr lang="zh-CN" altLang="en-US" sz="1800"/>
          </a:p>
          <a:p>
            <a:r>
              <a:rPr lang="zh-CN" altLang="en-US" sz="1800"/>
              <a:t>    一天，他和几个小伙子一桌，一个小伙子看了他一眼，跟同伴小声说了句什么。他多了心：“你说谁哪?”小伙子没有理他，他放下烧饼，跑到店堂当间：“出来!出来!”这是要打架。北京人过去打架，都到当街去打，不在店铺里打，免得损坏人家的东西搅了人家的买卖。“出来!出来!”是叫阵，没人劝。压根儿就没人注意他。打架?这么个糟老头子?这老头可真是糟，从里糟到外。这几个小伙子，随便哪一个，出去一拳准把他揍趴下。小伙子们看看他，不理他。</a:t>
            </a:r>
            <a:endParaRPr lang="zh-CN" altLang="en-US" sz="1800"/>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1800"/>
              <a:t>    </a:t>
            </a:r>
            <a:r>
              <a:rPr lang="zh-CN" altLang="en-US" sz="1800"/>
              <a:t>这么个糟老头子想打架，是真的吗?他会打架吗?年轻的时候打过架吗?看样子，他没打过架，他哪里是耍胳膊的人哪!他这是干什么?虚张声势?也说不上，无声势可言。没有人把他当一回事。</a:t>
            </a:r>
            <a:endParaRPr lang="zh-CN" altLang="en-US" sz="1800"/>
          </a:p>
          <a:p>
            <a:r>
              <a:rPr lang="zh-CN" altLang="en-US" sz="1800"/>
              <a:t>    没人理他，他悻悻地回到座位上，把没吃完的烧饼很费劲地啃完了。情绪已经平复下来——本来也没有多大情绪。“跟他们寻口汤去。”喝了两口面汤：“回见!”</a:t>
            </a:r>
            <a:endParaRPr lang="zh-CN" altLang="en-US" sz="1800"/>
          </a:p>
          <a:p>
            <a:r>
              <a:rPr lang="zh-CN" altLang="en-US" sz="1800"/>
              <a:t>    有几天没看见捡烂纸的老头了，听煤站的副经理说，他死了。死后，在他的破席子底下发现了八千多块钱，一沓一沓，用麻筋捆得很整齐。</a:t>
            </a:r>
            <a:endParaRPr lang="zh-CN" altLang="en-US" sz="1800"/>
          </a:p>
          <a:p>
            <a:r>
              <a:rPr lang="zh-CN" altLang="en-US" sz="1800"/>
              <a:t>     他攒下这些钱干什么?</a:t>
            </a:r>
            <a:endParaRPr lang="zh-CN" altLang="en-US" sz="1800"/>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解题指导</a:t>
            </a:r>
            <a:endParaRPr lang="zh-CN" altLang="en-US"/>
          </a:p>
        </p:txBody>
      </p:sp>
      <p:sp>
        <p:nvSpPr>
          <p:cNvPr id="3" name="内容占位符 2"/>
          <p:cNvSpPr>
            <a:spLocks noGrp="1"/>
          </p:cNvSpPr>
          <p:nvPr>
            <p:ph idx="1"/>
          </p:nvPr>
        </p:nvSpPr>
        <p:spPr/>
        <p:txBody>
          <a:bodyPr/>
          <a:lstStyle/>
          <a:p>
            <a:pPr marL="0" indent="0">
              <a:lnSpc>
                <a:spcPct val="150000"/>
              </a:lnSpc>
              <a:buNone/>
            </a:pPr>
            <a:r>
              <a:rPr lang="en-US" altLang="zh-CN" sz="1800"/>
              <a:t> </a:t>
            </a:r>
            <a:r>
              <a:rPr lang="zh-CN" altLang="en-US" sz="1800"/>
              <a:t>1</a:t>
            </a:r>
            <a:r>
              <a:rPr lang="zh-CN" altLang="en-US" sz="1800">
                <a:solidFill>
                  <a:srgbClr val="FF0000"/>
                </a:solidFill>
              </a:rPr>
              <a:t>.审清题目</a:t>
            </a:r>
            <a:r>
              <a:rPr lang="zh-CN" altLang="en-US" sz="1800"/>
              <a:t>。题干要求聚焦“开头两段不避其繁”、"结尾两段不避其简”,分析 斤"结构安排”的原因。</a:t>
            </a:r>
            <a:endParaRPr lang="zh-CN" altLang="en-US" sz="1800"/>
          </a:p>
          <a:p>
            <a:pPr marL="0" indent="0">
              <a:lnSpc>
                <a:spcPct val="150000"/>
              </a:lnSpc>
              <a:buNone/>
            </a:pPr>
            <a:r>
              <a:rPr lang="zh-CN" altLang="en-US" sz="1800"/>
              <a:t>考查点是</a:t>
            </a:r>
            <a:r>
              <a:rPr lang="zh-CN" altLang="en-US" sz="1800">
                <a:solidFill>
                  <a:srgbClr val="FF0000"/>
                </a:solidFill>
              </a:rPr>
              <a:t>行文结构安排。</a:t>
            </a:r>
            <a:endParaRPr lang="zh-CN" altLang="en-US" sz="1800">
              <a:solidFill>
                <a:srgbClr val="FF0000"/>
              </a:solidFill>
            </a:endParaRPr>
          </a:p>
          <a:p>
            <a:pPr marL="0" indent="0">
              <a:lnSpc>
                <a:spcPct val="150000"/>
              </a:lnSpc>
              <a:buNone/>
            </a:pPr>
            <a:r>
              <a:rPr lang="zh-CN" altLang="en-US" sz="1800"/>
              <a:t>2</a:t>
            </a:r>
            <a:r>
              <a:rPr lang="en-US" altLang="zh-CN" sz="1800"/>
              <a:t>.</a:t>
            </a:r>
            <a:r>
              <a:rPr lang="zh-CN" altLang="en-US" sz="1800">
                <a:solidFill>
                  <a:srgbClr val="FF0000"/>
                </a:solidFill>
              </a:rPr>
              <a:t>抓住关键点, 多角度分析,</a:t>
            </a:r>
            <a:r>
              <a:rPr lang="zh-CN" altLang="en-US" sz="1800"/>
              <a:t> 小说行文结构安排需要多角度分析,比如首尾特色或呼应, 设置悬念, 结构严密、前后对比, 详略得当,以及跟主旨的关系等。</a:t>
            </a:r>
            <a:endParaRPr lang="zh-CN" altLang="en-US" sz="1800"/>
          </a:p>
          <a:p>
            <a:pPr marL="0" indent="0">
              <a:lnSpc>
                <a:spcPct val="150000"/>
              </a:lnSpc>
              <a:buNone/>
            </a:pPr>
            <a:r>
              <a:rPr lang="zh-CN" altLang="en-US" sz="1800"/>
              <a:t>本文从</a:t>
            </a:r>
            <a:r>
              <a:rPr lang="zh-CN" altLang="en-US" sz="1800">
                <a:solidFill>
                  <a:srgbClr val="FF0000"/>
                </a:solidFill>
              </a:rPr>
              <a:t>首尾特色</a:t>
            </a:r>
            <a:r>
              <a:rPr lang="zh-CN" altLang="en-US" sz="1800"/>
              <a:t>上分析,开头的繁与结尾的简,形成鲜明的对比与巨大的反差:繁笔内容众多、笔调舒缓,而简笔内容单纯,戛然而止,使全文结构奇峻。从</a:t>
            </a:r>
            <a:r>
              <a:rPr lang="zh-CN" altLang="en-US" sz="1800">
                <a:solidFill>
                  <a:srgbClr val="FF0000"/>
                </a:solidFill>
              </a:rPr>
              <a:t>选材剪裁</a:t>
            </a:r>
            <a:r>
              <a:rPr lang="zh-CN" altLang="en-US" sz="1800"/>
              <a:t>上分析:烤肉刘菜食品种类的繁多,经营的繁忙,食客男女者少,南来北往,人数众多,是详写:“老头"死后留下巨款的用途之谜,是略写。详略得当,重点突出。</a:t>
            </a:r>
            <a:endParaRPr lang="zh-CN" altLang="en-US" sz="1800"/>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解题指导</a:t>
            </a:r>
            <a:endParaRPr lang="zh-CN" altLang="en-US"/>
          </a:p>
        </p:txBody>
      </p:sp>
      <p:sp>
        <p:nvSpPr>
          <p:cNvPr id="3" name="内容占位符 2"/>
          <p:cNvSpPr>
            <a:spLocks noGrp="1"/>
          </p:cNvSpPr>
          <p:nvPr>
            <p:ph idx="1"/>
          </p:nvPr>
        </p:nvSpPr>
        <p:spPr/>
        <p:txBody>
          <a:bodyPr/>
          <a:lstStyle/>
          <a:p>
            <a:endParaRPr lang="zh-CN" altLang="en-US" sz="1800"/>
          </a:p>
          <a:p>
            <a:r>
              <a:rPr lang="zh-CN" altLang="en-US" sz="1800"/>
              <a:t>3</a:t>
            </a:r>
            <a:r>
              <a:rPr lang="en-US" altLang="zh-CN" sz="1800"/>
              <a:t>.</a:t>
            </a:r>
            <a:r>
              <a:rPr lang="zh-CN" altLang="en-US" sz="1800"/>
              <a:t>扣文本理解、分析。开头介绍烤肉刘店铺情况,生意兴隆,人物众多,人情味浓,营造典型的市并氛围,为主要人物“老头”的出场铺垫。结尾“老头＂死后留下巨款,“他攒下这些钱干什么”,提出疑问,却不做回答,给人留下悬念和想象空间。</a:t>
            </a:r>
            <a:endParaRPr lang="zh-CN" altLang="en-US" sz="1800"/>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参考答案</a:t>
            </a:r>
            <a:endParaRPr lang="zh-CN" altLang="en-US"/>
          </a:p>
        </p:txBody>
      </p:sp>
      <p:sp>
        <p:nvSpPr>
          <p:cNvPr id="3" name="内容占位符 2"/>
          <p:cNvSpPr>
            <a:spLocks noGrp="1"/>
          </p:cNvSpPr>
          <p:nvPr>
            <p:ph idx="1"/>
          </p:nvPr>
        </p:nvSpPr>
        <p:spPr/>
        <p:txBody>
          <a:bodyPr/>
          <a:lstStyle/>
          <a:p>
            <a:endParaRPr lang="zh-CN" altLang="en-US" sz="1800"/>
          </a:p>
          <a:p>
            <a:r>
              <a:rPr lang="zh-CN" altLang="en-US" sz="1800"/>
              <a:t>①开头以繁笔设置故事场景, 营造出浓厚的市井氛围,为“老头”的出场做了铺垫。</a:t>
            </a:r>
            <a:endParaRPr lang="zh-CN" altLang="en-US" sz="1800"/>
          </a:p>
          <a:p>
            <a:r>
              <a:rPr lang="zh-CN" altLang="en-US" sz="1800"/>
              <a:t>②结尾交待“老头”引 死后留下巨款的情节,以简笔收束全文,留下悬念和想象空间。</a:t>
            </a:r>
            <a:endParaRPr lang="zh-CN" altLang="en-US" sz="1800"/>
          </a:p>
          <a:p>
            <a:r>
              <a:rPr lang="zh-CN" altLang="en-US" sz="1800"/>
              <a:t>③开头与结尾繁简反差巨大,突破了常规写法 繁笔舒缓,简笔急促,结构奇峻, 令人惊奇。</a:t>
            </a:r>
            <a:endParaRPr lang="zh-CN" altLang="en-US" sz="1800"/>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解题策略</a:t>
            </a:r>
            <a:endParaRPr lang="zh-CN" altLang="en-US"/>
          </a:p>
        </p:txBody>
      </p:sp>
      <p:sp>
        <p:nvSpPr>
          <p:cNvPr id="3" name="内容占位符 2"/>
          <p:cNvSpPr>
            <a:spLocks noGrp="1"/>
          </p:cNvSpPr>
          <p:nvPr>
            <p:ph idx="1"/>
          </p:nvPr>
        </p:nvSpPr>
        <p:spPr/>
        <p:txBody>
          <a:bodyPr>
            <a:normAutofit/>
          </a:bodyPr>
          <a:lstStyle/>
          <a:p>
            <a:endParaRPr lang="zh-CN" altLang="en-US" sz="1800"/>
          </a:p>
          <a:p>
            <a:r>
              <a:rPr lang="zh-CN" altLang="en-US" sz="1800"/>
              <a:t>行文结构突破题要“四看”:</a:t>
            </a:r>
            <a:endParaRPr lang="zh-CN" altLang="en-US" sz="1800"/>
          </a:p>
          <a:p>
            <a:r>
              <a:rPr lang="zh-CN" altLang="en-US" sz="1800"/>
              <a:t>①一看</a:t>
            </a:r>
            <a:r>
              <a:rPr lang="zh-CN" altLang="en-US" sz="1800">
                <a:solidFill>
                  <a:srgbClr val="FF0000"/>
                </a:solidFill>
              </a:rPr>
              <a:t>结构安排</a:t>
            </a:r>
            <a:r>
              <a:rPr lang="zh-CN" altLang="en-US" sz="1800"/>
              <a:t>:分析文章是否有以下几种情况:开头结尾各有特色(首尾呼应):结构严密,完整匀称;烘托铺垫,前后照应;设置悬念,制造波澜;起承转合,曲折有致;等等。并结合具体内容分析其妙处。</a:t>
            </a:r>
            <a:endParaRPr lang="zh-CN" altLang="en-US" sz="1800"/>
          </a:p>
          <a:p>
            <a:r>
              <a:rPr lang="zh-CN" altLang="en-US" sz="1800"/>
              <a:t>②看</a:t>
            </a:r>
            <a:r>
              <a:rPr lang="zh-CN" altLang="en-US" sz="1800">
                <a:solidFill>
                  <a:srgbClr val="FF0000"/>
                </a:solidFill>
              </a:rPr>
              <a:t>选材剪裁</a:t>
            </a:r>
            <a:r>
              <a:rPr lang="zh-CN" altLang="en-US" sz="1800"/>
              <a:t>:分析在刻画人物、叙述事件时,材料和中心的关系是否合理,主次详略是否得当,材料是否典型、真实、新颖、有力。解题策略</a:t>
            </a:r>
            <a:endParaRPr lang="zh-CN" altLang="en-US" sz="1800"/>
          </a:p>
          <a:p>
            <a:r>
              <a:rPr lang="zh-CN" altLang="en-US" sz="1800"/>
              <a:t>③看</a:t>
            </a:r>
            <a:r>
              <a:rPr lang="zh-CN" altLang="en-US" sz="1800">
                <a:solidFill>
                  <a:srgbClr val="FF0000"/>
                </a:solidFill>
              </a:rPr>
              <a:t>表达方式</a:t>
            </a:r>
            <a:r>
              <a:rPr lang="zh-CN" altLang="en-US" sz="1800"/>
              <a:t>:分析各种表达方式(记叙、描写、抒情、议论等)是否运用自如。灵活多变;各种叙述人称的选择及好处;叙述顺序的安排及作用、</a:t>
            </a:r>
            <a:endParaRPr lang="zh-CN" altLang="en-US" sz="1800"/>
          </a:p>
          <a:p>
            <a:r>
              <a:rPr lang="zh-CN" altLang="en-US" sz="1800"/>
              <a:t>④看</a:t>
            </a:r>
            <a:r>
              <a:rPr lang="zh-CN" altLang="en-US" sz="1800">
                <a:solidFill>
                  <a:srgbClr val="FF0000"/>
                </a:solidFill>
              </a:rPr>
              <a:t>叙事线索</a:t>
            </a:r>
            <a:r>
              <a:rPr lang="zh-CN" altLang="en-US" sz="1800"/>
              <a:t>:分析作品的线索是什么,特别要注意双线、 多线特点(尤其是小说),如明线暗线、时空线、感情线等,看故事情节事怎样围绕线索展开的。</a:t>
            </a:r>
            <a:endParaRPr lang="zh-CN" altLang="en-US" sz="18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方法总结</a:t>
            </a:r>
            <a:endParaRPr lang="zh-CN" altLang="en-US"/>
          </a:p>
        </p:txBody>
      </p:sp>
      <p:sp>
        <p:nvSpPr>
          <p:cNvPr id="3" name="内容占位符 2"/>
          <p:cNvSpPr>
            <a:spLocks noGrp="1"/>
          </p:cNvSpPr>
          <p:nvPr>
            <p:ph idx="1"/>
          </p:nvPr>
        </p:nvSpPr>
        <p:spPr/>
        <p:txBody>
          <a:bodyPr/>
          <a:lstStyle/>
          <a:p>
            <a:endParaRPr lang="zh-CN" altLang="en-US" sz="1800"/>
          </a:p>
          <a:p>
            <a:r>
              <a:rPr lang="zh-CN" altLang="en-US" sz="1800"/>
              <a:t>                                         </a:t>
            </a:r>
            <a:r>
              <a:rPr lang="en-US" altLang="zh-CN" sz="1800"/>
              <a:t>1.</a:t>
            </a:r>
            <a:r>
              <a:rPr lang="zh-CN" altLang="en-US" sz="1800"/>
              <a:t> 知行文线索的常见类型</a:t>
            </a:r>
            <a:endParaRPr lang="zh-CN" altLang="en-US" sz="1800"/>
          </a:p>
          <a:p>
            <a:r>
              <a:rPr lang="zh-CN" altLang="en-US" sz="1800"/>
              <a:t>行文线索题突破关键能力        2.找行文线索</a:t>
            </a:r>
            <a:endParaRPr lang="zh-CN" altLang="en-US" sz="1800"/>
          </a:p>
          <a:p>
            <a:r>
              <a:rPr lang="zh-CN" altLang="en-US" sz="1800"/>
              <a:t>                                         3.析行文线索作用</a:t>
            </a:r>
            <a:endParaRPr lang="zh-CN" altLang="en-US" sz="1800"/>
          </a:p>
          <a:p>
            <a:endParaRPr lang="zh-CN" altLang="en-US" sz="1800"/>
          </a:p>
          <a:p>
            <a:r>
              <a:rPr lang="zh-CN" altLang="en-US" sz="1800"/>
              <a:t>                                           1.一看结构安排</a:t>
            </a:r>
            <a:endParaRPr lang="zh-CN" altLang="en-US" sz="1800"/>
          </a:p>
          <a:p>
            <a:r>
              <a:rPr lang="zh-CN" altLang="en-US" sz="1800"/>
              <a:t>行文结构题突破“四看”          2.二看选材剪裁</a:t>
            </a:r>
            <a:endParaRPr lang="zh-CN" altLang="en-US" sz="1800"/>
          </a:p>
          <a:p>
            <a:r>
              <a:rPr lang="zh-CN" altLang="en-US" sz="1800"/>
              <a:t>                                           3.三看表达方式</a:t>
            </a:r>
            <a:endParaRPr lang="zh-CN" altLang="en-US" sz="1800"/>
          </a:p>
          <a:p>
            <a:r>
              <a:rPr lang="zh-CN" altLang="en-US" sz="1800"/>
              <a:t>                                           4.四看故事线索</a:t>
            </a:r>
            <a:endParaRPr lang="zh-CN" altLang="en-US" sz="1800"/>
          </a:p>
        </p:txBody>
      </p:sp>
      <p:sp>
        <p:nvSpPr>
          <p:cNvPr id="4" name="左大括号 3"/>
          <p:cNvSpPr/>
          <p:nvPr/>
        </p:nvSpPr>
        <p:spPr>
          <a:xfrm>
            <a:off x="3940810" y="1583055"/>
            <a:ext cx="377825" cy="117411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左大括号 4"/>
          <p:cNvSpPr/>
          <p:nvPr/>
        </p:nvSpPr>
        <p:spPr>
          <a:xfrm>
            <a:off x="4037330" y="3568065"/>
            <a:ext cx="377825" cy="1520825"/>
          </a:xfrm>
          <a:prstGeom prst="leftBrace">
            <a:avLst>
              <a:gd name="adj1" fmla="val 8333"/>
              <a:gd name="adj2" fmla="val 38622"/>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a:t>感谢聆听！</a:t>
            </a:r>
            <a:endParaRPr lang="zh-CN" altLang="en-US"/>
          </a:p>
        </p:txBody>
      </p:sp>
      <p:sp>
        <p:nvSpPr>
          <p:cNvPr id="5" name="文本占位符 4"/>
          <p:cNvSpPr>
            <a:spLocks noGrp="1"/>
          </p:cNvSpPr>
          <p:nvPr>
            <p:ph type="body" sz="quarter" idx="13"/>
          </p:nvPr>
        </p:nvSpPr>
        <p:spPr/>
        <p:txBody>
          <a:bodyPr/>
          <a:lstStyle/>
          <a:p>
            <a:endParaRPr lang="zh-CN" altLang="en-US"/>
          </a:p>
        </p:txBody>
      </p:sp>
      <p:pic>
        <p:nvPicPr>
          <p:cNvPr id="6" name="New picture"/>
          <p:cNvPicPr/>
          <p:nvPr/>
        </p:nvPicPr>
        <p:blipFill>
          <a:blip r:embed="rId2"/>
          <a:stretch>
            <a:fillRect/>
          </a:stretch>
        </p:blipFill>
        <p:spPr>
          <a:xfrm>
            <a:off x="12293600" y="12395200"/>
            <a:ext cx="304800" cy="2286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真题解析</a:t>
            </a:r>
            <a:br>
              <a:rPr lang="zh-CN" altLang="en-US"/>
            </a:br>
            <a:endParaRPr lang="zh-CN" altLang="en-US"/>
          </a:p>
        </p:txBody>
      </p:sp>
      <p:sp>
        <p:nvSpPr>
          <p:cNvPr id="3" name="内容占位符 2"/>
          <p:cNvSpPr>
            <a:spLocks noGrp="1"/>
          </p:cNvSpPr>
          <p:nvPr>
            <p:ph idx="1"/>
          </p:nvPr>
        </p:nvSpPr>
        <p:spPr/>
        <p:txBody>
          <a:bodyPr/>
          <a:lstStyle/>
          <a:p>
            <a:r>
              <a:rPr lang="zh-CN" altLang="en-US" sz="1800"/>
              <a:t>（</a:t>
            </a:r>
            <a:r>
              <a:rPr lang="en-US" altLang="zh-CN" sz="1800"/>
              <a:t>2020</a:t>
            </a:r>
            <a:r>
              <a:rPr sz="1800"/>
              <a:t>新高考）《建水记》</a:t>
            </a:r>
            <a:endParaRPr sz="1800"/>
          </a:p>
          <a:p>
            <a:r>
              <a:rPr sz="1800"/>
              <a:t>9. 本文采用空间和时间两条线索行文，请分别加以简析</a:t>
            </a:r>
            <a:endParaRPr sz="1800"/>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3"/>
          <p:cNvSpPr>
            <a:spLocks noGrp="1"/>
          </p:cNvSpPr>
          <p:nvPr>
            <p:ph type="body" idx="1"/>
          </p:nvPr>
        </p:nvSpPr>
        <p:spPr/>
        <p:txBody>
          <a:bodyPr/>
          <a:lstStyle/>
          <a:p>
            <a:endParaRPr lang="zh-CN" altLang="en-US"/>
          </a:p>
        </p:txBody>
      </p:sp>
      <p:sp>
        <p:nvSpPr>
          <p:cNvPr id="5" name="标题 4"/>
          <p:cNvSpPr>
            <a:spLocks noGrp="1"/>
          </p:cNvSpPr>
          <p:nvPr>
            <p:ph type="title"/>
          </p:nvPr>
        </p:nvSpPr>
        <p:spPr/>
        <p:txBody>
          <a:bodyPr/>
          <a:lstStyle/>
          <a:p>
            <a:r>
              <a:rPr lang="zh-CN" altLang="en-US"/>
              <a:t>真题练兵（一）</a:t>
            </a:r>
            <a:endParaRPr lang="zh-CN" altLang="en-US"/>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ctr"/>
            <a:r>
              <a:rPr lang="zh-CN" altLang="en-US" sz="2000"/>
              <a:t>建水记[注]（之四）</a:t>
            </a:r>
            <a:endParaRPr lang="zh-CN" altLang="en-US" sz="2000"/>
          </a:p>
          <a:p>
            <a:pPr algn="ctr"/>
            <a:r>
              <a:rPr lang="zh-CN" altLang="en-US" sz="2000"/>
              <a:t>  于坚</a:t>
            </a:r>
            <a:endParaRPr lang="zh-CN" altLang="en-US" sz="2000"/>
          </a:p>
          <a:p>
            <a:r>
              <a:rPr lang="zh-CN" altLang="en-US" sz="1800"/>
              <a:t>      看哪，这原始之城，依然像它被创造出来之际，藏在一座朱红色的、宫殿般的城楼后面，“明洪武二十年建城。砌以砖石，周围六里，高二丈七尺。为门四，东迎晖，西清远，南阜安，北永贞。”（《建水县志》）如果在城外20世纪初建造的临安车站下车，经过太史巷、东井、洗马塘、小桂湖……沿着迎晖路向西，来到迎晖门，穿过拱形的门洞进城，依然有一种由外到内，从低到高，登堂入室，从蛮荒到文明的仪式感，似乎“仁者人也”是从此刻开始</a:t>
            </a:r>
            <a:endParaRPr lang="zh-CN" altLang="en-US" sz="1800"/>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1800"/>
              <a:t>      </a:t>
            </a:r>
            <a:r>
              <a:rPr lang="zh-CN" altLang="en-US" sz="1800"/>
              <a:t>高高在上的是朝阳、白云、鸟群、落日、明月、星宿，而不是摩天大楼。一圈高大厚实的城墙环绕着它，在城门外看不出高低深浅，一旦进入城门，扑面而来的就是飞檐斗拱、飞阁流丹、钩心斗角、楼台亭阁、酒旌食馆、朱门闾巷……主道两旁遍布商店、酒肆、庙字、旅馆……风尘仆仆者一阵松弛，终于卸载了，可以下棋玩牌了，可以喝口老酒了，可以饮茶了，可以闲逛了，可以玩物丧志了，可以一掷千金了，可以浅斟低唱了，可以秉烛夜游了……忽然瞥见“小楼一夜听春雨，深巷明朝卖杏花”那类女子——建水的卖花女与江南的不尽相同，这边的女性身体上洋溢着一种积极性，结实、健康、天真——正挑着一担子火红欲燃的石榴，笑呵呵地在青石铺成的街中央飘着呢。不免精神为之一振，先去买几个来解渴。</a:t>
            </a:r>
            <a:endParaRPr lang="zh-CN" altLang="en-US" sz="1800"/>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1800"/>
              <a:t>      </a:t>
            </a:r>
            <a:r>
              <a:rPr lang="zh-CN" altLang="en-US" sz="1800"/>
              <a:t>街面上，步行者斜穿横过，大摇大摆，扶老携幼，走在正中间，俨然是这个城的君王。满大衡的雕梁画栋、摊贩食廊、耄耋之辈……令司机们缩头缩脑，不敢再风驰电掣。城门不远处就是有口皆碑的临安饭店，开业都快七十年了，就像《水浒传》里描写过的那种。铺面当街敞开，食客满堂，喝汤的喝汤，端饭的端饭，动筷子的动筷子，晃勺子的晃勺子，干酒的干酒，嚼筋的嚼筋，吆五喝六，拈三挑四，叫人望一眼就口水暗涌，肚子不饿也忍不住抬腿跨进去。拖个条凳坐下，来一盘烧卖!这家烧卖的做法是明代传下来的，肥油和面，馅儿是肉皮和肉糜。大锅猛蒸，熟透后装盘，每盘十个，五角一个。再来一土杯苞谷酒，几口灌下去，夹起一枚，蘸些建水土产的甜醋，送入口中，油糜轻溢，爽到时，会以为自己是条梁山泊好汉。</a:t>
            </a:r>
            <a:endParaRPr lang="zh-CN" altLang="en-US" sz="1800"/>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1800"/>
              <a:t>      </a:t>
            </a:r>
            <a:r>
              <a:rPr lang="zh-CN" altLang="en-US" sz="1800"/>
              <a:t>临安饭店后面，穿过几条巷子走上十分钟，就是龙井菜市场，那郑屠、张屠、李屠、赵屠……正在案上忙着呢。如果是七月的话，在某个胡同里走着，忽然会闻见蘑菇之香，环顾却是老墙。墙头上挂着一窝大黄梨。哪来的蘑菇耶?走，找去，必能在某家小馆的厨房里找到，叫做干巴菌，正闪亮亮的，在锅子中间冒油呢。这临安大街两边，巷子一条接一条流水般淌开去。在电子地图上，这些密密麻麻的小巷是大片空白，电子地图很不耐烦，只是标出一些大单位的地点和最宽的几条街，抹去了建水城的大量细节，给人的印象，似乎建水城是个荒凉的不毛之地。其实这个城毛细血管密集，据统计，建水城3.3平方公里的范围内有30多条街巷，550多处已经被列为具有保护价值的文物性建筑，这是很粗疏的统计。许多普通人家雕梁画栋的宅子、无名无姓的巷道并不在内。在巷子里面，四合院、水井、老树、门神、香炉、杂货铺、红糖、胡椒、土纸、灶房、明堂、照壁、石榴、苹果、桂花、兰草、绵纸窗、凉粉、米线、青头菌、炊烟、祖母、媳妇、婴孩、善男信女、市井之徒、酒囊饭袋、闲云野鹤、翩翩少年、三姑六婆、环肥燕瘦、虎背熊腰、花容月貌、明眸皓齿、慈眉善目、鹤发童颜……此起彼伏，鳞次栉比。</a:t>
            </a:r>
            <a:endParaRPr lang="zh-CN" altLang="en-US" sz="1800"/>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1800"/>
              <a:t>     </a:t>
            </a:r>
            <a:r>
              <a:rPr lang="zh-CN" altLang="en-US" sz="1800"/>
              <a:t>在这个城里，有个家的人真是有福啊。他们还能够像四百年前的祖先们那样安居乐业，不必操心左邻右舍的德行，都是世交啦。有一位绕过曲曲弯弯的小巷，提着在龙井市场买来的水淋淋的草芽（一种建水特有的水生植物，可食，滚油翻炒数秒起锅，甜脆）、莴笋、茄子、青椒、豆腐、毛豆、肉糜、茭瓜……一路上寻思着要怎么搭配，偶尔向世居于此的邻居熟人搭讪，彼此请安。磨磨蹭蹭到某个装饰着斗拱飞檐门头的大门前（两只找错了窝的燕子拍翅逃去），咯吱咯吱地推开安装着铜质狮头门环的双开核桃木大门，抬脚跨过门槛。绕过照壁，经过几秒钟的黑暗，忽然光明大放，回到了曾祖父建造的花香鸟语、阳光灿烂的天井。从供销社退休已经三十年的祖母正躺在一把支在天井中央的红木躺椅上，借着一棵百年香樟树的荫庇瞌睡呢。</a:t>
            </a:r>
            <a:endParaRPr lang="zh-CN" altLang="en-US" sz="1800"/>
          </a:p>
          <a:p>
            <a:r>
              <a:rPr lang="zh-CN" altLang="en-US" sz="1800"/>
              <a:t>                                                                                                              （有删改）</a:t>
            </a:r>
            <a:endParaRPr lang="zh-CN" altLang="en-US" sz="1800"/>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9.xml><?xml version="1.0" encoding="utf-8"?>
<p:tagLst xmlns:p="http://schemas.openxmlformats.org/presentationml/2006/main">
  <p:tag name="KSO_WM_BEAUTIFY_FLAG" val="#wm#"/>
  <p:tag name="KSO_WM_TAG_VERSION" val="1.0"/>
  <p:tag name="KSO_WM_TEMPLATE_CATEGORY" val="custom"/>
  <p:tag name="KSO_WM_TEMPLATE_INDEX" val="20202718"/>
  <p:tag name="KSO_WM_UNIT_COMPATIBLE" val="0"/>
  <p:tag name="KSO_WM_UNIT_DIAGRAM_ISNUMVISUAL" val="0"/>
  <p:tag name="KSO_WM_UNIT_DIAGRAM_ISREFERUNIT" val="0"/>
  <p:tag name="KSO_WM_UNIT_HIGHLIGHT" val="0"/>
  <p:tag name="KSO_WM_UNIT_ID" val="_0**"/>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TAG_VERSION" val="1.0"/>
  <p:tag name="KSO_WM_TEMPLATE_CATEGORY" val="custom"/>
  <p:tag name="KSO_WM_TEMPLATE_INDEX" val="20202718"/>
  <p:tag name="KSO_WM_UNIT_COMPATIBLE" val="0"/>
  <p:tag name="KSO_WM_UNIT_DIAGRAM_ISNUMVISUAL" val="0"/>
  <p:tag name="KSO_WM_UNIT_DIAGRAM_ISREFERUNIT" val="0"/>
  <p:tag name="KSO_WM_UNIT_HIGHLIGHT" val="0"/>
  <p:tag name="KSO_WM_UNIT_ID" val="_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718"/>
  <p:tag name="KSO_WM_TEMPLATE_MASTER_THUMB_INDEX" val="18"/>
  <p:tag name="KSO_WM_TEMPLATE_MASTER_TYPE" val="1"/>
  <p:tag name="KSO_WM_TEMPLATE_SUBCATEGORY" val="0"/>
  <p:tag name="KSO_WM_TEMPLATE_THUMBS_INDEX" val="1、4、7、8、9、10、11、12、13、14、15"/>
</p:tagLst>
</file>

<file path=ppt/tags/tag125.xml><?xml version="1.0" encoding="utf-8"?>
<p:tagLst xmlns:p="http://schemas.openxmlformats.org/presentationml/2006/main">
  <p:tag name="KSO_WM_TEMPLATE_CATEGORY" val="custom"/>
  <p:tag name="KSO_WM_TEMPLATE_INDEX" val="20202718"/>
</p:tagLst>
</file>

<file path=ppt/tags/tag126.xml><?xml version="1.0" encoding="utf-8"?>
<p:tagLst xmlns:p="http://schemas.openxmlformats.org/presentationml/2006/main">
  <p:tag name="KSO_WM_TEMPLATE_CATEGORY" val="custom"/>
  <p:tag name="KSO_WM_TEMPLATE_INDEX" val="20202718"/>
</p:tagLst>
</file>

<file path=ppt/tags/tag127.xml><?xml version="1.0" encoding="utf-8"?>
<p:tagLst xmlns:p="http://schemas.openxmlformats.org/presentationml/2006/main">
  <p:tag name="KSO_WM_TEMPLATE_CATEGORY" val="custom"/>
  <p:tag name="KSO_WM_TEMPLATE_INDEX" val="20202718"/>
</p:tagLst>
</file>

<file path=ppt/tags/tag128.xml><?xml version="1.0" encoding="utf-8"?>
<p:tagLst xmlns:p="http://schemas.openxmlformats.org/presentationml/2006/main">
  <p:tag name="KSO_WM_BEAUTIFY_FLAG" val="#wm#"/>
  <p:tag name="KSO_WM_TEMPLATE_CATEGORY" val="custom"/>
  <p:tag name="KSO_WM_TEMPLATE_INDEX" val="20202718"/>
</p:tagLst>
</file>

<file path=ppt/tags/tag129.xml><?xml version="1.0" encoding="utf-8"?>
<p:tagLst xmlns:p="http://schemas.openxmlformats.org/presentationml/2006/main">
  <p:tag name="KSO_WM_TEMPLATE_CATEGORY" val="custom"/>
  <p:tag name="KSO_WM_TEMPLATE_INDEX" val="20202718"/>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TEMPLATE_CATEGORY" val="custom"/>
  <p:tag name="KSO_WM_TEMPLATE_INDEX" val="20202718"/>
</p:tagLst>
</file>

<file path=ppt/tags/tag131.xml><?xml version="1.0" encoding="utf-8"?>
<p:tagLst xmlns:p="http://schemas.openxmlformats.org/presentationml/2006/main">
  <p:tag name="KSO_WM_BEAUTIFY_FLAG" val="#wm#"/>
  <p:tag name="KSO_WM_TEMPLATE_CATEGORY" val="custom"/>
  <p:tag name="KSO_WM_TEMPLATE_INDEX" val="20202718"/>
</p:tagLst>
</file>

<file path=ppt/tags/tag132.xml><?xml version="1.0" encoding="utf-8"?>
<p:tagLst xmlns:p="http://schemas.openxmlformats.org/presentationml/2006/main">
  <p:tag name="KSO_WM_BEAUTIFY_FLAG" val="#wm#"/>
  <p:tag name="KSO_WM_TEMPLATE_CATEGORY" val="custom"/>
  <p:tag name="KSO_WM_TEMPLATE_INDEX" val="20202718"/>
</p:tagLst>
</file>

<file path=ppt/tags/tag133.xml><?xml version="1.0" encoding="utf-8"?>
<p:tagLst xmlns:p="http://schemas.openxmlformats.org/presentationml/2006/main">
  <p:tag name="KSO_WM_BEAUTIFY_FLAG" val="#wm#"/>
  <p:tag name="KSO_WM_TEMPLATE_CATEGORY" val="custom"/>
  <p:tag name="KSO_WM_TEMPLATE_INDEX" val="20202718"/>
</p:tagLst>
</file>

<file path=ppt/tags/tag134.xml><?xml version="1.0" encoding="utf-8"?>
<p:tagLst xmlns:p="http://schemas.openxmlformats.org/presentationml/2006/main">
  <p:tag name="KSO_WM_BEAUTIFY_FLAG" val="#wm#"/>
  <p:tag name="KSO_WM_TEMPLATE_CATEGORY" val="custom"/>
  <p:tag name="KSO_WM_TEMPLATE_INDEX" val="20202718"/>
</p:tagLst>
</file>

<file path=ppt/tags/tag135.xml><?xml version="1.0" encoding="utf-8"?>
<p:tagLst xmlns:p="http://schemas.openxmlformats.org/presentationml/2006/main">
  <p:tag name="KSO_WM_BEAUTIFY_FLAG" val="#wm#"/>
  <p:tag name="KSO_WM_TEMPLATE_CATEGORY" val="custom"/>
  <p:tag name="KSO_WM_TEMPLATE_INDEX" val="20202718"/>
</p:tagLst>
</file>

<file path=ppt/tags/tag136.xml><?xml version="1.0" encoding="utf-8"?>
<p:tagLst xmlns:p="http://schemas.openxmlformats.org/presentationml/2006/main">
  <p:tag name="KSO_WM_BEAUTIFY_FLAG" val="#wm#"/>
  <p:tag name="KSO_WM_TEMPLATE_CATEGORY" val="custom"/>
  <p:tag name="KSO_WM_TEMPLATE_INDEX" val="20202718"/>
</p:tagLst>
</file>

<file path=ppt/tags/tag137.xml><?xml version="1.0" encoding="utf-8"?>
<p:tagLst xmlns:p="http://schemas.openxmlformats.org/presentationml/2006/main">
  <p:tag name="KSO_WM_BEAUTIFY_FLAG" val="#wm#"/>
  <p:tag name="KSO_WM_TEMPLATE_CATEGORY" val="custom"/>
  <p:tag name="KSO_WM_TEMPLATE_INDEX" val="20202718"/>
</p:tagLst>
</file>

<file path=ppt/tags/tag138.xml><?xml version="1.0" encoding="utf-8"?>
<p:tagLst xmlns:p="http://schemas.openxmlformats.org/presentationml/2006/main">
  <p:tag name="KSO_WM_BEAUTIFY_FLAG" val="#wm#"/>
  <p:tag name="KSO_WM_TEMPLATE_CATEGORY" val="custom"/>
  <p:tag name="KSO_WM_TEMPLATE_INDEX" val="20202718"/>
</p:tagLst>
</file>

<file path=ppt/tags/tag139.xml><?xml version="1.0" encoding="utf-8"?>
<p:tagLst xmlns:p="http://schemas.openxmlformats.org/presentationml/2006/main">
  <p:tag name="KSO_WM_BEAUTIFY_FLAG" val="#wm#"/>
  <p:tag name="KSO_WM_TEMPLATE_CATEGORY" val="custom"/>
  <p:tag name="KSO_WM_TEMPLATE_INDEX" val="20202718"/>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EMPLATE_CATEGORY" val="custom"/>
  <p:tag name="KSO_WM_TEMPLATE_INDEX" val="20202718"/>
</p:tagLst>
</file>

<file path=ppt/tags/tag141.xml><?xml version="1.0" encoding="utf-8"?>
<p:tagLst xmlns:p="http://schemas.openxmlformats.org/presentationml/2006/main">
  <p:tag name="KSO_WM_BEAUTIFY_FLAG" val="#wm#"/>
  <p:tag name="KSO_WM_TEMPLATE_CATEGORY" val="custom"/>
  <p:tag name="KSO_WM_TEMPLATE_INDEX" val="20202718"/>
</p:tagLst>
</file>

<file path=ppt/tags/tag142.xml><?xml version="1.0" encoding="utf-8"?>
<p:tagLst xmlns:p="http://schemas.openxmlformats.org/presentationml/2006/main">
  <p:tag name="KSO_WM_BEAUTIFY_FLAG" val="#wm#"/>
  <p:tag name="KSO_WM_TEMPLATE_CATEGORY" val="custom"/>
  <p:tag name="KSO_WM_TEMPLATE_INDEX" val="20202718"/>
</p:tagLst>
</file>

<file path=ppt/tags/tag143.xml><?xml version="1.0" encoding="utf-8"?>
<p:tagLst xmlns:p="http://schemas.openxmlformats.org/presentationml/2006/main">
  <p:tag name="KSO_WM_BEAUTIFY_FLAG" val="#wm#"/>
  <p:tag name="KSO_WM_TEMPLATE_CATEGORY" val="custom"/>
  <p:tag name="KSO_WM_TEMPLATE_INDEX" val="20202718"/>
</p:tagLst>
</file>

<file path=ppt/tags/tag144.xml><?xml version="1.0" encoding="utf-8"?>
<p:tagLst xmlns:p="http://schemas.openxmlformats.org/presentationml/2006/main">
  <p:tag name="KSO_WM_BEAUTIFY_FLAG" val="#wm#"/>
  <p:tag name="KSO_WM_TEMPLATE_CATEGORY" val="custom"/>
  <p:tag name="KSO_WM_TEMPLATE_INDEX" val="20202718"/>
</p:tagLst>
</file>

<file path=ppt/tags/tag145.xml><?xml version="1.0" encoding="utf-8"?>
<p:tagLst xmlns:p="http://schemas.openxmlformats.org/presentationml/2006/main">
  <p:tag name="KSO_WM_BEAUTIFY_FLAG" val="#wm#"/>
  <p:tag name="KSO_WM_TEMPLATE_CATEGORY" val="custom"/>
  <p:tag name="KSO_WM_TEMPLATE_INDEX" val="20202718"/>
</p:tagLst>
</file>

<file path=ppt/tags/tag146.xml><?xml version="1.0" encoding="utf-8"?>
<p:tagLst xmlns:p="http://schemas.openxmlformats.org/presentationml/2006/main">
  <p:tag name="KSO_WM_BEAUTIFY_FLAG" val="#wm#"/>
  <p:tag name="KSO_WM_TEMPLATE_CATEGORY" val="custom"/>
  <p:tag name="KSO_WM_TEMPLATE_INDEX" val="20202718"/>
</p:tagLst>
</file>

<file path=ppt/tags/tag147.xml><?xml version="1.0" encoding="utf-8"?>
<p:tagLst xmlns:p="http://schemas.openxmlformats.org/presentationml/2006/main">
  <p:tag name="KSO_WM_BEAUTIFY_FLAG" val="#wm#"/>
  <p:tag name="KSO_WM_TEMPLATE_CATEGORY" val="custom"/>
  <p:tag name="KSO_WM_TEMPLATE_INDEX" val="20202718"/>
</p:tagLst>
</file>

<file path=ppt/tags/tag148.xml><?xml version="1.0" encoding="utf-8"?>
<p:tagLst xmlns:p="http://schemas.openxmlformats.org/presentationml/2006/main">
  <p:tag name="KSO_WM_BEAUTIFY_FLAG" val="#wm#"/>
  <p:tag name="KSO_WM_TEMPLATE_CATEGORY" val="custom"/>
  <p:tag name="KSO_WM_TEMPLATE_INDEX" val="20202718"/>
</p:tagLst>
</file>

<file path=ppt/tags/tag149.xml><?xml version="1.0" encoding="utf-8"?>
<p:tagLst xmlns:p="http://schemas.openxmlformats.org/presentationml/2006/main">
  <p:tag name="KSO_WM_BEAUTIFY_FLAG" val="#wm#"/>
  <p:tag name="KSO_WM_TEMPLATE_CATEGORY" val="custom"/>
  <p:tag name="KSO_WM_TEMPLATE_INDEX" val="20202718"/>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EMPLATE_CATEGORY" val="custom"/>
  <p:tag name="KSO_WM_TEMPLATE_INDEX" val="20202718"/>
</p:tagLst>
</file>

<file path=ppt/tags/tag151.xml><?xml version="1.0" encoding="utf-8"?>
<p:tagLst xmlns:p="http://schemas.openxmlformats.org/presentationml/2006/main">
  <p:tag name="KSO_WM_BEAUTIFY_FLAG" val="#wm#"/>
  <p:tag name="KSO_WM_TEMPLATE_CATEGORY" val="custom"/>
  <p:tag name="KSO_WM_TEMPLATE_INDEX" val="20202718"/>
</p:tagLst>
</file>

<file path=ppt/tags/tag152.xml><?xml version="1.0" encoding="utf-8"?>
<p:tagLst xmlns:p="http://schemas.openxmlformats.org/presentationml/2006/main">
  <p:tag name="KSO_WM_BEAUTIFY_FLAG" val="#wm#"/>
  <p:tag name="KSO_WM_TEMPLATE_CATEGORY" val="custom"/>
  <p:tag name="KSO_WM_TEMPLATE_INDEX" val="20202718"/>
</p:tagLst>
</file>

<file path=ppt/tags/tag153.xml><?xml version="1.0" encoding="utf-8"?>
<p:tagLst xmlns:p="http://schemas.openxmlformats.org/presentationml/2006/main">
  <p:tag name="AS_OS" val="Unix 3.10 unknown"/>
  <p:tag name="AS_RELEASE_DATE" val="2020.11.30"/>
  <p:tag name="AS_TITLE" val="Aspose.Slides for Java"/>
  <p:tag name="AS_VERSION" val="20.1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88">
      <a:dk1>
        <a:sysClr val="windowText" lastClr="000000"/>
      </a:dk1>
      <a:lt1>
        <a:sysClr val="window" lastClr="FFFFFF"/>
      </a:lt1>
      <a:dk2>
        <a:srgbClr val="FBEFDF"/>
      </a:dk2>
      <a:lt2>
        <a:srgbClr val="FFFFFF"/>
      </a:lt2>
      <a:accent1>
        <a:srgbClr val="C42618"/>
      </a:accent1>
      <a:accent2>
        <a:srgbClr val="D44C46"/>
      </a:accent2>
      <a:accent3>
        <a:srgbClr val="E36460"/>
      </a:accent3>
      <a:accent4>
        <a:srgbClr val="D86C66"/>
      </a:accent4>
      <a:accent5>
        <a:srgbClr val="AD665A"/>
      </a:accent5>
      <a:accent6>
        <a:srgbClr val="74604D"/>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101</Paragraphs>
  <Slides>28</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28</vt:i4>
      </vt:variant>
    </vt:vector>
  </HeadingPairs>
  <TitlesOfParts>
    <vt:vector baseType="lpstr" size="33">
      <vt:lpstr>Arial</vt:lpstr>
      <vt:lpstr>微软雅黑</vt:lpstr>
      <vt:lpstr>隶书</vt:lpstr>
      <vt:lpstr>汉仪尚巍手书W</vt:lpstr>
      <vt:lpstr>Office 主题​​</vt:lpstr>
      <vt:lpstr>鉴赏表达技巧之行文技巧</vt:lpstr>
      <vt:lpstr>主要内容</vt:lpstr>
      <vt:lpstr>真题解析</vt:lpstr>
      <vt:lpstr>真题练兵（一）</vt:lpstr>
      <vt:lpstr>PowerPoint Presentation</vt:lpstr>
      <vt:lpstr>PowerPoint Presentation</vt:lpstr>
      <vt:lpstr>PowerPoint Presentation</vt:lpstr>
      <vt:lpstr>PowerPoint Presentation</vt:lpstr>
      <vt:lpstr>PowerPoint Presentation</vt:lpstr>
      <vt:lpstr>解题指导</vt:lpstr>
      <vt:lpstr>参考答案</vt:lpstr>
      <vt:lpstr>失分警示</vt:lpstr>
      <vt:lpstr>解题策略</vt:lpstr>
      <vt:lpstr>解题策略 </vt:lpstr>
      <vt:lpstr>解题策略</vt:lpstr>
      <vt:lpstr>解题策略</vt:lpstr>
      <vt:lpstr>真题练兵（二）</vt:lpstr>
      <vt:lpstr>真题解析</vt:lpstr>
      <vt:lpstr>PowerPoint Presentation</vt:lpstr>
      <vt:lpstr>PowerPoint Presentation</vt:lpstr>
      <vt:lpstr>PowerPoint Presentation</vt:lpstr>
      <vt:lpstr>PowerPoint Presentation</vt:lpstr>
      <vt:lpstr>解题指导</vt:lpstr>
      <vt:lpstr>解题指导</vt:lpstr>
      <vt:lpstr>参考答案</vt:lpstr>
      <vt:lpstr>解题策略</vt:lpstr>
      <vt:lpstr>方法总结</vt:lpstr>
      <vt:lpstr>感谢聆听！</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2021-12-14T16:04:39.859</cp:lastPrinted>
  <dcterms:created xsi:type="dcterms:W3CDTF">2021-12-14T16:04:39Z</dcterms:created>
  <dcterms:modified xsi:type="dcterms:W3CDTF">2021-12-14T08:05:04Z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