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3" r:id="rId2"/>
  </p:sldMasterIdLst>
  <p:notesMasterIdLst>
    <p:notesMasterId r:id="rId3"/>
  </p:notesMasterIdLst>
  <p:handoutMasterIdLst>
    <p:handoutMasterId r:id="rId4"/>
  </p:handoutMasterIdLst>
  <p:sldIdLst>
    <p:sldId id="256" r:id="rId5"/>
    <p:sldId id="258" r:id="rId6"/>
    <p:sldId id="259" r:id="rId7"/>
    <p:sldId id="6140" r:id="rId8"/>
    <p:sldId id="6113" r:id="rId9"/>
    <p:sldId id="6151" r:id="rId10"/>
    <p:sldId id="6150" r:id="rId11"/>
    <p:sldId id="6149" r:id="rId12"/>
    <p:sldId id="6148" r:id="rId13"/>
    <p:sldId id="6147" r:id="rId14"/>
    <p:sldId id="6146" r:id="rId15"/>
    <p:sldId id="6145" r:id="rId16"/>
    <p:sldId id="6144" r:id="rId17"/>
    <p:sldId id="6143" r:id="rId18"/>
    <p:sldId id="6142" r:id="rId19"/>
    <p:sldId id="6141" r:id="rId20"/>
    <p:sldId id="6139" r:id="rId21"/>
    <p:sldId id="6114" r:id="rId22"/>
    <p:sldId id="6138" r:id="rId23"/>
    <p:sldId id="6137" r:id="rId24"/>
    <p:sldId id="6136" r:id="rId25"/>
    <p:sldId id="6135" r:id="rId26"/>
    <p:sldId id="6134" r:id="rId27"/>
    <p:sldId id="6152" r:id="rId28"/>
    <p:sldId id="6115" r:id="rId29"/>
    <p:sldId id="6203" r:id="rId30"/>
    <p:sldId id="6206" r:id="rId31"/>
    <p:sldId id="6207" r:id="rId32"/>
    <p:sldId id="6208" r:id="rId33"/>
    <p:sldId id="6209" r:id="rId34"/>
    <p:sldId id="6210" r:id="rId35"/>
    <p:sldId id="6211" r:id="rId36"/>
    <p:sldId id="6212" r:id="rId37"/>
    <p:sldId id="6213" r:id="rId38"/>
    <p:sldId id="6214" r:id="rId39"/>
    <p:sldId id="6205" r:id="rId40"/>
    <p:sldId id="6204" r:id="rId41"/>
    <p:sldId id="6216" r:id="rId42"/>
    <p:sldId id="6215" r:id="rId43"/>
    <p:sldId id="6116" r:id="rId44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1890" y="12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tags" Target="tags/tag15.xml" /><Relationship Id="rId46" Type="http://schemas.openxmlformats.org/officeDocument/2006/relationships/presProps" Target="presProps.xml" /><Relationship Id="rId47" Type="http://schemas.openxmlformats.org/officeDocument/2006/relationships/viewProps" Target="viewProps.xml" /><Relationship Id="rId48" Type="http://schemas.openxmlformats.org/officeDocument/2006/relationships/theme" Target="theme/theme1.xml" /><Relationship Id="rId49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C77DA-999D-4CCD-8D40-6D1A2B0D0C5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CE608-00BA-4AEC-945F-D9FE240B0932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FB60-DF70-49C9-ACF0-1AFEF911598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FB60-DF70-49C9-ACF0-1AFEF9115986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FB60-DF70-49C9-ACF0-1AFEF911598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FB60-DF70-49C9-ACF0-1AFEF911598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97143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7" t="52047"/>
          <a:stretch>
            <a:fillRect/>
          </a:stretch>
        </p:blipFill>
        <p:spPr>
          <a:xfrm rot="16200000">
            <a:off x="8779043" y="124321"/>
            <a:ext cx="3537278" cy="328863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8139C-9E04-4592-A8E2-B06F5ACB06A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4E6C-5CF7-4A4B-ABD8-FDB77927D29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8139C-9E04-4592-A8E2-B06F5ACB06A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4E6C-5CF7-4A4B-ABD8-FDB77927D295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77" y="141237"/>
            <a:ext cx="5058474" cy="671676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/>
          <p:cNvGrpSpPr/>
          <p:nvPr userDrawn="1"/>
        </p:nvGrpSpPr>
        <p:grpSpPr>
          <a:xfrm>
            <a:off x="405423" y="246185"/>
            <a:ext cx="11368454" cy="6365630"/>
            <a:chOff x="405423" y="246185"/>
            <a:chExt cx="11368454" cy="6365630"/>
          </a:xfrm>
        </p:grpSpPr>
        <p:sp>
          <p:nvSpPr>
            <p:cNvPr id="14" name="矩形 13"/>
            <p:cNvSpPr/>
            <p:nvPr userDrawn="1"/>
          </p:nvSpPr>
          <p:spPr>
            <a:xfrm>
              <a:off x="405423" y="246185"/>
              <a:ext cx="11368454" cy="6365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597877" y="404446"/>
              <a:ext cx="11007969" cy="6049108"/>
            </a:xfrm>
            <a:prstGeom prst="rect">
              <a:avLst/>
            </a:prstGeom>
            <a:noFill/>
            <a:ln w="57150">
              <a:solidFill>
                <a:srgbClr val="C1E0D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Tm="3000">
    <p:push dir="u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97143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7" t="52047"/>
          <a:stretch>
            <a:fillRect/>
          </a:stretch>
        </p:blipFill>
        <p:spPr>
          <a:xfrm rot="16200000">
            <a:off x="8779043" y="124321"/>
            <a:ext cx="3537278" cy="328863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97143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97143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7" t="52047"/>
          <a:stretch>
            <a:fillRect/>
          </a:stretch>
        </p:blipFill>
        <p:spPr>
          <a:xfrm rot="16200000" flipV="1">
            <a:off x="-124320" y="109842"/>
            <a:ext cx="3537279" cy="328863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8139C-9E04-4592-A8E2-B06F5ACB06A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4E6C-5CF7-4A4B-ABD8-FDB77927D29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8139C-9E04-4592-A8E2-B06F5ACB06A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4E6C-5CF7-4A4B-ABD8-FDB77927D295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77" y="141237"/>
            <a:ext cx="5058474" cy="671676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7" t="52047"/>
          <a:stretch>
            <a:fillRect/>
          </a:stretch>
        </p:blipFill>
        <p:spPr>
          <a:xfrm rot="16200000" flipV="1">
            <a:off x="-124320" y="109842"/>
            <a:ext cx="3537279" cy="328863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24.xml" /><Relationship Id="rId11" Type="http://schemas.openxmlformats.org/officeDocument/2006/relationships/slideLayout" Target="../slideLayouts/slideLayout25.xml" /><Relationship Id="rId12" Type="http://schemas.openxmlformats.org/officeDocument/2006/relationships/slideLayout" Target="../slideLayouts/slideLayout26.xml" /><Relationship Id="rId13" Type="http://schemas.openxmlformats.org/officeDocument/2006/relationships/slideLayout" Target="../slideLayouts/slideLayout27.xml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6.xml" /><Relationship Id="rId3" Type="http://schemas.openxmlformats.org/officeDocument/2006/relationships/slideLayout" Target="../slideLayouts/slideLayout17.xml" /><Relationship Id="rId4" Type="http://schemas.openxmlformats.org/officeDocument/2006/relationships/slideLayout" Target="../slideLayouts/slideLayout18.xml" /><Relationship Id="rId5" Type="http://schemas.openxmlformats.org/officeDocument/2006/relationships/slideLayout" Target="../slideLayouts/slideLayout19.xml" /><Relationship Id="rId6" Type="http://schemas.openxmlformats.org/officeDocument/2006/relationships/slideLayout" Target="../slideLayouts/slideLayout20.xml" /><Relationship Id="rId7" Type="http://schemas.openxmlformats.org/officeDocument/2006/relationships/slideLayout" Target="../slideLayouts/slideLayout21.xml" /><Relationship Id="rId8" Type="http://schemas.openxmlformats.org/officeDocument/2006/relationships/slideLayout" Target="../slideLayouts/slideLayout22.xml" /><Relationship Id="rId9" Type="http://schemas.openxmlformats.org/officeDocument/2006/relationships/slideLayout" Target="../slideLayouts/slideLayout2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>
    <mc:Choice xmlns:p14="http://schemas.microsoft.com/office/powerpoint/2010/main" Requires="p14">
      <p:transition p14:dur="0"/>
    </mc:Choice>
    <mc:Fallback>
      <p:transition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8E898-991E-48F6-B2BC-593F109653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86832-EA3E-47AD-8943-05BB08DDBA6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mc:AlternateContent>
    <mc:Choice xmlns:p14="http://schemas.microsoft.com/office/powerpoint/2010/main" Requires="p14">
      <p:transition p14:dur="0"/>
    </mc:Choice>
    <mc:Fallback>
      <p:transition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Relationship Id="rId3" Type="http://schemas.openxmlformats.org/officeDocument/2006/relationships/tags" Target="../tags/tag1.xml" /><Relationship Id="rId4" Type="http://schemas.openxmlformats.org/officeDocument/2006/relationships/tags" Target="../tags/tag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2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2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2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tags" Target="../tags/tag1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tags" Target="../tags/tag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390" y="0"/>
            <a:ext cx="9797143" cy="6858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7" t="52047"/>
          <a:stretch>
            <a:fillRect/>
          </a:stretch>
        </p:blipFill>
        <p:spPr>
          <a:xfrm rot="16200000">
            <a:off x="8779043" y="124321"/>
            <a:ext cx="3537278" cy="3288637"/>
          </a:xfrm>
          <a:prstGeom prst="rect">
            <a:avLst/>
          </a:prstGeom>
        </p:spPr>
      </p:pic>
      <p:sp>
        <p:nvSpPr>
          <p:cNvPr id="38" name="TextBox 14"/>
          <p:cNvSpPr txBox="1"/>
          <p:nvPr/>
        </p:nvSpPr>
        <p:spPr>
          <a:xfrm>
            <a:off x="3339562" y="2760590"/>
            <a:ext cx="76885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>
                <a:solidFill>
                  <a:schemeClr val="accent1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rPr>
              <a:t>语言表达得体</a:t>
            </a:r>
            <a:endParaRPr lang="zh-CN" altLang="en-US" sz="6600" b="1">
              <a:solidFill>
                <a:schemeClr val="accent1"/>
              </a:solidFill>
              <a:latin typeface="字体视界-NEW宋体" panose="02010601030101010101" pitchFamily="2" charset="-122"/>
              <a:ea typeface="字体视界-NEW宋体" panose="02010601030101010101" pitchFamily="2" charset="-122"/>
              <a:sym typeface="Source Han Serif SC" panose="02020400000000000000" pitchFamily="18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7" t="52047"/>
          <a:stretch>
            <a:fillRect/>
          </a:stretch>
        </p:blipFill>
        <p:spPr>
          <a:xfrm rot="15430406" flipH="1">
            <a:off x="9090594" y="5678576"/>
            <a:ext cx="3537278" cy="328863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312035" y="18669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角度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对象角度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9005" y="1492885"/>
            <a:ext cx="111867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．毕业班的学生给语文老师赠送了下面四副对联，其中最得体的一副是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)A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．杏林分种逢春茂　桔井挹泉滋蕙香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．有声画谱描人物　无字文章写古今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．书味本长宜细索　砚田可种勿抛荒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．杏坛文章传承远　楼观道德浸润深
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93485" y="1906270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</a:rPr>
              <a:t>D</a:t>
            </a:r>
            <a:endParaRPr lang="en-US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385695" y="13906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角度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3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场合角度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2020" y="1706245"/>
            <a:ext cx="1095883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场合有种种不同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sz="40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或悲痛，或欢乐；或正式，或随意；或紧张繁忙，或轻松愉快；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等等。不同场合用语不同，总体氛围对说话内容有制约，要根据具体的场合选择明智的、充满内涵的语言。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1002665" y="1280795"/>
            <a:ext cx="109359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．在下面两种情境下，用语最得体的一组是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)[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情境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1]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某同学的发言超时了，你作为主持人，需要终止他的发言。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情境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2]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某同学正在发言，你作为主持人，需要插话，想打断他。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．对不起，已经超时了。　你停一下，我来说两句。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．对不起，已经超时了。　不好意思，我打断一下。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．已经超时了，对不起。　不好意思，我打断一下。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．已经超时了，对不起。　你停一下，我来说两句。
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85695" y="13906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角度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3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场合角度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28175" y="1076960"/>
            <a:ext cx="140716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</a:rPr>
              <a:t>B</a:t>
            </a:r>
            <a:endParaRPr lang="en-US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445385" y="18669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角度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4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转述角度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7070" y="1527810"/>
            <a:ext cx="113474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所谓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转述，就是对信息进行传达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。传达者的任务是作好发出者和接受者之间的沟通。要想转述得好，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不能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照葫芦画瓢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，也不能简单复述，必须弄清楚三者之间的关系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sz="36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此基础上，还要理解信息发出者发出的内容，转述时时间、地点、人物、事件等要素不能遗漏，往往还要对叙述角度、时间、地点、人称等进行变更，做到因时变化，因人变化，使转述表意明确，人物之间的关系不错乱。</a:t>
            </a:r>
            <a:endParaRPr lang="zh-CN" altLang="en-US" sz="3600" b="1" u="heavy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445385" y="18669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角度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4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转述角度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7415" y="1228725"/>
            <a:ext cx="114077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．下列各项中，直述句改转述句正确的一项是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)A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．张童说：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我一定要坚持长跑锻炼。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张童说，我一定要坚持长跑锻炼。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．姐姐说：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你说得对，我就这样做。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姐姐说，我说得对，我就这样做。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．老班长说：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我没有完成任务，没把你们照顾好。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老班长说，他没有完成任务，没把我们照顾好。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．她深有感触地说：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我小时候总是羞羞答答的。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她深有感触地说，你小时候总是羞羞答答的。
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28225" y="1036320"/>
            <a:ext cx="1298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</a:rPr>
              <a:t>C</a:t>
            </a:r>
            <a:endParaRPr lang="en-US" altLang="en-US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371725" y="18669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角度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5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语体角度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8705" y="1250950"/>
            <a:ext cx="108921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语言得体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，还要注意做到语体色彩得当，必须分清是该使用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口语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还是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书面语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口语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就是口头交际使用的语言，属于或适于日常会话的通俗语言，其最大特点是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语言简洁化、通俗化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书面语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是在口语的基础上发展出来的，用于书面表达的语言。书面语比较固定，语法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更严谨，更庄重，更文雅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。一般谈话和演讲多用口语，公文、政论文多用书面语。如果在口语性较强的文章里使用书面语或在庄重严谨场合使用口语，就属于表达不得体。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746125" y="1235710"/>
            <a:ext cx="1120838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广播稿的写作要求内容有针对性，同时要写得短小、得体、通俗、口语化。下面是一篇广播稿的头两段，其中有五处不得体，请加以修改。同学们，告诉大家一个敲击我们心扉的好消息。我校男子篮球队今天上午在县中学生运动会男篮决赛中，经过一个多小时的激烈比赛，以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88∶85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力克了松柏中学代表队，获得了本届中学生男子篮球锦标赛冠军。今天上午，骄阳似火。我校男篮队员，发扬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一不怕苦，二不怕死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的精神，打出了风格，打出了水平。陈帆同学(八二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班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沉着冷静，一人独得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22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分，为我队的胜利立下了丰功伟绩。
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71725" y="18669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角度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5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语体角度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81965" y="1338580"/>
            <a:ext cx="1159637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敲击我们心扉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激动人心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力克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战胜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打败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一不怕苦，二不怕死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不怕苦、不怕累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陈帆同学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八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班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八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年级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班陈帆同学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丰功伟绩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汗马功劳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71725" y="18669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角度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5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语体角度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5"/>
          <p:cNvGrpSpPr/>
          <p:nvPr>
            <p:custDataLst>
              <p:tags r:id="rId3"/>
            </p:custDataLst>
          </p:nvPr>
        </p:nvGrpSpPr>
        <p:grpSpPr>
          <a:xfrm rot="5400000">
            <a:off x="6811095" y="1666415"/>
            <a:ext cx="2620089" cy="2278128"/>
            <a:chOff x="5803300" y="1948400"/>
            <a:chExt cx="2164994" cy="1905223"/>
          </a:xfrm>
        </p:grpSpPr>
        <p:sp>
          <p:nvSpPr>
            <p:cNvPr id="10" name="7"/>
            <p:cNvSpPr/>
            <p:nvPr/>
          </p:nvSpPr>
          <p:spPr bwMode="auto">
            <a:xfrm>
              <a:off x="5803300" y="1948400"/>
              <a:ext cx="2164994" cy="1905223"/>
            </a:xfrm>
            <a:custGeom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b="1">
                <a:solidFill>
                  <a:schemeClr val="bg1"/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1" name="6"/>
            <p:cNvSpPr/>
            <p:nvPr/>
          </p:nvSpPr>
          <p:spPr bwMode="auto">
            <a:xfrm>
              <a:off x="5948780" y="2078346"/>
              <a:ext cx="1846429" cy="1624882"/>
            </a:xfrm>
            <a:custGeom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FFFFFF"/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12" name="4"/>
          <p:cNvSpPr txBox="1"/>
          <p:nvPr>
            <p:custDataLst>
              <p:tags r:id="rId4"/>
            </p:custDataLst>
          </p:nvPr>
        </p:nvSpPr>
        <p:spPr>
          <a:xfrm>
            <a:off x="6780373" y="2001248"/>
            <a:ext cx="2713761" cy="1630793"/>
          </a:xfrm>
          <a:prstGeom prst="rect">
            <a:avLst/>
          </a:prstGeom>
          <a:noFill/>
        </p:spPr>
        <p:txBody>
          <a:bodyPr wrap="square" lIns="86005" tIns="43002" rIns="86005" bIns="43002">
            <a:spAutoFit/>
          </a:bodyPr>
          <a:lstStyle/>
          <a:p>
            <a:pPr algn="ctr">
              <a:defRPr/>
            </a:pPr>
            <a:r>
              <a:rPr lang="en-US" altLang="zh-CN" sz="10035">
                <a:solidFill>
                  <a:schemeClr val="bg1"/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rPr>
              <a:t>03</a:t>
            </a:r>
            <a:endParaRPr lang="zh-CN" altLang="en-US" sz="10035">
              <a:solidFill>
                <a:schemeClr val="bg1"/>
              </a:solidFill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4" name="2"/>
          <p:cNvSpPr txBox="1"/>
          <p:nvPr>
            <p:custDataLst>
              <p:tags r:id="rId5"/>
            </p:custDataLst>
          </p:nvPr>
        </p:nvSpPr>
        <p:spPr>
          <a:xfrm>
            <a:off x="6052075" y="4068479"/>
            <a:ext cx="4084429" cy="2300605"/>
          </a:xfrm>
          <a:prstGeom prst="rect">
            <a:avLst/>
          </a:prstGeom>
          <a:noFill/>
        </p:spPr>
        <p:txBody>
          <a:bodyPr wrap="square" lIns="86005" tIns="43002" rIns="86005" bIns="4300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/>
            <a:r>
              <a:rPr lang="zh-CN" altLang="en-US" sz="7200" b="1">
                <a:solidFill>
                  <a:srgbClr val="476DAC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rPr>
              <a:t>试卷题目</a:t>
            </a:r>
            <a:endParaRPr lang="zh-CN" altLang="en-US" sz="7200" b="1">
              <a:solidFill>
                <a:srgbClr val="476DAC"/>
              </a:solidFill>
              <a:latin typeface="字体视界-NEW宋体" panose="02010601030101010101" pitchFamily="2" charset="-122"/>
              <a:ea typeface="字体视界-NEW宋体" panose="02010601030101010101" pitchFamily="2" charset="-122"/>
              <a:sym typeface="Source Han Serif SC" panose="02020400000000000000" pitchFamily="18" charset="-122"/>
            </a:endParaRPr>
          </a:p>
          <a:p>
            <a:pPr algn="dist"/>
            <a:endParaRPr lang="zh-CN" altLang="en-US" sz="7200" b="1">
              <a:solidFill>
                <a:srgbClr val="476DAC"/>
              </a:solidFill>
              <a:latin typeface="字体视界-NEW宋体" panose="02010601030101010101" pitchFamily="2" charset="-122"/>
              <a:ea typeface="字体视界-NEW宋体" panose="02010601030101010101" pitchFamily="2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68630" y="831850"/>
            <a:ext cx="1181227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以下是该展 要求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览的版块标题: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1家道中落国势危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2别求新声于异邦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3横眉冷对千夫指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4斯世当以同怀视之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5万众同仰“民族魂”年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下列语句也可以作为该展览版块标题的一项是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(3分)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A.凤凰涅槃,女神再生 B.流亡南洋，坚持抗日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C.我以我血荐轩辕 D.当年海上惊雷雨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67865" y="316230"/>
            <a:ext cx="950214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10.为纪念五四运动一百周年，某中学文学社团准备举办以某位作家为专题的展览。</a:t>
            </a:r>
            <a:endParaRPr lang="zh-CN" altLang="en-US" sz="20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4020" y="2743835"/>
            <a:ext cx="1298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</a:rPr>
              <a:t>C</a:t>
            </a:r>
            <a:endParaRPr lang="en-US" altLang="en-US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7" t="52047"/>
          <a:stretch>
            <a:fillRect/>
          </a:stretch>
        </p:blipFill>
        <p:spPr>
          <a:xfrm rot="16200000" flipV="1">
            <a:off x="-197436" y="197436"/>
            <a:ext cx="5617624" cy="5222752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621710" y="132276"/>
            <a:ext cx="6024405" cy="264687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 algn="ctr">
              <a:defRPr sz="16600" b="1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6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7200000" scaled="0"/>
                  </a:gradFill>
                </a:ln>
                <a:solidFill>
                  <a:srgbClr val="00518E"/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rPr>
              <a:t>C</a:t>
            </a:r>
            <a:r>
              <a:rPr lang="en-US" altLang="zh-CN" sz="800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rPr>
              <a:t>ONTENTS</a:t>
            </a:r>
            <a:endParaRPr lang="zh-CN" altLang="en-US" sz="800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视界-NEW宋体" panose="02010601030101010101" pitchFamily="2" charset="-122"/>
              <a:ea typeface="字体视界-NEW宋体" panose="02010601030101010101" pitchFamily="2" charset="-122"/>
              <a:sym typeface="Source Han Serif SC" panose="02020400000000000000" pitchFamily="18" charset="-122"/>
            </a:endParaRPr>
          </a:p>
        </p:txBody>
      </p:sp>
      <p:sp>
        <p:nvSpPr>
          <p:cNvPr id="5" name="文本框 10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151095" y="-18370"/>
            <a:ext cx="3581796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8800" b="1" spc="300">
                <a:solidFill>
                  <a:schemeClr val="accent1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rPr>
              <a:t>目录</a:t>
            </a:r>
            <a:endParaRPr lang="zh-CN" altLang="en-US" sz="8800" b="1" spc="300">
              <a:solidFill>
                <a:schemeClr val="accent1"/>
              </a:solidFill>
              <a:latin typeface="字体视界-NEW宋体" panose="02010601030101010101" pitchFamily="2" charset="-122"/>
              <a:ea typeface="字体视界-NEW宋体" panose="02010601030101010101" pitchFamily="2" charset="-122"/>
              <a:sym typeface="Source Han Serif SC" panose="02020400000000000000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97432" y="3137791"/>
            <a:ext cx="3039202" cy="778224"/>
            <a:chOff x="2280469" y="2576455"/>
            <a:chExt cx="3039202" cy="778224"/>
          </a:xfrm>
        </p:grpSpPr>
        <p:sp>
          <p:nvSpPr>
            <p:cNvPr id="7" name="矩形 6"/>
            <p:cNvSpPr/>
            <p:nvPr/>
          </p:nvSpPr>
          <p:spPr>
            <a:xfrm>
              <a:off x="2713527" y="2576455"/>
              <a:ext cx="2606144" cy="70675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476DAC"/>
                  </a:solidFill>
                  <a:latin typeface="字体视界-NEW宋体" panose="02010601030101010101" pitchFamily="2" charset="-122"/>
                  <a:ea typeface="字体视界-NEW宋体" panose="02010601030101010101" pitchFamily="2" charset="-122"/>
                  <a:sym typeface="Source Han Serif SC" panose="02020400000000000000" pitchFamily="18" charset="-122"/>
                </a:rPr>
                <a:t>考点解析</a:t>
              </a:r>
              <a:endParaRPr lang="zh-CN" altLang="en-US" sz="4000" b="1">
                <a:solidFill>
                  <a:srgbClr val="476DAC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280469" y="2732182"/>
              <a:ext cx="622497" cy="622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FFFFFF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75139" y="2841712"/>
              <a:ext cx="42511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字体视界-NEW宋体" panose="02010601030101010101" pitchFamily="2" charset="-122"/>
                  <a:ea typeface="字体视界-NEW宋体" panose="02010601030101010101" pitchFamily="2" charset="-122"/>
                  <a:cs typeface="Andalus" pitchFamily="18" charset="-78"/>
                  <a:sym typeface="Source Han Serif SC" panose="02020400000000000000" pitchFamily="18" charset="-122"/>
                </a:rPr>
                <a:t>01</a:t>
              </a:r>
              <a:endParaRPr lang="zh-CN" altLang="en-US" sz="2000">
                <a:solidFill>
                  <a:schemeClr val="bg1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cs typeface="Andalus" pitchFamily="18" charset="-78"/>
                <a:sym typeface="Source Han Serif SC" panose="02020400000000000000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69250" y="3118741"/>
            <a:ext cx="3058252" cy="797274"/>
            <a:chOff x="2280469" y="2557405"/>
            <a:chExt cx="3058252" cy="797274"/>
          </a:xfrm>
        </p:grpSpPr>
        <p:sp>
          <p:nvSpPr>
            <p:cNvPr id="29" name="矩形 28"/>
            <p:cNvSpPr/>
            <p:nvPr/>
          </p:nvSpPr>
          <p:spPr>
            <a:xfrm>
              <a:off x="2732577" y="2557405"/>
              <a:ext cx="2606144" cy="70675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476DAC"/>
                  </a:solidFill>
                  <a:latin typeface="字体视界-NEW宋体" panose="02010601030101010101" pitchFamily="2" charset="-122"/>
                  <a:ea typeface="字体视界-NEW宋体" panose="02010601030101010101" pitchFamily="2" charset="-122"/>
                  <a:sym typeface="Source Han Serif SC" panose="02020400000000000000" pitchFamily="18" charset="-122"/>
                </a:rPr>
                <a:t>解题</a:t>
              </a:r>
              <a:r>
                <a:rPr lang="en-US" altLang="zh-CN" sz="4000" b="1">
                  <a:solidFill>
                    <a:srgbClr val="476DAC"/>
                  </a:solidFill>
                  <a:latin typeface="字体视界-NEW宋体" panose="02010601030101010101" pitchFamily="2" charset="-122"/>
                  <a:ea typeface="字体视界-NEW宋体" panose="02010601030101010101" pitchFamily="2" charset="-122"/>
                  <a:sym typeface="Source Han Serif SC" panose="02020400000000000000" pitchFamily="18" charset="-122"/>
                </a:rPr>
                <a:t>5</a:t>
              </a:r>
              <a:r>
                <a:rPr lang="zh-CN" altLang="en-US" sz="4000" b="1">
                  <a:solidFill>
                    <a:srgbClr val="476DAC"/>
                  </a:solidFill>
                  <a:latin typeface="字体视界-NEW宋体" panose="02010601030101010101" pitchFamily="2" charset="-122"/>
                  <a:ea typeface="字体视界-NEW宋体" panose="02010601030101010101" pitchFamily="2" charset="-122"/>
                  <a:sym typeface="Source Han Serif SC" panose="02020400000000000000" pitchFamily="18" charset="-122"/>
                </a:rPr>
                <a:t>角度</a:t>
              </a:r>
              <a:endParaRPr lang="zh-CN" altLang="en-US" sz="4000" b="1">
                <a:solidFill>
                  <a:srgbClr val="476DAC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280469" y="2732182"/>
              <a:ext cx="622497" cy="622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FFFFFF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375139" y="2841712"/>
              <a:ext cx="4251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字体视界-NEW宋体" panose="02010601030101010101" pitchFamily="2" charset="-122"/>
                  <a:ea typeface="字体视界-NEW宋体" panose="02010601030101010101" pitchFamily="2" charset="-122"/>
                  <a:cs typeface="Andalus" pitchFamily="18" charset="-78"/>
                  <a:sym typeface="Source Han Serif SC" panose="02020400000000000000" pitchFamily="18" charset="-122"/>
                </a:rPr>
                <a:t>02</a:t>
              </a:r>
              <a:endParaRPr lang="zh-CN" altLang="en-US" sz="2000">
                <a:solidFill>
                  <a:schemeClr val="bg1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cs typeface="Andalus" pitchFamily="18" charset="-78"/>
                <a:sym typeface="Source Han Serif SC" panose="02020400000000000000" pitchFamily="18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94650" y="4825751"/>
            <a:ext cx="3039202" cy="778224"/>
            <a:chOff x="2280469" y="2576455"/>
            <a:chExt cx="3039202" cy="778224"/>
          </a:xfrm>
        </p:grpSpPr>
        <p:sp>
          <p:nvSpPr>
            <p:cNvPr id="34" name="矩形 33"/>
            <p:cNvSpPr/>
            <p:nvPr/>
          </p:nvSpPr>
          <p:spPr>
            <a:xfrm>
              <a:off x="2713527" y="2576455"/>
              <a:ext cx="2606144" cy="70675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476DAC"/>
                  </a:solidFill>
                  <a:latin typeface="字体视界-NEW宋体" panose="02010601030101010101" pitchFamily="2" charset="-122"/>
                  <a:ea typeface="字体视界-NEW宋体" panose="02010601030101010101" pitchFamily="2" charset="-122"/>
                  <a:sym typeface="Source Han Serif SC" panose="02020400000000000000" pitchFamily="18" charset="-122"/>
                </a:rPr>
                <a:t>课后作业</a:t>
              </a:r>
              <a:endParaRPr lang="zh-CN" altLang="en-US" sz="4000" b="1">
                <a:solidFill>
                  <a:srgbClr val="476DAC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280469" y="2732182"/>
              <a:ext cx="622497" cy="622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FFFFFF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375139" y="2841712"/>
              <a:ext cx="4251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字体视界-NEW宋体" panose="02010601030101010101" pitchFamily="2" charset="-122"/>
                  <a:ea typeface="字体视界-NEW宋体" panose="02010601030101010101" pitchFamily="2" charset="-122"/>
                  <a:cs typeface="Andalus" pitchFamily="18" charset="-78"/>
                  <a:sym typeface="Source Han Serif SC" panose="02020400000000000000" pitchFamily="18" charset="-122"/>
                </a:rPr>
                <a:t>04</a:t>
              </a:r>
              <a:endParaRPr lang="zh-CN" altLang="en-US" sz="2000">
                <a:solidFill>
                  <a:schemeClr val="bg1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cs typeface="Andalus" pitchFamily="18" charset="-78"/>
                <a:sym typeface="Source Han Serif SC" panose="02020400000000000000" pitchFamily="18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03768" y="4825751"/>
            <a:ext cx="3039202" cy="778224"/>
            <a:chOff x="2280469" y="2576455"/>
            <a:chExt cx="3039202" cy="778224"/>
          </a:xfrm>
        </p:grpSpPr>
        <p:sp>
          <p:nvSpPr>
            <p:cNvPr id="39" name="矩形 38"/>
            <p:cNvSpPr/>
            <p:nvPr/>
          </p:nvSpPr>
          <p:spPr>
            <a:xfrm>
              <a:off x="2713527" y="2576455"/>
              <a:ext cx="2606144" cy="70675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476DAC"/>
                  </a:solidFill>
                  <a:latin typeface="字体视界-NEW宋体" panose="02010601030101010101" pitchFamily="2" charset="-122"/>
                  <a:ea typeface="字体视界-NEW宋体" panose="02010601030101010101" pitchFamily="2" charset="-122"/>
                  <a:sym typeface="Source Han Serif SC" panose="02020400000000000000" pitchFamily="18" charset="-122"/>
                </a:rPr>
                <a:t>试卷题目</a:t>
              </a:r>
              <a:endParaRPr lang="zh-CN" altLang="en-US" sz="4000" b="1">
                <a:solidFill>
                  <a:srgbClr val="476DAC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280469" y="2732182"/>
              <a:ext cx="622497" cy="622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FFFFFF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375139" y="2841712"/>
              <a:ext cx="4251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字体视界-NEW宋体" panose="02010601030101010101" pitchFamily="2" charset="-122"/>
                  <a:ea typeface="字体视界-NEW宋体" panose="02010601030101010101" pitchFamily="2" charset="-122"/>
                  <a:cs typeface="Andalus" pitchFamily="18" charset="-78"/>
                  <a:sym typeface="Source Han Serif SC" panose="02020400000000000000" pitchFamily="18" charset="-122"/>
                </a:rPr>
                <a:t>03</a:t>
              </a:r>
              <a:endParaRPr lang="zh-CN" altLang="en-US" sz="2000">
                <a:solidFill>
                  <a:schemeClr val="bg1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cs typeface="Andalus" pitchFamily="18" charset="-78"/>
                <a:sym typeface="Source Han Serif SC" panose="02020400000000000000" pitchFamily="18" charset="-122"/>
              </a:endParaRPr>
            </a:p>
          </p:txBody>
        </p:sp>
      </p:grp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87070" y="956945"/>
            <a:ext cx="11052175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11.张董事长的三位朋友同一天有事:七十大寿、儿子考上大学、分店开业。如果你是董事长的秘书，下面三副对联应该如何送才恰当(3分)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r>
              <a:rPr lang="zh-CN" altLang="en-US"/>
              <a:t>(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1)搏浪扬帆济沧海，凌云追月步蟾宫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(2)交以道接以礼，近者悦远者来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(3)室有兰芝春自永，人如松柏岁长新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815" y="3557905"/>
            <a:ext cx="1183132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A(1)送七十大寿者，(2)送分店开业者，(3)送儿子考上大学者。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B(1)送分店开业者，(2)送儿子考上大学者，(3)送七十大寿者。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C(1)送七十大寿者，(2)送儿子考上大学者，(3)送分店开业者。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D(1)送儿子考上大学者，(2)送分店开业者，(3)送七十大寿者。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8255" y="2066925"/>
            <a:ext cx="1298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</a:rPr>
              <a:t>D</a:t>
            </a:r>
            <a:endParaRPr lang="en-US" altLang="en-US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07035" y="1004570"/>
            <a:ext cx="117411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1他身材魁伟，(a.粗黑的眉毛/b眉毛粗而黑)，两颊微微陷下去。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2文化遗产的保护不力或缺失，最终会导致中华民族文化的(a减损或消亡/b.消亡或减损)。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035" y="2499360"/>
            <a:ext cx="1190942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3天山连绵几千里,(a.不论草原、森林,不论溪流、湖泊/b,不论草原、湖泊,不论森林、溪流)处处有丰饶的物产。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4某年春节对联,上联是:(a.马踏青云奔小康/b.猴闹已教千户乐),下联是:鸡鸣又报万家春。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A1a2a3b4b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B.1a2b3b4a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C.1b2a3a4b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D1b2b3a4a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46275" y="198755"/>
            <a:ext cx="9368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12.从括号内选择合适的语句来衔接每个句子，最恰当的一项是(3分)</a:t>
            </a:r>
            <a:endParaRPr lang="zh-CN" altLang="en-US" sz="24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8140" y="5208270"/>
            <a:ext cx="1298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</a:rPr>
              <a:t>C</a:t>
            </a:r>
            <a:endParaRPr lang="en-US" altLang="en-US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10260" y="1167765"/>
            <a:ext cx="1143508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A.难道动物游戏只是为了学习吗?陈述句:动物游戏不只是为了学习。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B在海洋里，单细胞海藻非常重要。疑问句:在海洋里，单细胞海藻非常重要吗?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C.难道你不用参加这个会议吗?祈使句:你还是参加这个会议吧。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D.秋天的树叶变得很黄。感叹句:秋天的树叶变得好黄啊!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6900" y="221615"/>
            <a:ext cx="94837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17.下列各项句子变换后与原来句子意思不同的一项是(3分)</a:t>
            </a:r>
            <a:endParaRPr lang="zh-CN" altLang="en-US" sz="28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10180" y="5179060"/>
            <a:ext cx="1298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</a:rPr>
              <a:t>B</a:t>
            </a:r>
            <a:endParaRPr lang="en-US" altLang="en-US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62660" y="1057910"/>
            <a:ext cx="1084643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例句:无论如何，我们不能把这件事公之于众。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A.我们怎么不能把这件事公之于众。 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B.这是我们绝对不能公之于众的一件事。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C.我们怎能不把这件事公之于众。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D.无论如何,我们也不能不把这件事公之于众。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86280" y="186690"/>
            <a:ext cx="84524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18.下列与例句的意思相同的一项是(3分)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2810" y="4620260"/>
            <a:ext cx="12985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</a:rPr>
              <a:t>B</a:t>
            </a:r>
            <a:endParaRPr lang="en-US" altLang="en-US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22960" y="1167130"/>
            <a:ext cx="11022330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有个戏，写国民党统治时期，两位小学教师谈话。一个说:“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看这群孩子多可怜，个个面如菜色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!”老舍先生认为可以改得更通俗一些;又说，假如把这句话再改一下，不仅让观众听得懂、还会引导他们去想，就更有力量了。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(1)看这群孩子多可怜，个个面如菜色!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更通俗些，可改为: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2)看这群孩子多可怜，个个面如菜色!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通俗，又能让人产生联想，可改为: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47190" y="248285"/>
            <a:ext cx="100660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阅读下列材料，按要求修改。(不得改变原意)(6分)</a:t>
            </a:r>
            <a:endParaRPr lang="zh-CN" altLang="en-US" sz="32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1905" y="5443855"/>
            <a:ext cx="87420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(1)看看孩子们多可怜，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个个面黄肌瘦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(2)看这群孩子多可怜，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看看孩子们的脸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5"/>
          <p:cNvGrpSpPr/>
          <p:nvPr>
            <p:custDataLst>
              <p:tags r:id="rId3"/>
            </p:custDataLst>
          </p:nvPr>
        </p:nvGrpSpPr>
        <p:grpSpPr>
          <a:xfrm rot="5400000">
            <a:off x="6811095" y="1666415"/>
            <a:ext cx="2620089" cy="2278128"/>
            <a:chOff x="5803300" y="1948400"/>
            <a:chExt cx="2164994" cy="1905223"/>
          </a:xfrm>
        </p:grpSpPr>
        <p:sp>
          <p:nvSpPr>
            <p:cNvPr id="10" name="7"/>
            <p:cNvSpPr/>
            <p:nvPr/>
          </p:nvSpPr>
          <p:spPr bwMode="auto">
            <a:xfrm>
              <a:off x="5803300" y="1948400"/>
              <a:ext cx="2164994" cy="1905223"/>
            </a:xfrm>
            <a:custGeom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b="1">
                <a:solidFill>
                  <a:schemeClr val="bg1"/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1" name="6"/>
            <p:cNvSpPr/>
            <p:nvPr/>
          </p:nvSpPr>
          <p:spPr bwMode="auto">
            <a:xfrm>
              <a:off x="5948780" y="2078346"/>
              <a:ext cx="1846429" cy="1624882"/>
            </a:xfrm>
            <a:custGeom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FFFFFF"/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12" name="4"/>
          <p:cNvSpPr txBox="1"/>
          <p:nvPr>
            <p:custDataLst>
              <p:tags r:id="rId4"/>
            </p:custDataLst>
          </p:nvPr>
        </p:nvSpPr>
        <p:spPr>
          <a:xfrm>
            <a:off x="6780373" y="2001248"/>
            <a:ext cx="2713761" cy="1630793"/>
          </a:xfrm>
          <a:prstGeom prst="rect">
            <a:avLst/>
          </a:prstGeom>
          <a:noFill/>
        </p:spPr>
        <p:txBody>
          <a:bodyPr wrap="square" lIns="86005" tIns="43002" rIns="86005" bIns="43002">
            <a:spAutoFit/>
          </a:bodyPr>
          <a:lstStyle/>
          <a:p>
            <a:pPr algn="ctr">
              <a:defRPr/>
            </a:pPr>
            <a:r>
              <a:rPr lang="en-US" altLang="zh-CN" sz="10035">
                <a:solidFill>
                  <a:schemeClr val="bg1"/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rPr>
              <a:t>04</a:t>
            </a:r>
            <a:endParaRPr lang="zh-CN" altLang="en-US" sz="10035">
              <a:solidFill>
                <a:schemeClr val="bg1"/>
              </a:solidFill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4" name="2"/>
          <p:cNvSpPr txBox="1"/>
          <p:nvPr>
            <p:custDataLst>
              <p:tags r:id="rId5"/>
            </p:custDataLst>
          </p:nvPr>
        </p:nvSpPr>
        <p:spPr>
          <a:xfrm>
            <a:off x="6052075" y="4068479"/>
            <a:ext cx="4084429" cy="2300605"/>
          </a:xfrm>
          <a:prstGeom prst="rect">
            <a:avLst/>
          </a:prstGeom>
          <a:noFill/>
        </p:spPr>
        <p:txBody>
          <a:bodyPr wrap="square" lIns="86005" tIns="43002" rIns="86005" bIns="4300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/>
            <a:r>
              <a:rPr lang="zh-CN" altLang="en-US" sz="7200" b="1">
                <a:solidFill>
                  <a:srgbClr val="476DAC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rPr>
              <a:t>课后作业</a:t>
            </a:r>
            <a:endParaRPr lang="zh-CN" altLang="en-US" sz="7200" b="1">
              <a:solidFill>
                <a:srgbClr val="476DAC"/>
              </a:solidFill>
              <a:latin typeface="字体视界-NEW宋体" panose="02010601030101010101" pitchFamily="2" charset="-122"/>
              <a:ea typeface="字体视界-NEW宋体" panose="02010601030101010101" pitchFamily="2" charset="-122"/>
              <a:sym typeface="Source Han Serif SC" panose="02020400000000000000" pitchFamily="18" charset="-122"/>
            </a:endParaRPr>
          </a:p>
          <a:p>
            <a:pPr algn="dist"/>
            <a:endParaRPr lang="zh-CN" altLang="en-US" sz="7200" b="1">
              <a:solidFill>
                <a:srgbClr val="476DAC"/>
              </a:solidFill>
              <a:latin typeface="字体视界-NEW宋体" panose="02010601030101010101" pitchFamily="2" charset="-122"/>
              <a:ea typeface="字体视界-NEW宋体" panose="02010601030101010101" pitchFamily="2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62355" y="536575"/>
            <a:ext cx="109505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/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某校校庆日，某校友因病无法按时到达，特发给联络办老师一则短信表示歉意，请找出其中语言表达不得体的地方并加以改正。</a:t>
            </a:r>
            <a:endParaRPr lang="zh-CN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266700" algn="l"/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校庆联络办老师：您好！我是你校校友，悉母校华诞，甚喜，本想定能拨冗出席母校庆典，但今日晨起身体欠安，气管呼呼作喘，恐无法及时光临母校参加庆典，特此通知。
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 algn="l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校友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×××                                2021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×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
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57505" y="1574165"/>
            <a:ext cx="117729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你校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母校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 (2)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拨冗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抽出时间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 (3)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身体欠安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贱体抱恙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身体不适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欠佳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(4)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光临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前往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 (5)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特此通知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深表歉意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特此致歉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
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186815" y="190500"/>
            <a:ext cx="106591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中考不仅是十二年知识学习的总检阅，更是一种体力和毅力的挑战和考验，是意志品质的自我较量。在即将召开的中考励志班会上，你作为学生代表发言，面对家长、老师、同学们，你会各说些什么？</a:t>
            </a:r>
            <a:endParaRPr lang="zh-CN" alt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1620" y="1389380"/>
            <a:ext cx="48875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对家长说：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31620" y="208089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对老师说：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31620" y="277241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对同学说：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" y="3568700"/>
            <a:ext cx="1183386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请父母放心，我们一定努力拼搏，永不言弃，用优异的成绩回报您的养育之恩！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(2)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请老师放心，我们一定不骄不躁，决不后退，用辛勤的汗水为母校增光！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(3)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命运掌握在自己手中，我们一定要用最灿烂的方式诠释生命的精彩！
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312545" y="360045"/>
            <a:ext cx="95745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下列标语与场合相协调的选项有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</a:t>
            </a:r>
            <a:r>
              <a:rPr lang="zh-CN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　</a:t>
            </a:r>
            <a:r>
              <a:rPr lang="en-US" sz="28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</a:t>
            </a:r>
            <a:endParaRPr lang="en-US" sz="28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266700"/>
            <a:r>
              <a:rPr 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．敬老院：少壮不努力，老大徒伤悲。</a:t>
            </a:r>
            <a:r>
              <a:rPr 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．考场门口：失败乃成功之母。</a:t>
            </a:r>
            <a:r>
              <a:rPr 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．陡坡，慢！</a:t>
            </a:r>
            <a:r>
              <a:rPr 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某盘山公路下山方向</a:t>
            </a:r>
            <a:r>
              <a:rPr 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)D</a:t>
            </a:r>
            <a:r>
              <a:rPr 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．某一酒店：宾至如归。</a:t>
            </a:r>
            <a:r>
              <a:rPr 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E</a:t>
            </a:r>
            <a:r>
              <a:rPr 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．某一交叉路口竖着</a:t>
            </a:r>
            <a:r>
              <a:rPr 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多拉快跑，争分夺秒</a:t>
            </a:r>
            <a:r>
              <a:rPr lang="en-US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的标语牌。
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04710" y="94615"/>
            <a:ext cx="13360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</a:rPr>
              <a:t>CD</a:t>
            </a:r>
            <a:endParaRPr lang="en-US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5"/>
          <p:cNvGrpSpPr/>
          <p:nvPr>
            <p:custDataLst>
              <p:tags r:id="rId3"/>
            </p:custDataLst>
          </p:nvPr>
        </p:nvGrpSpPr>
        <p:grpSpPr>
          <a:xfrm rot="5400000">
            <a:off x="6811095" y="1666415"/>
            <a:ext cx="2620089" cy="2278128"/>
            <a:chOff x="5803300" y="1948400"/>
            <a:chExt cx="2164994" cy="1905223"/>
          </a:xfrm>
        </p:grpSpPr>
        <p:sp>
          <p:nvSpPr>
            <p:cNvPr id="10" name="7"/>
            <p:cNvSpPr/>
            <p:nvPr/>
          </p:nvSpPr>
          <p:spPr bwMode="auto">
            <a:xfrm>
              <a:off x="5803300" y="1948400"/>
              <a:ext cx="2164994" cy="1905223"/>
            </a:xfrm>
            <a:custGeom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b="1">
                <a:solidFill>
                  <a:schemeClr val="bg1"/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1" name="6"/>
            <p:cNvSpPr/>
            <p:nvPr/>
          </p:nvSpPr>
          <p:spPr bwMode="auto">
            <a:xfrm>
              <a:off x="5948780" y="2078346"/>
              <a:ext cx="1846429" cy="1624882"/>
            </a:xfrm>
            <a:custGeom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FFFFFF"/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12" name="4"/>
          <p:cNvSpPr txBox="1"/>
          <p:nvPr>
            <p:custDataLst>
              <p:tags r:id="rId4"/>
            </p:custDataLst>
          </p:nvPr>
        </p:nvSpPr>
        <p:spPr>
          <a:xfrm>
            <a:off x="6780373" y="2001248"/>
            <a:ext cx="2713761" cy="1630793"/>
          </a:xfrm>
          <a:prstGeom prst="rect">
            <a:avLst/>
          </a:prstGeom>
          <a:noFill/>
        </p:spPr>
        <p:txBody>
          <a:bodyPr wrap="square" lIns="86005" tIns="43002" rIns="86005" bIns="43002">
            <a:spAutoFit/>
          </a:bodyPr>
          <a:lstStyle/>
          <a:p>
            <a:pPr algn="ctr">
              <a:defRPr/>
            </a:pPr>
            <a:r>
              <a:rPr lang="en-US" altLang="zh-CN" sz="10035">
                <a:solidFill>
                  <a:schemeClr val="bg1"/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rPr>
              <a:t>01</a:t>
            </a:r>
            <a:endParaRPr lang="zh-CN" altLang="en-US" sz="10035">
              <a:solidFill>
                <a:schemeClr val="bg1"/>
              </a:solidFill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4" name="2"/>
          <p:cNvSpPr txBox="1"/>
          <p:nvPr>
            <p:custDataLst>
              <p:tags r:id="rId5"/>
            </p:custDataLst>
          </p:nvPr>
        </p:nvSpPr>
        <p:spPr>
          <a:xfrm>
            <a:off x="6052075" y="4068479"/>
            <a:ext cx="4084429" cy="1192530"/>
          </a:xfrm>
          <a:prstGeom prst="rect">
            <a:avLst/>
          </a:prstGeom>
          <a:noFill/>
        </p:spPr>
        <p:txBody>
          <a:bodyPr wrap="square" lIns="86005" tIns="43002" rIns="86005" bIns="4300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/>
            <a:r>
              <a:rPr lang="zh-CN" altLang="en-US" sz="7200" b="1">
                <a:solidFill>
                  <a:srgbClr val="476DAC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rPr>
              <a:t>考点解析</a:t>
            </a:r>
            <a:endParaRPr lang="zh-CN" altLang="en-US" sz="7200" b="1">
              <a:solidFill>
                <a:srgbClr val="476DAC"/>
              </a:solidFill>
              <a:latin typeface="字体视界-NEW宋体" panose="02010601030101010101" pitchFamily="2" charset="-122"/>
              <a:ea typeface="字体视界-NEW宋体" panose="02010601030101010101" pitchFamily="2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69620" y="514985"/>
            <a:ext cx="1142238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把下面句子的内容放在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、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B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两种不同的语境中进行转述。要求：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①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不改变原意；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②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人物、人称表达准确；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③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时间、地点交代清楚。</a:t>
            </a:r>
            <a:endParaRPr lang="zh-CN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266700"/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小李对小王说：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我明天上午不去语文组找郭老师了，请告诉老师一声。再帮我问问，后天晚上去她家里找她行不行。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”A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．当天下午，小王在校门口对郭老师的女儿姗姗说了这件事。小王说：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</a:t>
            </a:r>
            <a:r>
              <a:rPr lang="en-US"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”
</a:t>
            </a:r>
            <a:endParaRPr 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B．第二天一大早，小王跑到语文组把这件事告诉了郭老师本人。</a:t>
            </a:r>
            <a:endParaRPr 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小王说：“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sz="3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812165" y="1595755"/>
            <a:ext cx="113792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姗姗，小李明天上午不到语文组找你妈妈了，请你转告一声。他还问后天晚上去你家找你妈妈行不行。</a:t>
            </a: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
</a:t>
            </a:r>
            <a:endParaRPr 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．郭老师，小李说他今天上午不来找您了，问明天晚上去您家找您行不行。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10285" y="668020"/>
            <a:ext cx="1102296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假如你获得了全国中学生奥林匹克竞赛一等奖，有人向你祝贺，请你根据不同语体的要求，作出表示谦虚、上进的回答。</a:t>
            </a:r>
            <a:endParaRPr 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使人感到亲切而易于接受的日常口语体。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(2)庄重、严肃的正规口语体。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(3)含蓄、富有文采的口语体。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48030" y="838835"/>
            <a:ext cx="114439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嗨，没什么，学无止境，我还要继续努力才行。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或：多谢了，这点成绩不算什么，我还得继续努力。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 
</a:t>
            </a:r>
            <a:endParaRPr 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谢谢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您的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鼓励，我还有许多不足，还得继续努力。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
</a:t>
            </a:r>
            <a:endParaRPr 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这仅仅是开始，是我人生乐曲中的一个小小音符罢了。我一定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百尺竿头，更进一步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，奏响我人生的凯歌。</a:t>
            </a:r>
            <a:endParaRPr 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或：谢谢您的夸奖。虽然我现在在大海中找到了一颗珍珠，但大海中还有千万颗美丽的珍珠等待我去寻觅。</a:t>
            </a: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66470" y="941070"/>
            <a:ext cx="10582910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下面是某校一则启事初稿的片段，其中有五处不合书面语体的要求，请找出并作修改。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(5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分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</a:t>
            </a:r>
            <a:endParaRPr lang="zh-CN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266700"/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我校学生宿舍下水道时常堵住。后勤处认真调查了原因，发现管子陈旧，需要换掉。学校打算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日开始施工。施工期间正遇上暑假，为安全起见，请全体学生暑假期间不要在校住宿。望大家配合。
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91310" y="1132205"/>
            <a:ext cx="117697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堵住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堵塞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管子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管道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换掉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更换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打算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计划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正遇上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正值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128395" y="926465"/>
            <a:ext cx="10936605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下面是某报社一则启事初稿的片段，其中有五处词语使用不当，请找出并作修改。要求修改后语意准确，语体风格一致。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(5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如果您是重大事件的参加者，事故现场的目击者，业界内幕的打探者，社会热点的关爱者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请与我报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社会深度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栏目联系。本栏目长期公开征询有价值的新闻线索，等着您的支持。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325880" y="1050925"/>
            <a:ext cx="101346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参加者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亲历者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参与者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打探者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知情者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关爱者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关注者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征询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征集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⑤“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等着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期待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25525" y="838835"/>
            <a:ext cx="1034732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下列各句中，表达得体的一句是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(3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分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)(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　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</a:t>
            </a:r>
            <a:endParaRPr 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266700"/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．真是事出意外！舍弟太过顽皮，碰碎了您家这么贵重的花瓶，敬请原谅，我们一定照价赔偿。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．他的书法龙飞凤舞，引来一片赞叹，但落款却出了差错，一时又无法弥补，只好连声道歉：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献丑，献丑！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”C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．他是我最信任的朋友，头脑灵活，处事周到，每次我遇到难题写信垂询，都能得到很有启发的回复。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．我妻子和郭教授的内人是多年的闺密，她俩经常一起逛街、一起旅游，话多得似乎永远都说不完。
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30715" y="565785"/>
            <a:ext cx="3124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</a:rPr>
              <a:t>A</a:t>
            </a:r>
            <a:endParaRPr lang="en-US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238250" y="513715"/>
            <a:ext cx="989203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下列各句中，表达得体的一句是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(3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分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)(</a:t>
            </a:r>
            <a:r>
              <a:rPr lang="zh-CN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　</a:t>
            </a:r>
            <a:r>
              <a:rPr lang="en-US" sz="2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</a:t>
            </a:r>
            <a:endParaRPr lang="en-US" sz="2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indent="266700"/>
            <a:endParaRPr 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．我刚在姑姑家坐下来，她就有事失陪了，我只好无聊地翻翻闲书，看看电视。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．这么珍贵的书您都毫不犹豫地借给我，太感谢了，我会尽快璧还，请您放心。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．这种壁纸是最近才研制出来的，环保又美观，贴在您家里会让寒舍增色不少。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．我们夫妇好不容易才得了这个千金，的确放任了些，以后一定对她严格要求。
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92005" y="271145"/>
            <a:ext cx="3124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+mn-ea"/>
              </a:rPr>
              <a:t>B</a:t>
            </a:r>
            <a:endParaRPr lang="en-US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1112520" y="1109980"/>
            <a:ext cx="1068641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得体</a:t>
            </a:r>
            <a:r>
              <a:rPr 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就是语言表达符合具体的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情境、对象、语体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，要求分清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不同场合、不同时间、不同身份、不同对象、不同目的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，选用恰当的语句来表情达意。</a:t>
            </a:r>
            <a:endParaRPr 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266700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近年来，试卷重点考查了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语境类和语体类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，体现了新形势下的“重视传承中国优秀文化传统”这一指导思想。近年考查难度有所加大，但更突出了“得体”在日常实用语境中的运用能力。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390" y="0"/>
            <a:ext cx="9797143" cy="6858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7" t="52047"/>
          <a:stretch>
            <a:fillRect/>
          </a:stretch>
        </p:blipFill>
        <p:spPr>
          <a:xfrm rot="16200000">
            <a:off x="8779043" y="124321"/>
            <a:ext cx="3537278" cy="3288637"/>
          </a:xfrm>
          <a:prstGeom prst="rect">
            <a:avLst/>
          </a:prstGeom>
        </p:spPr>
      </p:pic>
      <p:sp>
        <p:nvSpPr>
          <p:cNvPr id="38" name="TextBox 14"/>
          <p:cNvSpPr txBox="1"/>
          <p:nvPr/>
        </p:nvSpPr>
        <p:spPr>
          <a:xfrm>
            <a:off x="3361787" y="2745350"/>
            <a:ext cx="76885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>
                <a:solidFill>
                  <a:schemeClr val="accent1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rPr>
              <a:t>感谢您的欣赏</a:t>
            </a:r>
            <a:endParaRPr lang="zh-CN" altLang="en-US" sz="6600" b="1">
              <a:solidFill>
                <a:schemeClr val="accent1"/>
              </a:solidFill>
              <a:latin typeface="字体视界-NEW宋体" panose="02010601030101010101" pitchFamily="2" charset="-122"/>
              <a:ea typeface="字体视界-NEW宋体" panose="02010601030101010101" pitchFamily="2" charset="-122"/>
              <a:sym typeface="Source Han Serif SC" panose="02020400000000000000" pitchFamily="18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7" t="52047"/>
          <a:stretch>
            <a:fillRect/>
          </a:stretch>
        </p:blipFill>
        <p:spPr>
          <a:xfrm rot="15430406" flipH="1">
            <a:off x="9090594" y="5678576"/>
            <a:ext cx="3537278" cy="3288637"/>
          </a:xfrm>
          <a:prstGeom prst="rect">
            <a:avLst/>
          </a:prstGeom>
        </p:spPr>
      </p:pic>
      <p:pic>
        <p:nvPicPr>
          <p:cNvPr id="4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493500" y="12585700"/>
            <a:ext cx="330200" cy="241300"/>
          </a:xfrm>
          <a:prstGeom prst="cube">
            <a:avLst/>
          </a:prstGeom>
        </p:spPr>
      </p:pic>
      <p:pic>
        <p:nvPicPr>
          <p:cNvPr id="42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820400" y="111506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5"/>
          <p:cNvGrpSpPr/>
          <p:nvPr>
            <p:custDataLst>
              <p:tags r:id="rId3"/>
            </p:custDataLst>
          </p:nvPr>
        </p:nvGrpSpPr>
        <p:grpSpPr>
          <a:xfrm rot="5400000">
            <a:off x="6811095" y="1666415"/>
            <a:ext cx="2620089" cy="2278128"/>
            <a:chOff x="5803300" y="1948400"/>
            <a:chExt cx="2164994" cy="1905223"/>
          </a:xfrm>
        </p:grpSpPr>
        <p:sp>
          <p:nvSpPr>
            <p:cNvPr id="10" name="7"/>
            <p:cNvSpPr/>
            <p:nvPr/>
          </p:nvSpPr>
          <p:spPr bwMode="auto">
            <a:xfrm>
              <a:off x="5803300" y="1948400"/>
              <a:ext cx="2164994" cy="1905223"/>
            </a:xfrm>
            <a:custGeom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b="1">
                <a:solidFill>
                  <a:schemeClr val="bg1"/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1" name="6"/>
            <p:cNvSpPr/>
            <p:nvPr/>
          </p:nvSpPr>
          <p:spPr bwMode="auto">
            <a:xfrm>
              <a:off x="5948780" y="2078346"/>
              <a:ext cx="1846429" cy="1624882"/>
            </a:xfrm>
            <a:custGeom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rgbClr val="FFFFFF"/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12" name="4"/>
          <p:cNvSpPr txBox="1"/>
          <p:nvPr>
            <p:custDataLst>
              <p:tags r:id="rId4"/>
            </p:custDataLst>
          </p:nvPr>
        </p:nvSpPr>
        <p:spPr>
          <a:xfrm>
            <a:off x="6780373" y="2001248"/>
            <a:ext cx="2713761" cy="1630793"/>
          </a:xfrm>
          <a:prstGeom prst="rect">
            <a:avLst/>
          </a:prstGeom>
          <a:noFill/>
        </p:spPr>
        <p:txBody>
          <a:bodyPr wrap="square" lIns="86005" tIns="43002" rIns="86005" bIns="43002">
            <a:spAutoFit/>
          </a:bodyPr>
          <a:lstStyle/>
          <a:p>
            <a:pPr algn="ctr">
              <a:defRPr/>
            </a:pPr>
            <a:r>
              <a:rPr lang="en-US" altLang="zh-CN" sz="10035">
                <a:solidFill>
                  <a:schemeClr val="bg1"/>
                </a:solidFill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rPr>
              <a:t>02</a:t>
            </a:r>
            <a:endParaRPr lang="zh-CN" altLang="en-US" sz="10035">
              <a:solidFill>
                <a:schemeClr val="bg1"/>
              </a:solidFill>
              <a:latin typeface="Source Han Serif SC" panose="02020400000000000000" pitchFamily="18" charset="-122"/>
              <a:ea typeface="Source Han Serif SC" panose="02020400000000000000" pitchFamily="18" charset="-122"/>
              <a:sym typeface="Source Han Serif SC" panose="02020400000000000000" pitchFamily="18" charset="-122"/>
            </a:endParaRPr>
          </a:p>
        </p:txBody>
      </p:sp>
      <p:sp>
        <p:nvSpPr>
          <p:cNvPr id="14" name="2"/>
          <p:cNvSpPr txBox="1"/>
          <p:nvPr>
            <p:custDataLst>
              <p:tags r:id="rId5"/>
            </p:custDataLst>
          </p:nvPr>
        </p:nvSpPr>
        <p:spPr>
          <a:xfrm>
            <a:off x="6052185" y="4068445"/>
            <a:ext cx="5393055" cy="1192530"/>
          </a:xfrm>
          <a:prstGeom prst="rect">
            <a:avLst/>
          </a:prstGeom>
          <a:noFill/>
        </p:spPr>
        <p:txBody>
          <a:bodyPr wrap="square" lIns="86005" tIns="43002" rIns="86005" bIns="4300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/>
            <a:r>
              <a:rPr lang="zh-CN" altLang="en-US" sz="7200" b="1">
                <a:solidFill>
                  <a:srgbClr val="476DAC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rPr>
              <a:t>解题</a:t>
            </a:r>
            <a:r>
              <a:rPr lang="en-US" altLang="zh-CN" sz="7200" b="1">
                <a:solidFill>
                  <a:srgbClr val="476DAC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rPr>
              <a:t>5</a:t>
            </a:r>
            <a:r>
              <a:rPr lang="zh-CN" altLang="en-US" sz="7200" b="1">
                <a:solidFill>
                  <a:srgbClr val="476DAC"/>
                </a:solidFill>
                <a:latin typeface="字体视界-NEW宋体" panose="02010601030101010101" pitchFamily="2" charset="-122"/>
                <a:ea typeface="字体视界-NEW宋体" panose="02010601030101010101" pitchFamily="2" charset="-122"/>
                <a:sym typeface="Source Han Serif SC" panose="02020400000000000000" pitchFamily="18" charset="-122"/>
              </a:rPr>
              <a:t>角度</a:t>
            </a:r>
            <a:endParaRPr lang="zh-CN" altLang="en-US" sz="7200" b="1">
              <a:solidFill>
                <a:srgbClr val="476DAC"/>
              </a:solidFill>
              <a:latin typeface="字体视界-NEW宋体" panose="02010601030101010101" pitchFamily="2" charset="-122"/>
              <a:ea typeface="字体视界-NEW宋体" panose="02010601030101010101" pitchFamily="2" charset="-122"/>
              <a:sym typeface="Source Han Serif SC" panose="02020400000000000000" pitchFamily="18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070100" y="19050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角度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谦敬角度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2365" y="1219835"/>
            <a:ext cx="1086294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正确使用谦敬辞要把握两点：</a:t>
            </a:r>
            <a:endParaRPr lang="zh-CN" sz="4000" b="1">
              <a:latin typeface="楷体" panose="02010609060101010101" charset="-122"/>
              <a:ea typeface="楷体" panose="02010609060101010101" charset="-122"/>
            </a:endParaRPr>
          </a:p>
          <a:p>
            <a:pPr indent="266700"/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一是词语准确分类</a:t>
            </a:r>
            <a:endParaRPr 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266700"/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二是人物验明身份</a:t>
            </a:r>
            <a:endParaRPr lang="zh-CN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266700"/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即认识谦敬辞的特点，全面、准确地掌握常见的谦辞和敬辞，辨明其适用对象和范围；明确人物身份，分清尊卑长幼你我他，谨防谦敬错位。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37895" y="1184275"/>
            <a:ext cx="111988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．以下是某毕业生参加自主招生时写给南航的自荐信，在语言得体方面有五处不当，请找出并修改。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谢您在百忙中抽出时间拜读我的申请材料。我是刘乙，来自香山中学，成绩特棒，爱好广泛，在写作、发明创造等方面都有建树。南京是一座美丽的历史文化名城，南航在全国大学航空航天专业领域鹤立鸡群。我向往到贵校学习，实现我的航空航天梦，务必给我一次机会。
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70100" y="19050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角度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谦敬角度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070100" y="19050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角度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1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谦敬角度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55725" y="1485900"/>
            <a:ext cx="104286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拜读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审阅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垂阅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特棒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优秀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建树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成果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endParaRPr 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鹤立鸡群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首屈一指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地位突出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务必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改为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希望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恳请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5" name="直接连接符 34"/>
          <p:cNvCxnSpPr/>
          <p:nvPr/>
        </p:nvCxnSpPr>
        <p:spPr>
          <a:xfrm>
            <a:off x="687010" y="832152"/>
            <a:ext cx="10817981" cy="0"/>
          </a:xfrm>
          <a:prstGeom prst="line">
            <a:avLst/>
          </a:prstGeom>
          <a:ln w="12700">
            <a:solidFill>
              <a:srgbClr val="6261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312035" y="18669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角度</a:t>
            </a:r>
            <a:r>
              <a:rPr lang="en-US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</a:t>
            </a:r>
            <a:r>
              <a:rPr lang="zh-CN" sz="36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　对象角度</a:t>
            </a:r>
            <a:endParaRPr lang="zh-CN" altLang="en-US" sz="36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8550" y="1301115"/>
            <a:ext cx="1088517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对不同的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说话对象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，有时可能所说的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重点不同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，即所谓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对什么人说什么话</a:t>
            </a:r>
            <a:r>
              <a:rPr 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，要充分考虑对象的特征，说出恰当的话。</a:t>
            </a:r>
            <a:r>
              <a:rPr lang="zh-CN" sz="4000" b="1" u="heavy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同一个意思，对不同的人，就应有不同的说法；同一个内容，对不同的对象，说话时的重点也应不同。</a:t>
            </a:r>
            <a:endParaRPr lang="zh-CN" altLang="en-US" sz="4000" b="1" u="heavy">
              <a:solidFill>
                <a:schemeClr val="tx1"/>
              </a:solidFill>
              <a:uFill>
                <a:solidFill>
                  <a:srgbClr val="FF0000"/>
                </a:solidFill>
              </a:u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prestige"/>
      </p:transition>
    </mc:Choice>
    <mc:Fallback>
      <p:transition spd="slow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MH" val="20160417142511"/>
  <p:tag name="MH_LIBRARY" val="GRAPHIC"/>
  <p:tag name="MH_ORDER" val="TextBox 80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MH" val="20160417142511"/>
  <p:tag name="MH_LIBRARY" val="GRAPHIC"/>
  <p:tag name="MH_ORDER" val="文本框 103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76DAC"/>
      </a:accent1>
      <a:accent2>
        <a:srgbClr val="476DAC"/>
      </a:accent2>
      <a:accent3>
        <a:srgbClr val="476DAC"/>
      </a:accent3>
      <a:accent4>
        <a:srgbClr val="476DAC"/>
      </a:accent4>
      <a:accent5>
        <a:srgbClr val="476DAC"/>
      </a:accent5>
      <a:accent6>
        <a:srgbClr val="476DAC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76DAC"/>
      </a:accent1>
      <a:accent2>
        <a:srgbClr val="476DAC"/>
      </a:accent2>
      <a:accent3>
        <a:srgbClr val="476DAC"/>
      </a:accent3>
      <a:accent4>
        <a:srgbClr val="476DAC"/>
      </a:accent4>
      <a:accent5>
        <a:srgbClr val="476DAC"/>
      </a:accent5>
      <a:accent6>
        <a:srgbClr val="476DAC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155</Paragraphs>
  <Slides>40</Slides>
  <Notes>23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55">
      <vt:lpstr>Arial</vt:lpstr>
      <vt:lpstr>等线 Light</vt:lpstr>
      <vt:lpstr>等线</vt:lpstr>
      <vt:lpstr>Calibri Light</vt:lpstr>
      <vt:lpstr>Calibri</vt:lpstr>
      <vt:lpstr>字体视界-NEW宋体</vt:lpstr>
      <vt:lpstr>Source Han Serif SC</vt:lpstr>
      <vt:lpstr>Agency FB</vt:lpstr>
      <vt:lpstr>宋体</vt:lpstr>
      <vt:lpstr>Andalus</vt:lpstr>
      <vt:lpstr>楷体</vt:lpstr>
      <vt:lpstr>黑体</vt:lpstr>
      <vt:lpstr>微软雅黑</vt:lpstr>
      <vt:lpstr>楷体_GB2312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2021-11-05T18:50:12.206</cp:lastPrinted>
  <dcterms:created xsi:type="dcterms:W3CDTF">2021-11-05T18:50:12Z</dcterms:created>
  <dcterms:modified xsi:type="dcterms:W3CDTF">2021-11-05T10:50:15Z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