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44"/>
  </p:notesMasterIdLst>
  <p:sldIdLst>
    <p:sldId id="329" r:id="rId2"/>
    <p:sldId id="328" r:id="rId3"/>
    <p:sldId id="331" r:id="rId4"/>
    <p:sldId id="332" r:id="rId5"/>
    <p:sldId id="333" r:id="rId6"/>
    <p:sldId id="334" r:id="rId7"/>
    <p:sldId id="335" r:id="rId8"/>
    <p:sldId id="347" r:id="rId9"/>
    <p:sldId id="337" r:id="rId10"/>
    <p:sldId id="377" r:id="rId11"/>
    <p:sldId id="348" r:id="rId12"/>
    <p:sldId id="378" r:id="rId13"/>
    <p:sldId id="356" r:id="rId14"/>
    <p:sldId id="350" r:id="rId15"/>
    <p:sldId id="352" r:id="rId16"/>
    <p:sldId id="362" r:id="rId17"/>
    <p:sldId id="363" r:id="rId18"/>
    <p:sldId id="364" r:id="rId19"/>
    <p:sldId id="361" r:id="rId20"/>
    <p:sldId id="379" r:id="rId21"/>
    <p:sldId id="380" r:id="rId22"/>
    <p:sldId id="381" r:id="rId23"/>
    <p:sldId id="382" r:id="rId24"/>
    <p:sldId id="383" r:id="rId25"/>
    <p:sldId id="338" r:id="rId26"/>
    <p:sldId id="385" r:id="rId27"/>
    <p:sldId id="386" r:id="rId28"/>
    <p:sldId id="384" r:id="rId29"/>
    <p:sldId id="387" r:id="rId30"/>
    <p:sldId id="388" r:id="rId31"/>
    <p:sldId id="389" r:id="rId32"/>
    <p:sldId id="390" r:id="rId33"/>
    <p:sldId id="365" r:id="rId34"/>
    <p:sldId id="366" r:id="rId35"/>
    <p:sldId id="391" r:id="rId36"/>
    <p:sldId id="367" r:id="rId37"/>
    <p:sldId id="353" r:id="rId38"/>
    <p:sldId id="373" r:id="rId39"/>
    <p:sldId id="374" r:id="rId40"/>
    <p:sldId id="339" r:id="rId41"/>
    <p:sldId id="376" r:id="rId42"/>
    <p:sldId id="330" r:id="rId43"/>
  </p:sldIdLst>
  <p:sldSz cx="12192000" cy="6858000"/>
  <p:notesSz cx="7104063" cy="10234613"/>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3AE"/>
    <a:srgbClr val="1E21A2"/>
    <a:srgbClr val="253B34"/>
    <a:srgbClr val="648BAE"/>
    <a:srgbClr val="C1DEF6"/>
    <a:srgbClr val="B4DEFA"/>
    <a:srgbClr val="EA6E7E"/>
    <a:srgbClr val="EFA0A7"/>
    <a:srgbClr val="F3EFEE"/>
    <a:srgbClr val="F5F1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58"/>
      </p:cViewPr>
      <p:guideLst/>
    </p:cSldViewPr>
  </p:slideViewPr>
  <p:notesTextViewPr>
    <p:cViewPr>
      <p:scale>
        <a:sx n="1" d="1"/>
        <a:sy n="1" d="1"/>
      </p:scale>
      <p:origin x="0" y="0"/>
    </p:cViewPr>
  </p:notesTextViewPr>
  <p:sorterViewPr>
    <p:cViewPr>
      <p:scale>
        <a:sx n="100" d="100"/>
        <a:sy n="100" d="100"/>
      </p:scale>
      <p:origin x="0" y="-96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2019/11/3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2019/11/3</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id="{C436DB20-ED0E-48C8-83FD-9B05A434AC43}"/>
              </a:ext>
            </a:extLst>
          </p:cNvPr>
          <p:cNvSpPr txBox="1"/>
          <p:nvPr/>
        </p:nvSpPr>
        <p:spPr>
          <a:xfrm>
            <a:off x="2006354" y="3097398"/>
            <a:ext cx="8664737" cy="923330"/>
          </a:xfrm>
          <a:prstGeom prst="rect">
            <a:avLst/>
          </a:prstGeom>
          <a:noFill/>
        </p:spPr>
        <p:txBody>
          <a:bodyPr wrap="square" rtlCol="0">
            <a:spAutoFit/>
          </a:bodyPr>
          <a:lstStyle/>
          <a:p>
            <a:r>
              <a:rPr lang="en-US" altLang="zh-CN" sz="5400" b="1" dirty="0">
                <a:solidFill>
                  <a:srgbClr val="FF0000"/>
                </a:solidFill>
              </a:rPr>
              <a:t>5 </a:t>
            </a:r>
            <a:r>
              <a:rPr lang="zh-CN" altLang="zh-CN" sz="5400" b="1" dirty="0">
                <a:solidFill>
                  <a:srgbClr val="FF0000"/>
                </a:solidFill>
              </a:rPr>
              <a:t>以工匠精神雕琢时代品质</a:t>
            </a:r>
            <a:endParaRPr lang="zh-CN" altLang="en-US" sz="5400" dirty="0">
              <a:solidFill>
                <a:srgbClr val="FF0000"/>
              </a:solidFill>
              <a:latin typeface="+mn-ea"/>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150374"/>
            <a:ext cx="12192000" cy="3539613"/>
          </a:xfrm>
        </p:spPr>
        <p:txBody>
          <a:bodyPr>
            <a:normAutofit fontScale="77500" lnSpcReduction="20000"/>
          </a:bodyPr>
          <a:lstStyle/>
          <a:p>
            <a:pPr>
              <a:lnSpc>
                <a:spcPct val="150000"/>
              </a:lnSpc>
            </a:pPr>
            <a:r>
              <a:rPr lang="en-US" altLang="zh-CN" b="1" dirty="0">
                <a:solidFill>
                  <a:srgbClr val="1233AE"/>
                </a:solidFill>
              </a:rPr>
              <a:t>4.</a:t>
            </a:r>
            <a:r>
              <a:rPr lang="zh-CN" altLang="zh-CN" b="1" dirty="0">
                <a:solidFill>
                  <a:srgbClr val="1233AE"/>
                </a:solidFill>
              </a:rPr>
              <a:t>新闻评论的主要表现方法</a:t>
            </a:r>
          </a:p>
          <a:p>
            <a:pPr>
              <a:lnSpc>
                <a:spcPct val="150000"/>
              </a:lnSpc>
            </a:pPr>
            <a:r>
              <a:rPr lang="zh-CN" altLang="zh-CN" b="1" dirty="0"/>
              <a:t>（</a:t>
            </a:r>
            <a:r>
              <a:rPr lang="en-US" altLang="zh-CN" b="1" dirty="0"/>
              <a:t>1</a:t>
            </a:r>
            <a:r>
              <a:rPr lang="zh-CN" altLang="zh-CN" b="1" dirty="0"/>
              <a:t>）夹叙夹议：对一件事发表看法的文章，它既要写事又要写看法，所以，夹叙夹议就成为主要的表现手法。</a:t>
            </a:r>
          </a:p>
          <a:p>
            <a:pPr>
              <a:lnSpc>
                <a:spcPct val="150000"/>
              </a:lnSpc>
            </a:pPr>
            <a:r>
              <a:rPr lang="zh-CN" altLang="zh-CN" b="1" dirty="0"/>
              <a:t>（</a:t>
            </a:r>
            <a:r>
              <a:rPr lang="en-US" altLang="zh-CN" b="1" dirty="0"/>
              <a:t>2</a:t>
            </a:r>
            <a:r>
              <a:rPr lang="zh-CN" altLang="zh-CN" b="1" dirty="0"/>
              <a:t>）亦理亦情：论述文体，在对事件作出理性评判和分析时，并不排斥动之以情的作用。</a:t>
            </a:r>
          </a:p>
          <a:p>
            <a:pPr marL="0" indent="0">
              <a:lnSpc>
                <a:spcPct val="170000"/>
              </a:lnSpc>
              <a:buNone/>
            </a:pPr>
            <a:endParaRPr lang="zh-CN" altLang="zh-CN" b="1" dirty="0">
              <a:latin typeface="+mn-ea"/>
            </a:endParaRPr>
          </a:p>
        </p:txBody>
      </p:sp>
    </p:spTree>
    <p:extLst>
      <p:ext uri="{BB962C8B-B14F-4D97-AF65-F5344CB8AC3E}">
        <p14:creationId xmlns:p14="http://schemas.microsoft.com/office/powerpoint/2010/main" val="3268123631"/>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a:extLst>
              <a:ext uri="{FF2B5EF4-FFF2-40B4-BE49-F238E27FC236}">
                <a16:creationId xmlns:a16="http://schemas.microsoft.com/office/drawing/2014/main" id="{7ED6EB87-24B4-4928-AD6E-AF15D7DCC122}"/>
              </a:ext>
            </a:extLst>
          </p:cNvPr>
          <p:cNvSpPr>
            <a:spLocks noGrp="1"/>
          </p:cNvSpPr>
          <p:nvPr>
            <p:ph idx="1"/>
          </p:nvPr>
        </p:nvSpPr>
        <p:spPr>
          <a:xfrm>
            <a:off x="609600" y="1194619"/>
            <a:ext cx="10972800" cy="4439265"/>
          </a:xfrm>
        </p:spPr>
        <p:txBody>
          <a:bodyPr>
            <a:normAutofit fontScale="70000" lnSpcReduction="20000"/>
          </a:bodyPr>
          <a:lstStyle/>
          <a:p>
            <a:pPr>
              <a:lnSpc>
                <a:spcPct val="170000"/>
              </a:lnSpc>
            </a:pPr>
            <a:r>
              <a:rPr lang="en-US" altLang="zh-CN" b="1" dirty="0">
                <a:solidFill>
                  <a:srgbClr val="1233AE"/>
                </a:solidFill>
              </a:rPr>
              <a:t>5.</a:t>
            </a:r>
            <a:r>
              <a:rPr lang="zh-CN" altLang="zh-CN" b="1" dirty="0">
                <a:solidFill>
                  <a:srgbClr val="1233AE"/>
                </a:solidFill>
              </a:rPr>
              <a:t>新闻评论写作的基本思路</a:t>
            </a:r>
          </a:p>
          <a:p>
            <a:pPr>
              <a:lnSpc>
                <a:spcPct val="170000"/>
              </a:lnSpc>
            </a:pPr>
            <a:r>
              <a:rPr lang="zh-CN" altLang="zh-CN" b="1" dirty="0"/>
              <a:t>第一步：引述材料，摆出现象。</a:t>
            </a:r>
          </a:p>
          <a:p>
            <a:pPr>
              <a:lnSpc>
                <a:spcPct val="170000"/>
              </a:lnSpc>
            </a:pPr>
            <a:r>
              <a:rPr lang="zh-CN" altLang="zh-CN" b="1" dirty="0"/>
              <a:t>第二步：从现象中提取论述的观点。</a:t>
            </a:r>
            <a:r>
              <a:rPr lang="en-US" altLang="zh-CN" b="1" dirty="0"/>
              <a:t>                          </a:t>
            </a:r>
            <a:endParaRPr lang="zh-CN" altLang="zh-CN" b="1" dirty="0"/>
          </a:p>
          <a:p>
            <a:pPr>
              <a:lnSpc>
                <a:spcPct val="170000"/>
              </a:lnSpc>
            </a:pPr>
            <a:r>
              <a:rPr lang="zh-CN" altLang="zh-CN" b="1" dirty="0"/>
              <a:t>第三步：分析论证观点，要联系实际，紧紧围绕论点，运用各种论证方法。</a:t>
            </a:r>
          </a:p>
          <a:p>
            <a:pPr>
              <a:lnSpc>
                <a:spcPct val="170000"/>
              </a:lnSpc>
            </a:pPr>
            <a:r>
              <a:rPr lang="zh-CN" altLang="zh-CN" b="1" dirty="0"/>
              <a:t>第四步：总结全文，提出倡议。</a:t>
            </a:r>
          </a:p>
          <a:p>
            <a:endParaRPr lang="zh-CN" altLang="en-US" dirty="0"/>
          </a:p>
        </p:txBody>
      </p:sp>
    </p:spTree>
    <p:extLst>
      <p:ext uri="{BB962C8B-B14F-4D97-AF65-F5344CB8AC3E}">
        <p14:creationId xmlns:p14="http://schemas.microsoft.com/office/powerpoint/2010/main" val="2204255214"/>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vertic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randombar(vertic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randombar(vertic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randombar(vertical)">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39214" y="1432900"/>
            <a:ext cx="11400502" cy="5056390"/>
          </a:xfrm>
        </p:spPr>
        <p:txBody>
          <a:bodyPr>
            <a:normAutofit fontScale="62500" lnSpcReduction="20000"/>
          </a:bodyPr>
          <a:lstStyle/>
          <a:p>
            <a:pPr>
              <a:lnSpc>
                <a:spcPct val="170000"/>
              </a:lnSpc>
            </a:pPr>
            <a:r>
              <a:rPr lang="en-US" altLang="zh-CN" b="1" dirty="0">
                <a:solidFill>
                  <a:srgbClr val="1233AE"/>
                </a:solidFill>
              </a:rPr>
              <a:t>1.</a:t>
            </a:r>
            <a:r>
              <a:rPr lang="zh-CN" altLang="zh-CN" b="1" dirty="0">
                <a:solidFill>
                  <a:srgbClr val="1233AE"/>
                </a:solidFill>
              </a:rPr>
              <a:t>来源：</a:t>
            </a:r>
          </a:p>
          <a:p>
            <a:pPr>
              <a:lnSpc>
                <a:spcPct val="170000"/>
              </a:lnSpc>
            </a:pPr>
            <a:r>
              <a:rPr lang="en-US" altLang="zh-CN" b="1" dirty="0"/>
              <a:t>“</a:t>
            </a:r>
            <a:r>
              <a:rPr lang="zh-CN" altLang="zh-CN" b="1" dirty="0"/>
              <a:t>工匠精神</a:t>
            </a:r>
            <a:r>
              <a:rPr lang="en-US" altLang="zh-CN" b="1" dirty="0"/>
              <a:t>”</a:t>
            </a:r>
            <a:r>
              <a:rPr lang="zh-CN" altLang="zh-CN" b="1" dirty="0"/>
              <a:t>一词，最早出自著名企业家、教育家聂圣哲。他曾呼吁：</a:t>
            </a:r>
            <a:r>
              <a:rPr lang="en-US" altLang="zh-CN" b="1" dirty="0"/>
              <a:t>“</a:t>
            </a:r>
            <a:r>
              <a:rPr lang="zh-CN" altLang="zh-CN" b="1" dirty="0"/>
              <a:t>中国制造</a:t>
            </a:r>
            <a:r>
              <a:rPr lang="en-US" altLang="zh-CN" b="1" dirty="0"/>
              <a:t>”</a:t>
            </a:r>
            <a:r>
              <a:rPr lang="zh-CN" altLang="zh-CN" b="1" dirty="0"/>
              <a:t>是世界给予中国的最好礼物，要珍惜这个练兵的机会，决不能轻易丢失。</a:t>
            </a:r>
            <a:r>
              <a:rPr lang="en-US" altLang="zh-CN" b="1" dirty="0"/>
              <a:t>“</a:t>
            </a:r>
            <a:r>
              <a:rPr lang="zh-CN" altLang="zh-CN" b="1" dirty="0"/>
              <a:t>中国制造</a:t>
            </a:r>
            <a:r>
              <a:rPr lang="en-US" altLang="zh-CN" b="1" dirty="0"/>
              <a:t>”</a:t>
            </a:r>
            <a:r>
              <a:rPr lang="zh-CN" altLang="zh-CN" b="1" dirty="0"/>
              <a:t>熟能生巧了，就可以过渡到</a:t>
            </a:r>
            <a:r>
              <a:rPr lang="en-US" altLang="zh-CN" b="1" dirty="0"/>
              <a:t>“</a:t>
            </a:r>
            <a:r>
              <a:rPr lang="zh-CN" altLang="zh-CN" b="1" dirty="0"/>
              <a:t>中国精造</a:t>
            </a:r>
            <a:r>
              <a:rPr lang="en-US" altLang="zh-CN" b="1" dirty="0"/>
              <a:t>”</a:t>
            </a:r>
            <a:r>
              <a:rPr lang="zh-CN" altLang="zh-CN" b="1" dirty="0"/>
              <a:t>。</a:t>
            </a:r>
            <a:r>
              <a:rPr lang="en-US" altLang="zh-CN" b="1" dirty="0"/>
              <a:t>“</a:t>
            </a:r>
            <a:r>
              <a:rPr lang="zh-CN" altLang="zh-CN" b="1" dirty="0"/>
              <a:t>中国精造</a:t>
            </a:r>
            <a:r>
              <a:rPr lang="en-US" altLang="zh-CN" b="1" dirty="0"/>
              <a:t>”</a:t>
            </a:r>
            <a:r>
              <a:rPr lang="zh-CN" altLang="zh-CN" b="1" dirty="0"/>
              <a:t>稳定了，不怕没有</a:t>
            </a:r>
            <a:r>
              <a:rPr lang="en-US" altLang="zh-CN" b="1" dirty="0"/>
              <a:t>“</a:t>
            </a:r>
            <a:r>
              <a:rPr lang="zh-CN" altLang="zh-CN" b="1" dirty="0"/>
              <a:t>中国创造</a:t>
            </a:r>
            <a:r>
              <a:rPr lang="en-US" altLang="zh-CN" b="1" dirty="0"/>
              <a:t>”</a:t>
            </a:r>
            <a:r>
              <a:rPr lang="zh-CN" altLang="zh-CN" b="1" dirty="0"/>
              <a:t>。千万不要让</a:t>
            </a:r>
            <a:r>
              <a:rPr lang="en-US" altLang="zh-CN" b="1" dirty="0"/>
              <a:t>“</a:t>
            </a:r>
            <a:r>
              <a:rPr lang="zh-CN" altLang="zh-CN" b="1" dirty="0"/>
              <a:t>中国制造</a:t>
            </a:r>
            <a:r>
              <a:rPr lang="en-US" altLang="zh-CN" b="1" dirty="0"/>
              <a:t>”</a:t>
            </a:r>
            <a:r>
              <a:rPr lang="zh-CN" altLang="zh-CN" b="1" dirty="0"/>
              <a:t>还没有成熟就夭折了，路要一步一步走，人动化</a:t>
            </a:r>
            <a:r>
              <a:rPr lang="en-US" altLang="zh-CN" b="1" dirty="0"/>
              <a:t>(</a:t>
            </a:r>
            <a:r>
              <a:rPr lang="zh-CN" altLang="zh-CN" b="1" dirty="0"/>
              <a:t>手艺活</a:t>
            </a:r>
            <a:r>
              <a:rPr lang="en-US" altLang="zh-CN" b="1" dirty="0"/>
              <a:t>)</a:t>
            </a:r>
            <a:r>
              <a:rPr lang="zh-CN" altLang="zh-CN" b="1" dirty="0"/>
              <a:t>是自动化的基础与前提。要有工匠精神，从</a:t>
            </a:r>
            <a:r>
              <a:rPr lang="en-US" altLang="zh-CN" b="1" dirty="0"/>
              <a:t>“</a:t>
            </a:r>
            <a:r>
              <a:rPr lang="zh-CN" altLang="zh-CN" b="1" dirty="0"/>
              <a:t>匠心</a:t>
            </a:r>
            <a:r>
              <a:rPr lang="en-US" altLang="zh-CN" b="1" dirty="0"/>
              <a:t>”</a:t>
            </a:r>
            <a:r>
              <a:rPr lang="zh-CN" altLang="zh-CN" b="1" dirty="0"/>
              <a:t>到</a:t>
            </a:r>
            <a:r>
              <a:rPr lang="en-US" altLang="zh-CN" b="1" dirty="0"/>
              <a:t>“</a:t>
            </a:r>
            <a:r>
              <a:rPr lang="zh-CN" altLang="zh-CN" b="1" dirty="0"/>
              <a:t>匠魂</a:t>
            </a:r>
            <a:r>
              <a:rPr lang="en-US" altLang="zh-CN" b="1" dirty="0"/>
              <a:t>”……</a:t>
            </a:r>
            <a:endParaRPr lang="zh-CN" altLang="zh-CN" b="1" dirty="0"/>
          </a:p>
          <a:p>
            <a:pPr>
              <a:lnSpc>
                <a:spcPct val="170000"/>
              </a:lnSpc>
            </a:pPr>
            <a:endParaRPr lang="zh-CN" altLang="zh-CN" b="1" dirty="0">
              <a:latin typeface="+mn-ea"/>
            </a:endParaRPr>
          </a:p>
        </p:txBody>
      </p:sp>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01445"/>
            <a:ext cx="10972800" cy="737420"/>
          </a:xfrm>
        </p:spPr>
        <p:txBody>
          <a:bodyPr>
            <a:normAutofit fontScale="90000"/>
          </a:bodyPr>
          <a:lstStyle/>
          <a:p>
            <a:r>
              <a:rPr lang="zh-CN" altLang="zh-CN" b="1" dirty="0">
                <a:solidFill>
                  <a:srgbClr val="FF0000"/>
                </a:solidFill>
              </a:rPr>
              <a:t>了解“工匠精神”</a:t>
            </a:r>
            <a:endParaRPr lang="zh-CN" altLang="en-US" dirty="0">
              <a:solidFill>
                <a:srgbClr val="FF0000"/>
              </a:solidFill>
            </a:endParaRPr>
          </a:p>
        </p:txBody>
      </p:sp>
    </p:spTree>
    <p:extLst>
      <p:ext uri="{BB962C8B-B14F-4D97-AF65-F5344CB8AC3E}">
        <p14:creationId xmlns:p14="http://schemas.microsoft.com/office/powerpoint/2010/main" val="228940182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494071" y="1232644"/>
            <a:ext cx="11203858" cy="3973537"/>
          </a:xfrm>
        </p:spPr>
        <p:txBody>
          <a:bodyPr>
            <a:normAutofit fontScale="62500" lnSpcReduction="20000"/>
          </a:bodyPr>
          <a:lstStyle/>
          <a:p>
            <a:pPr>
              <a:lnSpc>
                <a:spcPct val="150000"/>
              </a:lnSpc>
            </a:pPr>
            <a:r>
              <a:rPr lang="en-US" altLang="zh-CN" b="1" dirty="0">
                <a:solidFill>
                  <a:srgbClr val="1233AE"/>
                </a:solidFill>
              </a:rPr>
              <a:t>2.</a:t>
            </a:r>
            <a:r>
              <a:rPr lang="zh-CN" altLang="zh-CN" b="1" dirty="0">
                <a:solidFill>
                  <a:srgbClr val="1233AE"/>
                </a:solidFill>
              </a:rPr>
              <a:t>释义：</a:t>
            </a:r>
          </a:p>
          <a:p>
            <a:pPr>
              <a:lnSpc>
                <a:spcPct val="150000"/>
              </a:lnSpc>
            </a:pPr>
            <a:r>
              <a:rPr lang="zh-CN" altLang="zh-CN" b="1" dirty="0"/>
              <a:t>工匠精神，英文是</a:t>
            </a:r>
            <a:r>
              <a:rPr lang="en-US" altLang="zh-CN" b="1" dirty="0"/>
              <a:t>Craftsman’s spirit</a:t>
            </a:r>
            <a:r>
              <a:rPr lang="zh-CN" altLang="zh-CN" b="1" dirty="0"/>
              <a:t>，是一种职业精神，它是职业道德、职业能力、职业品质的体现，是从业者的一种职业价值取向和行为表现。“工匠精神”的基本内涵包括敬业、精益、专注、创新等方面的内容。</a:t>
            </a:r>
          </a:p>
          <a:p>
            <a:pPr>
              <a:lnSpc>
                <a:spcPct val="150000"/>
              </a:lnSpc>
            </a:pPr>
            <a:r>
              <a:rPr lang="en-US" altLang="zh-CN" b="1" dirty="0"/>
              <a:t>2016</a:t>
            </a:r>
            <a:r>
              <a:rPr lang="zh-CN" altLang="zh-CN" b="1" dirty="0"/>
              <a:t>年</a:t>
            </a:r>
            <a:r>
              <a:rPr lang="en-US" altLang="zh-CN" b="1" dirty="0"/>
              <a:t>12</a:t>
            </a:r>
            <a:r>
              <a:rPr lang="zh-CN" altLang="zh-CN" b="1" dirty="0"/>
              <a:t>月</a:t>
            </a:r>
            <a:r>
              <a:rPr lang="en-US" altLang="zh-CN" b="1" dirty="0"/>
              <a:t>14</a:t>
            </a:r>
            <a:r>
              <a:rPr lang="zh-CN" altLang="zh-CN" b="1" dirty="0"/>
              <a:t>日，“工匠精神”入选《咬文嚼字》公布</a:t>
            </a:r>
            <a:r>
              <a:rPr lang="en-US" altLang="zh-CN" b="1" dirty="0"/>
              <a:t>2016</a:t>
            </a:r>
            <a:r>
              <a:rPr lang="zh-CN" altLang="zh-CN" b="1" dirty="0"/>
              <a:t>年十大流行语。</a:t>
            </a:r>
          </a:p>
          <a:p>
            <a:pPr>
              <a:lnSpc>
                <a:spcPct val="170000"/>
              </a:lnSpc>
            </a:pPr>
            <a:endParaRPr lang="zh-CN" altLang="zh-CN" b="1" dirty="0">
              <a:latin typeface="+mn-ea"/>
            </a:endParaRPr>
          </a:p>
        </p:txBody>
      </p:sp>
    </p:spTree>
    <p:extLst>
      <p:ext uri="{BB962C8B-B14F-4D97-AF65-F5344CB8AC3E}">
        <p14:creationId xmlns:p14="http://schemas.microsoft.com/office/powerpoint/2010/main" val="1670422178"/>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a:t>
            </a:r>
            <a:r>
              <a:rPr lang="en-US" altLang="zh-CN" b="1" dirty="0">
                <a:solidFill>
                  <a:srgbClr val="FF0000"/>
                </a:solidFill>
              </a:rPr>
              <a:t>      </a:t>
            </a:r>
            <a:r>
              <a:rPr lang="zh-CN" altLang="zh-CN" b="1" dirty="0">
                <a:solidFill>
                  <a:srgbClr val="FF0000"/>
                </a:solidFill>
              </a:rPr>
              <a:t>景</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17987" y="1600201"/>
            <a:ext cx="11901948" cy="4107425"/>
          </a:xfrm>
        </p:spPr>
        <p:txBody>
          <a:bodyPr>
            <a:normAutofit fontScale="62500" lnSpcReduction="20000"/>
          </a:bodyPr>
          <a:lstStyle/>
          <a:p>
            <a:pPr>
              <a:lnSpc>
                <a:spcPct val="160000"/>
              </a:lnSpc>
            </a:pPr>
            <a:r>
              <a:rPr lang="zh-CN" altLang="zh-CN" b="1" dirty="0"/>
              <a:t>本文原载</a:t>
            </a:r>
            <a:r>
              <a:rPr lang="en-US" altLang="zh-CN" b="1" dirty="0"/>
              <a:t>2016</a:t>
            </a:r>
            <a:r>
              <a:rPr lang="zh-CN" altLang="zh-CN" b="1" dirty="0"/>
              <a:t>年</a:t>
            </a:r>
            <a:r>
              <a:rPr lang="en-US" altLang="zh-CN" b="1" dirty="0"/>
              <a:t>4</a:t>
            </a:r>
            <a:r>
              <a:rPr lang="zh-CN" altLang="zh-CN" b="1" dirty="0"/>
              <a:t>月</a:t>
            </a:r>
            <a:r>
              <a:rPr lang="en-US" altLang="zh-CN" b="1" dirty="0"/>
              <a:t>30</a:t>
            </a:r>
            <a:r>
              <a:rPr lang="zh-CN" altLang="zh-CN" b="1" dirty="0"/>
              <a:t>日《人民日报》。在</a:t>
            </a:r>
            <a:r>
              <a:rPr lang="en-US" altLang="zh-CN" b="1" dirty="0"/>
              <a:t>2016</a:t>
            </a:r>
            <a:r>
              <a:rPr lang="zh-CN" altLang="zh-CN" b="1" dirty="0"/>
              <a:t>年召开的第十二届全国人民代表大会第四次会议上，国务院总理李克强在政府工作报告中提出</a:t>
            </a:r>
            <a:r>
              <a:rPr lang="en-US" altLang="zh-CN" b="1" dirty="0"/>
              <a:t>“</a:t>
            </a:r>
            <a:r>
              <a:rPr lang="zh-CN" altLang="zh-CN" b="1" dirty="0"/>
              <a:t>要鼓励企业开展个性化定制、柔性化生产，培育精益求精的工匠精神</a:t>
            </a:r>
            <a:r>
              <a:rPr lang="en-US" altLang="zh-CN" b="1" dirty="0"/>
              <a:t>”</a:t>
            </a:r>
            <a:r>
              <a:rPr lang="zh-CN" altLang="zh-CN" b="1" dirty="0"/>
              <a:t>。</a:t>
            </a:r>
            <a:r>
              <a:rPr lang="en-US" altLang="zh-CN" b="1" dirty="0"/>
              <a:t>“</a:t>
            </a:r>
            <a:r>
              <a:rPr lang="zh-CN" altLang="zh-CN" b="1" dirty="0"/>
              <a:t>工匠精神</a:t>
            </a:r>
            <a:r>
              <a:rPr lang="en-US" altLang="zh-CN" b="1" dirty="0"/>
              <a:t>”</a:t>
            </a:r>
            <a:r>
              <a:rPr lang="zh-CN" altLang="zh-CN" b="1" dirty="0"/>
              <a:t>一词首次写入了政府工作报告。一时间，</a:t>
            </a:r>
            <a:r>
              <a:rPr lang="en-US" altLang="zh-CN" b="1" dirty="0"/>
              <a:t>“</a:t>
            </a:r>
            <a:r>
              <a:rPr lang="zh-CN" altLang="zh-CN" b="1" dirty="0"/>
              <a:t>工匠精神</a:t>
            </a:r>
            <a:r>
              <a:rPr lang="en-US" altLang="zh-CN" b="1" dirty="0"/>
              <a:t>”</a:t>
            </a:r>
            <a:r>
              <a:rPr lang="zh-CN" altLang="zh-CN" b="1" dirty="0"/>
              <a:t>备受社会关注。国家将</a:t>
            </a:r>
            <a:r>
              <a:rPr lang="en-US" altLang="zh-CN" b="1" dirty="0"/>
              <a:t>“</a:t>
            </a:r>
            <a:r>
              <a:rPr lang="zh-CN" altLang="zh-CN" b="1" dirty="0"/>
              <a:t>工匠精神</a:t>
            </a:r>
            <a:r>
              <a:rPr lang="en-US" altLang="zh-CN" b="1" dirty="0"/>
              <a:t>”</a:t>
            </a:r>
            <a:r>
              <a:rPr lang="zh-CN" altLang="zh-CN" b="1" dirty="0"/>
              <a:t>写入政府工作报告，一方面表示国家对</a:t>
            </a:r>
            <a:r>
              <a:rPr lang="en-US" altLang="zh-CN" b="1" dirty="0"/>
              <a:t>“</a:t>
            </a:r>
            <a:r>
              <a:rPr lang="zh-CN" altLang="zh-CN" b="1" dirty="0"/>
              <a:t>工匠精神</a:t>
            </a:r>
            <a:r>
              <a:rPr lang="en-US" altLang="zh-CN" b="1" dirty="0"/>
              <a:t>”</a:t>
            </a:r>
            <a:r>
              <a:rPr lang="zh-CN" altLang="zh-CN" b="1" dirty="0"/>
              <a:t>的重视，另一方面，也体现出国家鼓励更多企业或个人要有</a:t>
            </a:r>
            <a:r>
              <a:rPr lang="en-US" altLang="zh-CN" b="1" dirty="0"/>
              <a:t>“</a:t>
            </a:r>
            <a:r>
              <a:rPr lang="zh-CN" altLang="zh-CN" b="1" dirty="0"/>
              <a:t>工匠精神</a:t>
            </a:r>
            <a:r>
              <a:rPr lang="en-US" altLang="zh-CN" b="1" dirty="0"/>
              <a:t>”</a:t>
            </a:r>
            <a:r>
              <a:rPr lang="zh-CN" altLang="zh-CN" b="1" dirty="0"/>
              <a:t>。</a:t>
            </a:r>
          </a:p>
          <a:p>
            <a:endParaRPr lang="zh-CN" altLang="en-US" dirty="0"/>
          </a:p>
        </p:txBody>
      </p:sp>
    </p:spTree>
    <p:extLst>
      <p:ext uri="{BB962C8B-B14F-4D97-AF65-F5344CB8AC3E}">
        <p14:creationId xmlns:p14="http://schemas.microsoft.com/office/powerpoint/2010/main" val="15744195"/>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 y="1297859"/>
            <a:ext cx="12005187" cy="4763728"/>
          </a:xfrm>
        </p:spPr>
        <p:txBody>
          <a:bodyPr>
            <a:normAutofit fontScale="62500" lnSpcReduction="20000"/>
          </a:bodyPr>
          <a:lstStyle/>
          <a:p>
            <a:pPr>
              <a:lnSpc>
                <a:spcPct val="170000"/>
              </a:lnSpc>
            </a:pPr>
            <a:r>
              <a:rPr lang="zh-CN" altLang="zh-CN" b="1" dirty="0">
                <a:solidFill>
                  <a:srgbClr val="C00000"/>
                </a:solidFill>
                <a:latin typeface="+mn-ea"/>
              </a:rPr>
              <a:t>（一）理清层次：</a:t>
            </a:r>
          </a:p>
          <a:p>
            <a:pPr>
              <a:lnSpc>
                <a:spcPct val="170000"/>
              </a:lnSpc>
            </a:pPr>
            <a:r>
              <a:rPr lang="en-US" altLang="zh-CN" b="1" dirty="0">
                <a:solidFill>
                  <a:srgbClr val="1233AE"/>
                </a:solidFill>
              </a:rPr>
              <a:t>1.</a:t>
            </a:r>
            <a:r>
              <a:rPr lang="zh-CN" altLang="zh-CN" b="1" dirty="0">
                <a:solidFill>
                  <a:srgbClr val="1233AE"/>
                </a:solidFill>
              </a:rPr>
              <a:t>思考，本文第一段写了什么内容？可以分为几部分？</a:t>
            </a:r>
          </a:p>
          <a:p>
            <a:pPr>
              <a:lnSpc>
                <a:spcPct val="170000"/>
              </a:lnSpc>
            </a:pPr>
            <a:r>
              <a:rPr lang="zh-CN" altLang="zh-CN" b="1" dirty="0">
                <a:solidFill>
                  <a:srgbClr val="FF0000"/>
                </a:solidFill>
              </a:rPr>
              <a:t>明确：</a:t>
            </a:r>
          </a:p>
          <a:p>
            <a:pPr>
              <a:lnSpc>
                <a:spcPct val="170000"/>
              </a:lnSpc>
            </a:pPr>
            <a:r>
              <a:rPr lang="zh-CN" altLang="en-US" b="1" dirty="0"/>
              <a:t>第</a:t>
            </a:r>
            <a:r>
              <a:rPr lang="zh-CN" altLang="zh-CN" b="1" dirty="0"/>
              <a:t>一段：注重精细品质和独特体验的时代，引出工匠精神</a:t>
            </a:r>
          </a:p>
          <a:p>
            <a:pPr>
              <a:lnSpc>
                <a:spcPct val="170000"/>
              </a:lnSpc>
            </a:pPr>
            <a:r>
              <a:rPr lang="zh-CN" altLang="zh-CN" b="1" dirty="0"/>
              <a:t>第二段：匠是心思巧妙、技艺精湛、造诣高深的代名词。</a:t>
            </a:r>
          </a:p>
          <a:p>
            <a:pPr>
              <a:lnSpc>
                <a:spcPct val="170000"/>
              </a:lnSpc>
            </a:pPr>
            <a:r>
              <a:rPr lang="zh-CN" altLang="zh-CN" b="1" dirty="0"/>
              <a:t>首先解释“匠”的含义，接着从作家的话引出人的职业品质、专业精神有不同，最后指出工匠精神对于企业和国家的意义。</a:t>
            </a:r>
          </a:p>
          <a:p>
            <a:endParaRPr lang="zh-CN" altLang="en-US" dirty="0"/>
          </a:p>
        </p:txBody>
      </p:sp>
    </p:spTree>
    <p:extLst>
      <p:ext uri="{BB962C8B-B14F-4D97-AF65-F5344CB8AC3E}">
        <p14:creationId xmlns:p14="http://schemas.microsoft.com/office/powerpoint/2010/main" val="1146788219"/>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9"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9"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9"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9"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 calcmode="lin" valueType="num">
                                      <p:cBhvr additive="base">
                                        <p:cTn id="38"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707924"/>
            <a:ext cx="12192000" cy="5486399"/>
          </a:xfrm>
        </p:spPr>
        <p:txBody>
          <a:bodyPr>
            <a:normAutofit fontScale="62500" lnSpcReduction="20000"/>
          </a:bodyPr>
          <a:lstStyle/>
          <a:p>
            <a:pPr>
              <a:lnSpc>
                <a:spcPct val="160000"/>
              </a:lnSpc>
            </a:pPr>
            <a:r>
              <a:rPr lang="zh-CN" altLang="zh-CN" b="1" dirty="0"/>
              <a:t>第三段：工匠精神是改变现实的力量；爱岗敬业、劳动光荣的价值原色。</a:t>
            </a:r>
          </a:p>
          <a:p>
            <a:pPr>
              <a:lnSpc>
                <a:spcPct val="160000"/>
              </a:lnSpc>
            </a:pPr>
            <a:r>
              <a:rPr lang="zh-CN" altLang="zh-CN" b="1" dirty="0"/>
              <a:t>第四段：格物致知、正心诚意的生命哲学，技进乎道、超然达观的人生信念。</a:t>
            </a:r>
          </a:p>
          <a:p>
            <a:pPr>
              <a:lnSpc>
                <a:spcPct val="160000"/>
              </a:lnSpc>
            </a:pPr>
            <a:r>
              <a:rPr lang="zh-CN" altLang="zh-CN" b="1" dirty="0"/>
              <a:t>第五段：我们的时代面貌，取决于我们的表现。</a:t>
            </a:r>
          </a:p>
          <a:p>
            <a:pPr>
              <a:lnSpc>
                <a:spcPct val="160000"/>
              </a:lnSpc>
            </a:pPr>
            <a:endParaRPr lang="en-US" altLang="zh-CN" b="1" dirty="0"/>
          </a:p>
          <a:p>
            <a:pPr>
              <a:lnSpc>
                <a:spcPct val="160000"/>
              </a:lnSpc>
            </a:pPr>
            <a:r>
              <a:rPr lang="zh-CN" altLang="zh-CN" b="1" dirty="0">
                <a:solidFill>
                  <a:srgbClr val="FF0000"/>
                </a:solidFill>
              </a:rPr>
              <a:t>小结：</a:t>
            </a:r>
          </a:p>
          <a:p>
            <a:pPr>
              <a:lnSpc>
                <a:spcPct val="160000"/>
              </a:lnSpc>
            </a:pPr>
            <a:r>
              <a:rPr lang="zh-CN" altLang="zh-CN" b="1" dirty="0"/>
              <a:t>本文可分为三部分，第一部分为第一段，引出话题，提倡工匠精神；第二部分为第二到第四段，工匠精神的概念和内涵；第三部分为第五段，倡导工匠精神，从个人与时代的关系总结全文。</a:t>
            </a:r>
          </a:p>
          <a:p>
            <a:pPr>
              <a:lnSpc>
                <a:spcPct val="170000"/>
              </a:lnSpc>
            </a:pPr>
            <a:endParaRPr lang="zh-CN" altLang="zh-CN" b="1" dirty="0">
              <a:latin typeface="+mn-ea"/>
            </a:endParaRPr>
          </a:p>
        </p:txBody>
      </p:sp>
    </p:spTree>
    <p:extLst>
      <p:ext uri="{BB962C8B-B14F-4D97-AF65-F5344CB8AC3E}">
        <p14:creationId xmlns:p14="http://schemas.microsoft.com/office/powerpoint/2010/main" val="1061593335"/>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516194"/>
            <a:ext cx="12191999" cy="6341805"/>
          </a:xfrm>
        </p:spPr>
        <p:txBody>
          <a:bodyPr>
            <a:normAutofit fontScale="62500" lnSpcReduction="20000"/>
          </a:bodyPr>
          <a:lstStyle/>
          <a:p>
            <a:pPr>
              <a:lnSpc>
                <a:spcPct val="170000"/>
              </a:lnSpc>
            </a:pPr>
            <a:r>
              <a:rPr lang="en-US" altLang="zh-CN" b="1" dirty="0">
                <a:solidFill>
                  <a:srgbClr val="1233AE"/>
                </a:solidFill>
              </a:rPr>
              <a:t>2.</a:t>
            </a:r>
            <a:r>
              <a:rPr lang="zh-CN" altLang="zh-CN" b="1" dirty="0">
                <a:solidFill>
                  <a:srgbClr val="1233AE"/>
                </a:solidFill>
              </a:rPr>
              <a:t>阅读文本，请概括本文的论证思路。</a:t>
            </a:r>
          </a:p>
          <a:p>
            <a:pPr>
              <a:lnSpc>
                <a:spcPct val="170000"/>
              </a:lnSpc>
            </a:pPr>
            <a:r>
              <a:rPr lang="zh-CN" altLang="zh-CN" b="1" dirty="0">
                <a:solidFill>
                  <a:srgbClr val="FF0000"/>
                </a:solidFill>
              </a:rPr>
              <a:t>明确：</a:t>
            </a:r>
          </a:p>
          <a:p>
            <a:pPr>
              <a:lnSpc>
                <a:spcPct val="170000"/>
              </a:lnSpc>
            </a:pPr>
            <a:r>
              <a:rPr lang="zh-CN" altLang="zh-CN" b="1" dirty="0"/>
              <a:t>本文开宗明义，点出时代需要工匠精神，接着引用《说文解字》观点，点出什么是工匠精神，然后寻因溯果，层层深入，从“为什么”“怎么办”的角度，阐明该怎样，不该怎样。最后联系实际，回扣中心，升华主旨。</a:t>
            </a:r>
          </a:p>
          <a:p>
            <a:pPr>
              <a:lnSpc>
                <a:spcPct val="170000"/>
              </a:lnSpc>
            </a:pPr>
            <a:r>
              <a:rPr lang="zh-CN" altLang="zh-CN" b="1" dirty="0"/>
              <a:t>这篇新闻评论围绕“工匠精神”展开，通过事实论证、道理论证等方式加以论述。在论述的过程中，作者采用由浅入深、逐层剖析的方式阐述“工匠精神”的内涵，正反面论证相结合，观点鲜明、逻辑合理、思辨性强。通过对本文思路的把握，我们可以深刻地体会到本文从不同角度辩证地论述了“工匠精神”的深刻而又丰富的内涵和这种精神对企业、国家、民族的重大意义。</a:t>
            </a:r>
          </a:p>
        </p:txBody>
      </p:sp>
    </p:spTree>
    <p:extLst>
      <p:ext uri="{BB962C8B-B14F-4D97-AF65-F5344CB8AC3E}">
        <p14:creationId xmlns:p14="http://schemas.microsoft.com/office/powerpoint/2010/main" val="2106865424"/>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75967" y="1305232"/>
            <a:ext cx="10840065" cy="3639630"/>
          </a:xfrm>
        </p:spPr>
        <p:txBody>
          <a:bodyPr>
            <a:normAutofit fontScale="70000" lnSpcReduction="20000"/>
          </a:bodyPr>
          <a:lstStyle/>
          <a:p>
            <a:pPr>
              <a:lnSpc>
                <a:spcPct val="170000"/>
              </a:lnSpc>
            </a:pPr>
            <a:r>
              <a:rPr lang="en-US" altLang="zh-CN" b="1" dirty="0">
                <a:solidFill>
                  <a:srgbClr val="1233AE"/>
                </a:solidFill>
              </a:rPr>
              <a:t>3.</a:t>
            </a:r>
            <a:r>
              <a:rPr lang="zh-CN" altLang="zh-CN" b="1" dirty="0">
                <a:solidFill>
                  <a:srgbClr val="1233AE"/>
                </a:solidFill>
              </a:rPr>
              <a:t>请简要概括第②段的论述思路。</a:t>
            </a:r>
          </a:p>
          <a:p>
            <a:pPr>
              <a:lnSpc>
                <a:spcPct val="170000"/>
              </a:lnSpc>
            </a:pPr>
            <a:r>
              <a:rPr lang="zh-CN" altLang="zh-CN" b="1" dirty="0">
                <a:solidFill>
                  <a:srgbClr val="FF0000"/>
                </a:solidFill>
              </a:rPr>
              <a:t>明确：</a:t>
            </a:r>
            <a:endParaRPr lang="en-US" altLang="zh-CN" b="1" dirty="0">
              <a:solidFill>
                <a:srgbClr val="FF0000"/>
              </a:solidFill>
            </a:endParaRPr>
          </a:p>
          <a:p>
            <a:pPr>
              <a:lnSpc>
                <a:spcPct val="170000"/>
              </a:lnSpc>
            </a:pPr>
            <a:r>
              <a:rPr lang="zh-CN" altLang="zh-CN" b="1" dirty="0"/>
              <a:t>首先解释“匠”的含义，接着从作家的话引出人的职业品质、专业精神有不同，最后指出工匠精神对于企业和国家的意义。</a:t>
            </a:r>
          </a:p>
          <a:p>
            <a:pPr>
              <a:lnSpc>
                <a:spcPct val="170000"/>
              </a:lnSpc>
            </a:pPr>
            <a:endParaRPr lang="zh-CN" altLang="zh-CN" b="1" dirty="0">
              <a:latin typeface="+mn-ea"/>
            </a:endParaRPr>
          </a:p>
        </p:txBody>
      </p:sp>
    </p:spTree>
    <p:extLst>
      <p:ext uri="{BB962C8B-B14F-4D97-AF65-F5344CB8AC3E}">
        <p14:creationId xmlns:p14="http://schemas.microsoft.com/office/powerpoint/2010/main" val="1547986948"/>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746297" y="1074056"/>
            <a:ext cx="10869562" cy="3684375"/>
          </a:xfrm>
        </p:spPr>
        <p:txBody>
          <a:bodyPr>
            <a:normAutofit fontScale="62500" lnSpcReduction="20000"/>
          </a:bodyPr>
          <a:lstStyle/>
          <a:p>
            <a:pPr>
              <a:lnSpc>
                <a:spcPct val="150000"/>
              </a:lnSpc>
            </a:pPr>
            <a:r>
              <a:rPr lang="zh-CN" altLang="zh-CN" b="1" dirty="0">
                <a:solidFill>
                  <a:srgbClr val="C00000"/>
                </a:solidFill>
                <a:latin typeface="+mn-ea"/>
              </a:rPr>
              <a:t>（二）</a:t>
            </a:r>
            <a:r>
              <a:rPr lang="zh-CN" altLang="zh-CN" b="1" dirty="0">
                <a:solidFill>
                  <a:srgbClr val="C00000"/>
                </a:solidFill>
              </a:rPr>
              <a:t>探究“工匠精神”的内涵</a:t>
            </a:r>
            <a:r>
              <a:rPr lang="zh-CN" altLang="zh-CN" b="1" dirty="0">
                <a:solidFill>
                  <a:srgbClr val="C00000"/>
                </a:solidFill>
                <a:latin typeface="+mn-ea"/>
              </a:rPr>
              <a:t>：</a:t>
            </a:r>
          </a:p>
          <a:p>
            <a:pPr>
              <a:lnSpc>
                <a:spcPct val="150000"/>
              </a:lnSpc>
            </a:pPr>
            <a:r>
              <a:rPr lang="en-US" altLang="zh-CN" b="1" dirty="0">
                <a:solidFill>
                  <a:srgbClr val="1233AE"/>
                </a:solidFill>
              </a:rPr>
              <a:t>1</a:t>
            </a:r>
            <a:r>
              <a:rPr lang="zh-CN" altLang="zh-CN" b="1" dirty="0">
                <a:solidFill>
                  <a:srgbClr val="1233AE"/>
                </a:solidFill>
              </a:rPr>
              <a:t>．思考，为什么作者认为要像手工艺人一样雕琢技艺、打造产品？</a:t>
            </a:r>
          </a:p>
          <a:p>
            <a:pPr>
              <a:lnSpc>
                <a:spcPct val="150000"/>
              </a:lnSpc>
            </a:pPr>
            <a:r>
              <a:rPr lang="en-US" altLang="zh-CN" b="1" dirty="0">
                <a:solidFill>
                  <a:srgbClr val="FF0000"/>
                </a:solidFill>
              </a:rPr>
              <a:t> </a:t>
            </a:r>
            <a:r>
              <a:rPr lang="zh-CN" altLang="zh-CN" b="1" dirty="0">
                <a:solidFill>
                  <a:srgbClr val="FF0000"/>
                </a:solidFill>
              </a:rPr>
              <a:t>明确：</a:t>
            </a:r>
            <a:endParaRPr lang="en-US" altLang="zh-CN" b="1" dirty="0">
              <a:solidFill>
                <a:srgbClr val="FF0000"/>
              </a:solidFill>
            </a:endParaRPr>
          </a:p>
          <a:p>
            <a:pPr>
              <a:lnSpc>
                <a:spcPct val="150000"/>
              </a:lnSpc>
            </a:pPr>
            <a:r>
              <a:rPr lang="zh-CN" altLang="zh-CN" b="1" dirty="0"/>
              <a:t>只有这样做，企业才有金字招牌，产品才能经受住用户最挑剔眼光的检验。</a:t>
            </a:r>
          </a:p>
          <a:p>
            <a:pPr>
              <a:lnSpc>
                <a:spcPct val="170000"/>
              </a:lnSpc>
            </a:pPr>
            <a:endParaRPr lang="zh-CN" altLang="zh-CN" b="1" dirty="0">
              <a:latin typeface="+mn-ea"/>
            </a:endParaRPr>
          </a:p>
        </p:txBody>
      </p:sp>
    </p:spTree>
    <p:extLst>
      <p:ext uri="{BB962C8B-B14F-4D97-AF65-F5344CB8AC3E}">
        <p14:creationId xmlns:p14="http://schemas.microsoft.com/office/powerpoint/2010/main" val="189336623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06361" y="1536139"/>
            <a:ext cx="10972800" cy="4407462"/>
          </a:xfrm>
        </p:spPr>
        <p:txBody>
          <a:bodyPr>
            <a:normAutofit fontScale="62500" lnSpcReduction="20000"/>
          </a:bodyPr>
          <a:lstStyle/>
          <a:p>
            <a:pPr>
              <a:lnSpc>
                <a:spcPct val="170000"/>
              </a:lnSpc>
            </a:pPr>
            <a:r>
              <a:rPr lang="zh-CN" altLang="zh-CN" b="1" dirty="0"/>
              <a:t>《以工匠精神雕琢时代品质》原载</a:t>
            </a:r>
            <a:r>
              <a:rPr lang="en-US" altLang="zh-CN" b="1" dirty="0"/>
              <a:t>2016</a:t>
            </a:r>
            <a:r>
              <a:rPr lang="zh-CN" altLang="zh-CN" b="1" dirty="0"/>
              <a:t>年</a:t>
            </a:r>
            <a:r>
              <a:rPr lang="en-US" altLang="zh-CN" b="1" dirty="0"/>
              <a:t>4</a:t>
            </a:r>
            <a:r>
              <a:rPr lang="zh-CN" altLang="zh-CN" b="1" dirty="0"/>
              <a:t>月</a:t>
            </a:r>
            <a:r>
              <a:rPr lang="en-US" altLang="zh-CN" b="1" dirty="0"/>
              <a:t>30</a:t>
            </a:r>
            <a:r>
              <a:rPr lang="zh-CN" altLang="zh-CN" b="1" dirty="0"/>
              <a:t>日《人民日报》。在</a:t>
            </a:r>
            <a:r>
              <a:rPr lang="en-US" altLang="zh-CN" b="1" dirty="0"/>
              <a:t>2016</a:t>
            </a:r>
            <a:r>
              <a:rPr lang="zh-CN" altLang="zh-CN" b="1" dirty="0"/>
              <a:t>年召开的第十二届全国人民代表大会第四次会议上，国务院总理李克强在政府工作报告中提出</a:t>
            </a:r>
            <a:r>
              <a:rPr lang="en-US" altLang="zh-CN" b="1" dirty="0"/>
              <a:t>“</a:t>
            </a:r>
            <a:r>
              <a:rPr lang="zh-CN" altLang="zh-CN" b="1" dirty="0"/>
              <a:t>要鼓励企业开展个性化定制、柔性化生产，培育精益求精的工匠精神</a:t>
            </a:r>
            <a:r>
              <a:rPr lang="en-US" altLang="zh-CN" b="1" dirty="0"/>
              <a:t>”</a:t>
            </a:r>
            <a:r>
              <a:rPr lang="zh-CN" altLang="zh-CN" b="1" dirty="0"/>
              <a:t>。</a:t>
            </a:r>
            <a:r>
              <a:rPr lang="en-US" altLang="zh-CN" b="1" dirty="0"/>
              <a:t>“</a:t>
            </a:r>
            <a:r>
              <a:rPr lang="zh-CN" altLang="zh-CN" b="1" dirty="0"/>
              <a:t>工匠精神</a:t>
            </a:r>
            <a:r>
              <a:rPr lang="en-US" altLang="zh-CN" b="1" dirty="0"/>
              <a:t>”</a:t>
            </a:r>
            <a:r>
              <a:rPr lang="zh-CN" altLang="zh-CN" b="1" dirty="0"/>
              <a:t>一词首次写入了政府工作报告。本文作者对工匠精神予以高度评价，并且针对社会上存在的浮躁风气和短视心态进行了批评。</a:t>
            </a:r>
            <a:endParaRPr lang="zh-CN" altLang="zh-CN" b="1" dirty="0">
              <a:latin typeface="+mn-ea"/>
            </a:endParaRPr>
          </a:p>
        </p:txBody>
      </p:sp>
      <p:pic>
        <p:nvPicPr>
          <p:cNvPr id="4" name="图片 3">
            <a:extLst>
              <a:ext uri="{FF2B5EF4-FFF2-40B4-BE49-F238E27FC236}">
                <a16:creationId xmlns:a16="http://schemas.microsoft.com/office/drawing/2014/main"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737419" y="958646"/>
            <a:ext cx="10869562" cy="5530644"/>
          </a:xfrm>
        </p:spPr>
        <p:txBody>
          <a:bodyPr>
            <a:normAutofit fontScale="70000" lnSpcReduction="20000"/>
          </a:bodyPr>
          <a:lstStyle/>
          <a:p>
            <a:pPr>
              <a:lnSpc>
                <a:spcPct val="160000"/>
              </a:lnSpc>
            </a:pPr>
            <a:r>
              <a:rPr lang="en-US" altLang="zh-CN" b="1" dirty="0">
                <a:solidFill>
                  <a:srgbClr val="1233AE"/>
                </a:solidFill>
              </a:rPr>
              <a:t>2</a:t>
            </a:r>
            <a:r>
              <a:rPr lang="zh-CN" altLang="zh-CN" b="1" dirty="0">
                <a:solidFill>
                  <a:srgbClr val="1233AE"/>
                </a:solidFill>
              </a:rPr>
              <a:t>．作者认为，崇尚工匠精神对个人、企业和国家分别有怎样的作用？</a:t>
            </a:r>
          </a:p>
          <a:p>
            <a:pPr>
              <a:lnSpc>
                <a:spcPct val="160000"/>
              </a:lnSpc>
            </a:pPr>
            <a:r>
              <a:rPr lang="zh-CN" altLang="zh-CN" b="1" dirty="0">
                <a:solidFill>
                  <a:srgbClr val="FF0000"/>
                </a:solidFill>
              </a:rPr>
              <a:t>明确：</a:t>
            </a:r>
          </a:p>
          <a:p>
            <a:pPr>
              <a:lnSpc>
                <a:spcPct val="160000"/>
              </a:lnSpc>
            </a:pPr>
            <a:r>
              <a:rPr lang="en-US" altLang="zh-CN" b="1" dirty="0"/>
              <a:t>①</a:t>
            </a:r>
            <a:r>
              <a:rPr lang="zh-CN" altLang="zh-CN" b="1" dirty="0"/>
              <a:t>体现了人与人职业品质、专业精神的不同。</a:t>
            </a:r>
          </a:p>
          <a:p>
            <a:pPr>
              <a:lnSpc>
                <a:spcPct val="160000"/>
              </a:lnSpc>
            </a:pPr>
            <a:r>
              <a:rPr lang="en-US" altLang="zh-CN" b="1" dirty="0"/>
              <a:t>②</a:t>
            </a:r>
            <a:r>
              <a:rPr lang="zh-CN" altLang="zh-CN" b="1" dirty="0"/>
              <a:t>工匠精神厚植的企业，一定是一个气质雍容、活力涌流的企业。</a:t>
            </a:r>
          </a:p>
          <a:p>
            <a:pPr>
              <a:lnSpc>
                <a:spcPct val="160000"/>
              </a:lnSpc>
            </a:pPr>
            <a:r>
              <a:rPr lang="en-US" altLang="zh-CN" b="1" dirty="0"/>
              <a:t>③</a:t>
            </a:r>
            <a:r>
              <a:rPr lang="zh-CN" altLang="zh-CN" b="1" dirty="0"/>
              <a:t>崇尚工匠精神的国家，一定是一个拥有健康市场环境和深厚人文素养的国家。</a:t>
            </a:r>
          </a:p>
          <a:p>
            <a:pPr>
              <a:lnSpc>
                <a:spcPct val="170000"/>
              </a:lnSpc>
            </a:pPr>
            <a:endParaRPr lang="zh-CN" altLang="zh-CN" b="1" dirty="0">
              <a:latin typeface="+mn-ea"/>
            </a:endParaRPr>
          </a:p>
        </p:txBody>
      </p:sp>
    </p:spTree>
    <p:extLst>
      <p:ext uri="{BB962C8B-B14F-4D97-AF65-F5344CB8AC3E}">
        <p14:creationId xmlns:p14="http://schemas.microsoft.com/office/powerpoint/2010/main" val="1978971711"/>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737419" y="958646"/>
            <a:ext cx="10869562" cy="4689986"/>
          </a:xfrm>
        </p:spPr>
        <p:txBody>
          <a:bodyPr>
            <a:normAutofit fontScale="85000" lnSpcReduction="20000"/>
          </a:bodyPr>
          <a:lstStyle/>
          <a:p>
            <a:pPr>
              <a:lnSpc>
                <a:spcPct val="150000"/>
              </a:lnSpc>
            </a:pPr>
            <a:r>
              <a:rPr lang="en-US" altLang="zh-CN" b="1" dirty="0">
                <a:solidFill>
                  <a:srgbClr val="1233AE"/>
                </a:solidFill>
              </a:rPr>
              <a:t>3</a:t>
            </a:r>
            <a:r>
              <a:rPr lang="zh-CN" altLang="zh-CN" b="1" dirty="0">
                <a:solidFill>
                  <a:srgbClr val="1233AE"/>
                </a:solidFill>
              </a:rPr>
              <a:t>．根据文章内容回答，对于企业来说，为什么工匠精神</a:t>
            </a:r>
            <a:r>
              <a:rPr lang="en-US" altLang="zh-CN" b="1" dirty="0">
                <a:solidFill>
                  <a:srgbClr val="1233AE"/>
                </a:solidFill>
              </a:rPr>
              <a:t>“</a:t>
            </a:r>
            <a:r>
              <a:rPr lang="zh-CN" altLang="zh-CN" b="1" dirty="0">
                <a:solidFill>
                  <a:srgbClr val="1233AE"/>
                </a:solidFill>
              </a:rPr>
              <a:t>足以为成功铺就通天大道”？</a:t>
            </a:r>
          </a:p>
          <a:p>
            <a:pPr>
              <a:lnSpc>
                <a:spcPct val="150000"/>
              </a:lnSpc>
            </a:pPr>
            <a:r>
              <a:rPr lang="en-US" altLang="zh-CN" b="1" dirty="0">
                <a:solidFill>
                  <a:srgbClr val="FF0000"/>
                </a:solidFill>
              </a:rPr>
              <a:t> </a:t>
            </a:r>
            <a:r>
              <a:rPr lang="zh-CN" altLang="zh-CN" b="1" dirty="0">
                <a:solidFill>
                  <a:srgbClr val="FF0000"/>
                </a:solidFill>
              </a:rPr>
              <a:t>明确：</a:t>
            </a:r>
          </a:p>
          <a:p>
            <a:pPr>
              <a:lnSpc>
                <a:spcPct val="150000"/>
              </a:lnSpc>
            </a:pPr>
            <a:r>
              <a:rPr lang="zh-CN" altLang="zh-CN" b="1" dirty="0"/>
              <a:t>工匠精神使企业更符合时代需求；工匠精神使产品更精致，从而经受住用户挑剔眼光的检验；工匠精神厚植可以使企业气质雍容、活力涌流。</a:t>
            </a:r>
          </a:p>
          <a:p>
            <a:pPr>
              <a:lnSpc>
                <a:spcPct val="170000"/>
              </a:lnSpc>
            </a:pPr>
            <a:endParaRPr lang="zh-CN" altLang="zh-CN" b="1" dirty="0">
              <a:latin typeface="+mn-ea"/>
            </a:endParaRPr>
          </a:p>
        </p:txBody>
      </p:sp>
    </p:spTree>
    <p:extLst>
      <p:ext uri="{BB962C8B-B14F-4D97-AF65-F5344CB8AC3E}">
        <p14:creationId xmlns:p14="http://schemas.microsoft.com/office/powerpoint/2010/main" val="4213373113"/>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73626" y="870154"/>
            <a:ext cx="11444747" cy="4822723"/>
          </a:xfrm>
        </p:spPr>
        <p:txBody>
          <a:bodyPr>
            <a:normAutofit fontScale="62500" lnSpcReduction="20000"/>
          </a:bodyPr>
          <a:lstStyle/>
          <a:p>
            <a:pPr>
              <a:lnSpc>
                <a:spcPct val="170000"/>
              </a:lnSpc>
            </a:pPr>
            <a:r>
              <a:rPr lang="en-US" altLang="zh-CN" b="1" dirty="0">
                <a:solidFill>
                  <a:srgbClr val="1233AE"/>
                </a:solidFill>
              </a:rPr>
              <a:t>4.</a:t>
            </a:r>
            <a:r>
              <a:rPr lang="zh-CN" altLang="zh-CN" b="1" dirty="0">
                <a:solidFill>
                  <a:srgbClr val="1233AE"/>
                </a:solidFill>
              </a:rPr>
              <a:t>讨论，“工匠精神”的内涵是什么？</a:t>
            </a:r>
          </a:p>
          <a:p>
            <a:pPr>
              <a:lnSpc>
                <a:spcPct val="170000"/>
              </a:lnSpc>
            </a:pPr>
            <a:r>
              <a:rPr lang="zh-CN" altLang="zh-CN" b="1" dirty="0">
                <a:solidFill>
                  <a:srgbClr val="FF0000"/>
                </a:solidFill>
              </a:rPr>
              <a:t>明确：</a:t>
            </a:r>
          </a:p>
          <a:p>
            <a:pPr>
              <a:lnSpc>
                <a:spcPct val="170000"/>
              </a:lnSpc>
            </a:pPr>
            <a:r>
              <a:rPr lang="zh-CN" altLang="zh-CN" b="1" dirty="0">
                <a:solidFill>
                  <a:srgbClr val="00B050"/>
                </a:solidFill>
              </a:rPr>
              <a:t>①爱岗敬业。</a:t>
            </a:r>
            <a:endParaRPr lang="en-US" altLang="zh-CN" b="1" dirty="0">
              <a:solidFill>
                <a:srgbClr val="00B050"/>
              </a:solidFill>
            </a:endParaRPr>
          </a:p>
          <a:p>
            <a:pPr>
              <a:lnSpc>
                <a:spcPct val="170000"/>
              </a:lnSpc>
            </a:pPr>
            <a:r>
              <a:rPr lang="zh-CN" altLang="zh-CN" b="1" dirty="0"/>
              <a:t>爱岗敬业是从业者基于对职业的敬畏和热爱而产生的一种全身心投入的认认真真、尽职尽责的职业精神状态。中华民族历来有</a:t>
            </a:r>
            <a:r>
              <a:rPr lang="en-US" altLang="zh-CN" b="1" dirty="0"/>
              <a:t>“</a:t>
            </a:r>
            <a:r>
              <a:rPr lang="zh-CN" altLang="zh-CN" b="1" dirty="0"/>
              <a:t>敬业乐群</a:t>
            </a:r>
            <a:r>
              <a:rPr lang="en-US" altLang="zh-CN" b="1" dirty="0"/>
              <a:t>”“</a:t>
            </a:r>
            <a:r>
              <a:rPr lang="zh-CN" altLang="zh-CN" b="1" dirty="0"/>
              <a:t>忠于职守</a:t>
            </a:r>
            <a:r>
              <a:rPr lang="en-US" altLang="zh-CN" b="1" dirty="0"/>
              <a:t>”</a:t>
            </a:r>
            <a:r>
              <a:rPr lang="zh-CN" altLang="zh-CN" b="1" dirty="0"/>
              <a:t>的传统，敬业是中国人的传统美德，也是当今社会主义核心价值观的基本要求之一。</a:t>
            </a:r>
          </a:p>
          <a:p>
            <a:pPr>
              <a:lnSpc>
                <a:spcPct val="170000"/>
              </a:lnSpc>
            </a:pPr>
            <a:endParaRPr lang="zh-CN" altLang="zh-CN" b="1" dirty="0">
              <a:latin typeface="+mn-ea"/>
            </a:endParaRPr>
          </a:p>
        </p:txBody>
      </p:sp>
    </p:spTree>
    <p:extLst>
      <p:ext uri="{BB962C8B-B14F-4D97-AF65-F5344CB8AC3E}">
        <p14:creationId xmlns:p14="http://schemas.microsoft.com/office/powerpoint/2010/main" val="1742417885"/>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17988" y="530942"/>
            <a:ext cx="12074012" cy="6327057"/>
          </a:xfrm>
        </p:spPr>
        <p:txBody>
          <a:bodyPr>
            <a:normAutofit fontScale="62500" lnSpcReduction="20000"/>
          </a:bodyPr>
          <a:lstStyle/>
          <a:p>
            <a:pPr>
              <a:lnSpc>
                <a:spcPct val="170000"/>
              </a:lnSpc>
            </a:pPr>
            <a:r>
              <a:rPr lang="zh-CN" altLang="zh-CN" b="1" dirty="0">
                <a:solidFill>
                  <a:srgbClr val="00B050"/>
                </a:solidFill>
              </a:rPr>
              <a:t>②精益求精。</a:t>
            </a:r>
            <a:endParaRPr lang="en-US" altLang="zh-CN" b="1" dirty="0">
              <a:solidFill>
                <a:srgbClr val="00B050"/>
              </a:solidFill>
            </a:endParaRPr>
          </a:p>
          <a:p>
            <a:pPr>
              <a:lnSpc>
                <a:spcPct val="170000"/>
              </a:lnSpc>
            </a:pPr>
            <a:r>
              <a:rPr lang="zh-CN" altLang="zh-CN" b="1" dirty="0"/>
              <a:t>精益求精就是指已经做得很好了，还要求做得更好。能基业长青的企业，无不是精益求精才获得成功的。</a:t>
            </a:r>
          </a:p>
          <a:p>
            <a:pPr>
              <a:lnSpc>
                <a:spcPct val="170000"/>
              </a:lnSpc>
            </a:pPr>
            <a:r>
              <a:rPr lang="zh-CN" altLang="zh-CN" b="1" dirty="0">
                <a:solidFill>
                  <a:srgbClr val="00B050"/>
                </a:solidFill>
              </a:rPr>
              <a:t>③专注。</a:t>
            </a:r>
            <a:endParaRPr lang="en-US" altLang="zh-CN" b="1" dirty="0">
              <a:solidFill>
                <a:srgbClr val="00B050"/>
              </a:solidFill>
            </a:endParaRPr>
          </a:p>
          <a:p>
            <a:pPr>
              <a:lnSpc>
                <a:spcPct val="170000"/>
              </a:lnSpc>
            </a:pPr>
            <a:r>
              <a:rPr lang="zh-CN" altLang="zh-CN" b="1" dirty="0"/>
              <a:t>专注就是内心笃实而着眼于细节的耐心、执着、坚持的精神，这是一切</a:t>
            </a:r>
            <a:r>
              <a:rPr lang="en-US" altLang="zh-CN" b="1" dirty="0"/>
              <a:t>“</a:t>
            </a:r>
            <a:r>
              <a:rPr lang="zh-CN" altLang="zh-CN" b="1" dirty="0"/>
              <a:t>大国工匠</a:t>
            </a:r>
            <a:r>
              <a:rPr lang="en-US" altLang="zh-CN" b="1" dirty="0"/>
              <a:t>”</a:t>
            </a:r>
            <a:r>
              <a:rPr lang="zh-CN" altLang="zh-CN" b="1" dirty="0"/>
              <a:t>所必须具备的精神特质。</a:t>
            </a:r>
          </a:p>
          <a:p>
            <a:pPr>
              <a:lnSpc>
                <a:spcPct val="170000"/>
              </a:lnSpc>
            </a:pPr>
            <a:r>
              <a:rPr lang="zh-CN" altLang="zh-CN" b="1" dirty="0">
                <a:solidFill>
                  <a:srgbClr val="00B050"/>
                </a:solidFill>
              </a:rPr>
              <a:t>④创新。</a:t>
            </a:r>
            <a:endParaRPr lang="en-US" altLang="zh-CN" b="1" dirty="0">
              <a:solidFill>
                <a:srgbClr val="00B050"/>
              </a:solidFill>
            </a:endParaRPr>
          </a:p>
          <a:p>
            <a:pPr>
              <a:lnSpc>
                <a:spcPct val="170000"/>
              </a:lnSpc>
            </a:pPr>
            <a:r>
              <a:rPr lang="en-US" altLang="zh-CN" b="1" dirty="0"/>
              <a:t>“</a:t>
            </a:r>
            <a:r>
              <a:rPr lang="zh-CN" altLang="zh-CN" b="1" dirty="0"/>
              <a:t>工匠精神</a:t>
            </a:r>
            <a:r>
              <a:rPr lang="en-US" altLang="zh-CN" b="1" dirty="0"/>
              <a:t>”</a:t>
            </a:r>
            <a:r>
              <a:rPr lang="zh-CN" altLang="zh-CN" b="1" dirty="0"/>
              <a:t>还包括追求突破、追求革新的创新内蕴。古往今来，热衷于创新和发明的工匠们一直是世界科技进步的重要推动力量。</a:t>
            </a:r>
          </a:p>
          <a:p>
            <a:pPr>
              <a:lnSpc>
                <a:spcPct val="170000"/>
              </a:lnSpc>
            </a:pPr>
            <a:endParaRPr lang="zh-CN" altLang="zh-CN" b="1" dirty="0">
              <a:latin typeface="+mn-ea"/>
            </a:endParaRPr>
          </a:p>
        </p:txBody>
      </p:sp>
    </p:spTree>
    <p:extLst>
      <p:ext uri="{BB962C8B-B14F-4D97-AF65-F5344CB8AC3E}">
        <p14:creationId xmlns:p14="http://schemas.microsoft.com/office/powerpoint/2010/main" val="2835105553"/>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17988" y="530943"/>
            <a:ext cx="12074012" cy="5471652"/>
          </a:xfrm>
        </p:spPr>
        <p:txBody>
          <a:bodyPr>
            <a:normAutofit fontScale="70000" lnSpcReduction="20000"/>
          </a:bodyPr>
          <a:lstStyle/>
          <a:p>
            <a:pPr>
              <a:lnSpc>
                <a:spcPct val="160000"/>
              </a:lnSpc>
            </a:pPr>
            <a:r>
              <a:rPr lang="en-US" altLang="zh-CN" b="1" dirty="0">
                <a:solidFill>
                  <a:srgbClr val="1233AE"/>
                </a:solidFill>
              </a:rPr>
              <a:t>4.</a:t>
            </a:r>
            <a:r>
              <a:rPr lang="zh-CN" altLang="zh-CN" b="1" dirty="0">
                <a:solidFill>
                  <a:srgbClr val="1233AE"/>
                </a:solidFill>
              </a:rPr>
              <a:t>讨论，你认为“工匠精神”有着怎样的现实意义？</a:t>
            </a:r>
          </a:p>
          <a:p>
            <a:pPr>
              <a:lnSpc>
                <a:spcPct val="160000"/>
              </a:lnSpc>
            </a:pPr>
            <a:r>
              <a:rPr lang="zh-CN" altLang="zh-CN" b="1" dirty="0">
                <a:solidFill>
                  <a:srgbClr val="FF0000"/>
                </a:solidFill>
              </a:rPr>
              <a:t>明确：</a:t>
            </a:r>
          </a:p>
          <a:p>
            <a:pPr>
              <a:lnSpc>
                <a:spcPct val="160000"/>
              </a:lnSpc>
            </a:pPr>
            <a:r>
              <a:rPr lang="zh-CN" altLang="zh-CN" b="1" dirty="0">
                <a:solidFill>
                  <a:srgbClr val="C00000"/>
                </a:solidFill>
              </a:rPr>
              <a:t>观点</a:t>
            </a:r>
            <a:r>
              <a:rPr lang="en-US" altLang="zh-CN" b="1" dirty="0">
                <a:solidFill>
                  <a:srgbClr val="C00000"/>
                </a:solidFill>
              </a:rPr>
              <a:t>1:</a:t>
            </a:r>
          </a:p>
          <a:p>
            <a:pPr>
              <a:lnSpc>
                <a:spcPct val="160000"/>
              </a:lnSpc>
            </a:pPr>
            <a:r>
              <a:rPr lang="zh-CN" altLang="zh-CN" b="1" dirty="0"/>
              <a:t>企业更需要工匠精神，才能在长期的竞争中获得成功。当今社会心浮气躁，追求</a:t>
            </a:r>
            <a:r>
              <a:rPr lang="en-US" altLang="zh-CN" b="1" dirty="0"/>
              <a:t>“</a:t>
            </a:r>
            <a:r>
              <a:rPr lang="zh-CN" altLang="zh-CN" b="1" dirty="0"/>
              <a:t>短、平、快</a:t>
            </a:r>
            <a:r>
              <a:rPr lang="en-US" altLang="zh-CN" b="1" dirty="0"/>
              <a:t>”(</a:t>
            </a:r>
            <a:r>
              <a:rPr lang="zh-CN" altLang="zh-CN" b="1" dirty="0"/>
              <a:t>投资少、周期短、见效快</a:t>
            </a:r>
            <a:r>
              <a:rPr lang="en-US" altLang="zh-CN" b="1" dirty="0"/>
              <a:t>)</a:t>
            </a:r>
            <a:r>
              <a:rPr lang="zh-CN" altLang="zh-CN" b="1" dirty="0"/>
              <a:t>带来的即时利益，从而忽略了产品的品质灵魂。坚持</a:t>
            </a:r>
            <a:r>
              <a:rPr lang="en-US" altLang="zh-CN" b="1" dirty="0"/>
              <a:t>“</a:t>
            </a:r>
            <a:r>
              <a:rPr lang="zh-CN" altLang="zh-CN" b="1" dirty="0"/>
              <a:t>工匠精神</a:t>
            </a:r>
            <a:r>
              <a:rPr lang="en-US" altLang="zh-CN" b="1" dirty="0"/>
              <a:t>”</a:t>
            </a:r>
            <a:r>
              <a:rPr lang="zh-CN" altLang="zh-CN" b="1" dirty="0"/>
              <a:t>的企业，依靠信念、信仰，对产品不断进行改进、完善，最终，以高标准的产品获得众多用户的青睐。</a:t>
            </a:r>
          </a:p>
        </p:txBody>
      </p:sp>
    </p:spTree>
    <p:extLst>
      <p:ext uri="{BB962C8B-B14F-4D97-AF65-F5344CB8AC3E}">
        <p14:creationId xmlns:p14="http://schemas.microsoft.com/office/powerpoint/2010/main" val="128602479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1563329"/>
            <a:ext cx="11621729" cy="3259394"/>
          </a:xfrm>
        </p:spPr>
        <p:txBody>
          <a:bodyPr>
            <a:normAutofit fontScale="70000" lnSpcReduction="20000"/>
          </a:bodyPr>
          <a:lstStyle/>
          <a:p>
            <a:pPr>
              <a:lnSpc>
                <a:spcPct val="150000"/>
              </a:lnSpc>
            </a:pPr>
            <a:r>
              <a:rPr lang="zh-CN" altLang="zh-CN" b="1" dirty="0">
                <a:solidFill>
                  <a:srgbClr val="C00000"/>
                </a:solidFill>
              </a:rPr>
              <a:t>观点</a:t>
            </a:r>
            <a:r>
              <a:rPr lang="en-US" altLang="zh-CN" b="1" dirty="0">
                <a:solidFill>
                  <a:srgbClr val="C00000"/>
                </a:solidFill>
              </a:rPr>
              <a:t>2:</a:t>
            </a:r>
          </a:p>
          <a:p>
            <a:pPr>
              <a:lnSpc>
                <a:spcPct val="150000"/>
              </a:lnSpc>
            </a:pPr>
            <a:r>
              <a:rPr lang="zh-CN" altLang="zh-CN" b="1" dirty="0"/>
              <a:t>企业不能盲目学习和引进外国式管理，是要学习一种精神，而不是具体做法。中国很多企业的产品质量为什么搞不好</a:t>
            </a:r>
            <a:r>
              <a:rPr lang="en-US" altLang="zh-CN" b="1" dirty="0"/>
              <a:t>?</a:t>
            </a:r>
            <a:r>
              <a:rPr lang="zh-CN" altLang="zh-CN" b="1" dirty="0"/>
              <a:t>原因虽然很多，但最终可以归结到一个方面上来，就是做事缺乏严谨的工匠精神。</a:t>
            </a:r>
          </a:p>
        </p:txBody>
      </p:sp>
    </p:spTree>
    <p:extLst>
      <p:ext uri="{BB962C8B-B14F-4D97-AF65-F5344CB8AC3E}">
        <p14:creationId xmlns:p14="http://schemas.microsoft.com/office/powerpoint/2010/main" val="184494204"/>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0" y="626808"/>
            <a:ext cx="11946193" cy="5845014"/>
          </a:xfrm>
        </p:spPr>
        <p:txBody>
          <a:bodyPr>
            <a:normAutofit fontScale="77500" lnSpcReduction="20000"/>
          </a:bodyPr>
          <a:lstStyle/>
          <a:p>
            <a:pPr>
              <a:lnSpc>
                <a:spcPct val="160000"/>
              </a:lnSpc>
            </a:pPr>
            <a:r>
              <a:rPr lang="zh-CN" altLang="zh-CN" b="1" dirty="0">
                <a:solidFill>
                  <a:srgbClr val="C00000"/>
                </a:solidFill>
              </a:rPr>
              <a:t>观点</a:t>
            </a:r>
            <a:r>
              <a:rPr lang="en-US" altLang="zh-CN" b="1" dirty="0">
                <a:solidFill>
                  <a:srgbClr val="C00000"/>
                </a:solidFill>
              </a:rPr>
              <a:t>3:</a:t>
            </a:r>
          </a:p>
          <a:p>
            <a:pPr>
              <a:lnSpc>
                <a:spcPct val="160000"/>
              </a:lnSpc>
            </a:pPr>
            <a:r>
              <a:rPr lang="zh-CN" altLang="zh-CN" b="1" dirty="0"/>
              <a:t>工匠精神在企业家层面，可以认为是企业家精神。具体而言，表现在以下几个方面。第一，创新是企业家精神的内核。第二，敬业是企业家精神的动力。第三，执着是企业家精神的底色。改革开放</a:t>
            </a:r>
            <a:r>
              <a:rPr lang="en-US" altLang="zh-CN" b="1" dirty="0"/>
              <a:t>40</a:t>
            </a:r>
            <a:r>
              <a:rPr lang="zh-CN" altLang="zh-CN" b="1" dirty="0"/>
              <a:t>多年来，我国涌现出大批有胆有识、有工匠精神的企业家，但也有一些企业家缺乏企业家精神</a:t>
            </a:r>
            <a:r>
              <a:rPr lang="en-US" altLang="zh-CN" b="1" dirty="0"/>
              <a:t>……</a:t>
            </a:r>
            <a:r>
              <a:rPr lang="zh-CN" altLang="zh-CN" b="1" dirty="0"/>
              <a:t>可以说，企业家精神的下滑，才是经济发展的隐忧所在。</a:t>
            </a:r>
          </a:p>
          <a:p>
            <a:endParaRPr lang="zh-CN" altLang="en-US" dirty="0"/>
          </a:p>
        </p:txBody>
      </p:sp>
    </p:spTree>
    <p:extLst>
      <p:ext uri="{BB962C8B-B14F-4D97-AF65-F5344CB8AC3E}">
        <p14:creationId xmlns:p14="http://schemas.microsoft.com/office/powerpoint/2010/main" val="56919114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417871" y="980770"/>
            <a:ext cx="11356258" cy="4682611"/>
          </a:xfrm>
        </p:spPr>
        <p:txBody>
          <a:bodyPr>
            <a:normAutofit fontScale="70000" lnSpcReduction="20000"/>
          </a:bodyPr>
          <a:lstStyle/>
          <a:p>
            <a:pPr>
              <a:lnSpc>
                <a:spcPct val="150000"/>
              </a:lnSpc>
            </a:pPr>
            <a:r>
              <a:rPr lang="zh-CN" altLang="zh-CN" b="1" dirty="0">
                <a:solidFill>
                  <a:srgbClr val="C00000"/>
                </a:solidFill>
              </a:rPr>
              <a:t>观点</a:t>
            </a:r>
            <a:r>
              <a:rPr lang="en-US" altLang="zh-CN" b="1" dirty="0">
                <a:solidFill>
                  <a:srgbClr val="C00000"/>
                </a:solidFill>
              </a:rPr>
              <a:t>4:</a:t>
            </a:r>
          </a:p>
          <a:p>
            <a:pPr>
              <a:lnSpc>
                <a:spcPct val="150000"/>
              </a:lnSpc>
            </a:pPr>
            <a:r>
              <a:rPr lang="zh-CN" altLang="zh-CN" b="1" dirty="0"/>
              <a:t>工匠精神在员工层面，就是一种认真精神、敬业精神。其核心是</a:t>
            </a:r>
            <a:r>
              <a:rPr lang="en-US" altLang="zh-CN" b="1" dirty="0"/>
              <a:t>:</a:t>
            </a:r>
            <a:r>
              <a:rPr lang="zh-CN" altLang="zh-CN" b="1" dirty="0"/>
              <a:t>不仅仅把工作当作赚钱养家糊口的工具，而是树立起对职业敬畏、对工作执着、对产品负责的态度，极度注重细节，不断追求完美和极致，给客户无可挑剔的体验。我国制造业存在大而不强、产品档次整体不高、自主创新能力较弱等现象，多少与工匠精神稀缺、</a:t>
            </a:r>
            <a:r>
              <a:rPr lang="en-US" altLang="zh-CN" b="1" dirty="0"/>
              <a:t>“</a:t>
            </a:r>
            <a:r>
              <a:rPr lang="zh-CN" altLang="zh-CN" b="1" dirty="0"/>
              <a:t>差不多精神</a:t>
            </a:r>
            <a:r>
              <a:rPr lang="en-US" altLang="zh-CN" b="1" dirty="0"/>
              <a:t>”</a:t>
            </a:r>
            <a:r>
              <a:rPr lang="zh-CN" altLang="zh-CN" b="1" dirty="0"/>
              <a:t>有关。</a:t>
            </a:r>
          </a:p>
          <a:p>
            <a:endParaRPr lang="zh-CN" altLang="en-US" dirty="0"/>
          </a:p>
        </p:txBody>
      </p:sp>
    </p:spTree>
    <p:extLst>
      <p:ext uri="{BB962C8B-B14F-4D97-AF65-F5344CB8AC3E}">
        <p14:creationId xmlns:p14="http://schemas.microsoft.com/office/powerpoint/2010/main" val="4139285351"/>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707923"/>
            <a:ext cx="11621729" cy="5973096"/>
          </a:xfrm>
        </p:spPr>
        <p:txBody>
          <a:bodyPr>
            <a:normAutofit fontScale="70000" lnSpcReduction="20000"/>
          </a:bodyPr>
          <a:lstStyle/>
          <a:p>
            <a:pPr>
              <a:lnSpc>
                <a:spcPct val="170000"/>
              </a:lnSpc>
            </a:pPr>
            <a:r>
              <a:rPr lang="zh-CN" altLang="zh-CN" b="1" dirty="0">
                <a:solidFill>
                  <a:srgbClr val="C00000"/>
                </a:solidFill>
                <a:latin typeface="+mn-ea"/>
              </a:rPr>
              <a:t>（三）概括文章主题：</a:t>
            </a:r>
          </a:p>
          <a:p>
            <a:pPr>
              <a:lnSpc>
                <a:spcPct val="170000"/>
              </a:lnSpc>
            </a:pPr>
            <a:r>
              <a:rPr lang="en-US" altLang="zh-CN" b="1" dirty="0">
                <a:solidFill>
                  <a:srgbClr val="1233AE"/>
                </a:solidFill>
              </a:rPr>
              <a:t>1</a:t>
            </a:r>
            <a:r>
              <a:rPr lang="zh-CN" altLang="zh-CN" b="1" dirty="0">
                <a:solidFill>
                  <a:srgbClr val="1233AE"/>
                </a:solidFill>
              </a:rPr>
              <a:t>．思考，文章的主要观点是什么？作者主要运用了什么方法来论述自己的观点？</a:t>
            </a:r>
          </a:p>
          <a:p>
            <a:pPr>
              <a:lnSpc>
                <a:spcPct val="170000"/>
              </a:lnSpc>
            </a:pPr>
            <a:r>
              <a:rPr lang="zh-CN" altLang="en-US" b="1" dirty="0">
                <a:solidFill>
                  <a:srgbClr val="FF0000"/>
                </a:solidFill>
              </a:rPr>
              <a:t>明确：</a:t>
            </a:r>
            <a:endParaRPr lang="en-US" altLang="zh-CN" b="1" dirty="0">
              <a:solidFill>
                <a:srgbClr val="FF0000"/>
              </a:solidFill>
            </a:endParaRPr>
          </a:p>
          <a:p>
            <a:pPr>
              <a:lnSpc>
                <a:spcPct val="170000"/>
              </a:lnSpc>
            </a:pPr>
            <a:r>
              <a:rPr lang="en-US" altLang="zh-CN" b="1" dirty="0"/>
              <a:t>(1)</a:t>
            </a:r>
            <a:r>
              <a:rPr lang="zh-CN" altLang="zh-CN" b="1" dirty="0"/>
              <a:t>用工匠精神雕琢时代品质，让我们的生活变得更加美好。</a:t>
            </a:r>
          </a:p>
          <a:p>
            <a:pPr>
              <a:lnSpc>
                <a:spcPct val="170000"/>
              </a:lnSpc>
            </a:pPr>
            <a:r>
              <a:rPr lang="en-US" altLang="zh-CN" b="1" dirty="0"/>
              <a:t>(2)</a:t>
            </a:r>
            <a:r>
              <a:rPr lang="zh-CN" altLang="zh-CN" b="1" dirty="0"/>
              <a:t>道理论证。作者引用企业家、作家和普通人的话，加以分析论证，论述我们的时代需要工匠精神，它体现出社会的品格和国家的形象。</a:t>
            </a:r>
          </a:p>
        </p:txBody>
      </p:sp>
    </p:spTree>
    <p:extLst>
      <p:ext uri="{BB962C8B-B14F-4D97-AF65-F5344CB8AC3E}">
        <p14:creationId xmlns:p14="http://schemas.microsoft.com/office/powerpoint/2010/main" val="319306152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charRg st="11" end="48"/>
                                            </p:txEl>
                                          </p:spTgt>
                                        </p:tgtEl>
                                        <p:attrNameLst>
                                          <p:attrName>style.visibility</p:attrName>
                                        </p:attrNameLst>
                                      </p:cBhvr>
                                      <p:to>
                                        <p:strVal val="visible"/>
                                      </p:to>
                                    </p:set>
                                    <p:animEffect transition="in" filter="box(in)">
                                      <p:cBhvr>
                                        <p:cTn id="12" dur="750"/>
                                        <p:tgtEl>
                                          <p:spTgt spid="2">
                                            <p:txEl>
                                              <p:charRg st="11"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xEl>
                                              <p:charRg st="48" end="52"/>
                                            </p:txEl>
                                          </p:spTgt>
                                        </p:tgtEl>
                                        <p:attrNameLst>
                                          <p:attrName>style.visibility</p:attrName>
                                        </p:attrNameLst>
                                      </p:cBhvr>
                                      <p:to>
                                        <p:strVal val="visible"/>
                                      </p:to>
                                    </p:set>
                                    <p:animEffect transition="in" filter="box(in)">
                                      <p:cBhvr>
                                        <p:cTn id="17" dur="750"/>
                                        <p:tgtEl>
                                          <p:spTgt spid="2">
                                            <p:txEl>
                                              <p:charRg st="48" end="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xEl>
                                              <p:charRg st="52" end="81"/>
                                            </p:txEl>
                                          </p:spTgt>
                                        </p:tgtEl>
                                        <p:attrNameLst>
                                          <p:attrName>style.visibility</p:attrName>
                                        </p:attrNameLst>
                                      </p:cBhvr>
                                      <p:to>
                                        <p:strVal val="visible"/>
                                      </p:to>
                                    </p:set>
                                    <p:animEffect transition="in" filter="box(in)">
                                      <p:cBhvr>
                                        <p:cTn id="22" dur="750"/>
                                        <p:tgtEl>
                                          <p:spTgt spid="2">
                                            <p:txEl>
                                              <p:charRg st="52" end="8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
                                            <p:txEl>
                                              <p:charRg st="81" end="144"/>
                                            </p:txEl>
                                          </p:spTgt>
                                        </p:tgtEl>
                                        <p:attrNameLst>
                                          <p:attrName>style.visibility</p:attrName>
                                        </p:attrNameLst>
                                      </p:cBhvr>
                                      <p:to>
                                        <p:strVal val="visible"/>
                                      </p:to>
                                    </p:set>
                                    <p:animEffect transition="in" filter="box(in)">
                                      <p:cBhvr>
                                        <p:cTn id="27" dur="750"/>
                                        <p:tgtEl>
                                          <p:spTgt spid="2">
                                            <p:txEl>
                                              <p:charRg st="81" end="1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707923"/>
            <a:ext cx="11621729" cy="4955458"/>
          </a:xfrm>
        </p:spPr>
        <p:txBody>
          <a:bodyPr>
            <a:normAutofit fontScale="85000" lnSpcReduction="10000"/>
          </a:bodyPr>
          <a:lstStyle/>
          <a:p>
            <a:pPr>
              <a:lnSpc>
                <a:spcPct val="150000"/>
              </a:lnSpc>
            </a:pPr>
            <a:r>
              <a:rPr lang="en-US" altLang="zh-CN" b="1" dirty="0">
                <a:solidFill>
                  <a:srgbClr val="1E21A2"/>
                </a:solidFill>
              </a:rPr>
              <a:t>2.</a:t>
            </a:r>
            <a:r>
              <a:rPr lang="zh-CN" altLang="zh-CN" b="1" dirty="0">
                <a:solidFill>
                  <a:srgbClr val="1E21A2"/>
                </a:solidFill>
              </a:rPr>
              <a:t>思考，本文是如何充分运用论据来论证自己的观点的？</a:t>
            </a:r>
          </a:p>
          <a:p>
            <a:pPr>
              <a:lnSpc>
                <a:spcPct val="150000"/>
              </a:lnSpc>
            </a:pPr>
            <a:r>
              <a:rPr lang="zh-CN" altLang="zh-CN" b="1" dirty="0">
                <a:solidFill>
                  <a:srgbClr val="FF0000"/>
                </a:solidFill>
              </a:rPr>
              <a:t>明确：</a:t>
            </a:r>
          </a:p>
          <a:p>
            <a:pPr>
              <a:lnSpc>
                <a:spcPct val="150000"/>
              </a:lnSpc>
            </a:pPr>
            <a:r>
              <a:rPr lang="zh-CN" altLang="zh-CN" b="1" dirty="0"/>
              <a:t>本文的中心论点是时代需要工匠精神，所选用的理论论据都是围绕这个论点展开论述的。如引用《说文解字》的观点，点出了什么是工匠精神；接着从正反两个方面分别论证了工匠精神的内涵。</a:t>
            </a:r>
          </a:p>
        </p:txBody>
      </p:sp>
    </p:spTree>
    <p:extLst>
      <p:ext uri="{BB962C8B-B14F-4D97-AF65-F5344CB8AC3E}">
        <p14:creationId xmlns:p14="http://schemas.microsoft.com/office/powerpoint/2010/main" val="1573914633"/>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103238" y="1578077"/>
            <a:ext cx="12088761" cy="5279922"/>
          </a:xfrm>
        </p:spPr>
        <p:txBody>
          <a:bodyPr>
            <a:normAutofit fontScale="70000" lnSpcReduction="20000"/>
          </a:bodyPr>
          <a:lstStyle/>
          <a:p>
            <a:pPr>
              <a:lnSpc>
                <a:spcPct val="150000"/>
              </a:lnSpc>
            </a:pPr>
            <a:r>
              <a:rPr lang="en-US" altLang="zh-CN" b="1" dirty="0"/>
              <a:t>1.</a:t>
            </a:r>
            <a:r>
              <a:rPr lang="zh-CN" altLang="zh-CN" b="1" dirty="0"/>
              <a:t>积累基础知识，了解新闻评论的基本写作特点，培养语言建构与运用素养。</a:t>
            </a:r>
          </a:p>
          <a:p>
            <a:pPr>
              <a:lnSpc>
                <a:spcPct val="150000"/>
              </a:lnSpc>
            </a:pPr>
            <a:r>
              <a:rPr lang="en-US" altLang="zh-CN" b="1" dirty="0"/>
              <a:t>2. </a:t>
            </a:r>
            <a:r>
              <a:rPr lang="zh-CN" altLang="zh-CN" b="1" dirty="0"/>
              <a:t>把握文章的主要观点，掌握其论证方法、论证思路，培促进思维发展，培养学生思维发展与提升素养。</a:t>
            </a:r>
          </a:p>
          <a:p>
            <a:pPr>
              <a:lnSpc>
                <a:spcPct val="150000"/>
              </a:lnSpc>
            </a:pPr>
            <a:r>
              <a:rPr lang="en-US" altLang="zh-CN" b="1" dirty="0"/>
              <a:t>3.</a:t>
            </a:r>
            <a:r>
              <a:rPr lang="zh-CN" altLang="zh-CN" b="1" dirty="0"/>
              <a:t>挖掘人物亮点，学习一材多用，储备写作素材，培养审美鉴赏与创造素养。</a:t>
            </a:r>
          </a:p>
          <a:p>
            <a:pPr>
              <a:lnSpc>
                <a:spcPct val="150000"/>
              </a:lnSpc>
            </a:pPr>
            <a:r>
              <a:rPr lang="en-US" altLang="zh-CN" b="1" dirty="0"/>
              <a:t>4.</a:t>
            </a:r>
            <a:r>
              <a:rPr lang="zh-CN" altLang="zh-CN" b="1" dirty="0"/>
              <a:t>自读、研读相结合，理解并感悟工匠精神，培养文化传承与理解素养。</a:t>
            </a:r>
          </a:p>
        </p:txBody>
      </p:sp>
      <p:pic>
        <p:nvPicPr>
          <p:cNvPr id="6" name="图片 5">
            <a:extLst>
              <a:ext uri="{FF2B5EF4-FFF2-40B4-BE49-F238E27FC236}">
                <a16:creationId xmlns:a16="http://schemas.microsoft.com/office/drawing/2014/main"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03469" y="707923"/>
            <a:ext cx="11621729" cy="4112652"/>
          </a:xfrm>
        </p:spPr>
        <p:txBody>
          <a:bodyPr>
            <a:normAutofit fontScale="62500" lnSpcReduction="20000"/>
          </a:bodyPr>
          <a:lstStyle/>
          <a:p>
            <a:pPr>
              <a:lnSpc>
                <a:spcPct val="150000"/>
              </a:lnSpc>
            </a:pPr>
            <a:r>
              <a:rPr lang="zh-CN" altLang="zh-CN" b="1" dirty="0">
                <a:solidFill>
                  <a:srgbClr val="C00000"/>
                </a:solidFill>
                <a:latin typeface="+mn-ea"/>
              </a:rPr>
              <a:t>（三）概括文章主题：</a:t>
            </a:r>
          </a:p>
          <a:p>
            <a:pPr>
              <a:lnSpc>
                <a:spcPct val="150000"/>
              </a:lnSpc>
            </a:pPr>
            <a:r>
              <a:rPr lang="en-US" altLang="zh-CN" b="1" dirty="0">
                <a:solidFill>
                  <a:srgbClr val="1E21A2"/>
                </a:solidFill>
              </a:rPr>
              <a:t>3.</a:t>
            </a:r>
            <a:r>
              <a:rPr lang="zh-CN" altLang="zh-CN" b="1" dirty="0">
                <a:solidFill>
                  <a:srgbClr val="1E21A2"/>
                </a:solidFill>
              </a:rPr>
              <a:t>思考，本文要表达怎样的主题？</a:t>
            </a:r>
          </a:p>
          <a:p>
            <a:pPr>
              <a:lnSpc>
                <a:spcPct val="150000"/>
              </a:lnSpc>
            </a:pPr>
            <a:r>
              <a:rPr lang="zh-CN" altLang="zh-CN" b="1" dirty="0">
                <a:solidFill>
                  <a:srgbClr val="FF0000"/>
                </a:solidFill>
              </a:rPr>
              <a:t>明确：</a:t>
            </a:r>
          </a:p>
          <a:p>
            <a:pPr>
              <a:lnSpc>
                <a:spcPct val="150000"/>
              </a:lnSpc>
            </a:pPr>
            <a:r>
              <a:rPr lang="zh-CN" altLang="zh-CN" b="1" dirty="0"/>
              <a:t>这篇新闻评论结合时代特点深入阐述了工匠精神的内涵，点明其当代价值，既批评了社会上存在的浮躁风气和短视心态，也廓清了对工匠精神的一些误解，可以深化我们对劳动的认识，激发我们尊重劳动、追求卓越的情感。</a:t>
            </a:r>
          </a:p>
        </p:txBody>
      </p:sp>
    </p:spTree>
    <p:extLst>
      <p:ext uri="{BB962C8B-B14F-4D97-AF65-F5344CB8AC3E}">
        <p14:creationId xmlns:p14="http://schemas.microsoft.com/office/powerpoint/2010/main" val="2961883909"/>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xEl>
                                              <p:charRg st="11" end="28"/>
                                            </p:txEl>
                                          </p:spTgt>
                                        </p:tgtEl>
                                        <p:attrNameLst>
                                          <p:attrName>style.visibility</p:attrName>
                                        </p:attrNameLst>
                                      </p:cBhvr>
                                      <p:to>
                                        <p:strVal val="visible"/>
                                      </p:to>
                                    </p:set>
                                    <p:anim calcmode="lin" valueType="num">
                                      <p:cBhvr additive="base">
                                        <p:cTn id="12" dur="500" fill="hold"/>
                                        <p:tgtEl>
                                          <p:spTgt spid="2">
                                            <p:txEl>
                                              <p:charRg st="11" end="28"/>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
                                            <p:txEl>
                                              <p:charRg st="11" end="28"/>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xEl>
                                              <p:charRg st="28" end="32"/>
                                            </p:txEl>
                                          </p:spTgt>
                                        </p:tgtEl>
                                        <p:attrNameLst>
                                          <p:attrName>style.visibility</p:attrName>
                                        </p:attrNameLst>
                                      </p:cBhvr>
                                      <p:to>
                                        <p:strVal val="visible"/>
                                      </p:to>
                                    </p:set>
                                    <p:anim calcmode="lin" valueType="num">
                                      <p:cBhvr additive="base">
                                        <p:cTn id="18" dur="500" fill="hold"/>
                                        <p:tgtEl>
                                          <p:spTgt spid="2">
                                            <p:txEl>
                                              <p:charRg st="28" end="3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
                                            <p:txEl>
                                              <p:charRg st="28" end="3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2">
                                            <p:txEl>
                                              <p:charRg st="32" end="131"/>
                                            </p:txEl>
                                          </p:spTgt>
                                        </p:tgtEl>
                                        <p:attrNameLst>
                                          <p:attrName>style.visibility</p:attrName>
                                        </p:attrNameLst>
                                      </p:cBhvr>
                                      <p:to>
                                        <p:strVal val="visible"/>
                                      </p:to>
                                    </p:set>
                                    <p:anim calcmode="lin" valueType="num">
                                      <p:cBhvr additive="base">
                                        <p:cTn id="24" dur="500" fill="hold"/>
                                        <p:tgtEl>
                                          <p:spTgt spid="2">
                                            <p:txEl>
                                              <p:charRg st="32" end="13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
                                            <p:txEl>
                                              <p:charRg st="32" end="13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0" y="626808"/>
            <a:ext cx="11946193" cy="5110315"/>
          </a:xfrm>
        </p:spPr>
        <p:txBody>
          <a:bodyPr>
            <a:normAutofit fontScale="62500" lnSpcReduction="20000"/>
          </a:bodyPr>
          <a:lstStyle/>
          <a:p>
            <a:pPr>
              <a:lnSpc>
                <a:spcPct val="170000"/>
              </a:lnSpc>
            </a:pPr>
            <a:r>
              <a:rPr lang="zh-CN" altLang="zh-CN" b="1" dirty="0">
                <a:solidFill>
                  <a:srgbClr val="C00000"/>
                </a:solidFill>
                <a:latin typeface="+mn-ea"/>
              </a:rPr>
              <a:t>（四）</a:t>
            </a:r>
            <a:r>
              <a:rPr lang="zh-CN" altLang="zh-CN" b="1" dirty="0">
                <a:solidFill>
                  <a:srgbClr val="C00000"/>
                </a:solidFill>
              </a:rPr>
              <a:t>赏析语言</a:t>
            </a:r>
            <a:r>
              <a:rPr lang="zh-CN" altLang="zh-CN" b="1" dirty="0">
                <a:solidFill>
                  <a:srgbClr val="C00000"/>
                </a:solidFill>
                <a:latin typeface="+mn-ea"/>
              </a:rPr>
              <a:t>：</a:t>
            </a:r>
          </a:p>
          <a:p>
            <a:pPr>
              <a:lnSpc>
                <a:spcPct val="170000"/>
              </a:lnSpc>
            </a:pPr>
            <a:r>
              <a:rPr lang="en-US" altLang="zh-CN" b="1" dirty="0">
                <a:solidFill>
                  <a:srgbClr val="1E21A2"/>
                </a:solidFill>
              </a:rPr>
              <a:t>1</a:t>
            </a:r>
            <a:r>
              <a:rPr lang="zh-CN" altLang="zh-CN" b="1" dirty="0">
                <a:solidFill>
                  <a:srgbClr val="1E21A2"/>
                </a:solidFill>
              </a:rPr>
              <a:t>．请从修辞手法的角度，品读</a:t>
            </a:r>
            <a:r>
              <a:rPr lang="en-US" altLang="zh-CN" b="1" dirty="0">
                <a:solidFill>
                  <a:srgbClr val="1E21A2"/>
                </a:solidFill>
              </a:rPr>
              <a:t>“</a:t>
            </a:r>
            <a:r>
              <a:rPr lang="zh-CN" altLang="zh-CN" b="1" dirty="0">
                <a:solidFill>
                  <a:srgbClr val="1E21A2"/>
                </a:solidFill>
              </a:rPr>
              <a:t>倘若没有发自肺腑、专心如一的热爱，怎能有废寝忘食、尽心竭力的付出；没有臻于至善、超今冠古的追求，怎能有出类拔萃、巧夺天工的卓越；没有冰心一片、物我两忘的境界，怎能有雷打不动、脚踏实地的笃实。</a:t>
            </a:r>
            <a:r>
              <a:rPr lang="en-US" altLang="zh-CN" b="1" dirty="0">
                <a:solidFill>
                  <a:srgbClr val="1E21A2"/>
                </a:solidFill>
              </a:rPr>
              <a:t>”</a:t>
            </a:r>
            <a:r>
              <a:rPr lang="zh-CN" altLang="zh-CN" b="1" dirty="0">
                <a:solidFill>
                  <a:srgbClr val="1E21A2"/>
                </a:solidFill>
              </a:rPr>
              <a:t>这句话。</a:t>
            </a:r>
            <a:r>
              <a:rPr lang="en-US" altLang="zh-CN" b="1" dirty="0">
                <a:solidFill>
                  <a:srgbClr val="1E21A2"/>
                </a:solidFill>
              </a:rPr>
              <a:t> </a:t>
            </a:r>
            <a:endParaRPr lang="zh-CN" altLang="zh-CN" b="1" dirty="0">
              <a:solidFill>
                <a:srgbClr val="1E21A2"/>
              </a:solidFill>
            </a:endParaRPr>
          </a:p>
          <a:p>
            <a:pPr>
              <a:lnSpc>
                <a:spcPct val="170000"/>
              </a:lnSpc>
            </a:pPr>
            <a:r>
              <a:rPr lang="zh-CN" altLang="zh-CN" b="1" dirty="0">
                <a:solidFill>
                  <a:srgbClr val="FF0000"/>
                </a:solidFill>
              </a:rPr>
              <a:t>明确：</a:t>
            </a:r>
          </a:p>
          <a:p>
            <a:pPr>
              <a:lnSpc>
                <a:spcPct val="170000"/>
              </a:lnSpc>
            </a:pPr>
            <a:r>
              <a:rPr lang="zh-CN" altLang="zh-CN" b="1" dirty="0"/>
              <a:t>这句话运用了排比的修辞手法，层层深入地论述工匠精神的内涵与意义，增强了语气，使表达更加有力。</a:t>
            </a:r>
            <a:r>
              <a:rPr lang="en-US" altLang="zh-CN" b="1" dirty="0"/>
              <a:t> </a:t>
            </a:r>
            <a:endParaRPr lang="zh-CN" altLang="zh-CN" b="1" dirty="0"/>
          </a:p>
          <a:p>
            <a:endParaRPr lang="zh-CN" altLang="en-US" dirty="0"/>
          </a:p>
        </p:txBody>
      </p:sp>
    </p:spTree>
    <p:extLst>
      <p:ext uri="{BB962C8B-B14F-4D97-AF65-F5344CB8AC3E}">
        <p14:creationId xmlns:p14="http://schemas.microsoft.com/office/powerpoint/2010/main" val="209868474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661219" y="1100830"/>
            <a:ext cx="10869561" cy="4332303"/>
          </a:xfrm>
        </p:spPr>
        <p:txBody>
          <a:bodyPr>
            <a:normAutofit fontScale="77500" lnSpcReduction="20000"/>
          </a:bodyPr>
          <a:lstStyle/>
          <a:p>
            <a:pPr>
              <a:lnSpc>
                <a:spcPct val="150000"/>
              </a:lnSpc>
            </a:pPr>
            <a:r>
              <a:rPr lang="en-US" altLang="zh-CN" b="1" dirty="0">
                <a:solidFill>
                  <a:srgbClr val="1233AE"/>
                </a:solidFill>
              </a:rPr>
              <a:t>2.</a:t>
            </a:r>
            <a:r>
              <a:rPr lang="zh-CN" altLang="zh-CN" b="1" dirty="0">
                <a:solidFill>
                  <a:srgbClr val="1233AE"/>
                </a:solidFill>
              </a:rPr>
              <a:t>请结合全文，品读</a:t>
            </a:r>
            <a:r>
              <a:rPr lang="en-US" altLang="zh-CN" b="1" dirty="0">
                <a:solidFill>
                  <a:srgbClr val="1233AE"/>
                </a:solidFill>
              </a:rPr>
              <a:t>“</a:t>
            </a:r>
            <a:r>
              <a:rPr lang="zh-CN" altLang="zh-CN" b="1" dirty="0">
                <a:solidFill>
                  <a:srgbClr val="1233AE"/>
                </a:solidFill>
              </a:rPr>
              <a:t>我们不必人人成为工匠，却可以人人成为工匠精神的践行者。</a:t>
            </a:r>
            <a:r>
              <a:rPr lang="en-US" altLang="zh-CN" b="1" dirty="0">
                <a:solidFill>
                  <a:srgbClr val="1233AE"/>
                </a:solidFill>
              </a:rPr>
              <a:t>”</a:t>
            </a:r>
            <a:r>
              <a:rPr lang="zh-CN" altLang="zh-CN" b="1" dirty="0">
                <a:solidFill>
                  <a:srgbClr val="1233AE"/>
                </a:solidFill>
              </a:rPr>
              <a:t>这句话的内涵。</a:t>
            </a:r>
          </a:p>
          <a:p>
            <a:pPr>
              <a:lnSpc>
                <a:spcPct val="150000"/>
              </a:lnSpc>
            </a:pPr>
            <a:r>
              <a:rPr lang="zh-CN" altLang="zh-CN" b="1" dirty="0">
                <a:solidFill>
                  <a:srgbClr val="FF0000"/>
                </a:solidFill>
              </a:rPr>
              <a:t>明确：</a:t>
            </a:r>
          </a:p>
          <a:p>
            <a:pPr>
              <a:lnSpc>
                <a:spcPct val="150000"/>
              </a:lnSpc>
            </a:pPr>
            <a:r>
              <a:rPr lang="zh-CN" altLang="zh-CN" b="1" dirty="0"/>
              <a:t>并非人人都能做到心思巧妙、技术精湛、造诣高深，但我们都应该追求并实践工匠精神，这句话体现了作者对工匠精神的推崇和倡导。</a:t>
            </a:r>
          </a:p>
          <a:p>
            <a:endParaRPr lang="zh-CN" altLang="en-US" dirty="0"/>
          </a:p>
        </p:txBody>
      </p:sp>
    </p:spTree>
    <p:extLst>
      <p:ext uri="{BB962C8B-B14F-4D97-AF65-F5344CB8AC3E}">
        <p14:creationId xmlns:p14="http://schemas.microsoft.com/office/powerpoint/2010/main" val="152332807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0" y="626808"/>
            <a:ext cx="11946193" cy="5845014"/>
          </a:xfrm>
        </p:spPr>
        <p:txBody>
          <a:bodyPr>
            <a:normAutofit fontScale="77500" lnSpcReduction="20000"/>
          </a:bodyPr>
          <a:lstStyle/>
          <a:p>
            <a:pPr>
              <a:lnSpc>
                <a:spcPct val="160000"/>
              </a:lnSpc>
            </a:pPr>
            <a:r>
              <a:rPr lang="zh-CN" altLang="zh-CN" b="1" dirty="0">
                <a:solidFill>
                  <a:srgbClr val="C00000"/>
                </a:solidFill>
                <a:latin typeface="+mn-ea"/>
              </a:rPr>
              <a:t>（</a:t>
            </a:r>
            <a:r>
              <a:rPr lang="zh-CN" altLang="en-US" b="1" dirty="0">
                <a:solidFill>
                  <a:srgbClr val="C00000"/>
                </a:solidFill>
                <a:latin typeface="+mn-ea"/>
              </a:rPr>
              <a:t>五</a:t>
            </a:r>
            <a:r>
              <a:rPr lang="zh-CN" altLang="zh-CN" b="1" dirty="0">
                <a:solidFill>
                  <a:srgbClr val="C00000"/>
                </a:solidFill>
                <a:latin typeface="+mn-ea"/>
              </a:rPr>
              <a:t>）总结写作特点：</a:t>
            </a:r>
          </a:p>
          <a:p>
            <a:pPr>
              <a:lnSpc>
                <a:spcPct val="150000"/>
              </a:lnSpc>
            </a:pPr>
            <a:r>
              <a:rPr lang="zh-CN" altLang="zh-CN" b="1" dirty="0">
                <a:solidFill>
                  <a:srgbClr val="1E21A2"/>
                </a:solidFill>
              </a:rPr>
              <a:t>思考，本文写作上有哪些特点？</a:t>
            </a:r>
          </a:p>
          <a:p>
            <a:pPr>
              <a:lnSpc>
                <a:spcPct val="150000"/>
              </a:lnSpc>
            </a:pPr>
            <a:r>
              <a:rPr lang="zh-CN" altLang="zh-CN" b="1" dirty="0">
                <a:solidFill>
                  <a:srgbClr val="FF0000"/>
                </a:solidFill>
              </a:rPr>
              <a:t>明确：</a:t>
            </a:r>
          </a:p>
          <a:p>
            <a:pPr>
              <a:lnSpc>
                <a:spcPct val="150000"/>
              </a:lnSpc>
            </a:pPr>
            <a:r>
              <a:rPr lang="en-US" altLang="zh-CN" b="1" dirty="0">
                <a:solidFill>
                  <a:srgbClr val="C00000"/>
                </a:solidFill>
              </a:rPr>
              <a:t>1.</a:t>
            </a:r>
            <a:r>
              <a:rPr lang="zh-CN" altLang="zh-CN" b="1" dirty="0">
                <a:solidFill>
                  <a:srgbClr val="C00000"/>
                </a:solidFill>
              </a:rPr>
              <a:t>道理论证的方法：</a:t>
            </a:r>
          </a:p>
          <a:p>
            <a:pPr>
              <a:lnSpc>
                <a:spcPct val="150000"/>
              </a:lnSpc>
            </a:pPr>
            <a:r>
              <a:rPr lang="zh-CN" altLang="zh-CN" b="1" dirty="0"/>
              <a:t>作者主要运用了道理论证来论述自己的观点。作者引用企业家、古代典籍和普通人的话，加以分析论证，论证我们的时代需要工匠精神，它体现出社会的品格和国家的形象。</a:t>
            </a:r>
          </a:p>
          <a:p>
            <a:endParaRPr lang="zh-CN" altLang="en-US" dirty="0"/>
          </a:p>
        </p:txBody>
      </p:sp>
    </p:spTree>
    <p:extLst>
      <p:ext uri="{BB962C8B-B14F-4D97-AF65-F5344CB8AC3E}">
        <p14:creationId xmlns:p14="http://schemas.microsoft.com/office/powerpoint/2010/main" val="2338123033"/>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226142" y="796413"/>
            <a:ext cx="11739716" cy="5265173"/>
          </a:xfrm>
        </p:spPr>
        <p:txBody>
          <a:bodyPr>
            <a:normAutofit fontScale="70000" lnSpcReduction="20000"/>
          </a:bodyPr>
          <a:lstStyle/>
          <a:p>
            <a:pPr>
              <a:lnSpc>
                <a:spcPct val="170000"/>
              </a:lnSpc>
            </a:pPr>
            <a:r>
              <a:rPr lang="en-US" altLang="zh-CN" b="1" dirty="0">
                <a:solidFill>
                  <a:srgbClr val="C00000"/>
                </a:solidFill>
              </a:rPr>
              <a:t>2.</a:t>
            </a:r>
            <a:r>
              <a:rPr lang="zh-CN" altLang="zh-CN" b="1" dirty="0">
                <a:solidFill>
                  <a:srgbClr val="C00000"/>
                </a:solidFill>
              </a:rPr>
              <a:t>排比造势</a:t>
            </a:r>
          </a:p>
          <a:p>
            <a:pPr>
              <a:lnSpc>
                <a:spcPct val="170000"/>
              </a:lnSpc>
            </a:pPr>
            <a:r>
              <a:rPr lang="zh-CN" altLang="zh-CN" b="1" dirty="0"/>
              <a:t>本文善于运用排比句，如</a:t>
            </a:r>
            <a:r>
              <a:rPr lang="en-US" altLang="zh-CN" b="1" dirty="0"/>
              <a:t>“</a:t>
            </a:r>
            <a:r>
              <a:rPr lang="zh-CN" altLang="zh-CN" b="1" dirty="0"/>
              <a:t>倘若没有发自肺腑、专心如一的热爱，怎能有废寝忘食、尽心竭力的付出</a:t>
            </a:r>
            <a:r>
              <a:rPr lang="en-US" altLang="zh-CN" b="1" dirty="0"/>
              <a:t>;</a:t>
            </a:r>
            <a:r>
              <a:rPr lang="zh-CN" altLang="zh-CN" b="1" dirty="0"/>
              <a:t>没有臻于至善、超今冠古的追求，怎能有出类拔萃、巧夺天工的卓越</a:t>
            </a:r>
            <a:r>
              <a:rPr lang="en-US" altLang="zh-CN" b="1" dirty="0"/>
              <a:t>;</a:t>
            </a:r>
            <a:r>
              <a:rPr lang="zh-CN" altLang="zh-CN" b="1" dirty="0"/>
              <a:t>没有冰心一片、物我两忘的境界，怎能有雷打不动、脚踏实地的笃实</a:t>
            </a:r>
            <a:r>
              <a:rPr lang="en-US" altLang="zh-CN" b="1" dirty="0"/>
              <a:t>”</a:t>
            </a:r>
            <a:r>
              <a:rPr lang="zh-CN" altLang="zh-CN" b="1" dirty="0"/>
              <a:t>，读起来朗朗上口，有一股强大的力量，强化了语言气势，增强了表达效果，令文章更有说服力。</a:t>
            </a:r>
          </a:p>
          <a:p>
            <a:endParaRPr lang="zh-CN" altLang="en-US" dirty="0"/>
          </a:p>
        </p:txBody>
      </p:sp>
    </p:spTree>
    <p:extLst>
      <p:ext uri="{BB962C8B-B14F-4D97-AF65-F5344CB8AC3E}">
        <p14:creationId xmlns:p14="http://schemas.microsoft.com/office/powerpoint/2010/main" val="372531581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693175" y="1242874"/>
            <a:ext cx="10515600" cy="3755254"/>
          </a:xfrm>
        </p:spPr>
        <p:txBody>
          <a:bodyPr>
            <a:normAutofit fontScale="55000" lnSpcReduction="20000"/>
          </a:bodyPr>
          <a:lstStyle/>
          <a:p>
            <a:pPr>
              <a:lnSpc>
                <a:spcPct val="170000"/>
              </a:lnSpc>
            </a:pPr>
            <a:r>
              <a:rPr lang="zh-CN" altLang="zh-CN" b="1" dirty="0">
                <a:solidFill>
                  <a:srgbClr val="C00000"/>
                </a:solidFill>
              </a:rPr>
              <a:t>运用排比手法的效果如下</a:t>
            </a:r>
            <a:r>
              <a:rPr lang="en-US" altLang="zh-CN" b="1" dirty="0">
                <a:solidFill>
                  <a:srgbClr val="C00000"/>
                </a:solidFill>
              </a:rPr>
              <a:t>:</a:t>
            </a:r>
            <a:endParaRPr lang="zh-CN" altLang="zh-CN" b="1" dirty="0">
              <a:solidFill>
                <a:srgbClr val="C00000"/>
              </a:solidFill>
            </a:endParaRPr>
          </a:p>
          <a:p>
            <a:pPr>
              <a:lnSpc>
                <a:spcPct val="170000"/>
              </a:lnSpc>
            </a:pPr>
            <a:r>
              <a:rPr lang="zh-CN" altLang="zh-CN" b="1" dirty="0"/>
              <a:t>（</a:t>
            </a:r>
            <a:r>
              <a:rPr lang="en-US" altLang="zh-CN" b="1" dirty="0"/>
              <a:t>1</a:t>
            </a:r>
            <a:r>
              <a:rPr lang="zh-CN" altLang="zh-CN" b="1" dirty="0"/>
              <a:t>）用排比写人，可将人物刻画细致。</a:t>
            </a:r>
          </a:p>
          <a:p>
            <a:pPr>
              <a:lnSpc>
                <a:spcPct val="170000"/>
              </a:lnSpc>
            </a:pPr>
            <a:r>
              <a:rPr lang="zh-CN" altLang="zh-CN" b="1" dirty="0"/>
              <a:t>（</a:t>
            </a:r>
            <a:r>
              <a:rPr lang="en-US" altLang="zh-CN" b="1" dirty="0"/>
              <a:t>2</a:t>
            </a:r>
            <a:r>
              <a:rPr lang="zh-CN" altLang="zh-CN" b="1" dirty="0"/>
              <a:t>）用排比写景，可将景物描写得细致入微，能收到层次清楚、描写细腻、形象生动之效。</a:t>
            </a:r>
          </a:p>
          <a:p>
            <a:pPr>
              <a:lnSpc>
                <a:spcPct val="170000"/>
              </a:lnSpc>
            </a:pPr>
            <a:r>
              <a:rPr lang="zh-CN" altLang="zh-CN" b="1" dirty="0"/>
              <a:t>（</a:t>
            </a:r>
            <a:r>
              <a:rPr lang="en-US" altLang="zh-CN" b="1" dirty="0"/>
              <a:t>3</a:t>
            </a:r>
            <a:r>
              <a:rPr lang="zh-CN" altLang="zh-CN" b="1" dirty="0"/>
              <a:t>）运用排比说理，可将道理说得充分透彻。</a:t>
            </a:r>
          </a:p>
          <a:p>
            <a:pPr>
              <a:lnSpc>
                <a:spcPct val="170000"/>
              </a:lnSpc>
            </a:pPr>
            <a:r>
              <a:rPr lang="zh-CN" altLang="zh-CN" b="1" dirty="0"/>
              <a:t>（</a:t>
            </a:r>
            <a:r>
              <a:rPr lang="en-US" altLang="zh-CN" b="1" dirty="0"/>
              <a:t>4</a:t>
            </a:r>
            <a:r>
              <a:rPr lang="zh-CN" altLang="zh-CN" b="1" dirty="0"/>
              <a:t>）运用排比抒情，节奏和谐，显得感情洋溢。</a:t>
            </a:r>
          </a:p>
          <a:p>
            <a:endParaRPr lang="zh-CN" altLang="en-US" dirty="0"/>
          </a:p>
        </p:txBody>
      </p:sp>
    </p:spTree>
    <p:extLst>
      <p:ext uri="{BB962C8B-B14F-4D97-AF65-F5344CB8AC3E}">
        <p14:creationId xmlns:p14="http://schemas.microsoft.com/office/powerpoint/2010/main" val="322801839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99960CF-1563-4FAE-8BF2-BFD9492418BC}"/>
              </a:ext>
            </a:extLst>
          </p:cNvPr>
          <p:cNvSpPr>
            <a:spLocks noGrp="1"/>
          </p:cNvSpPr>
          <p:nvPr>
            <p:ph idx="1"/>
          </p:nvPr>
        </p:nvSpPr>
        <p:spPr>
          <a:xfrm>
            <a:off x="1" y="545690"/>
            <a:ext cx="12005186" cy="5180407"/>
          </a:xfrm>
        </p:spPr>
        <p:txBody>
          <a:bodyPr>
            <a:normAutofit fontScale="55000" lnSpcReduction="20000"/>
          </a:bodyPr>
          <a:lstStyle/>
          <a:p>
            <a:pPr>
              <a:lnSpc>
                <a:spcPct val="170000"/>
              </a:lnSpc>
            </a:pPr>
            <a:r>
              <a:rPr lang="en-US" altLang="zh-CN" b="1" dirty="0">
                <a:solidFill>
                  <a:srgbClr val="C00000"/>
                </a:solidFill>
              </a:rPr>
              <a:t>3.</a:t>
            </a:r>
            <a:r>
              <a:rPr lang="zh-CN" altLang="zh-CN" b="1" dirty="0">
                <a:solidFill>
                  <a:srgbClr val="C00000"/>
                </a:solidFill>
              </a:rPr>
              <a:t>语言特色：整散结合，文章摇曳多姿，增强说服力。</a:t>
            </a:r>
            <a:endParaRPr lang="en-US" altLang="zh-CN" b="1" dirty="0">
              <a:solidFill>
                <a:srgbClr val="C00000"/>
              </a:solidFill>
            </a:endParaRPr>
          </a:p>
          <a:p>
            <a:pPr>
              <a:lnSpc>
                <a:spcPct val="170000"/>
              </a:lnSpc>
            </a:pPr>
            <a:r>
              <a:rPr lang="zh-CN" altLang="zh-CN" b="1" dirty="0"/>
              <a:t>本文是一篇时评，但文章并没有给人面目可憎、枯燥说教的感觉，而是生动形象，绚丽多彩。这主要是因为文章语言丰富，整散结合。如第</a:t>
            </a:r>
            <a:r>
              <a:rPr lang="en-US" altLang="zh-CN" b="1" dirty="0"/>
              <a:t>1</a:t>
            </a:r>
            <a:r>
              <a:rPr lang="zh-CN" altLang="zh-CN" b="1" dirty="0"/>
              <a:t>段作者用到了“高精尖、炫彩酷”等具有时代特点的新词，使人们容易接受和理解。第</a:t>
            </a:r>
            <a:r>
              <a:rPr lang="en-US" altLang="zh-CN" b="1" dirty="0"/>
              <a:t>2</a:t>
            </a:r>
            <a:r>
              <a:rPr lang="zh-CN" altLang="zh-CN" b="1" dirty="0"/>
              <a:t>段中作者用“气质雍客、活力涌流”来写企业，使企业拥有了人的特点，生动地写出了厚植工匠精神对企业的意义。</a:t>
            </a:r>
            <a:r>
              <a:rPr lang="en-US" altLang="zh-CN" b="1" dirty="0">
                <a:latin typeface="+mn-ea"/>
              </a:rPr>
              <a:t> </a:t>
            </a:r>
            <a:r>
              <a:rPr lang="zh-CN" altLang="zh-CN" b="1" dirty="0">
                <a:latin typeface="等线" panose="02010600030101010101" pitchFamily="2" charset="-122"/>
                <a:cs typeface="Times New Roman" panose="02020603050405020304" pitchFamily="18" charset="0"/>
              </a:rPr>
              <a:t>第</a:t>
            </a:r>
            <a:r>
              <a:rPr lang="en-US" altLang="zh-CN" b="1" dirty="0">
                <a:latin typeface="等线" panose="02010600030101010101" pitchFamily="2" charset="-122"/>
                <a:cs typeface="Times New Roman" panose="02020603050405020304" pitchFamily="18" charset="0"/>
              </a:rPr>
              <a:t>3.4.5</a:t>
            </a:r>
            <a:r>
              <a:rPr lang="zh-CN" altLang="zh-CN" b="1" dirty="0">
                <a:latin typeface="等线" panose="02010600030101010101" pitchFamily="2" charset="-122"/>
                <a:cs typeface="Times New Roman" panose="02020603050405020304" pitchFamily="18" charset="0"/>
              </a:rPr>
              <a:t>段运用排比、对偶手法，起到增强气势、调节音律的作用，增强了读者的阅读兴趣，使观点更加鲜明突出、更具有说服力。此外，本文运用大量成语，言简意赅，掷地有声。</a:t>
            </a:r>
            <a:endParaRPr lang="zh-CN" altLang="zh-CN" b="1" dirty="0">
              <a:latin typeface="+mn-ea"/>
            </a:endParaRPr>
          </a:p>
          <a:p>
            <a:endParaRPr lang="zh-CN" altLang="en-US" dirty="0"/>
          </a:p>
        </p:txBody>
      </p:sp>
    </p:spTree>
    <p:extLst>
      <p:ext uri="{BB962C8B-B14F-4D97-AF65-F5344CB8AC3E}">
        <p14:creationId xmlns:p14="http://schemas.microsoft.com/office/powerpoint/2010/main" val="2259687834"/>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132735" y="1600201"/>
            <a:ext cx="11769213" cy="4418860"/>
          </a:xfrm>
        </p:spPr>
        <p:txBody>
          <a:bodyPr>
            <a:normAutofit fontScale="55000" lnSpcReduction="20000"/>
          </a:bodyPr>
          <a:lstStyle/>
          <a:p>
            <a:pPr>
              <a:lnSpc>
                <a:spcPct val="170000"/>
              </a:lnSpc>
            </a:pPr>
            <a:r>
              <a:rPr lang="en-US" altLang="zh-CN" b="1" dirty="0">
                <a:solidFill>
                  <a:srgbClr val="1233AE"/>
                </a:solidFill>
              </a:rPr>
              <a:t>1.</a:t>
            </a:r>
            <a:r>
              <a:rPr lang="zh-CN" altLang="zh-CN" b="1" dirty="0">
                <a:solidFill>
                  <a:srgbClr val="1233AE"/>
                </a:solidFill>
              </a:rPr>
              <a:t>李克强总理在政府工作报告中提出要打造“工匠精神”。艺术创作需要精雕细琢，产品质量更要精益求精。结合“敬业、乐业”，谈谈你将如何贯彻“工匠精神”。</a:t>
            </a:r>
          </a:p>
          <a:p>
            <a:pPr>
              <a:lnSpc>
                <a:spcPct val="170000"/>
              </a:lnSpc>
            </a:pPr>
            <a:r>
              <a:rPr lang="zh-CN" altLang="zh-CN" b="1" dirty="0">
                <a:solidFill>
                  <a:srgbClr val="FF0000"/>
                </a:solidFill>
              </a:rPr>
              <a:t>明确：</a:t>
            </a:r>
          </a:p>
          <a:p>
            <a:pPr>
              <a:lnSpc>
                <a:spcPct val="170000"/>
              </a:lnSpc>
            </a:pPr>
            <a:r>
              <a:rPr lang="zh-CN" altLang="zh-CN" b="1" dirty="0"/>
              <a:t>在现实生活中，我们要发扬“工匠精神”，即凡做一件事，都要全力以赴，心无旁骛。凡职业都要达到孔子说的知之、好之、乐之的境界，并不懈努力追求，力争获得成功。作为学生对待学业更要入脑，走心。</a:t>
            </a:r>
          </a:p>
          <a:p>
            <a:endParaRPr lang="zh-CN" altLang="en-US" dirty="0"/>
          </a:p>
        </p:txBody>
      </p:sp>
    </p:spTree>
    <p:extLst>
      <p:ext uri="{BB962C8B-B14F-4D97-AF65-F5344CB8AC3E}">
        <p14:creationId xmlns:p14="http://schemas.microsoft.com/office/powerpoint/2010/main" val="853896368"/>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604685"/>
            <a:ext cx="11901948" cy="5427406"/>
          </a:xfrm>
        </p:spPr>
        <p:txBody>
          <a:bodyPr>
            <a:normAutofit fontScale="70000" lnSpcReduction="20000"/>
          </a:bodyPr>
          <a:lstStyle/>
          <a:p>
            <a:pPr>
              <a:lnSpc>
                <a:spcPct val="150000"/>
              </a:lnSpc>
            </a:pPr>
            <a:r>
              <a:rPr lang="en-US" altLang="zh-CN" b="1" dirty="0">
                <a:solidFill>
                  <a:srgbClr val="1233AE"/>
                </a:solidFill>
              </a:rPr>
              <a:t>2.</a:t>
            </a:r>
            <a:r>
              <a:rPr lang="zh-CN" altLang="zh-CN" b="1" dirty="0">
                <a:solidFill>
                  <a:srgbClr val="1233AE"/>
                </a:solidFill>
              </a:rPr>
              <a:t>阅读下面两则材料，思考：铜车马让世人惊艳赞叹，圆珠笔却让国人唏嘘遗憾，两相对比，你认为其中的原因是什么？</a:t>
            </a:r>
          </a:p>
          <a:p>
            <a:pPr>
              <a:lnSpc>
                <a:spcPct val="150000"/>
              </a:lnSpc>
            </a:pPr>
            <a:r>
              <a:rPr lang="zh-CN" altLang="zh-CN" b="1" dirty="0"/>
              <a:t>材料一　</a:t>
            </a:r>
            <a:endParaRPr lang="en-US" altLang="zh-CN" b="1" dirty="0"/>
          </a:p>
          <a:p>
            <a:pPr>
              <a:lnSpc>
                <a:spcPct val="150000"/>
              </a:lnSpc>
            </a:pPr>
            <a:r>
              <a:rPr lang="zh-CN" altLang="zh-CN" b="1" dirty="0"/>
              <a:t>秦始皇陵出土的铜车马由</a:t>
            </a:r>
            <a:r>
              <a:rPr lang="en-US" altLang="zh-CN" b="1" dirty="0"/>
              <a:t>3 000</a:t>
            </a:r>
            <a:r>
              <a:rPr lang="zh-CN" altLang="zh-CN" b="1" dirty="0"/>
              <a:t>个零部件组合而成。结构精巧，工艺复杂，铸造精致，综合使用了铸造、焊接、嵌铸、镶嵌以及多种多样的机械连接工艺技术，令人叹为观止。它凝聚着两千多年前金属制造工艺方面的辉煌成就，在中国和世界冶金史与金属工艺史上，占有重要的地位，被誉为世界</a:t>
            </a:r>
            <a:r>
              <a:rPr lang="en-US" altLang="zh-CN" b="1" dirty="0"/>
              <a:t>“</a:t>
            </a:r>
            <a:r>
              <a:rPr lang="zh-CN" altLang="zh-CN" b="1" dirty="0"/>
              <a:t>青铜之冠</a:t>
            </a:r>
            <a:r>
              <a:rPr lang="en-US" altLang="zh-CN" b="1" dirty="0"/>
              <a:t>”</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val="1335932302"/>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30942" y="833284"/>
            <a:ext cx="11356258" cy="3942902"/>
          </a:xfrm>
        </p:spPr>
        <p:txBody>
          <a:bodyPr>
            <a:normAutofit fontScale="70000" lnSpcReduction="20000"/>
          </a:bodyPr>
          <a:lstStyle/>
          <a:p>
            <a:pPr>
              <a:lnSpc>
                <a:spcPct val="150000"/>
              </a:lnSpc>
            </a:pPr>
            <a:r>
              <a:rPr lang="zh-CN" altLang="zh-CN" b="1" dirty="0"/>
              <a:t>材料二　</a:t>
            </a:r>
            <a:endParaRPr lang="en-US" altLang="zh-CN" b="1" dirty="0"/>
          </a:p>
          <a:p>
            <a:pPr>
              <a:lnSpc>
                <a:spcPct val="150000"/>
              </a:lnSpc>
            </a:pPr>
            <a:r>
              <a:rPr lang="en-US" altLang="zh-CN" b="1" dirty="0"/>
              <a:t>3 000</a:t>
            </a:r>
            <a:r>
              <a:rPr lang="zh-CN" altLang="zh-CN" b="1" dirty="0"/>
              <a:t>多家企业、</a:t>
            </a:r>
            <a:r>
              <a:rPr lang="en-US" altLang="zh-CN" b="1" dirty="0"/>
              <a:t>20</a:t>
            </a:r>
            <a:r>
              <a:rPr lang="zh-CN" altLang="zh-CN" b="1" dirty="0"/>
              <a:t>余万从业人口、年产圆珠笔</a:t>
            </a:r>
            <a:r>
              <a:rPr lang="en-US" altLang="zh-CN" b="1" dirty="0"/>
              <a:t>380</a:t>
            </a:r>
            <a:r>
              <a:rPr lang="zh-CN" altLang="zh-CN" b="1" dirty="0"/>
              <a:t>多亿支，占世界总供应量的</a:t>
            </a:r>
            <a:r>
              <a:rPr lang="en-US" altLang="zh-CN" b="1" dirty="0"/>
              <a:t>80%……</a:t>
            </a:r>
            <a:r>
              <a:rPr lang="zh-CN" altLang="zh-CN" b="1" dirty="0"/>
              <a:t>中国已经成为当之无愧的制笔大国，但一连串值得骄傲的数字背后，却是核心技术的缺失和核心材料高度依赖进口的现实。为此中国企业每年需支付</a:t>
            </a:r>
            <a:r>
              <a:rPr lang="en-US" altLang="zh-CN" b="1" dirty="0"/>
              <a:t>2</a:t>
            </a:r>
            <a:r>
              <a:rPr lang="zh-CN" altLang="zh-CN" b="1" dirty="0"/>
              <a:t>亿元外汇，制造商生产一支圆珠笔的利润还不足</a:t>
            </a:r>
            <a:r>
              <a:rPr lang="en-US" altLang="zh-CN" b="1" dirty="0"/>
              <a:t>1</a:t>
            </a:r>
            <a:r>
              <a:rPr lang="zh-CN" altLang="zh-CN" b="1" dirty="0"/>
              <a:t>分钱。</a:t>
            </a:r>
          </a:p>
          <a:p>
            <a:pPr>
              <a:lnSpc>
                <a:spcPct val="170000"/>
              </a:lnSpc>
            </a:pPr>
            <a:endParaRPr lang="zh-CN" altLang="zh-CN" b="1" dirty="0">
              <a:latin typeface="+mn-ea"/>
            </a:endParaRPr>
          </a:p>
        </p:txBody>
      </p:sp>
    </p:spTree>
    <p:extLst>
      <p:ext uri="{BB962C8B-B14F-4D97-AF65-F5344CB8AC3E}">
        <p14:creationId xmlns:p14="http://schemas.microsoft.com/office/powerpoint/2010/main" val="26611859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742616"/>
            <a:ext cx="11931445" cy="3478313"/>
          </a:xfrm>
        </p:spPr>
        <p:txBody>
          <a:bodyPr>
            <a:normAutofit fontScale="92500" lnSpcReduction="10000"/>
          </a:bodyPr>
          <a:lstStyle/>
          <a:p>
            <a:pPr>
              <a:lnSpc>
                <a:spcPct val="150000"/>
              </a:lnSpc>
            </a:pPr>
            <a:r>
              <a:rPr lang="en-US" altLang="zh-CN" b="1" dirty="0"/>
              <a:t>1.</a:t>
            </a:r>
            <a:r>
              <a:rPr lang="zh-CN" altLang="zh-CN" b="1" dirty="0"/>
              <a:t>了解新闻评论的基本写作特点。</a:t>
            </a:r>
          </a:p>
          <a:p>
            <a:pPr>
              <a:lnSpc>
                <a:spcPct val="150000"/>
              </a:lnSpc>
            </a:pPr>
            <a:r>
              <a:rPr lang="en-US" altLang="zh-CN" b="1" dirty="0"/>
              <a:t>2. </a:t>
            </a:r>
            <a:r>
              <a:rPr lang="zh-CN" altLang="zh-CN" b="1" dirty="0"/>
              <a:t>理解并感悟工匠精神。</a:t>
            </a:r>
          </a:p>
          <a:p>
            <a:pPr>
              <a:lnSpc>
                <a:spcPct val="150000"/>
              </a:lnSpc>
            </a:pPr>
            <a:r>
              <a:rPr lang="en-US" altLang="zh-CN" b="1" dirty="0"/>
              <a:t>3. </a:t>
            </a:r>
            <a:r>
              <a:rPr lang="zh-CN" altLang="zh-CN" b="1" dirty="0"/>
              <a:t>把握文章的主要观点，掌握其论证方法、论证思路。</a:t>
            </a:r>
          </a:p>
        </p:txBody>
      </p:sp>
      <p:pic>
        <p:nvPicPr>
          <p:cNvPr id="4" name="图片 3">
            <a:extLst>
              <a:ext uri="{FF2B5EF4-FFF2-40B4-BE49-F238E27FC236}">
                <a16:creationId xmlns:a16="http://schemas.microsoft.com/office/drawing/2014/main"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514905" y="807868"/>
            <a:ext cx="11141476" cy="4456590"/>
          </a:xfrm>
        </p:spPr>
        <p:txBody>
          <a:bodyPr>
            <a:normAutofit fontScale="62500" lnSpcReduction="20000"/>
          </a:bodyPr>
          <a:lstStyle/>
          <a:p>
            <a:pPr>
              <a:lnSpc>
                <a:spcPct val="150000"/>
              </a:lnSpc>
            </a:pPr>
            <a:r>
              <a:rPr lang="zh-CN" altLang="zh-CN" b="1" dirty="0">
                <a:solidFill>
                  <a:srgbClr val="FF0000"/>
                </a:solidFill>
              </a:rPr>
              <a:t>明确：</a:t>
            </a:r>
          </a:p>
          <a:p>
            <a:pPr>
              <a:lnSpc>
                <a:spcPct val="150000"/>
              </a:lnSpc>
            </a:pPr>
            <a:r>
              <a:rPr lang="en-US" altLang="zh-CN" b="1" dirty="0"/>
              <a:t>(</a:t>
            </a:r>
            <a:r>
              <a:rPr lang="zh-CN" altLang="zh-CN" b="1" dirty="0"/>
              <a:t>示例</a:t>
            </a:r>
            <a:r>
              <a:rPr lang="en-US" altLang="zh-CN" b="1" dirty="0"/>
              <a:t>)</a:t>
            </a:r>
            <a:r>
              <a:rPr lang="zh-CN" altLang="zh-CN" b="1" dirty="0"/>
              <a:t>铜车马的辉煌，来自原料的精挑细选、工艺的精巧极致和工匠的精心雕琢。可以说，是精益求精的工匠精神锻造出了</a:t>
            </a:r>
            <a:r>
              <a:rPr lang="en-US" altLang="zh-CN" b="1" dirty="0"/>
              <a:t>“</a:t>
            </a:r>
            <a:r>
              <a:rPr lang="zh-CN" altLang="zh-CN" b="1" dirty="0"/>
              <a:t>青铜之冠</a:t>
            </a:r>
            <a:r>
              <a:rPr lang="en-US" altLang="zh-CN" b="1" dirty="0"/>
              <a:t>”</a:t>
            </a:r>
            <a:r>
              <a:rPr lang="zh-CN" altLang="zh-CN" b="1" dirty="0"/>
              <a:t>的铜车马。而当前圆珠笔的制造，核心技术靠</a:t>
            </a:r>
            <a:r>
              <a:rPr lang="en-US" altLang="zh-CN" b="1" dirty="0"/>
              <a:t>“</a:t>
            </a:r>
            <a:r>
              <a:rPr lang="zh-CN" altLang="zh-CN" b="1" dirty="0"/>
              <a:t>山寨</a:t>
            </a:r>
            <a:r>
              <a:rPr lang="en-US" altLang="zh-CN" b="1" dirty="0"/>
              <a:t>”</a:t>
            </a:r>
            <a:r>
              <a:rPr lang="zh-CN" altLang="zh-CN" b="1" dirty="0"/>
              <a:t>，核心材料靠进口，暴露出我国圆珠笔行业核心工艺的缺失和工匠精神的缺位。造笔者看重于</a:t>
            </a:r>
            <a:r>
              <a:rPr lang="en-US" altLang="zh-CN" b="1" dirty="0"/>
              <a:t>“</a:t>
            </a:r>
            <a:r>
              <a:rPr lang="zh-CN" altLang="zh-CN" b="1" dirty="0"/>
              <a:t>多销</a:t>
            </a:r>
            <a:r>
              <a:rPr lang="en-US" altLang="zh-CN" b="1" dirty="0"/>
              <a:t>”</a:t>
            </a:r>
            <a:r>
              <a:rPr lang="zh-CN" altLang="zh-CN" b="1" dirty="0"/>
              <a:t>，满足于</a:t>
            </a:r>
            <a:r>
              <a:rPr lang="en-US" altLang="zh-CN" b="1" dirty="0"/>
              <a:t>“</a:t>
            </a:r>
            <a:r>
              <a:rPr lang="zh-CN" altLang="zh-CN" b="1" dirty="0"/>
              <a:t>薄利</a:t>
            </a:r>
            <a:r>
              <a:rPr lang="en-US" altLang="zh-CN" b="1" dirty="0"/>
              <a:t>”</a:t>
            </a:r>
            <a:r>
              <a:rPr lang="zh-CN" altLang="zh-CN" b="1" dirty="0"/>
              <a:t>，不思探索，甘为他人</a:t>
            </a:r>
            <a:r>
              <a:rPr lang="en-US" altLang="zh-CN" b="1" dirty="0"/>
              <a:t>“</a:t>
            </a:r>
            <a:r>
              <a:rPr lang="zh-CN" altLang="zh-CN" b="1" dirty="0"/>
              <a:t>打工</a:t>
            </a:r>
            <a:r>
              <a:rPr lang="en-US" altLang="zh-CN" b="1" dirty="0"/>
              <a:t>”</a:t>
            </a:r>
            <a:r>
              <a:rPr lang="zh-CN" altLang="zh-CN" b="1" dirty="0"/>
              <a:t>，更暴露出该行业甚至社会上重量不重质的心理弊病。</a:t>
            </a:r>
          </a:p>
          <a:p>
            <a:pPr>
              <a:lnSpc>
                <a:spcPct val="150000"/>
              </a:lnSpc>
            </a:pPr>
            <a:endParaRPr lang="zh-CN" altLang="zh-CN" b="1" dirty="0"/>
          </a:p>
          <a:p>
            <a:pPr>
              <a:lnSpc>
                <a:spcPct val="170000"/>
              </a:lnSpc>
            </a:pPr>
            <a:endParaRPr lang="zh-CN" altLang="zh-CN" b="1" dirty="0">
              <a:latin typeface="+mn-ea"/>
            </a:endParaRPr>
          </a:p>
        </p:txBody>
      </p:sp>
    </p:spTree>
    <p:extLst>
      <p:ext uri="{BB962C8B-B14F-4D97-AF65-F5344CB8AC3E}">
        <p14:creationId xmlns:p14="http://schemas.microsoft.com/office/powerpoint/2010/main" val="293428281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727587" y="2427903"/>
            <a:ext cx="10972800" cy="3235478"/>
          </a:xfrm>
        </p:spPr>
        <p:txBody>
          <a:bodyPr>
            <a:normAutofit fontScale="85000" lnSpcReduction="20000"/>
          </a:bodyPr>
          <a:lstStyle/>
          <a:p>
            <a:pPr>
              <a:lnSpc>
                <a:spcPct val="160000"/>
              </a:lnSpc>
            </a:pPr>
            <a:r>
              <a:rPr lang="zh-CN" altLang="zh-CN" b="1" dirty="0">
                <a:solidFill>
                  <a:srgbClr val="1E21A2"/>
                </a:solidFill>
              </a:rPr>
              <a:t>爱国，是一种深沉的情感，它根植于我们的内心。它就像一股洪流，具有势不可当的力量；它就像历史的长河，浩浩荡荡，贯通古今。请以</a:t>
            </a:r>
            <a:r>
              <a:rPr lang="en-US" altLang="zh-CN" b="1" dirty="0">
                <a:solidFill>
                  <a:srgbClr val="1E21A2"/>
                </a:solidFill>
              </a:rPr>
              <a:t>“</a:t>
            </a:r>
            <a:r>
              <a:rPr lang="zh-CN" altLang="zh-CN" b="1" dirty="0">
                <a:solidFill>
                  <a:srgbClr val="1E21A2"/>
                </a:solidFill>
              </a:rPr>
              <a:t>爱国</a:t>
            </a:r>
            <a:r>
              <a:rPr lang="en-US" altLang="zh-CN" b="1" dirty="0">
                <a:solidFill>
                  <a:srgbClr val="1E21A2"/>
                </a:solidFill>
              </a:rPr>
              <a:t>”</a:t>
            </a:r>
            <a:r>
              <a:rPr lang="zh-CN" altLang="zh-CN" b="1" dirty="0">
                <a:solidFill>
                  <a:srgbClr val="1E21A2"/>
                </a:solidFill>
              </a:rPr>
              <a:t>为话题，写一个片段，注意引用名言警句。</a:t>
            </a:r>
          </a:p>
          <a:p>
            <a:endParaRPr lang="zh-CN" altLang="en-US" dirty="0"/>
          </a:p>
        </p:txBody>
      </p:sp>
    </p:spTree>
    <p:extLst>
      <p:ext uri="{BB962C8B-B14F-4D97-AF65-F5344CB8AC3E}">
        <p14:creationId xmlns:p14="http://schemas.microsoft.com/office/powerpoint/2010/main" val="7760116"/>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53A73E8-4B8C-4FFA-B060-0FC19DF49468}"/>
              </a:ext>
            </a:extLst>
          </p:cNvPr>
          <p:cNvSpPr txBox="1"/>
          <p:nvPr/>
        </p:nvSpPr>
        <p:spPr>
          <a:xfrm>
            <a:off x="979277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Tree>
    <p:extLst>
      <p:ext uri="{BB962C8B-B14F-4D97-AF65-F5344CB8AC3E}">
        <p14:creationId xmlns:p14="http://schemas.microsoft.com/office/powerpoint/2010/main" val="953406407"/>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1843548"/>
            <a:ext cx="11594237" cy="2515388"/>
          </a:xfrm>
        </p:spPr>
        <p:txBody>
          <a:bodyPr>
            <a:normAutofit fontScale="70000" lnSpcReduction="20000"/>
          </a:bodyPr>
          <a:lstStyle/>
          <a:p>
            <a:pPr>
              <a:lnSpc>
                <a:spcPct val="150000"/>
              </a:lnSpc>
            </a:pPr>
            <a:r>
              <a:rPr lang="en-US" altLang="zh-CN" b="1" dirty="0"/>
              <a:t>1.</a:t>
            </a:r>
            <a:r>
              <a:rPr lang="zh-CN" altLang="zh-CN" b="1" dirty="0"/>
              <a:t>利用网络查资料，了解新闻评论的文体特点。</a:t>
            </a:r>
          </a:p>
          <a:p>
            <a:pPr>
              <a:lnSpc>
                <a:spcPct val="150000"/>
              </a:lnSpc>
            </a:pPr>
            <a:r>
              <a:rPr lang="en-US" altLang="zh-CN" b="1" dirty="0"/>
              <a:t>2.</a:t>
            </a:r>
            <a:r>
              <a:rPr lang="zh-CN" altLang="zh-CN" b="1" dirty="0"/>
              <a:t>利用网络查资料，了解“工匠精神”的相关知识。</a:t>
            </a:r>
          </a:p>
          <a:p>
            <a:pPr>
              <a:lnSpc>
                <a:spcPct val="150000"/>
              </a:lnSpc>
            </a:pPr>
            <a:r>
              <a:rPr lang="en-US" altLang="zh-CN" b="1" dirty="0"/>
              <a:t>3.</a:t>
            </a:r>
            <a:r>
              <a:rPr lang="zh-CN" altLang="zh-CN" b="1" dirty="0"/>
              <a:t>利用网络查资料，了解本文的写作背景。</a:t>
            </a:r>
          </a:p>
          <a:p>
            <a:pPr>
              <a:lnSpc>
                <a:spcPct val="150000"/>
              </a:lnSpc>
            </a:pPr>
            <a:r>
              <a:rPr lang="en-US" altLang="zh-CN" b="1" dirty="0"/>
              <a:t>4. </a:t>
            </a:r>
            <a:r>
              <a:rPr lang="zh-CN" altLang="zh-CN" b="1" dirty="0"/>
              <a:t>梳理字词，积累基础知识。</a:t>
            </a:r>
          </a:p>
        </p:txBody>
      </p:sp>
      <p:pic>
        <p:nvPicPr>
          <p:cNvPr id="4" name="图片 3">
            <a:extLst>
              <a:ext uri="{FF2B5EF4-FFF2-40B4-BE49-F238E27FC236}">
                <a16:creationId xmlns:a16="http://schemas.microsoft.com/office/drawing/2014/main"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729830"/>
            <a:ext cx="12192000" cy="4491099"/>
          </a:xfrm>
        </p:spPr>
        <p:txBody>
          <a:bodyPr>
            <a:normAutofit fontScale="70000" lnSpcReduction="20000"/>
          </a:bodyPr>
          <a:lstStyle/>
          <a:p>
            <a:pPr algn="ctr">
              <a:lnSpc>
                <a:spcPct val="16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60000"/>
              </a:lnSpc>
            </a:pPr>
            <a:r>
              <a:rPr lang="zh-CN" altLang="zh-CN" b="1" dirty="0"/>
              <a:t>在</a:t>
            </a:r>
            <a:r>
              <a:rPr lang="en-US" altLang="zh-CN" b="1" dirty="0"/>
              <a:t>2016</a:t>
            </a:r>
            <a:r>
              <a:rPr lang="zh-CN" altLang="zh-CN" b="1" dirty="0"/>
              <a:t>年召开的第十二届全国人民代表大会第四次会议上，国务院总理李克强在政府工作报告中提出</a:t>
            </a:r>
            <a:r>
              <a:rPr lang="en-US" altLang="zh-CN" b="1" dirty="0"/>
              <a:t>“</a:t>
            </a:r>
            <a:r>
              <a:rPr lang="zh-CN" altLang="zh-CN" b="1" dirty="0"/>
              <a:t>要鼓励企业开展个性化定制、柔性化生产，培育精益求精的工匠精神</a:t>
            </a:r>
            <a:r>
              <a:rPr lang="en-US" altLang="zh-CN" b="1" dirty="0"/>
              <a:t>”</a:t>
            </a:r>
            <a:r>
              <a:rPr lang="zh-CN" altLang="zh-CN" b="1" dirty="0"/>
              <a:t>。</a:t>
            </a:r>
            <a:r>
              <a:rPr lang="en-US" altLang="zh-CN" b="1" dirty="0"/>
              <a:t>“</a:t>
            </a:r>
            <a:r>
              <a:rPr lang="zh-CN" altLang="zh-CN" b="1" dirty="0"/>
              <a:t>工匠精神</a:t>
            </a:r>
            <a:r>
              <a:rPr lang="en-US" altLang="zh-CN" b="1" dirty="0"/>
              <a:t>”</a:t>
            </a:r>
            <a:r>
              <a:rPr lang="zh-CN" altLang="zh-CN" b="1" dirty="0"/>
              <a:t>一词首次写入了政府工作报告。这一节课让我们来了解一下“工匠精神”的内涵。</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heel(1)">
                                      <p:cBhvr>
                                        <p:cTn id="13"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339214" y="1432900"/>
            <a:ext cx="11400502" cy="5056390"/>
          </a:xfrm>
        </p:spPr>
        <p:txBody>
          <a:bodyPr>
            <a:normAutofit fontScale="62500" lnSpcReduction="20000"/>
          </a:bodyPr>
          <a:lstStyle/>
          <a:p>
            <a:pPr>
              <a:lnSpc>
                <a:spcPct val="170000"/>
              </a:lnSpc>
            </a:pPr>
            <a:r>
              <a:rPr lang="zh-CN" altLang="zh-CN" b="1" dirty="0">
                <a:solidFill>
                  <a:srgbClr val="C00000"/>
                </a:solidFill>
              </a:rPr>
              <a:t>新闻评论文体知识：</a:t>
            </a:r>
          </a:p>
          <a:p>
            <a:pPr>
              <a:lnSpc>
                <a:spcPct val="170000"/>
              </a:lnSpc>
            </a:pPr>
            <a:r>
              <a:rPr lang="en-US" altLang="zh-CN" b="1" dirty="0">
                <a:solidFill>
                  <a:srgbClr val="1233AE"/>
                </a:solidFill>
              </a:rPr>
              <a:t>1.</a:t>
            </a:r>
            <a:r>
              <a:rPr lang="zh-CN" altLang="zh-CN" b="1" dirty="0">
                <a:solidFill>
                  <a:srgbClr val="1233AE"/>
                </a:solidFill>
              </a:rPr>
              <a:t>概念：</a:t>
            </a:r>
          </a:p>
          <a:p>
            <a:pPr>
              <a:lnSpc>
                <a:spcPct val="170000"/>
              </a:lnSpc>
            </a:pPr>
            <a:r>
              <a:rPr lang="zh-CN" altLang="zh-CN" b="1" dirty="0"/>
              <a:t>新闻评论是媒体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新闻评论是对有价值的新闻事实和社会现象发表意见以指导实践的一种文体。</a:t>
            </a:r>
          </a:p>
          <a:p>
            <a:pPr>
              <a:lnSpc>
                <a:spcPct val="170000"/>
              </a:lnSpc>
            </a:pPr>
            <a:endParaRPr lang="zh-CN" altLang="zh-CN" b="1" dirty="0">
              <a:latin typeface="+mn-ea"/>
            </a:endParaRPr>
          </a:p>
        </p:txBody>
      </p:sp>
      <p:sp>
        <p:nvSpPr>
          <p:cNvPr id="4" name="标题 1">
            <a:extLst>
              <a:ext uri="{FF2B5EF4-FFF2-40B4-BE49-F238E27FC236}">
                <a16:creationId xmlns:a16="http://schemas.microsoft.com/office/drawing/2014/main" id="{DB5CC752-3517-496B-A99A-329903809327}"/>
              </a:ext>
            </a:extLst>
          </p:cNvPr>
          <p:cNvSpPr>
            <a:spLocks noGrp="1"/>
          </p:cNvSpPr>
          <p:nvPr>
            <p:ph type="title"/>
          </p:nvPr>
        </p:nvSpPr>
        <p:spPr>
          <a:xfrm>
            <a:off x="609600" y="501445"/>
            <a:ext cx="10972800"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spTree>
    <p:extLst>
      <p:ext uri="{BB962C8B-B14F-4D97-AF65-F5344CB8AC3E}">
        <p14:creationId xmlns:p14="http://schemas.microsoft.com/office/powerpoint/2010/main" val="3594286893"/>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out)">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55367499-5FF0-4B9B-8847-9B5268AE7A44}"/>
              </a:ext>
            </a:extLst>
          </p:cNvPr>
          <p:cNvSpPr>
            <a:spLocks noGrp="1"/>
          </p:cNvSpPr>
          <p:nvPr>
            <p:ph idx="1"/>
          </p:nvPr>
        </p:nvSpPr>
        <p:spPr>
          <a:xfrm>
            <a:off x="292510" y="1010265"/>
            <a:ext cx="11606980" cy="4092678"/>
          </a:xfrm>
        </p:spPr>
        <p:txBody>
          <a:bodyPr>
            <a:normAutofit fontScale="77500" lnSpcReduction="20000"/>
          </a:bodyPr>
          <a:lstStyle/>
          <a:p>
            <a:pPr>
              <a:lnSpc>
                <a:spcPct val="150000"/>
              </a:lnSpc>
            </a:pPr>
            <a:r>
              <a:rPr lang="en-US" altLang="zh-CN" b="1" dirty="0">
                <a:solidFill>
                  <a:srgbClr val="1233AE"/>
                </a:solidFill>
              </a:rPr>
              <a:t>2.</a:t>
            </a:r>
            <a:r>
              <a:rPr lang="zh-CN" altLang="zh-CN" b="1" dirty="0">
                <a:solidFill>
                  <a:srgbClr val="1233AE"/>
                </a:solidFill>
              </a:rPr>
              <a:t>特点：</a:t>
            </a:r>
          </a:p>
          <a:p>
            <a:pPr>
              <a:lnSpc>
                <a:spcPct val="150000"/>
              </a:lnSpc>
            </a:pPr>
            <a:r>
              <a:rPr lang="zh-CN" altLang="zh-CN" b="1" dirty="0"/>
              <a:t>（</a:t>
            </a:r>
            <a:r>
              <a:rPr lang="en-US" altLang="zh-CN" b="1" dirty="0"/>
              <a:t>1</a:t>
            </a:r>
            <a:r>
              <a:rPr lang="zh-CN" altLang="zh-CN" b="1" dirty="0"/>
              <a:t>）与其他评论一样，有论点，论据，论证三要素组成，具有政策性，针对性和准确性；</a:t>
            </a:r>
          </a:p>
          <a:p>
            <a:pPr>
              <a:lnSpc>
                <a:spcPct val="150000"/>
              </a:lnSpc>
            </a:pPr>
            <a:r>
              <a:rPr lang="zh-CN" altLang="zh-CN" b="1" dirty="0"/>
              <a:t>（</a:t>
            </a:r>
            <a:r>
              <a:rPr lang="en-US" altLang="zh-CN" b="1" dirty="0"/>
              <a:t>2</a:t>
            </a:r>
            <a:r>
              <a:rPr lang="zh-CN" altLang="zh-CN" b="1" dirty="0"/>
              <a:t>）在有限的篇幅中，主要靠独特的见解吸引读者；</a:t>
            </a:r>
          </a:p>
          <a:p>
            <a:pPr>
              <a:lnSpc>
                <a:spcPct val="150000"/>
              </a:lnSpc>
            </a:pPr>
            <a:r>
              <a:rPr lang="zh-CN" altLang="zh-CN" b="1" dirty="0"/>
              <a:t>（</a:t>
            </a:r>
            <a:r>
              <a:rPr lang="en-US" altLang="zh-CN" b="1" dirty="0"/>
              <a:t>3</a:t>
            </a:r>
            <a:r>
              <a:rPr lang="zh-CN" altLang="zh-CN" b="1" dirty="0"/>
              <a:t>）立意新颖，论述精当，文采斐然；</a:t>
            </a:r>
          </a:p>
          <a:p>
            <a:pPr>
              <a:lnSpc>
                <a:spcPct val="150000"/>
              </a:lnSpc>
            </a:pPr>
            <a:r>
              <a:rPr lang="zh-CN" altLang="zh-CN" b="1" dirty="0"/>
              <a:t>（</a:t>
            </a:r>
            <a:r>
              <a:rPr lang="en-US" altLang="zh-CN" b="1" dirty="0"/>
              <a:t>4</a:t>
            </a:r>
            <a:r>
              <a:rPr lang="zh-CN" altLang="zh-CN" b="1" dirty="0"/>
              <a:t>）主要面向广大群众。</a:t>
            </a:r>
          </a:p>
        </p:txBody>
      </p:sp>
    </p:spTree>
    <p:extLst>
      <p:ext uri="{BB962C8B-B14F-4D97-AF65-F5344CB8AC3E}">
        <p14:creationId xmlns:p14="http://schemas.microsoft.com/office/powerpoint/2010/main" val="2519242950"/>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0" y="612058"/>
            <a:ext cx="12192000" cy="6098458"/>
          </a:xfrm>
        </p:spPr>
        <p:txBody>
          <a:bodyPr>
            <a:normAutofit fontScale="70000" lnSpcReduction="20000"/>
          </a:bodyPr>
          <a:lstStyle/>
          <a:p>
            <a:pPr>
              <a:lnSpc>
                <a:spcPct val="160000"/>
              </a:lnSpc>
            </a:pPr>
            <a:r>
              <a:rPr lang="en-US" altLang="zh-CN" b="1" dirty="0">
                <a:solidFill>
                  <a:srgbClr val="1233AE"/>
                </a:solidFill>
              </a:rPr>
              <a:t>3.</a:t>
            </a:r>
            <a:r>
              <a:rPr lang="zh-CN" altLang="zh-CN" b="1" dirty="0">
                <a:solidFill>
                  <a:srgbClr val="1233AE"/>
                </a:solidFill>
              </a:rPr>
              <a:t>撰写方法</a:t>
            </a:r>
          </a:p>
          <a:p>
            <a:pPr>
              <a:lnSpc>
                <a:spcPct val="160000"/>
              </a:lnSpc>
            </a:pPr>
            <a:r>
              <a:rPr lang="zh-CN" altLang="zh-CN" b="1" dirty="0"/>
              <a:t>（</a:t>
            </a:r>
            <a:r>
              <a:rPr lang="en-US" altLang="zh-CN" b="1" dirty="0"/>
              <a:t>1</a:t>
            </a:r>
            <a:r>
              <a:rPr lang="zh-CN" altLang="zh-CN" b="1" dirty="0"/>
              <a:t>）要读懂材料。了解有关背景，熟悉主要事件及相关情节，把握精神实质。</a:t>
            </a:r>
          </a:p>
          <a:p>
            <a:pPr>
              <a:lnSpc>
                <a:spcPct val="160000"/>
              </a:lnSpc>
            </a:pPr>
            <a:r>
              <a:rPr lang="zh-CN" altLang="zh-CN" b="1" dirty="0"/>
              <a:t>（</a:t>
            </a:r>
            <a:r>
              <a:rPr lang="en-US" altLang="zh-CN" b="1" dirty="0"/>
              <a:t>2</a:t>
            </a:r>
            <a:r>
              <a:rPr lang="zh-CN" altLang="zh-CN" b="1" dirty="0"/>
              <a:t>）要评在点上。点评的篇幅要小，一定要选好角度提炼观点，做到一语中的，目标集中、准确，不可分散，切忌什么都想评。</a:t>
            </a:r>
          </a:p>
          <a:p>
            <a:pPr>
              <a:lnSpc>
                <a:spcPct val="160000"/>
              </a:lnSpc>
            </a:pPr>
            <a:r>
              <a:rPr lang="zh-CN" altLang="zh-CN" b="1" dirty="0"/>
              <a:t>（</a:t>
            </a:r>
            <a:r>
              <a:rPr lang="en-US" altLang="zh-CN" b="1" dirty="0"/>
              <a:t>3</a:t>
            </a:r>
            <a:r>
              <a:rPr lang="zh-CN" altLang="zh-CN" b="1" dirty="0"/>
              <a:t>）要评得有理。好的点评应该做到以礼以法阐释，导向鲜明，事理清晰，鞭辟入里，以理服人，发人深省。</a:t>
            </a:r>
          </a:p>
          <a:p>
            <a:pPr>
              <a:lnSpc>
                <a:spcPct val="160000"/>
              </a:lnSpc>
            </a:pPr>
            <a:r>
              <a:rPr lang="zh-CN" altLang="zh-CN" b="1" dirty="0"/>
              <a:t>（</a:t>
            </a:r>
            <a:r>
              <a:rPr lang="en-US" altLang="zh-CN" b="1" dirty="0"/>
              <a:t>4</a:t>
            </a:r>
            <a:r>
              <a:rPr lang="zh-CN" altLang="zh-CN" b="1" dirty="0"/>
              <a:t>）要评得生动。点评要讲究艺术性，言简意赅，干净利索，力求新颖、鲜明、生动，具有说服力和感染力。</a:t>
            </a:r>
          </a:p>
          <a:p>
            <a:pPr>
              <a:lnSpc>
                <a:spcPct val="170000"/>
              </a:lnSpc>
            </a:pPr>
            <a:endParaRPr lang="zh-CN" altLang="zh-CN" b="1" dirty="0">
              <a:latin typeface="+mn-ea"/>
            </a:endParaRPr>
          </a:p>
        </p:txBody>
      </p:sp>
    </p:spTree>
    <p:extLst>
      <p:ext uri="{BB962C8B-B14F-4D97-AF65-F5344CB8AC3E}">
        <p14:creationId xmlns:p14="http://schemas.microsoft.com/office/powerpoint/2010/main" val="3668203419"/>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3314</Words>
  <Application>Microsoft Office PowerPoint</Application>
  <PresentationFormat>宽屏</PresentationFormat>
  <Paragraphs>145</Paragraphs>
  <Slides>42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42</vt:i4>
      </vt:variant>
    </vt:vector>
  </HeadingPairs>
  <TitlesOfParts>
    <vt:vector size="48" baseType="lpstr">
      <vt:lpstr>等线</vt:lpstr>
      <vt:lpstr>黑体</vt:lpstr>
      <vt:lpstr>宋体</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文 学 常 识</vt:lpstr>
      <vt:lpstr>PowerPoint 演示文稿</vt:lpstr>
      <vt:lpstr>PowerPoint 演示文稿</vt:lpstr>
      <vt:lpstr>PowerPoint 演示文稿</vt:lpstr>
      <vt:lpstr>PowerPoint 演示文稿</vt:lpstr>
      <vt:lpstr>了解“工匠精神”</vt:lpstr>
      <vt:lpstr>PowerPoint 演示文稿</vt:lpstr>
      <vt:lpstr>背      景</vt:lpstr>
      <vt:lpstr>内 容 研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拓展探究</vt:lpstr>
      <vt:lpstr>PowerPoint 演示文稿</vt:lpstr>
      <vt:lpstr>PowerPoint 演示文稿</vt:lpstr>
      <vt:lpstr>PowerPoint 演示文稿</vt:lpstr>
      <vt:lpstr>课后作业</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cy l</cp:lastModifiedBy>
  <cp:revision>221</cp:revision>
  <dcterms:created xsi:type="dcterms:W3CDTF">2019-01-12T04:39:00Z</dcterms:created>
  <dcterms:modified xsi:type="dcterms:W3CDTF">2019-11-03T13:21:32Z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