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041" r:id="rId3"/>
    <p:sldId id="2084" r:id="rId4"/>
    <p:sldId id="258" r:id="rId5"/>
    <p:sldId id="293" r:id="rId6"/>
    <p:sldId id="804" r:id="rId7"/>
    <p:sldId id="260" r:id="rId8"/>
    <p:sldId id="261" r:id="rId9"/>
    <p:sldId id="267" r:id="rId10"/>
    <p:sldId id="807" r:id="rId11"/>
    <p:sldId id="289" r:id="rId12"/>
    <p:sldId id="2103" r:id="rId13"/>
    <p:sldId id="299" r:id="rId14"/>
    <p:sldId id="300" r:id="rId15"/>
    <p:sldId id="2119" r:id="rId16"/>
    <p:sldId id="305" r:id="rId17"/>
    <p:sldId id="2104" r:id="rId18"/>
    <p:sldId id="306" r:id="rId19"/>
    <p:sldId id="2105" r:id="rId20"/>
    <p:sldId id="2106" r:id="rId21"/>
    <p:sldId id="2107" r:id="rId22"/>
    <p:sldId id="2108" r:id="rId23"/>
    <p:sldId id="2109" r:id="rId24"/>
    <p:sldId id="2110" r:id="rId25"/>
    <p:sldId id="2111" r:id="rId26"/>
    <p:sldId id="2112" r:id="rId27"/>
    <p:sldId id="2113" r:id="rId28"/>
    <p:sldId id="2114" r:id="rId29"/>
    <p:sldId id="2115" r:id="rId30"/>
    <p:sldId id="2116" r:id="rId31"/>
    <p:sldId id="2117" r:id="rId32"/>
    <p:sldId id="317" r:id="rId33"/>
    <p:sldId id="545" r:id="rId34"/>
    <p:sldId id="2003" r:id="rId35"/>
    <p:sldId id="2102" r:id="rId36"/>
    <p:sldId id="2118" r:id="rId37"/>
    <p:sldId id="475" r:id="rId38"/>
    <p:sldId id="265" r:id="rId39"/>
  </p:sldIdLst>
  <p:sldSz cx="12192000" cy="6858000"/>
  <p:notesSz cx="7104063" cy="10234613"/>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451" autoAdjust="0"/>
    <p:restoredTop sz="95329"/>
  </p:normalViewPr>
  <p:slideViewPr>
    <p:cSldViewPr snapToGrid="0">
      <p:cViewPr varScale="1">
        <p:scale>
          <a:sx n="94" d="100"/>
          <a:sy n="94" d="100"/>
        </p:scale>
        <p:origin x="336" y="19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tags" Target="tags/tag1.xml" /><Relationship Id="rId41" Type="http://schemas.openxmlformats.org/officeDocument/2006/relationships/presProps" Target="presProps.xml" /><Relationship Id="rId42" Type="http://schemas.openxmlformats.org/officeDocument/2006/relationships/viewProps" Target="viewProps.xml" /><Relationship Id="rId43" Type="http://schemas.openxmlformats.org/officeDocument/2006/relationships/theme" Target="theme/theme1.xml" /><Relationship Id="rId44"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9441216E-3CF9-5549-B238-47991F34D6E3}" type="datetimeFigureOut">
              <a:rPr kumimoji="1" lang="zh-CN" altLang="en-US" smtClean="0"/>
              <a:t>2021/2/26</a:t>
            </a:fld>
            <a:endParaRPr kumimoji="1"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2A0C8F4B-CCF0-ED40-BDFF-CC770F26CDDE}" type="slidenum">
              <a:rPr kumimoji="1" lang="zh-CN" altLang="en-US" smtClean="0"/>
              <a:t>‹#›</a:t>
            </a:fld>
            <a:endParaRPr kumimoji="1" lang="zh-CN" altLang="en-US"/>
          </a:p>
        </p:txBody>
      </p:sp>
    </p:spTree>
    <p:extLst>
      <p:ext uri="{BB962C8B-B14F-4D97-AF65-F5344CB8AC3E}">
        <p14:creationId xmlns:p14="http://schemas.microsoft.com/office/powerpoint/2010/main" val="30255605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37.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2A0C8F4B-CCF0-ED40-BDFF-CC770F26CDDE}" type="slidenum">
              <a:rPr kumimoji="1" lang="zh-CN" altLang="en-US" smtClean="0"/>
              <a:t>37</a:t>
            </a:fld>
            <a:endParaRPr kumimoji="1" lang="zh-CN" altLang="en-US"/>
          </a:p>
        </p:txBody>
      </p:sp>
    </p:spTree>
    <p:extLst>
      <p:ext uri="{BB962C8B-B14F-4D97-AF65-F5344CB8AC3E}">
        <p14:creationId xmlns:p14="http://schemas.microsoft.com/office/powerpoint/2010/main" val="4258931111"/>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2021/2/26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2021/2/26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image" Target="../media/image1.png"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2021/2/26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7" name="图片 6">
            <a:extLst>
              <a:ext uri="{FF2B5EF4-FFF2-40B4-BE49-F238E27FC236}">
                <a16:creationId xmlns:a16="http://schemas.microsoft.com/office/drawing/2014/main" id="{D6F24C50-3A6E-214B-8C61-24BB5BDC471A}"/>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10623550" y="66675"/>
            <a:ext cx="1460500" cy="5969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image" Target="../media/image6.png" /><Relationship Id="rId4" Type="http://schemas.openxmlformats.org/officeDocument/2006/relationships/image" Target="../media/image2.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44780" y="160020"/>
            <a:ext cx="11832590" cy="646938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850582" y="485159"/>
            <a:ext cx="10420985" cy="5567037"/>
          </a:xfrm>
          <a:prstGeom prst="rect">
            <a:avLst/>
          </a:prstGeom>
          <a:noFill/>
          <a:effectLst/>
        </p:spPr>
        <p:txBody>
          <a:bodyPr wrap="square" rtlCol="0">
            <a:spAutoFit/>
          </a:bodyPr>
          <a:lstStyle/>
          <a:p>
            <a:pPr algn="ctr">
              <a:lnSpc>
                <a:spcPct val="150000"/>
              </a:lnSpc>
            </a:pPr>
            <a:r>
              <a:rPr lang="en-US" altLang="zh-CN" sz="2400" b="1">
                <a:solidFill>
                  <a:schemeClr val="bg1"/>
                </a:solidFill>
                <a:latin typeface="Microsoft YaHei" panose="020b0503020204020204" pitchFamily="34" charset="-122"/>
                <a:ea typeface="Microsoft YaHei" panose="020b0503020204020204" pitchFamily="34" charset="-122"/>
              </a:rPr>
              <a:t>【</a:t>
            </a:r>
            <a:r>
              <a:rPr lang="zh-CN" altLang="en-US" sz="2400" b="1">
                <a:solidFill>
                  <a:schemeClr val="bg1"/>
                </a:solidFill>
                <a:latin typeface="Microsoft YaHei" panose="020b0503020204020204" pitchFamily="34" charset="-122"/>
                <a:ea typeface="Microsoft YaHei" panose="020b0503020204020204" pitchFamily="34" charset="-122"/>
              </a:rPr>
              <a:t>单元导读</a:t>
            </a:r>
            <a:r>
              <a:rPr lang="en-US" altLang="zh-CN" sz="2400" b="1">
                <a:solidFill>
                  <a:schemeClr val="bg1"/>
                </a:solidFill>
                <a:latin typeface="Microsoft YaHei" panose="020b0503020204020204" pitchFamily="34" charset="-122"/>
                <a:ea typeface="Microsoft YaHei" panose="020b0503020204020204" pitchFamily="34" charset="-122"/>
              </a:rPr>
              <a:t>】</a:t>
            </a:r>
          </a:p>
          <a:p>
            <a:pPr indent="457200">
              <a:lnSpc>
                <a:spcPct val="150000"/>
              </a:lnSpc>
            </a:pPr>
            <a:r>
              <a:rPr lang="zh-CN" altLang="en-US" sz="2400">
                <a:solidFill>
                  <a:schemeClr val="bg1"/>
                </a:solidFill>
                <a:latin typeface="Microsoft YaHei" panose="020b0503020204020204" pitchFamily="34" charset="-122"/>
                <a:ea typeface="Microsoft YaHei" panose="020b0503020204020204" pitchFamily="34" charset="-122"/>
              </a:rPr>
              <a:t>“一代人有一代人的长征，一代人有一代人的担当。”今天，新时代的中国青年应当具有怎样的抱负，承担怎样的使命？这些问题值得我们认真思索。</a:t>
            </a:r>
          </a:p>
          <a:p>
            <a:pPr indent="457200">
              <a:lnSpc>
                <a:spcPct val="150000"/>
              </a:lnSpc>
            </a:pPr>
            <a:r>
              <a:rPr lang="zh-CN" altLang="en-US" sz="2400">
                <a:solidFill>
                  <a:schemeClr val="bg1"/>
                </a:solidFill>
                <a:latin typeface="Microsoft YaHei" panose="020b0503020204020204" pitchFamily="34" charset="-122"/>
                <a:ea typeface="Microsoft YaHei" panose="020b0503020204020204" pitchFamily="34" charset="-122"/>
              </a:rPr>
              <a:t>本单元所选作品，或剖析社会矛盾，宣示历史使命；或概括伟人贡献，致以崇敬之情；或是上书言事，谏阻逐客；或为临终绝笔，直抒心志。这些作品表现出革命导师、志士仁人顺应历史潮流，勇于担当时代使命的精神。</a:t>
            </a:r>
          </a:p>
          <a:p>
            <a:pPr indent="457200">
              <a:lnSpc>
                <a:spcPct val="150000"/>
              </a:lnSpc>
            </a:pPr>
            <a:r>
              <a:rPr lang="zh-CN" altLang="en-US" sz="2400">
                <a:solidFill>
                  <a:schemeClr val="bg1"/>
                </a:solidFill>
                <a:latin typeface="Microsoft YaHei" panose="020b0503020204020204" pitchFamily="34" charset="-122"/>
                <a:ea typeface="Microsoft YaHei" panose="020b0503020204020204" pitchFamily="34" charset="-122"/>
              </a:rPr>
              <a:t>学习本单元，要通过专题研讨，加深对“抱负与使命”的认识。要注意这些作品切于实用、关注特定对象、富于针对性的特点；要结合具体作品，学习有理有据地发表意见，阐发主张；要把握书信注重交流、抒写自由的文体特质，体会作者的深挚情感。</a:t>
            </a:r>
          </a:p>
        </p:txBody>
      </p:sp>
    </p:spTree>
    <p:extLst>
      <p:ext uri="{BB962C8B-B14F-4D97-AF65-F5344CB8AC3E}">
        <p14:creationId xmlns:p14="http://schemas.microsoft.com/office/powerpoint/2010/main" val="164504105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1" name="组合 10"/>
          <p:cNvGrpSpPr/>
          <p:nvPr/>
        </p:nvGrpSpPr>
        <p:grpSpPr>
          <a:xfrm>
            <a:off x="284480" y="275590"/>
            <a:ext cx="11623040" cy="6306820"/>
            <a:chOff x="448" y="424"/>
            <a:chExt cx="18304" cy="9932"/>
          </a:xfrm>
        </p:grpSpPr>
        <p:sp>
          <p:nvSpPr>
            <p:cNvPr id="9" name="矩形 8"/>
            <p:cNvSpPr/>
            <p:nvPr/>
          </p:nvSpPr>
          <p:spPr>
            <a:xfrm>
              <a:off x="448" y="444"/>
              <a:ext cx="18304" cy="9912"/>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0" name="矩形 9"/>
            <p:cNvSpPr/>
            <p:nvPr/>
          </p:nvSpPr>
          <p:spPr>
            <a:xfrm>
              <a:off x="448" y="424"/>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5" name="文本框 4"/>
          <p:cNvSpPr txBox="1"/>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Microsoft YaHei" panose="020b0503020204020204" pitchFamily="34" charset="-122"/>
                <a:ea typeface="Microsoft YaHei" panose="020b0503020204020204" pitchFamily="34" charset="-122"/>
                <a:sym typeface="+mn-ea"/>
              </a:rPr>
              <a:t>写作背景</a:t>
            </a:r>
            <a:endParaRPr lang="en-US" altLang="zh-CN" sz="4800" b="1">
              <a:solidFill>
                <a:schemeClr val="bg1"/>
              </a:solidFill>
              <a:latin typeface="Microsoft YaHei" panose="020b0503020204020204" pitchFamily="34" charset="-122"/>
              <a:ea typeface="Microsoft YaHei" panose="020b0503020204020204" pitchFamily="34" charset="-122"/>
              <a:sym typeface="+mn-ea"/>
            </a:endParaRPr>
          </a:p>
        </p:txBody>
      </p:sp>
      <p:sp>
        <p:nvSpPr>
          <p:cNvPr id="12" name="椭圆 11"/>
          <p:cNvSpPr/>
          <p:nvPr/>
        </p:nvSpPr>
        <p:spPr>
          <a:xfrm>
            <a:off x="3758648" y="0"/>
            <a:ext cx="9245048" cy="8108990"/>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4738001" y="1645486"/>
            <a:ext cx="6968459" cy="4459041"/>
          </a:xfrm>
          <a:prstGeom prst="rect">
            <a:avLst/>
          </a:prstGeom>
          <a:noFill/>
          <a:effectLst/>
        </p:spPr>
        <p:txBody>
          <a:bodyPr wrap="square" rtlCol="0">
            <a:spAutoFit/>
          </a:bodyPr>
          <a:lstStyle/>
          <a:p>
            <a:pPr>
              <a:lnSpc>
                <a:spcPct val="150000"/>
              </a:lnSpc>
            </a:pPr>
            <a:r>
              <a:rPr lang="en-US" altLang="zh-CN" sz="2400" b="1">
                <a:latin typeface="Microsoft YaHei" panose="020b0503020204020204" pitchFamily="34" charset="-122"/>
                <a:ea typeface="Microsoft YaHei" panose="020b0503020204020204" pitchFamily="34" charset="-122"/>
                <a:sym typeface="+mn-ea"/>
              </a:rPr>
              <a:t>《</a:t>
            </a:r>
            <a:r>
              <a:rPr lang="zh-CN" altLang="en-US" sz="2400" b="1">
                <a:latin typeface="Microsoft YaHei" panose="020b0503020204020204" pitchFamily="34" charset="-122"/>
                <a:ea typeface="Microsoft YaHei" panose="020b0503020204020204" pitchFamily="34" charset="-122"/>
                <a:sym typeface="+mn-ea"/>
              </a:rPr>
              <a:t>人民报</a:t>
            </a:r>
            <a:r>
              <a:rPr lang="en-US" altLang="zh-CN" sz="2400" b="1">
                <a:latin typeface="Microsoft YaHei" panose="020b0503020204020204" pitchFamily="34" charset="-122"/>
                <a:ea typeface="Microsoft YaHei" panose="020b0503020204020204" pitchFamily="34" charset="-122"/>
                <a:sym typeface="+mn-ea"/>
              </a:rPr>
              <a:t>》</a:t>
            </a:r>
            <a:r>
              <a:rPr lang="zh-CN" altLang="en-US" sz="2400" b="1">
                <a:latin typeface="Microsoft YaHei" panose="020b0503020204020204" pitchFamily="34" charset="-122"/>
                <a:ea typeface="Microsoft YaHei" panose="020b0503020204020204" pitchFamily="34" charset="-122"/>
                <a:sym typeface="+mn-ea"/>
              </a:rPr>
              <a:t>是英国宪章派的周报，</a:t>
            </a:r>
            <a:r>
              <a:rPr lang="en-US" altLang="zh-CN" sz="2400" b="1">
                <a:latin typeface="Microsoft YaHei" panose="020b0503020204020204" pitchFamily="34" charset="-122"/>
                <a:ea typeface="Microsoft YaHei" panose="020b0503020204020204" pitchFamily="34" charset="-122"/>
                <a:sym typeface="+mn-ea"/>
              </a:rPr>
              <a:t>1852</a:t>
            </a:r>
            <a:r>
              <a:rPr lang="zh-CN" altLang="en-US" sz="2400" b="1">
                <a:latin typeface="Microsoft YaHei" panose="020b0503020204020204" pitchFamily="34" charset="-122"/>
                <a:ea typeface="Microsoft YaHei" panose="020b0503020204020204" pitchFamily="34" charset="-122"/>
                <a:sym typeface="+mn-ea"/>
              </a:rPr>
              <a:t>年</a:t>
            </a:r>
            <a:r>
              <a:rPr lang="en-US" altLang="zh-CN" sz="2400" b="1">
                <a:latin typeface="Microsoft YaHei" panose="020b0503020204020204" pitchFamily="34" charset="-122"/>
                <a:ea typeface="Microsoft YaHei" panose="020b0503020204020204" pitchFamily="34" charset="-122"/>
                <a:sym typeface="+mn-ea"/>
              </a:rPr>
              <a:t>5</a:t>
            </a:r>
            <a:r>
              <a:rPr lang="zh-CN" altLang="en-US" sz="2400" b="1">
                <a:latin typeface="Microsoft YaHei" panose="020b0503020204020204" pitchFamily="34" charset="-122"/>
                <a:ea typeface="Microsoft YaHei" panose="020b0503020204020204" pitchFamily="34" charset="-122"/>
                <a:sym typeface="+mn-ea"/>
              </a:rPr>
              <a:t>月由宪章运动的领袖之一、马克思和恩格斯的朋友厄</a:t>
            </a:r>
            <a:r>
              <a:rPr lang="en-US" altLang="zh-CN" sz="2400" b="1">
                <a:latin typeface="Microsoft YaHei" panose="020b0503020204020204" pitchFamily="34" charset="-122"/>
                <a:ea typeface="Microsoft YaHei" panose="020b0503020204020204" pitchFamily="34" charset="-122"/>
                <a:sym typeface="+mn-ea"/>
              </a:rPr>
              <a:t>·</a:t>
            </a:r>
            <a:r>
              <a:rPr lang="zh-CN" altLang="en-US" sz="2400" b="1">
                <a:latin typeface="Microsoft YaHei" panose="020b0503020204020204" pitchFamily="34" charset="-122"/>
                <a:ea typeface="Microsoft YaHei" panose="020b0503020204020204" pitchFamily="34" charset="-122"/>
                <a:sym typeface="+mn-ea"/>
              </a:rPr>
              <a:t>琼斯在伦敦创办。</a:t>
            </a:r>
            <a:r>
              <a:rPr lang="en-US" altLang="zh-CN" sz="2400" b="1">
                <a:solidFill>
                  <a:srgbClr val="C00000"/>
                </a:solidFill>
                <a:latin typeface="Microsoft YaHei" panose="020b0503020204020204" pitchFamily="34" charset="-122"/>
                <a:ea typeface="Microsoft YaHei" panose="020b0503020204020204" pitchFamily="34" charset="-122"/>
                <a:sym typeface="+mn-ea"/>
              </a:rPr>
              <a:t>1852</a:t>
            </a:r>
            <a:r>
              <a:rPr lang="zh-CN" altLang="en-US" sz="2400" b="1">
                <a:solidFill>
                  <a:srgbClr val="C00000"/>
                </a:solidFill>
                <a:latin typeface="Microsoft YaHei" panose="020b0503020204020204" pitchFamily="34" charset="-122"/>
                <a:ea typeface="Microsoft YaHei" panose="020b0503020204020204" pitchFamily="34" charset="-122"/>
                <a:sym typeface="+mn-ea"/>
              </a:rPr>
              <a:t>年</a:t>
            </a:r>
            <a:r>
              <a:rPr lang="en-US" altLang="zh-CN" sz="2400" b="1">
                <a:solidFill>
                  <a:srgbClr val="C00000"/>
                </a:solidFill>
                <a:latin typeface="Microsoft YaHei" panose="020b0503020204020204" pitchFamily="34" charset="-122"/>
                <a:ea typeface="Microsoft YaHei" panose="020b0503020204020204" pitchFamily="34" charset="-122"/>
                <a:sym typeface="+mn-ea"/>
              </a:rPr>
              <a:t>10</a:t>
            </a:r>
            <a:r>
              <a:rPr lang="zh-CN" altLang="en-US" sz="2400" b="1">
                <a:solidFill>
                  <a:srgbClr val="C00000"/>
                </a:solidFill>
                <a:latin typeface="Microsoft YaHei" panose="020b0503020204020204" pitchFamily="34" charset="-122"/>
                <a:ea typeface="Microsoft YaHei" panose="020b0503020204020204" pitchFamily="34" charset="-122"/>
                <a:sym typeface="+mn-ea"/>
              </a:rPr>
              <a:t>月至</a:t>
            </a:r>
            <a:r>
              <a:rPr lang="en-US" altLang="zh-CN" sz="2400" b="1">
                <a:solidFill>
                  <a:srgbClr val="C00000"/>
                </a:solidFill>
                <a:latin typeface="Microsoft YaHei" panose="020b0503020204020204" pitchFamily="34" charset="-122"/>
                <a:ea typeface="Microsoft YaHei" panose="020b0503020204020204" pitchFamily="34" charset="-122"/>
                <a:sym typeface="+mn-ea"/>
              </a:rPr>
              <a:t>1856</a:t>
            </a:r>
            <a:r>
              <a:rPr lang="zh-CN" altLang="en-US" sz="2400" b="1">
                <a:solidFill>
                  <a:srgbClr val="C00000"/>
                </a:solidFill>
                <a:latin typeface="Microsoft YaHei" panose="020b0503020204020204" pitchFamily="34" charset="-122"/>
                <a:ea typeface="Microsoft YaHei" panose="020b0503020204020204" pitchFamily="34" charset="-122"/>
                <a:sym typeface="+mn-ea"/>
              </a:rPr>
              <a:t>年</a:t>
            </a:r>
            <a:r>
              <a:rPr lang="en-US" altLang="zh-CN" sz="2400" b="1">
                <a:solidFill>
                  <a:srgbClr val="C00000"/>
                </a:solidFill>
                <a:latin typeface="Microsoft YaHei" panose="020b0503020204020204" pitchFamily="34" charset="-122"/>
                <a:ea typeface="Microsoft YaHei" panose="020b0503020204020204" pitchFamily="34" charset="-122"/>
                <a:sym typeface="+mn-ea"/>
              </a:rPr>
              <a:t>12</a:t>
            </a:r>
            <a:r>
              <a:rPr lang="zh-CN" altLang="en-US" sz="2400" b="1">
                <a:solidFill>
                  <a:srgbClr val="C00000"/>
                </a:solidFill>
                <a:latin typeface="Microsoft YaHei" panose="020b0503020204020204" pitchFamily="34" charset="-122"/>
                <a:ea typeface="Microsoft YaHei" panose="020b0503020204020204" pitchFamily="34" charset="-122"/>
                <a:sym typeface="+mn-ea"/>
              </a:rPr>
              <a:t>月，马克思和恩格斯曾为该报撰稿，并对该报的编辑工作给予帮助。</a:t>
            </a:r>
            <a:r>
              <a:rPr lang="en-US" altLang="zh-CN" sz="2400" b="1">
                <a:solidFill>
                  <a:srgbClr val="C00000"/>
                </a:solidFill>
                <a:latin typeface="Microsoft YaHei" panose="020b0503020204020204" pitchFamily="34" charset="-122"/>
                <a:ea typeface="Microsoft YaHei" panose="020b0503020204020204" pitchFamily="34" charset="-122"/>
                <a:sym typeface="+mn-ea"/>
              </a:rPr>
              <a:t>1856</a:t>
            </a:r>
            <a:r>
              <a:rPr lang="zh-CN" altLang="en-US" sz="2400" b="1">
                <a:solidFill>
                  <a:srgbClr val="C00000"/>
                </a:solidFill>
                <a:latin typeface="Microsoft YaHei" panose="020b0503020204020204" pitchFamily="34" charset="-122"/>
                <a:ea typeface="Microsoft YaHei" panose="020b0503020204020204" pitchFamily="34" charset="-122"/>
                <a:sym typeface="+mn-ea"/>
              </a:rPr>
              <a:t>年</a:t>
            </a:r>
            <a:r>
              <a:rPr lang="en-US" altLang="zh-CN" sz="2400" b="1">
                <a:solidFill>
                  <a:srgbClr val="C00000"/>
                </a:solidFill>
                <a:latin typeface="Microsoft YaHei" panose="020b0503020204020204" pitchFamily="34" charset="-122"/>
                <a:ea typeface="Microsoft YaHei" panose="020b0503020204020204" pitchFamily="34" charset="-122"/>
                <a:sym typeface="+mn-ea"/>
              </a:rPr>
              <a:t>4</a:t>
            </a:r>
            <a:r>
              <a:rPr lang="zh-CN" altLang="en-US" sz="2400" b="1">
                <a:solidFill>
                  <a:srgbClr val="C00000"/>
                </a:solidFill>
                <a:latin typeface="Microsoft YaHei" panose="020b0503020204020204" pitchFamily="34" charset="-122"/>
                <a:ea typeface="Microsoft YaHei" panose="020b0503020204020204" pitchFamily="34" charset="-122"/>
                <a:sym typeface="+mn-ea"/>
              </a:rPr>
              <a:t>月</a:t>
            </a:r>
            <a:r>
              <a:rPr lang="en-US" altLang="zh-CN" sz="2400" b="1">
                <a:solidFill>
                  <a:srgbClr val="C00000"/>
                </a:solidFill>
                <a:latin typeface="Microsoft YaHei" panose="020b0503020204020204" pitchFamily="34" charset="-122"/>
                <a:ea typeface="Microsoft YaHei" panose="020b0503020204020204" pitchFamily="34" charset="-122"/>
                <a:sym typeface="+mn-ea"/>
              </a:rPr>
              <a:t>14</a:t>
            </a:r>
            <a:r>
              <a:rPr lang="zh-CN" altLang="en-US" sz="2400" b="1">
                <a:solidFill>
                  <a:srgbClr val="C00000"/>
                </a:solidFill>
                <a:latin typeface="Microsoft YaHei" panose="020b0503020204020204" pitchFamily="34" charset="-122"/>
                <a:ea typeface="Microsoft YaHei" panose="020b0503020204020204" pitchFamily="34" charset="-122"/>
                <a:sym typeface="+mn-ea"/>
              </a:rPr>
              <a:t>日，马克思作为流亡伦敦的外国革命人士代表参加</a:t>
            </a:r>
            <a:r>
              <a:rPr lang="en-US" altLang="zh-CN" sz="2400" b="1">
                <a:solidFill>
                  <a:srgbClr val="C00000"/>
                </a:solidFill>
                <a:latin typeface="Microsoft YaHei" panose="020b0503020204020204" pitchFamily="34" charset="-122"/>
                <a:ea typeface="Microsoft YaHei" panose="020b0503020204020204" pitchFamily="34" charset="-122"/>
                <a:sym typeface="+mn-ea"/>
              </a:rPr>
              <a:t>《</a:t>
            </a:r>
            <a:r>
              <a:rPr lang="zh-CN" altLang="en-US" sz="2400" b="1">
                <a:solidFill>
                  <a:srgbClr val="C00000"/>
                </a:solidFill>
                <a:latin typeface="Microsoft YaHei" panose="020b0503020204020204" pitchFamily="34" charset="-122"/>
                <a:ea typeface="Microsoft YaHei" panose="020b0503020204020204" pitchFamily="34" charset="-122"/>
                <a:sym typeface="+mn-ea"/>
              </a:rPr>
              <a:t>人民报</a:t>
            </a:r>
            <a:r>
              <a:rPr lang="en-US" altLang="zh-CN" sz="2400" b="1">
                <a:solidFill>
                  <a:srgbClr val="C00000"/>
                </a:solidFill>
                <a:latin typeface="Microsoft YaHei" panose="020b0503020204020204" pitchFamily="34" charset="-122"/>
                <a:ea typeface="Microsoft YaHei" panose="020b0503020204020204" pitchFamily="34" charset="-122"/>
                <a:sym typeface="+mn-ea"/>
              </a:rPr>
              <a:t>》</a:t>
            </a:r>
            <a:r>
              <a:rPr lang="zh-CN" altLang="en-US" sz="2400" b="1">
                <a:solidFill>
                  <a:srgbClr val="C00000"/>
                </a:solidFill>
                <a:latin typeface="Microsoft YaHei" panose="020b0503020204020204" pitchFamily="34" charset="-122"/>
                <a:ea typeface="Microsoft YaHei" panose="020b0503020204020204" pitchFamily="34" charset="-122"/>
                <a:sym typeface="+mn-ea"/>
              </a:rPr>
              <a:t>创刊四周年宴会并发表了这篇演说。</a:t>
            </a:r>
            <a:r>
              <a:rPr lang="zh-CN" altLang="en-US" sz="2400" b="1">
                <a:latin typeface="Microsoft YaHei" panose="020b0503020204020204" pitchFamily="34" charset="-122"/>
                <a:ea typeface="Microsoft YaHei" panose="020b0503020204020204" pitchFamily="34" charset="-122"/>
                <a:sym typeface="+mn-ea"/>
              </a:rPr>
              <a:t>演说词发表在</a:t>
            </a:r>
            <a:r>
              <a:rPr lang="en-US" altLang="zh-CN" sz="2400" b="1">
                <a:latin typeface="Microsoft YaHei" panose="020b0503020204020204" pitchFamily="34" charset="-122"/>
                <a:ea typeface="Microsoft YaHei" panose="020b0503020204020204" pitchFamily="34" charset="-122"/>
                <a:sym typeface="+mn-ea"/>
              </a:rPr>
              <a:t>1856</a:t>
            </a:r>
            <a:r>
              <a:rPr lang="zh-CN" altLang="en-US" sz="2400" b="1">
                <a:latin typeface="Microsoft YaHei" panose="020b0503020204020204" pitchFamily="34" charset="-122"/>
                <a:ea typeface="Microsoft YaHei" panose="020b0503020204020204" pitchFamily="34" charset="-122"/>
                <a:sym typeface="+mn-ea"/>
              </a:rPr>
              <a:t>年</a:t>
            </a:r>
            <a:r>
              <a:rPr lang="en-US" altLang="zh-CN" sz="2400" b="1">
                <a:latin typeface="Microsoft YaHei" panose="020b0503020204020204" pitchFamily="34" charset="-122"/>
                <a:ea typeface="Microsoft YaHei" panose="020b0503020204020204" pitchFamily="34" charset="-122"/>
                <a:sym typeface="+mn-ea"/>
              </a:rPr>
              <a:t>4</a:t>
            </a:r>
            <a:r>
              <a:rPr lang="zh-CN" altLang="en-US" sz="2400" b="1">
                <a:latin typeface="Microsoft YaHei" panose="020b0503020204020204" pitchFamily="34" charset="-122"/>
                <a:ea typeface="Microsoft YaHei" panose="020b0503020204020204" pitchFamily="34" charset="-122"/>
                <a:sym typeface="+mn-ea"/>
              </a:rPr>
              <a:t>月</a:t>
            </a:r>
            <a:r>
              <a:rPr lang="en-US" altLang="zh-CN" sz="2400" b="1">
                <a:latin typeface="Microsoft YaHei" panose="020b0503020204020204" pitchFamily="34" charset="-122"/>
                <a:ea typeface="Microsoft YaHei" panose="020b0503020204020204" pitchFamily="34" charset="-122"/>
                <a:sym typeface="+mn-ea"/>
              </a:rPr>
              <a:t>19</a:t>
            </a:r>
            <a:r>
              <a:rPr lang="zh-CN" altLang="en-US" sz="2400" b="1">
                <a:latin typeface="Microsoft YaHei" panose="020b0503020204020204" pitchFamily="34" charset="-122"/>
                <a:ea typeface="Microsoft YaHei" panose="020b0503020204020204" pitchFamily="34" charset="-122"/>
                <a:sym typeface="+mn-ea"/>
              </a:rPr>
              <a:t>日</a:t>
            </a:r>
            <a:r>
              <a:rPr lang="en-US" altLang="zh-CN" sz="2400" b="1">
                <a:latin typeface="Microsoft YaHei" panose="020b0503020204020204" pitchFamily="34" charset="-122"/>
                <a:ea typeface="Microsoft YaHei" panose="020b0503020204020204" pitchFamily="34" charset="-122"/>
                <a:sym typeface="+mn-ea"/>
              </a:rPr>
              <a:t>《</a:t>
            </a:r>
            <a:r>
              <a:rPr lang="zh-CN" altLang="en-US" sz="2400" b="1">
                <a:latin typeface="Microsoft YaHei" panose="020b0503020204020204" pitchFamily="34" charset="-122"/>
                <a:ea typeface="Microsoft YaHei" panose="020b0503020204020204" pitchFamily="34" charset="-122"/>
                <a:sym typeface="+mn-ea"/>
              </a:rPr>
              <a:t>人民报</a:t>
            </a:r>
            <a:r>
              <a:rPr lang="en-US" altLang="zh-CN" sz="2400" b="1">
                <a:latin typeface="Microsoft YaHei" panose="020b0503020204020204" pitchFamily="34" charset="-122"/>
                <a:ea typeface="Microsoft YaHei" panose="020b0503020204020204" pitchFamily="34" charset="-122"/>
                <a:sym typeface="+mn-ea"/>
              </a:rPr>
              <a:t>》</a:t>
            </a:r>
            <a:r>
              <a:rPr lang="zh-CN" altLang="en-US" sz="2400" b="1">
                <a:latin typeface="Microsoft YaHei" panose="020b0503020204020204" pitchFamily="34" charset="-122"/>
                <a:ea typeface="Microsoft YaHei" panose="020b0503020204020204" pitchFamily="34" charset="-122"/>
                <a:sym typeface="+mn-ea"/>
              </a:rPr>
              <a:t>第</a:t>
            </a:r>
            <a:r>
              <a:rPr lang="en-US" altLang="zh-CN" sz="2400" b="1">
                <a:latin typeface="Microsoft YaHei" panose="020b0503020204020204" pitchFamily="34" charset="-122"/>
                <a:ea typeface="Microsoft YaHei" panose="020b0503020204020204" pitchFamily="34" charset="-122"/>
                <a:sym typeface="+mn-ea"/>
              </a:rPr>
              <a:t>207</a:t>
            </a:r>
            <a:r>
              <a:rPr lang="zh-CN" altLang="en-US" sz="2400" b="1">
                <a:latin typeface="Microsoft YaHei" panose="020b0503020204020204" pitchFamily="34" charset="-122"/>
                <a:ea typeface="Microsoft YaHei" panose="020b0503020204020204" pitchFamily="34" charset="-122"/>
                <a:sym typeface="+mn-ea"/>
              </a:rPr>
              <a:t>期上。</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5"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par>
                          <p:cTn id="8" fill="hold" nodeType="afterGroup">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500"/>
                                        <p:tgtEl>
                                          <p:spTgt spid="82"/>
                                        </p:tgtEl>
                                        <p:attrNameLst>
                                          <p:attrName>ppt_y</p:attrName>
                                        </p:attrNameLst>
                                      </p:cBhvr>
                                      <p:tavLst>
                                        <p:tav tm="0">
                                          <p:val>
                                            <p:strVal val="#ppt_y+#ppt_h*1.125000"/>
                                          </p:val>
                                        </p:tav>
                                        <p:tav tm="100000">
                                          <p:val>
                                            <p:strVal val="#ppt_y"/>
                                          </p:val>
                                        </p:tav>
                                      </p:tavLst>
                                    </p:anim>
                                    <p:animEffect transition="in" filter="wipe(up)">
                                      <p:cBhvr>
                                        <p:cTn id="2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82"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888449" y="1958638"/>
            <a:ext cx="10792932" cy="3713517"/>
          </a:xfrm>
          <a:prstGeom prst="rect">
            <a:avLst/>
          </a:prstGeom>
          <a:noFill/>
        </p:spPr>
        <p:txBody>
          <a:bodyPr wrap="square" rtlCol="0">
            <a:spAutoFit/>
          </a:bodyPr>
          <a:lstStyle/>
          <a:p>
            <a:pPr indent="457200">
              <a:lnSpc>
                <a:spcPct val="150000"/>
              </a:lnSpc>
            </a:pPr>
            <a:r>
              <a:rPr lang="zh-CN" altLang="en-US" sz="2000" b="1">
                <a:solidFill>
                  <a:srgbClr val="C00000"/>
                </a:solidFill>
                <a:latin typeface="KaiTi" panose="02010609060101010101" pitchFamily="49" charset="-122"/>
                <a:ea typeface="KaiTi" panose="02010609060101010101" pitchFamily="49" charset="-122"/>
              </a:rPr>
              <a:t>演讲稿，是指在重要场合或群众集会上发表讲话的文稿。在各种会议上，它用来交流思想，表达感情，发表意见和主张，提出号召倡议。</a:t>
            </a:r>
            <a:r>
              <a:rPr lang="zh-CN" altLang="en-US" sz="2000">
                <a:latin typeface="KaiTi" panose="02010609060101010101" pitchFamily="49" charset="-122"/>
                <a:ea typeface="KaiTi" panose="02010609060101010101" pitchFamily="49" charset="-122"/>
              </a:rPr>
              <a:t>演讲词有三种类型：</a:t>
            </a:r>
          </a:p>
          <a:p>
            <a:pPr indent="457200">
              <a:lnSpc>
                <a:spcPct val="150000"/>
              </a:lnSpc>
            </a:pPr>
            <a:r>
              <a:rPr lang="en-US" altLang="zh-CN" sz="2000" b="1">
                <a:solidFill>
                  <a:srgbClr val="C00000"/>
                </a:solidFill>
                <a:latin typeface="KaiTi" panose="02010609060101010101" pitchFamily="49" charset="-122"/>
                <a:ea typeface="KaiTi" panose="02010609060101010101" pitchFamily="49" charset="-122"/>
              </a:rPr>
              <a:t>(1)</a:t>
            </a:r>
            <a:r>
              <a:rPr lang="zh-CN" altLang="en-US" sz="2000" b="1">
                <a:solidFill>
                  <a:srgbClr val="C00000"/>
                </a:solidFill>
                <a:latin typeface="KaiTi" panose="02010609060101010101" pitchFamily="49" charset="-122"/>
                <a:ea typeface="KaiTi" panose="02010609060101010101" pitchFamily="49" charset="-122"/>
              </a:rPr>
              <a:t>叙事型：</a:t>
            </a:r>
            <a:r>
              <a:rPr lang="zh-CN" altLang="en-US" sz="2000">
                <a:latin typeface="KaiTi" panose="02010609060101010101" pitchFamily="49" charset="-122"/>
                <a:ea typeface="KaiTi" panose="02010609060101010101" pitchFamily="49" charset="-122"/>
              </a:rPr>
              <a:t>以叙述为主要表达方式，辅以适当的议论、说明和抒情。叙事演讲词通过对人物、事件、景物的记叙描述，表达演讲者的思想感情，反映社会生活的本质和规律。</a:t>
            </a:r>
          </a:p>
          <a:p>
            <a:pPr indent="457200">
              <a:lnSpc>
                <a:spcPct val="150000"/>
              </a:lnSpc>
            </a:pPr>
            <a:r>
              <a:rPr lang="en-US" altLang="zh-CN" sz="2000" b="1">
                <a:solidFill>
                  <a:srgbClr val="C00000"/>
                </a:solidFill>
                <a:latin typeface="KaiTi" panose="02010609060101010101" pitchFamily="49" charset="-122"/>
                <a:ea typeface="KaiTi" panose="02010609060101010101" pitchFamily="49" charset="-122"/>
              </a:rPr>
              <a:t>(2)</a:t>
            </a:r>
            <a:r>
              <a:rPr lang="zh-CN" altLang="en-US" sz="2000" b="1">
                <a:solidFill>
                  <a:srgbClr val="C00000"/>
                </a:solidFill>
                <a:latin typeface="KaiTi" panose="02010609060101010101" pitchFamily="49" charset="-122"/>
                <a:ea typeface="KaiTi" panose="02010609060101010101" pitchFamily="49" charset="-122"/>
              </a:rPr>
              <a:t>说理型：</a:t>
            </a:r>
            <a:r>
              <a:rPr lang="zh-CN" altLang="en-US" sz="2000">
                <a:latin typeface="KaiTi" panose="02010609060101010101" pitchFamily="49" charset="-122"/>
                <a:ea typeface="KaiTi" panose="02010609060101010101" pitchFamily="49" charset="-122"/>
              </a:rPr>
              <a:t>以议论为主要表达方式，它具有正确、深刻的论点，使用确凿充足、具有说服力的论据，进行富有逻辑性的论证。</a:t>
            </a:r>
          </a:p>
          <a:p>
            <a:pPr indent="457200">
              <a:lnSpc>
                <a:spcPct val="150000"/>
              </a:lnSpc>
            </a:pPr>
            <a:r>
              <a:rPr lang="en-US" altLang="zh-CN" sz="2000" b="1">
                <a:solidFill>
                  <a:srgbClr val="C00000"/>
                </a:solidFill>
                <a:latin typeface="KaiTi" panose="02010609060101010101" pitchFamily="49" charset="-122"/>
                <a:ea typeface="KaiTi" panose="02010609060101010101" pitchFamily="49" charset="-122"/>
              </a:rPr>
              <a:t>(3)</a:t>
            </a:r>
            <a:r>
              <a:rPr lang="zh-CN" altLang="en-US" sz="2000" b="1">
                <a:solidFill>
                  <a:srgbClr val="C00000"/>
                </a:solidFill>
                <a:latin typeface="KaiTi" panose="02010609060101010101" pitchFamily="49" charset="-122"/>
                <a:ea typeface="KaiTi" panose="02010609060101010101" pitchFamily="49" charset="-122"/>
              </a:rPr>
              <a:t>抒情型：</a:t>
            </a:r>
            <a:r>
              <a:rPr lang="zh-CN" altLang="en-US" sz="2000">
                <a:latin typeface="KaiTi" panose="02010609060101010101" pitchFamily="49" charset="-122"/>
                <a:ea typeface="KaiTi" panose="02010609060101010101" pitchFamily="49" charset="-122"/>
              </a:rPr>
              <a:t>以抒情为主要表达方式，在演讲中抒发演讲者爱恨悲喜等强烈感情。对听众动之以情，以“情”这把钥匙来开启听众心灵。</a:t>
            </a:r>
          </a:p>
        </p:txBody>
      </p:sp>
      <p:sp>
        <p:nvSpPr>
          <p:cNvPr id="10" name="矩形 9">
            <a:extLst>
              <a:ext uri="{FF2B5EF4-FFF2-40B4-BE49-F238E27FC236}">
                <a16:creationId xmlns:a16="http://schemas.microsoft.com/office/drawing/2014/main" id="{CAAEE797-2C15-6243-9AD0-067D9E85500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a:extLst>
              <a:ext uri="{FF2B5EF4-FFF2-40B4-BE49-F238E27FC236}">
                <a16:creationId xmlns:a16="http://schemas.microsoft.com/office/drawing/2014/main" id="{6D34DAAF-51DA-D441-97FF-B4C531C8F157}"/>
              </a:ext>
            </a:extLst>
          </p:cNvPr>
          <p:cNvSpPr txBox="1"/>
          <p:nvPr/>
        </p:nvSpPr>
        <p:spPr>
          <a:xfrm>
            <a:off x="4767950" y="941481"/>
            <a:ext cx="3686938"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1">
                    <a:lumMod val="50000"/>
                  </a:schemeClr>
                </a:solidFill>
                <a:latin typeface="Microsoft YaHei" panose="020b0503020204020204" pitchFamily="34" charset="-122"/>
                <a:ea typeface="Microsoft YaHei" panose="020b0503020204020204" pitchFamily="34" charset="-122"/>
              </a:rPr>
              <a:t>了解演讲稿</a:t>
            </a:r>
          </a:p>
        </p:txBody>
      </p:sp>
    </p:spTree>
    <p:extLst>
      <p:ext uri="{BB962C8B-B14F-4D97-AF65-F5344CB8AC3E}">
        <p14:creationId xmlns:p14="http://schemas.microsoft.com/office/powerpoint/2010/main" val="41031960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第二部分</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a:p>
            <a:pPr marL="571500" indent="-571500" algn="l">
              <a:lnSpc>
                <a:spcPct val="150000"/>
              </a:lnSpc>
              <a:buFont typeface="Wingdings" pitchFamily="2" charset="2"/>
              <a:buChar char="n"/>
            </a:pPr>
            <a:r>
              <a:rPr lang="zh-CN" altLang="en-US" sz="4400" b="1">
                <a:latin typeface="Microsoft YaHei" panose="020b0503020204020204" pitchFamily="34" charset="-122"/>
                <a:ea typeface="Microsoft YaHei" panose="020b0503020204020204" pitchFamily="34" charset="-122"/>
                <a:sym typeface="+mn-ea"/>
              </a:rPr>
              <a:t>初读课文</a:t>
            </a:r>
            <a:endParaRPr lang="en-US" altLang="zh-CN" sz="3600">
              <a:solidFill>
                <a:schemeClr val="tx1"/>
              </a:solidFill>
              <a:latin typeface="Microsoft YaHei" panose="020b0503020204020204" pitchFamily="34" charset="-122"/>
              <a:ea typeface="Microsoft YaHei" panose="020b0503020204020204" pitchFamily="34" charset="-122"/>
              <a:sym typeface="+mn-ea"/>
            </a:endParaRPr>
          </a:p>
        </p:txBody>
      </p:sp>
      <p:sp>
        <p:nvSpPr>
          <p:cNvPr id="2" name="矩形 1">
            <a:extLst>
              <a:ext uri="{FF2B5EF4-FFF2-40B4-BE49-F238E27FC236}">
                <a16:creationId xmlns:a16="http://schemas.microsoft.com/office/drawing/2014/main" id="{4F49F251-8FB8-1C4C-A910-6D7CE09FA68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427439932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410114" y="1318404"/>
            <a:ext cx="7619589" cy="1689052"/>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预习检查</a:t>
            </a:r>
            <a:endPar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endParaRPr>
          </a:p>
          <a:p>
            <a:pPr>
              <a:lnSpc>
                <a:spcPct val="150000"/>
              </a:lnSpc>
            </a:pP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明确字音。</a:t>
            </a:r>
          </a:p>
          <a:p>
            <a:pPr>
              <a:lnSpc>
                <a:spcPct val="150000"/>
              </a:lnSpc>
            </a:pP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衰颓</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r>
              <a:rPr lang="en-US" altLang="zh-CN" sz="2400" b="1" err="1">
                <a:solidFill>
                  <a:srgbClr val="C00000"/>
                </a:solidFill>
                <a:latin typeface="Microsoft YaHei" panose="020b0503020204020204" pitchFamily="34" charset="-122"/>
                <a:ea typeface="Microsoft YaHei" panose="020b0503020204020204" pitchFamily="34" charset="-122"/>
              </a:rPr>
              <a:t>tuí</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   </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毋庸</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r>
              <a:rPr lang="en-US" altLang="zh-CN" sz="2400" b="1" err="1">
                <a:solidFill>
                  <a:srgbClr val="C00000"/>
                </a:solidFill>
                <a:latin typeface="Microsoft YaHei" panose="020b0503020204020204" pitchFamily="34" charset="-122"/>
                <a:ea typeface="Microsoft YaHei" panose="020b0503020204020204" pitchFamily="34" charset="-122"/>
              </a:rPr>
              <a:t>wú</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 </a:t>
            </a:r>
            <a:r>
              <a:rPr lang="en-US" altLang="zh-CN" sz="2400" b="1" err="1">
                <a:solidFill>
                  <a:srgbClr val="C00000"/>
                </a:solidFill>
                <a:latin typeface="Microsoft YaHei" panose="020b0503020204020204" pitchFamily="34" charset="-122"/>
                <a:ea typeface="Microsoft YaHei" panose="020b0503020204020204" pitchFamily="34" charset="-122"/>
              </a:rPr>
              <a:t>yōnɡ</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    </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狡狯</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r>
              <a:rPr lang="en-US" altLang="zh-CN" sz="2400" b="1" err="1">
                <a:solidFill>
                  <a:srgbClr val="C00000"/>
                </a:solidFill>
                <a:latin typeface="Microsoft YaHei" panose="020b0503020204020204" pitchFamily="34" charset="-122"/>
                <a:ea typeface="Microsoft YaHei" panose="020b0503020204020204" pitchFamily="34" charset="-122"/>
              </a:rPr>
              <a:t>kuài</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a:extLst>
              <a:ext uri="{FF2B5EF4-FFF2-40B4-BE49-F238E27FC236}">
                <a16:creationId xmlns:a16="http://schemas.microsoft.com/office/drawing/2014/main" id="{0687A058-A391-F844-AA84-5F511AA725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4817" y="1125225"/>
            <a:ext cx="3250534" cy="3905043"/>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4294509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410114" y="1318404"/>
            <a:ext cx="7619589" cy="3905043"/>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预习检查</a:t>
            </a:r>
            <a:endPar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endParaRPr>
          </a:p>
          <a:p>
            <a:pPr>
              <a:lnSpc>
                <a:spcPct val="150000"/>
              </a:lnSpc>
            </a:pP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解释下列词语</a:t>
            </a:r>
          </a:p>
          <a:p>
            <a:pPr>
              <a:lnSpc>
                <a:spcPct val="150000"/>
              </a:lnSpc>
            </a:pP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①微不足道：</a:t>
            </a:r>
            <a:r>
              <a:rPr lang="zh-CN" altLang="en-US" sz="2400" b="1">
                <a:solidFill>
                  <a:srgbClr val="C00000"/>
                </a:solidFill>
                <a:latin typeface="Microsoft YaHei" panose="020b0503020204020204" pitchFamily="34" charset="-122"/>
                <a:ea typeface="Microsoft YaHei" panose="020b0503020204020204" pitchFamily="34" charset="-122"/>
              </a:rPr>
              <a:t>非常渺小，不值得一提。</a:t>
            </a:r>
          </a:p>
          <a:p>
            <a:pPr>
              <a:lnSpc>
                <a:spcPct val="150000"/>
              </a:lnSpc>
            </a:pP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②不可思议：</a:t>
            </a:r>
            <a:r>
              <a:rPr lang="zh-CN" altLang="en-US" sz="2400" b="1">
                <a:solidFill>
                  <a:srgbClr val="C00000"/>
                </a:solidFill>
                <a:latin typeface="Microsoft YaHei" panose="020b0503020204020204" pitchFamily="34" charset="-122"/>
                <a:ea typeface="Microsoft YaHei" panose="020b0503020204020204" pitchFamily="34" charset="-122"/>
              </a:rPr>
              <a:t>不可想象，不能理解</a:t>
            </a:r>
            <a:r>
              <a:rPr lang="en-US" altLang="zh-CN" sz="2400" b="1">
                <a:solidFill>
                  <a:srgbClr val="C00000"/>
                </a:solidFill>
                <a:latin typeface="Microsoft YaHei" panose="020b0503020204020204" pitchFamily="34" charset="-122"/>
                <a:ea typeface="Microsoft YaHei" panose="020b0503020204020204" pitchFamily="34" charset="-122"/>
              </a:rPr>
              <a:t>(</a:t>
            </a:r>
            <a:r>
              <a:rPr lang="zh-CN" altLang="en-US" sz="2400" b="1">
                <a:solidFill>
                  <a:srgbClr val="C00000"/>
                </a:solidFill>
                <a:latin typeface="Microsoft YaHei" panose="020b0503020204020204" pitchFamily="34" charset="-122"/>
                <a:ea typeface="Microsoft YaHei" panose="020b0503020204020204" pitchFamily="34" charset="-122"/>
              </a:rPr>
              <a:t>原来是佛教用语，含有神秘奥妙的意思</a:t>
            </a:r>
            <a:r>
              <a:rPr lang="en-US" altLang="zh-CN" sz="2400" b="1">
                <a:solidFill>
                  <a:srgbClr val="C00000"/>
                </a:solidFill>
                <a:latin typeface="Microsoft YaHei" panose="020b0503020204020204" pitchFamily="34" charset="-122"/>
                <a:ea typeface="Microsoft YaHei" panose="020b0503020204020204" pitchFamily="34" charset="-122"/>
              </a:rPr>
              <a:t>)</a:t>
            </a:r>
            <a:r>
              <a:rPr lang="zh-CN" altLang="en-US" sz="2400" b="1">
                <a:solidFill>
                  <a:srgbClr val="C00000"/>
                </a:solidFill>
                <a:latin typeface="Microsoft YaHei" panose="020b0503020204020204" pitchFamily="34" charset="-122"/>
                <a:ea typeface="Microsoft YaHei" panose="020b0503020204020204" pitchFamily="34" charset="-122"/>
              </a:rPr>
              <a:t>。</a:t>
            </a:r>
          </a:p>
          <a:p>
            <a:pPr>
              <a:lnSpc>
                <a:spcPct val="150000"/>
              </a:lnSpc>
            </a:pP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③狡狯：</a:t>
            </a:r>
            <a:r>
              <a:rPr lang="zh-CN" altLang="en-US" sz="2400" b="1">
                <a:solidFill>
                  <a:srgbClr val="C00000"/>
                </a:solidFill>
                <a:latin typeface="Microsoft YaHei" panose="020b0503020204020204" pitchFamily="34" charset="-122"/>
                <a:ea typeface="Microsoft YaHei" panose="020b0503020204020204" pitchFamily="34" charset="-122"/>
              </a:rPr>
              <a:t>狡诈。</a:t>
            </a:r>
          </a:p>
          <a:p>
            <a:pPr>
              <a:lnSpc>
                <a:spcPct val="150000"/>
              </a:lnSpc>
            </a:pP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④惊慌失措：</a:t>
            </a:r>
            <a:r>
              <a:rPr lang="zh-CN" altLang="en-US" sz="2400" b="1">
                <a:solidFill>
                  <a:srgbClr val="C00000"/>
                </a:solidFill>
                <a:latin typeface="Microsoft YaHei" panose="020b0503020204020204" pitchFamily="34" charset="-122"/>
                <a:ea typeface="Microsoft YaHei" panose="020b0503020204020204" pitchFamily="34" charset="-122"/>
              </a:rPr>
              <a:t>指吓得慌了手脚，不知如何是好。</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a:extLst>
              <a:ext uri="{FF2B5EF4-FFF2-40B4-BE49-F238E27FC236}">
                <a16:creationId xmlns:a16="http://schemas.microsoft.com/office/drawing/2014/main" id="{0687A058-A391-F844-AA84-5F511AA725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4817" y="1125225"/>
            <a:ext cx="3250534" cy="3905043"/>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79074136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第三部分</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a:p>
            <a:pPr marL="571500" indent="-571500" algn="l">
              <a:lnSpc>
                <a:spcPct val="150000"/>
              </a:lnSpc>
              <a:buFont typeface="Wingdings" pitchFamily="2" charset="2"/>
              <a:buChar char="n"/>
            </a:pPr>
            <a:r>
              <a:rPr lang="zh-CN" altLang="en-US" sz="4400" b="1">
                <a:latin typeface="Microsoft YaHei" panose="020b0503020204020204" pitchFamily="34" charset="-122"/>
                <a:ea typeface="Microsoft YaHei" panose="020b0503020204020204" pitchFamily="34" charset="-122"/>
                <a:sym typeface="+mn-ea"/>
              </a:rPr>
              <a:t>文本研读</a:t>
            </a:r>
            <a:endParaRPr lang="en-US" altLang="zh-CN" sz="3600">
              <a:solidFill>
                <a:schemeClr val="tx1"/>
              </a:solidFill>
              <a:latin typeface="Microsoft YaHei" panose="020b0503020204020204" pitchFamily="34" charset="-122"/>
              <a:ea typeface="Microsoft YaHei" panose="020b0503020204020204" pitchFamily="34" charset="-122"/>
              <a:sym typeface="+mn-ea"/>
            </a:endParaRPr>
          </a:p>
        </p:txBody>
      </p:sp>
      <p:sp>
        <p:nvSpPr>
          <p:cNvPr id="2" name="矩形 1">
            <a:extLst>
              <a:ext uri="{FF2B5EF4-FFF2-40B4-BE49-F238E27FC236}">
                <a16:creationId xmlns:a16="http://schemas.microsoft.com/office/drawing/2014/main" id="{4F49F251-8FB8-1C4C-A910-6D7CE09FA68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402297049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id="{A4EC2E4C-AD40-3646-95D2-83AE6BA73B2A}"/>
              </a:ext>
            </a:extLst>
          </p:cNvPr>
          <p:cNvSpPr txBox="1"/>
          <p:nvPr/>
        </p:nvSpPr>
        <p:spPr>
          <a:xfrm>
            <a:off x="4347411" y="1768971"/>
            <a:ext cx="7407267" cy="2951898"/>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划分层次，概括内容</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第一部分</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第</a:t>
            </a:r>
            <a:r>
              <a:rPr lang="en-US" altLang="zh-CN">
                <a:solidFill>
                  <a:srgbClr val="C00000"/>
                </a:solidFill>
                <a:latin typeface="Microsoft YaHei" panose="020b0503020204020204" pitchFamily="34" charset="-122"/>
                <a:ea typeface="Microsoft YaHei" panose="020b0503020204020204" pitchFamily="34" charset="-122"/>
              </a:rPr>
              <a:t>1</a:t>
            </a:r>
            <a:r>
              <a:rPr lang="zh-CN" altLang="en-US">
                <a:solidFill>
                  <a:srgbClr val="C00000"/>
                </a:solidFill>
                <a:latin typeface="Microsoft YaHei" panose="020b0503020204020204" pitchFamily="34" charset="-122"/>
                <a:ea typeface="Microsoft YaHei" panose="020b0503020204020204" pitchFamily="34" charset="-122"/>
              </a:rPr>
              <a:t>、</a:t>
            </a:r>
            <a:r>
              <a:rPr lang="en-US" altLang="zh-CN">
                <a:solidFill>
                  <a:srgbClr val="C00000"/>
                </a:solidFill>
                <a:latin typeface="Microsoft YaHei" panose="020b0503020204020204" pitchFamily="34" charset="-122"/>
                <a:ea typeface="Microsoft YaHei" panose="020b0503020204020204" pitchFamily="34" charset="-122"/>
              </a:rPr>
              <a:t>2</a:t>
            </a:r>
            <a:r>
              <a:rPr lang="zh-CN" altLang="en-US">
                <a:solidFill>
                  <a:srgbClr val="C00000"/>
                </a:solidFill>
                <a:latin typeface="Microsoft YaHei" panose="020b0503020204020204" pitchFamily="34" charset="-122"/>
                <a:ea typeface="Microsoft YaHei" panose="020b0503020204020204" pitchFamily="34" charset="-122"/>
              </a:rPr>
              <a:t>段</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 无产阶级革命和社会革命均处于初始阶段，却都具有潜在的巨大力量。</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第二部分</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第</a:t>
            </a:r>
            <a:r>
              <a:rPr lang="en-US" altLang="zh-CN">
                <a:solidFill>
                  <a:srgbClr val="C00000"/>
                </a:solidFill>
                <a:latin typeface="Microsoft YaHei" panose="020b0503020204020204" pitchFamily="34" charset="-122"/>
                <a:ea typeface="Microsoft YaHei" panose="020b0503020204020204" pitchFamily="34" charset="-122"/>
              </a:rPr>
              <a:t>3</a:t>
            </a:r>
            <a:r>
              <a:rPr lang="zh-CN" altLang="en-US">
                <a:solidFill>
                  <a:srgbClr val="C00000"/>
                </a:solidFill>
                <a:latin typeface="Microsoft YaHei" panose="020b0503020204020204" pitchFamily="34" charset="-122"/>
                <a:ea typeface="Microsoft YaHei" panose="020b0503020204020204" pitchFamily="34" charset="-122"/>
              </a:rPr>
              <a:t>段</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 生产力与生产关系之间的对抗，为无产阶级革命运动提供了条件。</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第三部分</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第</a:t>
            </a:r>
            <a:r>
              <a:rPr lang="en-US" altLang="zh-CN">
                <a:solidFill>
                  <a:srgbClr val="C00000"/>
                </a:solidFill>
                <a:latin typeface="Microsoft YaHei" panose="020b0503020204020204" pitchFamily="34" charset="-122"/>
                <a:ea typeface="Microsoft YaHei" panose="020b0503020204020204" pitchFamily="34" charset="-122"/>
              </a:rPr>
              <a:t>4</a:t>
            </a:r>
            <a:r>
              <a:rPr lang="zh-CN" altLang="en-US">
                <a:solidFill>
                  <a:srgbClr val="C00000"/>
                </a:solidFill>
                <a:latin typeface="Microsoft YaHei" panose="020b0503020204020204" pitchFamily="34" charset="-122"/>
                <a:ea typeface="Microsoft YaHei" panose="020b0503020204020204" pitchFamily="34" charset="-122"/>
              </a:rPr>
              <a:t>段</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 各种矛盾的充分体现，历史的发展趋势，预示着无产阶级革命的光辉前景。</a:t>
            </a:r>
          </a:p>
        </p:txBody>
      </p:sp>
      <p:pic>
        <p:nvPicPr>
          <p:cNvPr id="4" name="图片 3">
            <a:extLst>
              <a:ext uri="{FF2B5EF4-FFF2-40B4-BE49-F238E27FC236}">
                <a16:creationId xmlns:a16="http://schemas.microsoft.com/office/drawing/2014/main" id="{2C5C1481-2901-B74D-83B8-330FEE9E5FDD}"/>
              </a:ext>
            </a:extLst>
          </p:cNvPr>
          <p:cNvPicPr>
            <a:picLocks noChangeAspect="1"/>
          </p:cNvPicPr>
          <p:nvPr/>
        </p:nvPicPr>
        <p:blipFill>
          <a:blip r:embed="rId2">
            <a:extLst>
              <a:ext uri="{28A0092B-C50C-407E-A947-70E740481C1C}">
                <a14:useLocalDpi xmlns:a14="http://schemas.microsoft.com/office/drawing/2010/main" val="0"/>
              </a:ext>
            </a:extLst>
          </a:blip>
          <a:srcRect l="15851" t="5415" r="9468"/>
          <a:stretch>
            <a:fillRect/>
          </a:stretch>
        </p:blipFill>
        <p:spPr>
          <a:xfrm>
            <a:off x="646213" y="2110170"/>
            <a:ext cx="3185615" cy="226949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120041197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Effect transition="in" filter="dissolve">
                                      <p:cBhvr>
                                        <p:cTn id="7" dur="500"/>
                                        <p:tgtEl>
                                          <p:spTgt spid="10">
                                            <p:txEl>
                                              <p:pRg st="1" end="1"/>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10">
                                            <p:txEl>
                                              <p:pRg st="2" end="2"/>
                                            </p:txEl>
                                          </p:spTgt>
                                        </p:tgtEl>
                                        <p:attrNameLst>
                                          <p:attrName>style.visibility</p:attrName>
                                        </p:attrNameLst>
                                      </p:cBhvr>
                                      <p:to>
                                        <p:strVal val="visible"/>
                                      </p:to>
                                    </p:set>
                                    <p:animEffect transition="in" filter="dissolve">
                                      <p:cBhvr>
                                        <p:cTn id="10" dur="500"/>
                                        <p:tgtEl>
                                          <p:spTgt spid="10">
                                            <p:txEl>
                                              <p:pRg st="2" end="2"/>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10">
                                            <p:txEl>
                                              <p:pRg st="3" end="3"/>
                                            </p:txEl>
                                          </p:spTgt>
                                        </p:tgtEl>
                                        <p:attrNameLst>
                                          <p:attrName>style.visibility</p:attrName>
                                        </p:attrNameLst>
                                      </p:cBhvr>
                                      <p:to>
                                        <p:strVal val="visible"/>
                                      </p:to>
                                    </p:set>
                                    <p:animEffect transition="in" filter="dissolve">
                                      <p:cBhvr>
                                        <p:cTn id="13"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id="{A4EC2E4C-AD40-3646-95D2-83AE6BA73B2A}"/>
              </a:ext>
            </a:extLst>
          </p:cNvPr>
          <p:cNvSpPr txBox="1"/>
          <p:nvPr/>
        </p:nvSpPr>
        <p:spPr>
          <a:xfrm>
            <a:off x="4347411" y="1768971"/>
            <a:ext cx="7407267" cy="3367397"/>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剖析内容和意图</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．文章首段说：“那些革命吵吵嚷嚷、模模糊糊地宣布了无产阶级解放这个</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19</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世纪的秘密，本世纪革命的秘密。”“吵吵嚷嚷、模模糊糊”说明了什么？作者连用两个“秘密”，有何用意？</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①“吵吵嚷嚷、模模糊糊”说明当时的社会革命处于一种比较懵懂、盲目的原生状态，还缺乏科学的革命理论指导。②连用两个“秘密”，强调了无产阶级作为独立的政治力量已经登上了历史舞台，显示了这一新生力量所具有的巨大历史价值、政治意义。</a:t>
            </a:r>
          </a:p>
        </p:txBody>
      </p:sp>
      <p:pic>
        <p:nvPicPr>
          <p:cNvPr id="6" name="图片 5">
            <a:extLst>
              <a:ext uri="{FF2B5EF4-FFF2-40B4-BE49-F238E27FC236}">
                <a16:creationId xmlns:a16="http://schemas.microsoft.com/office/drawing/2014/main" id="{7863F44F-99A0-D74E-87DC-32D5FE5A796C}"/>
              </a:ext>
            </a:extLst>
          </p:cNvPr>
          <p:cNvPicPr>
            <a:picLocks noChangeAspect="1"/>
          </p:cNvPicPr>
          <p:nvPr/>
        </p:nvPicPr>
        <p:blipFill>
          <a:blip r:embed="rId2">
            <a:extLst>
              <a:ext uri="{28A0092B-C50C-407E-A947-70E740481C1C}">
                <a14:useLocalDpi xmlns:a14="http://schemas.microsoft.com/office/drawing/2010/main" val="0"/>
              </a:ext>
            </a:extLst>
          </a:blip>
          <a:srcRect l="15851" t="5415" r="9468"/>
          <a:stretch>
            <a:fillRect/>
          </a:stretch>
        </p:blipFill>
        <p:spPr>
          <a:xfrm>
            <a:off x="646213" y="2110170"/>
            <a:ext cx="3185615" cy="226949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376018390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animEffect transition="in" filter="dissolve">
                                      <p:cBhvr>
                                        <p:cTn id="7"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id="{A4EC2E4C-AD40-3646-95D2-83AE6BA73B2A}"/>
              </a:ext>
            </a:extLst>
          </p:cNvPr>
          <p:cNvSpPr txBox="1"/>
          <p:nvPr/>
        </p:nvSpPr>
        <p:spPr>
          <a:xfrm>
            <a:off x="4347411" y="1768971"/>
            <a:ext cx="7407267" cy="2536400"/>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剖析内容和意图</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．文章第</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段说：“的确，这个社会革命并不是</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1848</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年发明出来的新东西。”“这个社会革命”指的是什么？它是由什么带来的？</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a:t>
            </a:r>
            <a:r>
              <a:rPr lang="en-US" altLang="zh-CN">
                <a:solidFill>
                  <a:srgbClr val="C00000"/>
                </a:solidFill>
                <a:latin typeface="Microsoft YaHei" panose="020b0503020204020204" pitchFamily="34" charset="-122"/>
                <a:ea typeface="Microsoft YaHei" panose="020b0503020204020204" pitchFamily="34" charset="-122"/>
              </a:rPr>
              <a:t>(1)</a:t>
            </a:r>
            <a:r>
              <a:rPr lang="zh-CN" altLang="en-US">
                <a:solidFill>
                  <a:srgbClr val="C00000"/>
                </a:solidFill>
                <a:latin typeface="Microsoft YaHei" panose="020b0503020204020204" pitchFamily="34" charset="-122"/>
                <a:ea typeface="Microsoft YaHei" panose="020b0503020204020204" pitchFamily="34" charset="-122"/>
              </a:rPr>
              <a:t>马克思这里所说的“社会革命”是指“经济的社会形态”的变革。</a:t>
            </a:r>
            <a:r>
              <a:rPr lang="en-US" altLang="zh-CN">
                <a:solidFill>
                  <a:srgbClr val="C00000"/>
                </a:solidFill>
                <a:latin typeface="Microsoft YaHei" panose="020b0503020204020204" pitchFamily="34" charset="-122"/>
                <a:ea typeface="Microsoft YaHei" panose="020b0503020204020204" pitchFamily="34" charset="-122"/>
              </a:rPr>
              <a:t>(2)</a:t>
            </a:r>
            <a:r>
              <a:rPr lang="zh-CN" altLang="en-US">
                <a:solidFill>
                  <a:srgbClr val="C00000"/>
                </a:solidFill>
                <a:latin typeface="Microsoft YaHei" panose="020b0503020204020204" pitchFamily="34" charset="-122"/>
                <a:ea typeface="Microsoft YaHei" panose="020b0503020204020204" pitchFamily="34" charset="-122"/>
              </a:rPr>
              <a:t>它是由经济变革</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集中表现为生产力的变革，特别是由科技带来的生产力的变革</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带来的。</a:t>
            </a:r>
          </a:p>
        </p:txBody>
      </p:sp>
      <p:pic>
        <p:nvPicPr>
          <p:cNvPr id="5" name="图片 4">
            <a:extLst>
              <a:ext uri="{FF2B5EF4-FFF2-40B4-BE49-F238E27FC236}">
                <a16:creationId xmlns:a16="http://schemas.microsoft.com/office/drawing/2014/main" id="{28E61AE4-E409-6E46-B126-980B7AD08262}"/>
              </a:ext>
            </a:extLst>
          </p:cNvPr>
          <p:cNvPicPr>
            <a:picLocks noChangeAspect="1"/>
          </p:cNvPicPr>
          <p:nvPr/>
        </p:nvPicPr>
        <p:blipFill>
          <a:blip r:embed="rId2">
            <a:extLst>
              <a:ext uri="{28A0092B-C50C-407E-A947-70E740481C1C}">
                <a14:useLocalDpi xmlns:a14="http://schemas.microsoft.com/office/drawing/2010/main" val="0"/>
              </a:ext>
            </a:extLst>
          </a:blip>
          <a:srcRect l="15851" t="5415" r="9468"/>
          <a:stretch>
            <a:fillRect/>
          </a:stretch>
        </p:blipFill>
        <p:spPr>
          <a:xfrm>
            <a:off x="646213" y="2110170"/>
            <a:ext cx="3185615" cy="226949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140466597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animEffect transition="in" filter="dissolve">
                                      <p:cBhvr>
                                        <p:cTn id="7"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id="{A4EC2E4C-AD40-3646-95D2-83AE6BA73B2A}"/>
              </a:ext>
            </a:extLst>
          </p:cNvPr>
          <p:cNvSpPr txBox="1"/>
          <p:nvPr/>
        </p:nvSpPr>
        <p:spPr>
          <a:xfrm>
            <a:off x="4347411" y="1768971"/>
            <a:ext cx="7407267" cy="2120902"/>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剖析内容和意图</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．文章第</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段所讲“伟大事实”的两个方面有何特点？这又预示着什么？</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a:t>
            </a:r>
            <a:r>
              <a:rPr lang="en-US" altLang="zh-CN">
                <a:solidFill>
                  <a:srgbClr val="C00000"/>
                </a:solidFill>
                <a:latin typeface="Microsoft YaHei" panose="020b0503020204020204" pitchFamily="34" charset="-122"/>
                <a:ea typeface="Microsoft YaHei" panose="020b0503020204020204" pitchFamily="34" charset="-122"/>
              </a:rPr>
              <a:t>(1)“</a:t>
            </a:r>
            <a:r>
              <a:rPr lang="zh-CN" altLang="en-US">
                <a:solidFill>
                  <a:srgbClr val="C00000"/>
                </a:solidFill>
                <a:latin typeface="Microsoft YaHei" panose="020b0503020204020204" pitchFamily="34" charset="-122"/>
                <a:ea typeface="Microsoft YaHei" panose="020b0503020204020204" pitchFamily="34" charset="-122"/>
              </a:rPr>
              <a:t>伟大事实”的两个方面形成了鲜明的对比，工业和科学的快速发展与民生的凋敝极不协调。</a:t>
            </a:r>
            <a:r>
              <a:rPr lang="en-US" altLang="zh-CN">
                <a:solidFill>
                  <a:srgbClr val="C00000"/>
                </a:solidFill>
                <a:latin typeface="Microsoft YaHei" panose="020b0503020204020204" pitchFamily="34" charset="-122"/>
                <a:ea typeface="Microsoft YaHei" panose="020b0503020204020204" pitchFamily="34" charset="-122"/>
              </a:rPr>
              <a:t>(2)</a:t>
            </a:r>
            <a:r>
              <a:rPr lang="zh-CN" altLang="en-US">
                <a:solidFill>
                  <a:srgbClr val="C00000"/>
                </a:solidFill>
                <a:latin typeface="Microsoft YaHei" panose="020b0503020204020204" pitchFamily="34" charset="-122"/>
                <a:ea typeface="Microsoft YaHei" panose="020b0503020204020204" pitchFamily="34" charset="-122"/>
              </a:rPr>
              <a:t>预示着需要有一场大的社会变革来改变这种衰颓的现状，而无产阶级正是这一历史职责的承担者。</a:t>
            </a:r>
          </a:p>
        </p:txBody>
      </p:sp>
      <p:pic>
        <p:nvPicPr>
          <p:cNvPr id="5" name="图片 4">
            <a:extLst>
              <a:ext uri="{FF2B5EF4-FFF2-40B4-BE49-F238E27FC236}">
                <a16:creationId xmlns:a16="http://schemas.microsoft.com/office/drawing/2014/main" id="{06E1DBEB-7E61-AC40-9324-EA26F801ABFC}"/>
              </a:ext>
            </a:extLst>
          </p:cNvPr>
          <p:cNvPicPr>
            <a:picLocks noChangeAspect="1"/>
          </p:cNvPicPr>
          <p:nvPr/>
        </p:nvPicPr>
        <p:blipFill>
          <a:blip r:embed="rId2">
            <a:extLst>
              <a:ext uri="{28A0092B-C50C-407E-A947-70E740481C1C}">
                <a14:useLocalDpi xmlns:a14="http://schemas.microsoft.com/office/drawing/2010/main" val="0"/>
              </a:ext>
            </a:extLst>
          </a:blip>
          <a:srcRect l="15851" t="5415" r="9468"/>
          <a:stretch>
            <a:fillRect/>
          </a:stretch>
        </p:blipFill>
        <p:spPr>
          <a:xfrm>
            <a:off x="646213" y="2110170"/>
            <a:ext cx="3185615" cy="226949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347724741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animEffect transition="in" filter="dissolve">
                                      <p:cBhvr>
                                        <p:cTn id="7"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44780" y="160020"/>
            <a:ext cx="11832590" cy="646938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780684" y="1719187"/>
            <a:ext cx="10630632" cy="3351046"/>
          </a:xfrm>
          <a:prstGeom prst="rect">
            <a:avLst/>
          </a:prstGeom>
          <a:noFill/>
          <a:effectLst/>
        </p:spPr>
        <p:txBody>
          <a:bodyPr wrap="square" rtlCol="0">
            <a:spAutoFit/>
          </a:bodyPr>
          <a:lstStyle/>
          <a:p>
            <a:pPr algn="ctr">
              <a:lnSpc>
                <a:spcPct val="150000"/>
              </a:lnSpc>
            </a:pPr>
            <a:r>
              <a:rPr lang="en-US" altLang="zh-CN" sz="2400" b="1">
                <a:solidFill>
                  <a:schemeClr val="bg1"/>
                </a:solidFill>
                <a:latin typeface="Microsoft YaHei" panose="020b0503020204020204" pitchFamily="34" charset="-122"/>
                <a:ea typeface="Microsoft YaHei" panose="020b0503020204020204" pitchFamily="34" charset="-122"/>
              </a:rPr>
              <a:t>【</a:t>
            </a:r>
            <a:r>
              <a:rPr lang="zh-CN" altLang="en-US" sz="2400" b="1">
                <a:solidFill>
                  <a:schemeClr val="bg1"/>
                </a:solidFill>
                <a:latin typeface="Microsoft YaHei" panose="020b0503020204020204" pitchFamily="34" charset="-122"/>
                <a:ea typeface="Microsoft YaHei" panose="020b0503020204020204" pitchFamily="34" charset="-122"/>
              </a:rPr>
              <a:t>文本解读</a:t>
            </a:r>
            <a:r>
              <a:rPr lang="en-US" altLang="zh-CN" sz="2400" b="1">
                <a:solidFill>
                  <a:schemeClr val="bg1"/>
                </a:solidFill>
                <a:latin typeface="Microsoft YaHei" panose="020b0503020204020204" pitchFamily="34" charset="-122"/>
                <a:ea typeface="Microsoft YaHei" panose="020b0503020204020204" pitchFamily="34" charset="-122"/>
              </a:rPr>
              <a:t>】</a:t>
            </a:r>
          </a:p>
          <a:p>
            <a:pPr indent="457200">
              <a:lnSpc>
                <a:spcPct val="150000"/>
              </a:lnSpc>
            </a:pPr>
            <a:r>
              <a:rPr lang="zh-CN" altLang="en-US" sz="2400">
                <a:solidFill>
                  <a:schemeClr val="bg1"/>
                </a:solidFill>
                <a:latin typeface="Microsoft YaHei" panose="020b0503020204020204" pitchFamily="34" charset="-122"/>
                <a:ea typeface="Microsoft YaHei" panose="020b0503020204020204" pitchFamily="34" charset="-122"/>
              </a:rPr>
              <a:t>本文是马克思面对志同道合的革命友人发表的即席演说，以历史唯物主义的观点阐发了蕴含在资本主义社会“干硬外壳”下的深层矛盾，富于前瞻性地向世界宣告无产阶级的历史使命</a:t>
            </a:r>
            <a:r>
              <a:rPr lang="en-US" altLang="zh-CN" sz="2400">
                <a:solidFill>
                  <a:schemeClr val="bg1"/>
                </a:solidFill>
                <a:latin typeface="Microsoft YaHei" panose="020b0503020204020204" pitchFamily="34" charset="-122"/>
                <a:ea typeface="Microsoft YaHei" panose="020b0503020204020204" pitchFamily="34" charset="-122"/>
              </a:rPr>
              <a:t>——</a:t>
            </a:r>
            <a:r>
              <a:rPr lang="zh-CN" altLang="en-US" sz="2400">
                <a:solidFill>
                  <a:schemeClr val="bg1"/>
                </a:solidFill>
                <a:latin typeface="Microsoft YaHei" panose="020b0503020204020204" pitchFamily="34" charset="-122"/>
                <a:ea typeface="Microsoft YaHei" panose="020b0503020204020204" pitchFamily="34" charset="-122"/>
              </a:rPr>
              <a:t>担当资本主义灭亡的“执刑者”。文章善用比喻和典故，将睿智的思想和深刻的理论表达得鲜活生动，极具鼓动性和感召力。</a:t>
            </a:r>
          </a:p>
        </p:txBody>
      </p:sp>
    </p:spTree>
    <p:extLst>
      <p:ext uri="{BB962C8B-B14F-4D97-AF65-F5344CB8AC3E}">
        <p14:creationId xmlns:p14="http://schemas.microsoft.com/office/powerpoint/2010/main" val="165845616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id="{A4EC2E4C-AD40-3646-95D2-83AE6BA73B2A}"/>
              </a:ext>
            </a:extLst>
          </p:cNvPr>
          <p:cNvSpPr txBox="1"/>
          <p:nvPr/>
        </p:nvSpPr>
        <p:spPr>
          <a:xfrm>
            <a:off x="4334159" y="1326834"/>
            <a:ext cx="7407267" cy="4198393"/>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剖析内容和意图</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．阅读第</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段，回答下列问题。</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随着人类愈益控制自然，个人却似乎愈益成为别人的奴隶或自身的卑劣行为的奴隶。甚至科学的纯洁光辉仿佛也只能在愚昧无知的黑暗背景上闪耀。”句中两个“奴隶”含义是否相同？“愚昧无知”的内涵是什么？为什么这样说？</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①不同。前者是指工人成为资本家的奴隶，后者则是指资本家成为自己所攫取的财富的奴隶。②“愚昧无知”指资本家借助生产力的发展，对工人剩余价值的榨取变本加厉，从而引发无产阶级革命，资产阶级将会成为自己的掘墓人。并且“愚昧无知”的嘲弄显示了极强的讽刺力量。</a:t>
            </a:r>
          </a:p>
        </p:txBody>
      </p:sp>
      <p:pic>
        <p:nvPicPr>
          <p:cNvPr id="5" name="图片 4">
            <a:extLst>
              <a:ext uri="{FF2B5EF4-FFF2-40B4-BE49-F238E27FC236}">
                <a16:creationId xmlns:a16="http://schemas.microsoft.com/office/drawing/2014/main" id="{991BC9B5-F110-C54A-9960-6BB614A6C5F7}"/>
              </a:ext>
            </a:extLst>
          </p:cNvPr>
          <p:cNvPicPr>
            <a:picLocks noChangeAspect="1"/>
          </p:cNvPicPr>
          <p:nvPr/>
        </p:nvPicPr>
        <p:blipFill>
          <a:blip r:embed="rId2">
            <a:extLst>
              <a:ext uri="{28A0092B-C50C-407E-A947-70E740481C1C}">
                <a14:useLocalDpi xmlns:a14="http://schemas.microsoft.com/office/drawing/2010/main" val="0"/>
              </a:ext>
            </a:extLst>
          </a:blip>
          <a:srcRect l="15851" t="5415" r="9468"/>
          <a:stretch>
            <a:fillRect/>
          </a:stretch>
        </p:blipFill>
        <p:spPr>
          <a:xfrm>
            <a:off x="646213" y="2110170"/>
            <a:ext cx="3185615" cy="226949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262572990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3" end="3"/>
                                            </p:txEl>
                                          </p:spTgt>
                                        </p:tgtEl>
                                        <p:attrNameLst>
                                          <p:attrName>style.visibility</p:attrName>
                                        </p:attrNameLst>
                                      </p:cBhvr>
                                      <p:to>
                                        <p:strVal val="visible"/>
                                      </p:to>
                                    </p:set>
                                    <p:animEffect transition="in" filter="dissolve">
                                      <p:cBhvr>
                                        <p:cTn id="7"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id="{A4EC2E4C-AD40-3646-95D2-83AE6BA73B2A}"/>
              </a:ext>
            </a:extLst>
          </p:cNvPr>
          <p:cNvSpPr txBox="1"/>
          <p:nvPr/>
        </p:nvSpPr>
        <p:spPr>
          <a:xfrm>
            <a:off x="4334159" y="1326834"/>
            <a:ext cx="7407267" cy="3367397"/>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剖析内容和意图</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．阅读第</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段，回答下列问题。</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我们的一切发明和进步，似乎结果是使物质力量成为有智慧的生命，而人的生命则化为愚钝的物质力量。”应如何理解这句话？</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发明和进步使得物质力量向智能化发展，机器变得越来越先进、灵巧、高效，好像具有了人的生命、智慧；而有些人却一心趋利，贪得无厌，变得愈加冷酷、自私、无情，失去了博爱、善良的人性，从而被物质化了。</a:t>
            </a:r>
          </a:p>
        </p:txBody>
      </p:sp>
      <p:pic>
        <p:nvPicPr>
          <p:cNvPr id="5" name="图片 4">
            <a:extLst>
              <a:ext uri="{FF2B5EF4-FFF2-40B4-BE49-F238E27FC236}">
                <a16:creationId xmlns:a16="http://schemas.microsoft.com/office/drawing/2014/main" id="{5C33D4CD-DA71-4241-A98B-9CE450FA691A}"/>
              </a:ext>
            </a:extLst>
          </p:cNvPr>
          <p:cNvPicPr>
            <a:picLocks noChangeAspect="1"/>
          </p:cNvPicPr>
          <p:nvPr/>
        </p:nvPicPr>
        <p:blipFill>
          <a:blip r:embed="rId2">
            <a:extLst>
              <a:ext uri="{28A0092B-C50C-407E-A947-70E740481C1C}">
                <a14:useLocalDpi xmlns:a14="http://schemas.microsoft.com/office/drawing/2010/main" val="0"/>
              </a:ext>
            </a:extLst>
          </a:blip>
          <a:srcRect l="15851" t="5415" r="9468"/>
          <a:stretch>
            <a:fillRect/>
          </a:stretch>
        </p:blipFill>
        <p:spPr>
          <a:xfrm>
            <a:off x="646213" y="2110170"/>
            <a:ext cx="3185615" cy="226949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1081565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3" end="3"/>
                                            </p:txEl>
                                          </p:spTgt>
                                        </p:tgtEl>
                                        <p:attrNameLst>
                                          <p:attrName>style.visibility</p:attrName>
                                        </p:attrNameLst>
                                      </p:cBhvr>
                                      <p:to>
                                        <p:strVal val="visible"/>
                                      </p:to>
                                    </p:set>
                                    <p:animEffect transition="in" filter="dissolve">
                                      <p:cBhvr>
                                        <p:cTn id="7"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id="{A4EC2E4C-AD40-3646-95D2-83AE6BA73B2A}"/>
              </a:ext>
            </a:extLst>
          </p:cNvPr>
          <p:cNvSpPr txBox="1"/>
          <p:nvPr/>
        </p:nvSpPr>
        <p:spPr>
          <a:xfrm>
            <a:off x="4334159" y="1326834"/>
            <a:ext cx="7407267" cy="3782895"/>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剖析内容和意图</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．阅读第</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段，回答下列问题。</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有些党派可能为此痛哭流涕；另一些党派可能为了要摆脱现代冲突而希望抛开现代技术；还有一些党派可能以为工业上如此巨大的进步要以政治上同样巨大的倒退来补充。”这体现了三个党派面对前面所说的两种对抗的态度，这三种态度有何不同？</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①有些党派：手足无措，惊慌恐惧，不敢面对现实。②另一些党派：仇视新生事物，只看矛盾的表象，看不透事物的本质。③还有一些党派：政治上妥协退让，开历史倒车。</a:t>
            </a:r>
          </a:p>
        </p:txBody>
      </p:sp>
      <p:pic>
        <p:nvPicPr>
          <p:cNvPr id="5" name="图片 4">
            <a:extLst>
              <a:ext uri="{FF2B5EF4-FFF2-40B4-BE49-F238E27FC236}">
                <a16:creationId xmlns:a16="http://schemas.microsoft.com/office/drawing/2014/main" id="{A4E0480E-3448-AF46-AF8B-DCE8C8E9D59B}"/>
              </a:ext>
            </a:extLst>
          </p:cNvPr>
          <p:cNvPicPr>
            <a:picLocks noChangeAspect="1"/>
          </p:cNvPicPr>
          <p:nvPr/>
        </p:nvPicPr>
        <p:blipFill>
          <a:blip r:embed="rId2">
            <a:extLst>
              <a:ext uri="{28A0092B-C50C-407E-A947-70E740481C1C}">
                <a14:useLocalDpi xmlns:a14="http://schemas.microsoft.com/office/drawing/2010/main" val="0"/>
              </a:ext>
            </a:extLst>
          </a:blip>
          <a:srcRect l="15851" t="5415" r="9468"/>
          <a:stretch>
            <a:fillRect/>
          </a:stretch>
        </p:blipFill>
        <p:spPr>
          <a:xfrm>
            <a:off x="646213" y="2110170"/>
            <a:ext cx="3185615" cy="226949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275549348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3" end="3"/>
                                            </p:txEl>
                                          </p:spTgt>
                                        </p:tgtEl>
                                        <p:attrNameLst>
                                          <p:attrName>style.visibility</p:attrName>
                                        </p:attrNameLst>
                                      </p:cBhvr>
                                      <p:to>
                                        <p:strVal val="visible"/>
                                      </p:to>
                                    </p:set>
                                    <p:animEffect transition="in" filter="dissolve">
                                      <p:cBhvr>
                                        <p:cTn id="7"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id="{A4EC2E4C-AD40-3646-95D2-83AE6BA73B2A}"/>
              </a:ext>
            </a:extLst>
          </p:cNvPr>
          <p:cNvSpPr txBox="1"/>
          <p:nvPr/>
        </p:nvSpPr>
        <p:spPr>
          <a:xfrm>
            <a:off x="4320908" y="1578626"/>
            <a:ext cx="7500032" cy="2951898"/>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剖析内容和意图</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．阅读第</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段，回答下列问题。</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这种革命意味着他们的本阶级在全世界的解放，这种革命同资本的统治和雇佣奴隶制具有同样的普遍性质。”如何理解“同样的普遍性质”？</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资本统治下的被剥削对象和雇佣奴隶制下的受奴役者是全世界被压迫的无产阶级，同样无产阶级的革命对象也是全世界的资本家和雇佣奴隶主。</a:t>
            </a:r>
          </a:p>
        </p:txBody>
      </p:sp>
      <p:pic>
        <p:nvPicPr>
          <p:cNvPr id="5" name="图片 4">
            <a:extLst>
              <a:ext uri="{FF2B5EF4-FFF2-40B4-BE49-F238E27FC236}">
                <a16:creationId xmlns:a16="http://schemas.microsoft.com/office/drawing/2014/main" id="{2DC7763E-3F91-D647-A8C2-BE6D6E6A5572}"/>
              </a:ext>
            </a:extLst>
          </p:cNvPr>
          <p:cNvPicPr>
            <a:picLocks noChangeAspect="1"/>
          </p:cNvPicPr>
          <p:nvPr/>
        </p:nvPicPr>
        <p:blipFill>
          <a:blip r:embed="rId2">
            <a:extLst>
              <a:ext uri="{28A0092B-C50C-407E-A947-70E740481C1C}">
                <a14:useLocalDpi xmlns:a14="http://schemas.microsoft.com/office/drawing/2010/main" val="0"/>
              </a:ext>
            </a:extLst>
          </a:blip>
          <a:srcRect l="15851" t="5415" r="9468"/>
          <a:stretch>
            <a:fillRect/>
          </a:stretch>
        </p:blipFill>
        <p:spPr>
          <a:xfrm>
            <a:off x="646213" y="2110170"/>
            <a:ext cx="3185615" cy="226949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15200074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3" end="3"/>
                                            </p:txEl>
                                          </p:spTgt>
                                        </p:tgtEl>
                                        <p:attrNameLst>
                                          <p:attrName>style.visibility</p:attrName>
                                        </p:attrNameLst>
                                      </p:cBhvr>
                                      <p:to>
                                        <p:strVal val="visible"/>
                                      </p:to>
                                    </p:set>
                                    <p:animEffect transition="in" filter="dissolve">
                                      <p:cBhvr>
                                        <p:cTn id="7"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id="{A4EC2E4C-AD40-3646-95D2-83AE6BA73B2A}"/>
              </a:ext>
            </a:extLst>
          </p:cNvPr>
          <p:cNvSpPr txBox="1"/>
          <p:nvPr/>
        </p:nvSpPr>
        <p:spPr>
          <a:xfrm>
            <a:off x="4334159" y="1326834"/>
            <a:ext cx="7407267" cy="2536400"/>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剖析内容和意图</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．阅读第</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段，回答下列问题。</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如何理解“历史本身就是审判官，而无产阶级就是执刑者”这句话的含意？</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历史将会公正、客观地彰显、揭露资产阶级凶狠、邪恶、残酷的本质，而无产阶级就是推翻资产阶级统治的革命者、实践者。</a:t>
            </a:r>
          </a:p>
        </p:txBody>
      </p:sp>
      <p:pic>
        <p:nvPicPr>
          <p:cNvPr id="5" name="图片 4">
            <a:extLst>
              <a:ext uri="{FF2B5EF4-FFF2-40B4-BE49-F238E27FC236}">
                <a16:creationId xmlns:a16="http://schemas.microsoft.com/office/drawing/2014/main" id="{17C9D1D7-8D35-0941-BCD7-6DE4F26EFA1E}"/>
              </a:ext>
            </a:extLst>
          </p:cNvPr>
          <p:cNvPicPr>
            <a:picLocks noChangeAspect="1"/>
          </p:cNvPicPr>
          <p:nvPr/>
        </p:nvPicPr>
        <p:blipFill>
          <a:blip r:embed="rId2">
            <a:extLst>
              <a:ext uri="{28A0092B-C50C-407E-A947-70E740481C1C}">
                <a14:useLocalDpi xmlns:a14="http://schemas.microsoft.com/office/drawing/2010/main" val="0"/>
              </a:ext>
            </a:extLst>
          </a:blip>
          <a:srcRect l="15851" t="5415" r="9468"/>
          <a:stretch>
            <a:fillRect/>
          </a:stretch>
        </p:blipFill>
        <p:spPr>
          <a:xfrm>
            <a:off x="646213" y="2110170"/>
            <a:ext cx="3185615" cy="226949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4413510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3" end="3"/>
                                            </p:txEl>
                                          </p:spTgt>
                                        </p:tgtEl>
                                        <p:attrNameLst>
                                          <p:attrName>style.visibility</p:attrName>
                                        </p:attrNameLst>
                                      </p:cBhvr>
                                      <p:to>
                                        <p:strVal val="visible"/>
                                      </p:to>
                                    </p:set>
                                    <p:animEffect transition="in" filter="dissolve">
                                      <p:cBhvr>
                                        <p:cTn id="7"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id="{A4EC2E4C-AD40-3646-95D2-83AE6BA73B2A}"/>
              </a:ext>
            </a:extLst>
          </p:cNvPr>
          <p:cNvSpPr txBox="1"/>
          <p:nvPr/>
        </p:nvSpPr>
        <p:spPr>
          <a:xfrm>
            <a:off x="4334159" y="1326834"/>
            <a:ext cx="7407267" cy="4198393"/>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分析手法</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试分析下列句子中表达技巧的具体运用及表达效果。</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在看来似乎坚硬的外表下面，现出了一片汪洋大海，只要它动荡起来，就能把由坚硬岩石构成的大陆撞得粉碎。</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运用了比喻手法。“坚硬的外表”比喻“资本主义生产关系貌似强大，但已是外强中干”，“汪洋大海”比喻“无产阶级解放运动”，“坚硬岩石构成的大陆”比喻“依然比较强大的资产阶级统治势力”。整句话多处运用比喻，说明无产阶级革命一旦发动起来，将会产生摧枯拉朽的强大力量，从而彻底摧毁资产阶级的反动统治，创立无产阶级的宏基伟业。</a:t>
            </a:r>
          </a:p>
        </p:txBody>
      </p:sp>
      <p:pic>
        <p:nvPicPr>
          <p:cNvPr id="5" name="图片 4">
            <a:extLst>
              <a:ext uri="{FF2B5EF4-FFF2-40B4-BE49-F238E27FC236}">
                <a16:creationId xmlns:a16="http://schemas.microsoft.com/office/drawing/2014/main" id="{2AF70244-F9C1-4D48-B820-4DFAAB42A243}"/>
              </a:ext>
            </a:extLst>
          </p:cNvPr>
          <p:cNvPicPr>
            <a:picLocks noChangeAspect="1"/>
          </p:cNvPicPr>
          <p:nvPr/>
        </p:nvPicPr>
        <p:blipFill>
          <a:blip r:embed="rId2">
            <a:extLst>
              <a:ext uri="{28A0092B-C50C-407E-A947-70E740481C1C}">
                <a14:useLocalDpi xmlns:a14="http://schemas.microsoft.com/office/drawing/2010/main" val="0"/>
              </a:ext>
            </a:extLst>
          </a:blip>
          <a:srcRect l="15851" t="5415" r="9468"/>
          <a:stretch>
            <a:fillRect/>
          </a:stretch>
        </p:blipFill>
        <p:spPr>
          <a:xfrm>
            <a:off x="646213" y="2110170"/>
            <a:ext cx="3185615" cy="226949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254800379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3" end="3"/>
                                            </p:txEl>
                                          </p:spTgt>
                                        </p:tgtEl>
                                        <p:attrNameLst>
                                          <p:attrName>style.visibility</p:attrName>
                                        </p:attrNameLst>
                                      </p:cBhvr>
                                      <p:to>
                                        <p:strVal val="visible"/>
                                      </p:to>
                                    </p:set>
                                    <p:animEffect transition="in" filter="dissolve">
                                      <p:cBhvr>
                                        <p:cTn id="7"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id="{A4EC2E4C-AD40-3646-95D2-83AE6BA73B2A}"/>
              </a:ext>
            </a:extLst>
          </p:cNvPr>
          <p:cNvSpPr txBox="1"/>
          <p:nvPr/>
        </p:nvSpPr>
        <p:spPr>
          <a:xfrm>
            <a:off x="4334159" y="1326834"/>
            <a:ext cx="7407267" cy="2951898"/>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分析手法</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试分析下列句子中表达技巧的具体运用及表达效果。</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可是我们不会认错那个经常在这一切矛盾中出现的狡狯的精灵。</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运用了比喻和用典。“狡狯的精灵”语出莎士比亚喜剧</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仲夏夜之梦</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，用在此处喻指生产力和生产关系之间的矛盾。比喻和典故的运用，生动形象地阐明了马克思深刻的理论，即工人阶级是化解这一矛盾的不二人选，工人阶级将推动社会的新生力量高效发挥作用。</a:t>
            </a:r>
          </a:p>
        </p:txBody>
      </p:sp>
      <p:pic>
        <p:nvPicPr>
          <p:cNvPr id="5" name="图片 4">
            <a:extLst>
              <a:ext uri="{FF2B5EF4-FFF2-40B4-BE49-F238E27FC236}">
                <a16:creationId xmlns:a16="http://schemas.microsoft.com/office/drawing/2014/main" id="{E1440573-77EE-C548-9C62-132F32E46228}"/>
              </a:ext>
            </a:extLst>
          </p:cNvPr>
          <p:cNvPicPr>
            <a:picLocks noChangeAspect="1"/>
          </p:cNvPicPr>
          <p:nvPr/>
        </p:nvPicPr>
        <p:blipFill>
          <a:blip r:embed="rId2">
            <a:extLst>
              <a:ext uri="{28A0092B-C50C-407E-A947-70E740481C1C}">
                <a14:useLocalDpi xmlns:a14="http://schemas.microsoft.com/office/drawing/2010/main" val="0"/>
              </a:ext>
            </a:extLst>
          </a:blip>
          <a:srcRect l="15851" t="5415" r="9468"/>
          <a:stretch>
            <a:fillRect/>
          </a:stretch>
        </p:blipFill>
        <p:spPr>
          <a:xfrm>
            <a:off x="646213" y="2110170"/>
            <a:ext cx="3185615" cy="226949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152259153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3" end="3"/>
                                            </p:txEl>
                                          </p:spTgt>
                                        </p:tgtEl>
                                        <p:attrNameLst>
                                          <p:attrName>style.visibility</p:attrName>
                                        </p:attrNameLst>
                                      </p:cBhvr>
                                      <p:to>
                                        <p:strVal val="visible"/>
                                      </p:to>
                                    </p:set>
                                    <p:animEffect transition="in" filter="dissolve">
                                      <p:cBhvr>
                                        <p:cTn id="7"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id="{A4EC2E4C-AD40-3646-95D2-83AE6BA73B2A}"/>
              </a:ext>
            </a:extLst>
          </p:cNvPr>
          <p:cNvSpPr txBox="1"/>
          <p:nvPr/>
        </p:nvSpPr>
        <p:spPr>
          <a:xfrm>
            <a:off x="4334159" y="1326834"/>
            <a:ext cx="7407267" cy="4198393"/>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分析手法</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试分析下列句子中表达技巧的具体运用及表达效果。</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在那些使资产阶级、贵族和可怜的倒退预言家惊慌失措的现象当中，我们认出了我们的勇敢的朋友好人儿罗宾，这个会迅速刨土的老田鼠、光荣的工兵</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革命。</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运用了比喻和用典。“好人儿罗宾”出自莎士比亚喜剧</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仲夏夜之梦</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，此处用来喻指造福于劳动大众的革命。“这个会迅速刨土的老田鼠、光荣的工兵”出自莎士比亚悲剧</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哈姆莱特</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，此处用来喻指革命。这些手法的运用生动形象而又不乏幽默，表现了无产阶级革命的强大力量。</a:t>
            </a:r>
          </a:p>
        </p:txBody>
      </p:sp>
      <p:pic>
        <p:nvPicPr>
          <p:cNvPr id="5" name="图片 4">
            <a:extLst>
              <a:ext uri="{FF2B5EF4-FFF2-40B4-BE49-F238E27FC236}">
                <a16:creationId xmlns:a16="http://schemas.microsoft.com/office/drawing/2014/main" id="{2DAC0C46-CE4F-D14D-98FA-DE4B630167E9}"/>
              </a:ext>
            </a:extLst>
          </p:cNvPr>
          <p:cNvPicPr>
            <a:picLocks noChangeAspect="1"/>
          </p:cNvPicPr>
          <p:nvPr/>
        </p:nvPicPr>
        <p:blipFill>
          <a:blip r:embed="rId2">
            <a:extLst>
              <a:ext uri="{28A0092B-C50C-407E-A947-70E740481C1C}">
                <a14:useLocalDpi xmlns:a14="http://schemas.microsoft.com/office/drawing/2010/main" val="0"/>
              </a:ext>
            </a:extLst>
          </a:blip>
          <a:srcRect l="15851" t="5415" r="9468"/>
          <a:stretch>
            <a:fillRect/>
          </a:stretch>
        </p:blipFill>
        <p:spPr>
          <a:xfrm>
            <a:off x="646213" y="2110170"/>
            <a:ext cx="3185615" cy="226949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221496503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3" end="3"/>
                                            </p:txEl>
                                          </p:spTgt>
                                        </p:tgtEl>
                                        <p:attrNameLst>
                                          <p:attrName>style.visibility</p:attrName>
                                        </p:attrNameLst>
                                      </p:cBhvr>
                                      <p:to>
                                        <p:strVal val="visible"/>
                                      </p:to>
                                    </p:set>
                                    <p:animEffect transition="in" filter="dissolve">
                                      <p:cBhvr>
                                        <p:cTn id="7"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id="{A4EC2E4C-AD40-3646-95D2-83AE6BA73B2A}"/>
              </a:ext>
            </a:extLst>
          </p:cNvPr>
          <p:cNvSpPr txBox="1"/>
          <p:nvPr/>
        </p:nvSpPr>
        <p:spPr>
          <a:xfrm>
            <a:off x="4334159" y="1326834"/>
            <a:ext cx="7407267" cy="3782895"/>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分析手法</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试分析下列句子中表达技巧的具体运用及表达效果。</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蒸汽、电力和自动走锭纺纱机甚至是比巴尔贝斯、拉斯拜尔和布朗基诸位公民更危险万分的革命家。</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运用了拟人和对比。把“蒸汽、电力和自动走锭纺纱机”说成是“革命家”，用了拟人的修辞手法；说“蒸汽、电力和自动走锭纺纱机”比“巴尔贝斯、拉斯拜尔和布朗基诸位公民更危险万分”是对比手法。两种手法兼用，生动、鲜明地指出了“经济的社会形态”的变革给当时社会带来的变化更加巨大。</a:t>
            </a:r>
          </a:p>
        </p:txBody>
      </p:sp>
      <p:pic>
        <p:nvPicPr>
          <p:cNvPr id="5" name="图片 4">
            <a:extLst>
              <a:ext uri="{FF2B5EF4-FFF2-40B4-BE49-F238E27FC236}">
                <a16:creationId xmlns:a16="http://schemas.microsoft.com/office/drawing/2014/main" id="{3A36B749-EDDB-E144-BCF4-5DD135E014A5}"/>
              </a:ext>
            </a:extLst>
          </p:cNvPr>
          <p:cNvPicPr>
            <a:picLocks noChangeAspect="1"/>
          </p:cNvPicPr>
          <p:nvPr/>
        </p:nvPicPr>
        <p:blipFill>
          <a:blip r:embed="rId2">
            <a:extLst>
              <a:ext uri="{28A0092B-C50C-407E-A947-70E740481C1C}">
                <a14:useLocalDpi xmlns:a14="http://schemas.microsoft.com/office/drawing/2010/main" val="0"/>
              </a:ext>
            </a:extLst>
          </a:blip>
          <a:srcRect l="15851" t="5415" r="9468"/>
          <a:stretch>
            <a:fillRect/>
          </a:stretch>
        </p:blipFill>
        <p:spPr>
          <a:xfrm>
            <a:off x="646213" y="2110170"/>
            <a:ext cx="3185615" cy="226949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47684761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3" end="3"/>
                                            </p:txEl>
                                          </p:spTgt>
                                        </p:tgtEl>
                                        <p:attrNameLst>
                                          <p:attrName>style.visibility</p:attrName>
                                        </p:attrNameLst>
                                      </p:cBhvr>
                                      <p:to>
                                        <p:strVal val="visible"/>
                                      </p:to>
                                    </p:set>
                                    <p:animEffect transition="in" filter="dissolve">
                                      <p:cBhvr>
                                        <p:cTn id="7"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id="{A4EC2E4C-AD40-3646-95D2-83AE6BA73B2A}"/>
              </a:ext>
            </a:extLst>
          </p:cNvPr>
          <p:cNvSpPr txBox="1"/>
          <p:nvPr/>
        </p:nvSpPr>
        <p:spPr>
          <a:xfrm>
            <a:off x="4334159" y="1326834"/>
            <a:ext cx="7407267" cy="4613892"/>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分析手法</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试分析下列句子中表达技巧的具体运用及表达效果。</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但是，尽管我们生活在其中的大气把两万磅重的压力加在每一个人身上，你们可感觉得到吗？同样，欧洲社会在</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1848</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年以前也没有感觉到从四面八方包围着它、压抑着它的革命气氛。</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运用了类比手法。这里将大气压加在每一个人身上，人们浑然不觉，与经济的社会形态的变革并不显豁、直观类比，强调经济变革，集中表现为生产力的变革，特别是由科技带来的生产力的变革，由于人们惯性、感觉经验，人们却并非总是能够意识到它。同时，“从四面八方包围着它、压抑着它”也强调了经济的社会形态的变革虽不能被人明显地觉察，但其却潜藏着足以颠覆社会的蓬勃伟力。</a:t>
            </a:r>
          </a:p>
        </p:txBody>
      </p:sp>
      <p:pic>
        <p:nvPicPr>
          <p:cNvPr id="5" name="图片 4">
            <a:extLst>
              <a:ext uri="{FF2B5EF4-FFF2-40B4-BE49-F238E27FC236}">
                <a16:creationId xmlns:a16="http://schemas.microsoft.com/office/drawing/2014/main" id="{405F01F3-BA7E-9845-B727-CF04C0DB3DAC}"/>
              </a:ext>
            </a:extLst>
          </p:cNvPr>
          <p:cNvPicPr>
            <a:picLocks noChangeAspect="1"/>
          </p:cNvPicPr>
          <p:nvPr/>
        </p:nvPicPr>
        <p:blipFill>
          <a:blip r:embed="rId2">
            <a:extLst>
              <a:ext uri="{28A0092B-C50C-407E-A947-70E740481C1C}">
                <a14:useLocalDpi xmlns:a14="http://schemas.microsoft.com/office/drawing/2010/main" val="0"/>
              </a:ext>
            </a:extLst>
          </a:blip>
          <a:srcRect l="15851" t="5415" r="9468"/>
          <a:stretch>
            <a:fillRect/>
          </a:stretch>
        </p:blipFill>
        <p:spPr>
          <a:xfrm>
            <a:off x="646213" y="2110170"/>
            <a:ext cx="3185615" cy="226949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28246760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 fill="hold">
                                          <p:stCondLst>
                                            <p:cond delay="0"/>
                                          </p:stCondLst>
                                        </p:cTn>
                                        <p:tgtEl>
                                          <p:spTgt spid="10">
                                            <p:txEl>
                                              <p:pRg st="3" end="3"/>
                                            </p:txEl>
                                          </p:spTgt>
                                        </p:tgtEl>
                                        <p:attrNameLst>
                                          <p:attrName>style.visibility</p:attrName>
                                        </p:attrNameLst>
                                      </p:cBhvr>
                                      <p:to>
                                        <p:strVal val="visible"/>
                                      </p:to>
                                    </p:set>
                                    <p:animEffect transition="in" filter="checkerboard(across)">
                                      <p:cBhvr>
                                        <p:cTn id="7"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lum/>
          </a:blip>
          <a:stretch>
            <a:fillRect/>
          </a:stretch>
        </a:blipFill>
        <a:effectLst/>
      </p:bgPr>
    </p:bg>
    <p:spTree>
      <p:nvGrpSpPr>
        <p:cNvPr id="1" name=""/>
        <p:cNvGrpSpPr/>
        <p:nvPr/>
      </p:nvGrpSpPr>
      <p:grpSpPr>
        <a:xfrm>
          <a:off x="0" y="0"/>
          <a:ext cx="0" cy="0"/>
        </a:xfrm>
      </p:grpSpPr>
      <p:sp>
        <p:nvSpPr>
          <p:cNvPr id="5" name="矩形 4">
            <a:extLst>
              <a:ext uri="{FF2B5EF4-FFF2-40B4-BE49-F238E27FC236}">
                <a16:creationId xmlns:a16="http://schemas.microsoft.com/office/drawing/2014/main" id="{DC9BCA0A-B255-3344-BF45-5891E826B207}"/>
              </a:ext>
            </a:extLst>
          </p:cNvPr>
          <p:cNvSpPr/>
          <p:nvPr/>
        </p:nvSpPr>
        <p:spPr>
          <a:xfrm>
            <a:off x="498765" y="1864426"/>
            <a:ext cx="9704014" cy="2850078"/>
          </a:xfrm>
          <a:prstGeom prst="rect">
            <a:avLst/>
          </a:prstGeom>
          <a:solidFill>
            <a:schemeClr val="tx1">
              <a:lumMod val="65000"/>
              <a:lumOff val="35000"/>
              <a:alpha val="7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zh-CN" altLang="en-US">
              <a:solidFill>
                <a:schemeClr val="bg1"/>
              </a:solidFill>
            </a:endParaRPr>
          </a:p>
        </p:txBody>
      </p:sp>
      <p:sp>
        <p:nvSpPr>
          <p:cNvPr id="82" name="文本框 81"/>
          <p:cNvSpPr txBox="1"/>
          <p:nvPr/>
        </p:nvSpPr>
        <p:spPr>
          <a:xfrm>
            <a:off x="850900" y="2346960"/>
            <a:ext cx="5031740"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a:solidFill>
                  <a:schemeClr val="bg1"/>
                </a:solidFill>
                <a:latin typeface="Microsoft YaHei" panose="020b0503020204020204" pitchFamily="34" charset="-122"/>
                <a:ea typeface="Microsoft YaHei" panose="020b0503020204020204" pitchFamily="34" charset="-122"/>
                <a:sym typeface="+mn-ea"/>
              </a:rPr>
              <a:t>部编版高中语文必修下册</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第五单元</a:t>
            </a:r>
            <a:endParaRPr lang="en-US" altLang="zh-CN" sz="1400">
              <a:solidFill>
                <a:schemeClr val="bg1"/>
              </a:solidFill>
              <a:latin typeface="Microsoft YaHei" panose="020b0503020204020204" pitchFamily="34" charset="-122"/>
              <a:ea typeface="Microsoft YaHei" panose="020b0503020204020204" pitchFamily="34" charset="-122"/>
              <a:sym typeface="+mn-ea"/>
            </a:endParaRPr>
          </a:p>
        </p:txBody>
      </p:sp>
      <p:sp>
        <p:nvSpPr>
          <p:cNvPr id="85" name="文本框 84"/>
          <p:cNvSpPr txBox="1"/>
          <p:nvPr/>
        </p:nvSpPr>
        <p:spPr>
          <a:xfrm>
            <a:off x="941940" y="2951043"/>
            <a:ext cx="8603436"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a:t>
            </a:r>
            <a:r>
              <a:rPr lang="en-US" altLang="zh-CN" sz="3200" b="1">
                <a:solidFill>
                  <a:schemeClr val="bg1"/>
                </a:solidFill>
                <a:latin typeface="Microsoft YaHei" panose="020b0503020204020204" pitchFamily="34" charset="-122"/>
                <a:ea typeface="Microsoft YaHei" panose="020b0503020204020204" pitchFamily="34" charset="-122"/>
              </a:rPr>
              <a:t>10.1</a:t>
            </a:r>
            <a:r>
              <a:rPr lang="zh-CN" altLang="en-US" sz="3200" b="1">
                <a:solidFill>
                  <a:schemeClr val="bg1"/>
                </a:solidFill>
                <a:latin typeface="Microsoft YaHei" panose="020b0503020204020204" pitchFamily="34" charset="-122"/>
                <a:ea typeface="Microsoft YaHei" panose="020b0503020204020204" pitchFamily="34" charset="-122"/>
              </a:rPr>
              <a:t>课     在</a:t>
            </a:r>
            <a:r>
              <a:rPr lang="en-US" altLang="zh-CN" sz="3200" b="1">
                <a:solidFill>
                  <a:schemeClr val="bg1"/>
                </a:solidFill>
                <a:latin typeface="Microsoft YaHei" panose="020b0503020204020204" pitchFamily="34" charset="-122"/>
                <a:ea typeface="Microsoft YaHei" panose="020b0503020204020204" pitchFamily="34" charset="-122"/>
              </a:rPr>
              <a:t>《</a:t>
            </a:r>
            <a:r>
              <a:rPr lang="zh-CN" altLang="en-US" sz="3200" b="1">
                <a:solidFill>
                  <a:schemeClr val="bg1"/>
                </a:solidFill>
                <a:latin typeface="Microsoft YaHei" panose="020b0503020204020204" pitchFamily="34" charset="-122"/>
                <a:ea typeface="Microsoft YaHei" panose="020b0503020204020204" pitchFamily="34" charset="-122"/>
              </a:rPr>
              <a:t>人民报</a:t>
            </a:r>
            <a:r>
              <a:rPr lang="en-US" altLang="zh-CN" sz="3200" b="1">
                <a:solidFill>
                  <a:schemeClr val="bg1"/>
                </a:solidFill>
                <a:latin typeface="Microsoft YaHei" panose="020b0503020204020204" pitchFamily="34" charset="-122"/>
                <a:ea typeface="Microsoft YaHei" panose="020b0503020204020204" pitchFamily="34" charset="-122"/>
              </a:rPr>
              <a:t>》</a:t>
            </a:r>
            <a:r>
              <a:rPr lang="zh-CN" altLang="en-US" sz="3200" b="1">
                <a:solidFill>
                  <a:schemeClr val="bg1"/>
                </a:solidFill>
                <a:latin typeface="Microsoft YaHei" panose="020b0503020204020204" pitchFamily="34" charset="-122"/>
                <a:ea typeface="Microsoft YaHei" panose="020b0503020204020204" pitchFamily="34" charset="-122"/>
              </a:rPr>
              <a:t>创刊纪念会上的演说</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grpSp>
        <p:nvGrpSpPr>
          <p:cNvPr id="4" name="组合 3"/>
          <p:cNvGrpSpPr/>
          <p:nvPr/>
        </p:nvGrpSpPr>
        <p:grpSpPr>
          <a:xfrm>
            <a:off x="623455" y="3581538"/>
            <a:ext cx="8921921" cy="436245"/>
            <a:chOff x="2055" y="8278"/>
            <a:chExt cx="10095" cy="687"/>
          </a:xfrm>
        </p:grpSpPr>
        <p:cxnSp>
          <p:nvCxnSpPr>
            <p:cNvPr id="2" name="直接连接符 1"/>
            <p:cNvCxnSpPr/>
            <p:nvPr/>
          </p:nvCxnSpPr>
          <p:spPr>
            <a:xfrm flipV="1">
              <a:off x="2055" y="8278"/>
              <a:ext cx="10095" cy="2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直角三角形 2"/>
            <p:cNvSpPr/>
            <p:nvPr/>
          </p:nvSpPr>
          <p:spPr>
            <a:xfrm flipV="1">
              <a:off x="2055" y="8451"/>
              <a:ext cx="514" cy="51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0" name="矩形 9">
            <a:extLst>
              <a:ext uri="{FF2B5EF4-FFF2-40B4-BE49-F238E27FC236}">
                <a16:creationId xmlns:a16="http://schemas.microsoft.com/office/drawing/2014/main" id="{DE831D7A-14D5-E447-B3ED-2C540A31F5ED}"/>
              </a:ext>
            </a:extLst>
          </p:cNvPr>
          <p:cNvSpPr/>
          <p:nvPr/>
        </p:nvSpPr>
        <p:spPr>
          <a:xfrm>
            <a:off x="130629" y="130629"/>
            <a:ext cx="11899075" cy="6590805"/>
          </a:xfrm>
          <a:prstGeom prst="rect">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1000"/>
                                        <p:tgtEl>
                                          <p:spTgt spid="82"/>
                                        </p:tgtEl>
                                        <p:attrNameLst>
                                          <p:attrName>ppt_y</p:attrName>
                                        </p:attrNameLst>
                                      </p:cBhvr>
                                      <p:tavLst>
                                        <p:tav tm="0">
                                          <p:val>
                                            <p:strVal val="#ppt_y+#ppt_h*1.125000"/>
                                          </p:val>
                                        </p:tav>
                                        <p:tav tm="100000">
                                          <p:val>
                                            <p:strVal val="#ppt_y"/>
                                          </p:val>
                                        </p:tav>
                                      </p:tavLst>
                                    </p:anim>
                                    <p:animEffect transition="in" filter="wipe(up)">
                                      <p:cBhvr>
                                        <p:cTn id="8" dur="1000"/>
                                        <p:tgtEl>
                                          <p:spTgt spid="82"/>
                                        </p:tgtEl>
                                      </p:cBhvr>
                                    </p:animEffect>
                                  </p:childTnLst>
                                </p:cTn>
                              </p:par>
                            </p:childTnLst>
                          </p:cTn>
                        </p:par>
                        <p:par>
                          <p:cTn id="9" fill="hold" nodeType="afterGroup">
                            <p:stCondLst>
                              <p:cond delay="1000"/>
                            </p:stCondLst>
                            <p:childTnLst>
                              <p:par>
                                <p:cTn id="10" presetID="29" presetClass="entr" presetSubtype="0" fill="hold" grpId="0" nodeType="afterEffect">
                                  <p:stCondLst>
                                    <p:cond delay="0"/>
                                  </p:stCondLst>
                                  <p:childTnLst>
                                    <p:set>
                                      <p:cBhvr>
                                        <p:cTn id="11" dur="1" fill="hold">
                                          <p:stCondLst>
                                            <p:cond delay="0"/>
                                          </p:stCondLst>
                                        </p:cTn>
                                        <p:tgtEl>
                                          <p:spTgt spid="85"/>
                                        </p:tgtEl>
                                        <p:attrNameLst>
                                          <p:attrName>style.visibility</p:attrName>
                                        </p:attrNameLst>
                                      </p:cBhvr>
                                      <p:to>
                                        <p:strVal val="visible"/>
                                      </p:to>
                                    </p:set>
                                    <p:anim calcmode="lin" valueType="num">
                                      <p:cBhvr>
                                        <p:cTn id="12" dur="1000" fill="hold"/>
                                        <p:tgtEl>
                                          <p:spTgt spid="85"/>
                                        </p:tgtEl>
                                        <p:attrNameLst>
                                          <p:attrName>ppt_x</p:attrName>
                                        </p:attrNameLst>
                                      </p:cBhvr>
                                      <p:tavLst>
                                        <p:tav tm="0">
                                          <p:val>
                                            <p:strVal val="#ppt_x-.2"/>
                                          </p:val>
                                        </p:tav>
                                        <p:tav tm="100000">
                                          <p:val>
                                            <p:strVal val="#ppt_x"/>
                                          </p:val>
                                        </p:tav>
                                      </p:tavLst>
                                    </p:anim>
                                    <p:anim calcmode="lin" valueType="num">
                                      <p:cBhvr>
                                        <p:cTn id="13" dur="1000" fill="hold"/>
                                        <p:tgtEl>
                                          <p:spTgt spid="85"/>
                                        </p:tgtEl>
                                        <p:attrNameLst>
                                          <p:attrName>ppt_y</p:attrName>
                                        </p:attrNameLst>
                                      </p:cBhvr>
                                      <p:tavLst>
                                        <p:tav tm="0">
                                          <p:val>
                                            <p:strVal val="#ppt_y"/>
                                          </p:val>
                                        </p:tav>
                                        <p:tav tm="100000">
                                          <p:val>
                                            <p:strVal val="#ppt_y"/>
                                          </p:val>
                                        </p:tav>
                                      </p:tavLst>
                                    </p:anim>
                                    <p:animEffect transition="in" filter="wipe(right)" prLst="gradientSize: 0.1">
                                      <p:cBhvr>
                                        <p:cTn id="14" dur="1000"/>
                                        <p:tgtEl>
                                          <p:spTgt spid="85"/>
                                        </p:tgtEl>
                                      </p:cBhvr>
                                    </p:animEffect>
                                  </p:childTnLst>
                                </p:cTn>
                              </p:par>
                            </p:childTnLst>
                          </p:cTn>
                        </p:par>
                        <p:par>
                          <p:cTn id="15" fill="hold" nodeType="afterGroup">
                            <p:stCondLst>
                              <p:cond delay="2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5"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id="{A4EC2E4C-AD40-3646-95D2-83AE6BA73B2A}"/>
              </a:ext>
            </a:extLst>
          </p:cNvPr>
          <p:cNvSpPr txBox="1"/>
          <p:nvPr/>
        </p:nvSpPr>
        <p:spPr>
          <a:xfrm>
            <a:off x="4334159" y="1326834"/>
            <a:ext cx="7407267" cy="4613892"/>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分析手法</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试分析下列句子中表达技巧的具体运用及表达效果。</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(6)</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为了报复统治阶级的罪行，在中世纪的德国曾有过一种叫作“菲默法庭”的秘密法庭。如果某一所房子画上了一个红十字，大家就知道，这所房子的主人受到了“菲默法庭”的判决。现在，欧洲所有的房子都画上了神秘的红十字。历史本身就是审判官，而无产阶级就是执刑者。</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运用了比喻和类比手法。这里将“历史”比作“审判官”。同时，将德国的秘密法庭给画红十字的房子的主人实施判决，与历史将会给欧洲的资产阶级给予公正的审判进行类比，生动、鲜明地指出了无产阶级是一种新生的人类，必将承担起执行历史法官的判决的重任，并通过革命实践彻底推翻资产阶级的统治。</a:t>
            </a:r>
          </a:p>
        </p:txBody>
      </p:sp>
      <p:pic>
        <p:nvPicPr>
          <p:cNvPr id="5" name="图片 4">
            <a:extLst>
              <a:ext uri="{FF2B5EF4-FFF2-40B4-BE49-F238E27FC236}">
                <a16:creationId xmlns:a16="http://schemas.microsoft.com/office/drawing/2014/main" id="{D9144E91-EEBB-B347-9023-18AEDAC3BCA4}"/>
              </a:ext>
            </a:extLst>
          </p:cNvPr>
          <p:cNvPicPr>
            <a:picLocks noChangeAspect="1"/>
          </p:cNvPicPr>
          <p:nvPr/>
        </p:nvPicPr>
        <p:blipFill>
          <a:blip r:embed="rId2">
            <a:extLst>
              <a:ext uri="{28A0092B-C50C-407E-A947-70E740481C1C}">
                <a14:useLocalDpi xmlns:a14="http://schemas.microsoft.com/office/drawing/2010/main" val="0"/>
              </a:ext>
            </a:extLst>
          </a:blip>
          <a:srcRect l="15851" t="5415" r="9468"/>
          <a:stretch>
            <a:fillRect/>
          </a:stretch>
        </p:blipFill>
        <p:spPr>
          <a:xfrm>
            <a:off x="646213" y="2110170"/>
            <a:ext cx="3185615" cy="226949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283708615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3" end="3"/>
                                            </p:txEl>
                                          </p:spTgt>
                                        </p:tgtEl>
                                        <p:attrNameLst>
                                          <p:attrName>style.visibility</p:attrName>
                                        </p:attrNameLst>
                                      </p:cBhvr>
                                      <p:to>
                                        <p:strVal val="visible"/>
                                      </p:to>
                                    </p:set>
                                    <p:animEffect transition="in" filter="dissolve">
                                      <p:cBhvr>
                                        <p:cTn id="7"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第四部分</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a:p>
            <a:pPr marL="571500" indent="-571500" algn="l">
              <a:lnSpc>
                <a:spcPct val="150000"/>
              </a:lnSpc>
              <a:buFont typeface="Wingdings" pitchFamily="2" charset="2"/>
              <a:buChar char="n"/>
            </a:pPr>
            <a:r>
              <a:rPr lang="zh-CN" altLang="en-US" sz="4400" b="1">
                <a:latin typeface="Microsoft YaHei" panose="020b0503020204020204" pitchFamily="34" charset="-122"/>
                <a:ea typeface="Microsoft YaHei" panose="020b0503020204020204" pitchFamily="34" charset="-122"/>
                <a:sym typeface="+mn-ea"/>
              </a:rPr>
              <a:t>拓展阅读</a:t>
            </a:r>
            <a:endParaRPr lang="en-US" altLang="zh-CN" sz="3600">
              <a:solidFill>
                <a:schemeClr val="tx1"/>
              </a:solidFill>
              <a:latin typeface="Microsoft YaHei" panose="020b0503020204020204" pitchFamily="34" charset="-122"/>
              <a:ea typeface="Microsoft YaHei" panose="020b0503020204020204" pitchFamily="34" charset="-122"/>
              <a:sym typeface="+mn-ea"/>
            </a:endParaRPr>
          </a:p>
        </p:txBody>
      </p:sp>
      <p:sp>
        <p:nvSpPr>
          <p:cNvPr id="2" name="矩形 1">
            <a:extLst>
              <a:ext uri="{FF2B5EF4-FFF2-40B4-BE49-F238E27FC236}">
                <a16:creationId xmlns:a16="http://schemas.microsoft.com/office/drawing/2014/main" id="{4F49F251-8FB8-1C4C-A910-6D7CE09FA68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28931805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32486" y="1326834"/>
            <a:ext cx="11495359" cy="4198393"/>
          </a:xfrm>
          <a:prstGeom prst="rect">
            <a:avLst/>
          </a:prstGeom>
          <a:noFill/>
        </p:spPr>
        <p:txBody>
          <a:bodyPr wrap="square" rtlCol="0">
            <a:spAutoFit/>
          </a:bodyPr>
          <a:lstStyle/>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材料一：</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精神的经典是就经典的价值而言，经典的精神是就经典的内涵而言，经典的精神支撑起精神的经典。这种精神不少是由经典作家自己说出来的，但更多的是潜藏在经典文本之中，需要读者去感受和挖掘。这种精神说到底是人的精神，人将自己的精神对象化于经典之中，人的精神品位决定了经典的精神品位，但我们是通过阅读来解读人的精神，而不是直接从人的行为中来解读人的精神。</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马克思主义经典著作具有探索社会发展规律、代言工人阶级利益的理论境界。经典成其为经典，是由于它有着“究天人之际”的大境界，有着为先进阶级代言的大胸襟。马克思发现了人类社会的规律，拨去了历史领域的迷雾。经典著作蕴含着“太平世界，环球同此凉热”的磅礴气势。马克思主义经典著作是无产者的“圣经”，马克思、恩格斯、列宁却都出身于有产者，他们都自觉成为为工人解放而奋斗的领袖。从恩格斯的</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英国工人阶级状况</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里，我们可以感受到其对工人阶级命运的强烈关切，懂得建立社会主义社会的利益基础。</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534345" y="41223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拓展阅读</a:t>
            </a:r>
          </a:p>
        </p:txBody>
      </p:sp>
    </p:spTree>
    <p:extLst>
      <p:ext uri="{BB962C8B-B14F-4D97-AF65-F5344CB8AC3E}">
        <p14:creationId xmlns:p14="http://schemas.microsoft.com/office/powerpoint/2010/main" val="234275175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48320" y="749712"/>
            <a:ext cx="11495359" cy="5588838"/>
          </a:xfrm>
          <a:prstGeom prst="rect">
            <a:avLst/>
          </a:prstGeom>
          <a:noFill/>
        </p:spPr>
        <p:txBody>
          <a:bodyPr wrap="square" rtlCol="0">
            <a:spAutoFit/>
          </a:bodyPr>
          <a:lstStyle/>
          <a:p>
            <a:pPr indent="457200">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马克思主义经典著作具有坚持长年诚实研究、经受实践历史检验的科学态度。</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40</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年磨一剑，没有电脑、网络，没有搜索、复印、打印工具，却创造了经典。</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资本论</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第</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卷，是马克思身后由恩格斯整理编辑出版的，其原因如恩格斯所说：“马克思在公布他的经济学方面的伟大发现之前，是以多么认真的态度，以多么严格的自我批评精神，力求使这些伟大发现达到最完善的程度。”以至于生前来不及拿出去出版。经典不因时光的流逝而失色，反而历久弥新、愈益醇厚。今天，我们捧读</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100</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多年前写作的经典著作，仍然为其折服，这就是经典的质量。</a:t>
            </a:r>
          </a:p>
          <a:p>
            <a:pPr indent="457200">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马克思主义经典著作具有不计得失顶住压力、矢志不渝追求理想的人格力量。马克思研究利润、资本和财富，却没有用于自己赚取利润、增值资本、积累财富，还不时需要恩格斯的接济才能维持生活，但他无怨无悔，写出了理论版的</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悲惨世界</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1848</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年革命后的德国，“那种旧有的在理论上毫无顾忌的精神已随着古典哲学完全消失了；取而代之的是没有头脑的折中主义，是对职位和收入的担忧，直到极其卑劣的向上爬的思想”。恩格斯却反其道而行之，坚持写作出</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反杜林论</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自然辩证法</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家庭、私有制和国家的起源</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费尔巴哈论</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等经典著作。</a:t>
            </a:r>
          </a:p>
          <a:p>
            <a:pPr indent="457200">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马克思主义经典精神产生</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100</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多年了，世界发生了巨大变化，产生经典精神的时代条件不同了，但我们仍然需要学习精神的经典、坚守经典的精神，这是坚持和发展马克思主义的内在要求。培育和践行社会主义核心价值观，弘扬民族精神和时代精神，让精神境界更加纯真、精神世界更加美好、精神品格更加高尚，都应当而且可以从马克思主义经典著作中感受精神的魅力，汲取精神的动力，寻求精神的定力。</a:t>
            </a:r>
          </a:p>
          <a:p>
            <a:pPr indent="457200" algn="r">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（节选自颜晓峰</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精神的经典与经典的精神</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21188031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32486" y="262280"/>
            <a:ext cx="11495359" cy="6327501"/>
          </a:xfrm>
          <a:prstGeom prst="rect">
            <a:avLst/>
          </a:prstGeom>
          <a:noFill/>
        </p:spPr>
        <p:txBody>
          <a:bodyPr wrap="square" rtlCol="0">
            <a:spAutoFit/>
          </a:bodyPr>
          <a:lstStyle/>
          <a:p>
            <a:pPr indent="457200">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材料二：</a:t>
            </a:r>
          </a:p>
          <a:p>
            <a:pPr indent="457200">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新时代中国青年担负着实现民族复兴的历史重任，需要读懂马克思的深邃理论、革命实践和人生追求，从中汲取前进的智慧和力量。新时代中国青年要走近马克思，读懂马克思，练就过硬素质，不负使命重托，在新的历史条件下把党和国家各项事业继续推向前进。马克思在青年时期就确立起为人类解放而斗争的人生航向，从开始为</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莱茵报</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撰稿起，就将他的一生都投入了“写作”。他的言论深深打动了当时广大民众的心灵，更让当时的统治阶级惶恐不安，而这并不仅仅来自马克思的文采，更来自他强烈的忧患意识和使命意识。青年阶段可以说是信仰形成的关键期，青年时代的马克思，为我们树立了榜样。年轻时的邓小平同志把</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共产党宣言</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视为共产主义的“入门老师”，由此走上了为共产主义奋斗终身的正确道路；习近平同志在延安的知青岁月中，时刻不忘阅读</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共产党宣言</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资本论</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等马克思主义经典著作，树立了崇高的信仰和坚定的信念。新时代青年要认真学习马克思主义这个看家本领，在学之愈深、信之弥坚中享受真理的“甜”味，用青春书写无愧于时代、无愧于历史的华彩篇章。</a:t>
            </a:r>
          </a:p>
          <a:p>
            <a:pPr indent="457200">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马克思是理论家，更是实践家，马克思主义的本质属性是进行实践，这也是马克思主义与其他理论有所区别的重要标志。马克思主义的语言和文字，如同一把锋利的匕首，直刺错误的理想、思想、制度。正确的理论要能够结合具体的发展实际，根据具体情况进行详细阐明，才能更好发挥作用。在新民主主义革命时期，广大青年克服重重困难奔赴延安、相会延河之滨和宝塔山下追求真理，为的是中国人民能够“站起来”。在改革开放和社会主义现代化建设时期，广大青年听党指挥不偏向，紧跟党走不动摇，把青春汗水挥洒在中国特色社会主义伟大事业的各领域各方面，为的是中国人民能够“富起来”和“强起来”。实践证明，只有将个人的奋斗融入国家和民族的伟大事业中，与时代同呼吸、与祖国共命运，其价值才能真正体现，人生才能更加出彩。</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68435389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48320" y="1000944"/>
            <a:ext cx="11495359" cy="4850174"/>
          </a:xfrm>
          <a:prstGeom prst="rect">
            <a:avLst/>
          </a:prstGeom>
          <a:noFill/>
        </p:spPr>
        <p:txBody>
          <a:bodyPr wrap="square" rtlCol="0">
            <a:spAutoFit/>
          </a:bodyPr>
          <a:lstStyle/>
          <a:p>
            <a:pPr indent="457200">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最能体现马克思主义价值的当属中国的革命、建设与发展。中国共产党人的成功实践向世人证实了毛泽东同志的一段名言：“不如马克思，不是马克思主义者；等于马克思，也不是马克思主义者；只有超过马克思，才是马克思主义者。”这里所说的“超过”，实际讲的就是对马克思主义的发展，而这种发展正是更好体现了对马克思主义发展最好的实践。习近平新时代中国特色社会主义思想，这一当代中国马克思主义、</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21</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世纪马克思主义，为实现中华民族伟大复兴提供了行动指南，也为青年学习成长提供了力量之源。</a:t>
            </a:r>
          </a:p>
          <a:p>
            <a:pPr indent="457200">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时代的责任赋予青年，时代的光荣属于青年，新时代课题需要时代新人去解答。在中国共产党接续奋斗的波澜历程中，新时代青年生逢其时；在全面建成小康社会的壮阔进程中，新时代青年责任重大；在实现中华民族伟大复兴中国梦的辉煌征程中；新时代青年使命光荣。新时代青年是开创民族复兴的先锋队，是社会主义建设者和接班人。作为青年，读懂马克思和马克思主义最为重要的是，要能够深入学习和贯彻中国特色社会主义理论体系，能够在理论的高峰上望一望，用实践的镜子照一照，用人民的尺子量一量，用时代的筛子滤一滤，不断丰富新时代中国特色社会主义的实践特色、民族特色、时代特色、理论特色，在持续推进改革开放中不断开辟当代中国马克思主义新境界，在实现中华民族伟大复兴的新时代征途中书写新的青春篇章，让当代中国马克思主义展现出更加灿烂的真理光芒。</a:t>
            </a:r>
          </a:p>
          <a:p>
            <a:pPr indent="457200" algn="r">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（节选自夏斌文</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青年如何读懂马克思主义的“三美”）</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19694219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657457" y="337607"/>
            <a:ext cx="2181278" cy="581057"/>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400" b="1">
                <a:latin typeface="Microsoft YaHei" panose="020b0503020204020204" pitchFamily="34" charset="-122"/>
                <a:ea typeface="Microsoft YaHei" panose="020b0503020204020204" pitchFamily="34" charset="-122"/>
              </a:rPr>
              <a:t>素材积累</a:t>
            </a:r>
            <a:endParaRPr lang="zh-CN" altLang="en-US" sz="2400">
              <a:solidFill>
                <a:srgbClr val="C00000"/>
              </a:solidFill>
              <a:latin typeface="Microsoft YaHei" panose="020b0503020204020204" pitchFamily="34" charset="-122"/>
              <a:ea typeface="Microsoft YaHei" panose="020b0503020204020204" pitchFamily="34" charset="-122"/>
            </a:endParaRP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文本框 1">
            <a:extLst>
              <a:ext uri="{FF2B5EF4-FFF2-40B4-BE49-F238E27FC236}">
                <a16:creationId xmlns:a16="http://schemas.microsoft.com/office/drawing/2014/main" id="{A5C10E09-F908-5840-978F-0E93DB28C899}"/>
              </a:ext>
            </a:extLst>
          </p:cNvPr>
          <p:cNvSpPr txBox="1"/>
          <p:nvPr/>
        </p:nvSpPr>
        <p:spPr>
          <a:xfrm>
            <a:off x="518172" y="517542"/>
            <a:ext cx="11673828" cy="5816977"/>
          </a:xfrm>
          <a:prstGeom prst="rect">
            <a:avLst/>
          </a:prstGeom>
          <a:noFill/>
        </p:spPr>
        <p:txBody>
          <a:bodyPr wrap="square" rtlCol="0">
            <a:spAutoFit/>
          </a:bodyPr>
          <a:lstStyle/>
          <a:p>
            <a:pPr algn="ctr" fontAlgn="ctr">
              <a:lnSpc>
                <a:spcPct val="150000"/>
              </a:lnSpc>
            </a:pPr>
            <a:r>
              <a:rPr lang="zh-CN" altLang="en-US" sz="2800" b="1">
                <a:latin typeface="Microsoft YaHei" panose="020b0503020204020204" pitchFamily="34" charset="-122"/>
                <a:ea typeface="Microsoft YaHei" panose="020b0503020204020204" pitchFamily="34" charset="-122"/>
              </a:rPr>
              <a:t>马克思名句</a:t>
            </a:r>
          </a:p>
          <a:p>
            <a:pPr fontAlgn="ctr">
              <a:lnSpc>
                <a:spcPct val="150000"/>
              </a:lnSpc>
            </a:pPr>
            <a:r>
              <a:rPr lang="en-US" altLang="zh-CN" sz="2000">
                <a:latin typeface="Microsoft YaHei" panose="020b0503020204020204" pitchFamily="34" charset="-122"/>
                <a:ea typeface="Microsoft YaHei" panose="020b0503020204020204" pitchFamily="34" charset="-122"/>
              </a:rPr>
              <a:t>1.</a:t>
            </a:r>
            <a:r>
              <a:rPr lang="zh-CN" altLang="en-US" sz="2000">
                <a:latin typeface="Microsoft YaHei" panose="020b0503020204020204" pitchFamily="34" charset="-122"/>
                <a:ea typeface="Microsoft YaHei" panose="020b0503020204020204" pitchFamily="34" charset="-122"/>
              </a:rPr>
              <a:t>良心是由人的知识和全部生活方式来决定的。</a:t>
            </a:r>
          </a:p>
          <a:p>
            <a:pPr fontAlgn="ctr">
              <a:lnSpc>
                <a:spcPct val="150000"/>
              </a:lnSpc>
            </a:pPr>
            <a:r>
              <a:rPr lang="en-US" altLang="zh-CN" sz="2000">
                <a:latin typeface="Microsoft YaHei" panose="020b0503020204020204" pitchFamily="34" charset="-122"/>
                <a:ea typeface="Microsoft YaHei" panose="020b0503020204020204" pitchFamily="34" charset="-122"/>
              </a:rPr>
              <a:t>2.</a:t>
            </a:r>
            <a:r>
              <a:rPr lang="zh-CN" altLang="en-US" sz="2000">
                <a:latin typeface="Microsoft YaHei" panose="020b0503020204020204" pitchFamily="34" charset="-122"/>
                <a:ea typeface="Microsoft YaHei" panose="020b0503020204020204" pitchFamily="34" charset="-122"/>
              </a:rPr>
              <a:t>友谊像清晨的雾一样纯洁，奉承并不能得到友谊，友谊只能用忠实去巩固它。</a:t>
            </a:r>
          </a:p>
          <a:p>
            <a:pPr fontAlgn="ctr">
              <a:lnSpc>
                <a:spcPct val="150000"/>
              </a:lnSpc>
            </a:pPr>
            <a:r>
              <a:rPr lang="en-US" altLang="zh-CN" sz="2000">
                <a:latin typeface="Microsoft YaHei" panose="020b0503020204020204" pitchFamily="34" charset="-122"/>
                <a:ea typeface="Microsoft YaHei" panose="020b0503020204020204" pitchFamily="34" charset="-122"/>
              </a:rPr>
              <a:t>3.</a:t>
            </a:r>
            <a:r>
              <a:rPr lang="zh-CN" altLang="en-US" sz="2000">
                <a:latin typeface="Microsoft YaHei" panose="020b0503020204020204" pitchFamily="34" charset="-122"/>
                <a:ea typeface="Microsoft YaHei" panose="020b0503020204020204" pitchFamily="34" charset="-122"/>
              </a:rPr>
              <a:t>如果人只是为了自己而劳动，他也许能成为有名的学者、绝顶的聪明人、出色的诗人，但他决不可能成为真正的完人和伟人。</a:t>
            </a:r>
          </a:p>
          <a:p>
            <a:pPr fontAlgn="ctr">
              <a:lnSpc>
                <a:spcPct val="150000"/>
              </a:lnSpc>
            </a:pPr>
            <a:r>
              <a:rPr lang="en-US" altLang="zh-CN" sz="2000">
                <a:latin typeface="Microsoft YaHei" panose="020b0503020204020204" pitchFamily="34" charset="-122"/>
                <a:ea typeface="Microsoft YaHei" panose="020b0503020204020204" pitchFamily="34" charset="-122"/>
              </a:rPr>
              <a:t>4.</a:t>
            </a:r>
            <a:r>
              <a:rPr lang="zh-CN" altLang="en-US" sz="2000">
                <a:latin typeface="Microsoft YaHei" panose="020b0503020204020204" pitchFamily="34" charset="-122"/>
                <a:ea typeface="Microsoft YaHei" panose="020b0503020204020204" pitchFamily="34" charset="-122"/>
              </a:rPr>
              <a:t>友谊总需要用忠诚去播种，用热情去灌溉，用原则去培养，用谅解去护理。</a:t>
            </a:r>
          </a:p>
          <a:p>
            <a:pPr fontAlgn="ctr">
              <a:lnSpc>
                <a:spcPct val="150000"/>
              </a:lnSpc>
            </a:pPr>
            <a:r>
              <a:rPr lang="en-US" altLang="zh-CN" sz="2000">
                <a:latin typeface="Microsoft YaHei" panose="020b0503020204020204" pitchFamily="34" charset="-122"/>
                <a:ea typeface="Microsoft YaHei" panose="020b0503020204020204" pitchFamily="34" charset="-122"/>
              </a:rPr>
              <a:t>5.</a:t>
            </a:r>
            <a:r>
              <a:rPr lang="zh-CN" altLang="en-US" sz="2000">
                <a:latin typeface="Microsoft YaHei" panose="020b0503020204020204" pitchFamily="34" charset="-122"/>
                <a:ea typeface="Microsoft YaHei" panose="020b0503020204020204" pitchFamily="34" charset="-122"/>
              </a:rPr>
              <a:t>思考一切。</a:t>
            </a:r>
          </a:p>
          <a:p>
            <a:pPr fontAlgn="ctr">
              <a:lnSpc>
                <a:spcPct val="150000"/>
              </a:lnSpc>
            </a:pPr>
            <a:r>
              <a:rPr lang="en-US" altLang="zh-CN" sz="2000">
                <a:latin typeface="Microsoft YaHei" panose="020b0503020204020204" pitchFamily="34" charset="-122"/>
                <a:ea typeface="Microsoft YaHei" panose="020b0503020204020204" pitchFamily="34" charset="-122"/>
              </a:rPr>
              <a:t>6.</a:t>
            </a:r>
            <a:r>
              <a:rPr lang="zh-CN" altLang="en-US" sz="2000">
                <a:latin typeface="Microsoft YaHei" panose="020b0503020204020204" pitchFamily="34" charset="-122"/>
                <a:ea typeface="Microsoft YaHei" panose="020b0503020204020204" pitchFamily="34" charset="-122"/>
              </a:rPr>
              <a:t>与其用华丽的外衣装饰自己，不如用知识武装自己。</a:t>
            </a:r>
          </a:p>
          <a:p>
            <a:pPr fontAlgn="ctr">
              <a:lnSpc>
                <a:spcPct val="150000"/>
              </a:lnSpc>
            </a:pPr>
            <a:r>
              <a:rPr lang="en-US" altLang="zh-CN" sz="2000">
                <a:latin typeface="Microsoft YaHei" panose="020b0503020204020204" pitchFamily="34" charset="-122"/>
                <a:ea typeface="Microsoft YaHei" panose="020b0503020204020204" pitchFamily="34" charset="-122"/>
              </a:rPr>
              <a:t>7.</a:t>
            </a:r>
            <a:r>
              <a:rPr lang="zh-CN" altLang="en-US" sz="2000">
                <a:latin typeface="Microsoft YaHei" panose="020b0503020204020204" pitchFamily="34" charset="-122"/>
                <a:ea typeface="Microsoft YaHei" panose="020b0503020204020204" pitchFamily="34" charset="-122"/>
              </a:rPr>
              <a:t>不学无术在任何时候，对任何人都无所帮助，也不会带来利益。</a:t>
            </a:r>
          </a:p>
          <a:p>
            <a:pPr fontAlgn="ctr">
              <a:lnSpc>
                <a:spcPct val="150000"/>
              </a:lnSpc>
            </a:pPr>
            <a:r>
              <a:rPr lang="en-US" altLang="zh-CN" sz="2000">
                <a:latin typeface="Microsoft YaHei" panose="020b0503020204020204" pitchFamily="34" charset="-122"/>
                <a:ea typeface="Microsoft YaHei" panose="020b0503020204020204" pitchFamily="34" charset="-122"/>
              </a:rPr>
              <a:t>8.</a:t>
            </a:r>
            <a:r>
              <a:rPr lang="zh-CN" altLang="en-US" sz="2000">
                <a:latin typeface="Microsoft YaHei" panose="020b0503020204020204" pitchFamily="34" charset="-122"/>
                <a:ea typeface="Microsoft YaHei" panose="020b0503020204020204" pitchFamily="34" charset="-122"/>
              </a:rPr>
              <a:t>在科学上面没有平坦的大道，只有不畏劳苦沿着陡峭的山路攀登的人，才有希望达以光辉的顶点。</a:t>
            </a:r>
          </a:p>
          <a:p>
            <a:pPr fontAlgn="ctr">
              <a:lnSpc>
                <a:spcPct val="150000"/>
              </a:lnSpc>
            </a:pPr>
            <a:r>
              <a:rPr lang="en-US" altLang="zh-CN" sz="2000">
                <a:latin typeface="Microsoft YaHei" panose="020b0503020204020204" pitchFamily="34" charset="-122"/>
                <a:ea typeface="Microsoft YaHei" panose="020b0503020204020204" pitchFamily="34" charset="-122"/>
              </a:rPr>
              <a:t>9.</a:t>
            </a:r>
            <a:r>
              <a:rPr lang="zh-CN" altLang="en-US" sz="2000">
                <a:latin typeface="Microsoft YaHei" panose="020b0503020204020204" pitchFamily="34" charset="-122"/>
                <a:ea typeface="Microsoft YaHei" panose="020b0503020204020204" pitchFamily="34" charset="-122"/>
              </a:rPr>
              <a:t>一步实际运动比一打纲领更重要。</a:t>
            </a:r>
          </a:p>
          <a:p>
            <a:pPr fontAlgn="ctr">
              <a:lnSpc>
                <a:spcPct val="150000"/>
              </a:lnSpc>
            </a:pPr>
            <a:r>
              <a:rPr lang="en-US" altLang="zh-CN" sz="2000">
                <a:latin typeface="Microsoft YaHei" panose="020b0503020204020204" pitchFamily="34" charset="-122"/>
                <a:ea typeface="Microsoft YaHei" panose="020b0503020204020204" pitchFamily="34" charset="-122"/>
              </a:rPr>
              <a:t>10.</a:t>
            </a:r>
            <a:r>
              <a:rPr lang="zh-CN" altLang="en-US" sz="2000">
                <a:latin typeface="Microsoft YaHei" panose="020b0503020204020204" pitchFamily="34" charset="-122"/>
                <a:ea typeface="Microsoft YaHei" panose="020b0503020204020204" pitchFamily="34" charset="-122"/>
              </a:rPr>
              <a:t>最好是把真理比作燧石</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它受到的敲打越厉害，发射出的光辉就越灿烂。</a:t>
            </a:r>
          </a:p>
        </p:txBody>
      </p:sp>
    </p:spTree>
    <p:extLst>
      <p:ext uri="{BB962C8B-B14F-4D97-AF65-F5344CB8AC3E}">
        <p14:creationId xmlns:p14="http://schemas.microsoft.com/office/powerpoint/2010/main" val="279877927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4">
            <a:lum/>
          </a:blip>
          <a:stretch>
            <a:fillRect/>
          </a:stretch>
        </a:blipFill>
        <a:effectLst/>
      </p:bgPr>
    </p:bg>
    <p:spTree>
      <p:nvGrpSpPr>
        <p:cNvPr id="1" name=""/>
        <p:cNvGrpSpPr/>
        <p:nvPr/>
      </p:nvGrpSpPr>
      <p:grpSpPr>
        <a:xfrm>
          <a:off x="0" y="0"/>
          <a:ext cx="0" cy="0"/>
        </a:xfrm>
      </p:grpSpPr>
      <p:sp>
        <p:nvSpPr>
          <p:cNvPr id="21" name="矩形 20"/>
          <p:cNvSpPr/>
          <p:nvPr/>
        </p:nvSpPr>
        <p:spPr>
          <a:xfrm>
            <a:off x="0" y="-76520"/>
            <a:ext cx="12310110" cy="701103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4" name="组合 3"/>
          <p:cNvGrpSpPr/>
          <p:nvPr/>
        </p:nvGrpSpPr>
        <p:grpSpPr>
          <a:xfrm>
            <a:off x="2632710" y="4160520"/>
            <a:ext cx="6924675" cy="433705"/>
            <a:chOff x="2055" y="8307"/>
            <a:chExt cx="10905" cy="683"/>
          </a:xfrm>
        </p:grpSpPr>
        <p:cxnSp>
          <p:nvCxnSpPr>
            <p:cNvPr id="5" name="直接连接符 4"/>
            <p:cNvCxnSpPr/>
            <p:nvPr/>
          </p:nvCxnSpPr>
          <p:spPr>
            <a:xfrm>
              <a:off x="2055" y="8307"/>
              <a:ext cx="10905"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p:nvSpPr>
          <p:spPr>
            <a:xfrm flipV="1">
              <a:off x="2055" y="8451"/>
              <a:ext cx="539" cy="539"/>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2803842" y="3047999"/>
            <a:ext cx="6296660" cy="76200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a:solidFill>
                  <a:schemeClr val="bg1"/>
                </a:solidFill>
                <a:latin typeface="Microsoft YaHei" panose="020b0503020204020204" pitchFamily="34" charset="-122"/>
                <a:ea typeface="Microsoft YaHei" panose="020b0503020204020204" pitchFamily="34" charset="-122"/>
                <a:sym typeface="+mn-ea"/>
              </a:rPr>
              <a:t>结  束</a:t>
            </a:r>
            <a:endParaRPr lang="en-US" altLang="zh-CN" sz="3600">
              <a:solidFill>
                <a:schemeClr val="bg1"/>
              </a:solidFill>
              <a:latin typeface="Microsoft YaHei" panose="020b0503020204020204" pitchFamily="34" charset="-122"/>
              <a:ea typeface="Microsoft YaHei" panose="020b0503020204020204" pitchFamily="34" charset="-122"/>
              <a:sym typeface="+mn-ea"/>
            </a:endParaRPr>
          </a:p>
        </p:txBody>
      </p:sp>
      <p:sp>
        <p:nvSpPr>
          <p:cNvPr id="8" name="矩形 7">
            <a:extLst>
              <a:ext uri="{FF2B5EF4-FFF2-40B4-BE49-F238E27FC236}">
                <a16:creationId xmlns:a16="http://schemas.microsoft.com/office/drawing/2014/main" id="{5ECEDBE4-AACA-244A-812A-6D55FED1482F}"/>
              </a:ext>
            </a:extLst>
          </p:cNvPr>
          <p:cNvSpPr/>
          <p:nvPr/>
        </p:nvSpPr>
        <p:spPr>
          <a:xfrm>
            <a:off x="145509" y="133596"/>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3" name="New picture"/>
          <p:cNvPicPr/>
          <p:nvPr/>
        </p:nvPicPr>
        <p:blipFill>
          <a:blip r:embed="rId3"/>
          <a:stretch>
            <a:fillRect/>
          </a:stretch>
        </p:blipFill>
        <p:spPr>
          <a:xfrm>
            <a:off x="11811000" y="11544300"/>
            <a:ext cx="355600" cy="2667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1000"/>
                                        <p:tgtEl>
                                          <p:spTgt spid="82"/>
                                        </p:tgtEl>
                                        <p:attrNameLst>
                                          <p:attrName>ppt_y</p:attrName>
                                        </p:attrNameLst>
                                      </p:cBhvr>
                                      <p:tavLst>
                                        <p:tav tm="0">
                                          <p:val>
                                            <p:strVal val="#ppt_y+#ppt_h*1.125000"/>
                                          </p:val>
                                        </p:tav>
                                        <p:tav tm="100000">
                                          <p:val>
                                            <p:strVal val="#ppt_y"/>
                                          </p:val>
                                        </p:tav>
                                      </p:tavLst>
                                    </p:anim>
                                    <p:animEffect transition="in" filter="wipe(up)">
                                      <p:cBhvr>
                                        <p:cTn id="12"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372056" y="1901431"/>
            <a:ext cx="6473197" cy="1884618"/>
          </a:xfrm>
          <a:prstGeom prst="rect">
            <a:avLst/>
          </a:prstGeom>
          <a:noFill/>
        </p:spPr>
        <p:txBody>
          <a:bodyPr wrap="square" rtlCol="0">
            <a:spAutoFit/>
          </a:bodyPr>
          <a:lstStyle/>
          <a:p>
            <a:pPr indent="457200">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在</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人民报</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创刊纪念会上的演说</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是马克思</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1856</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年</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月</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日在纪念英国宪章派报纸</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人民报</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创刊四周年的宴会上发表的一篇演说。那么，在这篇演讲稿里马克思说了什么呢？我们今天一起来学习。</a:t>
            </a:r>
          </a:p>
        </p:txBody>
      </p:sp>
      <p:sp>
        <p:nvSpPr>
          <p:cNvPr id="82" name="文本框 81"/>
          <p:cNvSpPr txBox="1"/>
          <p:nvPr/>
        </p:nvSpPr>
        <p:spPr>
          <a:xfrm>
            <a:off x="1891930" y="401960"/>
            <a:ext cx="2055141" cy="523220"/>
          </a:xfrm>
          <a:prstGeom prst="rect">
            <a:avLst/>
          </a:prstGeom>
          <a:noFill/>
          <a:effectLst/>
        </p:spPr>
        <p:txBody>
          <a:bodyPr wrap="square" rtlCol="0">
            <a:spAutoFit/>
          </a:bodyPr>
          <a:lstStyle/>
          <a:p>
            <a:pPr algn="l"/>
            <a:r>
              <a:rPr lang="zh-CN" altLang="en-US" sz="2800" b="1">
                <a:latin typeface="Microsoft YaHei" panose="020b0503020204020204" pitchFamily="34" charset="-122"/>
                <a:ea typeface="Microsoft YaHei" panose="020b0503020204020204" pitchFamily="34" charset="-122"/>
                <a:sym typeface="+mn-ea"/>
              </a:rPr>
              <a:t>激趣导入</a:t>
            </a:r>
            <a:endParaRPr lang="en-US" altLang="zh-CN" sz="2000">
              <a:solidFill>
                <a:schemeClr val="tx1"/>
              </a:solidFill>
              <a:latin typeface="Microsoft YaHei" panose="020b0503020204020204" pitchFamily="34" charset="-122"/>
              <a:ea typeface="Microsoft YaHei" panose="020b0503020204020204" pitchFamily="34" charset="-122"/>
              <a:sym typeface="+mn-ea"/>
            </a:endParaRP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a:extLst>
              <a:ext uri="{FF2B5EF4-FFF2-40B4-BE49-F238E27FC236}">
                <a16:creationId xmlns:a16="http://schemas.microsoft.com/office/drawing/2014/main" id="{C6EF884E-D6BA-DF46-97B2-EF54C161FC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6999" y="2081846"/>
            <a:ext cx="4011892" cy="225668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37192850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par>
                          <p:cTn id="9" fill="hold" nodeType="afterGroup">
                            <p:stCondLst>
                              <p:cond delay="500"/>
                            </p:stCondLst>
                            <p:childTnLst>
                              <p:par>
                                <p:cTn id="10" presetID="1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up)">
                                      <p:cBhvr>
                                        <p:cTn id="13" dur="500"/>
                                        <p:tgtEl>
                                          <p:spTgt spid="3"/>
                                        </p:tgtEl>
                                      </p:cBhvr>
                                    </p:animEffect>
                                  </p:childTnLst>
                                </p:cTn>
                              </p:par>
                            </p:childTnLst>
                          </p:cTn>
                        </p:par>
                        <p:par>
                          <p:cTn id="14" fill="hold" nodeType="afterGroup">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anim calcmode="lin" valueType="num">
                                      <p:cBhvr>
                                        <p:cTn id="18" dur="500" fill="hold"/>
                                        <p:tgtEl>
                                          <p:spTgt spid="12"/>
                                        </p:tgtEl>
                                        <p:attrNameLst>
                                          <p:attrName>ppt_x</p:attrName>
                                        </p:attrNameLst>
                                      </p:cBhvr>
                                      <p:tavLst>
                                        <p:tav tm="0">
                                          <p:val>
                                            <p:strVal val="#ppt_x"/>
                                          </p:val>
                                        </p:tav>
                                        <p:tav tm="100000">
                                          <p:val>
                                            <p:strVal val="#ppt_x"/>
                                          </p:val>
                                        </p:tav>
                                      </p:tavLst>
                                    </p:anim>
                                    <p:anim calcmode="lin" valueType="num">
                                      <p:cBhvr>
                                        <p:cTn id="1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2"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1059290" y="2389483"/>
            <a:ext cx="10073420" cy="2243050"/>
          </a:xfrm>
          <a:prstGeom prst="rect">
            <a:avLst/>
          </a:prstGeom>
          <a:noFill/>
        </p:spPr>
        <p:txBody>
          <a:bodyPr wrap="square" rtlCol="0">
            <a:spAutoFit/>
          </a:bodyPr>
          <a:lstStyle/>
          <a:p>
            <a:pPr indent="457200">
              <a:lnSpc>
                <a:spcPct val="150000"/>
              </a:lnSpc>
            </a:pP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了解马克思，以及文章的写作背景。</a:t>
            </a:r>
          </a:p>
          <a:p>
            <a:pPr indent="457200">
              <a:lnSpc>
                <a:spcPct val="150000"/>
              </a:lnSpc>
            </a:pP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梳理马克思的观点，理解文章内容。</a:t>
            </a:r>
          </a:p>
          <a:p>
            <a:pPr indent="457200">
              <a:lnSpc>
                <a:spcPct val="150000"/>
              </a:lnSpc>
            </a:pP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了解演讲稿，鉴赏并学习本文的语言。</a:t>
            </a:r>
          </a:p>
          <a:p>
            <a:pPr indent="457200">
              <a:lnSpc>
                <a:spcPct val="150000"/>
              </a:lnSpc>
            </a:pP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学习本文的艺术技巧。</a:t>
            </a:r>
          </a:p>
        </p:txBody>
      </p:sp>
      <p:sp>
        <p:nvSpPr>
          <p:cNvPr id="82" name="文本框 81"/>
          <p:cNvSpPr txBox="1"/>
          <p:nvPr/>
        </p:nvSpPr>
        <p:spPr>
          <a:xfrm>
            <a:off x="5052595" y="1537523"/>
            <a:ext cx="2055141" cy="584775"/>
          </a:xfrm>
          <a:prstGeom prst="rect">
            <a:avLst/>
          </a:prstGeom>
          <a:noFill/>
          <a:effectLst/>
        </p:spPr>
        <p:txBody>
          <a:bodyPr wrap="square" rtlCol="0">
            <a:spAutoFit/>
          </a:bodyPr>
          <a:lstStyle/>
          <a:p>
            <a:pPr algn="l"/>
            <a:r>
              <a:rPr lang="zh-CN" altLang="en-US" sz="3200" b="1">
                <a:latin typeface="Microsoft YaHei" panose="020b0503020204020204" pitchFamily="34" charset="-122"/>
                <a:ea typeface="Microsoft YaHei" panose="020b0503020204020204" pitchFamily="34" charset="-122"/>
                <a:sym typeface="+mn-ea"/>
              </a:rPr>
              <a:t>素养目标</a:t>
            </a:r>
            <a:endParaRPr lang="en-US" altLang="zh-CN" sz="2400">
              <a:solidFill>
                <a:schemeClr val="tx1"/>
              </a:solidFill>
              <a:latin typeface="Microsoft YaHei" panose="020b0503020204020204" pitchFamily="34" charset="-122"/>
              <a:ea typeface="Microsoft YaHei" panose="020b0503020204020204" pitchFamily="34" charset="-122"/>
              <a:sym typeface="+mn-ea"/>
            </a:endParaRP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03452763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par>
                          <p:cTn id="9" fill="hold" nodeType="afterGroup">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anim calcmode="lin" valueType="num">
                                      <p:cBhvr>
                                        <p:cTn id="13" dur="500" fill="hold"/>
                                        <p:tgtEl>
                                          <p:spTgt spid="12"/>
                                        </p:tgtEl>
                                        <p:attrNameLst>
                                          <p:attrName>ppt_x</p:attrName>
                                        </p:attrNameLst>
                                      </p:cBhvr>
                                      <p:tavLst>
                                        <p:tav tm="0">
                                          <p:val>
                                            <p:strVal val="#ppt_x"/>
                                          </p:val>
                                        </p:tav>
                                        <p:tav tm="100000">
                                          <p:val>
                                            <p:strVal val="#ppt_x"/>
                                          </p:val>
                                        </p:tav>
                                      </p:tavLst>
                                    </p:anim>
                                    <p:anim calcmode="lin" valueType="num">
                                      <p:cBhvr>
                                        <p:cTn id="14"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2"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等腰三角形 4"/>
          <p:cNvSpPr/>
          <p:nvPr/>
        </p:nvSpPr>
        <p:spPr>
          <a:xfrm rot="16200000">
            <a:off x="6224270" y="1241425"/>
            <a:ext cx="7632700" cy="437451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7" name="组合 6"/>
          <p:cNvGrpSpPr/>
          <p:nvPr/>
        </p:nvGrpSpPr>
        <p:grpSpPr>
          <a:xfrm>
            <a:off x="8211185" y="-10795"/>
            <a:ext cx="3985895" cy="6894830"/>
            <a:chOff x="12931" y="-12"/>
            <a:chExt cx="6277" cy="10858"/>
          </a:xfrm>
        </p:grpSpPr>
        <p:sp>
          <p:nvSpPr>
            <p:cNvPr id="4" name="等腰三角形 3"/>
            <p:cNvSpPr/>
            <p:nvPr/>
          </p:nvSpPr>
          <p:spPr>
            <a:xfrm rot="16200000">
              <a:off x="10687" y="2301"/>
              <a:ext cx="10833" cy="6208"/>
            </a:xfrm>
            <a:prstGeom prst="triangle">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6" name="等腰三角形 5"/>
            <p:cNvSpPr/>
            <p:nvPr/>
          </p:nvSpPr>
          <p:spPr>
            <a:xfrm rot="16200000">
              <a:off x="10618" y="2326"/>
              <a:ext cx="10833" cy="6208"/>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 name="文本框 7"/>
          <p:cNvSpPr txBox="1"/>
          <p:nvPr/>
        </p:nvSpPr>
        <p:spPr>
          <a:xfrm>
            <a:off x="8957310" y="3079115"/>
            <a:ext cx="2908300" cy="701040"/>
          </a:xfrm>
          <a:prstGeom prst="rect">
            <a:avLst/>
          </a:prstGeom>
          <a:noFill/>
          <a:effectLst/>
        </p:spPr>
        <p:txBody>
          <a:bodyPr wrap="square" rtlCol="0">
            <a:spAutoFit/>
          </a:bodyPr>
          <a:lstStyle/>
          <a:p>
            <a:pPr algn="l"/>
            <a:r>
              <a:rPr lang="zh-CN" altLang="en-US" sz="4000" b="1">
                <a:solidFill>
                  <a:schemeClr val="bg1"/>
                </a:solidFill>
                <a:latin typeface="Microsoft YaHei" panose="020b0503020204020204" pitchFamily="34" charset="-122"/>
                <a:ea typeface="Microsoft YaHei" panose="020b0503020204020204" pitchFamily="34" charset="-122"/>
                <a:sym typeface="+mn-ea"/>
              </a:rPr>
              <a:t>目  录</a:t>
            </a:r>
            <a:endParaRPr lang="en-US" altLang="zh-CN" sz="4000" b="1">
              <a:solidFill>
                <a:schemeClr val="bg1"/>
              </a:solidFill>
              <a:latin typeface="Microsoft YaHei" panose="020b0503020204020204" pitchFamily="34" charset="-122"/>
              <a:ea typeface="Microsoft YaHei" panose="020b0503020204020204" pitchFamily="34" charset="-122"/>
              <a:sym typeface="+mn-ea"/>
            </a:endParaRPr>
          </a:p>
        </p:txBody>
      </p:sp>
      <p:grpSp>
        <p:nvGrpSpPr>
          <p:cNvPr id="2" name="组合 1">
            <a:extLst>
              <a:ext uri="{FF2B5EF4-FFF2-40B4-BE49-F238E27FC236}">
                <a16:creationId xmlns:a16="http://schemas.microsoft.com/office/drawing/2014/main" id="{611643B7-28D3-3946-BC2A-3E2D65F56A87}"/>
              </a:ext>
            </a:extLst>
          </p:cNvPr>
          <p:cNvGrpSpPr/>
          <p:nvPr/>
        </p:nvGrpSpPr>
        <p:grpSpPr>
          <a:xfrm>
            <a:off x="1064260" y="887095"/>
            <a:ext cx="6149975" cy="822960"/>
            <a:chOff x="1064260" y="887095"/>
            <a:chExt cx="6149975" cy="822960"/>
          </a:xfrm>
        </p:grpSpPr>
        <p:grpSp>
          <p:nvGrpSpPr>
            <p:cNvPr id="11" name="组合 10"/>
            <p:cNvGrpSpPr/>
            <p:nvPr/>
          </p:nvGrpSpPr>
          <p:grpSpPr>
            <a:xfrm>
              <a:off x="1064260" y="970280"/>
              <a:ext cx="732155" cy="656590"/>
              <a:chOff x="3668" y="3216"/>
              <a:chExt cx="1257" cy="1127"/>
            </a:xfrm>
          </p:grpSpPr>
          <p:sp>
            <p:nvSpPr>
              <p:cNvPr id="10" name="等腰三角形 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9" name="等腰三角形 8"/>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3" name="文本框 12"/>
            <p:cNvSpPr txBox="1"/>
            <p:nvPr/>
          </p:nvSpPr>
          <p:spPr>
            <a:xfrm>
              <a:off x="3062605" y="106997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知人论世</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2" name="文本框 11"/>
            <p:cNvSpPr txBox="1"/>
            <p:nvPr/>
          </p:nvSpPr>
          <p:spPr>
            <a:xfrm>
              <a:off x="1889760" y="88709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01</a:t>
              </a:r>
            </a:p>
          </p:txBody>
        </p:sp>
      </p:grpSp>
      <p:grpSp>
        <p:nvGrpSpPr>
          <p:cNvPr id="3" name="组合 2">
            <a:extLst>
              <a:ext uri="{FF2B5EF4-FFF2-40B4-BE49-F238E27FC236}">
                <a16:creationId xmlns:a16="http://schemas.microsoft.com/office/drawing/2014/main" id="{9149C12A-16F1-D345-8276-090F4ABAE3B0}"/>
              </a:ext>
            </a:extLst>
          </p:cNvPr>
          <p:cNvGrpSpPr/>
          <p:nvPr/>
        </p:nvGrpSpPr>
        <p:grpSpPr>
          <a:xfrm>
            <a:off x="1064260" y="2308860"/>
            <a:ext cx="6149975" cy="822960"/>
            <a:chOff x="1064260" y="2308860"/>
            <a:chExt cx="6149975" cy="822960"/>
          </a:xfrm>
        </p:grpSpPr>
        <p:grpSp>
          <p:nvGrpSpPr>
            <p:cNvPr id="14" name="组合 13"/>
            <p:cNvGrpSpPr/>
            <p:nvPr/>
          </p:nvGrpSpPr>
          <p:grpSpPr>
            <a:xfrm>
              <a:off x="1064260" y="2392045"/>
              <a:ext cx="732155" cy="656590"/>
              <a:chOff x="3668" y="3216"/>
              <a:chExt cx="1257" cy="1127"/>
            </a:xfrm>
          </p:grpSpPr>
          <p:sp>
            <p:nvSpPr>
              <p:cNvPr id="15" name="等腰三角形 1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6" name="等腰三角形 1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7" name="文本框 16"/>
            <p:cNvSpPr txBox="1"/>
            <p:nvPr/>
          </p:nvSpPr>
          <p:spPr>
            <a:xfrm>
              <a:off x="3062605" y="24917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初读课文</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8" name="文本框 17"/>
            <p:cNvSpPr txBox="1"/>
            <p:nvPr/>
          </p:nvSpPr>
          <p:spPr>
            <a:xfrm>
              <a:off x="1889760" y="23088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02</a:t>
              </a:r>
            </a:p>
          </p:txBody>
        </p:sp>
      </p:grpSp>
      <p:grpSp>
        <p:nvGrpSpPr>
          <p:cNvPr id="29" name="组合 28">
            <a:extLst>
              <a:ext uri="{FF2B5EF4-FFF2-40B4-BE49-F238E27FC236}">
                <a16:creationId xmlns:a16="http://schemas.microsoft.com/office/drawing/2014/main" id="{12497D40-7695-DF4B-AE6E-BBE0586AAACF}"/>
              </a:ext>
            </a:extLst>
          </p:cNvPr>
          <p:cNvGrpSpPr/>
          <p:nvPr/>
        </p:nvGrpSpPr>
        <p:grpSpPr>
          <a:xfrm>
            <a:off x="1064260" y="3731260"/>
            <a:ext cx="6149975" cy="822960"/>
            <a:chOff x="1064260" y="3731260"/>
            <a:chExt cx="6149975" cy="822960"/>
          </a:xfrm>
        </p:grpSpPr>
        <p:grpSp>
          <p:nvGrpSpPr>
            <p:cNvPr id="19" name="组合 18"/>
            <p:cNvGrpSpPr/>
            <p:nvPr/>
          </p:nvGrpSpPr>
          <p:grpSpPr>
            <a:xfrm>
              <a:off x="1064260" y="3814445"/>
              <a:ext cx="732155" cy="656590"/>
              <a:chOff x="3668" y="3216"/>
              <a:chExt cx="1257" cy="1127"/>
            </a:xfrm>
          </p:grpSpPr>
          <p:sp>
            <p:nvSpPr>
              <p:cNvPr id="20" name="等腰三角形 1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1" name="等腰三角形 20"/>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2" name="文本框 21"/>
            <p:cNvSpPr txBox="1"/>
            <p:nvPr/>
          </p:nvSpPr>
          <p:spPr>
            <a:xfrm>
              <a:off x="3062605" y="39141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文本研读</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3" name="文本框 22"/>
            <p:cNvSpPr txBox="1"/>
            <p:nvPr/>
          </p:nvSpPr>
          <p:spPr>
            <a:xfrm>
              <a:off x="1889760" y="37312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03</a:t>
              </a:r>
            </a:p>
          </p:txBody>
        </p:sp>
      </p:grpSp>
      <p:grpSp>
        <p:nvGrpSpPr>
          <p:cNvPr id="30" name="组合 29">
            <a:extLst>
              <a:ext uri="{FF2B5EF4-FFF2-40B4-BE49-F238E27FC236}">
                <a16:creationId xmlns:a16="http://schemas.microsoft.com/office/drawing/2014/main" id="{BF8A6793-3BE9-6C45-9AF3-80A18BC5D178}"/>
              </a:ext>
            </a:extLst>
          </p:cNvPr>
          <p:cNvGrpSpPr/>
          <p:nvPr/>
        </p:nvGrpSpPr>
        <p:grpSpPr>
          <a:xfrm>
            <a:off x="1064260" y="5168265"/>
            <a:ext cx="6149975" cy="822960"/>
            <a:chOff x="1064260" y="5168265"/>
            <a:chExt cx="6149975" cy="822960"/>
          </a:xfrm>
        </p:grpSpPr>
        <p:grpSp>
          <p:nvGrpSpPr>
            <p:cNvPr id="24" name="组合 23"/>
            <p:cNvGrpSpPr/>
            <p:nvPr/>
          </p:nvGrpSpPr>
          <p:grpSpPr>
            <a:xfrm>
              <a:off x="1064260" y="5251450"/>
              <a:ext cx="732155" cy="656590"/>
              <a:chOff x="3668" y="3216"/>
              <a:chExt cx="1257" cy="1127"/>
            </a:xfrm>
          </p:grpSpPr>
          <p:sp>
            <p:nvSpPr>
              <p:cNvPr id="25" name="等腰三角形 2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6" name="等腰三角形 2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7" name="文本框 26"/>
            <p:cNvSpPr txBox="1"/>
            <p:nvPr/>
          </p:nvSpPr>
          <p:spPr>
            <a:xfrm>
              <a:off x="3062605" y="5351145"/>
              <a:ext cx="4151630" cy="523220"/>
            </a:xfrm>
            <a:prstGeom prst="rect">
              <a:avLst/>
            </a:prstGeom>
            <a:noFill/>
          </p:spPr>
          <p:txBody>
            <a:bodyPr wrap="square" rtlCol="0">
              <a:spAutoFit/>
            </a:bodyPr>
            <a:lstStyle/>
            <a:p>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拓展阅读</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8" name="文本框 27"/>
            <p:cNvSpPr txBox="1"/>
            <p:nvPr/>
          </p:nvSpPr>
          <p:spPr>
            <a:xfrm>
              <a:off x="1889760" y="516826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04</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par>
                          <p:cTn id="8" fill="hold" nodeType="afterGroup">
                            <p:stCondLst>
                              <p:cond delay="500"/>
                            </p:stCondLst>
                            <p:childTnLst>
                              <p:par>
                                <p:cTn id="9" presetID="29"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2"/>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3" dur="500"/>
                                        <p:tgtEl>
                                          <p:spTgt spid="7"/>
                                        </p:tgtEl>
                                      </p:cBhvr>
                                    </p:animEffect>
                                  </p:childTnLst>
                                </p:cTn>
                              </p:par>
                            </p:childTnLst>
                          </p:cTn>
                        </p:par>
                        <p:par>
                          <p:cTn id="14" fill="hold" nodeType="afterGroup">
                            <p:stCondLst>
                              <p:cond delay="1000"/>
                            </p:stCondLst>
                            <p:childTnLst>
                              <p:par>
                                <p:cTn id="15" presetID="12" presetClass="entr" presetSubtype="4" fill="hold" grpId="1"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1"/>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第一部分</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a:p>
            <a:pPr marL="571500" indent="-571500" algn="l">
              <a:lnSpc>
                <a:spcPct val="150000"/>
              </a:lnSpc>
              <a:buFont typeface="Wingdings" pitchFamily="2" charset="2"/>
              <a:buChar char="n"/>
            </a:pPr>
            <a:r>
              <a:rPr lang="zh-CN" altLang="en-US" sz="4400" b="1">
                <a:solidFill>
                  <a:schemeClr val="tx1"/>
                </a:solidFill>
                <a:latin typeface="Microsoft YaHei" panose="020b0503020204020204" pitchFamily="34" charset="-122"/>
                <a:ea typeface="Microsoft YaHei" panose="020b0503020204020204" pitchFamily="34" charset="-122"/>
                <a:sym typeface="+mn-ea"/>
              </a:rPr>
              <a:t>知人论世</a:t>
            </a:r>
            <a:endParaRPr lang="en-US" altLang="zh-CN" sz="3600">
              <a:solidFill>
                <a:schemeClr val="tx1"/>
              </a:solidFill>
              <a:latin typeface="Microsoft YaHei" panose="020b0503020204020204" pitchFamily="34" charset="-122"/>
              <a:ea typeface="Microsoft YaHei" panose="020b0503020204020204" pitchFamily="34" charset="-122"/>
              <a:sym typeface="+mn-ea"/>
            </a:endParaRPr>
          </a:p>
        </p:txBody>
      </p:sp>
      <p:sp>
        <p:nvSpPr>
          <p:cNvPr id="2" name="矩形 1">
            <a:extLst>
              <a:ext uri="{FF2B5EF4-FFF2-40B4-BE49-F238E27FC236}">
                <a16:creationId xmlns:a16="http://schemas.microsoft.com/office/drawing/2014/main" id="{4F49F251-8FB8-1C4C-A910-6D7CE09FA68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368310" y="2178868"/>
            <a:ext cx="7296978" cy="2797048"/>
          </a:xfrm>
          <a:prstGeom prst="rect">
            <a:avLst/>
          </a:prstGeom>
          <a:noFill/>
        </p:spPr>
        <p:txBody>
          <a:bodyPr wrap="square" rtlCol="0">
            <a:spAutoFit/>
          </a:bodyPr>
          <a:lstStyle/>
          <a:p>
            <a:pPr indent="457200">
              <a:lnSpc>
                <a:spcPct val="150000"/>
              </a:lnSpc>
            </a:pPr>
            <a:r>
              <a:rPr lang="zh-CN" altLang="en-US" sz="2400">
                <a:latin typeface="Microsoft YaHei" panose="020b0503020204020204" pitchFamily="34" charset="-122"/>
                <a:ea typeface="Microsoft YaHei" panose="020b0503020204020204" pitchFamily="34" charset="-122"/>
              </a:rPr>
              <a:t>卡尔</a:t>
            </a:r>
            <a:r>
              <a:rPr lang="en-US" altLang="zh-CN" sz="2400">
                <a:latin typeface="Microsoft YaHei" panose="020b0503020204020204" pitchFamily="34" charset="-122"/>
                <a:ea typeface="Microsoft YaHei" panose="020b0503020204020204" pitchFamily="34" charset="-122"/>
              </a:rPr>
              <a:t>·</a:t>
            </a:r>
            <a:r>
              <a:rPr lang="zh-CN" altLang="en-US" sz="2400">
                <a:latin typeface="Microsoft YaHei" panose="020b0503020204020204" pitchFamily="34" charset="-122"/>
                <a:ea typeface="Microsoft YaHei" panose="020b0503020204020204" pitchFamily="34" charset="-122"/>
              </a:rPr>
              <a:t>马克思，全名卡尔</a:t>
            </a:r>
            <a:r>
              <a:rPr lang="en-US" altLang="zh-CN" sz="2400">
                <a:latin typeface="Microsoft YaHei" panose="020b0503020204020204" pitchFamily="34" charset="-122"/>
                <a:ea typeface="Microsoft YaHei" panose="020b0503020204020204" pitchFamily="34" charset="-122"/>
              </a:rPr>
              <a:t>·</a:t>
            </a:r>
            <a:r>
              <a:rPr lang="zh-CN" altLang="en-US" sz="2400">
                <a:latin typeface="Microsoft YaHei" panose="020b0503020204020204" pitchFamily="34" charset="-122"/>
                <a:ea typeface="Microsoft YaHei" panose="020b0503020204020204" pitchFamily="34" charset="-122"/>
              </a:rPr>
              <a:t>海因里希</a:t>
            </a:r>
            <a:r>
              <a:rPr lang="en-US" altLang="zh-CN" sz="2400">
                <a:latin typeface="Microsoft YaHei" panose="020b0503020204020204" pitchFamily="34" charset="-122"/>
                <a:ea typeface="Microsoft YaHei" panose="020b0503020204020204" pitchFamily="34" charset="-122"/>
              </a:rPr>
              <a:t>·</a:t>
            </a:r>
            <a:r>
              <a:rPr lang="zh-CN" altLang="en-US" sz="2400">
                <a:latin typeface="Microsoft YaHei" panose="020b0503020204020204" pitchFamily="34" charset="-122"/>
                <a:ea typeface="Microsoft YaHei" panose="020b0503020204020204" pitchFamily="34" charset="-122"/>
              </a:rPr>
              <a:t>马克思</a:t>
            </a:r>
            <a:r>
              <a:rPr lang="en-US" altLang="zh-CN" sz="2400">
                <a:latin typeface="Microsoft YaHei" panose="020b0503020204020204" pitchFamily="34" charset="-122"/>
                <a:ea typeface="Microsoft YaHei" panose="020b0503020204020204" pitchFamily="34" charset="-122"/>
              </a:rPr>
              <a:t>(1818</a:t>
            </a:r>
            <a:r>
              <a:rPr lang="zh-CN" altLang="en-US" sz="2400">
                <a:latin typeface="Microsoft YaHei" panose="020b0503020204020204" pitchFamily="34" charset="-122"/>
                <a:ea typeface="Microsoft YaHei" panose="020b0503020204020204" pitchFamily="34" charset="-122"/>
              </a:rPr>
              <a:t>年</a:t>
            </a:r>
            <a:r>
              <a:rPr lang="en-US" altLang="zh-CN" sz="2400">
                <a:latin typeface="Microsoft YaHei" panose="020b0503020204020204" pitchFamily="34" charset="-122"/>
                <a:ea typeface="Microsoft YaHei" panose="020b0503020204020204" pitchFamily="34" charset="-122"/>
              </a:rPr>
              <a:t>5</a:t>
            </a:r>
            <a:r>
              <a:rPr lang="zh-CN" altLang="en-US" sz="2400">
                <a:latin typeface="Microsoft YaHei" panose="020b0503020204020204" pitchFamily="34" charset="-122"/>
                <a:ea typeface="Microsoft YaHei" panose="020b0503020204020204" pitchFamily="34" charset="-122"/>
              </a:rPr>
              <a:t>月</a:t>
            </a:r>
            <a:r>
              <a:rPr lang="en-US" altLang="zh-CN" sz="2400">
                <a:latin typeface="Microsoft YaHei" panose="020b0503020204020204" pitchFamily="34" charset="-122"/>
                <a:ea typeface="Microsoft YaHei" panose="020b0503020204020204" pitchFamily="34" charset="-122"/>
              </a:rPr>
              <a:t>5</a:t>
            </a:r>
            <a:r>
              <a:rPr lang="zh-CN" altLang="en-US" sz="2400">
                <a:latin typeface="Microsoft YaHei" panose="020b0503020204020204" pitchFamily="34" charset="-122"/>
                <a:ea typeface="Microsoft YaHei" panose="020b0503020204020204" pitchFamily="34" charset="-122"/>
              </a:rPr>
              <a:t>日</a:t>
            </a:r>
            <a:r>
              <a:rPr lang="en-US" altLang="zh-CN" sz="2400">
                <a:latin typeface="Microsoft YaHei" panose="020b0503020204020204" pitchFamily="34" charset="-122"/>
                <a:ea typeface="Microsoft YaHei" panose="020b0503020204020204" pitchFamily="34" charset="-122"/>
              </a:rPr>
              <a:t>—1883</a:t>
            </a:r>
            <a:r>
              <a:rPr lang="zh-CN" altLang="en-US" sz="2400">
                <a:latin typeface="Microsoft YaHei" panose="020b0503020204020204" pitchFamily="34" charset="-122"/>
                <a:ea typeface="Microsoft YaHei" panose="020b0503020204020204" pitchFamily="34" charset="-122"/>
              </a:rPr>
              <a:t>年</a:t>
            </a:r>
            <a:r>
              <a:rPr lang="en-US" altLang="zh-CN" sz="2400">
                <a:latin typeface="Microsoft YaHei" panose="020b0503020204020204" pitchFamily="34" charset="-122"/>
                <a:ea typeface="Microsoft YaHei" panose="020b0503020204020204" pitchFamily="34" charset="-122"/>
              </a:rPr>
              <a:t>3</a:t>
            </a:r>
            <a:r>
              <a:rPr lang="zh-CN" altLang="en-US" sz="2400">
                <a:latin typeface="Microsoft YaHei" panose="020b0503020204020204" pitchFamily="34" charset="-122"/>
                <a:ea typeface="Microsoft YaHei" panose="020b0503020204020204" pitchFamily="34" charset="-122"/>
              </a:rPr>
              <a:t>月</a:t>
            </a:r>
            <a:r>
              <a:rPr lang="en-US" altLang="zh-CN" sz="2400">
                <a:latin typeface="Microsoft YaHei" panose="020b0503020204020204" pitchFamily="34" charset="-122"/>
                <a:ea typeface="Microsoft YaHei" panose="020b0503020204020204" pitchFamily="34" charset="-122"/>
              </a:rPr>
              <a:t>14</a:t>
            </a:r>
            <a:r>
              <a:rPr lang="zh-CN" altLang="en-US" sz="2400">
                <a:latin typeface="Microsoft YaHei" panose="020b0503020204020204" pitchFamily="34" charset="-122"/>
                <a:ea typeface="Microsoft YaHei" panose="020b0503020204020204" pitchFamily="34" charset="-122"/>
              </a:rPr>
              <a:t>日</a:t>
            </a:r>
            <a:r>
              <a:rPr lang="en-US" altLang="zh-CN" sz="2400">
                <a:latin typeface="Microsoft YaHei" panose="020b0503020204020204" pitchFamily="34" charset="-122"/>
                <a:ea typeface="Microsoft YaHei" panose="020b0503020204020204" pitchFamily="34" charset="-122"/>
              </a:rPr>
              <a:t>)</a:t>
            </a:r>
            <a:r>
              <a:rPr lang="zh-CN" altLang="en-US" sz="2400">
                <a:latin typeface="Microsoft YaHei" panose="020b0503020204020204" pitchFamily="34" charset="-122"/>
                <a:ea typeface="Microsoft YaHei" panose="020b0503020204020204" pitchFamily="34" charset="-122"/>
              </a:rPr>
              <a:t>，</a:t>
            </a:r>
            <a:r>
              <a:rPr lang="zh-CN" altLang="en-US" sz="2400" b="1">
                <a:solidFill>
                  <a:srgbClr val="C00000"/>
                </a:solidFill>
                <a:latin typeface="Microsoft YaHei" panose="020b0503020204020204" pitchFamily="34" charset="-122"/>
                <a:ea typeface="Microsoft YaHei" panose="020b0503020204020204" pitchFamily="34" charset="-122"/>
              </a:rPr>
              <a:t>马克思主义的创始人之一，第一国际的组织者和领导者，马克思主义政党的缔造者，全世界无产阶级和劳动人民的革命导师，无产阶级的精神领袖，国际共产主义运动的开创者。</a:t>
            </a:r>
          </a:p>
        </p:txBody>
      </p:sp>
      <p:sp>
        <p:nvSpPr>
          <p:cNvPr id="10" name="矩形 9">
            <a:extLst>
              <a:ext uri="{FF2B5EF4-FFF2-40B4-BE49-F238E27FC236}">
                <a16:creationId xmlns:a16="http://schemas.microsoft.com/office/drawing/2014/main" id="{CAAEE797-2C15-6243-9AD0-067D9E85500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a:extLst>
              <a:ext uri="{FF2B5EF4-FFF2-40B4-BE49-F238E27FC236}">
                <a16:creationId xmlns:a16="http://schemas.microsoft.com/office/drawing/2014/main" id="{6D34DAAF-51DA-D441-97FF-B4C531C8F157}"/>
              </a:ext>
            </a:extLst>
          </p:cNvPr>
          <p:cNvSpPr txBox="1"/>
          <p:nvPr/>
        </p:nvSpPr>
        <p:spPr>
          <a:xfrm>
            <a:off x="1200030" y="740784"/>
            <a:ext cx="2565327" cy="662489"/>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800" b="1">
                <a:solidFill>
                  <a:schemeClr val="bg1">
                    <a:lumMod val="50000"/>
                  </a:schemeClr>
                </a:solidFill>
                <a:latin typeface="Microsoft YaHei" panose="020b0503020204020204" pitchFamily="34" charset="-122"/>
                <a:ea typeface="Microsoft YaHei" panose="020b0503020204020204" pitchFamily="34" charset="-122"/>
              </a:rPr>
              <a:t>了解马克思</a:t>
            </a:r>
          </a:p>
        </p:txBody>
      </p:sp>
      <p:pic>
        <p:nvPicPr>
          <p:cNvPr id="3" name="图片 2">
            <a:extLst>
              <a:ext uri="{FF2B5EF4-FFF2-40B4-BE49-F238E27FC236}">
                <a16:creationId xmlns:a16="http://schemas.microsoft.com/office/drawing/2014/main" id="{36EC9A71-7A8F-1047-928F-D77D894B74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3619" y="1973967"/>
            <a:ext cx="2611442" cy="320685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901701" y="2038151"/>
            <a:ext cx="10792932" cy="2775760"/>
          </a:xfrm>
          <a:prstGeom prst="rect">
            <a:avLst/>
          </a:prstGeom>
          <a:noFill/>
        </p:spPr>
        <p:txBody>
          <a:bodyPr wrap="square" rtlCol="0">
            <a:spAutoFit/>
          </a:bodyPr>
          <a:lstStyle/>
          <a:p>
            <a:pPr indent="457200">
              <a:lnSpc>
                <a:spcPct val="150000"/>
              </a:lnSpc>
            </a:pPr>
            <a:r>
              <a:rPr lang="en-US" altLang="zh-CN" sz="2400">
                <a:latin typeface="KaiTi" panose="02010609060101010101" pitchFamily="49" charset="-122"/>
                <a:ea typeface="KaiTi" panose="02010609060101010101" pitchFamily="49" charset="-122"/>
              </a:rPr>
              <a:t>《</a:t>
            </a:r>
            <a:r>
              <a:rPr lang="zh-CN" altLang="en-US" sz="2400">
                <a:latin typeface="KaiTi" panose="02010609060101010101" pitchFamily="49" charset="-122"/>
                <a:ea typeface="KaiTi" panose="02010609060101010101" pitchFamily="49" charset="-122"/>
              </a:rPr>
              <a:t>共产党宣言</a:t>
            </a:r>
            <a:r>
              <a:rPr lang="en-US" altLang="zh-CN" sz="2400">
                <a:latin typeface="KaiTi" panose="02010609060101010101" pitchFamily="49" charset="-122"/>
                <a:ea typeface="KaiTi" panose="02010609060101010101" pitchFamily="49" charset="-122"/>
              </a:rPr>
              <a:t>》</a:t>
            </a:r>
            <a:r>
              <a:rPr lang="zh-CN" altLang="en-US" sz="2400">
                <a:latin typeface="KaiTi" panose="02010609060101010101" pitchFamily="49" charset="-122"/>
                <a:ea typeface="KaiTi" panose="02010609060101010101" pitchFamily="49" charset="-122"/>
              </a:rPr>
              <a:t>（又译</a:t>
            </a:r>
            <a:r>
              <a:rPr lang="en-US" altLang="zh-CN" sz="2400">
                <a:latin typeface="KaiTi" panose="02010609060101010101" pitchFamily="49" charset="-122"/>
                <a:ea typeface="KaiTi" panose="02010609060101010101" pitchFamily="49" charset="-122"/>
              </a:rPr>
              <a:t>《</a:t>
            </a:r>
            <a:r>
              <a:rPr lang="zh-CN" altLang="en-US" sz="2400">
                <a:latin typeface="KaiTi" panose="02010609060101010101" pitchFamily="49" charset="-122"/>
                <a:ea typeface="KaiTi" panose="02010609060101010101" pitchFamily="49" charset="-122"/>
              </a:rPr>
              <a:t>共产主义宣言</a:t>
            </a:r>
            <a:r>
              <a:rPr lang="en-US" altLang="zh-CN" sz="2400">
                <a:latin typeface="KaiTi" panose="02010609060101010101" pitchFamily="49" charset="-122"/>
                <a:ea typeface="KaiTi" panose="02010609060101010101" pitchFamily="49" charset="-122"/>
              </a:rPr>
              <a:t>》</a:t>
            </a:r>
            <a:r>
              <a:rPr lang="zh-CN" altLang="en-US" sz="2400">
                <a:latin typeface="KaiTi" panose="02010609060101010101" pitchFamily="49" charset="-122"/>
                <a:ea typeface="KaiTi" panose="02010609060101010101" pitchFamily="49" charset="-122"/>
              </a:rPr>
              <a:t>）是马克思和恩格斯为共产主义者同盟起草的纲领，全文贯穿马克思主义的历史观，马克思主义诞生的重要标志。由马克思和恩格斯执笔写成 。</a:t>
            </a:r>
            <a:r>
              <a:rPr lang="en-US" altLang="zh-CN" sz="2400">
                <a:latin typeface="KaiTi" panose="02010609060101010101" pitchFamily="49" charset="-122"/>
                <a:ea typeface="KaiTi" panose="02010609060101010101" pitchFamily="49" charset="-122"/>
              </a:rPr>
              <a:t>1848</a:t>
            </a:r>
            <a:r>
              <a:rPr lang="zh-CN" altLang="en-US" sz="2400">
                <a:latin typeface="KaiTi" panose="02010609060101010101" pitchFamily="49" charset="-122"/>
                <a:ea typeface="KaiTi" panose="02010609060101010101" pitchFamily="49" charset="-122"/>
              </a:rPr>
              <a:t>年</a:t>
            </a:r>
            <a:r>
              <a:rPr lang="en-US" altLang="zh-CN" sz="2400">
                <a:latin typeface="KaiTi" panose="02010609060101010101" pitchFamily="49" charset="-122"/>
                <a:ea typeface="KaiTi" panose="02010609060101010101" pitchFamily="49" charset="-122"/>
              </a:rPr>
              <a:t>2</a:t>
            </a:r>
            <a:r>
              <a:rPr lang="zh-CN" altLang="en-US" sz="2400">
                <a:latin typeface="KaiTi" panose="02010609060101010101" pitchFamily="49" charset="-122"/>
                <a:ea typeface="KaiTi" panose="02010609060101010101" pitchFamily="49" charset="-122"/>
              </a:rPr>
              <a:t>月</a:t>
            </a:r>
            <a:r>
              <a:rPr lang="en-US" altLang="zh-CN" sz="2400">
                <a:latin typeface="KaiTi" panose="02010609060101010101" pitchFamily="49" charset="-122"/>
                <a:ea typeface="KaiTi" panose="02010609060101010101" pitchFamily="49" charset="-122"/>
              </a:rPr>
              <a:t>21</a:t>
            </a:r>
            <a:r>
              <a:rPr lang="zh-CN" altLang="en-US" sz="2400">
                <a:latin typeface="KaiTi" panose="02010609060101010101" pitchFamily="49" charset="-122"/>
                <a:ea typeface="KaiTi" panose="02010609060101010101" pitchFamily="49" charset="-122"/>
              </a:rPr>
              <a:t>日在伦敦第一次以单行本问世。</a:t>
            </a:r>
            <a:r>
              <a:rPr lang="en-US" altLang="zh-CN" sz="2400">
                <a:latin typeface="KaiTi" panose="02010609060101010101" pitchFamily="49" charset="-122"/>
                <a:ea typeface="KaiTi" panose="02010609060101010101" pitchFamily="49" charset="-122"/>
              </a:rPr>
              <a:t>2</a:t>
            </a:r>
            <a:r>
              <a:rPr lang="zh-CN" altLang="en-US" sz="2400">
                <a:latin typeface="KaiTi" panose="02010609060101010101" pitchFamily="49" charset="-122"/>
                <a:ea typeface="KaiTi" panose="02010609060101010101" pitchFamily="49" charset="-122"/>
              </a:rPr>
              <a:t>月</a:t>
            </a:r>
            <a:r>
              <a:rPr lang="en-US" altLang="zh-CN" sz="2400">
                <a:latin typeface="KaiTi" panose="02010609060101010101" pitchFamily="49" charset="-122"/>
                <a:ea typeface="KaiTi" panose="02010609060101010101" pitchFamily="49" charset="-122"/>
              </a:rPr>
              <a:t>24</a:t>
            </a:r>
            <a:r>
              <a:rPr lang="zh-CN" altLang="en-US" sz="2400">
                <a:latin typeface="KaiTi" panose="02010609060101010101" pitchFamily="49" charset="-122"/>
                <a:ea typeface="KaiTi" panose="02010609060101010101" pitchFamily="49" charset="-122"/>
              </a:rPr>
              <a:t>日，</a:t>
            </a:r>
            <a:r>
              <a:rPr lang="en-US" altLang="zh-CN" sz="2400">
                <a:latin typeface="KaiTi" panose="02010609060101010101" pitchFamily="49" charset="-122"/>
                <a:ea typeface="KaiTi" panose="02010609060101010101" pitchFamily="49" charset="-122"/>
              </a:rPr>
              <a:t>《</a:t>
            </a:r>
            <a:r>
              <a:rPr lang="zh-CN" altLang="en-US" sz="2400">
                <a:latin typeface="KaiTi" panose="02010609060101010101" pitchFamily="49" charset="-122"/>
                <a:ea typeface="KaiTi" panose="02010609060101010101" pitchFamily="49" charset="-122"/>
              </a:rPr>
              <a:t>共产党宣言</a:t>
            </a:r>
            <a:r>
              <a:rPr lang="en-US" altLang="zh-CN" sz="2400">
                <a:latin typeface="KaiTi" panose="02010609060101010101" pitchFamily="49" charset="-122"/>
                <a:ea typeface="KaiTi" panose="02010609060101010101" pitchFamily="49" charset="-122"/>
              </a:rPr>
              <a:t>》</a:t>
            </a:r>
            <a:r>
              <a:rPr lang="zh-CN" altLang="en-US" sz="2400">
                <a:latin typeface="KaiTi" panose="02010609060101010101" pitchFamily="49" charset="-122"/>
                <a:ea typeface="KaiTi" panose="02010609060101010101" pitchFamily="49" charset="-122"/>
              </a:rPr>
              <a:t>正式出版。宣言第一次全面系统阐述科学社会主义理论，指出共产主义运动将成为不可抗拒的历史潮流。</a:t>
            </a:r>
          </a:p>
        </p:txBody>
      </p:sp>
      <p:sp>
        <p:nvSpPr>
          <p:cNvPr id="10" name="矩形 9">
            <a:extLst>
              <a:ext uri="{FF2B5EF4-FFF2-40B4-BE49-F238E27FC236}">
                <a16:creationId xmlns:a16="http://schemas.microsoft.com/office/drawing/2014/main" id="{CAAEE797-2C15-6243-9AD0-067D9E85500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a:extLst>
              <a:ext uri="{FF2B5EF4-FFF2-40B4-BE49-F238E27FC236}">
                <a16:creationId xmlns:a16="http://schemas.microsoft.com/office/drawing/2014/main" id="{6D34DAAF-51DA-D441-97FF-B4C531C8F157}"/>
              </a:ext>
            </a:extLst>
          </p:cNvPr>
          <p:cNvSpPr txBox="1"/>
          <p:nvPr/>
        </p:nvSpPr>
        <p:spPr>
          <a:xfrm>
            <a:off x="4357132" y="914977"/>
            <a:ext cx="3686938"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1">
                    <a:lumMod val="50000"/>
                  </a:schemeClr>
                </a:solidFill>
                <a:latin typeface="Microsoft YaHei" panose="020b0503020204020204" pitchFamily="34" charset="-122"/>
                <a:ea typeface="Microsoft YaHei" panose="020b0503020204020204" pitchFamily="34" charset="-122"/>
              </a:rPr>
              <a:t>了解</a:t>
            </a:r>
            <a:r>
              <a:rPr lang="en-US" altLang="zh-CN" sz="2800" b="1">
                <a:solidFill>
                  <a:schemeClr val="bg1">
                    <a:lumMod val="50000"/>
                  </a:schemeClr>
                </a:solidFill>
                <a:latin typeface="Microsoft YaHei" panose="020b0503020204020204" pitchFamily="34" charset="-122"/>
                <a:ea typeface="Microsoft YaHei" panose="020b0503020204020204" pitchFamily="34" charset="-122"/>
              </a:rPr>
              <a:t>《</a:t>
            </a:r>
            <a:r>
              <a:rPr lang="zh-CN" altLang="en-US" sz="2800" b="1">
                <a:solidFill>
                  <a:schemeClr val="bg1">
                    <a:lumMod val="50000"/>
                  </a:schemeClr>
                </a:solidFill>
                <a:latin typeface="Microsoft YaHei" panose="020b0503020204020204" pitchFamily="34" charset="-122"/>
                <a:ea typeface="Microsoft YaHei" panose="020b0503020204020204" pitchFamily="34" charset="-122"/>
              </a:rPr>
              <a:t>共产党宣言</a:t>
            </a:r>
            <a:r>
              <a:rPr lang="en-US" altLang="zh-CN" sz="2800" b="1">
                <a:solidFill>
                  <a:schemeClr val="bg1">
                    <a:lumMod val="50000"/>
                  </a:schemeClr>
                </a:solidFill>
                <a:latin typeface="Microsoft YaHei" panose="020b0503020204020204" pitchFamily="34" charset="-122"/>
                <a:ea typeface="Microsoft YaHei" panose="020b0503020204020204" pitchFamily="34" charset="-122"/>
              </a:rPr>
              <a:t>》</a:t>
            </a:r>
            <a:endParaRPr lang="zh-CN" altLang="en-US" sz="2800" b="1">
              <a:solidFill>
                <a:schemeClr val="bg1">
                  <a:lumMod val="50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27159698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151</Paragraphs>
  <Slides>37</Slides>
  <Notes>1</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37</vt:i4>
      </vt:variant>
    </vt:vector>
  </HeadingPairs>
  <TitlesOfParts>
    <vt:vector baseType="lpstr" size="47">
      <vt:lpstr>Arial</vt:lpstr>
      <vt:lpstr>Calibri Light</vt:lpstr>
      <vt:lpstr>Calibri</vt:lpstr>
      <vt:lpstr>等线 Light</vt:lpstr>
      <vt:lpstr>等线</vt:lpstr>
      <vt:lpstr>Microsoft YaHei</vt:lpstr>
      <vt:lpstr>宋体</vt:lpstr>
      <vt:lpstr>Wingdings</vt:lpstr>
      <vt:lpstr>KaiTi</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2021-03-02T14:03:46.752</cp:lastPrinted>
  <dcterms:created xsi:type="dcterms:W3CDTF">2021-03-02T14:03:46Z</dcterms:created>
  <dcterms:modified xsi:type="dcterms:W3CDTF">2021-03-02T06:03:56Z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