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80" r:id="rId2"/>
    <p:sldId id="378" r:id="rId3"/>
    <p:sldId id="343" r:id="rId4"/>
    <p:sldId id="308" r:id="rId5"/>
    <p:sldId id="285" r:id="rId6"/>
    <p:sldId id="381" r:id="rId7"/>
    <p:sldId id="382" r:id="rId8"/>
    <p:sldId id="322" r:id="rId9"/>
    <p:sldId id="379" r:id="rId10"/>
    <p:sldId id="366" r:id="rId11"/>
    <p:sldId id="345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66FF33"/>
    <a:srgbClr val="9900CC"/>
    <a:srgbClr val="B49632"/>
    <a:srgbClr val="E14BD6"/>
    <a:srgbClr val="CCFF66"/>
    <a:srgbClr val="660066"/>
    <a:srgbClr val="0000CC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2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7114DFB6-9799-4E4E-8446-ACD8F767F3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B69A6-BE83-428D-BFA8-CCD98C4E759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B20B4-B5C0-42F0-9EBC-56D75E2C124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076FB-B96C-47A1-A88F-13BBA52E9C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00AEC-5A35-4908-B61F-E2EED7E3B8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05574-DAEC-4586-AFC5-447F503816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67217-5090-4B14-A34B-90DDBE306CA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36ADF-1F93-49C1-B31B-AB1F41AAF4C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E118C6-11D7-4EE9-9947-31820C85640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C0E39-0CD2-4567-8FD4-78AC77BBBE2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18AE2-F136-436E-86FA-56AA042989F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B5851-7CBA-49B2-A994-99F66EBCCCD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6EC8B-D2BB-4C43-BD0A-7C81901D535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651818B5-C3A0-4A1C-B2A1-3AAD2452AC0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26753;&#23454;&#31179;&#12298;&#40479;&#12299;\&#40479;.mp4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29255" y="33316"/>
            <a:ext cx="3605103" cy="90000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欣赏</a:t>
            </a:r>
          </a:p>
        </p:txBody>
      </p:sp>
      <p:pic>
        <p:nvPicPr>
          <p:cNvPr id="25603" name="鸟.mp4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6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8143932" cy="114300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FF0000"/>
                </a:solidFill>
                <a:latin typeface="隶书"/>
                <a:ea typeface="隶书"/>
                <a:cs typeface="隶书"/>
                <a:sym typeface="+mn-ea"/>
              </a:rPr>
              <a:t>布置</a:t>
            </a:r>
            <a:r>
              <a:rPr lang="zh-CN" altLang="en-US" b="1" dirty="0" smtClean="0">
                <a:solidFill>
                  <a:srgbClr val="FF0000"/>
                </a:solidFill>
                <a:latin typeface="隶书"/>
                <a:ea typeface="隶书"/>
                <a:cs typeface="隶书"/>
                <a:sym typeface="+mn-ea"/>
              </a:rPr>
              <a:t>作业</a:t>
            </a:r>
            <a:endParaRPr lang="zh-CN" altLang="en-US" dirty="0" smtClean="0">
              <a:solidFill>
                <a:srgbClr val="FF000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357158" y="2571744"/>
            <a:ext cx="8501062" cy="2000264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根据你对文章的理解及你的情感体验，写一段“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笼中鸟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”与“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自然中鸟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”的对话。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FontTx/>
              <a:buNone/>
            </a:pPr>
            <a:endParaRPr lang="zh-CN" altLang="en-US" sz="40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"/>
          <p:cNvSpPr>
            <a:spLocks noGrp="1"/>
          </p:cNvSpPr>
          <p:nvPr>
            <p:ph idx="1"/>
          </p:nvPr>
        </p:nvSpPr>
        <p:spPr>
          <a:xfrm>
            <a:off x="1785938" y="2571750"/>
            <a:ext cx="6143625" cy="13573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4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8000" smtClean="0">
                <a:solidFill>
                  <a:srgbClr val="00B050"/>
                </a:solidFill>
                <a:latin typeface="隶书"/>
                <a:ea typeface="隶书"/>
                <a:cs typeface="隶书"/>
              </a:rPr>
              <a:t>谢谢大家！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533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5362" name="副标题 2"/>
          <p:cNvSpPr>
            <a:spLocks noGrp="1"/>
          </p:cNvSpPr>
          <p:nvPr>
            <p:ph type="subTitle" idx="1"/>
          </p:nvPr>
        </p:nvSpPr>
        <p:spPr>
          <a:xfrm>
            <a:off x="685800" y="1371600"/>
            <a:ext cx="7772400" cy="3440113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5363" name="图片 3" descr="t016b2c9edf4ac3c0ba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148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4" descr="t01639f27dda2657740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114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5" descr="t0191cfa833a804b35c[1]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87825" y="0"/>
            <a:ext cx="49561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图片 6" descr="t011534ccb0850957d2[1]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0" y="3262313"/>
            <a:ext cx="4953000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43174" y="-214338"/>
            <a:ext cx="3230562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3900" b="1" dirty="0">
                <a:solidFill>
                  <a:srgbClr val="FF0000"/>
                </a:solidFill>
                <a:effectLst>
                  <a:outerShdw blurRad="50800" dist="50800" dir="5400000" algn="ctr" rotWithShape="0">
                    <a:srgbClr val="000000">
                      <a:alpha val="68000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鸟</a:t>
            </a:r>
            <a:endParaRPr lang="en-US" altLang="zh-CN" sz="4000" b="1" dirty="0">
              <a:solidFill>
                <a:srgbClr val="FF0000"/>
              </a:solidFill>
              <a:effectLst>
                <a:outerShdw blurRad="50800" dist="50800" dir="5400000" algn="ctr" rotWithShape="0">
                  <a:srgbClr val="000000">
                    <a:alpha val="68000"/>
                  </a:srgbClr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</a:t>
            </a:r>
            <a:endParaRPr lang="en-US" altLang="zh-CN" sz="4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7200" b="1" dirty="0">
                <a:latin typeface="楷体" pitchFamily="49" charset="-122"/>
                <a:ea typeface="楷体" pitchFamily="49" charset="-122"/>
              </a:rPr>
              <a:t>梁实秋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859338" y="57340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5370" name="WordArt 10"/>
          <p:cNvSpPr>
            <a:spLocks noChangeArrowheads="1" noChangeShapeType="1" noTextEdit="1"/>
          </p:cNvSpPr>
          <p:nvPr/>
        </p:nvSpPr>
        <p:spPr bwMode="auto">
          <a:xfrm>
            <a:off x="1403350" y="5949950"/>
            <a:ext cx="60579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授课教师：兴宁中学 谢卫凤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3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0"/>
            <a:ext cx="3643313" cy="1214438"/>
          </a:xfrm>
        </p:spPr>
        <p:txBody>
          <a:bodyPr/>
          <a:lstStyle/>
          <a:p>
            <a:pPr algn="l" defTabSz="0">
              <a:defRPr/>
            </a:pPr>
            <a:r>
              <a:rPr lang="zh-CN" altLang="en-US" sz="4800" b="1" kern="1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作者介绍：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6" name="Picture 2" descr="http://p9.qhmsg.com/t0171d418ede31995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71600"/>
            <a:ext cx="32004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4"/>
          <p:cNvSpPr>
            <a:spLocks noChangeArrowheads="1"/>
          </p:cNvSpPr>
          <p:nvPr/>
        </p:nvSpPr>
        <p:spPr bwMode="auto">
          <a:xfrm>
            <a:off x="4000500" y="1071563"/>
            <a:ext cx="514350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/>
              <a:t>梁实秋（</a:t>
            </a:r>
            <a:r>
              <a:rPr lang="en-US" altLang="zh-CN" sz="2800" b="1" dirty="0"/>
              <a:t>1903—1987</a:t>
            </a:r>
            <a:r>
              <a:rPr lang="zh-CN" altLang="en-US" sz="2800" b="1" dirty="0"/>
              <a:t>）：著名</a:t>
            </a:r>
            <a:r>
              <a:rPr lang="zh-CN" altLang="en-US" sz="2800" b="1" dirty="0">
                <a:solidFill>
                  <a:srgbClr val="FF0000"/>
                </a:solidFill>
              </a:rPr>
              <a:t>文学评论家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作家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翻译家</a:t>
            </a:r>
            <a:r>
              <a:rPr lang="zh-CN" altLang="en-US" sz="2800" b="1" dirty="0"/>
              <a:t>。代表作有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雅舍小品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/>
              <a:t>等。</a:t>
            </a:r>
            <a:r>
              <a:rPr lang="zh-CN" altLang="en-US" sz="2800" b="1" dirty="0" smtClean="0"/>
              <a:t>译著有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莎士比亚全集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/>
              <a:t>。</a:t>
            </a:r>
          </a:p>
          <a:p>
            <a:pPr>
              <a:buFont typeface="Arial" charset="0"/>
              <a:buNone/>
            </a:pPr>
            <a:r>
              <a:rPr lang="zh-CN" altLang="en-US" sz="2800" b="1" dirty="0"/>
              <a:t>在中国现当代文学史上被誉为“</a:t>
            </a:r>
            <a:r>
              <a:rPr lang="zh-CN" altLang="en-US" sz="2800" b="1" dirty="0">
                <a:solidFill>
                  <a:srgbClr val="FF0000"/>
                </a:solidFill>
              </a:rPr>
              <a:t>知性散文</a:t>
            </a:r>
            <a:r>
              <a:rPr lang="zh-CN" altLang="en-US" sz="2800" b="1" dirty="0"/>
              <a:t>”的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雅舍小品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，是别具一格而脍炙人口的散文经典。今天我们所学的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鸟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则是这类散文的典范。请同学们认真阅读课文，看看作者是如何在文中表现“知性”的。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"/>
          <p:cNvSpPr>
            <a:spLocks noChangeArrowheads="1"/>
          </p:cNvSpPr>
          <p:nvPr/>
        </p:nvSpPr>
        <p:spPr bwMode="auto">
          <a:xfrm>
            <a:off x="500063" y="1143001"/>
            <a:ext cx="8358187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endParaRPr lang="zh-CN" altLang="en-US" sz="4400" b="1" dirty="0"/>
          </a:p>
          <a:p>
            <a:pPr>
              <a:buFont typeface="Arial" charset="0"/>
              <a:buNone/>
            </a:pPr>
            <a:r>
              <a:rPr lang="zh-CN" altLang="en-US" sz="4400" b="1" dirty="0" smtClean="0">
                <a:solidFill>
                  <a:srgbClr val="C00000"/>
                </a:solidFill>
              </a:rPr>
              <a:t> 栅</a:t>
            </a:r>
            <a:r>
              <a:rPr lang="zh-CN" altLang="en-US" sz="4400" b="1" dirty="0" smtClean="0"/>
              <a:t>栏      </a:t>
            </a:r>
            <a:r>
              <a:rPr lang="zh-CN" altLang="en-US" sz="4400" b="1" dirty="0">
                <a:solidFill>
                  <a:srgbClr val="C00000"/>
                </a:solidFill>
                <a:sym typeface="+mn-ea"/>
              </a:rPr>
              <a:t>蓦</a:t>
            </a:r>
            <a:r>
              <a:rPr lang="zh-CN" altLang="en-US" sz="4400" b="1" dirty="0">
                <a:sym typeface="+mn-ea"/>
              </a:rPr>
              <a:t>然</a:t>
            </a:r>
            <a:r>
              <a:rPr lang="zh-CN" altLang="en-US" sz="4400" b="1" dirty="0"/>
              <a:t>    </a:t>
            </a:r>
            <a:r>
              <a:rPr lang="zh-CN" altLang="en-US" sz="4400" b="1" dirty="0" smtClean="0"/>
              <a:t>  胸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襟</a:t>
            </a:r>
            <a:r>
              <a:rPr lang="en-US" altLang="zh-CN" sz="4400" b="1" dirty="0" smtClean="0">
                <a:solidFill>
                  <a:srgbClr val="C00000"/>
                </a:solidFill>
              </a:rPr>
              <a:t>     </a:t>
            </a:r>
            <a:r>
              <a:rPr lang="zh-CN" altLang="en-US" sz="4400" b="1" dirty="0" smtClean="0"/>
              <a:t>干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瘪</a:t>
            </a:r>
            <a:r>
              <a:rPr lang="zh-CN" altLang="en-US" sz="4400" b="1" dirty="0" smtClean="0"/>
              <a:t>      </a:t>
            </a:r>
            <a:endParaRPr lang="en-US" altLang="zh-CN" sz="4400" b="1" dirty="0" smtClean="0"/>
          </a:p>
          <a:p>
            <a:pPr>
              <a:buFont typeface="Arial" charset="0"/>
              <a:buNone/>
            </a:pPr>
            <a:endParaRPr lang="en-US" altLang="zh-CN" sz="4400" b="1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4400" b="1" dirty="0" smtClean="0">
                <a:solidFill>
                  <a:srgbClr val="C00000"/>
                </a:solidFill>
              </a:rPr>
              <a:t> 釉</a:t>
            </a:r>
            <a:r>
              <a:rPr lang="zh-CN" altLang="en-US" sz="4400" b="1" dirty="0" smtClean="0"/>
              <a:t>绿      </a:t>
            </a:r>
            <a:r>
              <a:rPr lang="zh-CN" altLang="en-US" sz="4400" b="1" dirty="0">
                <a:solidFill>
                  <a:srgbClr val="C00000"/>
                </a:solidFill>
              </a:rPr>
              <a:t>臃</a:t>
            </a:r>
            <a:r>
              <a:rPr lang="zh-CN" altLang="en-US" sz="4400" b="1" dirty="0"/>
              <a:t>肿     迷</a:t>
            </a:r>
            <a:r>
              <a:rPr lang="zh-CN" altLang="en-US" sz="4400" b="1" dirty="0">
                <a:solidFill>
                  <a:srgbClr val="C00000"/>
                </a:solidFill>
              </a:rPr>
              <a:t>惘</a:t>
            </a:r>
            <a:r>
              <a:rPr lang="zh-CN" altLang="en-US" sz="4400" b="1" dirty="0"/>
              <a:t>    </a:t>
            </a:r>
            <a:r>
              <a:rPr lang="en-US" altLang="zh-CN" sz="4400" b="1" dirty="0" smtClean="0"/>
              <a:t>   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伫</a:t>
            </a:r>
            <a:r>
              <a:rPr lang="zh-CN" altLang="en-US" sz="4400" b="1" dirty="0" smtClean="0"/>
              <a:t>立       </a:t>
            </a:r>
            <a:endParaRPr lang="en-US" altLang="zh-CN" sz="4400" b="1" dirty="0" smtClean="0"/>
          </a:p>
          <a:p>
            <a:pPr>
              <a:buFont typeface="Arial" charset="0"/>
              <a:buNone/>
            </a:pPr>
            <a:endParaRPr lang="en-US" altLang="zh-CN" sz="4400" b="1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zh-CN" altLang="en-US" sz="4400" b="1" dirty="0" smtClean="0">
                <a:solidFill>
                  <a:srgbClr val="C00000"/>
                </a:solidFill>
              </a:rPr>
              <a:t> 魁梧</a:t>
            </a:r>
            <a:r>
              <a:rPr lang="zh-CN" altLang="en-US" sz="4400" b="1" dirty="0" smtClean="0"/>
              <a:t>       孤苦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伶仃</a:t>
            </a:r>
            <a:endParaRPr lang="en-US" altLang="zh-CN" sz="4400" b="1" dirty="0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4400" dirty="0"/>
              <a:t>            </a:t>
            </a:r>
            <a:r>
              <a:rPr lang="zh-CN" altLang="en-US" sz="4400" b="1" dirty="0"/>
              <a:t>        </a:t>
            </a:r>
            <a:endParaRPr lang="en-US" altLang="zh-CN" sz="4400" b="1" dirty="0"/>
          </a:p>
          <a:p>
            <a:pPr>
              <a:buFont typeface="Arial" charset="0"/>
              <a:buNone/>
            </a:pPr>
            <a:endParaRPr lang="en-US" altLang="zh-CN" sz="4400" b="1" dirty="0"/>
          </a:p>
          <a:p>
            <a:pPr>
              <a:buFont typeface="Arial" charset="0"/>
              <a:buNone/>
            </a:pPr>
            <a:r>
              <a:rPr lang="zh-CN" altLang="en-US" sz="4400" b="1" dirty="0"/>
              <a:t>      </a:t>
            </a:r>
            <a:endParaRPr lang="zh-CN" altLang="en-US" sz="4400" dirty="0"/>
          </a:p>
        </p:txBody>
      </p:sp>
      <p:sp>
        <p:nvSpPr>
          <p:cNvPr id="12291" name="矩形 4"/>
          <p:cNvSpPr>
            <a:spLocks noChangeArrowheads="1"/>
          </p:cNvSpPr>
          <p:nvPr/>
        </p:nvSpPr>
        <p:spPr bwMode="auto">
          <a:xfrm>
            <a:off x="642910" y="1285860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>
                <a:solidFill>
                  <a:srgbClr val="CC6600"/>
                </a:solidFill>
              </a:rPr>
              <a:t>zhà</a:t>
            </a:r>
            <a:endParaRPr lang="en-US" altLang="zh-CN" sz="3200" b="1" dirty="0">
              <a:solidFill>
                <a:srgbClr val="CC6600"/>
              </a:solidFill>
            </a:endParaRPr>
          </a:p>
        </p:txBody>
      </p:sp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2895600" y="13716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en-US" altLang="zh-CN" sz="3200" b="1">
              <a:solidFill>
                <a:srgbClr val="CC6600"/>
              </a:solidFill>
            </a:endParaRPr>
          </a:p>
        </p:txBody>
      </p:sp>
      <p:sp>
        <p:nvSpPr>
          <p:cNvPr id="12294" name="矩形 7"/>
          <p:cNvSpPr>
            <a:spLocks noChangeArrowheads="1"/>
          </p:cNvSpPr>
          <p:nvPr/>
        </p:nvSpPr>
        <p:spPr bwMode="auto">
          <a:xfrm>
            <a:off x="5429256" y="1214422"/>
            <a:ext cx="78581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>
                <a:solidFill>
                  <a:srgbClr val="CC6600"/>
                </a:solidFill>
              </a:rPr>
              <a:t>jīn</a:t>
            </a:r>
            <a:endParaRPr lang="zh-CN" altLang="en-US" sz="3200" dirty="0"/>
          </a:p>
        </p:txBody>
      </p:sp>
      <p:sp>
        <p:nvSpPr>
          <p:cNvPr id="12295" name="矩形 8"/>
          <p:cNvSpPr>
            <a:spLocks noChangeArrowheads="1"/>
          </p:cNvSpPr>
          <p:nvPr/>
        </p:nvSpPr>
        <p:spPr bwMode="auto">
          <a:xfrm>
            <a:off x="7215206" y="1214422"/>
            <a:ext cx="928694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 dirty="0" err="1">
                <a:solidFill>
                  <a:srgbClr val="CC6600"/>
                </a:solidFill>
              </a:rPr>
              <a:t>biĕ</a:t>
            </a:r>
            <a:endParaRPr lang="zh-CN" altLang="en-US" sz="3600" dirty="0"/>
          </a:p>
        </p:txBody>
      </p:sp>
      <p:sp>
        <p:nvSpPr>
          <p:cNvPr id="12296" name="矩形 9"/>
          <p:cNvSpPr>
            <a:spLocks noChangeArrowheads="1"/>
          </p:cNvSpPr>
          <p:nvPr/>
        </p:nvSpPr>
        <p:spPr bwMode="auto">
          <a:xfrm>
            <a:off x="642910" y="2643182"/>
            <a:ext cx="10715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 smtClean="0">
                <a:solidFill>
                  <a:srgbClr val="CC6600"/>
                </a:solidFill>
                <a:latin typeface="Times New Roman"/>
                <a:cs typeface="Times New Roman"/>
              </a:rPr>
              <a:t>yòu</a:t>
            </a:r>
            <a:endParaRPr lang="zh-CN" altLang="en-US" sz="3200" dirty="0"/>
          </a:p>
        </p:txBody>
      </p:sp>
      <p:sp>
        <p:nvSpPr>
          <p:cNvPr id="12297" name="矩形 10"/>
          <p:cNvSpPr>
            <a:spLocks noChangeArrowheads="1"/>
          </p:cNvSpPr>
          <p:nvPr/>
        </p:nvSpPr>
        <p:spPr bwMode="auto">
          <a:xfrm>
            <a:off x="2571736" y="2571744"/>
            <a:ext cx="142876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>
                <a:solidFill>
                  <a:srgbClr val="CC6600"/>
                </a:solidFill>
              </a:rPr>
              <a:t>yōng</a:t>
            </a:r>
            <a:endParaRPr lang="zh-CN" altLang="en-US" sz="3200" dirty="0"/>
          </a:p>
        </p:txBody>
      </p:sp>
      <p:sp>
        <p:nvSpPr>
          <p:cNvPr id="12298" name="矩形 11"/>
          <p:cNvSpPr>
            <a:spLocks noChangeArrowheads="1"/>
          </p:cNvSpPr>
          <p:nvPr/>
        </p:nvSpPr>
        <p:spPr bwMode="auto">
          <a:xfrm>
            <a:off x="5000628" y="2714620"/>
            <a:ext cx="142876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>
                <a:solidFill>
                  <a:srgbClr val="CC6600"/>
                </a:solidFill>
              </a:rPr>
              <a:t>w</a:t>
            </a:r>
            <a:r>
              <a:rPr lang="vi-VN" altLang="zh-CN" sz="3200" b="1" dirty="0">
                <a:solidFill>
                  <a:srgbClr val="CC6600"/>
                </a:solidFill>
              </a:rPr>
              <a:t>ă</a:t>
            </a:r>
            <a:r>
              <a:rPr lang="en-US" altLang="zh-CN" sz="3200" b="1" dirty="0" err="1">
                <a:solidFill>
                  <a:srgbClr val="CC6600"/>
                </a:solidFill>
              </a:rPr>
              <a:t>ng</a:t>
            </a:r>
            <a:endParaRPr lang="zh-CN" altLang="en-US" sz="3200" dirty="0"/>
          </a:p>
        </p:txBody>
      </p:sp>
      <p:sp>
        <p:nvSpPr>
          <p:cNvPr id="17418" name="TextBox 13"/>
          <p:cNvSpPr txBox="1">
            <a:spLocks noChangeArrowheads="1"/>
          </p:cNvSpPr>
          <p:nvPr/>
        </p:nvSpPr>
        <p:spPr bwMode="auto">
          <a:xfrm>
            <a:off x="2819400" y="4800600"/>
            <a:ext cx="106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2302" name="矩形 15"/>
          <p:cNvSpPr>
            <a:spLocks noChangeArrowheads="1"/>
          </p:cNvSpPr>
          <p:nvPr/>
        </p:nvSpPr>
        <p:spPr bwMode="auto">
          <a:xfrm>
            <a:off x="2714612" y="1285860"/>
            <a:ext cx="107157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>
                <a:solidFill>
                  <a:srgbClr val="CC6600"/>
                </a:solidFill>
              </a:rPr>
              <a:t>mò</a:t>
            </a:r>
            <a:endParaRPr lang="en-US" altLang="zh-CN" sz="3200" b="1" dirty="0">
              <a:solidFill>
                <a:srgbClr val="CC6600"/>
              </a:solidFill>
            </a:endParaRPr>
          </a:p>
        </p:txBody>
      </p:sp>
      <p:sp>
        <p:nvSpPr>
          <p:cNvPr id="17420" name="矩形 16"/>
          <p:cNvSpPr>
            <a:spLocks noChangeArrowheads="1"/>
          </p:cNvSpPr>
          <p:nvPr/>
        </p:nvSpPr>
        <p:spPr bwMode="auto">
          <a:xfrm>
            <a:off x="7010400" y="4114800"/>
            <a:ext cx="309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sz="3200" b="1">
              <a:solidFill>
                <a:srgbClr val="CC6600"/>
              </a:solidFill>
            </a:endParaRPr>
          </a:p>
        </p:txBody>
      </p:sp>
      <p:sp>
        <p:nvSpPr>
          <p:cNvPr id="17421" name="标题 2"/>
          <p:cNvSpPr>
            <a:spLocks noGrp="1"/>
          </p:cNvSpPr>
          <p:nvPr/>
        </p:nvSpPr>
        <p:spPr bwMode="auto">
          <a:xfrm>
            <a:off x="500034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buFont typeface="Arial" charset="0"/>
              <a:buNone/>
            </a:pPr>
            <a:r>
              <a:rPr lang="zh-CN" altLang="zh-CN" sz="4800" b="1" dirty="0">
                <a:solidFill>
                  <a:schemeClr val="tx2"/>
                </a:solidFill>
                <a:latin typeface="隶书"/>
                <a:ea typeface="隶书"/>
                <a:cs typeface="隶书"/>
                <a:sym typeface="+mn-ea"/>
              </a:rPr>
              <a:t>字词</a:t>
            </a:r>
            <a:r>
              <a:rPr lang="zh-CN" altLang="en-US" sz="4800" b="1" dirty="0">
                <a:solidFill>
                  <a:schemeClr val="tx2"/>
                </a:solidFill>
                <a:latin typeface="隶书"/>
                <a:ea typeface="隶书"/>
                <a:cs typeface="隶书"/>
                <a:sym typeface="+mn-ea"/>
              </a:rPr>
              <a:t>：</a:t>
            </a:r>
            <a:endParaRPr lang="zh-CN" altLang="en-US" sz="4800" b="1" dirty="0">
              <a:solidFill>
                <a:schemeClr val="tx2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786578" y="2643182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>
                <a:solidFill>
                  <a:srgbClr val="CC6600"/>
                </a:solidFill>
              </a:rPr>
              <a:t>zhù</a:t>
            </a:r>
            <a:endParaRPr lang="en-US" altLang="zh-CN" sz="3200" b="1" dirty="0">
              <a:solidFill>
                <a:srgbClr val="CC6600"/>
              </a:solidFill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642910" y="3929066"/>
            <a:ext cx="207170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>
                <a:solidFill>
                  <a:srgbClr val="CC6600"/>
                </a:solidFill>
              </a:rPr>
              <a:t>kuí</a:t>
            </a:r>
            <a:r>
              <a:rPr lang="en-US" altLang="zh-CN" sz="3200" b="1" dirty="0">
                <a:solidFill>
                  <a:srgbClr val="CC6600"/>
                </a:solidFill>
              </a:rPr>
              <a:t>   </a:t>
            </a:r>
            <a:r>
              <a:rPr lang="en-US" altLang="zh-CN" sz="3200" b="1" dirty="0" err="1">
                <a:solidFill>
                  <a:srgbClr val="CC6600"/>
                </a:solidFill>
              </a:rPr>
              <a:t>wú</a:t>
            </a:r>
            <a:endParaRPr lang="en-US" altLang="zh-CN" sz="3200" b="1" dirty="0">
              <a:solidFill>
                <a:srgbClr val="CC6600"/>
              </a:solidFill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3786182" y="4000504"/>
            <a:ext cx="2143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 dirty="0" err="1">
                <a:solidFill>
                  <a:srgbClr val="CC6600"/>
                </a:solidFill>
              </a:rPr>
              <a:t>líng</a:t>
            </a:r>
            <a:r>
              <a:rPr lang="en-US" altLang="zh-CN" sz="3200" b="1" dirty="0">
                <a:solidFill>
                  <a:srgbClr val="CC6600"/>
                </a:solidFill>
              </a:rPr>
              <a:t>  </a:t>
            </a:r>
            <a:r>
              <a:rPr lang="en-US" altLang="zh-CN" sz="3200" b="1" dirty="0" err="1">
                <a:solidFill>
                  <a:srgbClr val="CC6600"/>
                </a:solidFill>
              </a:rPr>
              <a:t>dīng</a:t>
            </a:r>
            <a:endParaRPr lang="en-US" altLang="zh-CN" sz="3200" b="1" dirty="0">
              <a:solidFill>
                <a:srgbClr val="CC66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4" grpId="0"/>
      <p:bldP spid="12295" grpId="0"/>
      <p:bldP spid="12296" grpId="0"/>
      <p:bldP spid="12297" grpId="0"/>
      <p:bldP spid="12298" grpId="0"/>
      <p:bldP spid="12302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428596" y="2214554"/>
            <a:ext cx="8429684" cy="2286016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、本文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的中心句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是哪一句？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pPr eaLnBrk="1" hangingPunct="1">
              <a:buFontTx/>
              <a:buNone/>
              <a:defRPr/>
            </a:pPr>
            <a:r>
              <a:rPr lang="en-US" altLang="zh-CN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、文中写了哪几种处境中的鸟？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</a:p>
        </p:txBody>
      </p:sp>
      <p:sp>
        <p:nvSpPr>
          <p:cNvPr id="18434" name="标题 2"/>
          <p:cNvSpPr>
            <a:spLocks noGrp="1"/>
          </p:cNvSpPr>
          <p:nvPr/>
        </p:nvSpPr>
        <p:spPr bwMode="auto">
          <a:xfrm>
            <a:off x="500034" y="214290"/>
            <a:ext cx="5857916" cy="128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buFont typeface="Arial" charset="0"/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隶书"/>
                <a:ea typeface="隶书"/>
                <a:cs typeface="隶书"/>
              </a:rPr>
              <a:t>速读课文，整体感知</a:t>
            </a:r>
            <a:endParaRPr lang="en-US" altLang="zh-CN" sz="4800" b="1" dirty="0" smtClean="0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defTabSz="0" eaLnBrk="0" hangingPunct="0">
              <a:buFont typeface="Arial" charset="0"/>
              <a:buNone/>
            </a:pPr>
            <a:endParaRPr lang="en-US" altLang="zh-CN" sz="4800" b="1" dirty="0">
              <a:solidFill>
                <a:srgbClr val="C00000"/>
              </a:solidFill>
              <a:latin typeface="隶书"/>
              <a:ea typeface="隶书"/>
              <a:cs typeface="隶书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214422"/>
            <a:ext cx="342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回答下列问题：</a:t>
            </a:r>
            <a:endParaRPr lang="zh-CN" alt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2928934"/>
            <a:ext cx="3272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“我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爱</a:t>
            </a:r>
            <a:r>
              <a:rPr lang="zh-CN" altLang="en-US" sz="4000" b="1" dirty="0" smtClean="0"/>
              <a:t>鸟。”</a:t>
            </a:r>
            <a:endParaRPr lang="zh-CN" alt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4429132"/>
            <a:ext cx="69862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笼中鸟</a:t>
            </a:r>
            <a:r>
              <a:rPr lang="zh-CN" altLang="en-US" sz="4000" b="1" dirty="0" smtClean="0"/>
              <a:t>、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自由鸟</a:t>
            </a:r>
            <a:r>
              <a:rPr lang="zh-CN" altLang="en-US" sz="4000" b="1" dirty="0" smtClean="0"/>
              <a:t>、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贫寒鸟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5072074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第二、七自然段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14744" y="507207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第三、四自然段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429388" y="5072074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第六自然段</a:t>
            </a:r>
            <a:endParaRPr lang="zh-CN" altLang="en-US" sz="2400" b="1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285720" y="1714488"/>
            <a:ext cx="8429684" cy="221457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笼中鸟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、自由鸟、贫寒鸟各自的状态如何，“我”对不同处境中的鸟具体表现出怎样的情感态度？</a:t>
            </a:r>
            <a:endParaRPr lang="en-US" altLang="zh-CN" sz="4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  <a:defRPr/>
            </a:pPr>
            <a:endParaRPr lang="en-US" altLang="zh-CN" sz="40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  <a:defRPr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标题 2"/>
          <p:cNvSpPr>
            <a:spLocks noGrp="1"/>
          </p:cNvSpPr>
          <p:nvPr/>
        </p:nvSpPr>
        <p:spPr bwMode="auto">
          <a:xfrm>
            <a:off x="285720" y="214290"/>
            <a:ext cx="8572560" cy="107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buFont typeface="Arial" charset="0"/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隶书"/>
                <a:ea typeface="隶书"/>
                <a:cs typeface="隶书"/>
              </a:rPr>
              <a:t>精读课文，重点探究</a:t>
            </a:r>
            <a:endParaRPr lang="en-US" altLang="zh-CN" sz="4800" b="1" dirty="0" smtClean="0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defTabSz="0" eaLnBrk="0" hangingPunct="0">
              <a:buFont typeface="Arial" charset="0"/>
              <a:buNone/>
            </a:pPr>
            <a:endParaRPr lang="en-US" altLang="zh-CN" sz="4800" b="1" dirty="0">
              <a:solidFill>
                <a:srgbClr val="C00000"/>
              </a:solidFill>
              <a:latin typeface="隶书"/>
              <a:ea typeface="隶书"/>
              <a:cs typeface="隶书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928670"/>
            <a:ext cx="4817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小组合作完成下列问题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3714752"/>
            <a:ext cx="7903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根据教师的活动安排完成、展示：</a:t>
            </a:r>
            <a:endParaRPr lang="zh-CN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2214546" y="521495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鸟</a:t>
            </a:r>
            <a:endParaRPr lang="zh-CN" alt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464344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笼中</a:t>
            </a:r>
            <a:endParaRPr lang="zh-CN" altLang="en-US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521495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自由</a:t>
            </a:r>
            <a:endParaRPr lang="zh-CN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28662" y="585789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贫寒</a:t>
            </a:r>
            <a:endParaRPr lang="zh-CN" altLang="en-US" sz="3600" b="1" dirty="0"/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1928794" y="5143512"/>
            <a:ext cx="357190" cy="2857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直接连接符 16"/>
          <p:cNvCxnSpPr/>
          <p:nvPr/>
        </p:nvCxnSpPr>
        <p:spPr bwMode="auto">
          <a:xfrm>
            <a:off x="1928794" y="5572140"/>
            <a:ext cx="35719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直接连接符 21"/>
          <p:cNvCxnSpPr/>
          <p:nvPr/>
        </p:nvCxnSpPr>
        <p:spPr bwMode="auto">
          <a:xfrm flipV="1">
            <a:off x="2000232" y="5786454"/>
            <a:ext cx="357190" cy="2857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心形 29"/>
          <p:cNvSpPr/>
          <p:nvPr/>
        </p:nvSpPr>
        <p:spPr bwMode="auto">
          <a:xfrm>
            <a:off x="5500694" y="4572008"/>
            <a:ext cx="2714644" cy="2071702"/>
          </a:xfrm>
          <a:prstGeom prst="heart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rgbClr val="FF0000"/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000" b="1" i="0" u="none" strike="noStrike" cap="none" normalizeH="0" baseline="0" dirty="0" smtClean="0">
                <a:ln>
                  <a:noFill/>
                </a:ln>
                <a:solidFill>
                  <a:srgbClr val="66FF33"/>
                </a:solidFill>
                <a:effectLst/>
                <a:latin typeface="隶书" pitchFamily="49" charset="-122"/>
                <a:ea typeface="隶书" pitchFamily="49" charset="-122"/>
              </a:rPr>
              <a:t> </a:t>
            </a:r>
            <a:r>
              <a:rPr kumimoji="0" lang="zh-CN" altLang="en-US" sz="6000" b="1" i="0" u="none" strike="noStrike" cap="none" normalizeH="0" baseline="0" dirty="0" smtClean="0">
                <a:ln>
                  <a:noFill/>
                </a:ln>
                <a:solidFill>
                  <a:srgbClr val="66FF33"/>
                </a:solidFill>
                <a:effectLst/>
                <a:latin typeface="隶书" pitchFamily="49" charset="-122"/>
                <a:ea typeface="隶书" pitchFamily="49" charset="-122"/>
              </a:rPr>
              <a:t>我 </a:t>
            </a:r>
            <a:endParaRPr kumimoji="0" lang="zh-CN" altLang="en-US" sz="6000" b="1" i="0" u="none" strike="noStrike" cap="none" normalizeH="0" baseline="0" dirty="0" smtClean="0">
              <a:ln>
                <a:noFill/>
              </a:ln>
              <a:solidFill>
                <a:srgbClr val="66FF33"/>
              </a:solidFill>
              <a:effectLst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" name="流程图: 终止 31"/>
          <p:cNvSpPr/>
          <p:nvPr/>
        </p:nvSpPr>
        <p:spPr bwMode="auto">
          <a:xfrm>
            <a:off x="2928926" y="5572140"/>
            <a:ext cx="2414598" cy="45719"/>
          </a:xfrm>
          <a:prstGeom prst="flowChartTerminator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71868" y="485776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对话</a:t>
            </a:r>
            <a:endParaRPr lang="zh-CN" altLang="en-US" sz="4000" b="1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85728"/>
            <a:ext cx="378621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笼中鸟：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您是爱的使者吗？您看我天天被关在鸟笼里，让那些悠闲的人玩乐、解闷。我只能在这狭小的空间上蹿下跳，差不多忘记了我的翅膀是用来飞翔。我闷、我苦，我还有鸟的尊严吗？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285728"/>
            <a:ext cx="457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“我”：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笼中鸟啊，我看着你的羽毛从丰盈光泽到萧条晦暗，听着你的声音从清脆圆润到单调干枯。我知道你的闷，理解你的苦。我本不忍来看你，但我还是来了。我希望我的倾听能让你舒缓内心一缕忧伤，我的短暂陪伴能让你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感受到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爱的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温暖。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4143380"/>
            <a:ext cx="36433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自由鸟：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嘿，朋友，欢迎您的到来，请坐到山泉旁的岩石上，听我和着叮咚的流水声为你演唱一曲，然后随我在青山绿水间翱游，享受这份自由与美好。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4000504"/>
            <a:ext cx="3214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“我”：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自由的鸟儿呀，我正是被你快乐、嘹亮的歌声吸引而来，我愿意与你结伴在广阔的天地间飞翔。一路欢歌一路爱，把快乐撒向天涯海角。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 bwMode="auto">
          <a:xfrm flipV="1">
            <a:off x="0" y="3643314"/>
            <a:ext cx="9144000" cy="714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285720" y="1643050"/>
            <a:ext cx="8429625" cy="2357454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除了爱鸟，你还读出了作者哪些情感？从中我们可以看出他怎样的生活向往？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b="1" dirty="0" smtClean="0"/>
              <a:t>                                    </a:t>
            </a:r>
            <a:endParaRPr lang="zh-CN" altLang="en-US" b="1" dirty="0"/>
          </a:p>
        </p:txBody>
      </p:sp>
      <p:sp>
        <p:nvSpPr>
          <p:cNvPr id="20482" name="矩形 6"/>
          <p:cNvSpPr>
            <a:spLocks noChangeArrowheads="1"/>
          </p:cNvSpPr>
          <p:nvPr/>
        </p:nvSpPr>
        <p:spPr bwMode="auto">
          <a:xfrm>
            <a:off x="4397375" y="3254375"/>
            <a:ext cx="2476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b="1"/>
              <a:t> 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8725" y="4038600"/>
            <a:ext cx="247650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484" name="标题 2"/>
          <p:cNvSpPr>
            <a:spLocks noGrp="1"/>
          </p:cNvSpPr>
          <p:nvPr/>
        </p:nvSpPr>
        <p:spPr bwMode="auto">
          <a:xfrm>
            <a:off x="214313" y="214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buFont typeface="Arial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隶书"/>
                <a:ea typeface="隶书"/>
                <a:cs typeface="隶书"/>
                <a:sym typeface="+mn-ea"/>
              </a:rPr>
              <a:t>想一想，</a:t>
            </a:r>
            <a:r>
              <a:rPr lang="zh-CN" altLang="zh-CN" sz="4800" b="1">
                <a:solidFill>
                  <a:srgbClr val="FF0000"/>
                </a:solidFill>
                <a:latin typeface="隶书"/>
                <a:ea typeface="隶书"/>
                <a:cs typeface="隶书"/>
                <a:sym typeface="+mn-ea"/>
              </a:rPr>
              <a:t>悟</a:t>
            </a:r>
            <a:r>
              <a:rPr lang="zh-CN" altLang="en-US" sz="4800" b="1">
                <a:solidFill>
                  <a:srgbClr val="FF0000"/>
                </a:solidFill>
                <a:latin typeface="隶书"/>
                <a:ea typeface="隶书"/>
                <a:cs typeface="隶书"/>
                <a:sym typeface="+mn-ea"/>
              </a:rPr>
              <a:t>一悟</a:t>
            </a:r>
            <a:endParaRPr lang="en-US" altLang="zh-CN" sz="4800" b="1">
              <a:solidFill>
                <a:srgbClr val="FF0000"/>
              </a:solidFill>
              <a:latin typeface="隶书"/>
              <a:ea typeface="隶书"/>
              <a:cs typeface="隶书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4214818"/>
            <a:ext cx="79031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“我”爱鸟与有的人有什么不同？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4"/>
          <p:cNvSpPr txBox="1">
            <a:spLocks noChangeArrowheads="1"/>
          </p:cNvSpPr>
          <p:nvPr/>
        </p:nvSpPr>
        <p:spPr bwMode="auto">
          <a:xfrm>
            <a:off x="1428750" y="1500188"/>
            <a:ext cx="1728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/>
              <a:t>笼中鸟</a:t>
            </a:r>
          </a:p>
        </p:txBody>
      </p:sp>
      <p:sp>
        <p:nvSpPr>
          <p:cNvPr id="21506" name="TextBox 5"/>
          <p:cNvSpPr txBox="1">
            <a:spLocks noChangeArrowheads="1"/>
          </p:cNvSpPr>
          <p:nvPr/>
        </p:nvSpPr>
        <p:spPr bwMode="auto">
          <a:xfrm>
            <a:off x="1357313" y="3000375"/>
            <a:ext cx="17283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 dirty="0" smtClean="0"/>
              <a:t>自由鸟</a:t>
            </a:r>
            <a:endParaRPr lang="zh-CN" altLang="en-US" sz="4000" b="1" dirty="0"/>
          </a:p>
        </p:txBody>
      </p:sp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1357313" y="4500563"/>
            <a:ext cx="17287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/>
              <a:t>贫寒鸟</a:t>
            </a:r>
          </a:p>
        </p:txBody>
      </p:sp>
      <p:sp>
        <p:nvSpPr>
          <p:cNvPr id="21508" name="TextBox 7"/>
          <p:cNvSpPr txBox="1">
            <a:spLocks noChangeArrowheads="1"/>
          </p:cNvSpPr>
          <p:nvPr/>
        </p:nvSpPr>
        <p:spPr bwMode="auto">
          <a:xfrm>
            <a:off x="3429000" y="1500188"/>
            <a:ext cx="1214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C00000"/>
                </a:solidFill>
              </a:rPr>
              <a:t>苦闷</a:t>
            </a:r>
          </a:p>
        </p:txBody>
      </p:sp>
      <p:sp>
        <p:nvSpPr>
          <p:cNvPr id="21509" name="TextBox 8"/>
          <p:cNvSpPr txBox="1">
            <a:spLocks noChangeArrowheads="1"/>
          </p:cNvSpPr>
          <p:nvPr/>
        </p:nvSpPr>
        <p:spPr bwMode="auto">
          <a:xfrm>
            <a:off x="3429000" y="2928938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 dirty="0" smtClean="0">
                <a:solidFill>
                  <a:srgbClr val="C00000"/>
                </a:solidFill>
              </a:rPr>
              <a:t>快乐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21510" name="TextBox 9"/>
          <p:cNvSpPr txBox="1">
            <a:spLocks noChangeArrowheads="1"/>
          </p:cNvSpPr>
          <p:nvPr/>
        </p:nvSpPr>
        <p:spPr bwMode="auto">
          <a:xfrm>
            <a:off x="3500438" y="4500563"/>
            <a:ext cx="1214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C00000"/>
                </a:solidFill>
              </a:rPr>
              <a:t>孤苦</a:t>
            </a:r>
          </a:p>
        </p:txBody>
      </p:sp>
      <p:sp>
        <p:nvSpPr>
          <p:cNvPr id="21511" name="TextBox 10"/>
          <p:cNvSpPr txBox="1">
            <a:spLocks noChangeArrowheads="1"/>
          </p:cNvSpPr>
          <p:nvPr/>
        </p:nvSpPr>
        <p:spPr bwMode="auto">
          <a:xfrm>
            <a:off x="5000625" y="1500188"/>
            <a:ext cx="2714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/>
              <a:t>令人</a:t>
            </a:r>
            <a:r>
              <a:rPr lang="zh-CN" altLang="en-US" sz="4000" b="1">
                <a:solidFill>
                  <a:srgbClr val="FF0000"/>
                </a:solidFill>
              </a:rPr>
              <a:t>同情</a:t>
            </a:r>
          </a:p>
        </p:txBody>
      </p:sp>
      <p:sp>
        <p:nvSpPr>
          <p:cNvPr id="21512" name="TextBox 11"/>
          <p:cNvSpPr txBox="1">
            <a:spLocks noChangeArrowheads="1"/>
          </p:cNvSpPr>
          <p:nvPr/>
        </p:nvSpPr>
        <p:spPr bwMode="auto">
          <a:xfrm>
            <a:off x="5000628" y="2928934"/>
            <a:ext cx="22431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 dirty="0"/>
              <a:t>令人</a:t>
            </a:r>
            <a:r>
              <a:rPr lang="zh-CN" altLang="en-US" sz="4000" b="1" dirty="0">
                <a:solidFill>
                  <a:srgbClr val="FF0000"/>
                </a:solidFill>
              </a:rPr>
              <a:t>喜悦</a:t>
            </a:r>
          </a:p>
        </p:txBody>
      </p:sp>
      <p:sp>
        <p:nvSpPr>
          <p:cNvPr id="21513" name="TextBox 12"/>
          <p:cNvSpPr txBox="1">
            <a:spLocks noChangeArrowheads="1"/>
          </p:cNvSpPr>
          <p:nvPr/>
        </p:nvSpPr>
        <p:spPr bwMode="auto">
          <a:xfrm>
            <a:off x="5000625" y="4500563"/>
            <a:ext cx="22431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/>
              <a:t>令人</a:t>
            </a:r>
            <a:r>
              <a:rPr lang="zh-CN" altLang="en-US" sz="4000" b="1">
                <a:solidFill>
                  <a:srgbClr val="FF0000"/>
                </a:solidFill>
              </a:rPr>
              <a:t>哀怜</a:t>
            </a:r>
          </a:p>
        </p:txBody>
      </p:sp>
      <p:sp>
        <p:nvSpPr>
          <p:cNvPr id="21514" name="TextBox 14"/>
          <p:cNvSpPr txBox="1">
            <a:spLocks noChangeArrowheads="1"/>
          </p:cNvSpPr>
          <p:nvPr/>
        </p:nvSpPr>
        <p:spPr bwMode="auto">
          <a:xfrm>
            <a:off x="7500938" y="1000125"/>
            <a:ext cx="16430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400" b="1"/>
              <a:t>向往：</a:t>
            </a:r>
            <a:r>
              <a:rPr lang="zh-CN" altLang="en-US" sz="4400" b="1">
                <a:solidFill>
                  <a:srgbClr val="FF0000"/>
                </a:solidFill>
              </a:rPr>
              <a:t>自由幸福和平美好</a:t>
            </a:r>
            <a:r>
              <a:rPr lang="zh-CN" altLang="en-US" sz="4400" b="1"/>
              <a:t>的生活！</a:t>
            </a:r>
          </a:p>
        </p:txBody>
      </p:sp>
      <p:sp>
        <p:nvSpPr>
          <p:cNvPr id="21515" name="左大括号 18"/>
          <p:cNvSpPr>
            <a:spLocks/>
          </p:cNvSpPr>
          <p:nvPr/>
        </p:nvSpPr>
        <p:spPr bwMode="auto">
          <a:xfrm>
            <a:off x="1000125" y="1285875"/>
            <a:ext cx="357188" cy="4214813"/>
          </a:xfrm>
          <a:prstGeom prst="leftBrace">
            <a:avLst>
              <a:gd name="adj1" fmla="val 8358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b="1"/>
          </a:p>
        </p:txBody>
      </p:sp>
      <p:sp>
        <p:nvSpPr>
          <p:cNvPr id="21516" name="右大括号 20"/>
          <p:cNvSpPr>
            <a:spLocks/>
          </p:cNvSpPr>
          <p:nvPr/>
        </p:nvSpPr>
        <p:spPr bwMode="auto">
          <a:xfrm>
            <a:off x="7215188" y="1285875"/>
            <a:ext cx="357187" cy="4214813"/>
          </a:xfrm>
          <a:prstGeom prst="rightBrace">
            <a:avLst>
              <a:gd name="adj1" fmla="val 8358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1517" name="TextBox 22"/>
          <p:cNvSpPr txBox="1">
            <a:spLocks noChangeArrowheads="1"/>
          </p:cNvSpPr>
          <p:nvPr/>
        </p:nvSpPr>
        <p:spPr bwMode="auto">
          <a:xfrm>
            <a:off x="0" y="1428750"/>
            <a:ext cx="1108075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6000" b="1">
                <a:latin typeface="黑体" pitchFamily="49" charset="-122"/>
                <a:ea typeface="黑体" pitchFamily="49" charset="-122"/>
              </a:rPr>
              <a:t>我  </a:t>
            </a:r>
            <a:r>
              <a:rPr lang="zh-CN" altLang="en-US" sz="6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爱</a:t>
            </a:r>
            <a:r>
              <a:rPr lang="zh-CN" altLang="en-US" sz="6000" b="1">
                <a:latin typeface="黑体" pitchFamily="49" charset="-122"/>
                <a:ea typeface="黑体" pitchFamily="49" charset="-122"/>
              </a:rPr>
              <a:t>  鸟</a:t>
            </a:r>
          </a:p>
        </p:txBody>
      </p:sp>
      <p:sp>
        <p:nvSpPr>
          <p:cNvPr id="21518" name="TextBox 23"/>
          <p:cNvSpPr txBox="1">
            <a:spLocks noChangeArrowheads="1"/>
          </p:cNvSpPr>
          <p:nvPr/>
        </p:nvSpPr>
        <p:spPr bwMode="auto">
          <a:xfrm>
            <a:off x="0" y="0"/>
            <a:ext cx="3278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800" b="1">
                <a:solidFill>
                  <a:srgbClr val="00B050"/>
                </a:solidFill>
                <a:latin typeface="隶书"/>
                <a:ea typeface="隶书"/>
                <a:cs typeface="隶书"/>
              </a:rPr>
              <a:t>归纳、总结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0100" y="5857892"/>
            <a:ext cx="68739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爱</a:t>
            </a:r>
            <a:r>
              <a:rPr lang="zh-CN" altLang="en-US" sz="4000" b="1" dirty="0" smtClean="0"/>
              <a:t>得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单纯</a:t>
            </a:r>
            <a:r>
              <a:rPr lang="zh-CN" altLang="en-US" sz="4000" b="1" dirty="0" smtClean="0"/>
              <a:t>，爱的是“鸟”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本身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593</Words>
  <Application>WPS 演示</Application>
  <PresentationFormat>全屏显示(4:3)</PresentationFormat>
  <Paragraphs>76</Paragraphs>
  <Slides>11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作者介绍：</vt:lpstr>
      <vt:lpstr>幻灯片 4</vt:lpstr>
      <vt:lpstr>幻灯片 5</vt:lpstr>
      <vt:lpstr>幻灯片 6</vt:lpstr>
      <vt:lpstr>幻灯片 7</vt:lpstr>
      <vt:lpstr>幻灯片 8</vt:lpstr>
      <vt:lpstr>幻灯片 9</vt:lpstr>
      <vt:lpstr>布置作业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Microsoft</cp:lastModifiedBy>
  <cp:revision>249</cp:revision>
  <dcterms:created xsi:type="dcterms:W3CDTF">2014-04-25T11:08:00Z</dcterms:created>
  <dcterms:modified xsi:type="dcterms:W3CDTF">2016-11-17T13:43:49Z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2052-10.1.0.5975</vt:lpwstr>
  </property>
</Properties>
</file>