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4.webp" ContentType="image/webp"/>
  <Override PartName="/ppt/media/image15.webp" ContentType="image/webp"/>
  <Override PartName="/ppt/media/image16.webp" ContentType="image/webp"/>
  <Override PartName="/ppt/media/image9.webp" ContentType="image/webp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5" r:id="rId4"/>
  </p:sldMasterIdLst>
  <p:notesMasterIdLst>
    <p:notesMasterId r:id="rId15"/>
  </p:notesMasterIdLst>
  <p:sldIdLst>
    <p:sldId id="285" r:id="rId5"/>
    <p:sldId id="405" r:id="rId6"/>
    <p:sldId id="331" r:id="rId7"/>
    <p:sldId id="258" r:id="rId8"/>
    <p:sldId id="328" r:id="rId9"/>
    <p:sldId id="329" r:id="rId10"/>
    <p:sldId id="362" r:id="rId11"/>
    <p:sldId id="361" r:id="rId12"/>
    <p:sldId id="332" r:id="rId13"/>
    <p:sldId id="366" r:id="rId14"/>
    <p:sldId id="367" r:id="rId16"/>
    <p:sldId id="368" r:id="rId17"/>
    <p:sldId id="371" r:id="rId18"/>
    <p:sldId id="369" r:id="rId19"/>
    <p:sldId id="370" r:id="rId20"/>
    <p:sldId id="497" r:id="rId21"/>
    <p:sldId id="448" r:id="rId22"/>
    <p:sldId id="449" r:id="rId23"/>
    <p:sldId id="537" r:id="rId24"/>
    <p:sldId id="544" r:id="rId25"/>
    <p:sldId id="539" r:id="rId26"/>
    <p:sldId id="540" r:id="rId27"/>
    <p:sldId id="541" r:id="rId28"/>
    <p:sldId id="542" r:id="rId29"/>
    <p:sldId id="451" r:id="rId30"/>
    <p:sldId id="479" r:id="rId31"/>
    <p:sldId id="480" r:id="rId32"/>
    <p:sldId id="398" r:id="rId33"/>
    <p:sldId id="488" r:id="rId34"/>
    <p:sldId id="490" r:id="rId35"/>
    <p:sldId id="491" r:id="rId36"/>
    <p:sldId id="489" r:id="rId37"/>
    <p:sldId id="516" r:id="rId38"/>
    <p:sldId id="514" r:id="rId39"/>
    <p:sldId id="515" r:id="rId40"/>
    <p:sldId id="585" r:id="rId41"/>
    <p:sldId id="588" r:id="rId42"/>
    <p:sldId id="591" r:id="rId43"/>
    <p:sldId id="607" r:id="rId44"/>
    <p:sldId id="589" r:id="rId45"/>
    <p:sldId id="518" r:id="rId46"/>
    <p:sldId id="402" r:id="rId47"/>
    <p:sldId id="403" r:id="rId48"/>
    <p:sldId id="520" r:id="rId49"/>
    <p:sldId id="519" r:id="rId50"/>
    <p:sldId id="521" r:id="rId51"/>
    <p:sldId id="580" r:id="rId52"/>
    <p:sldId id="577" r:id="rId53"/>
    <p:sldId id="571" r:id="rId54"/>
    <p:sldId id="535" r:id="rId55"/>
  </p:sldIdLst>
  <p:sldSz cx="12192000" cy="6858000"/>
  <p:notesSz cx="6858000" cy="9144000"/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6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0" clrIdx="0"/>
  <p:cmAuthor id="0" name="zhaoqingju" initials="z" lastIdx="0" clrIdx="0"/>
  <p:cmAuthor id="2" name="作者" initials="A" lastIdx="0" clrIdx="1"/>
  <p:cmAuthor id="3" name="Author" initials="A" lastIdx="0" clrIdx="2"/>
  <p:cmAuthor id="4" name="www.xkb1.com" initials="w" lastIdx="0" clrIdx="1"/>
  <p:cmAuthor id="5" name="lenovo" initials="l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722B6"/>
    <a:srgbClr val="1F41AF"/>
    <a:srgbClr val="3722B8"/>
    <a:srgbClr val="110A4D"/>
    <a:srgbClr val="EBEBED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1976"/>
        <p:guide pos="386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0" Type="http://schemas.openxmlformats.org/officeDocument/2006/relationships/tags" Target="tags/tag220.xml"/><Relationship Id="rId6" Type="http://schemas.openxmlformats.org/officeDocument/2006/relationships/slide" Target="slides/slide2.xml"/><Relationship Id="rId59" Type="http://schemas.openxmlformats.org/officeDocument/2006/relationships/commentAuthors" Target="commentAuthors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4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2290" name="文本占位符 2"/>
          <p:cNvSpPr/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7" Type="http://schemas.openxmlformats.org/officeDocument/2006/relationships/tags" Target="../tags/tag67.xml"/><Relationship Id="rId6" Type="http://schemas.openxmlformats.org/officeDocument/2006/relationships/image" Target="../media/image1.jpeg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156571"/>
            <a:ext cx="8321039" cy="670744"/>
          </a:xfrm>
          <a:prstGeom prst="rect">
            <a:avLst/>
          </a:prstGeom>
          <a:gradFill flip="none" rotWithShape="1">
            <a:gsLst>
              <a:gs pos="55000">
                <a:srgbClr val="CA4B20">
                  <a:alpha val="91000"/>
                </a:srgbClr>
              </a:gs>
              <a:gs pos="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68799" y="179645"/>
            <a:ext cx="81791" cy="51384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88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  <a:latin typeface="+mn-ea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9DA35880-3845-4709-A185-82E5EF97A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DF8DF1A0-E5E2-4A0B-A6FA-D81A7E360753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包含 水, 天空, 船, 户外&#10;&#10;描述已自动生成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9995"/>
            <a:ext cx="6259830" cy="4358005"/>
          </a:xfrm>
          <a:prstGeom prst="rect">
            <a:avLst/>
          </a:prstGeom>
        </p:spPr>
      </p:pic>
      <p:pic>
        <p:nvPicPr>
          <p:cNvPr id="8" name="图片 7" descr="图片包含 户外, 道路, 天空, 水&#10;&#10;描述已自动生成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730" y="2499995"/>
            <a:ext cx="5843270" cy="435800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DA35880-3845-4709-A185-82E5EF97A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F8DF1A0-E5E2-4A0B-A6FA-D81A7E360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DA35880-3845-4709-A185-82E5EF97A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F8DF1A0-E5E2-4A0B-A6FA-D81A7E360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DA35880-3845-4709-A185-82E5EF97A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F8DF1A0-E5E2-4A0B-A6FA-D81A7E360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DA35880-3845-4709-A185-82E5EF97A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DF8DF1A0-E5E2-4A0B-A6FA-D81A7E360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DA35880-3845-4709-A185-82E5EF97A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DF8DF1A0-E5E2-4A0B-A6FA-D81A7E360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9DA35880-3845-4709-A185-82E5EF97A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DF8DF1A0-E5E2-4A0B-A6FA-D81A7E36075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等腰三角形 8"/>
          <p:cNvSpPr/>
          <p:nvPr userDrawn="1">
            <p:custDataLst>
              <p:tags r:id="rId5"/>
            </p:custDataLst>
          </p:nvPr>
        </p:nvSpPr>
        <p:spPr>
          <a:xfrm rot="5400000">
            <a:off x="479682" y="342957"/>
            <a:ext cx="358815" cy="309323"/>
          </a:xfrm>
          <a:prstGeom prst="triangle">
            <a:avLst/>
          </a:prstGeom>
          <a:solidFill>
            <a:srgbClr val="009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DA35880-3845-4709-A185-82E5EF97A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F8DF1A0-E5E2-4A0B-A6FA-D81A7E360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DA35880-3845-4709-A185-82E5EF97A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DF8DF1A0-E5E2-4A0B-A6FA-D81A7E360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DA35880-3845-4709-A185-82E5EF97A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F8DF1A0-E5E2-4A0B-A6FA-D81A7E360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DA35880-3845-4709-A185-82E5EF97A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DF8DF1A0-E5E2-4A0B-A6FA-D81A7E360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9637061" y="331024"/>
            <a:ext cx="34645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pc="600">
                <a:solidFill>
                  <a:schemeClr val="tx1">
                    <a:lumMod val="85000"/>
                    <a:lumOff val="1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一着</a:t>
            </a:r>
            <a:r>
              <a:rPr lang="zh-CN" altLang="en-US" sz="2800" spc="600">
                <a:solidFill>
                  <a:srgbClr val="FF000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惊海天</a:t>
            </a:r>
            <a:endParaRPr lang="zh-CN" altLang="en-US" sz="2800" spc="600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27136" y="5547360"/>
            <a:ext cx="3164864" cy="131064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0E59-D9A1-4193-8158-E17FAFC6D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2DDD6-B515-4FCE-B8B5-842B46163B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0E59-D9A1-4193-8158-E17FAFC6D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2DDD6-B515-4FCE-B8B5-842B46163B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/>
          <p:cNvSpPr/>
          <p:nvPr userDrawn="1"/>
        </p:nvSpPr>
        <p:spPr>
          <a:xfrm>
            <a:off x="330926" y="401683"/>
            <a:ext cx="11530148" cy="6054634"/>
          </a:xfrm>
          <a:prstGeom prst="roundRect">
            <a:avLst>
              <a:gd name="adj" fmla="val 44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2800" y="6245225"/>
            <a:ext cx="2641600" cy="476250"/>
          </a:xfrm>
        </p:spPr>
        <p:txBody>
          <a:bodyPr/>
          <a:lstStyle/>
          <a:p>
            <a:pPr lvl="0"/>
            <a:fld id="{BB962C8B-B14F-4D97-AF65-F5344CB8AC3E}" type="datetime1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641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3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35880-3845-4709-A185-82E5EF97A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DF1A0-E5E2-4A0B-A6FA-D81A7E3607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90E59-D9A1-4193-8158-E17FAFC6D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2DDD6-B515-4FCE-B8B5-842B46163B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9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web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web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web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2.xml"/><Relationship Id="rId1" Type="http://schemas.openxmlformats.org/officeDocument/2006/relationships/tags" Target="../tags/tag14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5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7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7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90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4.xml"/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1.xml"/><Relationship Id="rId1" Type="http://schemas.openxmlformats.org/officeDocument/2006/relationships/image" Target="../media/image9.webp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0.xml"/><Relationship Id="rId1" Type="http://schemas.openxmlformats.org/officeDocument/2006/relationships/tags" Target="../tags/tag199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tags" Target="../tags/tag212.xml"/><Relationship Id="rId2" Type="http://schemas.openxmlformats.org/officeDocument/2006/relationships/image" Target="../media/image18.png"/><Relationship Id="rId1" Type="http://schemas.openxmlformats.org/officeDocument/2006/relationships/tags" Target="../tags/tag2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4.xml"/><Relationship Id="rId1" Type="http://schemas.openxmlformats.org/officeDocument/2006/relationships/tags" Target="../tags/tag2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2.xml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525780" y="106045"/>
            <a:ext cx="11005820" cy="656336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" y="167005"/>
            <a:ext cx="11894820" cy="66909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482455" y="5413375"/>
            <a:ext cx="2152650" cy="87376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solidFill>
              <a:schemeClr val="bg2">
                <a:lumMod val="9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2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9482455" y="5527040"/>
            <a:ext cx="2285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buNone/>
              <a:defRPr sz="2400" u="sng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pPr algn="l"/>
            <a:r>
              <a:rPr sz="2800" u="none" err="1">
                <a:solidFill>
                  <a:srgbClr val="3722B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记叙、议论</a:t>
            </a:r>
            <a:endParaRPr sz="2800" u="none" err="1">
              <a:solidFill>
                <a:srgbClr val="3722B8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" y="0"/>
            <a:ext cx="11943080" cy="67189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401320" y="0"/>
            <a:ext cx="11073130" cy="693166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0" y="1955800"/>
          <a:ext cx="11957685" cy="33254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7125"/>
                <a:gridCol w="2047240"/>
                <a:gridCol w="2574290"/>
                <a:gridCol w="3337560"/>
                <a:gridCol w="2871470"/>
              </a:tblGrid>
              <a:tr h="9899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篇目</a:t>
                      </a:r>
                      <a:endParaRPr lang="en-US" altLang="en-US" sz="2800" b="1" dirty="0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《首届诺贝尔奖颁发》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飞天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凌空》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《一着惊海天》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《国行公祭，为佑世界和平》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体裁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 err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4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情感态度</a:t>
                      </a:r>
                      <a:endParaRPr lang="zh-CN" altLang="en-US" sz="2800" b="1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4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典型语句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lang="en-US" sz="2400" b="0" u="sng" err="1">
                        <a:solidFill>
                          <a:srgbClr val="0033CC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lang="en-US" sz="3200" b="1" err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5" name="文本框 104"/>
          <p:cNvSpPr txBox="1"/>
          <p:nvPr/>
        </p:nvSpPr>
        <p:spPr>
          <a:xfrm>
            <a:off x="499110" y="1176655"/>
            <a:ext cx="9085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0050"/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任务三</a:t>
            </a:r>
            <a:r>
              <a:rPr lang="en-US" alt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了解新闻事实，把握作者情感态度</a:t>
            </a:r>
            <a:endParaRPr lang="zh-CN" altLang="en-US" sz="32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401955" y="102235"/>
            <a:ext cx="11138535" cy="67557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641985" y="80645"/>
            <a:ext cx="10581640" cy="677735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35780" y="2524125"/>
            <a:ext cx="36671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6000">
                <a:solidFill>
                  <a:srgbClr val="FF0000"/>
                </a:solidFill>
              </a:rPr>
              <a:t>第二课时</a:t>
            </a:r>
            <a:endParaRPr lang="zh-CN" altLang="zh-CN" sz="60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791210" y="1075055"/>
            <a:ext cx="260286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en-US" sz="4000" b="1">
              <a:solidFill>
                <a:srgbClr val="FF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6105" y="1892935"/>
            <a:ext cx="1012571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标注《首届诺贝尔奖颁发》的结构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了解其</a:t>
            </a:r>
            <a:r>
              <a:rPr sz="3200" b="1" spc="30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倒金字塔结构</a:t>
            </a:r>
            <a:r>
              <a:rPr sz="3200" b="1" spc="30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分解跳水步骤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分析</a:t>
            </a:r>
            <a:r>
              <a:rPr sz="3200" b="1" spc="30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特写镜头</a:t>
            </a:r>
            <a:r>
              <a:rPr sz="3200" b="1" spc="30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”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形象化描写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重点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梳理《一着惊海天》的主要信息及文学化的表现方式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,比较消息和通讯的不同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难点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490855" y="885825"/>
            <a:ext cx="11273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0050" algn="ctr"/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任务一</a:t>
            </a:r>
            <a:r>
              <a:rPr lang="en-US" alt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浏览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《首届诺贝尔奖颁发》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，了解</a:t>
            </a:r>
            <a:r>
              <a:rPr sz="3200" b="1" spc="300">
                <a:solidFill>
                  <a:schemeClr val="accent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“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倒金字塔结构</a:t>
            </a:r>
            <a:r>
              <a:rPr sz="3200" b="1" spc="300">
                <a:solidFill>
                  <a:schemeClr val="accent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”</a:t>
            </a:r>
            <a:endParaRPr sz="3200">
              <a:solidFill>
                <a:schemeClr val="accent1"/>
              </a:solidFill>
            </a:endParaRPr>
          </a:p>
        </p:txBody>
      </p:sp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679450" y="1680845"/>
            <a:ext cx="110216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spc="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回忆消息的结构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spc="3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用</a:t>
            </a:r>
            <a:r>
              <a:rPr sz="3200" b="1" spc="30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“</a:t>
            </a:r>
            <a:r>
              <a:rPr lang="en-US" sz="3200" b="1" spc="30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//</a:t>
            </a:r>
            <a:r>
              <a:rPr sz="3200" b="1" spc="30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”</a:t>
            </a:r>
            <a:r>
              <a:rPr lang="zh-CN" sz="3200" b="1" spc="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在文中区分消息的导语与主体</a:t>
            </a:r>
            <a:r>
              <a:rPr sz="3200" b="1" spc="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。</a:t>
            </a:r>
            <a:endParaRPr sz="3200" b="1" spc="3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79450" y="2477770"/>
          <a:ext cx="9705340" cy="320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5580"/>
                <a:gridCol w="6969760"/>
              </a:tblGrid>
              <a:tr h="6400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32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组成部分</a:t>
                      </a:r>
                      <a:endParaRPr lang="en-US" altLang="en-US" sz="3200" b="1" dirty="0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标题</a:t>
                      </a:r>
                      <a:endParaRPr lang="en-US" sz="3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导语</a:t>
                      </a:r>
                      <a:endParaRPr lang="zh-CN" altLang="en-US" sz="3200" b="1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主体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背景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33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75075" y="3322955"/>
            <a:ext cx="35674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首届诺贝尔奖颁发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59530" y="4023995"/>
            <a:ext cx="225425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21125" y="4780280"/>
            <a:ext cx="22542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2-4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59530" y="5536565"/>
            <a:ext cx="15570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段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13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11"/>
          <p:cNvSpPr/>
          <p:nvPr/>
        </p:nvSpPr>
        <p:spPr>
          <a:xfrm>
            <a:off x="823913" y="1090613"/>
            <a:ext cx="10542587" cy="645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电头和导语交代了哪些内容？</a:t>
            </a:r>
            <a:endParaRPr lang="zh-CN" altLang="en-US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011" name="矩形 4"/>
          <p:cNvSpPr>
            <a:spLocks noChangeArrowheads="1"/>
          </p:cNvSpPr>
          <p:nvPr/>
        </p:nvSpPr>
        <p:spPr bwMode="auto">
          <a:xfrm>
            <a:off x="1517015" y="4442460"/>
            <a:ext cx="9947275" cy="141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2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宋体" panose="02010600030101010101" pitchFamily="2" charset="-122"/>
              </a:rPr>
              <a:t>导语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概括了新闻的主要内容</a:t>
            </a:r>
            <a:r>
              <a:rPr altLang="zh-CN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交代了颁奖机构、时间、事件及颁发对象等。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43012" name="组合 9"/>
          <p:cNvGrpSpPr/>
          <p:nvPr/>
        </p:nvGrpSpPr>
        <p:grpSpPr>
          <a:xfrm>
            <a:off x="1517650" y="1689100"/>
            <a:ext cx="6797676" cy="2350770"/>
            <a:chOff x="1406524" y="1281066"/>
            <a:chExt cx="5098650" cy="1762974"/>
          </a:xfrm>
        </p:grpSpPr>
        <p:sp>
          <p:nvSpPr>
            <p:cNvPr id="43013" name="矩形 3"/>
            <p:cNvSpPr>
              <a:spLocks noChangeArrowheads="1"/>
            </p:cNvSpPr>
            <p:nvPr/>
          </p:nvSpPr>
          <p:spPr bwMode="auto">
            <a:xfrm>
              <a:off x="1406524" y="1909083"/>
              <a:ext cx="993776" cy="608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3600" b="1" dirty="0">
                  <a:solidFill>
                    <a:srgbClr val="0B5FD1"/>
                  </a:solidFill>
                  <a:latin typeface="宋体" panose="02010600030101010101" pitchFamily="2" charset="-122"/>
                </a:rPr>
                <a:t>电头</a:t>
              </a:r>
              <a:endParaRPr lang="zh-CN" altLang="en-US" sz="3600" b="1" dirty="0">
                <a:solidFill>
                  <a:srgbClr val="0B5FD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014" name="左大括号 5"/>
            <p:cNvSpPr/>
            <p:nvPr/>
          </p:nvSpPr>
          <p:spPr>
            <a:xfrm>
              <a:off x="2400459" y="1485900"/>
              <a:ext cx="299719" cy="1409700"/>
            </a:xfrm>
            <a:prstGeom prst="leftBrace">
              <a:avLst>
                <a:gd name="adj1" fmla="val 23147"/>
                <a:gd name="adj2" fmla="val 50000"/>
              </a:avLst>
            </a:prstGeom>
            <a:noFill/>
            <a:ln w="19050">
              <a:solidFill>
                <a:srgbClr val="0033CC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endParaRPr lang="zh-CN" altLang="en-US" sz="2400">
                <a:solidFill>
                  <a:srgbClr val="0B5FD1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43015" name="矩形 6"/>
            <p:cNvSpPr>
              <a:spLocks noChangeArrowheads="1"/>
            </p:cNvSpPr>
            <p:nvPr/>
          </p:nvSpPr>
          <p:spPr bwMode="auto">
            <a:xfrm>
              <a:off x="2701622" y="1281066"/>
              <a:ext cx="3216578" cy="608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3600" b="1" dirty="0">
                  <a:solidFill>
                    <a:srgbClr val="0B5FD1"/>
                  </a:solidFill>
                  <a:latin typeface="宋体" panose="02010600030101010101" pitchFamily="2" charset="-122"/>
                </a:rPr>
                <a:t>通讯社</a:t>
              </a:r>
              <a:r>
                <a:rPr lang="zh-CN" altLang="en-US" sz="36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：路透社</a:t>
              </a:r>
              <a:endPara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016" name="矩形 7"/>
            <p:cNvSpPr>
              <a:spLocks noChangeArrowheads="1"/>
            </p:cNvSpPr>
            <p:nvPr/>
          </p:nvSpPr>
          <p:spPr bwMode="auto">
            <a:xfrm>
              <a:off x="2701622" y="1851904"/>
              <a:ext cx="3216578" cy="608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3600" b="1" dirty="0">
                  <a:solidFill>
                    <a:srgbClr val="0B5FD1"/>
                  </a:solidFill>
                  <a:latin typeface="宋体" panose="02010600030101010101" pitchFamily="2" charset="-122"/>
                </a:rPr>
                <a:t>地点：</a:t>
              </a:r>
              <a:r>
                <a:rPr lang="zh-CN" altLang="en-US" sz="36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斯德哥尔摩</a:t>
              </a:r>
              <a:endPara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017" name="矩形 8"/>
            <p:cNvSpPr>
              <a:spLocks noChangeArrowheads="1"/>
            </p:cNvSpPr>
            <p:nvPr/>
          </p:nvSpPr>
          <p:spPr bwMode="auto">
            <a:xfrm>
              <a:off x="2701548" y="2404474"/>
              <a:ext cx="3803626" cy="63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t" anchorCtr="0">
              <a:no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ysClr val="windowText" lastClr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3600" b="1" dirty="0">
                  <a:solidFill>
                    <a:srgbClr val="0B5FD1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时间：</a:t>
              </a:r>
              <a:r>
                <a:rPr lang="en-US" altLang="zh-CN" sz="3600" b="1" dirty="0">
                  <a:solidFill>
                    <a:srgbClr val="00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1901</a:t>
              </a:r>
              <a:r>
                <a:rPr lang="zh-CN" altLang="en-US" sz="3600" b="1" dirty="0">
                  <a:solidFill>
                    <a:srgbClr val="00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年</a:t>
              </a:r>
              <a:r>
                <a:rPr lang="en-US" altLang="zh-CN" sz="3600" b="1" dirty="0">
                  <a:solidFill>
                    <a:srgbClr val="00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12</a:t>
              </a:r>
              <a:r>
                <a:rPr lang="zh-CN" altLang="en-US" sz="3600" b="1" dirty="0">
                  <a:solidFill>
                    <a:srgbClr val="00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月</a:t>
              </a:r>
              <a:r>
                <a:rPr lang="en-US" altLang="zh-CN" sz="3600" b="1" dirty="0">
                  <a:solidFill>
                    <a:srgbClr val="00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10</a:t>
              </a:r>
              <a:r>
                <a:rPr lang="zh-CN" altLang="en-US" sz="3600" b="1" dirty="0">
                  <a:solidFill>
                    <a:srgbClr val="000000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日</a:t>
              </a:r>
              <a:endPara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43018" name="矩形标注 2"/>
          <p:cNvSpPr/>
          <p:nvPr/>
        </p:nvSpPr>
        <p:spPr>
          <a:xfrm>
            <a:off x="8755380" y="1689100"/>
            <a:ext cx="2611120" cy="1739900"/>
          </a:xfrm>
          <a:prstGeom prst="wedgeRectCallout">
            <a:avLst>
              <a:gd name="adj1" fmla="val -78106"/>
              <a:gd name="adj2" fmla="val 46213"/>
            </a:avLst>
          </a:prstGeom>
          <a:solidFill>
            <a:srgbClr val="F5F0EC"/>
          </a:solidFill>
          <a:ln w="12700">
            <a:solidFill>
              <a:prstClr val="black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表明消息材料真实可靠</a:t>
            </a:r>
            <a:r>
              <a:rPr altLang="zh-CN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报道及时。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 fill="hold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 fill="hold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35780" y="2524125"/>
            <a:ext cx="36671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6000">
                <a:solidFill>
                  <a:srgbClr val="FF0000"/>
                </a:solidFill>
              </a:rPr>
              <a:t>第一课时</a:t>
            </a:r>
            <a:endParaRPr lang="zh-CN" altLang="zh-CN" sz="60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1"/>
          <p:cNvSpPr/>
          <p:nvPr/>
        </p:nvSpPr>
        <p:spPr>
          <a:xfrm>
            <a:off x="695325" y="782320"/>
            <a:ext cx="1087120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主体部分详写了什么内容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略写了什么内容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为什么要这样安排？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43915" y="1922145"/>
          <a:ext cx="10332720" cy="3672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7140"/>
                <a:gridCol w="9085580"/>
              </a:tblGrid>
              <a:tr h="518795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32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详写</a:t>
                      </a:r>
                      <a:endParaRPr lang="en-US" sz="3200" b="1" dirty="0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635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略写</a:t>
                      </a:r>
                      <a:endParaRPr lang="en-US" sz="3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541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原因</a:t>
                      </a:r>
                      <a:endParaRPr lang="zh-CN" altLang="en-US" sz="3200" b="1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33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18360" y="1903095"/>
            <a:ext cx="5562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首届诺贝尔奖获得者的情况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18360" y="2423795"/>
            <a:ext cx="90582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颁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奖机构、时间和地点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资金来源和两权</a:t>
            </a:r>
            <a:r>
              <a:rPr lang="zh-CN" altLang="zh-CN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分离</a:t>
            </a:r>
            <a:endParaRPr lang="zh-CN" altLang="zh-CN" sz="3200" b="1" dirty="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118360" y="3007360"/>
            <a:ext cx="9119870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首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届诺贝尔奖获得者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的国籍、姓名、所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获奖项和所做贡献这些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情况是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整篇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新闻要报道的重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能更好地突出中心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所以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详写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；而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其他方面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如颁奖机构、时间、地点和资金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来源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不是新闻的重点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只需交代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清楚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无</a:t>
            </a:r>
            <a:r>
              <a:rPr 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需详写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这样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</a:rPr>
              <a:t>安排详略能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更好地突出中心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2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11"/>
          <p:cNvSpPr/>
          <p:nvPr/>
        </p:nvSpPr>
        <p:spPr>
          <a:xfrm>
            <a:off x="886143" y="1800543"/>
            <a:ext cx="10542587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第4段交代消息背景</a:t>
            </a:r>
            <a:r>
              <a:rPr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介绍诺贝尔奖金的来源</a:t>
            </a:r>
            <a:r>
              <a:rPr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补充说明资金管理权和评奖权的分离。作者有什么用意</a:t>
            </a:r>
            <a:r>
              <a:rPr lang="zh-CN" altLang="en-US" sz="3600" b="1" dirty="0"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36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5059" name="矩形 4"/>
          <p:cNvSpPr>
            <a:spLocks noChangeArrowheads="1"/>
          </p:cNvSpPr>
          <p:nvPr/>
        </p:nvSpPr>
        <p:spPr bwMode="auto">
          <a:xfrm>
            <a:off x="1036955" y="3202305"/>
            <a:ext cx="10187305" cy="1309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10000"/>
              </a:lnSpc>
            </a:pP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说明诺贝尔奖的公平公正</a:t>
            </a:r>
            <a:r>
              <a:rPr altLang="zh-CN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让读者更加信服</a:t>
            </a:r>
            <a:r>
              <a:rPr altLang="zh-CN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增强了新闻内容的真实性。</a:t>
            </a:r>
            <a:endParaRPr 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1132640" y="1373986"/>
            <a:ext cx="11058956" cy="626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72578" tIns="36289" rIns="72578" bIns="36289">
            <a:spAutoFit/>
          </a:bodyPr>
          <a:lstStyle/>
          <a:p>
            <a:pPr>
              <a:spcBef>
                <a:spcPts val="1270"/>
              </a:spcBef>
            </a:pPr>
            <a:r>
              <a:rPr 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本文结尾部分是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哪种记叙顺序</a:t>
            </a:r>
            <a:r>
              <a: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有什么作用？</a:t>
            </a:r>
            <a:endParaRPr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29360" y="2184400"/>
            <a:ext cx="9124315" cy="3559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72578" tIns="36289" rIns="72578" bIns="36289">
            <a:spAutoFit/>
          </a:bodyPr>
          <a:lstStyle/>
          <a:p>
            <a:pPr>
              <a:spcBef>
                <a:spcPts val="1270"/>
              </a:spcBef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补叙。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127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交代了新闻背景</a:t>
            </a:r>
            <a:r>
              <a:rPr altLang="zh-CN" sz="36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具体介绍了诺贝尔奖奖金的来源</a:t>
            </a:r>
            <a:r>
              <a:rPr altLang="zh-CN" sz="36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补充说明资金管理权与奖项评议权的分离制度</a:t>
            </a:r>
            <a:r>
              <a:rPr altLang="zh-CN" sz="36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突出诺贝尔奖评选的公正性和公平性。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使得消息更加完整、全面</a:t>
            </a:r>
            <a:r>
              <a:rPr altLang="zh-CN" sz="36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增强了新闻内容的真实性。</a:t>
            </a:r>
            <a:endParaRPr lang="zh-CN" altLang="en-US" sz="36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913392" y="1067174"/>
            <a:ext cx="10670142" cy="1179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72578" tIns="36289" rIns="72578" bIns="36289">
            <a:spAutoFit/>
          </a:bodyPr>
          <a:lstStyle/>
          <a:p>
            <a:pPr>
              <a:spcBef>
                <a:spcPts val="1270"/>
              </a:spcBef>
            </a:pPr>
            <a:r>
              <a:rPr 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en-US" altLang="zh-CN" sz="3600" b="1" dirty="0" smtClean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36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有人说</a:t>
            </a:r>
            <a:r>
              <a:rPr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本文是</a:t>
            </a:r>
            <a:r>
              <a:rPr sz="3600" b="1" spc="30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“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倒金字塔结构</a:t>
            </a:r>
            <a:r>
              <a:rPr sz="3600" b="1" spc="30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”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的典型范文</a:t>
            </a:r>
            <a:r>
              <a:rPr altLang="zh-CN" sz="36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请你做简要分析。</a:t>
            </a:r>
            <a:endParaRPr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32130" y="2694940"/>
            <a:ext cx="5411470" cy="3303905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  <a:miter lim="800000"/>
          </a:ln>
        </p:spPr>
        <p:txBody>
          <a:bodyPr wrap="square" lIns="72578" tIns="36289" rIns="72578" bIns="36289">
            <a:spAutoFit/>
          </a:bodyPr>
          <a:lstStyle/>
          <a:p>
            <a:pPr>
              <a:spcBef>
                <a:spcPts val="1270"/>
              </a:spcBef>
            </a:pPr>
            <a:r>
              <a:rPr lang="en-US" altLang="zh-CN" sz="3000" b="1" dirty="0"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概念释义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30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倒金字塔结构</a:t>
            </a:r>
            <a:r>
              <a:rPr lang="zh-CN" altLang="en-US" sz="30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altLang="zh-CN" sz="30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是消息写作中最常用的一种结构方式</a:t>
            </a:r>
            <a:r>
              <a:rPr altLang="zh-CN" sz="30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即按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先重要后次要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的顺序来写。犹如倒置的金字塔而得名。它多用于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事件性新闻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。如果有相关的背景资料</a:t>
            </a:r>
            <a:r>
              <a:rPr altLang="zh-CN" sz="30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一般放在新闻事实后面。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568" y="1624617"/>
            <a:ext cx="6021044" cy="4852639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872020" y="814470"/>
            <a:ext cx="10635933" cy="564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72578" tIns="36289" rIns="72578" bIns="36289">
            <a:spAutoFit/>
          </a:bodyPr>
          <a:lstStyle/>
          <a:p>
            <a:pPr>
              <a:spcBef>
                <a:spcPts val="1270"/>
              </a:spcBef>
            </a:pP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本文是</a:t>
            </a:r>
            <a:r>
              <a:rPr sz="3200" b="1" spc="30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“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倒金字塔结构</a:t>
            </a:r>
            <a:r>
              <a:rPr sz="3200" b="1" spc="30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”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的典型范文</a:t>
            </a:r>
            <a:r>
              <a:rPr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请你做简要分析。</a:t>
            </a:r>
            <a:endParaRPr sz="3200" b="1" dirty="0">
              <a:latin typeface="微软雅黑" panose="020B0503020204020204" charset="-122"/>
              <a:ea typeface="微软雅黑" panose="020B0503020204020204" charset="-122"/>
              <a:cs typeface="隶书" panose="02010509060101010101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71949" y="1379183"/>
            <a:ext cx="10449230" cy="4829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72578" tIns="36289" rIns="72578" bIns="36289">
            <a:spAutoFit/>
          </a:bodyPr>
          <a:lstStyle/>
          <a:p>
            <a:pPr>
              <a:spcBef>
                <a:spcPts val="127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本文主要目的既然是报道诺贝尔奖首次颁发</a:t>
            </a:r>
            <a:r>
              <a:rPr altLang="zh-CN" sz="32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获奖者信息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自然是这则消息的主要内容。因此</a:t>
            </a:r>
            <a:r>
              <a:rPr altLang="zh-CN" sz="32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在导语简介颁发地点、时间后</a:t>
            </a:r>
            <a:r>
              <a:rPr altLang="zh-CN" sz="32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获奖者信息应该放在主体部分最优先的位置。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127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说完谁获奖</a:t>
            </a:r>
            <a:r>
              <a:rPr altLang="zh-CN" sz="32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按照读者关注的</a:t>
            </a:r>
            <a:r>
              <a:rPr altLang="zh-CN" sz="32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自然是再写颁奖机构、何时何地颁奖</a:t>
            </a:r>
            <a:r>
              <a:rPr altLang="zh-CN" sz="32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这些内容不太重要</a:t>
            </a:r>
            <a:r>
              <a:rPr altLang="zh-CN" sz="32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但是又不可舍去</a:t>
            </a:r>
            <a:r>
              <a:rPr altLang="zh-CN" sz="32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所以放在主体次要部分。最后再交代新闻背景。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127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这则新闻俨然按照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重要到次要的顺序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依次排列</a:t>
            </a:r>
            <a:r>
              <a:rPr altLang="zh-CN" sz="3200" b="1" dirty="0">
                <a:solidFill>
                  <a:srgbClr val="3722B6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是一篇典型的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倒金字塔结构</a:t>
            </a:r>
            <a:r>
              <a:rPr lang="zh-CN" altLang="en-US" sz="3200" b="1" dirty="0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范文。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06"/>
          <p:cNvSpPr txBox="1"/>
          <p:nvPr>
            <p:custDataLst>
              <p:tags r:id="rId1"/>
            </p:custDataLst>
          </p:nvPr>
        </p:nvSpPr>
        <p:spPr>
          <a:xfrm>
            <a:off x="730885" y="592455"/>
            <a:ext cx="10773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请概括</a:t>
            </a:r>
            <a:r>
              <a:rPr lang="zh-CN" sz="3200" b="1" spc="30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主体部分内容并标示在下面倒金字塔结构图中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流程图: 合并 2"/>
          <p:cNvSpPr/>
          <p:nvPr>
            <p:custDataLst>
              <p:tags r:id="rId2"/>
            </p:custDataLst>
          </p:nvPr>
        </p:nvSpPr>
        <p:spPr>
          <a:xfrm>
            <a:off x="1751330" y="1176020"/>
            <a:ext cx="7939405" cy="5452110"/>
          </a:xfrm>
          <a:prstGeom prst="flowChartMerg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z="100" strike="noStrike" noProof="1"/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2361565" y="1991678"/>
            <a:ext cx="6702425" cy="577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2662555" y="1498283"/>
            <a:ext cx="63325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④列举首届诺贝尔奖获奖者的相关情况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5"/>
            </p:custDataLst>
          </p:nvPr>
        </p:nvCxnSpPr>
        <p:spPr>
          <a:xfrm>
            <a:off x="3123565" y="3014981"/>
            <a:ext cx="5250815" cy="222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>
            <p:custDataLst>
              <p:tags r:id="rId6"/>
            </p:custDataLst>
          </p:nvPr>
        </p:nvSpPr>
        <p:spPr>
          <a:xfrm>
            <a:off x="2979103" y="2482850"/>
            <a:ext cx="56991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③明确颁奖机构、颁奖时间和地点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24" name="直接连接符 23"/>
          <p:cNvCxnSpPr/>
          <p:nvPr>
            <p:custDataLst>
              <p:tags r:id="rId7"/>
            </p:custDataLst>
          </p:nvPr>
        </p:nvCxnSpPr>
        <p:spPr>
          <a:xfrm>
            <a:off x="3789045" y="4039236"/>
            <a:ext cx="3772535" cy="273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3736340" y="3470275"/>
            <a:ext cx="4184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②介绍诺贝尔奖金的来源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9"/>
            </p:custDataLst>
          </p:nvPr>
        </p:nvSpPr>
        <p:spPr>
          <a:xfrm>
            <a:off x="4251960" y="4311650"/>
            <a:ext cx="29946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①介绍资金管理权和评奖权的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分离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22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507365" y="1214755"/>
            <a:ext cx="109550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0050" algn="l"/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任务二</a:t>
            </a:r>
            <a:r>
              <a:rPr lang="en-US" alt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阅读《</a:t>
            </a:r>
            <a:r>
              <a:rPr sz="3200" b="1" spc="300">
                <a:solidFill>
                  <a:schemeClr val="accent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“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飞天</a:t>
            </a:r>
            <a:r>
              <a:rPr sz="3200" b="1" spc="3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sz="3200" b="1" spc="30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凌空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》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，分析</a:t>
            </a:r>
            <a:r>
              <a:rPr sz="3200" b="1" spc="300">
                <a:solidFill>
                  <a:schemeClr val="accent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“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特写镜头</a:t>
            </a:r>
            <a:r>
              <a:rPr sz="3200" b="1" spc="300">
                <a:solidFill>
                  <a:schemeClr val="accent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Arial" panose="020B0604020202020204"/>
              </a:rPr>
              <a:t>”</a:t>
            </a:r>
            <a:endParaRPr sz="3200">
              <a:solidFill>
                <a:schemeClr val="accent1"/>
              </a:solidFill>
            </a:endParaRPr>
          </a:p>
        </p:txBody>
      </p:sp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679450" y="2143760"/>
            <a:ext cx="1061021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spc="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1.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新闻特写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讲究形象性和趣味性</a:t>
            </a:r>
            <a:r>
              <a:rPr sz="3200" b="1"/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常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类似电影</a:t>
            </a:r>
            <a:r>
              <a:rPr sz="3200" b="1"/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特写镜头</a:t>
            </a:r>
            <a:r>
              <a:rPr sz="3200" b="1"/>
              <a:t>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的手法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来反映事实。《“飞天”凌空》将运动员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吕伟跳水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过程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分解为一个个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步骤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犹如慢镜头一般</a:t>
            </a:r>
            <a:r>
              <a:rPr lang="zh-CN" sz="3200" b="1">
                <a:sym typeface="+mn-ea"/>
              </a:rPr>
              <a:t>。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请你把这些步骤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写出来</a:t>
            </a:r>
            <a:r>
              <a:rPr sz="3200" b="1"/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并探究作者是如何进行形象化描写的</a:t>
            </a:r>
            <a:r>
              <a:rPr sz="3200" b="1" spc="3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。</a:t>
            </a:r>
            <a:endParaRPr sz="3200" b="1" spc="3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"/>
          <p:cNvSpPr txBox="1"/>
          <p:nvPr>
            <p:custDataLst>
              <p:tags r:id="rId1"/>
            </p:custDataLst>
          </p:nvPr>
        </p:nvSpPr>
        <p:spPr>
          <a:xfrm>
            <a:off x="581025" y="855980"/>
            <a:ext cx="10935335" cy="1478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5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微软雅黑" panose="020B0503020204020204" charset="-122"/>
              </a:rPr>
              <a:t> </a:t>
            </a:r>
            <a:r>
              <a:rPr lang="en-US" altLang="zh-CN" sz="35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微软雅黑" panose="020B0503020204020204" charset="-122"/>
              </a:rPr>
              <a:t>            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2"/>
            </p:custDataLst>
          </p:nvPr>
        </p:nvGraphicFramePr>
        <p:xfrm>
          <a:off x="781050" y="609600"/>
          <a:ext cx="10329545" cy="5356860"/>
        </p:xfrm>
        <a:graphic>
          <a:graphicData uri="http://schemas.openxmlformats.org/drawingml/2006/table">
            <a:tbl>
              <a:tblPr/>
              <a:tblGrid>
                <a:gridCol w="2939415"/>
                <a:gridCol w="7390130"/>
              </a:tblGrid>
              <a:tr h="5334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镜头</a:t>
                      </a:r>
                      <a:r>
                        <a:rPr lang="en-US" altLang="zh-CN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endParaRPr lang="en-US" altLang="zh-CN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形象化描写及分析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360">
                <a:tc>
                  <a:txBody>
                    <a:bodyPr/>
                    <a:p>
                      <a:pPr lvl="0"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准备起跳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以白云、飞鸟之动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衬托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运动员的沉静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渲染比赛现场紧张的氛围</a:t>
                      </a: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202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用一连串动词刻画起跳时的动作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2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以敦煌壁画</a:t>
                      </a:r>
                      <a:r>
                        <a:rPr lang="en-US" altLang="zh-CN" sz="2800" b="1" dirty="0">
                          <a:solidFill>
                            <a:schemeClr val="tx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“</a:t>
                      </a:r>
                      <a:r>
                        <a:rPr lang="zh-CN" altLang="en-US" sz="2800" b="1" dirty="0">
                          <a:solidFill>
                            <a:schemeClr val="tx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飞天</a:t>
                      </a:r>
                      <a:r>
                        <a:rPr lang="en-US" altLang="zh-CN" sz="2800" b="1" dirty="0">
                          <a:solidFill>
                            <a:schemeClr val="tx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”</a:t>
                      </a:r>
                      <a:r>
                        <a:rPr lang="zh-CN" altLang="en-US" sz="2800" b="1" dirty="0">
                          <a:solidFill>
                            <a:schemeClr val="tx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为喻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2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突出她轻盈、优美的体态</a:t>
                      </a:r>
                      <a:endParaRPr lang="zh-CN" altLang="en-US" sz="2800" b="1" dirty="0">
                        <a:solidFill>
                          <a:schemeClr val="tx2"/>
                        </a:solidFill>
                        <a:latin typeface="SimSun-ExtB" panose="02010609060101010101" charset="-122"/>
                        <a:ea typeface="SimSun-ExtB" panose="02010609060101010101" charset="-122"/>
                        <a:cs typeface="SimSun-ExtB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36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360">
                <a:tc>
                  <a:txBody>
                    <a:bodyPr/>
                    <a:p>
                      <a:pPr lvl="0"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入水</a:t>
                      </a: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360">
                <a:tc>
                  <a:txBody>
                    <a:bodyPr/>
                    <a:p>
                      <a:pPr lvl="0"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完成跳水之后</a:t>
                      </a: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96290" y="2250440"/>
            <a:ext cx="2874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①起跳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6290" y="3168015"/>
            <a:ext cx="2874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②腾空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45865" y="3099435"/>
            <a:ext cx="73647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③细致地描写短短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1.7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秒的翻腾及空中转体动作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凸显其空中动作的从容、熟练和优美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745865" y="4052570"/>
            <a:ext cx="73653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④描写入水动作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将其比作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</a:rPr>
              <a:t>“箭”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凸显其迅捷；称其为</a:t>
            </a:r>
            <a:r>
              <a:rPr lang="zh-CN" altLang="en-US" sz="2800" b="1">
                <a:latin typeface="SimSun-ExtB" panose="02010609060101010101" charset="-122"/>
                <a:ea typeface="SimSun-ExtB" panose="02010609060101010101" charset="-122"/>
              </a:rPr>
              <a:t>“仙女”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赞叹其优美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5865" y="5005705"/>
            <a:ext cx="73647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⑤通过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侧面描写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外国记者的赞扬及游泳场沸腾的场面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突出她的跳水动作完成得十分精彩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2"/>
          <p:cNvSpPr txBox="1"/>
          <p:nvPr>
            <p:custDataLst>
              <p:tags r:id="rId1"/>
            </p:custDataLst>
          </p:nvPr>
        </p:nvSpPr>
        <p:spPr>
          <a:xfrm>
            <a:off x="989330" y="1507490"/>
            <a:ext cx="1024636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作者把连贯的跳水动作分解成起跳、腾空、入水三个步骤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逐一描写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犹如慢镜头回放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这样写有什么妙处？</a:t>
            </a:r>
            <a:r>
              <a:rPr lang="zh-CN" altLang="en-US" sz="32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微软雅黑" panose="020B0503020204020204" charset="-122"/>
              </a:rPr>
              <a:t> </a:t>
            </a:r>
            <a:r>
              <a:rPr lang="en-US" altLang="zh-CN" sz="35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sym typeface="微软雅黑" panose="020B0503020204020204" charset="-122"/>
              </a:rPr>
              <a:t>             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文本框 2"/>
          <p:cNvSpPr txBox="1"/>
          <p:nvPr>
            <p:custDataLst>
              <p:tags r:id="rId2"/>
            </p:custDataLst>
          </p:nvPr>
        </p:nvSpPr>
        <p:spPr>
          <a:xfrm>
            <a:off x="989330" y="2858770"/>
            <a:ext cx="10139045" cy="12357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便于细致刻画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使描绘更具层次和画面感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让读者更好地了解技术动作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了解运动员的动作规范</a:t>
            </a:r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2"/>
          <p:cNvSpPr txBox="1"/>
          <p:nvPr>
            <p:custDataLst>
              <p:tags r:id="rId1"/>
            </p:custDataLst>
          </p:nvPr>
        </p:nvSpPr>
        <p:spPr>
          <a:xfrm>
            <a:off x="659130" y="841375"/>
            <a:ext cx="1104011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新闻特写与通讯都是借助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文学的笔法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生动形象地报道新闻事实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因此常常能够触动读者的心灵。从下面两篇课文中分别摘录一句触动你的句子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并写下你的感受。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①《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sym typeface="+mn-ea"/>
              </a:rPr>
              <a:t>飞天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sym typeface="+mn-ea"/>
              </a:rPr>
              <a:t>凌空》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摘录：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感受：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②《一着惊海天》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摘录：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感受：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0840" y="2818130"/>
            <a:ext cx="102311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一瞬间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酷似敦煌壁画中凌空翔舞的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飞天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1640" y="3304540"/>
            <a:ext cx="98869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3722B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空气仿佛静止</a:t>
            </a:r>
            <a:r>
              <a:rPr lang="zh-CN" altLang="zh-CN" sz="3200" b="1" dirty="0">
                <a:solidFill>
                  <a:srgbClr val="3722B6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3722B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她的起跳似乎与蓝天白云齐舞；</a:t>
            </a:r>
            <a:r>
              <a:rPr lang="zh-CN" altLang="en-US" sz="3200" b="1">
                <a:solidFill>
                  <a:srgbClr val="3722B6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3722B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飞天</a:t>
            </a:r>
            <a:r>
              <a:rPr lang="zh-CN" altLang="en-US" sz="3200" b="1">
                <a:solidFill>
                  <a:srgbClr val="3722B6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3722B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是曼妙而神圣地凌空</a:t>
            </a:r>
            <a:r>
              <a:rPr lang="zh-CN" altLang="zh-CN" sz="3200" b="1" dirty="0">
                <a:solidFill>
                  <a:srgbClr val="3722B6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3722B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用在这里真是恰如其分。</a:t>
            </a:r>
            <a:endParaRPr lang="zh-CN" altLang="en-US" sz="3200" b="1">
              <a:solidFill>
                <a:srgbClr val="3722B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640840" y="4778375"/>
            <a:ext cx="102311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这不是一次普通的飞行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已经期盼了半个多世纪。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691640" y="5289550"/>
            <a:ext cx="98869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3722B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点出这次着舰的非凡意义。</a:t>
            </a:r>
            <a:r>
              <a:rPr lang="zh-CN" altLang="en-US" sz="3200" b="1">
                <a:solidFill>
                  <a:srgbClr val="3722B6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3722B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近百年</a:t>
            </a:r>
            <a:r>
              <a:rPr lang="zh-CN" altLang="en-US" sz="3200" b="1">
                <a:solidFill>
                  <a:srgbClr val="3722B6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”“</a:t>
            </a:r>
            <a:r>
              <a:rPr lang="zh-CN" altLang="en-US" sz="3200" b="1">
                <a:solidFill>
                  <a:srgbClr val="3722B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半个多世纪</a:t>
            </a:r>
            <a:r>
              <a:rPr lang="zh-CN" altLang="en-US" sz="3200" b="1">
                <a:solidFill>
                  <a:srgbClr val="3722B6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</a:rPr>
              <a:t>”</a:t>
            </a:r>
            <a:r>
              <a:rPr lang="zh-CN" altLang="zh-CN" sz="3200" b="1" dirty="0">
                <a:solidFill>
                  <a:srgbClr val="3722B6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3722B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写出了人民海军为拥有自己的航空母舰、为让舰载机上舰的追梦过程的艰辛、苦涩。</a:t>
            </a:r>
            <a:endParaRPr lang="zh-CN" altLang="en-US" sz="3200" b="1">
              <a:solidFill>
                <a:srgbClr val="3722B6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44855" y="257810"/>
            <a:ext cx="109550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0050" algn="l"/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任务三</a:t>
            </a:r>
            <a:r>
              <a:rPr lang="en-US" alt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浏览《</a:t>
            </a:r>
            <a:r>
              <a:rPr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一着惊海天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，了解通讯的特点</a:t>
            </a:r>
            <a:endParaRPr sz="32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791210" y="1075055"/>
            <a:ext cx="260286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en-US" sz="4000" b="1">
              <a:solidFill>
                <a:srgbClr val="FF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6105" y="1892935"/>
            <a:ext cx="1012571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学会标注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新闻六要素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把握新闻作品的内容。</a:t>
            </a:r>
            <a:endParaRPr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比较四篇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新闻在体裁、篇幅、时效性、主要内容、表达方式等方面的异同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新闻不同体裁的特点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重点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揣摩语言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,把握作者的情感态度和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写作意图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难点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920115" y="1943100"/>
          <a:ext cx="10153650" cy="4742180"/>
        </p:xfrm>
        <a:graphic>
          <a:graphicData uri="http://schemas.openxmlformats.org/drawingml/2006/table">
            <a:tbl>
              <a:tblPr/>
              <a:tblGrid>
                <a:gridCol w="3183890"/>
                <a:gridCol w="6969760"/>
              </a:tblGrid>
              <a:tr h="54737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主要信息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文学化的表现方式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31620">
                <a:tc>
                  <a:txBody>
                    <a:bodyPr/>
                    <a:p>
                      <a:pPr lvl="0"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起飞前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工作人员就位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通过两段文字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回望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历史期盼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点出这次飞行的非凡意义；呈现统计数据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表明本次着舰的难度之大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5740">
                <a:tc>
                  <a:txBody>
                    <a:bodyPr/>
                    <a:p>
                      <a:pPr marL="0" lvl="0" indent="0" algn="l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舰载战斗机起飞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 dirty="0">
                        <a:solidFill>
                          <a:schemeClr val="tx2"/>
                        </a:solidFill>
                        <a:latin typeface="SimSun-ExtB" panose="02010609060101010101" charset="-122"/>
                        <a:ea typeface="SimSun-ExtB" panose="02010609060101010101" charset="-122"/>
                        <a:cs typeface="SimSun-ExtB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78560"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indent="0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具体描写飞行员与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着舰指挥员的对话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着力表现其配合默契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营造出现场感</a:t>
                      </a:r>
                      <a:endParaRPr lang="zh-CN" altLang="en-US" sz="3200" b="1" dirty="0">
                        <a:solidFill>
                          <a:schemeClr val="tx2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SimSun-ExtB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138930" y="4027805"/>
            <a:ext cx="69342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①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</a:rPr>
              <a:t>“刀尖上的舞蹈”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比喻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着舰飞行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形象地体现其难度之大；通过对起飞指令的描述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营造出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紧张的现场氛围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5" name="文本框 1"/>
          <p:cNvSpPr txBox="1"/>
          <p:nvPr/>
        </p:nvSpPr>
        <p:spPr>
          <a:xfrm>
            <a:off x="920115" y="5493385"/>
            <a:ext cx="31057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②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舰载战斗机飞来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准备着舰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0115" y="611505"/>
            <a:ext cx="105994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小语用表格来梳理通讯《</a:t>
            </a:r>
            <a:r>
              <a:rPr lang="zh-CN" altLang="en-US" sz="3200" b="1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一着惊海天》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的主要信息及文学化的表现方式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请你帮他一起完成。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634365" y="3185160"/>
            <a:ext cx="75565" cy="2623185"/>
          </a:xfrm>
          <a:prstGeom prst="downArrow">
            <a:avLst/>
          </a:prstGeom>
          <a:solidFill>
            <a:srgbClr val="FF0000"/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925" y="3522345"/>
            <a:ext cx="675005" cy="2286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时间顺序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285" grpId="0"/>
      <p:bldP spid="4" grpId="0"/>
      <p:bldP spid="4" grpId="1"/>
      <p:bldP spid="3" grpId="0" animBg="1"/>
      <p:bldP spid="3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772795" y="1143000"/>
          <a:ext cx="10527665" cy="4067175"/>
        </p:xfrm>
        <a:graphic>
          <a:graphicData uri="http://schemas.openxmlformats.org/drawingml/2006/table">
            <a:tbl>
              <a:tblPr/>
              <a:tblGrid>
                <a:gridCol w="3204845"/>
                <a:gridCol w="7322820"/>
              </a:tblGrid>
              <a:tr h="5562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主要信息</a:t>
                      </a:r>
                      <a:endParaRPr lang="zh-CN" altLang="zh-CN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文学化的表现方式</a:t>
                      </a:r>
                      <a:endParaRPr lang="zh-CN" altLang="zh-CN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9295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舰载战斗机着舰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/>
                    </a:p>
                    <a:p>
                      <a:pPr marL="0" lvl="0" indent="0">
                        <a:buNone/>
                      </a:pPr>
                      <a:endParaRPr lang="zh-CN" altLang="en-US" sz="2800" b="1"/>
                    </a:p>
                    <a:p>
                      <a:pPr marL="0" lvl="0" indent="0">
                        <a:buNone/>
                      </a:pPr>
                      <a:endParaRPr lang="zh-CN" altLang="en-US" sz="2800" b="1"/>
                    </a:p>
                    <a:p>
                      <a:pPr marL="0" lvl="0" indent="0">
                        <a:buNone/>
                      </a:pPr>
                      <a:endParaRPr lang="zh-CN" altLang="en-US" sz="2800" b="1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3840"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  <a:sym typeface="+mn-ea"/>
                        </a:rPr>
                        <a:t>描写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工作人员激动的心情以及他们的对话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回顾攻坚路上受到的质疑与付出的努力</a:t>
                      </a:r>
                      <a:endParaRPr lang="zh-CN" altLang="en-US" sz="3200" b="1" dirty="0">
                        <a:solidFill>
                          <a:schemeClr val="tx2"/>
                        </a:solidFill>
                        <a:latin typeface="SimSun-ExtB" panose="02010609060101010101" charset="-122"/>
                        <a:ea typeface="SimSun-ExtB" panose="02010609060101010101" charset="-122"/>
                        <a:cs typeface="SimSun-ExtB" panose="02010609060101010101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27" name="文本框 1"/>
          <p:cNvSpPr txBox="1"/>
          <p:nvPr/>
        </p:nvSpPr>
        <p:spPr>
          <a:xfrm>
            <a:off x="3937635" y="1651000"/>
            <a:ext cx="736282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③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</a:rPr>
              <a:t>具体刻画着舰过程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</a:rPr>
              <a:t>以“凌波海燕”为喻，展现舰载战斗机着舰的优美画面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</a:rPr>
              <a:t>以诗句“声如千骑疾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</a:rPr>
              <a:t>气卷万山来”描写着舰瞬间的惊心动魄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</a:endParaRPr>
          </a:p>
        </p:txBody>
      </p:sp>
      <p:sp>
        <p:nvSpPr>
          <p:cNvPr id="13328" name="文本框 2"/>
          <p:cNvSpPr txBox="1"/>
          <p:nvPr/>
        </p:nvSpPr>
        <p:spPr>
          <a:xfrm>
            <a:off x="1124585" y="3990975"/>
            <a:ext cx="27425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④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成功着舰后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7" grpId="0"/>
      <p:bldP spid="133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2"/>
          <p:cNvSpPr txBox="1"/>
          <p:nvPr/>
        </p:nvSpPr>
        <p:spPr>
          <a:xfrm>
            <a:off x="548640" y="904240"/>
            <a:ext cx="113264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读新华社消息《舰载机歼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—15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在我航母上顺利着舰起飞》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与通讯《一着惊海天》做比较阅读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通过对比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我们能发现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消息与通讯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有明显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的不同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701675" y="2663825"/>
          <a:ext cx="11019790" cy="2233930"/>
        </p:xfrm>
        <a:graphic>
          <a:graphicData uri="http://schemas.openxmlformats.org/drawingml/2006/table">
            <a:tbl>
              <a:tblPr/>
              <a:tblGrid>
                <a:gridCol w="1873885"/>
                <a:gridCol w="3952875"/>
                <a:gridCol w="5193030"/>
              </a:tblGrid>
              <a:tr h="5562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角度</a:t>
                      </a:r>
                      <a:endParaRPr lang="zh-CN" altLang="zh-CN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消息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通讯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2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新闻信息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详细、丰富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2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结构形式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模式固定</a:t>
                      </a:r>
                      <a:r>
                        <a:rPr lang="zh-CN" altLang="zh-CN" sz="3200" b="1" dirty="0">
                          <a:solidFill>
                            <a:srgbClr val="2618DA"/>
                          </a:solidFill>
                          <a:latin typeface="Arial" panose="020B0604020202020204" pitchFamily="34" charset="0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程序化明显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语言风格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通俗朴实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646680" y="3159125"/>
            <a:ext cx="2826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①简略、简单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512560" y="3742690"/>
            <a:ext cx="5208905" cy="515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②表达形式丰富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具有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创造性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512560" y="4314190"/>
            <a:ext cx="47117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③生动活泼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富有文采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Text Box 3"/>
          <p:cNvSpPr txBox="1"/>
          <p:nvPr/>
        </p:nvSpPr>
        <p:spPr>
          <a:xfrm flipH="1">
            <a:off x="1752600" y="3422650"/>
            <a:ext cx="762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9" name="文本框 2"/>
          <p:cNvSpPr txBox="1"/>
          <p:nvPr>
            <p:custDataLst>
              <p:tags r:id="rId1"/>
            </p:custDataLst>
          </p:nvPr>
        </p:nvSpPr>
        <p:spPr>
          <a:xfrm>
            <a:off x="1012190" y="927735"/>
            <a:ext cx="4572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200" b="1" dirty="0"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4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2"/>
            </p:custDataLst>
          </p:nvPr>
        </p:nvGraphicFramePr>
        <p:xfrm>
          <a:off x="544195" y="2312035"/>
          <a:ext cx="11141710" cy="2245995"/>
        </p:xfrm>
        <a:graphic>
          <a:graphicData uri="http://schemas.openxmlformats.org/drawingml/2006/table">
            <a:tbl>
              <a:tblPr/>
              <a:tblGrid>
                <a:gridCol w="1828800"/>
                <a:gridCol w="2340610"/>
                <a:gridCol w="3215005"/>
                <a:gridCol w="3757295"/>
              </a:tblGrid>
              <a:tr h="55943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角度</a:t>
                      </a:r>
                      <a:endParaRPr lang="zh-CN" altLang="zh-CN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消息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新闻特写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通讯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8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新闻信息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简略、简单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简要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详细、丰富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43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结构形式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模式固定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表达形式丰富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语言风格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通俗朴实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生动形象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生动活泼</a:t>
                      </a:r>
                      <a:r>
                        <a:rPr lang="zh-CN" altLang="zh-CN" sz="32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富有文采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35780" y="2524125"/>
            <a:ext cx="36671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6000">
                <a:solidFill>
                  <a:srgbClr val="FF0000"/>
                </a:solidFill>
              </a:rPr>
              <a:t>第三课时</a:t>
            </a:r>
            <a:endParaRPr lang="zh-CN" altLang="zh-CN" sz="60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791210" y="1075055"/>
            <a:ext cx="260286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en-US" sz="4000" b="1">
              <a:solidFill>
                <a:srgbClr val="FF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6105" y="1892935"/>
            <a:ext cx="1054671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sz="3200" b="1" dirty="0">
                <a:ea typeface="宋体" panose="02010600030101010101" pitchFamily="2" charset="-122"/>
              </a:rPr>
              <a:t>依据</a:t>
            </a:r>
            <a:r>
              <a:rPr sz="3200" b="1" dirty="0">
                <a:ea typeface="宋体" panose="02010600030101010101" pitchFamily="2" charset="-122"/>
              </a:rPr>
              <a:t>新闻的新闻背景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ea typeface="宋体" panose="02010600030101010101" pitchFamily="2" charset="-122"/>
              </a:rPr>
              <a:t>揣摩作者的用意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sz="3200" b="1" dirty="0">
                <a:ea typeface="宋体" panose="02010600030101010101" pitchFamily="2" charset="-122"/>
              </a:rPr>
              <a:t>联系</a:t>
            </a:r>
            <a:r>
              <a:rPr lang="zh-CN" sz="3200" b="1" dirty="0">
                <a:ea typeface="宋体" panose="02010600030101010101" pitchFamily="2" charset="-122"/>
              </a:rPr>
              <a:t>本单元的</a:t>
            </a:r>
            <a:r>
              <a:rPr sz="3200" b="1" dirty="0">
                <a:ea typeface="宋体" panose="02010600030101010101" pitchFamily="2" charset="-122"/>
              </a:rPr>
              <a:t>特写和通讯的标题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200" b="1" dirty="0">
                <a:ea typeface="宋体" panose="02010600030101010101" pitchFamily="2" charset="-122"/>
              </a:rPr>
              <a:t>探究副题的作用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重点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sz="3200" b="1" dirty="0">
                <a:ea typeface="宋体" panose="02010600030101010101" pitchFamily="2" charset="-122"/>
              </a:rPr>
              <a:t>梳理《国行公祭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ea typeface="宋体" panose="02010600030101010101" pitchFamily="2" charset="-122"/>
              </a:rPr>
              <a:t>为佑世界和平》的论证思路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,挑选兼具三层结构的新闻标题,</a:t>
            </a:r>
            <a:r>
              <a:rPr sz="3200" b="1" dirty="0">
                <a:ea typeface="宋体" panose="02010600030101010101" pitchFamily="2" charset="-122"/>
                <a:sym typeface="+mn-ea"/>
              </a:rPr>
              <a:t>探究</a:t>
            </a:r>
            <a:r>
              <a:rPr lang="zh-CN" sz="3200" b="1" dirty="0">
                <a:ea typeface="宋体" panose="02010600030101010101" pitchFamily="2" charset="-122"/>
                <a:sym typeface="+mn-ea"/>
              </a:rPr>
              <a:t>引</a:t>
            </a:r>
            <a:r>
              <a:rPr sz="3200" b="1" dirty="0">
                <a:ea typeface="宋体" panose="02010600030101010101" pitchFamily="2" charset="-122"/>
                <a:sym typeface="+mn-ea"/>
              </a:rPr>
              <a:t>题的作用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难点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35635" y="1238885"/>
            <a:ext cx="10823575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新闻评论</a:t>
            </a:r>
            <a:r>
              <a:rPr lang="zh-CN" altLang="en-US" sz="3200" b="1" dirty="0">
                <a:latin typeface="Comic Sans MS" panose="030F0702030302020204" pitchFamily="66" charset="0"/>
              </a:rPr>
              <a:t>是对新闻及新闻中的事实或者新闻中表现出的乃至隐藏的问题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作者发表自己的见解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,或者归纳、整理出新的结论、观点。简单地说,就是</a:t>
            </a:r>
            <a:r>
              <a:rPr lang="zh-CN" altLang="zh-CN" sz="3200" b="1" dirty="0">
                <a:solidFill>
                  <a:srgbClr val="3722B6"/>
                </a:solidFill>
                <a:sym typeface="宋体" panose="02010600030101010101" pitchFamily="2" charset="-122"/>
              </a:rPr>
              <a:t>评说一件事情、一个问题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,或者几件事情、几个问题</a:t>
            </a:r>
            <a:r>
              <a:rPr lang="zh-CN" altLang="en-US" sz="3200" b="1" dirty="0">
                <a:latin typeface="Comic Sans MS" panose="030F0702030302020204" pitchFamily="66" charset="0"/>
              </a:rPr>
              <a:t>。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661035" y="532130"/>
            <a:ext cx="260286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文体知识</a:t>
            </a:r>
            <a:endParaRPr lang="zh-CN" altLang="en-US" sz="4000" b="1">
              <a:solidFill>
                <a:srgbClr val="FF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61035" y="3300095"/>
            <a:ext cx="10823575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新闻评论的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特点</a:t>
            </a:r>
            <a:r>
              <a:rPr lang="en-US" altLang="zh-CN" sz="3200" b="1">
                <a:sym typeface="+mn-ea"/>
              </a:rPr>
              <a:t>: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Comic Sans MS" panose="030F0702030302020204" pitchFamily="66" charset="0"/>
              </a:rPr>
              <a:t>新闻评论一般具有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时效性</a:t>
            </a:r>
            <a:r>
              <a:rPr lang="zh-CN" altLang="en-US" sz="3200" b="1" dirty="0">
                <a:latin typeface="Comic Sans MS" panose="030F0702030302020204" pitchFamily="66" charset="0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针对性</a:t>
            </a:r>
            <a:r>
              <a:rPr lang="zh-CN" altLang="en-US" sz="3200" b="1" dirty="0">
                <a:latin typeface="Comic Sans MS" panose="030F0702030302020204" pitchFamily="66" charset="0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准确性</a:t>
            </a:r>
            <a:r>
              <a:rPr lang="zh-CN" altLang="en-US" sz="3200" b="1" dirty="0">
                <a:latin typeface="Comic Sans MS" panose="030F0702030302020204" pitchFamily="66" charset="0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说理性</a:t>
            </a:r>
            <a:r>
              <a:rPr lang="zh-CN" altLang="en-US" sz="3200" b="1" dirty="0">
                <a:latin typeface="Comic Sans MS" panose="030F0702030302020204" pitchFamily="66" charset="0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思想性</a:t>
            </a:r>
            <a:r>
              <a:rPr lang="zh-CN" altLang="en-US" sz="3200" b="1" dirty="0">
                <a:latin typeface="Comic Sans MS" panose="030F0702030302020204" pitchFamily="66" charset="0"/>
              </a:rPr>
              <a:t>的特点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,也就是</a:t>
            </a:r>
            <a:r>
              <a:rPr lang="en-US" altLang="zh-CN" sz="3200" b="1">
                <a:sym typeface="+mn-ea"/>
              </a:rPr>
              <a:t>:</a:t>
            </a:r>
            <a:endParaRPr lang="zh-CN" altLang="zh-CN" sz="3200" b="1" dirty="0">
              <a:solidFill>
                <a:srgbClr val="000000"/>
              </a:solidFill>
              <a:sym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①因时而评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新闻性强；②缘事而发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寓理于事；</a:t>
            </a:r>
            <a:endParaRPr lang="zh-CN" altLang="zh-CN" sz="3200" b="1" dirty="0">
              <a:solidFill>
                <a:srgbClr val="000000"/>
              </a:solidFill>
              <a:sym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③内容贴近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题材广泛；④大众视角,公民写作</a:t>
            </a:r>
            <a:r>
              <a:rPr lang="zh-CN" altLang="en-US" sz="3200" b="1" dirty="0">
                <a:latin typeface="Comic Sans MS" panose="030F0702030302020204" pitchFamily="66" charset="0"/>
              </a:rPr>
              <a:t>。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487045" y="830580"/>
            <a:ext cx="1088707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</a:rPr>
              <a:t>任务一 </a:t>
            </a:r>
            <a:r>
              <a:rPr lang="en-US" altLang="zh-CN" sz="3200" b="1">
                <a:solidFill>
                  <a:srgbClr val="0070C0"/>
                </a:solidFill>
              </a:rPr>
              <a:t>  </a:t>
            </a:r>
            <a:r>
              <a:rPr lang="zh-CN" altLang="en-US" sz="3200" b="1">
                <a:solidFill>
                  <a:srgbClr val="0070C0"/>
                </a:solidFill>
              </a:rPr>
              <a:t>浏览《国行公祭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0070C0"/>
                </a:solidFill>
              </a:rPr>
              <a:t>为佑世界和平》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0070C0"/>
                </a:solidFill>
              </a:rPr>
              <a:t>梳理论证思路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45135" y="1861820"/>
            <a:ext cx="10929620" cy="353695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浏览课文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抓住关键语句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通过对每一段落的研读分析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完成本文的思维导图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理清本文的结构。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发表观点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一定要采用论证方法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才能有说服力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本篇评论运用了哪些论证方法来论证观点？请你结合相关语句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找到论证方法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并分析论证方法的作用。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朗读最后一段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概括内容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并与第一段进行对比分析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寻找异同点。</a:t>
            </a:r>
            <a:endParaRPr kumimoji="0" lang="en-US" altLang="zh-CN" sz="3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2"/>
          <p:cNvSpPr>
            <a:spLocks noChangeArrowheads="1"/>
          </p:cNvSpPr>
          <p:nvPr/>
        </p:nvSpPr>
        <p:spPr bwMode="auto">
          <a:xfrm>
            <a:off x="0" y="1775460"/>
            <a:ext cx="1167765" cy="4028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国行公祭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1219200"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为佑世界和平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1018540" y="700405"/>
            <a:ext cx="149225" cy="5156200"/>
          </a:xfrm>
          <a:prstGeom prst="leftBrace">
            <a:avLst>
              <a:gd name="adj1" fmla="val 25155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8325485" y="511175"/>
            <a:ext cx="256730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</a:pPr>
            <a:r>
              <a:rPr 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第四个公祭日悼念死难同胞</a:t>
            </a: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endParaRPr lang="en-US" altLang="zh-CN" sz="30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1"/>
            </p:custDataLst>
          </p:nvPr>
        </p:nvSpPr>
        <p:spPr>
          <a:xfrm>
            <a:off x="3857625" y="2606675"/>
            <a:ext cx="343535" cy="2087245"/>
          </a:xfrm>
          <a:prstGeom prst="leftBrace">
            <a:avLst>
              <a:gd name="adj1" fmla="val 25155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p>
            <a:pPr algn="ctr" defTabSz="1219200">
              <a:defRPr/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167765" y="756920"/>
            <a:ext cx="2609850" cy="1075055"/>
          </a:xfrm>
          <a:prstGeom prst="rect">
            <a:avLst/>
          </a:prstGeom>
          <a:noFill/>
          <a:ln w="12700" cap="flat">
            <a:solidFill>
              <a:srgbClr val="110A4D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交代事件背景提出</a:t>
            </a:r>
            <a:r>
              <a:rPr kumimoji="0" lang="zh-CN" altLang="en-US" sz="32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明确观点</a:t>
            </a:r>
            <a:endParaRPr kumimoji="0" lang="zh-CN" altLang="en-US" sz="3200" b="1" i="0" baseline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3777615" y="1120140"/>
            <a:ext cx="650240" cy="28765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427855" y="511175"/>
            <a:ext cx="7383145" cy="1567180"/>
          </a:xfrm>
          <a:prstGeom prst="rect">
            <a:avLst/>
          </a:prstGeom>
          <a:noFill/>
          <a:ln w="12700" cap="flat">
            <a:solidFill>
              <a:srgbClr val="110A4D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引出评论的话题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kumimoji="0" lang="zh-CN" altLang="en-US" sz="32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概述</a:t>
            </a:r>
            <a:r>
              <a:rPr kumimoji="0" lang="zh-CN" altLang="en-US" sz="3200" b="1" i="0" u="sng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</a:t>
            </a:r>
            <a:r>
              <a:rPr kumimoji="0" lang="en-US" altLang="zh-CN" sz="3200" b="1" i="0" u="sng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           </a:t>
            </a:r>
            <a:r>
              <a:rPr kumimoji="0" lang="zh-CN" altLang="en-US" sz="32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的</a:t>
            </a:r>
            <a:endParaRPr kumimoji="0" lang="zh-CN" altLang="en-US" sz="3200" b="1" i="0" baseline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1" i="0" baseline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情形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kumimoji="0" lang="zh-CN" altLang="en-US" sz="32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指出中国人民是</a:t>
            </a:r>
            <a:r>
              <a:rPr kumimoji="0" lang="zh-CN" altLang="en-US" sz="3200" b="1" i="0" u="sng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</a:t>
            </a:r>
            <a:r>
              <a:rPr kumimoji="0" lang="en-US" altLang="zh-CN" sz="3200" b="1" i="0" u="sng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           </a:t>
            </a:r>
            <a:r>
              <a:rPr kumimoji="0" lang="zh-CN" altLang="en-US" sz="32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的。</a:t>
            </a:r>
            <a:endParaRPr kumimoji="0" lang="zh-CN" altLang="en-US" sz="3200" b="1" i="0" baseline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257540" y="1525905"/>
            <a:ext cx="274193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</a:pP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永远牢记历史、维护和平与正义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endParaRPr lang="en-US" altLang="zh-CN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167765" y="2997835"/>
            <a:ext cx="2609850" cy="1075055"/>
          </a:xfrm>
          <a:prstGeom prst="rect">
            <a:avLst/>
          </a:prstGeom>
          <a:noFill/>
          <a:ln w="12700" cap="flat">
            <a:solidFill>
              <a:srgbClr val="110A4D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对比不同态度批判日本丑行</a:t>
            </a:r>
            <a:endParaRPr kumimoji="0" lang="zh-CN" altLang="en-US" sz="3200" b="1" i="0" baseline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4201160" y="2606675"/>
            <a:ext cx="7609840" cy="582295"/>
          </a:xfrm>
          <a:prstGeom prst="rect">
            <a:avLst/>
          </a:prstGeom>
          <a:noFill/>
          <a:ln w="12700" cap="flat">
            <a:solidFill>
              <a:srgbClr val="110A4D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0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概述</a:t>
            </a:r>
            <a:r>
              <a:rPr kumimoji="0" lang="zh-CN" altLang="en-US" sz="3200" b="1" i="0" u="sng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</a:t>
            </a:r>
            <a:r>
              <a:rPr kumimoji="0" lang="en-US" altLang="zh-CN" sz="3200" b="1" i="0" u="sng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                            </a:t>
            </a:r>
            <a:r>
              <a:rPr kumimoji="0" lang="zh-CN" altLang="en-US" sz="32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。</a:t>
            </a:r>
            <a:endParaRPr kumimoji="0" lang="zh-CN" altLang="en-US" sz="3200" b="1" i="0" baseline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201160" y="3885565"/>
            <a:ext cx="7475855" cy="582295"/>
          </a:xfrm>
          <a:prstGeom prst="rect">
            <a:avLst/>
          </a:prstGeom>
          <a:noFill/>
          <a:ln w="12700" cap="flat">
            <a:solidFill>
              <a:srgbClr val="110A4D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0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揭露和批判</a:t>
            </a:r>
            <a:r>
              <a:rPr kumimoji="0" lang="zh-CN" altLang="en-US" sz="3200" b="1" i="0" u="sng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</a:t>
            </a:r>
            <a:r>
              <a:rPr kumimoji="0" lang="en-US" altLang="zh-CN" sz="3200" b="1" i="0" u="sng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                      </a:t>
            </a:r>
            <a:r>
              <a:rPr kumimoji="0" lang="zh-CN" altLang="en-US" sz="32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。</a:t>
            </a:r>
            <a:endParaRPr kumimoji="0" lang="zh-CN" altLang="en-US" sz="3200" b="1" i="0" baseline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029835" y="2606675"/>
            <a:ext cx="596963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</a:pP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世界各地的正义人士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纪念</a:t>
            </a:r>
            <a:r>
              <a:rPr 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南京大屠杀的活动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endParaRPr lang="en-US" altLang="zh-CN" sz="32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172200" y="3885565"/>
            <a:ext cx="495046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</a:pP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日本右翼妄图辱没真相的丑恶行径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指出正义力量的强大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历史是不容忘记的</a:t>
            </a:r>
            <a:endParaRPr lang="zh-CN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1167765" y="5111750"/>
            <a:ext cx="2609850" cy="1567180"/>
          </a:xfrm>
          <a:prstGeom prst="rect">
            <a:avLst/>
          </a:prstGeom>
          <a:noFill/>
          <a:ln w="12700" cap="flat">
            <a:solidFill>
              <a:srgbClr val="110A4D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南京成为和平城市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中国捍卫世界和平</a:t>
            </a:r>
            <a:endParaRPr kumimoji="0" lang="zh-CN" altLang="en-US" sz="3200" b="1" i="0" baseline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3777615" y="5516245"/>
            <a:ext cx="650240" cy="28765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4427855" y="5408295"/>
            <a:ext cx="7609840" cy="582295"/>
          </a:xfrm>
          <a:prstGeom prst="rect">
            <a:avLst/>
          </a:prstGeom>
          <a:noFill/>
          <a:ln w="12700" cap="flat">
            <a:solidFill>
              <a:srgbClr val="110A4D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0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总结、号召</a:t>
            </a:r>
            <a:r>
              <a:rPr lang="zh-CN" altLang="zh-CN" sz="30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kumimoji="0" lang="zh-CN" altLang="en-US" sz="30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强调</a:t>
            </a:r>
            <a:r>
              <a:rPr kumimoji="0" lang="zh-CN" altLang="en-US" sz="3200" b="1" i="0" u="sng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</a:t>
            </a:r>
            <a:r>
              <a:rPr kumimoji="0" lang="en-US" altLang="zh-CN" sz="3200" b="1" i="0" u="sng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                    </a:t>
            </a:r>
            <a:r>
              <a:rPr kumimoji="0" lang="zh-CN" altLang="en-US" sz="3200" b="1" i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。</a:t>
            </a:r>
            <a:endParaRPr kumimoji="0" lang="zh-CN" altLang="en-US" sz="3200" b="1" i="0" baseline="0">
              <a:ln>
                <a:noFill/>
              </a:ln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153275" y="5471795"/>
            <a:ext cx="465772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00000"/>
              </a:lnSpc>
            </a:pP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我们会铭记历史、缅怀先烈、开创未来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以捍卫世界和平</a:t>
            </a:r>
            <a:endParaRPr lang="zh-CN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7" grpId="0"/>
      <p:bldP spid="10" grpId="0"/>
      <p:bldP spid="11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146050" y="173990"/>
          <a:ext cx="11893550" cy="6065520"/>
        </p:xfrm>
        <a:graphic>
          <a:graphicData uri="http://schemas.openxmlformats.org/drawingml/2006/table">
            <a:tbl>
              <a:tblPr/>
              <a:tblGrid>
                <a:gridCol w="1978025"/>
                <a:gridCol w="1949450"/>
                <a:gridCol w="7966075"/>
              </a:tblGrid>
              <a:tr h="58547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文中语句</a:t>
                      </a:r>
                      <a:endParaRPr lang="zh-CN" altLang="zh-CN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论证方法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作用分析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0995">
                <a:tc>
                  <a:txBody>
                    <a:bodyPr/>
                    <a:p>
                      <a:pPr lvl="0" indent="0" algn="ctr" fontAlgn="auto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第二段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167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第三段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与第二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段之间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0995">
                <a:tc>
                  <a:txBody>
                    <a:bodyPr/>
                    <a:p>
                      <a:pPr lvl="0" indent="0" algn="ctr" fontAlgn="auto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第五段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152650" y="1266825"/>
            <a:ext cx="19088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举例论证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4062095" y="773430"/>
            <a:ext cx="7977505" cy="186372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列举世界各地的正义人士纪念南京大屠杀的活动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多国度、多阶层、多角度的材料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更有说服力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强有力地证明了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历史是没有被忘却的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令人信服。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2650" y="3136900"/>
            <a:ext cx="19088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对比论证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062095" y="2637155"/>
            <a:ext cx="7977505" cy="186372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用第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段正义人士四个不同的纪念活动与第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段右翼分子美化侵略战争、扭曲历史的两个反面事例做对比论证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揭露了日本右翼分子辱没真相和良知的滑稽、丑陋嘴脸。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2650" y="5085080"/>
            <a:ext cx="19088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引用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道理</a:t>
            </a:r>
            <a:r>
              <a:rPr lang="en-US" altLang="zh-CN" sz="32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论证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4061460" y="4698365"/>
            <a:ext cx="7977505" cy="186372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沧海桑田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南京由饱受二战战火摧残的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典型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成为国际和平城市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证明了中华民族热爱、追求和平的传统和坚定信念。间接引用弗雷德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·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阿门特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的话</a:t>
            </a:r>
            <a:r>
              <a:rPr lang="zh-CN" altLang="zh-CN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有权威性和说服力。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4" grpId="0"/>
      <p:bldP spid="5" grpId="0" bldLvl="0" animBg="1"/>
      <p:bldP spid="6" grpId="0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473710" y="65405"/>
            <a:ext cx="11057890" cy="68707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393065" y="2065655"/>
          <a:ext cx="11315700" cy="3177540"/>
        </p:xfrm>
        <a:graphic>
          <a:graphicData uri="http://schemas.openxmlformats.org/drawingml/2006/table">
            <a:tbl>
              <a:tblPr/>
              <a:tblGrid>
                <a:gridCol w="2048510"/>
                <a:gridCol w="5050155"/>
                <a:gridCol w="4217035"/>
              </a:tblGrid>
              <a:tr h="52578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段落</a:t>
                      </a: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不同点</a:t>
                      </a: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相同点</a:t>
                      </a: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2980">
                <a:tc>
                  <a:txBody>
                    <a:bodyPr/>
                    <a:p>
                      <a:pPr lvl="0"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3000" b="1">
                          <a:latin typeface="SimSun-ExtB" panose="02010609060101010101" charset="-122"/>
                          <a:ea typeface="SimSun-ExtB" panose="02010609060101010101" charset="-122"/>
                        </a:rPr>
                        <a:t>第一段</a:t>
                      </a:r>
                      <a:endParaRPr lang="zh-CN" sz="3000" b="1">
                        <a:latin typeface="SimSun-ExtB" panose="02010609060101010101" charset="-122"/>
                        <a:ea typeface="SimSun-ExtB" panose="02010609060101010101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8780">
                <a:tc>
                  <a:txBody>
                    <a:bodyPr/>
                    <a:p>
                      <a:pPr lvl="0" indent="0" algn="l" fontAlgn="auto">
                        <a:lnSpc>
                          <a:spcPct val="200000"/>
                        </a:lnSpc>
                        <a:buNone/>
                      </a:pPr>
                      <a:r>
                        <a:rPr lang="zh-CN" altLang="en-US" sz="3000" b="1" spc="600"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+mn-lt"/>
                        </a:rPr>
                        <a:t>最后一段</a:t>
                      </a:r>
                      <a:endParaRPr lang="zh-CN" altLang="en-US" sz="3000" b="1" spc="600">
                        <a:latin typeface="宋体" panose="02010600030101010101" pitchFamily="2" charset="-122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  <a:p>
                      <a:pPr lvl="0" indent="0" algn="l" fontAlgn="auto">
                        <a:lnSpc>
                          <a:spcPct val="150000"/>
                        </a:lnSpc>
                        <a:buNone/>
                      </a:pPr>
                      <a:endParaRPr lang="zh-CN" altLang="en-US" sz="3000" b="1">
                        <a:latin typeface="SimSun-ExtB" panose="02010609060101010101" charset="-122"/>
                        <a:ea typeface="SimSun-ExtB" panose="02010609060101010101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93065" y="1420495"/>
            <a:ext cx="117322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朗读最后一段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概括内容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并与第一段进行对比分析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寻找异同点。</a:t>
            </a:r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459355" y="2569845"/>
            <a:ext cx="5208905" cy="515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多了对公祭场面的描绘和公祭背景的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叙述</a:t>
            </a:r>
            <a:endParaRPr lang="zh-CN" altLang="en-US" sz="3200" b="1" u="sng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459355" y="3651250"/>
            <a:ext cx="5054600" cy="515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议论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为主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全面总结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阐述国行公祭的目的以及中国捍卫和平的能力和决心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668260" y="3135630"/>
            <a:ext cx="4040505" cy="515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都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阐明了国行公祭的目的（首尾呼应、结构严谨）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" name="文本框 104"/>
          <p:cNvSpPr txBox="1"/>
          <p:nvPr/>
        </p:nvSpPr>
        <p:spPr>
          <a:xfrm>
            <a:off x="321945" y="545465"/>
            <a:ext cx="115481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0050" algn="l"/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任务二</a:t>
            </a:r>
            <a:r>
              <a:rPr lang="en-US" alt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找出下面三篇新闻的新闻背景</a:t>
            </a:r>
            <a:r>
              <a:rPr lang="zh-CN" sz="32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，并揣摩作者的用意</a:t>
            </a:r>
            <a:endParaRPr lang="zh-CN" sz="32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635" y="1375410"/>
          <a:ext cx="12192000" cy="4667885"/>
        </p:xfrm>
        <a:graphic>
          <a:graphicData uri="http://schemas.openxmlformats.org/drawingml/2006/table">
            <a:tbl>
              <a:tblPr/>
              <a:tblGrid>
                <a:gridCol w="2462530"/>
                <a:gridCol w="6742430"/>
                <a:gridCol w="2987040"/>
              </a:tblGrid>
              <a:tr h="54229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新闻</a:t>
                      </a: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新闻背景</a:t>
                      </a: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作者的用意</a:t>
                      </a: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3460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sz="3000" b="1">
                          <a:latin typeface="SimSun-ExtB" panose="02010609060101010101" charset="-122"/>
                          <a:ea typeface="SimSun-ExtB" panose="02010609060101010101" charset="-122"/>
                        </a:rPr>
                        <a:t>《首届诺贝尔奖颁发》</a:t>
                      </a:r>
                      <a:endParaRPr lang="zh-CN" sz="3000" b="1">
                        <a:latin typeface="SimSun-ExtB" panose="02010609060101010101" charset="-122"/>
                        <a:ea typeface="SimSun-ExtB" panose="02010609060101010101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1867年</a:t>
                      </a:r>
                      <a:r>
                        <a:rPr lang="zh-CN" altLang="zh-CN" sz="30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瑞典化学家诺贝尔发明了黄色炸药</a:t>
                      </a:r>
                      <a:r>
                        <a:rPr lang="en-US" altLang="zh-CN" sz="3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……</a:t>
                      </a: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这笔巨款用来设立诺贝尔奖金。</a:t>
                      </a: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4295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000" b="1" spc="600"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+mn-lt"/>
                        </a:rPr>
                        <a:t>《人民解放军百万大军横渡长江》</a:t>
                      </a:r>
                      <a:endParaRPr lang="zh-CN" altLang="en-US" sz="3000" b="1" spc="600">
                        <a:latin typeface="宋体" panose="02010600030101010101" pitchFamily="2" charset="-122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7840">
                <a:tc>
                  <a:txBody>
                    <a:bodyPr/>
                    <a:p>
                      <a:pPr lvl="0" indent="0" algn="l" fontAlgn="auto">
                        <a:lnSpc>
                          <a:spcPct val="80000"/>
                        </a:lnSpc>
                        <a:buNone/>
                      </a:pPr>
                      <a:endParaRPr lang="zh-CN" sz="3000" b="1">
                        <a:latin typeface="SimSun-ExtB" panose="02010609060101010101" charset="-122"/>
                        <a:ea typeface="SimSun-ExtB" panose="02010609060101010101" charset="-122"/>
                        <a:sym typeface="+mn-ea"/>
                      </a:endParaRPr>
                    </a:p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sz="3000" b="1"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《</a:t>
                      </a:r>
                      <a:r>
                        <a:rPr lang="zh-CN" altLang="en-US" sz="3000" b="1" spc="600"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+mn-lt"/>
                        </a:rPr>
                        <a:t>一着惊海天</a:t>
                      </a:r>
                      <a:r>
                        <a:rPr lang="zh-CN" sz="3000" b="1">
                          <a:effectLst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》</a:t>
                      </a:r>
                      <a:endParaRPr lang="zh-CN" altLang="en-US" sz="3000" b="1" spc="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164320" y="1906905"/>
            <a:ext cx="302704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l">
              <a:buNone/>
            </a:pP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①介绍诺贝尔及诺贝尔奖金的来源</a:t>
            </a:r>
            <a:endParaRPr lang="zh-CN" altLang="en-US" sz="27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1740" y="2929890"/>
            <a:ext cx="68903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思源黑体 CN Regular" charset="0"/>
              </a:rPr>
              <a:t>另一方面</a:t>
            </a:r>
            <a:r>
              <a:rPr lang="zh-CN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思源黑体 CN Regular" charset="0"/>
              </a:rPr>
              <a:t>这和国民党反动派拒绝和平协定</a:t>
            </a:r>
            <a:r>
              <a:rPr lang="zh-CN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思源黑体 CN Regular" charset="0"/>
              </a:rPr>
              <a:t>有很大关系</a:t>
            </a:r>
            <a:r>
              <a:rPr lang="en-US" sz="32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思源黑体 CN Regular" charset="0"/>
              </a:rPr>
              <a:t>……</a:t>
            </a:r>
            <a:r>
              <a:rPr lang="en-US" altLang="zh-CN" sz="32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思源黑体 CN Regular" charset="0"/>
              </a:rPr>
              <a:t>不想再打了</a:t>
            </a:r>
            <a:r>
              <a:rPr lang="zh-CN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思源黑体 CN Regular" charset="0"/>
              </a:rPr>
              <a:t>听见南京拒绝和平</a:t>
            </a:r>
            <a:r>
              <a:rPr lang="zh-CN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思源黑体 CN Regular" charset="0"/>
              </a:rPr>
              <a:t>都很泄气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36075" y="2929890"/>
            <a:ext cx="2954655" cy="1252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③介绍敌军的士气情况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点明敌军迅速溃败的原因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91740" y="4498340"/>
            <a:ext cx="6890385" cy="16395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④据统计</a:t>
            </a:r>
            <a:r>
              <a:rPr lang="zh-CN" altLang="zh-CN" sz="30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航母大国舰载机80％的事故发生在着舰过程中……其中绝大部分事故是发生在着舰的时候。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36710" y="4324350"/>
            <a:ext cx="295402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⑤介绍航母舰载机着舰事故发生的情况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体现成功着舰的难度</a:t>
            </a:r>
            <a:endParaRPr lang="zh-CN" altLang="en-US" sz="2800" b="1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2"/>
          <p:cNvSpPr txBox="1"/>
          <p:nvPr/>
        </p:nvSpPr>
        <p:spPr>
          <a:xfrm>
            <a:off x="548640" y="805180"/>
            <a:ext cx="1117028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新闻背景有不同的类型。请参照作业本第10页的知识卡片</a:t>
            </a:r>
            <a:r>
              <a:rPr lang="zh-CN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从上表的新闻背景中选择两个，判断其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类型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51510" y="1909445"/>
          <a:ext cx="10996930" cy="3197225"/>
        </p:xfrm>
        <a:graphic>
          <a:graphicData uri="http://schemas.openxmlformats.org/drawingml/2006/table">
            <a:tbl>
              <a:tblPr/>
              <a:tblGrid>
                <a:gridCol w="4740910"/>
                <a:gridCol w="6256020"/>
              </a:tblGrid>
              <a:tr h="53467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新闻</a:t>
                      </a: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新闻背景的</a:t>
                      </a:r>
                      <a:r>
                        <a:rPr lang="zh-CN" altLang="en-US" sz="30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类型</a:t>
                      </a: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035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sz="3000" b="1">
                          <a:latin typeface="SimSun-ExtB" panose="02010609060101010101" charset="-122"/>
                          <a:ea typeface="SimSun-ExtB" panose="02010609060101010101" charset="-122"/>
                        </a:rPr>
                        <a:t>《首届诺贝尔奖颁发》</a:t>
                      </a:r>
                      <a:endParaRPr lang="zh-CN" sz="3000" b="1">
                        <a:latin typeface="SimSun-ExtB" panose="02010609060101010101" charset="-122"/>
                        <a:ea typeface="SimSun-ExtB" panose="02010609060101010101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0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8855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000" b="1" spc="600"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+mn-lt"/>
                        </a:rPr>
                        <a:t>《人民解放军百万大军横渡长江》</a:t>
                      </a:r>
                      <a:endParaRPr lang="zh-CN" altLang="en-US" sz="3000" b="1" spc="600">
                        <a:latin typeface="宋体" panose="02010600030101010101" pitchFamily="2" charset="-122"/>
                        <a:ea typeface="宋体" panose="02010600030101010101" pitchFamily="2" charset="-122"/>
                        <a:cs typeface="+mn-ea"/>
                        <a:sym typeface="+mn-lt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9665">
                <a:tc>
                  <a:txBody>
                    <a:bodyPr/>
                    <a:p>
                      <a:pPr lvl="0" indent="0" algn="l" fontAlgn="auto">
                        <a:lnSpc>
                          <a:spcPct val="100000"/>
                        </a:lnSpc>
                        <a:buNone/>
                      </a:pPr>
                      <a:r>
                        <a:rPr lang="zh-CN" sz="30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《</a:t>
                      </a:r>
                      <a:r>
                        <a:rPr lang="zh-CN" altLang="en-US" sz="3000" b="1" spc="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lt"/>
                        </a:rPr>
                        <a:t>一着惊海天</a:t>
                      </a:r>
                      <a:r>
                        <a:rPr lang="en-US" altLang="zh-CN" sz="3000" b="1" spc="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lt"/>
                        </a:rPr>
                        <a:t>——</a:t>
                      </a:r>
                      <a:r>
                        <a:rPr lang="zh-CN" altLang="en-US" sz="3000" b="1" spc="6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lt"/>
                        </a:rPr>
                        <a:t>目击</a:t>
                      </a:r>
                      <a:r>
                        <a:rPr lang="zh-CN" altLang="en-US" sz="30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我国航母舰载战斗机首架次成功着舰</a:t>
                      </a:r>
                      <a:r>
                        <a:rPr lang="zh-CN" sz="3000" b="1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》</a:t>
                      </a:r>
                      <a:endParaRPr lang="zh-CN" altLang="en-US" sz="3000" b="1" spc="6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lt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394325" y="2475865"/>
            <a:ext cx="625411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是说明性新闻背景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也是注释性背景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394325" y="3231515"/>
            <a:ext cx="625411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对比性新闻背景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5394325" y="4396105"/>
            <a:ext cx="625411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说明性新闻背景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644525" y="902335"/>
            <a:ext cx="1087564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</a:rPr>
              <a:t>任务三  </a:t>
            </a:r>
            <a:r>
              <a:rPr lang="en-US" altLang="zh-CN" sz="3200" b="1">
                <a:solidFill>
                  <a:srgbClr val="0070C0"/>
                </a:solidFill>
              </a:rPr>
              <a:t> </a:t>
            </a:r>
            <a:r>
              <a:rPr lang="zh-CN" altLang="en-US" sz="3200" b="1">
                <a:solidFill>
                  <a:srgbClr val="0070C0"/>
                </a:solidFill>
              </a:rPr>
              <a:t>从新闻特写和通讯中分别摘录一处引语并进行点评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sp>
        <p:nvSpPr>
          <p:cNvPr id="32770" name="文本框 3"/>
          <p:cNvSpPr txBox="1"/>
          <p:nvPr>
            <p:custDataLst>
              <p:tags r:id="rId2"/>
            </p:custDataLst>
          </p:nvPr>
        </p:nvSpPr>
        <p:spPr>
          <a:xfrm>
            <a:off x="645160" y="1881505"/>
            <a:ext cx="108451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摘录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妙!妙极了!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站在我们旁边的一名外国记者跳了起来。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1" name="文本框 3"/>
          <p:cNvSpPr txBox="1"/>
          <p:nvPr>
            <p:custDataLst>
              <p:tags r:id="rId3"/>
            </p:custDataLst>
          </p:nvPr>
        </p:nvSpPr>
        <p:spPr>
          <a:xfrm>
            <a:off x="578485" y="2379980"/>
            <a:ext cx="109785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点评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外国记者的由衷赞叹</a:t>
            </a:r>
            <a:r>
              <a:rPr lang="zh-CN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侧面表现出运动员这一跳水动作的精彩</a:t>
            </a:r>
            <a:r>
              <a:rPr lang="zh-CN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使新闻特写的内容更为丰富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793" name="文本框 3"/>
          <p:cNvSpPr txBox="1"/>
          <p:nvPr/>
        </p:nvSpPr>
        <p:spPr>
          <a:xfrm>
            <a:off x="554990" y="3966210"/>
            <a:ext cx="109778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摘录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某大国一名上将曾说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宋体" panose="02010600030101010101" pitchFamily="2" charset="-122"/>
              </a:rPr>
              <a:t>：“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我们可以把航空母舰送给你们</a:t>
            </a:r>
            <a:r>
              <a:rPr lang="zh-CN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但是</a:t>
            </a:r>
            <a:r>
              <a:rPr lang="zh-CN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十年之内</a:t>
            </a:r>
            <a:r>
              <a:rPr lang="zh-CN" altLang="zh-CN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你们不可能让舰载机上舰！</a:t>
            </a:r>
            <a:r>
              <a:rPr sz="3200" b="1" dirty="0">
                <a:latin typeface="SimSun-ExtB" panose="02010609060101010101" charset="-122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endParaRPr sz="3200" b="1" dirty="0">
              <a:latin typeface="SimSun-ExtB" panose="02010609060101010101" charset="-122"/>
              <a:ea typeface="SimSun-ExtB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点评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3200" b="1" dirty="0">
              <a:latin typeface="SimSun-ExtB" panose="02010609060101010101" charset="-122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5160" y="4951095"/>
            <a:ext cx="108686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通过穿插某国上将的话</a:t>
            </a:r>
            <a:r>
              <a:rPr lang="zh-CN" altLang="zh-CN" sz="3200" b="1" dirty="0">
                <a:solidFill>
                  <a:srgbClr val="3722B8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说明别国对我国海军能力的质疑与轻视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更能体现出本次舰载战斗机着舰的意义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838446" y="902149"/>
            <a:ext cx="1068197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</a:rPr>
              <a:t>任务四  </a:t>
            </a:r>
            <a:r>
              <a:rPr lang="en-US" altLang="zh-CN" sz="3200" b="1">
                <a:solidFill>
                  <a:srgbClr val="0070C0"/>
                </a:solidFill>
              </a:rPr>
              <a:t> </a:t>
            </a:r>
            <a:r>
              <a:rPr lang="zh-CN" altLang="en-US" sz="3200" b="1">
                <a:solidFill>
                  <a:srgbClr val="0070C0"/>
                </a:solidFill>
              </a:rPr>
              <a:t>联系本单元中特写和通讯的标题，探究副题的作用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graphicFrame>
        <p:nvGraphicFramePr>
          <p:cNvPr id="23555" name="表格 23554"/>
          <p:cNvGraphicFramePr/>
          <p:nvPr>
            <p:custDataLst>
              <p:tags r:id="rId2"/>
            </p:custDataLst>
          </p:nvPr>
        </p:nvGraphicFramePr>
        <p:xfrm>
          <a:off x="387350" y="1882775"/>
          <a:ext cx="11019790" cy="2240915"/>
        </p:xfrm>
        <a:graphic>
          <a:graphicData uri="http://schemas.openxmlformats.org/drawingml/2006/table">
            <a:tbl>
              <a:tblPr/>
              <a:tblGrid>
                <a:gridCol w="2627630"/>
                <a:gridCol w="5090160"/>
                <a:gridCol w="3302000"/>
              </a:tblGrid>
              <a:tr h="5562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主标题</a:t>
                      </a:r>
                      <a:endParaRPr lang="zh-CN" altLang="zh-CN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副题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副题的作用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260">
                <a:tc>
                  <a:txBody>
                    <a:bodyPr/>
                    <a:p>
                      <a:pPr lvl="0"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</a:rPr>
                        <a:t>“</a:t>
                      </a:r>
                      <a:r>
                        <a:rPr lang="zh-CN" altLang="en-US" sz="3200" b="1">
                          <a:latin typeface="SimSun-ExtB" panose="02010609060101010101" charset="-122"/>
                          <a:ea typeface="SimSun-ExtB" panose="02010609060101010101" charset="-122"/>
                        </a:rPr>
                        <a:t>飞天</a:t>
                      </a:r>
                      <a:r>
                        <a:rPr lang="en-US" altLang="zh-CN" sz="3200" b="1">
                          <a:latin typeface="SimSun-ExtB" panose="02010609060101010101" charset="-122"/>
                          <a:ea typeface="SimSun-ExtB" panose="02010609060101010101" charset="-122"/>
                        </a:rPr>
                        <a:t>”</a:t>
                      </a:r>
                      <a:r>
                        <a:rPr lang="zh-CN" altLang="en-US" sz="3200" b="1">
                          <a:latin typeface="SimSun-ExtB" panose="02010609060101010101" charset="-122"/>
                          <a:ea typeface="SimSun-ExtB" panose="02010609060101010101" charset="-122"/>
                        </a:rPr>
                        <a:t>凌空</a:t>
                      </a:r>
                      <a:endParaRPr lang="zh-CN" altLang="en-US" sz="3200" b="1">
                        <a:latin typeface="SimSun-ExtB" panose="02010609060101010101" charset="-122"/>
                        <a:ea typeface="SimSun-ExtB" panose="02010609060101010101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8395">
                <a:tc>
                  <a:txBody>
                    <a:bodyPr/>
                    <a:p>
                      <a:pPr marL="0" lvl="0" indent="0" algn="l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 spc="600"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+mn-lt"/>
                        </a:rPr>
                        <a:t>一着惊海天</a:t>
                      </a: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endParaRPr lang="zh-CN" altLang="en-US" sz="32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986405" y="2463800"/>
            <a:ext cx="43230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①跳水姑娘吕伟夺魁记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986405" y="3047365"/>
            <a:ext cx="51904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②目击我国航母舰载战斗机首架次成功着舰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8176895" y="2676525"/>
            <a:ext cx="31489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③主要用来补充、解释和证明主题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9570" y="1170940"/>
            <a:ext cx="7147560" cy="4769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sz="32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标题一般包括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引题、主题、副题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  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主题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：概括新闻的主要内容。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l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副题的作用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用来补充、解释和证明主题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。（</a:t>
            </a:r>
            <a:r>
              <a:rPr lang="zh-CN" altLang="en-US" sz="3200" b="1" dirty="0" smtClean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在主题之下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引题的作用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：或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交代新闻的来源、背景和原因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解释新闻的意义、本质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渲染新闻的气氛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。（</a:t>
            </a:r>
            <a:r>
              <a:rPr lang="zh-CN" altLang="en-US" sz="3200" b="1" dirty="0" smtClean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在主题之上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   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QQ图片2022071616015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17130" y="950595"/>
            <a:ext cx="4305935" cy="590740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486410" y="367665"/>
            <a:ext cx="1070102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任务四  </a:t>
            </a:r>
            <a:r>
              <a:rPr lang="en-US" altLang="zh-CN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挑选兼具三层结构的新闻标题，探究引题的作用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Text Box 3"/>
          <p:cNvSpPr txBox="1"/>
          <p:nvPr/>
        </p:nvSpPr>
        <p:spPr>
          <a:xfrm flipH="1">
            <a:off x="1752600" y="3422650"/>
            <a:ext cx="762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9" name="文本框 2"/>
          <p:cNvSpPr txBox="1"/>
          <p:nvPr>
            <p:custDataLst>
              <p:tags r:id="rId1"/>
            </p:custDataLst>
          </p:nvPr>
        </p:nvSpPr>
        <p:spPr>
          <a:xfrm>
            <a:off x="1012190" y="927735"/>
            <a:ext cx="4572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200" b="1" dirty="0"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4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63195" y="1696720"/>
          <a:ext cx="11957685" cy="32600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7030"/>
                <a:gridCol w="2338705"/>
                <a:gridCol w="2647315"/>
                <a:gridCol w="2468880"/>
                <a:gridCol w="2865755"/>
              </a:tblGrid>
              <a:tr h="9245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篇目</a:t>
                      </a:r>
                      <a:endParaRPr lang="en-US" altLang="en-US" sz="2800" b="1" dirty="0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《首届诺贝尔奖颁发》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飞天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凌空》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《一着惊海天》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《国行公祭，为佑世界和平》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0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体裁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消息</a:t>
                      </a:r>
                      <a:endParaRPr 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新闻特写</a:t>
                      </a:r>
                      <a:endParaRPr 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通讯</a:t>
                      </a:r>
                      <a:endParaRPr 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新闻评论</a:t>
                      </a:r>
                      <a:endParaRPr 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4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标题</a:t>
                      </a:r>
                      <a:endParaRPr lang="zh-CN" altLang="en-US" sz="2800" b="1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特点</a:t>
                      </a:r>
                      <a:endParaRPr lang="zh-CN" altLang="en-US" sz="2800" b="1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简明、醒目</a:t>
                      </a:r>
                      <a:r>
                        <a:rPr lang="zh-CN" altLang="zh-CN" sz="3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endParaRPr lang="zh-CN" altLang="zh-CN" sz="3200" b="1" dirty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ea"/>
                        <a:sym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概括性强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醒目、</a:t>
                      </a:r>
                      <a:r>
                        <a:rPr lang="zh-CN" altLang="zh-CN" sz="2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生动</a:t>
                      </a:r>
                      <a:r>
                        <a:rPr lang="zh-CN" altLang="zh-CN" sz="2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zh-CN" sz="2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突出细节</a:t>
                      </a:r>
                      <a:endParaRPr lang="zh-CN" altLang="zh-CN" sz="28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主副搭配</a:t>
                      </a:r>
                      <a:r>
                        <a:rPr lang="zh-CN" altLang="zh-CN" sz="32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含蓄生动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清晰明了</a:t>
                      </a:r>
                      <a:r>
                        <a:rPr lang="zh-CN" altLang="zh-CN" sz="32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点出观点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4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语言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特点</a:t>
                      </a:r>
                      <a:endParaRPr lang="zh-CN" altLang="en-US" sz="2800" b="1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charset="-122"/>
                          <a:sym typeface="+mn-ea"/>
                        </a:rPr>
                        <a:t>客观准确</a:t>
                      </a:r>
                      <a:r>
                        <a:rPr lang="zh-CN" altLang="zh-CN" sz="2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charset="-122"/>
                          <a:sym typeface="+mn-ea"/>
                        </a:rPr>
                        <a:t>简练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通俗朴实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charset="-122"/>
                          <a:sym typeface="+mn-ea"/>
                        </a:rPr>
                        <a:t>客观准确</a:t>
                      </a:r>
                      <a:r>
                        <a:rPr lang="zh-CN" altLang="zh-CN" sz="2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endParaRPr lang="zh-CN" altLang="zh-CN" sz="28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ea"/>
                        <a:sym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charset="-122"/>
                          <a:sym typeface="+mn-ea"/>
                        </a:rPr>
                        <a:t>生动形象</a:t>
                      </a:r>
                      <a:endParaRPr lang="zh-CN" altLang="zh-CN" sz="28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  <a:cs typeface="+mn-ea"/>
                        <a:sym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charset="-122"/>
                          <a:sym typeface="+mn-ea"/>
                        </a:rPr>
                        <a:t>客观</a:t>
                      </a:r>
                      <a:r>
                        <a:rPr lang="zh-CN" altLang="zh-CN" sz="2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生动活泼</a:t>
                      </a:r>
                      <a:r>
                        <a:rPr lang="zh-CN" altLang="zh-CN" sz="2800" b="1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富有文采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准确</a:t>
                      </a:r>
                      <a:r>
                        <a:rPr lang="zh-CN" altLang="zh-CN" sz="28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精辟简短</a:t>
                      </a:r>
                      <a:r>
                        <a:rPr lang="zh-CN" altLang="zh-CN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针对性</a:t>
                      </a:r>
                      <a:r>
                        <a:rPr lang="zh-CN" altLang="zh-CN" sz="2800" b="1" dirty="0">
                          <a:latin typeface="Arial" panose="020B0604020202020204" pitchFamily="34" charset="0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通俗生动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>
            <p:custDataLst>
              <p:tags r:id="rId1"/>
            </p:custDataLst>
          </p:nvPr>
        </p:nvSpPr>
        <p:spPr>
          <a:xfrm>
            <a:off x="276860" y="698500"/>
            <a:ext cx="2139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字词清单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1273505" y="2080392"/>
            <a:ext cx="1397255" cy="768350"/>
            <a:chOff x="708852" y="1523497"/>
            <a:chExt cx="1397255" cy="768350"/>
          </a:xfrm>
        </p:grpSpPr>
        <p:grpSp>
          <p:nvGrpSpPr>
            <p:cNvPr id="185" name="组合 184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191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92" name="直接连接符 191"/>
              <p:cNvCxnSpPr>
                <a:stCxn id="191" idx="0"/>
                <a:endCxn id="191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/>
              <p:cNvCxnSpPr>
                <a:stCxn id="191" idx="1"/>
                <a:endCxn id="191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6" name="组合 185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188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89" name="直接连接符 188"/>
              <p:cNvCxnSpPr>
                <a:stCxn id="188" idx="0"/>
                <a:endCxn id="188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>
                <a:stCxn id="188" idx="1"/>
                <a:endCxn id="188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7" name="矩形 186"/>
            <p:cNvSpPr/>
            <p:nvPr/>
          </p:nvSpPr>
          <p:spPr>
            <a:xfrm>
              <a:off x="723366" y="1523497"/>
              <a:ext cx="1382741" cy="7683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4400" b="1">
                  <a:solidFill>
                    <a:srgbClr val="C00000"/>
                  </a:solidFill>
                  <a:latin typeface="+mn-ea"/>
                  <a:sym typeface="+mn-ea"/>
                </a:rPr>
                <a:t>颁</a:t>
              </a:r>
              <a:r>
                <a:rPr lang="zh-CN" altLang="en-US" sz="4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发</a:t>
              </a:r>
              <a:endPara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83" name="TextBox 6"/>
          <p:cNvSpPr txBox="1"/>
          <p:nvPr/>
        </p:nvSpPr>
        <p:spPr>
          <a:xfrm>
            <a:off x="5337810" y="1398270"/>
            <a:ext cx="1925955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  <a:sym typeface="+mn-ea"/>
              </a:rPr>
              <a:t>zhònɡ</a:t>
            </a:r>
            <a:endParaRPr lang="en-US" altLang="zh-CN" sz="4000" err="1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3390000" y="2080392"/>
            <a:ext cx="1383468" cy="768350"/>
            <a:chOff x="708126" y="1516512"/>
            <a:chExt cx="1383468" cy="768350"/>
          </a:xfrm>
        </p:grpSpPr>
        <p:grpSp>
          <p:nvGrpSpPr>
            <p:cNvPr id="151" name="组合 150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180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81" name="直接连接符 180"/>
              <p:cNvCxnSpPr>
                <a:stCxn id="180" idx="0"/>
                <a:endCxn id="180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>
                <a:stCxn id="180" idx="1"/>
                <a:endCxn id="180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2" name="组合 151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154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78" name="直接连接符 177"/>
              <p:cNvCxnSpPr>
                <a:stCxn id="154" idx="0"/>
                <a:endCxn id="154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>
                <a:stCxn id="154" idx="1"/>
                <a:endCxn id="154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3" name="矩形 152"/>
            <p:cNvSpPr/>
            <p:nvPr/>
          </p:nvSpPr>
          <p:spPr>
            <a:xfrm>
              <a:off x="708126" y="1516512"/>
              <a:ext cx="1382741" cy="7683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4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遗</a:t>
              </a:r>
              <a:r>
                <a:rPr lang="zh-CN" altLang="en-US" sz="4400" b="1">
                  <a:solidFill>
                    <a:srgbClr val="C00000"/>
                  </a:solidFill>
                  <a:latin typeface="+mn-ea"/>
                  <a:sym typeface="+mn-ea"/>
                </a:rPr>
                <a:t>嘱</a:t>
              </a:r>
              <a:endPara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49" name="TextBox 6"/>
          <p:cNvSpPr txBox="1"/>
          <p:nvPr/>
        </p:nvSpPr>
        <p:spPr>
          <a:xfrm>
            <a:off x="3872865" y="1398270"/>
            <a:ext cx="1465580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zhǔ</a:t>
            </a:r>
            <a:endParaRPr lang="en-US" altLang="zh-CN" sz="4000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grpSp>
        <p:nvGrpSpPr>
          <p:cNvPr id="195" name="组合 194"/>
          <p:cNvGrpSpPr/>
          <p:nvPr/>
        </p:nvGrpSpPr>
        <p:grpSpPr>
          <a:xfrm>
            <a:off x="5508189" y="2090552"/>
            <a:ext cx="1397255" cy="706755"/>
            <a:chOff x="708852" y="1523497"/>
            <a:chExt cx="1397255" cy="706755"/>
          </a:xfrm>
        </p:grpSpPr>
        <p:grpSp>
          <p:nvGrpSpPr>
            <p:cNvPr id="196" name="组合 195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270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71" name="直接连接符 270"/>
              <p:cNvCxnSpPr>
                <a:stCxn id="270" idx="0"/>
                <a:endCxn id="270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接连接符 271"/>
              <p:cNvCxnSpPr>
                <a:stCxn id="270" idx="1"/>
                <a:endCxn id="270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7" name="组合 196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199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00" name="直接连接符 199"/>
              <p:cNvCxnSpPr>
                <a:stCxn id="199" idx="0"/>
                <a:endCxn id="199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/>
              <p:cNvCxnSpPr>
                <a:stCxn id="199" idx="1"/>
                <a:endCxn id="199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8" name="矩形 197"/>
            <p:cNvSpPr/>
            <p:nvPr/>
          </p:nvSpPr>
          <p:spPr>
            <a:xfrm>
              <a:off x="723366" y="1523497"/>
              <a:ext cx="1382741" cy="70675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4000" b="1">
                  <a:solidFill>
                    <a:srgbClr val="C00000"/>
                  </a:solidFill>
                  <a:latin typeface="+mn-ea"/>
                  <a:sym typeface="+mn-ea"/>
                </a:rPr>
                <a:t>仲</a:t>
              </a:r>
              <a:r>
                <a:rPr lang="zh-CN" altLang="en-US" sz="4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裁</a:t>
              </a:r>
              <a:endPara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7626245" y="2093727"/>
            <a:ext cx="1397255" cy="768350"/>
            <a:chOff x="708852" y="1523497"/>
            <a:chExt cx="1397255" cy="768350"/>
          </a:xfrm>
        </p:grpSpPr>
        <p:grpSp>
          <p:nvGrpSpPr>
            <p:cNvPr id="321" name="组合 320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327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328" name="直接连接符 327"/>
              <p:cNvCxnSpPr>
                <a:stCxn id="327" idx="0"/>
                <a:endCxn id="327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/>
              <p:cNvCxnSpPr>
                <a:stCxn id="327" idx="1"/>
                <a:endCxn id="327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2" name="组合 321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324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325" name="直接连接符 324"/>
              <p:cNvCxnSpPr>
                <a:stCxn id="324" idx="0"/>
                <a:endCxn id="324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接连接符 325"/>
              <p:cNvCxnSpPr>
                <a:stCxn id="324" idx="1"/>
                <a:endCxn id="324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3" name="矩形 322"/>
            <p:cNvSpPr/>
            <p:nvPr/>
          </p:nvSpPr>
          <p:spPr>
            <a:xfrm>
              <a:off x="723366" y="1523497"/>
              <a:ext cx="1382741" cy="7683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4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巨</a:t>
              </a:r>
              <a:r>
                <a:rPr lang="zh-CN" altLang="en-US" sz="4400" b="1">
                  <a:solidFill>
                    <a:srgbClr val="C00000"/>
                  </a:solidFill>
                  <a:latin typeface="+mn-ea"/>
                </a:rPr>
                <a:t>额</a:t>
              </a:r>
              <a:endParaRPr lang="zh-CN" altLang="en-US" sz="4400" b="1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319" name="TextBox 6"/>
          <p:cNvSpPr txBox="1"/>
          <p:nvPr/>
        </p:nvSpPr>
        <p:spPr>
          <a:xfrm>
            <a:off x="8255000" y="1398270"/>
            <a:ext cx="754380" cy="69215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é</a:t>
            </a:r>
            <a:endParaRPr lang="en-US" altLang="zh-CN" sz="4000" err="1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grpSp>
        <p:nvGrpSpPr>
          <p:cNvPr id="331" name="组合 330"/>
          <p:cNvGrpSpPr/>
          <p:nvPr/>
        </p:nvGrpSpPr>
        <p:grpSpPr>
          <a:xfrm>
            <a:off x="1258967" y="3796162"/>
            <a:ext cx="1397255" cy="768350"/>
            <a:chOff x="708852" y="1523497"/>
            <a:chExt cx="1397255" cy="768350"/>
          </a:xfrm>
        </p:grpSpPr>
        <p:grpSp>
          <p:nvGrpSpPr>
            <p:cNvPr id="332" name="组合 331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338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339" name="直接连接符 338"/>
              <p:cNvCxnSpPr>
                <a:stCxn id="338" idx="0"/>
                <a:endCxn id="338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/>
              <p:cNvCxnSpPr>
                <a:stCxn id="338" idx="1"/>
                <a:endCxn id="338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3" name="组合 332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335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336" name="直接连接符 335"/>
              <p:cNvCxnSpPr>
                <a:stCxn id="335" idx="0"/>
                <a:endCxn id="335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>
                <a:stCxn id="335" idx="1"/>
                <a:endCxn id="335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4" name="矩形 333"/>
            <p:cNvSpPr/>
            <p:nvPr/>
          </p:nvSpPr>
          <p:spPr>
            <a:xfrm>
              <a:off x="723366" y="1523497"/>
              <a:ext cx="1382741" cy="7683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4400" b="1">
                  <a:solidFill>
                    <a:srgbClr val="C00000"/>
                  </a:solidFill>
                  <a:latin typeface="+mn-ea"/>
                </a:rPr>
                <a:t>授</a:t>
              </a:r>
              <a:r>
                <a:rPr lang="zh-CN" altLang="en-US" sz="4400">
                  <a:solidFill>
                    <a:schemeClr val="tx1"/>
                  </a:solidFill>
                  <a:latin typeface="+mn-ea"/>
                </a:rPr>
                <a:t>奖</a:t>
              </a:r>
              <a:endParaRPr lang="zh-CN" altLang="en-US" sz="4400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330" name="TextBox 6"/>
          <p:cNvSpPr txBox="1"/>
          <p:nvPr/>
        </p:nvSpPr>
        <p:spPr>
          <a:xfrm>
            <a:off x="834390" y="3071495"/>
            <a:ext cx="1383030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sh</a:t>
            </a: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  <a:sym typeface="+mn-ea"/>
              </a:rPr>
              <a:t>ò</a:t>
            </a: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u  </a:t>
            </a:r>
            <a:endParaRPr lang="en-US" altLang="zh-CN" sz="4000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sp>
        <p:nvSpPr>
          <p:cNvPr id="273" name="TextBox 6"/>
          <p:cNvSpPr txBox="1"/>
          <p:nvPr/>
        </p:nvSpPr>
        <p:spPr>
          <a:xfrm>
            <a:off x="3275965" y="3092450"/>
            <a:ext cx="1398905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shèn</a:t>
            </a:r>
            <a:endParaRPr lang="en-US" altLang="zh-CN" sz="4000" err="1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grpSp>
        <p:nvGrpSpPr>
          <p:cNvPr id="363" name="组合 362"/>
          <p:cNvGrpSpPr/>
          <p:nvPr/>
        </p:nvGrpSpPr>
        <p:grpSpPr>
          <a:xfrm>
            <a:off x="7940570" y="3775318"/>
            <a:ext cx="2904885" cy="646331"/>
            <a:chOff x="3124439" y="3103619"/>
            <a:chExt cx="2904885" cy="646331"/>
          </a:xfrm>
        </p:grpSpPr>
        <p:grpSp>
          <p:nvGrpSpPr>
            <p:cNvPr id="364" name="组合 363"/>
            <p:cNvGrpSpPr/>
            <p:nvPr/>
          </p:nvGrpSpPr>
          <p:grpSpPr>
            <a:xfrm>
              <a:off x="3124439" y="3106523"/>
              <a:ext cx="1382742" cy="628928"/>
              <a:chOff x="708852" y="1526401"/>
              <a:chExt cx="1382742" cy="628928"/>
            </a:xfrm>
          </p:grpSpPr>
          <p:grpSp>
            <p:nvGrpSpPr>
              <p:cNvPr id="375" name="组合 374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80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81" name="直接连接符 380"/>
                <p:cNvCxnSpPr>
                  <a:stCxn id="380" idx="0"/>
                  <a:endCxn id="380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2" name="直接连接符 381"/>
                <p:cNvCxnSpPr>
                  <a:stCxn id="380" idx="1"/>
                  <a:endCxn id="380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6" name="组合 375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77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78" name="直接连接符 377"/>
                <p:cNvCxnSpPr>
                  <a:stCxn id="377" idx="0"/>
                  <a:endCxn id="377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9" name="直接连接符 378"/>
                <p:cNvCxnSpPr>
                  <a:stCxn id="377" idx="1"/>
                  <a:endCxn id="377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5" name="组合 364"/>
            <p:cNvGrpSpPr/>
            <p:nvPr/>
          </p:nvGrpSpPr>
          <p:grpSpPr>
            <a:xfrm>
              <a:off x="4632069" y="3103619"/>
              <a:ext cx="1397255" cy="646331"/>
              <a:chOff x="708852" y="1523497"/>
              <a:chExt cx="1397255" cy="646331"/>
            </a:xfrm>
          </p:grpSpPr>
          <p:grpSp>
            <p:nvGrpSpPr>
              <p:cNvPr id="366" name="组合 365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72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73" name="直接连接符 372"/>
                <p:cNvCxnSpPr>
                  <a:stCxn id="372" idx="0"/>
                  <a:endCxn id="372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4" name="直接连接符 373"/>
                <p:cNvCxnSpPr>
                  <a:stCxn id="372" idx="1"/>
                  <a:endCxn id="372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7" name="组合 366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69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70" name="直接连接符 369"/>
                <p:cNvCxnSpPr>
                  <a:stCxn id="369" idx="0"/>
                  <a:endCxn id="369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1" name="直接连接符 370"/>
                <p:cNvCxnSpPr>
                  <a:stCxn id="369" idx="1"/>
                  <a:endCxn id="369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8" name="矩形 367"/>
              <p:cNvSpPr/>
              <p:nvPr/>
            </p:nvSpPr>
            <p:spPr>
              <a:xfrm>
                <a:off x="723366" y="1523497"/>
                <a:ext cx="1382741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dist"/>
                <a:endParaRPr lang="zh-CN" alt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383" name="矩形 382"/>
          <p:cNvSpPr/>
          <p:nvPr/>
        </p:nvSpPr>
        <p:spPr>
          <a:xfrm>
            <a:off x="7826814" y="3778387"/>
            <a:ext cx="2890371" cy="76835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lang="zh-CN" altLang="en-US" sz="4400" b="1">
                <a:solidFill>
                  <a:srgbClr val="C00000"/>
                </a:solidFill>
                <a:latin typeface="+mn-ea"/>
              </a:rPr>
              <a:t>卓</a:t>
            </a:r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有成就</a:t>
            </a:r>
            <a:endParaRPr lang="zh-CN" altLang="en-US" sz="4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85" name="TextBox 6"/>
          <p:cNvSpPr txBox="1"/>
          <p:nvPr/>
        </p:nvSpPr>
        <p:spPr>
          <a:xfrm>
            <a:off x="5445125" y="3074670"/>
            <a:ext cx="1049020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shì</a:t>
            </a:r>
            <a:endParaRPr lang="en-US" altLang="zh-CN" sz="4000" err="1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sp>
        <p:nvSpPr>
          <p:cNvPr id="384" name="TextBox 6"/>
          <p:cNvSpPr txBox="1"/>
          <p:nvPr/>
        </p:nvSpPr>
        <p:spPr>
          <a:xfrm>
            <a:off x="7827010" y="3038475"/>
            <a:ext cx="2112010" cy="73977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cs typeface="汉语拼音" panose="000B0604020202020204" pitchFamily="34" charset="0"/>
              </a:rPr>
              <a:t>zhuó</a:t>
            </a:r>
            <a:endParaRPr lang="en-US" altLang="zh-CN" sz="4000" err="1">
              <a:solidFill>
                <a:srgbClr val="C00000"/>
              </a:solidFill>
              <a:cs typeface="汉语拼音" panose="000B0604020202020204" pitchFamily="34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1133475" y="1398270"/>
            <a:ext cx="1193800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b</a:t>
            </a:r>
            <a:r>
              <a:rPr lang="en-US" altLang="zh-CN" sz="4000" b="1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00B0604020202020204" pitchFamily="34" charset="0"/>
              </a:rPr>
              <a:t>ā</a:t>
            </a: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n</a:t>
            </a:r>
            <a:endParaRPr lang="en-US" altLang="zh-CN" sz="4000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08484" y="3799337"/>
            <a:ext cx="1383468" cy="768350"/>
            <a:chOff x="708126" y="1523497"/>
            <a:chExt cx="1383468" cy="768350"/>
          </a:xfrm>
        </p:grpSpPr>
        <p:grpSp>
          <p:nvGrpSpPr>
            <p:cNvPr id="13" name="组合 12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14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6" name="直接连接符 15"/>
              <p:cNvCxnSpPr>
                <a:stCxn id="14" idx="0"/>
                <a:endCxn id="14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14" idx="1"/>
                <a:endCxn id="14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19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0" name="直接连接符 19"/>
              <p:cNvCxnSpPr>
                <a:stCxn id="19" idx="0"/>
                <a:endCxn id="19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stCxn id="19" idx="1"/>
                <a:endCxn id="19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矩形 21"/>
            <p:cNvSpPr/>
            <p:nvPr/>
          </p:nvSpPr>
          <p:spPr>
            <a:xfrm>
              <a:off x="708126" y="1523497"/>
              <a:ext cx="1382741" cy="7683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4400" b="1">
                  <a:solidFill>
                    <a:srgbClr val="C00000"/>
                  </a:solidFill>
                  <a:latin typeface="+mn-ea"/>
                </a:rPr>
                <a:t>渗</a:t>
              </a:r>
              <a:r>
                <a:rPr lang="zh-CN" altLang="en-US" sz="4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透</a:t>
              </a:r>
              <a:endParaRPr lang="zh-CN" altLang="en-US" sz="4400" b="1">
                <a:solidFill>
                  <a:srgbClr val="C00000"/>
                </a:solidFill>
                <a:latin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22490" y="3802512"/>
            <a:ext cx="1397255" cy="768350"/>
            <a:chOff x="708852" y="1523497"/>
            <a:chExt cx="1397255" cy="768350"/>
          </a:xfrm>
        </p:grpSpPr>
        <p:grpSp>
          <p:nvGrpSpPr>
            <p:cNvPr id="24" name="组合 23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25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6" name="直接连接符 25"/>
              <p:cNvCxnSpPr>
                <a:stCxn id="25" idx="0"/>
                <a:endCxn id="25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>
                <a:stCxn id="25" idx="1"/>
                <a:endCxn id="25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29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30" name="直接连接符 29"/>
              <p:cNvCxnSpPr>
                <a:stCxn id="29" idx="0"/>
                <a:endCxn id="29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>
                <a:stCxn id="29" idx="1"/>
                <a:endCxn id="29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矩形 31"/>
            <p:cNvSpPr/>
            <p:nvPr/>
          </p:nvSpPr>
          <p:spPr>
            <a:xfrm>
              <a:off x="723366" y="1523497"/>
              <a:ext cx="1382741" cy="7683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4400" b="1">
                  <a:solidFill>
                    <a:srgbClr val="C00000"/>
                  </a:solidFill>
                  <a:latin typeface="+mn-ea"/>
                </a:rPr>
                <a:t>逝</a:t>
              </a:r>
              <a:r>
                <a:rPr lang="zh-CN" altLang="en-US" sz="4400">
                  <a:solidFill>
                    <a:schemeClr val="tx1"/>
                  </a:solidFill>
                  <a:uFillTx/>
                  <a:latin typeface="+中文正文" charset="0"/>
                </a:rPr>
                <a:t>世</a:t>
              </a:r>
              <a:endParaRPr lang="zh-CN" altLang="en-US" sz="4400">
                <a:solidFill>
                  <a:schemeClr val="tx1"/>
                </a:solidFill>
                <a:uFillTx/>
                <a:latin typeface="+中文正文" charset="0"/>
              </a:endParaRPr>
            </a:p>
          </p:txBody>
        </p:sp>
      </p:grp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>
            <p:custDataLst>
              <p:tags r:id="rId1"/>
            </p:custDataLst>
          </p:nvPr>
        </p:nvSpPr>
        <p:spPr>
          <a:xfrm>
            <a:off x="276860" y="698500"/>
            <a:ext cx="2139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字词清单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1273505" y="2080392"/>
            <a:ext cx="1397255" cy="768350"/>
            <a:chOff x="708852" y="1523497"/>
            <a:chExt cx="1397255" cy="768350"/>
          </a:xfrm>
        </p:grpSpPr>
        <p:grpSp>
          <p:nvGrpSpPr>
            <p:cNvPr id="185" name="组合 184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191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92" name="直接连接符 191"/>
              <p:cNvCxnSpPr>
                <a:stCxn id="191" idx="0"/>
                <a:endCxn id="191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/>
              <p:cNvCxnSpPr>
                <a:stCxn id="191" idx="1"/>
                <a:endCxn id="191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6" name="组合 185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188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89" name="直接连接符 188"/>
              <p:cNvCxnSpPr>
                <a:stCxn id="188" idx="0"/>
                <a:endCxn id="188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/>
              <p:cNvCxnSpPr>
                <a:stCxn id="188" idx="1"/>
                <a:endCxn id="188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7" name="矩形 186"/>
            <p:cNvSpPr/>
            <p:nvPr/>
          </p:nvSpPr>
          <p:spPr>
            <a:xfrm>
              <a:off x="723366" y="1523497"/>
              <a:ext cx="1382741" cy="7683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4400" b="1">
                  <a:solidFill>
                    <a:srgbClr val="C00000"/>
                  </a:solidFill>
                  <a:latin typeface="+mn-ea"/>
                </a:rPr>
                <a:t>翘</a:t>
              </a:r>
              <a:r>
                <a:rPr lang="zh-CN" altLang="en-US" sz="4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首</a:t>
              </a:r>
              <a:endPara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83" name="TextBox 6"/>
          <p:cNvSpPr txBox="1"/>
          <p:nvPr/>
        </p:nvSpPr>
        <p:spPr>
          <a:xfrm>
            <a:off x="1044575" y="1376680"/>
            <a:ext cx="1297305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qi</a:t>
            </a:r>
            <a:r>
              <a:rPr lang="en-US" altLang="zh-CN" sz="4000" b="1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00B0604020202020204" pitchFamily="34" charset="0"/>
              </a:rPr>
              <a:t>á</a:t>
            </a: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o</a:t>
            </a:r>
            <a:endParaRPr lang="en-US" altLang="zh-CN" sz="4000" err="1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3390000" y="2080392"/>
            <a:ext cx="1383468" cy="768350"/>
            <a:chOff x="708126" y="1516512"/>
            <a:chExt cx="1383468" cy="768350"/>
          </a:xfrm>
        </p:grpSpPr>
        <p:grpSp>
          <p:nvGrpSpPr>
            <p:cNvPr id="151" name="组合 150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180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81" name="直接连接符 180"/>
              <p:cNvCxnSpPr>
                <a:stCxn id="180" idx="0"/>
                <a:endCxn id="180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/>
              <p:cNvCxnSpPr>
                <a:stCxn id="180" idx="1"/>
                <a:endCxn id="180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2" name="组合 151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154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178" name="直接连接符 177"/>
              <p:cNvCxnSpPr>
                <a:stCxn id="154" idx="0"/>
                <a:endCxn id="154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>
                <a:stCxn id="154" idx="1"/>
                <a:endCxn id="154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3" name="矩形 152"/>
            <p:cNvSpPr/>
            <p:nvPr/>
          </p:nvSpPr>
          <p:spPr>
            <a:xfrm>
              <a:off x="708126" y="1516512"/>
              <a:ext cx="1382741" cy="7683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4400" b="1">
                  <a:solidFill>
                    <a:srgbClr val="C00000"/>
                  </a:solidFill>
                  <a:latin typeface="+mn-ea"/>
                </a:rPr>
                <a:t>潇</a:t>
              </a:r>
              <a:r>
                <a:rPr lang="zh-CN" altLang="en-US" sz="4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洒</a:t>
              </a:r>
              <a:endPara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49" name="TextBox 6"/>
          <p:cNvSpPr txBox="1"/>
          <p:nvPr/>
        </p:nvSpPr>
        <p:spPr>
          <a:xfrm>
            <a:off x="3275965" y="1386840"/>
            <a:ext cx="1172845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xi</a:t>
            </a:r>
            <a:r>
              <a:rPr lang="en-US" altLang="zh-CN" sz="4000" b="1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00B0604020202020204" pitchFamily="34" charset="0"/>
              </a:rPr>
              <a:t>ā</a:t>
            </a: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o</a:t>
            </a:r>
            <a:endParaRPr lang="en-US" altLang="zh-CN" sz="4000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grpSp>
        <p:nvGrpSpPr>
          <p:cNvPr id="195" name="组合 194"/>
          <p:cNvGrpSpPr/>
          <p:nvPr/>
        </p:nvGrpSpPr>
        <p:grpSpPr>
          <a:xfrm>
            <a:off x="5508189" y="2090552"/>
            <a:ext cx="1397255" cy="706755"/>
            <a:chOff x="708852" y="1523497"/>
            <a:chExt cx="1397255" cy="706755"/>
          </a:xfrm>
        </p:grpSpPr>
        <p:grpSp>
          <p:nvGrpSpPr>
            <p:cNvPr id="196" name="组合 195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270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71" name="直接连接符 270"/>
              <p:cNvCxnSpPr>
                <a:stCxn id="270" idx="0"/>
                <a:endCxn id="270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接连接符 271"/>
              <p:cNvCxnSpPr>
                <a:stCxn id="270" idx="1"/>
                <a:endCxn id="270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7" name="组合 196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199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200" name="直接连接符 199"/>
              <p:cNvCxnSpPr>
                <a:stCxn id="199" idx="0"/>
                <a:endCxn id="199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/>
              <p:cNvCxnSpPr>
                <a:stCxn id="199" idx="1"/>
                <a:endCxn id="199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8" name="矩形 197"/>
            <p:cNvSpPr/>
            <p:nvPr/>
          </p:nvSpPr>
          <p:spPr>
            <a:xfrm>
              <a:off x="723366" y="1523497"/>
              <a:ext cx="1382741" cy="70675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4000" b="1">
                  <a:solidFill>
                    <a:srgbClr val="C00000"/>
                  </a:solidFill>
                  <a:latin typeface="+mn-ea"/>
                </a:rPr>
                <a:t>悄</a:t>
              </a:r>
              <a:r>
                <a:rPr lang="zh-CN" altLang="en-US" sz="4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然</a:t>
              </a:r>
              <a:endPara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94" name="TextBox 6"/>
          <p:cNvSpPr txBox="1"/>
          <p:nvPr/>
        </p:nvSpPr>
        <p:spPr>
          <a:xfrm>
            <a:off x="5382895" y="1343660"/>
            <a:ext cx="1330325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qi</a:t>
            </a:r>
            <a:r>
              <a:rPr lang="en-US" altLang="zh-CN" sz="4000" b="1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00B0604020202020204" pitchFamily="34" charset="0"/>
              </a:rPr>
              <a:t>ǎ</a:t>
            </a: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o</a:t>
            </a:r>
            <a:endParaRPr lang="en-US" altLang="zh-CN" sz="4000" err="1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grpSp>
        <p:nvGrpSpPr>
          <p:cNvPr id="320" name="组合 319"/>
          <p:cNvGrpSpPr/>
          <p:nvPr/>
        </p:nvGrpSpPr>
        <p:grpSpPr>
          <a:xfrm>
            <a:off x="7626245" y="2093727"/>
            <a:ext cx="1397255" cy="768350"/>
            <a:chOff x="708852" y="1523497"/>
            <a:chExt cx="1397255" cy="768350"/>
          </a:xfrm>
        </p:grpSpPr>
        <p:grpSp>
          <p:nvGrpSpPr>
            <p:cNvPr id="321" name="组合 320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327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328" name="直接连接符 327"/>
              <p:cNvCxnSpPr>
                <a:stCxn id="327" idx="0"/>
                <a:endCxn id="327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/>
              <p:cNvCxnSpPr>
                <a:stCxn id="327" idx="1"/>
                <a:endCxn id="327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2" name="组合 321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324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325" name="直接连接符 324"/>
              <p:cNvCxnSpPr>
                <a:stCxn id="324" idx="0"/>
                <a:endCxn id="324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接连接符 325"/>
              <p:cNvCxnSpPr>
                <a:stCxn id="324" idx="1"/>
                <a:endCxn id="324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3" name="矩形 322"/>
            <p:cNvSpPr/>
            <p:nvPr/>
          </p:nvSpPr>
          <p:spPr>
            <a:xfrm>
              <a:off x="723366" y="1523497"/>
              <a:ext cx="1382741" cy="7683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4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由</a:t>
              </a:r>
              <a:r>
                <a:rPr lang="zh-CN" altLang="en-US" sz="4400" b="1">
                  <a:solidFill>
                    <a:srgbClr val="C00000"/>
                  </a:solidFill>
                  <a:latin typeface="+mn-ea"/>
                </a:rPr>
                <a:t>衷</a:t>
              </a:r>
              <a:endParaRPr lang="zh-CN" altLang="en-US" sz="4400" b="1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319" name="TextBox 6"/>
          <p:cNvSpPr txBox="1"/>
          <p:nvPr/>
        </p:nvSpPr>
        <p:spPr>
          <a:xfrm>
            <a:off x="8255000" y="1398270"/>
            <a:ext cx="1833880" cy="69215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zhōnɡ</a:t>
            </a:r>
            <a:endParaRPr lang="en-US" altLang="zh-CN" sz="4000" err="1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grpSp>
        <p:nvGrpSpPr>
          <p:cNvPr id="331" name="组合 330"/>
          <p:cNvGrpSpPr/>
          <p:nvPr/>
        </p:nvGrpSpPr>
        <p:grpSpPr>
          <a:xfrm>
            <a:off x="1258967" y="3796162"/>
            <a:ext cx="1397255" cy="768350"/>
            <a:chOff x="708852" y="1523497"/>
            <a:chExt cx="1397255" cy="768350"/>
          </a:xfrm>
        </p:grpSpPr>
        <p:grpSp>
          <p:nvGrpSpPr>
            <p:cNvPr id="332" name="组合 331"/>
            <p:cNvGrpSpPr/>
            <p:nvPr/>
          </p:nvGrpSpPr>
          <p:grpSpPr>
            <a:xfrm>
              <a:off x="708852" y="1526401"/>
              <a:ext cx="628927" cy="628928"/>
              <a:chOff x="4281714" y="1436914"/>
              <a:chExt cx="1190174" cy="1190172"/>
            </a:xfrm>
          </p:grpSpPr>
          <p:sp>
            <p:nvSpPr>
              <p:cNvPr id="338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339" name="直接连接符 338"/>
              <p:cNvCxnSpPr>
                <a:stCxn id="338" idx="0"/>
                <a:endCxn id="338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/>
              <p:cNvCxnSpPr>
                <a:stCxn id="338" idx="1"/>
                <a:endCxn id="338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3" name="组合 332"/>
            <p:cNvGrpSpPr/>
            <p:nvPr/>
          </p:nvGrpSpPr>
          <p:grpSpPr>
            <a:xfrm>
              <a:off x="1462667" y="1526401"/>
              <a:ext cx="628927" cy="628928"/>
              <a:chOff x="4281714" y="1436914"/>
              <a:chExt cx="1190174" cy="1190172"/>
            </a:xfrm>
          </p:grpSpPr>
          <p:sp>
            <p:nvSpPr>
              <p:cNvPr id="335" name="矩形: 圆角 17"/>
              <p:cNvSpPr/>
              <p:nvPr/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  <p:cxnSp>
            <p:nvCxnSpPr>
              <p:cNvPr id="336" name="直接连接符 335"/>
              <p:cNvCxnSpPr>
                <a:stCxn id="335" idx="0"/>
                <a:endCxn id="335" idx="2"/>
              </p:cNvCxnSpPr>
              <p:nvPr/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>
                <a:stCxn id="335" idx="1"/>
                <a:endCxn id="335" idx="3"/>
              </p:cNvCxnSpPr>
              <p:nvPr/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4" name="矩形 333"/>
            <p:cNvSpPr/>
            <p:nvPr/>
          </p:nvSpPr>
          <p:spPr>
            <a:xfrm>
              <a:off x="723366" y="1523497"/>
              <a:ext cx="1382741" cy="7683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4400" b="1">
                  <a:solidFill>
                    <a:srgbClr val="C00000"/>
                  </a:solidFill>
                  <a:latin typeface="+mn-ea"/>
                </a:rPr>
                <a:t>慷慨</a:t>
              </a:r>
              <a:endParaRPr lang="zh-CN" altLang="en-US" sz="4400" b="1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330" name="TextBox 6"/>
          <p:cNvSpPr txBox="1"/>
          <p:nvPr/>
        </p:nvSpPr>
        <p:spPr>
          <a:xfrm>
            <a:off x="834353" y="3071356"/>
            <a:ext cx="2269820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k</a:t>
            </a:r>
            <a:r>
              <a:rPr lang="en-US" altLang="zh-CN" sz="4000" b="1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00B0604020202020204" pitchFamily="34" charset="0"/>
              </a:rPr>
              <a:t>ā</a:t>
            </a: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nɡ k</a:t>
            </a:r>
            <a:r>
              <a:rPr lang="en-US" altLang="zh-CN" sz="4000" b="1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00B0604020202020204" pitchFamily="34" charset="0"/>
              </a:rPr>
              <a:t>ǎ</a:t>
            </a: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i </a:t>
            </a:r>
            <a:endParaRPr lang="en-US" altLang="zh-CN" sz="4000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grpSp>
        <p:nvGrpSpPr>
          <p:cNvPr id="274" name="组合 273"/>
          <p:cNvGrpSpPr/>
          <p:nvPr/>
        </p:nvGrpSpPr>
        <p:grpSpPr>
          <a:xfrm>
            <a:off x="3516063" y="3792987"/>
            <a:ext cx="2904885" cy="646331"/>
            <a:chOff x="3124439" y="3103619"/>
            <a:chExt cx="2904885" cy="646331"/>
          </a:xfrm>
        </p:grpSpPr>
        <p:grpSp>
          <p:nvGrpSpPr>
            <p:cNvPr id="275" name="组合 274"/>
            <p:cNvGrpSpPr/>
            <p:nvPr/>
          </p:nvGrpSpPr>
          <p:grpSpPr>
            <a:xfrm>
              <a:off x="3124439" y="3106523"/>
              <a:ext cx="1382742" cy="628928"/>
              <a:chOff x="708852" y="1526401"/>
              <a:chExt cx="1382742" cy="628928"/>
            </a:xfrm>
          </p:grpSpPr>
          <p:grpSp>
            <p:nvGrpSpPr>
              <p:cNvPr id="286" name="组合 285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291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292" name="直接连接符 291"/>
                <p:cNvCxnSpPr>
                  <a:stCxn id="291" idx="0"/>
                  <a:endCxn id="291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3" name="直接连接符 292"/>
                <p:cNvCxnSpPr>
                  <a:stCxn id="291" idx="1"/>
                  <a:endCxn id="291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7" name="组合 286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288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289" name="直接连接符 288"/>
                <p:cNvCxnSpPr>
                  <a:stCxn id="288" idx="0"/>
                  <a:endCxn id="288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0" name="直接连接符 289"/>
                <p:cNvCxnSpPr>
                  <a:stCxn id="288" idx="1"/>
                  <a:endCxn id="288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76" name="组合 275"/>
            <p:cNvGrpSpPr/>
            <p:nvPr/>
          </p:nvGrpSpPr>
          <p:grpSpPr>
            <a:xfrm>
              <a:off x="4632069" y="3103619"/>
              <a:ext cx="1397255" cy="646331"/>
              <a:chOff x="708852" y="1523497"/>
              <a:chExt cx="1397255" cy="646331"/>
            </a:xfrm>
          </p:grpSpPr>
          <p:grpSp>
            <p:nvGrpSpPr>
              <p:cNvPr id="277" name="组合 276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283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284" name="直接连接符 283"/>
                <p:cNvCxnSpPr>
                  <a:stCxn id="283" idx="0"/>
                  <a:endCxn id="283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5" name="直接连接符 284"/>
                <p:cNvCxnSpPr>
                  <a:stCxn id="283" idx="1"/>
                  <a:endCxn id="283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8" name="组合 277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280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281" name="直接连接符 280"/>
                <p:cNvCxnSpPr>
                  <a:stCxn id="280" idx="0"/>
                  <a:endCxn id="280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2" name="直接连接符 281"/>
                <p:cNvCxnSpPr>
                  <a:stCxn id="280" idx="1"/>
                  <a:endCxn id="280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9" name="矩形 278"/>
              <p:cNvSpPr/>
              <p:nvPr/>
            </p:nvSpPr>
            <p:spPr>
              <a:xfrm>
                <a:off x="723366" y="1523497"/>
                <a:ext cx="1382741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dist"/>
                <a:endParaRPr lang="zh-CN" alt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294" name="矩形 293"/>
          <p:cNvSpPr/>
          <p:nvPr/>
        </p:nvSpPr>
        <p:spPr>
          <a:xfrm>
            <a:off x="3530577" y="3792987"/>
            <a:ext cx="2890371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lang="zh-CN" altLang="en-US" sz="4000" b="1">
                <a:solidFill>
                  <a:srgbClr val="C00000"/>
                </a:solidFill>
                <a:latin typeface="+mn-ea"/>
              </a:rPr>
              <a:t>屏</a:t>
            </a:r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息</a:t>
            </a:r>
            <a:r>
              <a:rPr lang="zh-CN" altLang="en-US" sz="4000" b="1">
                <a:solidFill>
                  <a:srgbClr val="C00000"/>
                </a:solidFill>
                <a:latin typeface="+mn-ea"/>
              </a:rPr>
              <a:t>敛</a:t>
            </a:r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声</a:t>
            </a:r>
            <a:endParaRPr lang="zh-CN" altLang="en-US" sz="40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73" name="TextBox 6"/>
          <p:cNvSpPr txBox="1"/>
          <p:nvPr/>
        </p:nvSpPr>
        <p:spPr>
          <a:xfrm>
            <a:off x="3275965" y="3092450"/>
            <a:ext cx="1398905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bǐnɡ</a:t>
            </a:r>
            <a:endParaRPr lang="en-US" altLang="zh-CN" sz="4000" err="1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sp>
        <p:nvSpPr>
          <p:cNvPr id="295" name="TextBox 6"/>
          <p:cNvSpPr txBox="1"/>
          <p:nvPr/>
        </p:nvSpPr>
        <p:spPr>
          <a:xfrm>
            <a:off x="4899025" y="3086100"/>
            <a:ext cx="1066800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li</a:t>
            </a:r>
            <a:r>
              <a:rPr lang="en-US" altLang="zh-CN" sz="4000" b="1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00B0604020202020204" pitchFamily="34" charset="0"/>
              </a:rPr>
              <a:t>ǎ</a:t>
            </a: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n</a:t>
            </a:r>
            <a:endParaRPr lang="en-US" altLang="zh-CN" sz="4000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grpSp>
        <p:nvGrpSpPr>
          <p:cNvPr id="363" name="组合 362"/>
          <p:cNvGrpSpPr/>
          <p:nvPr/>
        </p:nvGrpSpPr>
        <p:grpSpPr>
          <a:xfrm>
            <a:off x="7198255" y="3778493"/>
            <a:ext cx="2904885" cy="646331"/>
            <a:chOff x="3124439" y="3103619"/>
            <a:chExt cx="2904885" cy="646331"/>
          </a:xfrm>
        </p:grpSpPr>
        <p:grpSp>
          <p:nvGrpSpPr>
            <p:cNvPr id="364" name="组合 363"/>
            <p:cNvGrpSpPr/>
            <p:nvPr/>
          </p:nvGrpSpPr>
          <p:grpSpPr>
            <a:xfrm>
              <a:off x="3124439" y="3106523"/>
              <a:ext cx="1382742" cy="628928"/>
              <a:chOff x="708852" y="1526401"/>
              <a:chExt cx="1382742" cy="628928"/>
            </a:xfrm>
          </p:grpSpPr>
          <p:grpSp>
            <p:nvGrpSpPr>
              <p:cNvPr id="375" name="组合 374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80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81" name="直接连接符 380"/>
                <p:cNvCxnSpPr>
                  <a:stCxn id="380" idx="0"/>
                  <a:endCxn id="380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2" name="直接连接符 381"/>
                <p:cNvCxnSpPr>
                  <a:stCxn id="380" idx="1"/>
                  <a:endCxn id="380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6" name="组合 375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77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78" name="直接连接符 377"/>
                <p:cNvCxnSpPr>
                  <a:stCxn id="377" idx="0"/>
                  <a:endCxn id="377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9" name="直接连接符 378"/>
                <p:cNvCxnSpPr>
                  <a:stCxn id="377" idx="1"/>
                  <a:endCxn id="377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5" name="组合 364"/>
            <p:cNvGrpSpPr/>
            <p:nvPr/>
          </p:nvGrpSpPr>
          <p:grpSpPr>
            <a:xfrm>
              <a:off x="4632069" y="3103619"/>
              <a:ext cx="1397255" cy="646331"/>
              <a:chOff x="708852" y="1523497"/>
              <a:chExt cx="1397255" cy="646331"/>
            </a:xfrm>
          </p:grpSpPr>
          <p:grpSp>
            <p:nvGrpSpPr>
              <p:cNvPr id="366" name="组合 365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72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73" name="直接连接符 372"/>
                <p:cNvCxnSpPr>
                  <a:stCxn id="372" idx="0"/>
                  <a:endCxn id="372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4" name="直接连接符 373"/>
                <p:cNvCxnSpPr>
                  <a:stCxn id="372" idx="1"/>
                  <a:endCxn id="372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7" name="组合 366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69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70" name="直接连接符 369"/>
                <p:cNvCxnSpPr>
                  <a:stCxn id="369" idx="0"/>
                  <a:endCxn id="369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1" name="直接连接符 370"/>
                <p:cNvCxnSpPr>
                  <a:stCxn id="369" idx="1"/>
                  <a:endCxn id="369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8" name="矩形 367"/>
              <p:cNvSpPr/>
              <p:nvPr/>
            </p:nvSpPr>
            <p:spPr>
              <a:xfrm>
                <a:off x="723366" y="1523497"/>
                <a:ext cx="1382741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dist"/>
                <a:endParaRPr lang="zh-CN" alt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383" name="矩形 382"/>
          <p:cNvSpPr/>
          <p:nvPr/>
        </p:nvSpPr>
        <p:spPr>
          <a:xfrm>
            <a:off x="7212134" y="3778387"/>
            <a:ext cx="2890371" cy="76835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lang="zh-CN" altLang="en-US" sz="4400" b="1">
                <a:solidFill>
                  <a:srgbClr val="C00000"/>
                </a:solidFill>
                <a:latin typeface="+mn-ea"/>
              </a:rPr>
              <a:t>凌</a:t>
            </a:r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空</a:t>
            </a:r>
            <a:r>
              <a:rPr lang="zh-CN" altLang="en-US" sz="4400" b="1">
                <a:solidFill>
                  <a:srgbClr val="C00000"/>
                </a:solidFill>
                <a:latin typeface="+mn-ea"/>
              </a:rPr>
              <a:t>翔</a:t>
            </a:r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舞</a:t>
            </a:r>
            <a:endParaRPr lang="zh-CN" altLang="en-US" sz="4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85" name="TextBox 6"/>
          <p:cNvSpPr txBox="1"/>
          <p:nvPr/>
        </p:nvSpPr>
        <p:spPr>
          <a:xfrm>
            <a:off x="6905908" y="3071255"/>
            <a:ext cx="1248673" cy="7067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línɡ</a:t>
            </a:r>
            <a:endParaRPr lang="en-US" altLang="zh-CN" sz="4000" err="1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sp>
        <p:nvSpPr>
          <p:cNvPr id="384" name="TextBox 6"/>
          <p:cNvSpPr txBox="1"/>
          <p:nvPr/>
        </p:nvSpPr>
        <p:spPr>
          <a:xfrm>
            <a:off x="8380095" y="3038475"/>
            <a:ext cx="2112010" cy="73977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xi</a:t>
            </a:r>
            <a:r>
              <a:rPr lang="en-US" altLang="zh-CN" sz="4000" b="1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00B0604020202020204" pitchFamily="34" charset="0"/>
              </a:rPr>
              <a:t>á</a:t>
            </a: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nɡ</a:t>
            </a:r>
            <a:endParaRPr lang="en-US" altLang="zh-CN" sz="4000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grpSp>
        <p:nvGrpSpPr>
          <p:cNvPr id="341" name="组合 340"/>
          <p:cNvGrpSpPr/>
          <p:nvPr/>
        </p:nvGrpSpPr>
        <p:grpSpPr>
          <a:xfrm>
            <a:off x="834118" y="5475107"/>
            <a:ext cx="2904885" cy="646331"/>
            <a:chOff x="3124439" y="3103619"/>
            <a:chExt cx="2904885" cy="646331"/>
          </a:xfrm>
        </p:grpSpPr>
        <p:grpSp>
          <p:nvGrpSpPr>
            <p:cNvPr id="342" name="组合 341"/>
            <p:cNvGrpSpPr/>
            <p:nvPr/>
          </p:nvGrpSpPr>
          <p:grpSpPr>
            <a:xfrm>
              <a:off x="3124439" y="3106523"/>
              <a:ext cx="1382742" cy="628928"/>
              <a:chOff x="708852" y="1526401"/>
              <a:chExt cx="1382742" cy="628928"/>
            </a:xfrm>
          </p:grpSpPr>
          <p:grpSp>
            <p:nvGrpSpPr>
              <p:cNvPr id="353" name="组合 352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58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59" name="直接连接符 358"/>
                <p:cNvCxnSpPr>
                  <a:stCxn id="358" idx="0"/>
                  <a:endCxn id="358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0" name="直接连接符 359"/>
                <p:cNvCxnSpPr>
                  <a:stCxn id="358" idx="1"/>
                  <a:endCxn id="358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4" name="组合 353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55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56" name="直接连接符 355"/>
                <p:cNvCxnSpPr>
                  <a:stCxn id="355" idx="0"/>
                  <a:endCxn id="355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7" name="直接连接符 356"/>
                <p:cNvCxnSpPr>
                  <a:stCxn id="355" idx="1"/>
                  <a:endCxn id="355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43" name="组合 342"/>
            <p:cNvGrpSpPr/>
            <p:nvPr/>
          </p:nvGrpSpPr>
          <p:grpSpPr>
            <a:xfrm>
              <a:off x="4632069" y="3103619"/>
              <a:ext cx="1397255" cy="646331"/>
              <a:chOff x="708852" y="1523497"/>
              <a:chExt cx="1397255" cy="646331"/>
            </a:xfrm>
          </p:grpSpPr>
          <p:grpSp>
            <p:nvGrpSpPr>
              <p:cNvPr id="344" name="组合 343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50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51" name="直接连接符 350"/>
                <p:cNvCxnSpPr>
                  <a:stCxn id="350" idx="0"/>
                  <a:endCxn id="350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2" name="直接连接符 351"/>
                <p:cNvCxnSpPr>
                  <a:stCxn id="350" idx="1"/>
                  <a:endCxn id="350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5" name="组合 344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47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48" name="直接连接符 347"/>
                <p:cNvCxnSpPr>
                  <a:stCxn id="347" idx="0"/>
                  <a:endCxn id="347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9" name="直接连接符 348"/>
                <p:cNvCxnSpPr>
                  <a:stCxn id="347" idx="1"/>
                  <a:endCxn id="347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6" name="矩形 345"/>
              <p:cNvSpPr/>
              <p:nvPr/>
            </p:nvSpPr>
            <p:spPr>
              <a:xfrm>
                <a:off x="723366" y="1523497"/>
                <a:ext cx="1382741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dist"/>
                <a:endParaRPr lang="zh-CN" alt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361" name="矩形 360"/>
          <p:cNvSpPr/>
          <p:nvPr/>
        </p:nvSpPr>
        <p:spPr>
          <a:xfrm>
            <a:off x="814977" y="5475107"/>
            <a:ext cx="2890371" cy="76835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眼花</a:t>
            </a:r>
            <a:r>
              <a:rPr lang="zh-CN" altLang="en-US" sz="4400" b="1">
                <a:solidFill>
                  <a:srgbClr val="C00000"/>
                </a:solidFill>
                <a:latin typeface="+mn-ea"/>
              </a:rPr>
              <a:t>缭</a:t>
            </a:r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乱</a:t>
            </a:r>
            <a:endParaRPr lang="zh-CN" altLang="en-US" sz="4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62" name="TextBox 6"/>
          <p:cNvSpPr txBox="1"/>
          <p:nvPr/>
        </p:nvSpPr>
        <p:spPr>
          <a:xfrm>
            <a:off x="2034540" y="4856480"/>
            <a:ext cx="1496060" cy="61849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汉语拼音" panose="000B0604020202020204" pitchFamily="34" charset="0"/>
              </a:rPr>
              <a:t>l</a:t>
            </a: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i</a:t>
            </a:r>
            <a:r>
              <a:rPr lang="en-US" altLang="zh-CN" sz="4000" b="1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00B0604020202020204" pitchFamily="34" charset="0"/>
              </a:rPr>
              <a:t>á</a:t>
            </a: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o</a:t>
            </a:r>
            <a:r>
              <a:rPr lang="en-US" altLang="zh-CN" sz="2800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 </a:t>
            </a:r>
            <a:endParaRPr lang="en-US" altLang="zh-CN" sz="2800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  <p:grpSp>
        <p:nvGrpSpPr>
          <p:cNvPr id="297" name="组合 296"/>
          <p:cNvGrpSpPr/>
          <p:nvPr/>
        </p:nvGrpSpPr>
        <p:grpSpPr>
          <a:xfrm>
            <a:off x="4583793" y="5460497"/>
            <a:ext cx="2904885" cy="646331"/>
            <a:chOff x="3124439" y="3103619"/>
            <a:chExt cx="2904885" cy="646331"/>
          </a:xfrm>
        </p:grpSpPr>
        <p:grpSp>
          <p:nvGrpSpPr>
            <p:cNvPr id="298" name="组合 297"/>
            <p:cNvGrpSpPr/>
            <p:nvPr/>
          </p:nvGrpSpPr>
          <p:grpSpPr>
            <a:xfrm>
              <a:off x="3124439" y="3106523"/>
              <a:ext cx="1382742" cy="628928"/>
              <a:chOff x="708852" y="1526401"/>
              <a:chExt cx="1382742" cy="628928"/>
            </a:xfrm>
          </p:grpSpPr>
          <p:grpSp>
            <p:nvGrpSpPr>
              <p:cNvPr id="309" name="组合 308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14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15" name="直接连接符 314"/>
                <p:cNvCxnSpPr>
                  <a:stCxn id="314" idx="0"/>
                  <a:endCxn id="314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直接连接符 315"/>
                <p:cNvCxnSpPr>
                  <a:stCxn id="314" idx="1"/>
                  <a:endCxn id="314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0" name="组合 309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11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12" name="直接连接符 311"/>
                <p:cNvCxnSpPr>
                  <a:stCxn id="311" idx="0"/>
                  <a:endCxn id="311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3" name="直接连接符 312"/>
                <p:cNvCxnSpPr>
                  <a:stCxn id="311" idx="1"/>
                  <a:endCxn id="311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99" name="组合 298"/>
            <p:cNvGrpSpPr/>
            <p:nvPr/>
          </p:nvGrpSpPr>
          <p:grpSpPr>
            <a:xfrm>
              <a:off x="4632069" y="3103619"/>
              <a:ext cx="1397255" cy="646331"/>
              <a:chOff x="708852" y="1523497"/>
              <a:chExt cx="1397255" cy="646331"/>
            </a:xfrm>
          </p:grpSpPr>
          <p:grpSp>
            <p:nvGrpSpPr>
              <p:cNvPr id="300" name="组合 299"/>
              <p:cNvGrpSpPr/>
              <p:nvPr/>
            </p:nvGrpSpPr>
            <p:grpSpPr>
              <a:xfrm>
                <a:off x="708852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06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07" name="直接连接符 306"/>
                <p:cNvCxnSpPr>
                  <a:stCxn id="306" idx="0"/>
                  <a:endCxn id="306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8" name="直接连接符 307"/>
                <p:cNvCxnSpPr>
                  <a:stCxn id="306" idx="1"/>
                  <a:endCxn id="306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1" name="组合 300"/>
              <p:cNvGrpSpPr/>
              <p:nvPr/>
            </p:nvGrpSpPr>
            <p:grpSpPr>
              <a:xfrm>
                <a:off x="1462667" y="1526401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03" name="矩形: 圆角 17"/>
                <p:cNvSpPr/>
                <p:nvPr/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endParaRPr>
                </a:p>
              </p:txBody>
            </p:sp>
            <p:cxnSp>
              <p:nvCxnSpPr>
                <p:cNvPr id="304" name="直接连接符 303"/>
                <p:cNvCxnSpPr>
                  <a:stCxn id="303" idx="0"/>
                  <a:endCxn id="303" idx="2"/>
                </p:cNvCxnSpPr>
                <p:nvPr/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5" name="直接连接符 304"/>
                <p:cNvCxnSpPr>
                  <a:stCxn id="303" idx="1"/>
                  <a:endCxn id="303" idx="3"/>
                </p:cNvCxnSpPr>
                <p:nvPr/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2" name="矩形 301"/>
              <p:cNvSpPr/>
              <p:nvPr/>
            </p:nvSpPr>
            <p:spPr>
              <a:xfrm>
                <a:off x="723366" y="1523497"/>
                <a:ext cx="1382741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dist"/>
                <a:endParaRPr lang="zh-CN" altLang="en-US" sz="3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</p:txBody>
          </p:sp>
        </p:grpSp>
      </p:grpSp>
      <p:sp>
        <p:nvSpPr>
          <p:cNvPr id="317" name="矩形 316"/>
          <p:cNvSpPr/>
          <p:nvPr/>
        </p:nvSpPr>
        <p:spPr>
          <a:xfrm>
            <a:off x="4583702" y="5475102"/>
            <a:ext cx="2890371" cy="768350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lang="zh-CN" altLang="en-US" sz="4400" b="1">
                <a:solidFill>
                  <a:srgbClr val="C00000"/>
                </a:solidFill>
                <a:latin typeface="+mn-ea"/>
              </a:rPr>
              <a:t>震</a:t>
            </a:r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耳欲聋</a:t>
            </a:r>
            <a:endParaRPr lang="zh-CN" altLang="en-US" sz="4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96" name="TextBox 6"/>
          <p:cNvSpPr txBox="1"/>
          <p:nvPr/>
        </p:nvSpPr>
        <p:spPr>
          <a:xfrm>
            <a:off x="4269740" y="4803775"/>
            <a:ext cx="1431925" cy="65659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algn="l" defTabSz="1219200">
              <a:defRPr/>
            </a:pPr>
            <a:r>
              <a:rPr lang="en-US" altLang="zh-CN" sz="4000" err="1">
                <a:solidFill>
                  <a:srgbClr val="C00000"/>
                </a:solidFill>
                <a:latin typeface="+mn-ea"/>
                <a:cs typeface="汉语拼音" panose="000B0604020202020204" pitchFamily="34" charset="0"/>
              </a:rPr>
              <a:t>zhèn</a:t>
            </a:r>
            <a:endParaRPr lang="en-US" altLang="zh-CN" sz="4000">
              <a:solidFill>
                <a:srgbClr val="C00000"/>
              </a:solidFill>
              <a:latin typeface="+mn-ea"/>
              <a:cs typeface="汉语拼音" panose="00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" name="TextBox 11"/>
          <p:cNvSpPr txBox="1">
            <a:spLocks noChangeArrowheads="1"/>
          </p:cNvSpPr>
          <p:nvPr/>
        </p:nvSpPr>
        <p:spPr bwMode="auto">
          <a:xfrm>
            <a:off x="3783965" y="1160145"/>
            <a:ext cx="95123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</a:rPr>
              <a:t>h</a:t>
            </a:r>
            <a:r>
              <a:rPr lang="en-US" altLang="zh-CN" sz="36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</a:rPr>
              <a:t>n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311275" y="1670050"/>
            <a:ext cx="1375410" cy="699135"/>
            <a:chOff x="1926" y="2068"/>
            <a:chExt cx="2166" cy="1101"/>
          </a:xfrm>
        </p:grpSpPr>
        <p:grpSp>
          <p:nvGrpSpPr>
            <p:cNvPr id="49" name="组合 48"/>
            <p:cNvGrpSpPr/>
            <p:nvPr/>
          </p:nvGrpSpPr>
          <p:grpSpPr>
            <a:xfrm>
              <a:off x="1927" y="2068"/>
              <a:ext cx="2165" cy="1026"/>
              <a:chOff x="720" y="3010"/>
              <a:chExt cx="2786" cy="1320"/>
            </a:xfrm>
            <a:solidFill>
              <a:schemeClr val="bg1"/>
            </a:solidFill>
          </p:grpSpPr>
          <p:grpSp>
            <p:nvGrpSpPr>
              <p:cNvPr id="11" name="组合 10"/>
              <p:cNvGrpSpPr/>
              <p:nvPr/>
            </p:nvGrpSpPr>
            <p:grpSpPr>
              <a:xfrm>
                <a:off x="720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7" name="圆角矩形 6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9" name="直接连接符 8"/>
                <p:cNvCxnSpPr>
                  <a:stCxn id="7" idx="1"/>
                  <a:endCxn id="7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>
                  <a:stCxn id="7" idx="0"/>
                  <a:endCxn id="7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/>
              <p:nvPr/>
            </p:nvGrpSpPr>
            <p:grpSpPr>
              <a:xfrm>
                <a:off x="2186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7" name="直接连接符 16"/>
                <p:cNvCxnSpPr>
                  <a:stCxn id="16" idx="1"/>
                  <a:endCxn id="16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>
                  <a:stCxn id="16" idx="0"/>
                  <a:endCxn id="16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3" name="文本框 32"/>
            <p:cNvSpPr txBox="1"/>
            <p:nvPr/>
          </p:nvSpPr>
          <p:spPr>
            <a:xfrm>
              <a:off x="1926" y="2153"/>
              <a:ext cx="2149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>
                  <a:latin typeface="+mn-ea"/>
                  <a:sym typeface="+mn-ea"/>
                </a:rPr>
                <a:t>承</a:t>
              </a:r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载</a:t>
              </a:r>
              <a:endParaRPr lang="zh-CN" altLang="en-US" sz="3600" b="1">
                <a:solidFill>
                  <a:srgbClr val="C00000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45" name="TextBox 11"/>
          <p:cNvSpPr txBox="1">
            <a:spLocks noChangeArrowheads="1"/>
          </p:cNvSpPr>
          <p:nvPr/>
        </p:nvSpPr>
        <p:spPr bwMode="auto">
          <a:xfrm>
            <a:off x="4912995" y="1160145"/>
            <a:ext cx="10896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xi</a:t>
            </a:r>
            <a:r>
              <a:rPr lang="en-US" altLang="zh-CN" sz="36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n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  <a:sym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982210" y="1676400"/>
            <a:ext cx="1375410" cy="659130"/>
            <a:chOff x="1926" y="2056"/>
            <a:chExt cx="2166" cy="1038"/>
          </a:xfrm>
        </p:grpSpPr>
        <p:grpSp>
          <p:nvGrpSpPr>
            <p:cNvPr id="47" name="组合 46"/>
            <p:cNvGrpSpPr/>
            <p:nvPr/>
          </p:nvGrpSpPr>
          <p:grpSpPr>
            <a:xfrm>
              <a:off x="1927" y="2068"/>
              <a:ext cx="2165" cy="1026"/>
              <a:chOff x="720" y="3010"/>
              <a:chExt cx="2786" cy="1320"/>
            </a:xfrm>
            <a:solidFill>
              <a:schemeClr val="bg1"/>
            </a:solidFill>
          </p:grpSpPr>
          <p:grpSp>
            <p:nvGrpSpPr>
              <p:cNvPr id="48" name="组合 47"/>
              <p:cNvGrpSpPr/>
              <p:nvPr/>
            </p:nvGrpSpPr>
            <p:grpSpPr>
              <a:xfrm>
                <a:off x="720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50" name="圆角矩形 49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51" name="直接连接符 50"/>
                <p:cNvCxnSpPr>
                  <a:stCxn id="50" idx="1"/>
                  <a:endCxn id="50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>
                  <a:stCxn id="50" idx="0"/>
                  <a:endCxn id="50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/>
              <p:cNvGrpSpPr/>
              <p:nvPr/>
            </p:nvGrpSpPr>
            <p:grpSpPr>
              <a:xfrm>
                <a:off x="2186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55" name="直接连接符 54"/>
                <p:cNvCxnSpPr>
                  <a:stCxn id="54" idx="1"/>
                  <a:endCxn id="54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>
                  <a:stCxn id="54" idx="0"/>
                  <a:endCxn id="54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7" name="文本框 56"/>
            <p:cNvSpPr txBox="1"/>
            <p:nvPr/>
          </p:nvSpPr>
          <p:spPr>
            <a:xfrm>
              <a:off x="1926" y="2056"/>
              <a:ext cx="2149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 b="1">
                  <a:solidFill>
                    <a:srgbClr val="FF0000"/>
                  </a:solidFill>
                  <a:latin typeface="+mn-ea"/>
                  <a:sym typeface="+mn-ea"/>
                </a:rPr>
                <a:t>娴</a:t>
              </a:r>
              <a:r>
                <a:rPr lang="zh-CN" altLang="en-US" sz="3600">
                  <a:latin typeface="+mn-ea"/>
                  <a:sym typeface="+mn-ea"/>
                </a:rPr>
                <a:t>熟</a:t>
              </a:r>
              <a:endParaRPr lang="zh-CN" altLang="en-US" sz="3600" b="1">
                <a:solidFill>
                  <a:srgbClr val="C00000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83" name="TextBox 11"/>
          <p:cNvSpPr txBox="1">
            <a:spLocks noChangeArrowheads="1"/>
          </p:cNvSpPr>
          <p:nvPr/>
        </p:nvSpPr>
        <p:spPr bwMode="auto">
          <a:xfrm>
            <a:off x="7475855" y="1160145"/>
            <a:ext cx="9817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xi</a:t>
            </a:r>
            <a:r>
              <a:rPr lang="en-US" altLang="zh-CN" sz="36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o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  <a:sym typeface="+mn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934835" y="1697990"/>
            <a:ext cx="1375410" cy="659130"/>
            <a:chOff x="1926" y="2056"/>
            <a:chExt cx="2166" cy="1038"/>
          </a:xfrm>
        </p:grpSpPr>
        <p:grpSp>
          <p:nvGrpSpPr>
            <p:cNvPr id="85" name="组合 84"/>
            <p:cNvGrpSpPr/>
            <p:nvPr/>
          </p:nvGrpSpPr>
          <p:grpSpPr>
            <a:xfrm>
              <a:off x="1927" y="2068"/>
              <a:ext cx="2165" cy="1026"/>
              <a:chOff x="720" y="3010"/>
              <a:chExt cx="2786" cy="1320"/>
            </a:xfrm>
            <a:solidFill>
              <a:schemeClr val="bg1"/>
            </a:solidFill>
          </p:grpSpPr>
          <p:grpSp>
            <p:nvGrpSpPr>
              <p:cNvPr id="86" name="组合 85"/>
              <p:cNvGrpSpPr/>
              <p:nvPr/>
            </p:nvGrpSpPr>
            <p:grpSpPr>
              <a:xfrm>
                <a:off x="720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87" name="圆角矩形 86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88" name="直接连接符 87"/>
                <p:cNvCxnSpPr>
                  <a:stCxn id="87" idx="1"/>
                  <a:endCxn id="87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/>
                <p:cNvCxnSpPr>
                  <a:stCxn id="87" idx="0"/>
                  <a:endCxn id="87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0" name="组合 89"/>
              <p:cNvGrpSpPr/>
              <p:nvPr/>
            </p:nvGrpSpPr>
            <p:grpSpPr>
              <a:xfrm>
                <a:off x="2186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91" name="圆角矩形 90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92" name="直接连接符 91"/>
                <p:cNvCxnSpPr>
                  <a:stCxn id="91" idx="1"/>
                  <a:endCxn id="91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/>
                <p:cNvCxnSpPr>
                  <a:stCxn id="91" idx="0"/>
                  <a:endCxn id="91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4" name="文本框 93"/>
            <p:cNvSpPr txBox="1"/>
            <p:nvPr/>
          </p:nvSpPr>
          <p:spPr>
            <a:xfrm>
              <a:off x="1926" y="2056"/>
              <a:ext cx="2149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>
                  <a:solidFill>
                    <a:schemeClr val="tx1"/>
                  </a:solidFill>
                  <a:latin typeface="+mn-ea"/>
                  <a:sym typeface="+mn-ea"/>
                </a:rPr>
                <a:t>咆</a:t>
              </a:r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哮</a:t>
              </a:r>
              <a:endParaRPr lang="zh-CN" altLang="en-US" sz="3600" b="1">
                <a:solidFill>
                  <a:srgbClr val="C00000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95" name="TextBox 11"/>
          <p:cNvSpPr txBox="1">
            <a:spLocks noChangeArrowheads="1"/>
          </p:cNvSpPr>
          <p:nvPr/>
        </p:nvSpPr>
        <p:spPr bwMode="auto">
          <a:xfrm>
            <a:off x="8658225" y="1160145"/>
            <a:ext cx="11245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ju</a:t>
            </a:r>
            <a:r>
              <a:rPr lang="en-US" altLang="zh-CN" sz="36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n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  <a:sym typeface="+mn-ea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8700135" y="1690370"/>
            <a:ext cx="1375410" cy="659130"/>
            <a:chOff x="1926" y="2056"/>
            <a:chExt cx="2166" cy="1038"/>
          </a:xfrm>
        </p:grpSpPr>
        <p:grpSp>
          <p:nvGrpSpPr>
            <p:cNvPr id="97" name="组合 96"/>
            <p:cNvGrpSpPr/>
            <p:nvPr/>
          </p:nvGrpSpPr>
          <p:grpSpPr>
            <a:xfrm>
              <a:off x="1927" y="2068"/>
              <a:ext cx="2165" cy="1026"/>
              <a:chOff x="720" y="3010"/>
              <a:chExt cx="2786" cy="1320"/>
            </a:xfrm>
            <a:solidFill>
              <a:schemeClr val="bg1"/>
            </a:solidFill>
          </p:grpSpPr>
          <p:grpSp>
            <p:nvGrpSpPr>
              <p:cNvPr id="98" name="组合 97"/>
              <p:cNvGrpSpPr/>
              <p:nvPr/>
            </p:nvGrpSpPr>
            <p:grpSpPr>
              <a:xfrm>
                <a:off x="720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99" name="圆角矩形 98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00" name="直接连接符 99"/>
                <p:cNvCxnSpPr>
                  <a:stCxn id="99" idx="1"/>
                  <a:endCxn id="99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>
                  <a:stCxn id="99" idx="0"/>
                  <a:endCxn id="99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2" name="组合 101"/>
              <p:cNvGrpSpPr/>
              <p:nvPr/>
            </p:nvGrpSpPr>
            <p:grpSpPr>
              <a:xfrm>
                <a:off x="2186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03" name="圆角矩形 102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04" name="直接连接符 103"/>
                <p:cNvCxnSpPr>
                  <a:stCxn id="103" idx="1"/>
                  <a:endCxn id="103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>
                  <a:stCxn id="103" idx="0"/>
                  <a:endCxn id="103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6" name="文本框 105"/>
            <p:cNvSpPr txBox="1"/>
            <p:nvPr/>
          </p:nvSpPr>
          <p:spPr>
            <a:xfrm>
              <a:off x="1926" y="2056"/>
              <a:ext cx="2149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镌</a:t>
              </a:r>
              <a:r>
                <a:rPr lang="zh-CN" altLang="en-US" sz="3600">
                  <a:latin typeface="+mn-ea"/>
                  <a:sym typeface="+mn-ea"/>
                </a:rPr>
                <a:t>刻</a:t>
              </a:r>
              <a:endParaRPr lang="zh-CN" altLang="en-US" sz="3600" b="1">
                <a:solidFill>
                  <a:srgbClr val="C00000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107" name="TextBox 11"/>
          <p:cNvSpPr txBox="1">
            <a:spLocks noChangeArrowheads="1"/>
          </p:cNvSpPr>
          <p:nvPr/>
        </p:nvSpPr>
        <p:spPr bwMode="auto">
          <a:xfrm>
            <a:off x="1259205" y="2369185"/>
            <a:ext cx="111252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zhuó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  <a:sym typeface="+mn-ea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1353820" y="2980690"/>
            <a:ext cx="1375410" cy="659130"/>
            <a:chOff x="1926" y="2056"/>
            <a:chExt cx="2166" cy="1038"/>
          </a:xfrm>
        </p:grpSpPr>
        <p:grpSp>
          <p:nvGrpSpPr>
            <p:cNvPr id="109" name="组合 108"/>
            <p:cNvGrpSpPr/>
            <p:nvPr/>
          </p:nvGrpSpPr>
          <p:grpSpPr>
            <a:xfrm>
              <a:off x="1927" y="2068"/>
              <a:ext cx="2165" cy="1026"/>
              <a:chOff x="720" y="3010"/>
              <a:chExt cx="2786" cy="1320"/>
            </a:xfrm>
            <a:solidFill>
              <a:schemeClr val="bg1"/>
            </a:solidFill>
          </p:grpSpPr>
          <p:grpSp>
            <p:nvGrpSpPr>
              <p:cNvPr id="110" name="组合 109"/>
              <p:cNvGrpSpPr/>
              <p:nvPr/>
            </p:nvGrpSpPr>
            <p:grpSpPr>
              <a:xfrm>
                <a:off x="720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12" name="直接连接符 111"/>
                <p:cNvCxnSpPr>
                  <a:stCxn id="111" idx="1"/>
                  <a:endCxn id="111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>
                  <a:stCxn id="111" idx="0"/>
                  <a:endCxn id="111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4" name="组合 113"/>
              <p:cNvGrpSpPr/>
              <p:nvPr/>
            </p:nvGrpSpPr>
            <p:grpSpPr>
              <a:xfrm>
                <a:off x="2186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15" name="圆角矩形 114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16" name="直接连接符 115"/>
                <p:cNvCxnSpPr>
                  <a:stCxn id="115" idx="1"/>
                  <a:endCxn id="115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/>
                <p:cNvCxnSpPr>
                  <a:stCxn id="115" idx="0"/>
                  <a:endCxn id="115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18" name="文本框 117"/>
            <p:cNvSpPr txBox="1"/>
            <p:nvPr/>
          </p:nvSpPr>
          <p:spPr>
            <a:xfrm>
              <a:off x="1926" y="2056"/>
              <a:ext cx="2149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着</a:t>
              </a:r>
              <a:r>
                <a:rPr lang="zh-CN" altLang="en-US" sz="3600">
                  <a:latin typeface="+mn-ea"/>
                  <a:sym typeface="+mn-ea"/>
                </a:rPr>
                <a:t>舰</a:t>
              </a:r>
              <a:endParaRPr lang="zh-CN" altLang="en-US" sz="3600" b="1">
                <a:solidFill>
                  <a:srgbClr val="C00000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131" name="TextBox 11"/>
          <p:cNvSpPr txBox="1">
            <a:spLocks noChangeArrowheads="1"/>
          </p:cNvSpPr>
          <p:nvPr/>
        </p:nvSpPr>
        <p:spPr bwMode="auto">
          <a:xfrm>
            <a:off x="3065780" y="2369185"/>
            <a:ext cx="10985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wéi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3220720" y="2980690"/>
            <a:ext cx="1375410" cy="659130"/>
            <a:chOff x="1926" y="2056"/>
            <a:chExt cx="2166" cy="1038"/>
          </a:xfrm>
        </p:grpSpPr>
        <p:grpSp>
          <p:nvGrpSpPr>
            <p:cNvPr id="133" name="组合 132"/>
            <p:cNvGrpSpPr/>
            <p:nvPr/>
          </p:nvGrpSpPr>
          <p:grpSpPr>
            <a:xfrm>
              <a:off x="1927" y="2068"/>
              <a:ext cx="2165" cy="1026"/>
              <a:chOff x="720" y="3010"/>
              <a:chExt cx="2786" cy="1320"/>
            </a:xfrm>
            <a:solidFill>
              <a:schemeClr val="bg1"/>
            </a:solidFill>
          </p:grpSpPr>
          <p:grpSp>
            <p:nvGrpSpPr>
              <p:cNvPr id="134" name="组合 133"/>
              <p:cNvGrpSpPr/>
              <p:nvPr/>
            </p:nvGrpSpPr>
            <p:grpSpPr>
              <a:xfrm>
                <a:off x="720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35" name="圆角矩形 134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36" name="直接连接符 135"/>
                <p:cNvCxnSpPr>
                  <a:stCxn id="135" idx="1"/>
                  <a:endCxn id="135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/>
                <p:cNvCxnSpPr>
                  <a:stCxn id="135" idx="0"/>
                  <a:endCxn id="135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8" name="组合 137"/>
              <p:cNvGrpSpPr/>
              <p:nvPr/>
            </p:nvGrpSpPr>
            <p:grpSpPr>
              <a:xfrm>
                <a:off x="2186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39" name="圆角矩形 138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40" name="直接连接符 139"/>
                <p:cNvCxnSpPr>
                  <a:stCxn id="139" idx="1"/>
                  <a:endCxn id="139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/>
                <p:cNvCxnSpPr>
                  <a:stCxn id="139" idx="0"/>
                  <a:endCxn id="139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2" name="文本框 141"/>
            <p:cNvSpPr txBox="1"/>
            <p:nvPr/>
          </p:nvSpPr>
          <p:spPr>
            <a:xfrm>
              <a:off x="1926" y="2056"/>
              <a:ext cx="2149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桅</a:t>
              </a:r>
              <a:r>
                <a:rPr lang="zh-CN" altLang="en-US" sz="3600">
                  <a:latin typeface="+mn-ea"/>
                  <a:sym typeface="+mn-ea"/>
                </a:rPr>
                <a:t>杆</a:t>
              </a:r>
              <a:endParaRPr lang="zh-CN" altLang="en-US" sz="3600" b="1">
                <a:solidFill>
                  <a:srgbClr val="C00000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143" name="TextBox 11"/>
          <p:cNvSpPr txBox="1">
            <a:spLocks noChangeArrowheads="1"/>
          </p:cNvSpPr>
          <p:nvPr/>
        </p:nvSpPr>
        <p:spPr bwMode="auto">
          <a:xfrm>
            <a:off x="5796280" y="2335530"/>
            <a:ext cx="8388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qì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</a:endParaRPr>
          </a:p>
        </p:txBody>
      </p:sp>
      <p:grpSp>
        <p:nvGrpSpPr>
          <p:cNvPr id="144" name="组合 143"/>
          <p:cNvGrpSpPr/>
          <p:nvPr/>
        </p:nvGrpSpPr>
        <p:grpSpPr>
          <a:xfrm>
            <a:off x="5093970" y="2980690"/>
            <a:ext cx="1375410" cy="659130"/>
            <a:chOff x="1926" y="2056"/>
            <a:chExt cx="2166" cy="1038"/>
          </a:xfrm>
        </p:grpSpPr>
        <p:grpSp>
          <p:nvGrpSpPr>
            <p:cNvPr id="145" name="组合 144"/>
            <p:cNvGrpSpPr/>
            <p:nvPr/>
          </p:nvGrpSpPr>
          <p:grpSpPr>
            <a:xfrm>
              <a:off x="1927" y="2068"/>
              <a:ext cx="2165" cy="1026"/>
              <a:chOff x="720" y="3010"/>
              <a:chExt cx="2786" cy="1320"/>
            </a:xfrm>
            <a:solidFill>
              <a:schemeClr val="bg1"/>
            </a:solidFill>
          </p:grpSpPr>
          <p:grpSp>
            <p:nvGrpSpPr>
              <p:cNvPr id="146" name="组合 145"/>
              <p:cNvGrpSpPr/>
              <p:nvPr/>
            </p:nvGrpSpPr>
            <p:grpSpPr>
              <a:xfrm>
                <a:off x="720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47" name="圆角矩形 146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48" name="直接连接符 147"/>
                <p:cNvCxnSpPr>
                  <a:stCxn id="147" idx="1"/>
                  <a:endCxn id="147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/>
                <p:cNvCxnSpPr>
                  <a:stCxn id="147" idx="0"/>
                  <a:endCxn id="147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0" name="组合 149"/>
              <p:cNvGrpSpPr/>
              <p:nvPr/>
            </p:nvGrpSpPr>
            <p:grpSpPr>
              <a:xfrm>
                <a:off x="2186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51" name="圆角矩形 150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52" name="直接连接符 151"/>
                <p:cNvCxnSpPr>
                  <a:stCxn id="151" idx="1"/>
                  <a:endCxn id="151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/>
                <p:cNvCxnSpPr>
                  <a:stCxn id="151" idx="0"/>
                  <a:endCxn id="151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54" name="文本框 153"/>
            <p:cNvSpPr txBox="1"/>
            <p:nvPr/>
          </p:nvSpPr>
          <p:spPr>
            <a:xfrm>
              <a:off x="1926" y="2056"/>
              <a:ext cx="2149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>
                  <a:latin typeface="+mn-ea"/>
                  <a:sym typeface="+mn-ea"/>
                </a:rPr>
                <a:t>默</a:t>
              </a:r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契</a:t>
              </a:r>
              <a:endParaRPr lang="zh-CN" altLang="en-US" sz="3600" b="1">
                <a:solidFill>
                  <a:srgbClr val="C00000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155" name="TextBox 11"/>
          <p:cNvSpPr txBox="1">
            <a:spLocks noChangeArrowheads="1"/>
          </p:cNvSpPr>
          <p:nvPr/>
        </p:nvSpPr>
        <p:spPr bwMode="auto">
          <a:xfrm>
            <a:off x="7487920" y="2369185"/>
            <a:ext cx="9696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wěi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</a:endParaRPr>
          </a:p>
        </p:txBody>
      </p:sp>
      <p:grpSp>
        <p:nvGrpSpPr>
          <p:cNvPr id="156" name="组合 155"/>
          <p:cNvGrpSpPr/>
          <p:nvPr/>
        </p:nvGrpSpPr>
        <p:grpSpPr>
          <a:xfrm>
            <a:off x="6934200" y="2983230"/>
            <a:ext cx="1375410" cy="659130"/>
            <a:chOff x="1926" y="2056"/>
            <a:chExt cx="2166" cy="1038"/>
          </a:xfrm>
        </p:grpSpPr>
        <p:grpSp>
          <p:nvGrpSpPr>
            <p:cNvPr id="157" name="组合 156"/>
            <p:cNvGrpSpPr/>
            <p:nvPr/>
          </p:nvGrpSpPr>
          <p:grpSpPr>
            <a:xfrm>
              <a:off x="1927" y="2068"/>
              <a:ext cx="2165" cy="1026"/>
              <a:chOff x="720" y="3010"/>
              <a:chExt cx="2786" cy="1320"/>
            </a:xfrm>
            <a:solidFill>
              <a:schemeClr val="bg1"/>
            </a:solidFill>
          </p:grpSpPr>
          <p:grpSp>
            <p:nvGrpSpPr>
              <p:cNvPr id="158" name="组合 157"/>
              <p:cNvGrpSpPr/>
              <p:nvPr/>
            </p:nvGrpSpPr>
            <p:grpSpPr>
              <a:xfrm>
                <a:off x="720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59" name="圆角矩形 158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60" name="直接连接符 159"/>
                <p:cNvCxnSpPr>
                  <a:stCxn id="159" idx="1"/>
                  <a:endCxn id="159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/>
                <p:cNvCxnSpPr>
                  <a:stCxn id="159" idx="0"/>
                  <a:endCxn id="159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2" name="组合 161"/>
              <p:cNvGrpSpPr/>
              <p:nvPr/>
            </p:nvGrpSpPr>
            <p:grpSpPr>
              <a:xfrm>
                <a:off x="2186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63" name="圆角矩形 162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64" name="直接连接符 163"/>
                <p:cNvCxnSpPr>
                  <a:stCxn id="163" idx="1"/>
                  <a:endCxn id="163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/>
                <p:cNvCxnSpPr>
                  <a:stCxn id="163" idx="0"/>
                  <a:endCxn id="163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6" name="文本框 165"/>
            <p:cNvSpPr txBox="1"/>
            <p:nvPr/>
          </p:nvSpPr>
          <p:spPr>
            <a:xfrm>
              <a:off x="1926" y="2056"/>
              <a:ext cx="2149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>
                  <a:latin typeface="+mn-ea"/>
                  <a:sym typeface="+mn-ea"/>
                </a:rPr>
                <a:t>舰</a:t>
              </a:r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艉</a:t>
              </a:r>
              <a:endParaRPr lang="zh-CN" altLang="en-US" sz="3600" b="1">
                <a:solidFill>
                  <a:srgbClr val="C00000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167" name="TextBox 11"/>
          <p:cNvSpPr txBox="1">
            <a:spLocks noChangeArrowheads="1"/>
          </p:cNvSpPr>
          <p:nvPr/>
        </p:nvSpPr>
        <p:spPr bwMode="auto">
          <a:xfrm>
            <a:off x="8700135" y="2369185"/>
            <a:ext cx="134175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zh</a:t>
            </a:r>
            <a:r>
              <a:rPr lang="en-US" altLang="zh-CN" sz="36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n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  <a:sym typeface="+mn-ea"/>
            </a:endParaRPr>
          </a:p>
        </p:txBody>
      </p:sp>
      <p:grpSp>
        <p:nvGrpSpPr>
          <p:cNvPr id="168" name="组合 167"/>
          <p:cNvGrpSpPr/>
          <p:nvPr/>
        </p:nvGrpSpPr>
        <p:grpSpPr>
          <a:xfrm>
            <a:off x="8883650" y="2980690"/>
            <a:ext cx="1375410" cy="659130"/>
            <a:chOff x="1926" y="2056"/>
            <a:chExt cx="2166" cy="1038"/>
          </a:xfrm>
        </p:grpSpPr>
        <p:grpSp>
          <p:nvGrpSpPr>
            <p:cNvPr id="169" name="组合 168"/>
            <p:cNvGrpSpPr/>
            <p:nvPr/>
          </p:nvGrpSpPr>
          <p:grpSpPr>
            <a:xfrm>
              <a:off x="1927" y="2068"/>
              <a:ext cx="2165" cy="1026"/>
              <a:chOff x="720" y="3010"/>
              <a:chExt cx="2786" cy="1320"/>
            </a:xfrm>
            <a:solidFill>
              <a:schemeClr val="bg1"/>
            </a:solidFill>
          </p:grpSpPr>
          <p:grpSp>
            <p:nvGrpSpPr>
              <p:cNvPr id="170" name="组合 169"/>
              <p:cNvGrpSpPr/>
              <p:nvPr/>
            </p:nvGrpSpPr>
            <p:grpSpPr>
              <a:xfrm>
                <a:off x="720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71" name="圆角矩形 170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72" name="直接连接符 171"/>
                <p:cNvCxnSpPr>
                  <a:stCxn id="171" idx="1"/>
                  <a:endCxn id="171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直接连接符 172"/>
                <p:cNvCxnSpPr>
                  <a:stCxn id="171" idx="0"/>
                  <a:endCxn id="171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4" name="组合 173"/>
              <p:cNvGrpSpPr/>
              <p:nvPr/>
            </p:nvGrpSpPr>
            <p:grpSpPr>
              <a:xfrm>
                <a:off x="2186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75" name="圆角矩形 174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76" name="直接连接符 175"/>
                <p:cNvCxnSpPr>
                  <a:stCxn id="175" idx="1"/>
                  <a:endCxn id="175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/>
                <p:cNvCxnSpPr>
                  <a:stCxn id="175" idx="0"/>
                  <a:endCxn id="175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78" name="文本框 177"/>
            <p:cNvSpPr txBox="1"/>
            <p:nvPr/>
          </p:nvSpPr>
          <p:spPr>
            <a:xfrm>
              <a:off x="1926" y="2056"/>
              <a:ext cx="2149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湛</a:t>
              </a:r>
              <a:r>
                <a:rPr lang="zh-CN" altLang="en-US" sz="3600">
                  <a:latin typeface="+mn-ea"/>
                  <a:sym typeface="+mn-ea"/>
                </a:rPr>
                <a:t>蓝</a:t>
              </a:r>
              <a:endParaRPr lang="zh-CN" altLang="en-US" sz="3600" b="1">
                <a:solidFill>
                  <a:srgbClr val="C00000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179" name="TextBox 11"/>
          <p:cNvSpPr txBox="1">
            <a:spLocks noChangeArrowheads="1"/>
          </p:cNvSpPr>
          <p:nvPr/>
        </p:nvSpPr>
        <p:spPr bwMode="auto">
          <a:xfrm>
            <a:off x="1354455" y="3739515"/>
            <a:ext cx="15487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lĭn    liè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  <a:sym typeface="+mn-ea"/>
            </a:endParaRPr>
          </a:p>
        </p:txBody>
      </p:sp>
      <p:grpSp>
        <p:nvGrpSpPr>
          <p:cNvPr id="180" name="组合 179"/>
          <p:cNvGrpSpPr/>
          <p:nvPr/>
        </p:nvGrpSpPr>
        <p:grpSpPr>
          <a:xfrm>
            <a:off x="1353820" y="4283710"/>
            <a:ext cx="1375410" cy="659130"/>
            <a:chOff x="1926" y="2056"/>
            <a:chExt cx="2166" cy="1038"/>
          </a:xfrm>
        </p:grpSpPr>
        <p:grpSp>
          <p:nvGrpSpPr>
            <p:cNvPr id="181" name="组合 180"/>
            <p:cNvGrpSpPr/>
            <p:nvPr/>
          </p:nvGrpSpPr>
          <p:grpSpPr>
            <a:xfrm>
              <a:off x="1927" y="2068"/>
              <a:ext cx="2165" cy="1026"/>
              <a:chOff x="720" y="3010"/>
              <a:chExt cx="2786" cy="1320"/>
            </a:xfrm>
            <a:solidFill>
              <a:schemeClr val="bg1"/>
            </a:solidFill>
          </p:grpSpPr>
          <p:grpSp>
            <p:nvGrpSpPr>
              <p:cNvPr id="182" name="组合 181"/>
              <p:cNvGrpSpPr/>
              <p:nvPr/>
            </p:nvGrpSpPr>
            <p:grpSpPr>
              <a:xfrm>
                <a:off x="720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83" name="圆角矩形 182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84" name="直接连接符 183"/>
                <p:cNvCxnSpPr>
                  <a:stCxn id="183" idx="1"/>
                  <a:endCxn id="183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直接连接符 184"/>
                <p:cNvCxnSpPr>
                  <a:stCxn id="183" idx="0"/>
                  <a:endCxn id="183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组合 185"/>
              <p:cNvGrpSpPr/>
              <p:nvPr/>
            </p:nvGrpSpPr>
            <p:grpSpPr>
              <a:xfrm>
                <a:off x="2186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87" name="圆角矩形 186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88" name="直接连接符 187"/>
                <p:cNvCxnSpPr>
                  <a:stCxn id="187" idx="1"/>
                  <a:endCxn id="187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直接连接符 188"/>
                <p:cNvCxnSpPr>
                  <a:stCxn id="187" idx="0"/>
                  <a:endCxn id="187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90" name="文本框 189"/>
            <p:cNvSpPr txBox="1"/>
            <p:nvPr/>
          </p:nvSpPr>
          <p:spPr>
            <a:xfrm>
              <a:off x="1926" y="2056"/>
              <a:ext cx="2149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凛冽</a:t>
              </a:r>
              <a:endParaRPr lang="zh-CN" altLang="en-US" sz="3600" b="1">
                <a:solidFill>
                  <a:srgbClr val="C00000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191" name="TextBox 11"/>
          <p:cNvSpPr txBox="1">
            <a:spLocks noChangeArrowheads="1"/>
          </p:cNvSpPr>
          <p:nvPr/>
        </p:nvSpPr>
        <p:spPr bwMode="auto">
          <a:xfrm>
            <a:off x="5550535" y="3662045"/>
            <a:ext cx="114173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g</a:t>
            </a: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ŏu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  <a:sym typeface="+mn-ea"/>
            </a:endParaRPr>
          </a:p>
        </p:txBody>
      </p:sp>
      <p:grpSp>
        <p:nvGrpSpPr>
          <p:cNvPr id="219" name="组合 218"/>
          <p:cNvGrpSpPr/>
          <p:nvPr/>
        </p:nvGrpSpPr>
        <p:grpSpPr>
          <a:xfrm>
            <a:off x="3538220" y="4271645"/>
            <a:ext cx="2828290" cy="657225"/>
            <a:chOff x="2104" y="6243"/>
            <a:chExt cx="4454" cy="1035"/>
          </a:xfrm>
        </p:grpSpPr>
        <p:grpSp>
          <p:nvGrpSpPr>
            <p:cNvPr id="215" name="组合 214"/>
            <p:cNvGrpSpPr/>
            <p:nvPr/>
          </p:nvGrpSpPr>
          <p:grpSpPr>
            <a:xfrm>
              <a:off x="2104" y="6243"/>
              <a:ext cx="4439" cy="1029"/>
              <a:chOff x="2104" y="6243"/>
              <a:chExt cx="4439" cy="1029"/>
            </a:xfrm>
          </p:grpSpPr>
          <p:grpSp>
            <p:nvGrpSpPr>
              <p:cNvPr id="193" name="组合 192"/>
              <p:cNvGrpSpPr/>
              <p:nvPr/>
            </p:nvGrpSpPr>
            <p:grpSpPr>
              <a:xfrm rot="0">
                <a:off x="2104" y="6246"/>
                <a:ext cx="2165" cy="1026"/>
                <a:chOff x="720" y="3010"/>
                <a:chExt cx="2786" cy="1320"/>
              </a:xfrm>
              <a:solidFill>
                <a:schemeClr val="bg1"/>
              </a:solidFill>
            </p:grpSpPr>
            <p:grpSp>
              <p:nvGrpSpPr>
                <p:cNvPr id="194" name="组合 193"/>
                <p:cNvGrpSpPr/>
                <p:nvPr/>
              </p:nvGrpSpPr>
              <p:grpSpPr>
                <a:xfrm>
                  <a:off x="720" y="3010"/>
                  <a:ext cx="1320" cy="1320"/>
                  <a:chOff x="1380" y="2730"/>
                  <a:chExt cx="1680" cy="1680"/>
                </a:xfrm>
                <a:grpFill/>
              </p:grpSpPr>
              <p:sp>
                <p:nvSpPr>
                  <p:cNvPr id="195" name="圆角矩形 194"/>
                  <p:cNvSpPr/>
                  <p:nvPr/>
                </p:nvSpPr>
                <p:spPr>
                  <a:xfrm>
                    <a:off x="1380" y="2730"/>
                    <a:ext cx="1680" cy="1680"/>
                  </a:xfrm>
                  <a:prstGeom prst="roundRect">
                    <a:avLst/>
                  </a:prstGeom>
                  <a:grpFill/>
                  <a:ln>
                    <a:solidFill>
                      <a:schemeClr val="tx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83895" rtlCol="0" anchor="ctr"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96" name="直接连接符 195"/>
                  <p:cNvCxnSpPr>
                    <a:stCxn id="195" idx="1"/>
                    <a:endCxn id="195" idx="3"/>
                  </p:cNvCxnSpPr>
                  <p:nvPr/>
                </p:nvCxnSpPr>
                <p:spPr>
                  <a:xfrm>
                    <a:off x="1380" y="3570"/>
                    <a:ext cx="1680" cy="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7" name="直接连接符 196"/>
                  <p:cNvCxnSpPr>
                    <a:stCxn id="195" idx="0"/>
                    <a:endCxn id="195" idx="2"/>
                  </p:cNvCxnSpPr>
                  <p:nvPr/>
                </p:nvCxnSpPr>
                <p:spPr>
                  <a:xfrm>
                    <a:off x="2220" y="2730"/>
                    <a:ext cx="0" cy="168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8" name="组合 197"/>
                <p:cNvGrpSpPr/>
                <p:nvPr/>
              </p:nvGrpSpPr>
              <p:grpSpPr>
                <a:xfrm>
                  <a:off x="2186" y="3010"/>
                  <a:ext cx="1320" cy="1320"/>
                  <a:chOff x="1380" y="2730"/>
                  <a:chExt cx="1680" cy="1680"/>
                </a:xfrm>
                <a:grpFill/>
              </p:grpSpPr>
              <p:sp>
                <p:nvSpPr>
                  <p:cNvPr id="199" name="圆角矩形 198"/>
                  <p:cNvSpPr/>
                  <p:nvPr/>
                </p:nvSpPr>
                <p:spPr>
                  <a:xfrm>
                    <a:off x="1380" y="2730"/>
                    <a:ext cx="1680" cy="1680"/>
                  </a:xfrm>
                  <a:prstGeom prst="roundRect">
                    <a:avLst/>
                  </a:prstGeom>
                  <a:grpFill/>
                  <a:ln>
                    <a:solidFill>
                      <a:schemeClr val="tx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83895" rtlCol="0" anchor="ctr"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00" name="直接连接符 199"/>
                  <p:cNvCxnSpPr>
                    <a:stCxn id="199" idx="1"/>
                    <a:endCxn id="199" idx="3"/>
                  </p:cNvCxnSpPr>
                  <p:nvPr/>
                </p:nvCxnSpPr>
                <p:spPr>
                  <a:xfrm>
                    <a:off x="1380" y="3570"/>
                    <a:ext cx="1680" cy="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>
                    <a:stCxn id="199" idx="0"/>
                    <a:endCxn id="199" idx="2"/>
                  </p:cNvCxnSpPr>
                  <p:nvPr/>
                </p:nvCxnSpPr>
                <p:spPr>
                  <a:xfrm>
                    <a:off x="2220" y="2730"/>
                    <a:ext cx="0" cy="168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6" name="组合 205"/>
              <p:cNvGrpSpPr/>
              <p:nvPr/>
            </p:nvGrpSpPr>
            <p:grpSpPr>
              <a:xfrm rot="0">
                <a:off x="4379" y="6243"/>
                <a:ext cx="2165" cy="1026"/>
                <a:chOff x="720" y="3010"/>
                <a:chExt cx="2786" cy="1320"/>
              </a:xfrm>
              <a:solidFill>
                <a:schemeClr val="bg1"/>
              </a:solidFill>
            </p:grpSpPr>
            <p:grpSp>
              <p:nvGrpSpPr>
                <p:cNvPr id="207" name="组合 206"/>
                <p:cNvGrpSpPr/>
                <p:nvPr/>
              </p:nvGrpSpPr>
              <p:grpSpPr>
                <a:xfrm>
                  <a:off x="720" y="3010"/>
                  <a:ext cx="1320" cy="1320"/>
                  <a:chOff x="1380" y="2730"/>
                  <a:chExt cx="1680" cy="1680"/>
                </a:xfrm>
                <a:grpFill/>
              </p:grpSpPr>
              <p:sp>
                <p:nvSpPr>
                  <p:cNvPr id="208" name="圆角矩形 207"/>
                  <p:cNvSpPr/>
                  <p:nvPr/>
                </p:nvSpPr>
                <p:spPr>
                  <a:xfrm>
                    <a:off x="1380" y="2730"/>
                    <a:ext cx="1680" cy="1680"/>
                  </a:xfrm>
                  <a:prstGeom prst="roundRect">
                    <a:avLst/>
                  </a:prstGeom>
                  <a:grpFill/>
                  <a:ln>
                    <a:solidFill>
                      <a:schemeClr val="tx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83895" rtlCol="0" anchor="ctr"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09" name="直接连接符 208"/>
                  <p:cNvCxnSpPr>
                    <a:stCxn id="208" idx="1"/>
                    <a:endCxn id="208" idx="3"/>
                  </p:cNvCxnSpPr>
                  <p:nvPr/>
                </p:nvCxnSpPr>
                <p:spPr>
                  <a:xfrm>
                    <a:off x="1380" y="3570"/>
                    <a:ext cx="1680" cy="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>
                    <a:stCxn id="208" idx="0"/>
                    <a:endCxn id="208" idx="2"/>
                  </p:cNvCxnSpPr>
                  <p:nvPr/>
                </p:nvCxnSpPr>
                <p:spPr>
                  <a:xfrm>
                    <a:off x="2220" y="2730"/>
                    <a:ext cx="0" cy="168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1" name="组合 210"/>
                <p:cNvGrpSpPr/>
                <p:nvPr/>
              </p:nvGrpSpPr>
              <p:grpSpPr>
                <a:xfrm>
                  <a:off x="2186" y="3010"/>
                  <a:ext cx="1320" cy="1320"/>
                  <a:chOff x="1380" y="2730"/>
                  <a:chExt cx="1680" cy="1680"/>
                </a:xfrm>
                <a:grpFill/>
              </p:grpSpPr>
              <p:sp>
                <p:nvSpPr>
                  <p:cNvPr id="212" name="圆角矩形 211"/>
                  <p:cNvSpPr/>
                  <p:nvPr/>
                </p:nvSpPr>
                <p:spPr>
                  <a:xfrm>
                    <a:off x="1380" y="2730"/>
                    <a:ext cx="1680" cy="1680"/>
                  </a:xfrm>
                  <a:prstGeom prst="roundRect">
                    <a:avLst/>
                  </a:prstGeom>
                  <a:grpFill/>
                  <a:ln>
                    <a:solidFill>
                      <a:schemeClr val="tx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83895" rtlCol="0" anchor="ctr"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13" name="直接连接符 212"/>
                  <p:cNvCxnSpPr>
                    <a:stCxn id="212" idx="1"/>
                    <a:endCxn id="212" idx="3"/>
                  </p:cNvCxnSpPr>
                  <p:nvPr/>
                </p:nvCxnSpPr>
                <p:spPr>
                  <a:xfrm>
                    <a:off x="1380" y="3570"/>
                    <a:ext cx="1680" cy="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>
                    <a:stCxn id="212" idx="0"/>
                    <a:endCxn id="212" idx="2"/>
                  </p:cNvCxnSpPr>
                  <p:nvPr/>
                </p:nvCxnSpPr>
                <p:spPr>
                  <a:xfrm>
                    <a:off x="2220" y="2730"/>
                    <a:ext cx="0" cy="168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16" name="文本框 215"/>
            <p:cNvSpPr txBox="1"/>
            <p:nvPr/>
          </p:nvSpPr>
          <p:spPr>
            <a:xfrm>
              <a:off x="2118" y="6262"/>
              <a:ext cx="4440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>
                  <a:latin typeface="+mn-ea"/>
                  <a:sym typeface="+mn-ea"/>
                </a:rPr>
                <a:t>一丝不</a:t>
              </a:r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苟</a:t>
              </a:r>
              <a:endParaRPr lang="zh-CN" altLang="en-US" sz="373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265" name="TextBox 11"/>
          <p:cNvSpPr txBox="1">
            <a:spLocks noChangeArrowheads="1"/>
          </p:cNvSpPr>
          <p:nvPr/>
        </p:nvSpPr>
        <p:spPr bwMode="auto">
          <a:xfrm>
            <a:off x="6998335" y="3739515"/>
            <a:ext cx="111569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d</a:t>
            </a:r>
            <a:r>
              <a:rPr lang="en-US" altLang="zh-CN" sz="36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n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  <a:sym typeface="+mn-ea"/>
            </a:endParaRPr>
          </a:p>
        </p:txBody>
      </p:sp>
      <p:grpSp>
        <p:nvGrpSpPr>
          <p:cNvPr id="266" name="组合 265"/>
          <p:cNvGrpSpPr/>
          <p:nvPr/>
        </p:nvGrpSpPr>
        <p:grpSpPr>
          <a:xfrm>
            <a:off x="7213600" y="4295140"/>
            <a:ext cx="2828290" cy="657225"/>
            <a:chOff x="2104" y="6243"/>
            <a:chExt cx="4454" cy="1035"/>
          </a:xfrm>
        </p:grpSpPr>
        <p:grpSp>
          <p:nvGrpSpPr>
            <p:cNvPr id="267" name="组合 266"/>
            <p:cNvGrpSpPr/>
            <p:nvPr/>
          </p:nvGrpSpPr>
          <p:grpSpPr>
            <a:xfrm>
              <a:off x="2104" y="6243"/>
              <a:ext cx="4439" cy="1029"/>
              <a:chOff x="2104" y="6243"/>
              <a:chExt cx="4439" cy="1029"/>
            </a:xfrm>
          </p:grpSpPr>
          <p:grpSp>
            <p:nvGrpSpPr>
              <p:cNvPr id="268" name="组合 267"/>
              <p:cNvGrpSpPr/>
              <p:nvPr/>
            </p:nvGrpSpPr>
            <p:grpSpPr>
              <a:xfrm rot="0">
                <a:off x="2104" y="6246"/>
                <a:ext cx="2165" cy="1026"/>
                <a:chOff x="720" y="3010"/>
                <a:chExt cx="2786" cy="1320"/>
              </a:xfrm>
              <a:solidFill>
                <a:schemeClr val="bg1"/>
              </a:solidFill>
            </p:grpSpPr>
            <p:grpSp>
              <p:nvGrpSpPr>
                <p:cNvPr id="269" name="组合 268"/>
                <p:cNvGrpSpPr/>
                <p:nvPr/>
              </p:nvGrpSpPr>
              <p:grpSpPr>
                <a:xfrm>
                  <a:off x="720" y="3010"/>
                  <a:ext cx="1320" cy="1320"/>
                  <a:chOff x="1380" y="2730"/>
                  <a:chExt cx="1680" cy="1680"/>
                </a:xfrm>
                <a:grpFill/>
              </p:grpSpPr>
              <p:sp>
                <p:nvSpPr>
                  <p:cNvPr id="270" name="圆角矩形 269"/>
                  <p:cNvSpPr/>
                  <p:nvPr/>
                </p:nvSpPr>
                <p:spPr>
                  <a:xfrm>
                    <a:off x="1380" y="2730"/>
                    <a:ext cx="1680" cy="1680"/>
                  </a:xfrm>
                  <a:prstGeom prst="roundRect">
                    <a:avLst/>
                  </a:prstGeom>
                  <a:grpFill/>
                  <a:ln>
                    <a:solidFill>
                      <a:schemeClr val="tx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83895" rtlCol="0" anchor="ctr"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71" name="直接连接符 270"/>
                  <p:cNvCxnSpPr>
                    <a:stCxn id="270" idx="1"/>
                    <a:endCxn id="270" idx="3"/>
                  </p:cNvCxnSpPr>
                  <p:nvPr/>
                </p:nvCxnSpPr>
                <p:spPr>
                  <a:xfrm>
                    <a:off x="1380" y="3570"/>
                    <a:ext cx="1680" cy="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>
                    <a:stCxn id="270" idx="0"/>
                    <a:endCxn id="270" idx="2"/>
                  </p:cNvCxnSpPr>
                  <p:nvPr/>
                </p:nvCxnSpPr>
                <p:spPr>
                  <a:xfrm>
                    <a:off x="2220" y="2730"/>
                    <a:ext cx="0" cy="168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3" name="组合 272"/>
                <p:cNvGrpSpPr/>
                <p:nvPr/>
              </p:nvGrpSpPr>
              <p:grpSpPr>
                <a:xfrm>
                  <a:off x="2186" y="3010"/>
                  <a:ext cx="1320" cy="1320"/>
                  <a:chOff x="1380" y="2730"/>
                  <a:chExt cx="1680" cy="1680"/>
                </a:xfrm>
                <a:grpFill/>
              </p:grpSpPr>
              <p:sp>
                <p:nvSpPr>
                  <p:cNvPr id="274" name="圆角矩形 273"/>
                  <p:cNvSpPr/>
                  <p:nvPr/>
                </p:nvSpPr>
                <p:spPr>
                  <a:xfrm>
                    <a:off x="1380" y="2730"/>
                    <a:ext cx="1680" cy="1680"/>
                  </a:xfrm>
                  <a:prstGeom prst="roundRect">
                    <a:avLst/>
                  </a:prstGeom>
                  <a:grpFill/>
                  <a:ln>
                    <a:solidFill>
                      <a:schemeClr val="tx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83895" rtlCol="0" anchor="ctr"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75" name="直接连接符 274"/>
                  <p:cNvCxnSpPr>
                    <a:stCxn id="274" idx="1"/>
                    <a:endCxn id="274" idx="3"/>
                  </p:cNvCxnSpPr>
                  <p:nvPr/>
                </p:nvCxnSpPr>
                <p:spPr>
                  <a:xfrm>
                    <a:off x="1380" y="3570"/>
                    <a:ext cx="1680" cy="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/>
                  <p:cNvCxnSpPr>
                    <a:stCxn id="274" idx="0"/>
                    <a:endCxn id="274" idx="2"/>
                  </p:cNvCxnSpPr>
                  <p:nvPr/>
                </p:nvCxnSpPr>
                <p:spPr>
                  <a:xfrm>
                    <a:off x="2220" y="2730"/>
                    <a:ext cx="0" cy="168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77" name="组合 276"/>
              <p:cNvGrpSpPr/>
              <p:nvPr/>
            </p:nvGrpSpPr>
            <p:grpSpPr>
              <a:xfrm rot="0">
                <a:off x="4379" y="6243"/>
                <a:ext cx="2165" cy="1026"/>
                <a:chOff x="720" y="3010"/>
                <a:chExt cx="2786" cy="1320"/>
              </a:xfrm>
              <a:solidFill>
                <a:schemeClr val="bg1"/>
              </a:solidFill>
            </p:grpSpPr>
            <p:grpSp>
              <p:nvGrpSpPr>
                <p:cNvPr id="278" name="组合 277"/>
                <p:cNvGrpSpPr/>
                <p:nvPr/>
              </p:nvGrpSpPr>
              <p:grpSpPr>
                <a:xfrm>
                  <a:off x="720" y="3010"/>
                  <a:ext cx="1320" cy="1320"/>
                  <a:chOff x="1380" y="2730"/>
                  <a:chExt cx="1680" cy="1680"/>
                </a:xfrm>
                <a:grpFill/>
              </p:grpSpPr>
              <p:sp>
                <p:nvSpPr>
                  <p:cNvPr id="279" name="圆角矩形 278"/>
                  <p:cNvSpPr/>
                  <p:nvPr/>
                </p:nvSpPr>
                <p:spPr>
                  <a:xfrm>
                    <a:off x="1380" y="2730"/>
                    <a:ext cx="1680" cy="1680"/>
                  </a:xfrm>
                  <a:prstGeom prst="roundRect">
                    <a:avLst/>
                  </a:prstGeom>
                  <a:grpFill/>
                  <a:ln>
                    <a:solidFill>
                      <a:schemeClr val="tx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83895" rtlCol="0" anchor="ctr"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80" name="直接连接符 279"/>
                  <p:cNvCxnSpPr>
                    <a:stCxn id="279" idx="1"/>
                    <a:endCxn id="279" idx="3"/>
                  </p:cNvCxnSpPr>
                  <p:nvPr/>
                </p:nvCxnSpPr>
                <p:spPr>
                  <a:xfrm>
                    <a:off x="1380" y="3570"/>
                    <a:ext cx="1680" cy="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1" name="直接连接符 280"/>
                  <p:cNvCxnSpPr>
                    <a:stCxn id="279" idx="0"/>
                    <a:endCxn id="279" idx="2"/>
                  </p:cNvCxnSpPr>
                  <p:nvPr/>
                </p:nvCxnSpPr>
                <p:spPr>
                  <a:xfrm>
                    <a:off x="2220" y="2730"/>
                    <a:ext cx="0" cy="168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82" name="组合 281"/>
                <p:cNvGrpSpPr/>
                <p:nvPr/>
              </p:nvGrpSpPr>
              <p:grpSpPr>
                <a:xfrm>
                  <a:off x="2186" y="3010"/>
                  <a:ext cx="1320" cy="1320"/>
                  <a:chOff x="1380" y="2730"/>
                  <a:chExt cx="1680" cy="1680"/>
                </a:xfrm>
                <a:grpFill/>
              </p:grpSpPr>
              <p:sp>
                <p:nvSpPr>
                  <p:cNvPr id="283" name="圆角矩形 282"/>
                  <p:cNvSpPr/>
                  <p:nvPr/>
                </p:nvSpPr>
                <p:spPr>
                  <a:xfrm>
                    <a:off x="1380" y="2730"/>
                    <a:ext cx="1680" cy="1680"/>
                  </a:xfrm>
                  <a:prstGeom prst="roundRect">
                    <a:avLst/>
                  </a:prstGeom>
                  <a:grpFill/>
                  <a:ln>
                    <a:solidFill>
                      <a:schemeClr val="tx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83895" rtlCol="0" anchor="ctr"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84" name="直接连接符 283"/>
                  <p:cNvCxnSpPr>
                    <a:stCxn id="283" idx="1"/>
                    <a:endCxn id="283" idx="3"/>
                  </p:cNvCxnSpPr>
                  <p:nvPr/>
                </p:nvCxnSpPr>
                <p:spPr>
                  <a:xfrm>
                    <a:off x="1380" y="3570"/>
                    <a:ext cx="1680" cy="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5" name="直接连接符 284"/>
                  <p:cNvCxnSpPr>
                    <a:stCxn id="283" idx="0"/>
                    <a:endCxn id="283" idx="2"/>
                  </p:cNvCxnSpPr>
                  <p:nvPr/>
                </p:nvCxnSpPr>
                <p:spPr>
                  <a:xfrm>
                    <a:off x="2220" y="2730"/>
                    <a:ext cx="0" cy="168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86" name="文本框 285"/>
            <p:cNvSpPr txBox="1"/>
            <p:nvPr/>
          </p:nvSpPr>
          <p:spPr>
            <a:xfrm>
              <a:off x="2118" y="6262"/>
              <a:ext cx="4440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殚</a:t>
              </a:r>
              <a:r>
                <a:rPr lang="zh-CN" altLang="en-US" sz="3600">
                  <a:latin typeface="+mn-ea"/>
                  <a:sym typeface="+mn-ea"/>
                </a:rPr>
                <a:t>精</a:t>
              </a:r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竭</a:t>
              </a:r>
              <a:r>
                <a:rPr lang="zh-CN" altLang="en-US" sz="3600">
                  <a:latin typeface="+mn-ea"/>
                  <a:sym typeface="+mn-ea"/>
                </a:rPr>
                <a:t>虑</a:t>
              </a:r>
              <a:endParaRPr lang="zh-CN" altLang="en-US" sz="3600">
                <a:latin typeface="+mn-ea"/>
                <a:sym typeface="+mn-ea"/>
              </a:endParaRPr>
            </a:p>
          </p:txBody>
        </p:sp>
      </p:grpSp>
      <p:sp>
        <p:nvSpPr>
          <p:cNvPr id="287" name="TextBox 11"/>
          <p:cNvSpPr txBox="1">
            <a:spLocks noChangeArrowheads="1"/>
          </p:cNvSpPr>
          <p:nvPr/>
        </p:nvSpPr>
        <p:spPr bwMode="auto">
          <a:xfrm>
            <a:off x="3512820" y="4841875"/>
            <a:ext cx="10433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>
              <a:buClrTx/>
              <a:buSzTx/>
              <a:buFont typeface="Times New Roman" panose="02020603050405020304" pitchFamily="18" charset="0"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pò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  <a:sym typeface="+mn-ea"/>
            </a:endParaRPr>
          </a:p>
        </p:txBody>
      </p:sp>
      <p:grpSp>
        <p:nvGrpSpPr>
          <p:cNvPr id="288" name="组合 287"/>
          <p:cNvGrpSpPr/>
          <p:nvPr/>
        </p:nvGrpSpPr>
        <p:grpSpPr>
          <a:xfrm>
            <a:off x="1344930" y="5487035"/>
            <a:ext cx="2828290" cy="657225"/>
            <a:chOff x="2104" y="6243"/>
            <a:chExt cx="4454" cy="1035"/>
          </a:xfrm>
        </p:grpSpPr>
        <p:grpSp>
          <p:nvGrpSpPr>
            <p:cNvPr id="289" name="组合 288"/>
            <p:cNvGrpSpPr/>
            <p:nvPr/>
          </p:nvGrpSpPr>
          <p:grpSpPr>
            <a:xfrm>
              <a:off x="2104" y="6243"/>
              <a:ext cx="4439" cy="1029"/>
              <a:chOff x="2104" y="6243"/>
              <a:chExt cx="4439" cy="1029"/>
            </a:xfrm>
          </p:grpSpPr>
          <p:grpSp>
            <p:nvGrpSpPr>
              <p:cNvPr id="290" name="组合 289"/>
              <p:cNvGrpSpPr/>
              <p:nvPr/>
            </p:nvGrpSpPr>
            <p:grpSpPr>
              <a:xfrm rot="0">
                <a:off x="2104" y="6246"/>
                <a:ext cx="2165" cy="1026"/>
                <a:chOff x="720" y="3010"/>
                <a:chExt cx="2786" cy="1320"/>
              </a:xfrm>
              <a:solidFill>
                <a:schemeClr val="bg1"/>
              </a:solidFill>
            </p:grpSpPr>
            <p:grpSp>
              <p:nvGrpSpPr>
                <p:cNvPr id="291" name="组合 290"/>
                <p:cNvGrpSpPr/>
                <p:nvPr/>
              </p:nvGrpSpPr>
              <p:grpSpPr>
                <a:xfrm>
                  <a:off x="720" y="3010"/>
                  <a:ext cx="1320" cy="1320"/>
                  <a:chOff x="1380" y="2730"/>
                  <a:chExt cx="1680" cy="1680"/>
                </a:xfrm>
                <a:grpFill/>
              </p:grpSpPr>
              <p:sp>
                <p:nvSpPr>
                  <p:cNvPr id="292" name="圆角矩形 291"/>
                  <p:cNvSpPr/>
                  <p:nvPr/>
                </p:nvSpPr>
                <p:spPr>
                  <a:xfrm>
                    <a:off x="1380" y="2730"/>
                    <a:ext cx="1680" cy="1680"/>
                  </a:xfrm>
                  <a:prstGeom prst="roundRect">
                    <a:avLst/>
                  </a:prstGeom>
                  <a:grpFill/>
                  <a:ln>
                    <a:solidFill>
                      <a:schemeClr val="tx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83895" rtlCol="0" anchor="ctr"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93" name="直接连接符 292"/>
                  <p:cNvCxnSpPr>
                    <a:stCxn id="292" idx="1"/>
                    <a:endCxn id="292" idx="3"/>
                  </p:cNvCxnSpPr>
                  <p:nvPr/>
                </p:nvCxnSpPr>
                <p:spPr>
                  <a:xfrm>
                    <a:off x="1380" y="3570"/>
                    <a:ext cx="1680" cy="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4" name="直接连接符 293"/>
                  <p:cNvCxnSpPr>
                    <a:stCxn id="292" idx="0"/>
                    <a:endCxn id="292" idx="2"/>
                  </p:cNvCxnSpPr>
                  <p:nvPr/>
                </p:nvCxnSpPr>
                <p:spPr>
                  <a:xfrm>
                    <a:off x="2220" y="2730"/>
                    <a:ext cx="0" cy="168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5" name="组合 294"/>
                <p:cNvGrpSpPr/>
                <p:nvPr/>
              </p:nvGrpSpPr>
              <p:grpSpPr>
                <a:xfrm>
                  <a:off x="2186" y="3010"/>
                  <a:ext cx="1320" cy="1320"/>
                  <a:chOff x="1380" y="2730"/>
                  <a:chExt cx="1680" cy="1680"/>
                </a:xfrm>
                <a:grpFill/>
              </p:grpSpPr>
              <p:sp>
                <p:nvSpPr>
                  <p:cNvPr id="296" name="圆角矩形 295"/>
                  <p:cNvSpPr/>
                  <p:nvPr/>
                </p:nvSpPr>
                <p:spPr>
                  <a:xfrm>
                    <a:off x="1380" y="2730"/>
                    <a:ext cx="1680" cy="1680"/>
                  </a:xfrm>
                  <a:prstGeom prst="roundRect">
                    <a:avLst/>
                  </a:prstGeom>
                  <a:grpFill/>
                  <a:ln>
                    <a:solidFill>
                      <a:schemeClr val="tx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83895" rtlCol="0" anchor="ctr"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97" name="直接连接符 296"/>
                  <p:cNvCxnSpPr>
                    <a:stCxn id="296" idx="1"/>
                    <a:endCxn id="296" idx="3"/>
                  </p:cNvCxnSpPr>
                  <p:nvPr/>
                </p:nvCxnSpPr>
                <p:spPr>
                  <a:xfrm>
                    <a:off x="1380" y="3570"/>
                    <a:ext cx="1680" cy="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8" name="直接连接符 297"/>
                  <p:cNvCxnSpPr>
                    <a:stCxn id="296" idx="0"/>
                    <a:endCxn id="296" idx="2"/>
                  </p:cNvCxnSpPr>
                  <p:nvPr/>
                </p:nvCxnSpPr>
                <p:spPr>
                  <a:xfrm>
                    <a:off x="2220" y="2730"/>
                    <a:ext cx="0" cy="168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9" name="组合 298"/>
              <p:cNvGrpSpPr/>
              <p:nvPr/>
            </p:nvGrpSpPr>
            <p:grpSpPr>
              <a:xfrm rot="0">
                <a:off x="4379" y="6243"/>
                <a:ext cx="2165" cy="1026"/>
                <a:chOff x="720" y="3010"/>
                <a:chExt cx="2786" cy="1320"/>
              </a:xfrm>
              <a:solidFill>
                <a:schemeClr val="bg1"/>
              </a:solidFill>
            </p:grpSpPr>
            <p:grpSp>
              <p:nvGrpSpPr>
                <p:cNvPr id="300" name="组合 299"/>
                <p:cNvGrpSpPr/>
                <p:nvPr/>
              </p:nvGrpSpPr>
              <p:grpSpPr>
                <a:xfrm>
                  <a:off x="720" y="3010"/>
                  <a:ext cx="1320" cy="1320"/>
                  <a:chOff x="1380" y="2730"/>
                  <a:chExt cx="1680" cy="1680"/>
                </a:xfrm>
                <a:grpFill/>
              </p:grpSpPr>
              <p:sp>
                <p:nvSpPr>
                  <p:cNvPr id="301" name="圆角矩形 300"/>
                  <p:cNvSpPr/>
                  <p:nvPr/>
                </p:nvSpPr>
                <p:spPr>
                  <a:xfrm>
                    <a:off x="1380" y="2730"/>
                    <a:ext cx="1680" cy="1680"/>
                  </a:xfrm>
                  <a:prstGeom prst="roundRect">
                    <a:avLst/>
                  </a:prstGeom>
                  <a:grpFill/>
                  <a:ln>
                    <a:solidFill>
                      <a:schemeClr val="tx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83895" rtlCol="0" anchor="ctr"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02" name="直接连接符 301"/>
                  <p:cNvCxnSpPr>
                    <a:stCxn id="301" idx="1"/>
                    <a:endCxn id="301" idx="3"/>
                  </p:cNvCxnSpPr>
                  <p:nvPr/>
                </p:nvCxnSpPr>
                <p:spPr>
                  <a:xfrm>
                    <a:off x="1380" y="3570"/>
                    <a:ext cx="1680" cy="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3" name="直接连接符 302"/>
                  <p:cNvCxnSpPr>
                    <a:stCxn id="301" idx="0"/>
                    <a:endCxn id="301" idx="2"/>
                  </p:cNvCxnSpPr>
                  <p:nvPr/>
                </p:nvCxnSpPr>
                <p:spPr>
                  <a:xfrm>
                    <a:off x="2220" y="2730"/>
                    <a:ext cx="0" cy="168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4" name="组合 303"/>
                <p:cNvGrpSpPr/>
                <p:nvPr/>
              </p:nvGrpSpPr>
              <p:grpSpPr>
                <a:xfrm>
                  <a:off x="2186" y="3010"/>
                  <a:ext cx="1320" cy="1320"/>
                  <a:chOff x="1380" y="2730"/>
                  <a:chExt cx="1680" cy="1680"/>
                </a:xfrm>
                <a:grpFill/>
              </p:grpSpPr>
              <p:sp>
                <p:nvSpPr>
                  <p:cNvPr id="305" name="圆角矩形 304"/>
                  <p:cNvSpPr/>
                  <p:nvPr/>
                </p:nvSpPr>
                <p:spPr>
                  <a:xfrm>
                    <a:off x="1380" y="2730"/>
                    <a:ext cx="1680" cy="1680"/>
                  </a:xfrm>
                  <a:prstGeom prst="roundRect">
                    <a:avLst/>
                  </a:prstGeom>
                  <a:grpFill/>
                  <a:ln>
                    <a:solidFill>
                      <a:schemeClr val="tx1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683895" rtlCol="0" anchor="ctr"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06" name="直接连接符 305"/>
                  <p:cNvCxnSpPr>
                    <a:stCxn id="305" idx="1"/>
                    <a:endCxn id="305" idx="3"/>
                  </p:cNvCxnSpPr>
                  <p:nvPr/>
                </p:nvCxnSpPr>
                <p:spPr>
                  <a:xfrm>
                    <a:off x="1380" y="3570"/>
                    <a:ext cx="1680" cy="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7" name="直接连接符 306"/>
                  <p:cNvCxnSpPr>
                    <a:stCxn id="305" idx="0"/>
                    <a:endCxn id="305" idx="2"/>
                  </p:cNvCxnSpPr>
                  <p:nvPr/>
                </p:nvCxnSpPr>
                <p:spPr>
                  <a:xfrm>
                    <a:off x="2220" y="2730"/>
                    <a:ext cx="0" cy="1680"/>
                  </a:xfrm>
                  <a:prstGeom prst="line">
                    <a:avLst/>
                  </a:prstGeom>
                  <a:grpFill/>
                  <a:ln w="12700" cmpd="sng">
                    <a:solidFill>
                      <a:schemeClr val="tx1">
                        <a:alpha val="40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308" name="文本框 307"/>
            <p:cNvSpPr txBox="1"/>
            <p:nvPr/>
          </p:nvSpPr>
          <p:spPr>
            <a:xfrm>
              <a:off x="2118" y="6262"/>
              <a:ext cx="4440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>
                  <a:latin typeface="+mn-ea"/>
                  <a:sym typeface="+mn-ea"/>
                </a:rPr>
                <a:t>惊心动</a:t>
              </a:r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魄</a:t>
              </a:r>
              <a:endParaRPr lang="zh-CN" altLang="en-US" sz="3735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309" name="TextBox 11"/>
          <p:cNvSpPr txBox="1">
            <a:spLocks noChangeArrowheads="1"/>
          </p:cNvSpPr>
          <p:nvPr/>
        </p:nvSpPr>
        <p:spPr bwMode="auto">
          <a:xfrm>
            <a:off x="8588375" y="3628390"/>
            <a:ext cx="8724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jié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  <a:sym typeface="+mn-ea"/>
            </a:endParaRPr>
          </a:p>
        </p:txBody>
      </p:sp>
      <p:sp>
        <p:nvSpPr>
          <p:cNvPr id="15362" name="文本框 1"/>
          <p:cNvSpPr txBox="1"/>
          <p:nvPr>
            <p:custDataLst>
              <p:tags r:id="rId1"/>
            </p:custDataLst>
          </p:nvPr>
        </p:nvSpPr>
        <p:spPr>
          <a:xfrm>
            <a:off x="276860" y="328295"/>
            <a:ext cx="2139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字词清单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09925" y="1690370"/>
            <a:ext cx="1375410" cy="659130"/>
            <a:chOff x="1926" y="2056"/>
            <a:chExt cx="2166" cy="1038"/>
          </a:xfrm>
        </p:grpSpPr>
        <p:grpSp>
          <p:nvGrpSpPr>
            <p:cNvPr id="3" name="组合 2"/>
            <p:cNvGrpSpPr/>
            <p:nvPr/>
          </p:nvGrpSpPr>
          <p:grpSpPr>
            <a:xfrm>
              <a:off x="1927" y="2068"/>
              <a:ext cx="2165" cy="1026"/>
              <a:chOff x="720" y="3010"/>
              <a:chExt cx="2786" cy="1320"/>
            </a:xfrm>
            <a:solidFill>
              <a:schemeClr val="bg1"/>
            </a:solidFill>
          </p:grpSpPr>
          <p:grpSp>
            <p:nvGrpSpPr>
              <p:cNvPr id="4" name="组合 3"/>
              <p:cNvGrpSpPr/>
              <p:nvPr/>
            </p:nvGrpSpPr>
            <p:grpSpPr>
              <a:xfrm>
                <a:off x="720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5" name="圆角矩形 4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6" name="直接连接符 5"/>
                <p:cNvCxnSpPr>
                  <a:stCxn id="5" idx="1"/>
                  <a:endCxn id="5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/>
                <p:cNvCxnSpPr>
                  <a:stCxn id="5" idx="0"/>
                  <a:endCxn id="5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组合 9"/>
              <p:cNvGrpSpPr/>
              <p:nvPr/>
            </p:nvGrpSpPr>
            <p:grpSpPr>
              <a:xfrm>
                <a:off x="2186" y="3010"/>
                <a:ext cx="1320" cy="1320"/>
                <a:chOff x="1380" y="2730"/>
                <a:chExt cx="1680" cy="1680"/>
              </a:xfrm>
              <a:grpFill/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1380" y="2730"/>
                  <a:ext cx="1680" cy="1680"/>
                </a:xfrm>
                <a:prstGeom prst="roundRect">
                  <a:avLst/>
                </a:prstGeom>
                <a:grpFill/>
                <a:ln>
                  <a:solidFill>
                    <a:schemeClr val="tx1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3895" rtlCol="0" anchor="ctr"/>
                <a:p>
                  <a:pPr algn="ctr"/>
                  <a:endParaRPr lang="zh-CN" altLang="en-US"/>
                </a:p>
              </p:txBody>
            </p:sp>
            <p:cxnSp>
              <p:nvCxnSpPr>
                <p:cNvPr id="13" name="直接连接符 12"/>
                <p:cNvCxnSpPr>
                  <a:stCxn id="12" idx="1"/>
                  <a:endCxn id="12" idx="3"/>
                </p:cNvCxnSpPr>
                <p:nvPr/>
              </p:nvCxnSpPr>
              <p:spPr>
                <a:xfrm>
                  <a:off x="1380" y="3570"/>
                  <a:ext cx="1680" cy="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>
                  <a:stCxn id="12" idx="0"/>
                  <a:endCxn id="12" idx="2"/>
                </p:cNvCxnSpPr>
                <p:nvPr/>
              </p:nvCxnSpPr>
              <p:spPr>
                <a:xfrm>
                  <a:off x="2220" y="2730"/>
                  <a:ext cx="0" cy="1680"/>
                </a:xfrm>
                <a:prstGeom prst="line">
                  <a:avLst/>
                </a:prstGeom>
                <a:grpFill/>
                <a:ln w="12700" cmpd="sng">
                  <a:solidFill>
                    <a:schemeClr val="tx1">
                      <a:alpha val="4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" name="文本框 19"/>
            <p:cNvSpPr txBox="1"/>
            <p:nvPr/>
          </p:nvSpPr>
          <p:spPr>
            <a:xfrm>
              <a:off x="1926" y="2056"/>
              <a:ext cx="2149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600">
                  <a:latin typeface="+mn-ea"/>
                  <a:sym typeface="+mn-ea"/>
                </a:rPr>
                <a:t>浩</a:t>
              </a:r>
              <a:r>
                <a:rPr lang="zh-CN" altLang="en-US" sz="3600" b="1">
                  <a:solidFill>
                    <a:srgbClr val="C00000"/>
                  </a:solidFill>
                  <a:latin typeface="+mn-ea"/>
                  <a:sym typeface="+mn-ea"/>
                </a:rPr>
                <a:t>瀚</a:t>
              </a:r>
              <a:endParaRPr lang="zh-CN" altLang="en-US" sz="3600" b="1">
                <a:solidFill>
                  <a:srgbClr val="C00000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1951990" y="1078865"/>
            <a:ext cx="95123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eaLnBrk="1" hangingPunct="1">
              <a:buSzTx/>
              <a:buFont typeface="Times New Roman" panose="02020603050405020304" pitchFamily="18" charset="0"/>
              <a:buNone/>
            </a:pP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</a:rPr>
              <a:t>z</a:t>
            </a:r>
            <a:r>
              <a:rPr lang="en-US" altLang="zh-CN" sz="36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600" b="1">
                <a:solidFill>
                  <a:srgbClr val="3333FF"/>
                </a:solidFill>
                <a:latin typeface="Calibri" panose="020F0502020204030204" charset="0"/>
                <a:sym typeface="+mn-ea"/>
              </a:rPr>
              <a:t>i</a:t>
            </a:r>
            <a:endParaRPr lang="en-US" altLang="zh-CN" sz="3600" b="1">
              <a:solidFill>
                <a:srgbClr val="3333FF"/>
              </a:solidFill>
              <a:latin typeface="Calibri" panose="020F050202020403020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28" grpId="1"/>
      <p:bldP spid="45" grpId="1"/>
      <p:bldP spid="83" grpId="1"/>
      <p:bldP spid="95" grpId="1"/>
      <p:bldP spid="107" grpId="1"/>
      <p:bldP spid="131" grpId="1"/>
      <p:bldP spid="143" grpId="1"/>
      <p:bldP spid="155" grpId="1"/>
      <p:bldP spid="167" grpId="1"/>
      <p:bldP spid="179" grpId="1"/>
      <p:bldP spid="191" grpId="1"/>
      <p:bldP spid="265" grpId="1"/>
      <p:bldP spid="309" grpId="1"/>
      <p:bldP spid="28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628650" y="0"/>
            <a:ext cx="10986770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937908" y="1417788"/>
            <a:ext cx="10578425" cy="50190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初</a:t>
            </a:r>
            <a:r>
              <a:rPr lang="zh-CN" altLang="en-US" sz="42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衷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杀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戮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篡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改    抵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赖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妄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图</a:t>
            </a:r>
            <a:r>
              <a:rPr lang="en-US" altLang="zh-CN" sz="4265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4265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辱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没</a:t>
            </a:r>
            <a:r>
              <a:rPr lang="en-US" altLang="zh-CN" sz="4265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呓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语    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遁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形    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铭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记    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彰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显   国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殇</a:t>
            </a:r>
            <a:r>
              <a:rPr lang="en-US" altLang="zh-CN" sz="4265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悼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念    警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惕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矢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志    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缅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怀    磅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礴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惨绝人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寰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265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振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聋发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聩</a:t>
            </a:r>
            <a:endParaRPr lang="en-US" altLang="zh-CN" sz="4265" b="1" dirty="0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沧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海桑田        一以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贯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之    </a:t>
            </a:r>
            <a:endParaRPr lang="zh-CN" altLang="en-US" sz="426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657591" y="1109023"/>
            <a:ext cx="835361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lù</a:t>
            </a:r>
            <a:endParaRPr lang="en-US" altLang="zh-CN" sz="3730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159127" y="1081529"/>
            <a:ext cx="1414827" cy="6648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730" b="1" dirty="0" err="1">
                <a:solidFill>
                  <a:srgbClr val="0033CC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cuàn</a:t>
            </a:r>
            <a:endParaRPr lang="zh-CN" altLang="en-US" sz="3730" b="1" dirty="0">
              <a:solidFill>
                <a:srgbClr val="0033CC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8147569" y="1250213"/>
            <a:ext cx="1116635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l</a:t>
            </a:r>
            <a:r>
              <a:rPr lang="en-US" altLang="zh-CN" sz="3730" b="1">
                <a:solidFill>
                  <a:srgbClr val="0033CC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i</a:t>
            </a:r>
            <a:endParaRPr lang="en-US" altLang="zh-CN" sz="3730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466618" y="2203752"/>
            <a:ext cx="765572" cy="6648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730" b="1" dirty="0" err="1">
                <a:solidFill>
                  <a:srgbClr val="0033CC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mò</a:t>
            </a:r>
            <a:endParaRPr lang="zh-CN" altLang="en-US" sz="3730" b="1" dirty="0">
              <a:solidFill>
                <a:srgbClr val="0033CC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014680" y="3063134"/>
            <a:ext cx="1152587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b="1">
                <a:solidFill>
                  <a:srgbClr val="0033CC"/>
                </a:solidFill>
                <a:latin typeface="宋体" panose="02010600030101010101" pitchFamily="2" charset="-122"/>
              </a:rPr>
              <a:t>dào</a:t>
            </a:r>
            <a:endParaRPr lang="zh-CN" altLang="en-US" sz="373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215589" y="2134719"/>
            <a:ext cx="835362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yì</a:t>
            </a:r>
            <a:endParaRPr lang="en-US" altLang="zh-CN" sz="3730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300821" y="2134719"/>
            <a:ext cx="1330234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b="1" dirty="0" err="1">
                <a:solidFill>
                  <a:srgbClr val="0033CC"/>
                </a:solidFill>
                <a:latin typeface="宋体" panose="02010600030101010101" pitchFamily="2" charset="-122"/>
              </a:rPr>
              <a:t>dùn</a:t>
            </a:r>
            <a:endParaRPr lang="zh-CN" altLang="en-US" sz="373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225526" y="3065248"/>
            <a:ext cx="1674953" cy="6648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730" b="1" dirty="0" err="1">
                <a:solidFill>
                  <a:srgbClr val="0033CC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shānɡ</a:t>
            </a:r>
            <a:r>
              <a:rPr lang="en-US" altLang="zh-CN" sz="3730" b="1" dirty="0">
                <a:solidFill>
                  <a:srgbClr val="0033CC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 </a:t>
            </a:r>
            <a:endParaRPr lang="zh-CN" altLang="en-US" sz="3730" b="1" dirty="0">
              <a:solidFill>
                <a:srgbClr val="0033CC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868232" y="3188438"/>
            <a:ext cx="763458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tì</a:t>
            </a:r>
            <a:endParaRPr lang="en-US" altLang="zh-CN" sz="3730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466850" y="708025"/>
            <a:ext cx="3622040" cy="542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与</a:t>
            </a:r>
            <a:r>
              <a:rPr lang="zh-CN" altLang="en-US" sz="266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“戳穿”</a:t>
            </a: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66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“戳”</a:t>
            </a: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区别开</a:t>
            </a:r>
            <a:endParaRPr lang="zh-CN" altLang="en-US" sz="266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05630" y="1715981"/>
            <a:ext cx="530824" cy="60484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31" name="矩形 30"/>
          <p:cNvSpPr/>
          <p:nvPr/>
        </p:nvSpPr>
        <p:spPr>
          <a:xfrm>
            <a:off x="4848848" y="4664769"/>
            <a:ext cx="528710" cy="6027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7369121" y="3202715"/>
            <a:ext cx="1152588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dirty="0" err="1">
                <a:solidFill>
                  <a:srgbClr val="0033CC"/>
                </a:solidFill>
                <a:cs typeface="Arial" panose="020B0604020202020204" pitchFamily="34" charset="0"/>
              </a:rPr>
              <a:t>shǐ</a:t>
            </a:r>
            <a:endParaRPr lang="en-US" altLang="zh-CN" sz="3730" dirty="0" err="1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014980" y="5292090"/>
            <a:ext cx="3061335" cy="542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意为</a:t>
            </a:r>
            <a:r>
              <a:rPr lang="zh-CN" altLang="en-US" sz="266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“广大的地域”</a:t>
            </a:r>
            <a:endParaRPr lang="zh-CN" altLang="en-US" sz="266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9535051" y="3131865"/>
            <a:ext cx="1340808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dirty="0" err="1">
                <a:solidFill>
                  <a:srgbClr val="0033CC"/>
                </a:solidFill>
                <a:cs typeface="Arial" panose="020B0604020202020204" pitchFamily="34" charset="0"/>
              </a:rPr>
              <a:t>mi</a:t>
            </a:r>
            <a:r>
              <a:rPr lang="en-US" altLang="zh-CN" sz="3730" b="1" dirty="0" err="1">
                <a:solidFill>
                  <a:srgbClr val="0033CC"/>
                </a:solidFill>
                <a:latin typeface="宋体" panose="02010600030101010101" pitchFamily="2" charset="-122"/>
              </a:rPr>
              <a:t>ǎn</a:t>
            </a:r>
            <a:endParaRPr lang="zh-CN" altLang="en-US" sz="373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579339" y="4178625"/>
            <a:ext cx="767687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b="1" dirty="0" err="1">
                <a:solidFill>
                  <a:srgbClr val="0033CC"/>
                </a:solidFill>
                <a:latin typeface="宋体" panose="02010600030101010101" pitchFamily="2" charset="-122"/>
              </a:rPr>
              <a:t>bó</a:t>
            </a:r>
            <a:endParaRPr lang="zh-CN" altLang="en-US" sz="373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111963" y="3247125"/>
            <a:ext cx="778261" cy="42085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993850" y="3202714"/>
            <a:ext cx="1719365" cy="542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读音易错</a:t>
            </a:r>
            <a:endParaRPr lang="zh-CN" altLang="en-US" sz="266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7880016" y="4178847"/>
            <a:ext cx="1008779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dirty="0" err="1">
                <a:solidFill>
                  <a:srgbClr val="0033CC"/>
                </a:solidFill>
                <a:cs typeface="Arial" panose="020B0604020202020204" pitchFamily="34" charset="0"/>
              </a:rPr>
              <a:t>kuì</a:t>
            </a:r>
            <a:endParaRPr lang="en-US" altLang="zh-CN" sz="3730" dirty="0" err="1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238750" y="708025"/>
            <a:ext cx="3002280" cy="542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注意下面不是</a:t>
            </a:r>
            <a:r>
              <a:rPr lang="zh-CN" altLang="en-US" sz="266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么</a:t>
            </a:r>
            <a:r>
              <a:rPr lang="zh-CN" altLang="en-US" sz="266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endParaRPr lang="zh-CN" altLang="en-US" sz="2665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421367" y="1705408"/>
            <a:ext cx="530824" cy="60484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38" name="矩形 37"/>
          <p:cNvSpPr/>
          <p:nvPr/>
        </p:nvSpPr>
        <p:spPr>
          <a:xfrm>
            <a:off x="8147423" y="4670412"/>
            <a:ext cx="528710" cy="60272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369050" y="5309235"/>
            <a:ext cx="4095115" cy="542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与耳朵相关，故为</a:t>
            </a:r>
            <a:r>
              <a:rPr lang="zh-CN" altLang="en-US" sz="266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“耳”</a:t>
            </a: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旁 </a:t>
            </a:r>
            <a:endParaRPr lang="zh-CN" altLang="en-US" sz="266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4485698" y="4057109"/>
            <a:ext cx="1245344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b="1" dirty="0" err="1">
                <a:solidFill>
                  <a:srgbClr val="0033CC"/>
                </a:solidFill>
                <a:latin typeface="宋体" panose="02010600030101010101" pitchFamily="2" charset="-122"/>
              </a:rPr>
              <a:t>huán</a:t>
            </a:r>
            <a:endParaRPr lang="zh-CN" altLang="en-US" sz="373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9332166" y="2134719"/>
            <a:ext cx="2052452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b="1" dirty="0" err="1">
                <a:solidFill>
                  <a:srgbClr val="0033CC"/>
                </a:solidFill>
                <a:latin typeface="宋体" panose="02010600030101010101" pitchFamily="2" charset="-122"/>
              </a:rPr>
              <a:t>zhānɡ</a:t>
            </a:r>
            <a:endParaRPr lang="zh-CN" altLang="en-US" sz="373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362" name="文本框 1"/>
          <p:cNvSpPr txBox="1"/>
          <p:nvPr>
            <p:custDataLst>
              <p:tags r:id="rId1"/>
            </p:custDataLst>
          </p:nvPr>
        </p:nvSpPr>
        <p:spPr>
          <a:xfrm>
            <a:off x="276860" y="328295"/>
            <a:ext cx="2139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字词清单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09246" y="5172178"/>
            <a:ext cx="1674953" cy="6648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730" b="1" dirty="0" err="1">
                <a:solidFill>
                  <a:srgbClr val="0033CC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cānɡ</a:t>
            </a:r>
            <a:r>
              <a:rPr lang="en-US" altLang="zh-CN" sz="3730" b="1" dirty="0">
                <a:solidFill>
                  <a:srgbClr val="0033CC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 </a:t>
            </a:r>
            <a:endParaRPr lang="zh-CN" altLang="en-US" sz="3730" b="1" dirty="0">
              <a:solidFill>
                <a:srgbClr val="0033CC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79233" y="1705669"/>
            <a:ext cx="528710" cy="6027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algn="ctr">
              <a:defRPr/>
            </a:pPr>
            <a:endParaRPr lang="zh-CN" altLang="en-US" sz="10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264285" y="1173480"/>
            <a:ext cx="1750695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dirty="0" err="1">
                <a:solidFill>
                  <a:srgbClr val="0033CC"/>
                </a:solidFill>
                <a:cs typeface="Arial" panose="020B0604020202020204" pitchFamily="34" charset="0"/>
              </a:rPr>
              <a:t>zhōng</a:t>
            </a:r>
            <a:endParaRPr lang="en-US" altLang="zh-CN" sz="3730" dirty="0" err="1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535160" y="1250315"/>
            <a:ext cx="1848485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w</a:t>
            </a:r>
            <a:r>
              <a:rPr lang="en-US" altLang="zh-CN" sz="3730" b="1">
                <a:solidFill>
                  <a:srgbClr val="0033CC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ng</a:t>
            </a:r>
            <a:endParaRPr lang="en-US" altLang="zh-CN" sz="3730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037705" y="2226945"/>
            <a:ext cx="1848485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m</a:t>
            </a:r>
            <a:r>
              <a:rPr lang="en-US" altLang="zh-CN" sz="3730" b="1">
                <a:solidFill>
                  <a:srgbClr val="0033CC"/>
                </a:solidFill>
                <a:cs typeface="Arial" panose="020B0604020202020204" pitchFamily="34" charset="0"/>
              </a:rPr>
              <a:t>í</a:t>
            </a:r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ng</a:t>
            </a:r>
            <a:endParaRPr lang="en-US" altLang="zh-CN" sz="3730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0" grpId="0" bldLvl="0" animBg="1"/>
      <p:bldP spid="31" grpId="0" bldLvl="0" animBg="1"/>
      <p:bldP spid="29" grpId="0" bldLvl="0" animBg="1"/>
      <p:bldP spid="33" grpId="0" bldLvl="0" animBg="1"/>
      <p:bldP spid="34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6200" y="990600"/>
          <a:ext cx="12115165" cy="4532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51430"/>
                <a:gridCol w="1084580"/>
                <a:gridCol w="4594225"/>
                <a:gridCol w="3884930"/>
              </a:tblGrid>
              <a:tr h="50165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项目</a:t>
                      </a:r>
                      <a:r>
                        <a:rPr lang="en-US" sz="28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篇目</a:t>
                      </a:r>
                      <a:endParaRPr lang="en-US" altLang="en-US" sz="2800" b="1" dirty="0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体裁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新闻要素及事件呈现方式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写作意图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《首届诺贝尔奖颁发》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 err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72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《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飞天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凌空》</a:t>
                      </a:r>
                      <a:endParaRPr lang="en-US" altLang="en-US" sz="2800" b="1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26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200000"/>
                        </a:lnSpc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《一着惊海天》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fontAlgn="auto">
                        <a:lnSpc>
                          <a:spcPct val="200000"/>
                        </a:lnSpc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145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《国行公祭，为佑世界和平》</a:t>
                      </a:r>
                      <a:endParaRPr lang="en-US" altLang="en-US" sz="2800" b="1" dirty="0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55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探究发现</a:t>
                      </a:r>
                      <a:endParaRPr lang="zh-CN" altLang="en-US" sz="2800" b="1" dirty="0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661035" y="532130"/>
            <a:ext cx="260286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文体知识</a:t>
            </a:r>
            <a:endParaRPr lang="zh-CN" altLang="en-US" sz="4000" b="1">
              <a:solidFill>
                <a:srgbClr val="FF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556895" y="1413510"/>
            <a:ext cx="109289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新闻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特写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形象化的描写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作为主要表现手段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截取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新闻事件中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最具有价值、最生动感人、最富有特征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片段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和部分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予以放大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,从而鲜明再现典型人物、事件、场景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的一种新闻体裁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兼有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新闻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文学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的特点。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最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典型、最有表现力的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瞬间或片段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将其拉长、放大、定格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,从而形成一个焦点,将整个新闻事件折射出来,这样的写法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细致入微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,而且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现场感强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56895" y="4634230"/>
            <a:ext cx="1093978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通讯</a:t>
            </a:r>
            <a:r>
              <a:rPr lang="zh-CN" altLang="en-US" sz="3200" b="1" dirty="0">
                <a:latin typeface="Comic Sans MS" panose="030F0702030302020204" pitchFamily="66" charset="0"/>
              </a:rPr>
              <a:t>是</a:t>
            </a:r>
            <a:r>
              <a:rPr lang="zh-CN" altLang="en-US" sz="3200" b="1" dirty="0">
                <a:latin typeface="Comic Sans MS" panose="030F0702030302020204" pitchFamily="66" charset="0"/>
                <a:sym typeface="+mn-ea"/>
              </a:rPr>
              <a:t>运用叙述、描写、抒情、议论等</a:t>
            </a:r>
            <a:r>
              <a:rPr lang="zh-CN" altLang="en-US" sz="3200" b="1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多种手法</a:t>
            </a:r>
            <a:r>
              <a:rPr lang="zh-CN" altLang="zh-CN" sz="3200" b="1" dirty="0">
                <a:solidFill>
                  <a:srgbClr val="000000"/>
                </a:solidFill>
                <a:sym typeface="宋体" panose="02010600030101010101" pitchFamily="2" charset="-122"/>
              </a:rPr>
              <a:t>,具体形象地讲述新闻事实的</a:t>
            </a:r>
            <a:r>
              <a:rPr lang="zh-CN" altLang="en-US" sz="3200" b="1" dirty="0">
                <a:latin typeface="Comic Sans MS" panose="030F0702030302020204" pitchFamily="66" charset="0"/>
                <a:sym typeface="+mn-ea"/>
              </a:rPr>
              <a:t>一种</a:t>
            </a:r>
            <a:r>
              <a:rPr lang="zh-CN" altLang="en-US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报道形式。最</a:t>
            </a:r>
            <a:r>
              <a:rPr lang="zh-CN" altLang="en-US" sz="3200" b="1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常见的是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人物通讯</a:t>
            </a:r>
            <a:r>
              <a:rPr lang="zh-CN" altLang="en-US" sz="3200" b="1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事件通讯</a:t>
            </a:r>
            <a:r>
              <a:rPr lang="zh-CN" altLang="en-US" sz="3200" b="1" dirty="0">
                <a:latin typeface="Comic Sans MS" panose="030F0702030302020204" pitchFamily="66" charset="0"/>
              </a:rPr>
              <a:t>。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631825" y="0"/>
            <a:ext cx="10819130" cy="68338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2560" y="1562100"/>
          <a:ext cx="11957685" cy="5097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6345"/>
                <a:gridCol w="1938020"/>
                <a:gridCol w="2574290"/>
                <a:gridCol w="3337560"/>
                <a:gridCol w="2871470"/>
              </a:tblGrid>
              <a:tr h="9245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篇目</a:t>
                      </a:r>
                      <a:endParaRPr lang="en-US" altLang="en-US" sz="2800" b="1" dirty="0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《首届诺贝尔奖颁发》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飞天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凌空》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《一着惊海天》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《国行公祭，为佑世界和平》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体裁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 err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0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时效性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800" b="0" err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4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主要 内容</a:t>
                      </a:r>
                      <a:endParaRPr lang="en-US" altLang="en-US" sz="2800" b="1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9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篇幅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4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表达 方式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lang="en-US" sz="2400" b="0" u="sng" err="1">
                        <a:solidFill>
                          <a:srgbClr val="0033CC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lang="en-US" sz="3200" b="1" err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5" name="文本框 104"/>
          <p:cNvSpPr txBox="1"/>
          <p:nvPr/>
        </p:nvSpPr>
        <p:spPr>
          <a:xfrm>
            <a:off x="609600" y="630555"/>
            <a:ext cx="8279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0050"/>
            <a:r>
              <a:rPr lang="zh-CN" sz="3200" b="1">
                <a:solidFill>
                  <a:schemeClr val="accent1"/>
                </a:solidFill>
                <a:latin typeface="+mn-ea"/>
                <a:cs typeface="+mn-ea"/>
              </a:rPr>
              <a:t>任务二</a:t>
            </a:r>
            <a:r>
              <a:rPr lang="en-US" altLang="zh-CN" sz="3200" b="1">
                <a:solidFill>
                  <a:schemeClr val="accent1"/>
                </a:solidFill>
                <a:latin typeface="+mn-ea"/>
                <a:cs typeface="+mn-ea"/>
              </a:rPr>
              <a:t>  </a:t>
            </a:r>
            <a:r>
              <a:rPr lang="zh-CN" sz="3200" b="1">
                <a:solidFill>
                  <a:schemeClr val="accent1"/>
                </a:solidFill>
                <a:latin typeface="+mn-ea"/>
                <a:cs typeface="+mn-ea"/>
              </a:rPr>
              <a:t>比较四篇文章，了解新闻特点</a:t>
            </a:r>
            <a:endParaRPr lang="zh-CN" altLang="en-US" sz="3200" b="1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AS_UNIQUEID" val="247"/>
</p:tagLst>
</file>

<file path=ppt/tags/tag101.xml><?xml version="1.0" encoding="utf-8"?>
<p:tagLst xmlns:p="http://schemas.openxmlformats.org/presentationml/2006/main">
  <p:tag name="AS_UNIQUEID" val="248"/>
</p:tagLst>
</file>

<file path=ppt/tags/tag102.xml><?xml version="1.0" encoding="utf-8"?>
<p:tagLst xmlns:p="http://schemas.openxmlformats.org/presentationml/2006/main">
  <p:tag name="AS_UNIQUEID" val="249"/>
</p:tagLst>
</file>

<file path=ppt/tags/tag103.xml><?xml version="1.0" encoding="utf-8"?>
<p:tagLst xmlns:p="http://schemas.openxmlformats.org/presentationml/2006/main">
  <p:tag name="AS_UNIQUEID" val="250"/>
</p:tagLst>
</file>

<file path=ppt/tags/tag104.xml><?xml version="1.0" encoding="utf-8"?>
<p:tagLst xmlns:p="http://schemas.openxmlformats.org/presentationml/2006/main">
  <p:tag name="AS_UNIQUEID" val="251"/>
</p:tagLst>
</file>

<file path=ppt/tags/tag105.xml><?xml version="1.0" encoding="utf-8"?>
<p:tagLst xmlns:p="http://schemas.openxmlformats.org/presentationml/2006/main">
  <p:tag name="AS_UNIQUEID" val="252"/>
</p:tagLst>
</file>

<file path=ppt/tags/tag106.xml><?xml version="1.0" encoding="utf-8"?>
<p:tagLst xmlns:p="http://schemas.openxmlformats.org/presentationml/2006/main">
  <p:tag name="AS_UNIQUEID" val="254"/>
</p:tagLst>
</file>

<file path=ppt/tags/tag107.xml><?xml version="1.0" encoding="utf-8"?>
<p:tagLst xmlns:p="http://schemas.openxmlformats.org/presentationml/2006/main">
  <p:tag name="AS_UNIQUEID" val="255"/>
</p:tagLst>
</file>

<file path=ppt/tags/tag108.xml><?xml version="1.0" encoding="utf-8"?>
<p:tagLst xmlns:p="http://schemas.openxmlformats.org/presentationml/2006/main">
  <p:tag name="AS_UNIQUEID" val="256"/>
</p:tagLst>
</file>

<file path=ppt/tags/tag109.xml><?xml version="1.0" encoding="utf-8"?>
<p:tagLst xmlns:p="http://schemas.openxmlformats.org/presentationml/2006/main">
  <p:tag name="AS_UNIQUEID" val="257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AS_UNIQUEID" val="258"/>
</p:tagLst>
</file>

<file path=ppt/tags/tag111.xml><?xml version="1.0" encoding="utf-8"?>
<p:tagLst xmlns:p="http://schemas.openxmlformats.org/presentationml/2006/main">
  <p:tag name="AS_UNIQUEID" val="259"/>
</p:tagLst>
</file>

<file path=ppt/tags/tag112.xml><?xml version="1.0" encoding="utf-8"?>
<p:tagLst xmlns:p="http://schemas.openxmlformats.org/presentationml/2006/main">
  <p:tag name="AS_UNIQUEID" val="261"/>
</p:tagLst>
</file>

<file path=ppt/tags/tag113.xml><?xml version="1.0" encoding="utf-8"?>
<p:tagLst xmlns:p="http://schemas.openxmlformats.org/presentationml/2006/main">
  <p:tag name="AS_UNIQUEID" val="262"/>
</p:tagLst>
</file>

<file path=ppt/tags/tag114.xml><?xml version="1.0" encoding="utf-8"?>
<p:tagLst xmlns:p="http://schemas.openxmlformats.org/presentationml/2006/main">
  <p:tag name="AS_UNIQUEID" val="263"/>
</p:tagLst>
</file>

<file path=ppt/tags/tag115.xml><?xml version="1.0" encoding="utf-8"?>
<p:tagLst xmlns:p="http://schemas.openxmlformats.org/presentationml/2006/main">
  <p:tag name="AS_UNIQUEID" val="264"/>
</p:tagLst>
</file>

<file path=ppt/tags/tag116.xml><?xml version="1.0" encoding="utf-8"?>
<p:tagLst xmlns:p="http://schemas.openxmlformats.org/presentationml/2006/main">
  <p:tag name="AS_UNIQUEID" val="265"/>
</p:tagLst>
</file>

<file path=ppt/tags/tag117.xml><?xml version="1.0" encoding="utf-8"?>
<p:tagLst xmlns:p="http://schemas.openxmlformats.org/presentationml/2006/main">
  <p:tag name="AS_UNIQUEID" val="267"/>
</p:tagLst>
</file>

<file path=ppt/tags/tag118.xml><?xml version="1.0" encoding="utf-8"?>
<p:tagLst xmlns:p="http://schemas.openxmlformats.org/presentationml/2006/main">
  <p:tag name="AS_UNIQUEID" val="268"/>
</p:tagLst>
</file>

<file path=ppt/tags/tag119.xml><?xml version="1.0" encoding="utf-8"?>
<p:tagLst xmlns:p="http://schemas.openxmlformats.org/presentationml/2006/main">
  <p:tag name="AS_UNIQUEID" val="269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AS_UNIQUEID" val="270"/>
</p:tagLst>
</file>

<file path=ppt/tags/tag121.xml><?xml version="1.0" encoding="utf-8"?>
<p:tagLst xmlns:p="http://schemas.openxmlformats.org/presentationml/2006/main">
  <p:tag name="AS_UNIQUEID" val="271"/>
</p:tagLst>
</file>

<file path=ppt/tags/tag122.xml><?xml version="1.0" encoding="utf-8"?>
<p:tagLst xmlns:p="http://schemas.openxmlformats.org/presentationml/2006/main">
  <p:tag name="AS_UNIQUEID" val="273"/>
</p:tagLst>
</file>

<file path=ppt/tags/tag123.xml><?xml version="1.0" encoding="utf-8"?>
<p:tagLst xmlns:p="http://schemas.openxmlformats.org/presentationml/2006/main">
  <p:tag name="AS_UNIQUEID" val="274"/>
</p:tagLst>
</file>

<file path=ppt/tags/tag124.xml><?xml version="1.0" encoding="utf-8"?>
<p:tagLst xmlns:p="http://schemas.openxmlformats.org/presentationml/2006/main">
  <p:tag name="AS_UNIQUEID" val="275"/>
</p:tagLst>
</file>

<file path=ppt/tags/tag125.xml><?xml version="1.0" encoding="utf-8"?>
<p:tagLst xmlns:p="http://schemas.openxmlformats.org/presentationml/2006/main">
  <p:tag name="AS_UNIQUEID" val="276"/>
</p:tagLst>
</file>

<file path=ppt/tags/tag126.xml><?xml version="1.0" encoding="utf-8"?>
<p:tagLst xmlns:p="http://schemas.openxmlformats.org/presentationml/2006/main">
  <p:tag name="AS_UNIQUEID" val="280"/>
</p:tagLst>
</file>

<file path=ppt/tags/tag127.xml><?xml version="1.0" encoding="utf-8"?>
<p:tagLst xmlns:p="http://schemas.openxmlformats.org/presentationml/2006/main">
  <p:tag name="AS_UNIQUEID" val="281"/>
</p:tagLst>
</file>

<file path=ppt/tags/tag128.xml><?xml version="1.0" encoding="utf-8"?>
<p:tagLst xmlns:p="http://schemas.openxmlformats.org/presentationml/2006/main">
  <p:tag name="AS_UNIQUEID" val="282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3.xml><?xml version="1.0" encoding="utf-8"?>
<p:tagLst xmlns:p="http://schemas.openxmlformats.org/presentationml/2006/main">
  <p:tag name="KSO_WM_UNIT_TABLE_BEAUTIFY" val="smartTable{06ba9a32-daa9-4370-9dd1-573b983dddc8}"/>
  <p:tag name="TABLE_ENDDRAG_ORIGIN_RECT" val="953*360"/>
  <p:tag name="TABLE_ENDDRAG_RECT" val="6*78*953*360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8.xml><?xml version="1.0" encoding="utf-8"?>
<p:tagLst xmlns:p="http://schemas.openxmlformats.org/presentationml/2006/main">
  <p:tag name="KSO_WM_UNIT_TABLE_BEAUTIFY" val="smartTable{ce8fbe6a-ffe3-4fcd-a115-1eb2af11809f}"/>
  <p:tag name="TABLE_ENDDRAG_ORIGIN_RECT" val="954*367"/>
  <p:tag name="TABLE_ENDDRAG_RECT" val="0*132*954*367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ABLE_BEAUTIFY" val="smartTable{6ce8a392-01a4-42a9-9d92-5906b24582df}"/>
  <p:tag name="TABLE_ENDDRAG_ORIGIN_RECT" val="954*367"/>
  <p:tag name="TABLE_ENDDRAG_RECT" val="0*132*954*367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3.xml><?xml version="1.0" encoding="utf-8"?>
<p:tagLst xmlns:p="http://schemas.openxmlformats.org/presentationml/2006/main">
  <p:tag name="AS_UNIQUEID" val="713"/>
</p:tagLst>
</file>

<file path=ppt/tags/tag144.xml><?xml version="1.0" encoding="utf-8"?>
<p:tagLst xmlns:p="http://schemas.openxmlformats.org/presentationml/2006/main">
  <p:tag name="KSO_WM_UNIT_TABLE_BEAUTIFY" val="smartTable{8d61a87b-c3b7-46e1-9111-2f1c440f7a20}"/>
  <p:tag name="TABLE_ENDDRAG_ORIGIN_RECT" val="764*157"/>
  <p:tag name="TABLE_ENDDRAG_RECT" val="24*202*764*157"/>
</p:tagLst>
</file>

<file path=ppt/tags/tag145.xml><?xml version="1.0" encoding="utf-8"?>
<p:tagLst xmlns:p="http://schemas.openxmlformats.org/presentationml/2006/main">
  <p:tag name="AS_UNIQUEID" val="717"/>
</p:tagLst>
</file>

<file path=ppt/tags/tag146.xml><?xml version="1.0" encoding="utf-8"?>
<p:tagLst xmlns:p="http://schemas.openxmlformats.org/presentationml/2006/main">
  <p:tag name="AS_UNIQUEID" val="719"/>
</p:tagLst>
</file>

<file path=ppt/tags/tag147.xml><?xml version="1.0" encoding="utf-8"?>
<p:tagLst xmlns:p="http://schemas.openxmlformats.org/presentationml/2006/main">
  <p:tag name="AS_UNIQUEID" val="720"/>
</p:tagLst>
</file>

<file path=ppt/tags/tag148.xml><?xml version="1.0" encoding="utf-8"?>
<p:tagLst xmlns:p="http://schemas.openxmlformats.org/presentationml/2006/main">
  <p:tag name="AS_UNIQUEID" val="721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ABLE_BEAUTIFY" val="smartTable{e9ecb939-25db-4d11-aa29-0c58f5401b19}"/>
  <p:tag name="TABLE_ENDDRAG_ORIGIN_RECT" val="813*327"/>
  <p:tag name="TABLE_ENDDRAG_RECT" val="66*151*813*327"/>
</p:tagLst>
</file>

<file path=ppt/tags/tag151.xml><?xml version="1.0" encoding="utf-8"?>
<p:tagLst xmlns:p="http://schemas.openxmlformats.org/presentationml/2006/main">
  <p:tag name="AS_UNIQUEID" val="717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AS_UNIQUEID" val="713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TABLE_ENDDRAG_ORIGIN_RECT" val="813*267"/>
  <p:tag name="TABLE_ENDDRAG_RECT" val="56*183*813*267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TABLE_ENDDRAG_ORIGIN_RECT" val="799*370"/>
  <p:tag name="TABLE_ENDDRAG_RECT" val="72*153*799*370"/>
</p:tagLst>
</file>

<file path=ppt/tags/tag172.xml><?xml version="1.0" encoding="utf-8"?>
<p:tagLst xmlns:p="http://schemas.openxmlformats.org/presentationml/2006/main">
  <p:tag name="TABLE_ENDDRAG_ORIGIN_RECT" val="828*318"/>
  <p:tag name="TABLE_ENDDRAG_RECT" val="60*91*828*318"/>
</p:tagLst>
</file>

<file path=ppt/tags/tag173.xml><?xml version="1.0" encoding="utf-8"?>
<p:tagLst xmlns:p="http://schemas.openxmlformats.org/presentationml/2006/main">
  <p:tag name="TABLE_ENDDRAG_ORIGIN_RECT" val="867*171"/>
  <p:tag name="TABLE_ENDDRAG_RECT" val="43*255*867*171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TABLE_ENDDRAG_ORIGIN_RECT" val="877*176"/>
  <p:tag name="TABLE_ENDDRAG_RECT" val="42*182*877*176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AS_UNIQUEID" val="162"/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TABLE_ENDDRAG_ORIGIN_RECT" val="936*426"/>
  <p:tag name="TABLE_ENDDRAG_RECT" val="11*13*936*426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TABLE_ENDDRAG_ORIGIN_RECT" val="891*239"/>
  <p:tag name="TABLE_ENDDRAG_RECT" val="30*162*891*239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TABLE_ENDDRAG_ORIGIN_RECT" val="960*367"/>
  <p:tag name="TABLE_ENDDRAG_RECT" val="0*150*960*367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1.xml><?xml version="1.0" encoding="utf-8"?>
<p:tagLst xmlns:p="http://schemas.openxmlformats.org/presentationml/2006/main">
  <p:tag name="TABLE_ENDDRAG_ORIGIN_RECT" val="865*251"/>
  <p:tag name="TABLE_ENDDRAG_RECT" val="51*150*865*251"/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AS_UNIQUEID" val="162"/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AS_UNIQUEID" val="162"/>
  <p:tag name="KSO_WM_BEAUTIFY_FLAG" val=""/>
</p:tagLst>
</file>

<file path=ppt/tags/tag208.xml><?xml version="1.0" encoding="utf-8"?>
<p:tagLst xmlns:p="http://schemas.openxmlformats.org/presentationml/2006/main">
  <p:tag name="TABLE_ENDDRAG_ORIGIN_RECT" val="867*171"/>
  <p:tag name="TABLE_ENDDRAG_RECT" val="55*225*867*171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AS_UNIQUEID" val="162"/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UNIT_TABLE_BEAUTIFY" val="smartTable{2496c862-a010-41a0-89e6-2a9d70857797}"/>
  <p:tag name="TABLE_ENDDRAG_ORIGIN_RECT" val="954*367"/>
  <p:tag name="TABLE_ENDDRAG_RECT" val="0*132*954*367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COMMONDATA" val="eyJoZGlkIjoiZjM1MDU3MjRkMGIzNjliNDRhNmZhZDFlNDFkYmY5MmUifQ==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AS_UNIQUEID" val="195"/>
</p:tagLst>
</file>

<file path=ppt/tags/tag64.xml><?xml version="1.0" encoding="utf-8"?>
<p:tagLst xmlns:p="http://schemas.openxmlformats.org/presentationml/2006/main">
  <p:tag name="AS_UNIQUEID" val="196"/>
</p:tagLst>
</file>

<file path=ppt/tags/tag65.xml><?xml version="1.0" encoding="utf-8"?>
<p:tagLst xmlns:p="http://schemas.openxmlformats.org/presentationml/2006/main">
  <p:tag name="AS_UNIQUEID" val="197"/>
</p:tagLst>
</file>

<file path=ppt/tags/tag66.xml><?xml version="1.0" encoding="utf-8"?>
<p:tagLst xmlns:p="http://schemas.openxmlformats.org/presentationml/2006/main">
  <p:tag name="AS_UNIQUEID" val="198"/>
</p:tagLst>
</file>

<file path=ppt/tags/tag67.xml><?xml version="1.0" encoding="utf-8"?>
<p:tagLst xmlns:p="http://schemas.openxmlformats.org/presentationml/2006/main">
  <p:tag name="AS_UNIQUEID" val="199"/>
</p:tagLst>
</file>

<file path=ppt/tags/tag68.xml><?xml version="1.0" encoding="utf-8"?>
<p:tagLst xmlns:p="http://schemas.openxmlformats.org/presentationml/2006/main">
  <p:tag name="AS_UNIQUEID" val="205"/>
</p:tagLst>
</file>

<file path=ppt/tags/tag69.xml><?xml version="1.0" encoding="utf-8"?>
<p:tagLst xmlns:p="http://schemas.openxmlformats.org/presentationml/2006/main">
  <p:tag name="AS_UNIQUEID" val="20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AS_UNIQUEID" val="207"/>
</p:tagLst>
</file>

<file path=ppt/tags/tag71.xml><?xml version="1.0" encoding="utf-8"?>
<p:tagLst xmlns:p="http://schemas.openxmlformats.org/presentationml/2006/main">
  <p:tag name="AS_UNIQUEID" val="208"/>
</p:tagLst>
</file>

<file path=ppt/tags/tag72.xml><?xml version="1.0" encoding="utf-8"?>
<p:tagLst xmlns:p="http://schemas.openxmlformats.org/presentationml/2006/main">
  <p:tag name="AS_UNIQUEID" val="209"/>
</p:tagLst>
</file>

<file path=ppt/tags/tag73.xml><?xml version="1.0" encoding="utf-8"?>
<p:tagLst xmlns:p="http://schemas.openxmlformats.org/presentationml/2006/main">
  <p:tag name="AS_UNIQUEID" val="211"/>
</p:tagLst>
</file>

<file path=ppt/tags/tag74.xml><?xml version="1.0" encoding="utf-8"?>
<p:tagLst xmlns:p="http://schemas.openxmlformats.org/presentationml/2006/main">
  <p:tag name="AS_UNIQUEID" val="212"/>
</p:tagLst>
</file>

<file path=ppt/tags/tag75.xml><?xml version="1.0" encoding="utf-8"?>
<p:tagLst xmlns:p="http://schemas.openxmlformats.org/presentationml/2006/main">
  <p:tag name="AS_UNIQUEID" val="213"/>
</p:tagLst>
</file>

<file path=ppt/tags/tag76.xml><?xml version="1.0" encoding="utf-8"?>
<p:tagLst xmlns:p="http://schemas.openxmlformats.org/presentationml/2006/main">
  <p:tag name="AS_UNIQUEID" val="214"/>
</p:tagLst>
</file>

<file path=ppt/tags/tag77.xml><?xml version="1.0" encoding="utf-8"?>
<p:tagLst xmlns:p="http://schemas.openxmlformats.org/presentationml/2006/main">
  <p:tag name="AS_UNIQUEID" val="215"/>
</p:tagLst>
</file>

<file path=ppt/tags/tag78.xml><?xml version="1.0" encoding="utf-8"?>
<p:tagLst xmlns:p="http://schemas.openxmlformats.org/presentationml/2006/main">
  <p:tag name="AS_UNIQUEID" val="217"/>
</p:tagLst>
</file>

<file path=ppt/tags/tag79.xml><?xml version="1.0" encoding="utf-8"?>
<p:tagLst xmlns:p="http://schemas.openxmlformats.org/presentationml/2006/main">
  <p:tag name="AS_UNIQUEID" val="21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AS_UNIQUEID" val="219"/>
</p:tagLst>
</file>

<file path=ppt/tags/tag81.xml><?xml version="1.0" encoding="utf-8"?>
<p:tagLst xmlns:p="http://schemas.openxmlformats.org/presentationml/2006/main">
  <p:tag name="AS_UNIQUEID" val="220"/>
</p:tagLst>
</file>

<file path=ppt/tags/tag82.xml><?xml version="1.0" encoding="utf-8"?>
<p:tagLst xmlns:p="http://schemas.openxmlformats.org/presentationml/2006/main">
  <p:tag name="AS_UNIQUEID" val="221"/>
</p:tagLst>
</file>

<file path=ppt/tags/tag83.xml><?xml version="1.0" encoding="utf-8"?>
<p:tagLst xmlns:p="http://schemas.openxmlformats.org/presentationml/2006/main">
  <p:tag name="AS_UNIQUEID" val="222"/>
</p:tagLst>
</file>

<file path=ppt/tags/tag84.xml><?xml version="1.0" encoding="utf-8"?>
<p:tagLst xmlns:p="http://schemas.openxmlformats.org/presentationml/2006/main">
  <p:tag name="AS_UNIQUEID" val="224"/>
</p:tagLst>
</file>

<file path=ppt/tags/tag85.xml><?xml version="1.0" encoding="utf-8"?>
<p:tagLst xmlns:p="http://schemas.openxmlformats.org/presentationml/2006/main">
  <p:tag name="AS_UNIQUEID" val="225"/>
</p:tagLst>
</file>

<file path=ppt/tags/tag86.xml><?xml version="1.0" encoding="utf-8"?>
<p:tagLst xmlns:p="http://schemas.openxmlformats.org/presentationml/2006/main">
  <p:tag name="AS_UNIQUEID" val="226"/>
</p:tagLst>
</file>

<file path=ppt/tags/tag87.xml><?xml version="1.0" encoding="utf-8"?>
<p:tagLst xmlns:p="http://schemas.openxmlformats.org/presentationml/2006/main">
  <p:tag name="AS_UNIQUEID" val="227"/>
</p:tagLst>
</file>

<file path=ppt/tags/tag88.xml><?xml version="1.0" encoding="utf-8"?>
<p:tagLst xmlns:p="http://schemas.openxmlformats.org/presentationml/2006/main">
  <p:tag name="AS_UNIQUEID" val="228"/>
</p:tagLst>
</file>

<file path=ppt/tags/tag89.xml><?xml version="1.0" encoding="utf-8"?>
<p:tagLst xmlns:p="http://schemas.openxmlformats.org/presentationml/2006/main">
  <p:tag name="AS_UNIQUEID" val="229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AS_UNIQUEID" val="230"/>
</p:tagLst>
</file>

<file path=ppt/tags/tag91.xml><?xml version="1.0" encoding="utf-8"?>
<p:tagLst xmlns:p="http://schemas.openxmlformats.org/presentationml/2006/main">
  <p:tag name="AS_UNIQUEID" val="231"/>
</p:tagLst>
</file>

<file path=ppt/tags/tag92.xml><?xml version="1.0" encoding="utf-8"?>
<p:tagLst xmlns:p="http://schemas.openxmlformats.org/presentationml/2006/main">
  <p:tag name="AS_UNIQUEID" val="233"/>
</p:tagLst>
</file>

<file path=ppt/tags/tag93.xml><?xml version="1.0" encoding="utf-8"?>
<p:tagLst xmlns:p="http://schemas.openxmlformats.org/presentationml/2006/main">
  <p:tag name="AS_UNIQUEID" val="234"/>
</p:tagLst>
</file>

<file path=ppt/tags/tag94.xml><?xml version="1.0" encoding="utf-8"?>
<p:tagLst xmlns:p="http://schemas.openxmlformats.org/presentationml/2006/main">
  <p:tag name="AS_UNIQUEID" val="235"/>
</p:tagLst>
</file>

<file path=ppt/tags/tag95.xml><?xml version="1.0" encoding="utf-8"?>
<p:tagLst xmlns:p="http://schemas.openxmlformats.org/presentationml/2006/main">
  <p:tag name="AS_UNIQUEID" val="236"/>
</p:tagLst>
</file>

<file path=ppt/tags/tag96.xml><?xml version="1.0" encoding="utf-8"?>
<p:tagLst xmlns:p="http://schemas.openxmlformats.org/presentationml/2006/main">
  <p:tag name="AS_UNIQUEID" val="238"/>
</p:tagLst>
</file>

<file path=ppt/tags/tag97.xml><?xml version="1.0" encoding="utf-8"?>
<p:tagLst xmlns:p="http://schemas.openxmlformats.org/presentationml/2006/main">
  <p:tag name="AS_UNIQUEID" val="239"/>
</p:tagLst>
</file>

<file path=ppt/tags/tag98.xml><?xml version="1.0" encoding="utf-8"?>
<p:tagLst xmlns:p="http://schemas.openxmlformats.org/presentationml/2006/main">
  <p:tag name="AS_UNIQUEID" val="240"/>
</p:tagLst>
</file>

<file path=ppt/tags/tag99.xml><?xml version="1.0" encoding="utf-8"?>
<p:tagLst xmlns:p="http://schemas.openxmlformats.org/presentationml/2006/main">
  <p:tag name="AS_UNIQUEID" val="245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h404ry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146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024AE2"/>
      </a:accent1>
      <a:accent2>
        <a:srgbClr val="0127B8"/>
      </a:accent2>
      <a:accent3>
        <a:srgbClr val="024AE2"/>
      </a:accent3>
      <a:accent4>
        <a:srgbClr val="0127B8"/>
      </a:accent4>
      <a:accent5>
        <a:srgbClr val="024AE2"/>
      </a:accent5>
      <a:accent6>
        <a:srgbClr val="0127B8"/>
      </a:accent6>
      <a:hlink>
        <a:srgbClr val="024AE2"/>
      </a:hlink>
      <a:folHlink>
        <a:srgbClr val="7F7F7F"/>
      </a:folHlink>
    </a:clrScheme>
    <a:fontScheme name="自定义 74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5541</Words>
  <Application>WPS 演示</Application>
  <PresentationFormat>宽屏</PresentationFormat>
  <Paragraphs>757</Paragraphs>
  <Slides>50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50</vt:i4>
      </vt:variant>
    </vt:vector>
  </HeadingPairs>
  <TitlesOfParts>
    <vt:vector size="75" baseType="lpstr">
      <vt:lpstr>Arial</vt:lpstr>
      <vt:lpstr>宋体</vt:lpstr>
      <vt:lpstr>Wingdings</vt:lpstr>
      <vt:lpstr>Wingdings</vt:lpstr>
      <vt:lpstr>汉仪尚巍手书W</vt:lpstr>
      <vt:lpstr>黑体</vt:lpstr>
      <vt:lpstr>楷体</vt:lpstr>
      <vt:lpstr>方正楷体_GBK</vt:lpstr>
      <vt:lpstr>微软雅黑</vt:lpstr>
      <vt:lpstr>SimSun-ExtB</vt:lpstr>
      <vt:lpstr>Comic Sans MS</vt:lpstr>
      <vt:lpstr>Arial Unicode MS</vt:lpstr>
      <vt:lpstr>Calibri</vt:lpstr>
      <vt:lpstr>Arial</vt:lpstr>
      <vt:lpstr>隶书</vt:lpstr>
      <vt:lpstr>Times New Roman</vt:lpstr>
      <vt:lpstr>思源黑体 CN Regular</vt:lpstr>
      <vt:lpstr>新宋体</vt:lpstr>
      <vt:lpstr>汉语拼音</vt:lpstr>
      <vt:lpstr>Segoe Print</vt:lpstr>
      <vt:lpstr>+中文正文</vt:lpstr>
      <vt:lpstr>思源黑体 CN Bold</vt:lpstr>
      <vt:lpstr>WPS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黄红政</cp:lastModifiedBy>
  <cp:revision>194</cp:revision>
  <dcterms:created xsi:type="dcterms:W3CDTF">2019-06-19T02:08:00Z</dcterms:created>
  <dcterms:modified xsi:type="dcterms:W3CDTF">2024-09-12T02:57:02Z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2052-12.1.0.18240</vt:lpwstr>
  </property>
  <property fmtid="{D5CDD505-2E9C-101B-9397-08002B2CF9AE}" pid="3" name="ICV">
    <vt:lpwstr>2714BC2042754196817988410A36725A</vt:lpwstr>
  </property>
</Properties>
</file>