
<file path=[Content_Types].xml><?xml version="1.0" encoding="utf-8"?>
<Types xmlns="http://schemas.openxmlformats.org/package/2006/content-types">
  <Default Extension="jpeg" ContentType="image/jpeg"/>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5"/>
  </p:handoutMasterIdLst>
  <p:sldIdLst>
    <p:sldId id="256" r:id="rId3"/>
    <p:sldId id="290" r:id="rId5"/>
    <p:sldId id="363" r:id="rId6"/>
    <p:sldId id="289"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5" r:id="rId21"/>
    <p:sldId id="306" r:id="rId22"/>
    <p:sldId id="307" r:id="rId23"/>
    <p:sldId id="308" r:id="rId24"/>
    <p:sldId id="365" r:id="rId25"/>
    <p:sldId id="309" r:id="rId26"/>
    <p:sldId id="310"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 id="364" r:id="rId45"/>
    <p:sldId id="330" r:id="rId46"/>
    <p:sldId id="331" r:id="rId47"/>
    <p:sldId id="334" r:id="rId48"/>
    <p:sldId id="335" r:id="rId49"/>
    <p:sldId id="336" r:id="rId50"/>
    <p:sldId id="337" r:id="rId51"/>
    <p:sldId id="338" r:id="rId52"/>
    <p:sldId id="339" r:id="rId53"/>
    <p:sldId id="340" r:id="rId54"/>
    <p:sldId id="341" r:id="rId55"/>
    <p:sldId id="342" r:id="rId56"/>
    <p:sldId id="343" r:id="rId57"/>
    <p:sldId id="344" r:id="rId58"/>
    <p:sldId id="345" r:id="rId59"/>
    <p:sldId id="346" r:id="rId60"/>
    <p:sldId id="347" r:id="rId61"/>
    <p:sldId id="350" r:id="rId62"/>
    <p:sldId id="351" r:id="rId63"/>
    <p:sldId id="352" r:id="rId64"/>
    <p:sldId id="353" r:id="rId65"/>
    <p:sldId id="354" r:id="rId66"/>
    <p:sldId id="355" r:id="rId67"/>
    <p:sldId id="356" r:id="rId68"/>
    <p:sldId id="357" r:id="rId69"/>
    <p:sldId id="358" r:id="rId70"/>
    <p:sldId id="359" r:id="rId71"/>
    <p:sldId id="360" r:id="rId72"/>
    <p:sldId id="361" r:id="rId73"/>
    <p:sldId id="362" r:id="rId7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70"/>
    <a:srgbClr val="FBE5D6"/>
    <a:srgbClr val="009999"/>
    <a:srgbClr val="4F855D"/>
    <a:srgbClr val="B2B2B2"/>
    <a:srgbClr val="202020"/>
    <a:srgbClr val="323232"/>
    <a:srgbClr val="CC3300"/>
    <a:srgbClr val="CC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1" d="100"/>
          <a:sy n="71" d="100"/>
        </p:scale>
        <p:origin x="-798" y="-96"/>
      </p:cViewPr>
      <p:guideLst>
        <p:guide orient="horz" pos="2169"/>
        <p:guide pos="3831"/>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39940" name="灯片编号占位符 3"/>
          <p:cNvSpPr>
            <a:spLocks noGrp="1"/>
          </p:cNvSpPr>
          <p:nvPr>
            <p:ph type="sldNum" sz="quarter" idx="5"/>
          </p:nvPr>
        </p:nvSpPr>
        <p:spPr>
          <a:noFill/>
        </p:spPr>
        <p:txBody>
          <a:bodyPr/>
          <a:lstStyle>
            <a:lvl1pPr eaLnBrk="0" hangingPunct="0">
              <a:defRPr sz="5200">
                <a:solidFill>
                  <a:schemeClr val="tx1"/>
                </a:solidFill>
                <a:latin typeface="Arial" panose="020B0604020202020204" pitchFamily="34" charset="0"/>
                <a:ea typeface="宋体" panose="02010600030101010101" pitchFamily="2" charset="-122"/>
              </a:defRPr>
            </a:lvl1pPr>
            <a:lvl2pPr marL="805180" indent="-309880" eaLnBrk="0" hangingPunct="0">
              <a:defRPr sz="5200">
                <a:solidFill>
                  <a:schemeClr val="tx1"/>
                </a:solidFill>
                <a:latin typeface="Arial" panose="020B0604020202020204" pitchFamily="34" charset="0"/>
                <a:ea typeface="宋体" panose="02010600030101010101" pitchFamily="2" charset="-122"/>
              </a:defRPr>
            </a:lvl2pPr>
            <a:lvl3pPr marL="1238250" indent="-247650" eaLnBrk="0" hangingPunct="0">
              <a:defRPr sz="5200">
                <a:solidFill>
                  <a:schemeClr val="tx1"/>
                </a:solidFill>
                <a:latin typeface="Arial" panose="020B0604020202020204" pitchFamily="34" charset="0"/>
                <a:ea typeface="宋体" panose="02010600030101010101" pitchFamily="2" charset="-122"/>
              </a:defRPr>
            </a:lvl3pPr>
            <a:lvl4pPr marL="1733550" indent="-247650" eaLnBrk="0" hangingPunct="0">
              <a:defRPr sz="5200">
                <a:solidFill>
                  <a:schemeClr val="tx1"/>
                </a:solidFill>
                <a:latin typeface="Arial" panose="020B0604020202020204" pitchFamily="34" charset="0"/>
                <a:ea typeface="宋体" panose="02010600030101010101" pitchFamily="2" charset="-122"/>
              </a:defRPr>
            </a:lvl4pPr>
            <a:lvl5pPr marL="2229485" indent="-247650" eaLnBrk="0" hangingPunct="0">
              <a:defRPr sz="5200">
                <a:solidFill>
                  <a:schemeClr val="tx1"/>
                </a:solidFill>
                <a:latin typeface="Arial" panose="020B0604020202020204" pitchFamily="34" charset="0"/>
                <a:ea typeface="宋体" panose="02010600030101010101" pitchFamily="2" charset="-122"/>
              </a:defRPr>
            </a:lvl5pPr>
            <a:lvl6pPr marL="2724785" indent="-247650" eaLnBrk="0" fontAlgn="base" hangingPunct="0">
              <a:spcBef>
                <a:spcPct val="0"/>
              </a:spcBef>
              <a:spcAft>
                <a:spcPct val="0"/>
              </a:spcAft>
              <a:defRPr sz="5200">
                <a:solidFill>
                  <a:schemeClr val="tx1"/>
                </a:solidFill>
                <a:latin typeface="Arial" panose="020B0604020202020204" pitchFamily="34" charset="0"/>
                <a:ea typeface="宋体" panose="02010600030101010101" pitchFamily="2" charset="-122"/>
              </a:defRPr>
            </a:lvl6pPr>
            <a:lvl7pPr marL="3220085" indent="-247650" eaLnBrk="0" fontAlgn="base" hangingPunct="0">
              <a:spcBef>
                <a:spcPct val="0"/>
              </a:spcBef>
              <a:spcAft>
                <a:spcPct val="0"/>
              </a:spcAft>
              <a:defRPr sz="5200">
                <a:solidFill>
                  <a:schemeClr val="tx1"/>
                </a:solidFill>
                <a:latin typeface="Arial" panose="020B0604020202020204" pitchFamily="34" charset="0"/>
                <a:ea typeface="宋体" panose="02010600030101010101" pitchFamily="2" charset="-122"/>
              </a:defRPr>
            </a:lvl7pPr>
            <a:lvl8pPr marL="3715385" indent="-247650" eaLnBrk="0" fontAlgn="base" hangingPunct="0">
              <a:spcBef>
                <a:spcPct val="0"/>
              </a:spcBef>
              <a:spcAft>
                <a:spcPct val="0"/>
              </a:spcAft>
              <a:defRPr sz="5200">
                <a:solidFill>
                  <a:schemeClr val="tx1"/>
                </a:solidFill>
                <a:latin typeface="Arial" panose="020B0604020202020204" pitchFamily="34" charset="0"/>
                <a:ea typeface="宋体" panose="02010600030101010101" pitchFamily="2" charset="-122"/>
              </a:defRPr>
            </a:lvl8pPr>
            <a:lvl9pPr marL="4210685" indent="-247650" eaLnBrk="0" fontAlgn="base" hangingPunct="0">
              <a:spcBef>
                <a:spcPct val="0"/>
              </a:spcBef>
              <a:spcAft>
                <a:spcPct val="0"/>
              </a:spcAft>
              <a:defRPr sz="5200">
                <a:solidFill>
                  <a:schemeClr val="tx1"/>
                </a:solidFill>
                <a:latin typeface="Arial" panose="020B0604020202020204" pitchFamily="34" charset="0"/>
                <a:ea typeface="宋体" panose="02010600030101010101" pitchFamily="2" charset="-122"/>
              </a:defRPr>
            </a:lvl9pPr>
          </a:lstStyle>
          <a:p>
            <a:pPr eaLnBrk="1" hangingPunct="1"/>
            <a:fld id="{491A0AF9-634F-429F-A2E9-AB9BF541E79D}" type="slidenum">
              <a:rPr lang="zh-CN" altLang="zh-CN" sz="1300"/>
            </a:fld>
            <a:endParaRPr lang="zh-CN" altLang="zh-CN"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idx="1"/>
          </p:nvPr>
        </p:nvSpPr>
        <p:spPr>
          <a:noFill/>
        </p:spPr>
        <p:txBody>
          <a:bodyPr/>
          <a:lstStyle/>
          <a:p>
            <a:endParaRPr lang="zh-CN" altLang="en-US"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500" b="1">
                <a:solidFill>
                  <a:schemeClr val="tx1"/>
                </a:solidFill>
                <a:latin typeface="Arial" panose="020B0604020202020204" pitchFamily="34" charset="0"/>
                <a:ea typeface="宋体" panose="02010600030101010101" pitchFamily="2" charset="-122"/>
              </a:defRPr>
            </a:lvl1pPr>
            <a:lvl2pPr marL="805180" indent="-309880" eaLnBrk="0" hangingPunct="0">
              <a:defRPr sz="3500" b="1">
                <a:solidFill>
                  <a:schemeClr val="tx1"/>
                </a:solidFill>
                <a:latin typeface="Arial" panose="020B0604020202020204" pitchFamily="34" charset="0"/>
                <a:ea typeface="宋体" panose="02010600030101010101" pitchFamily="2" charset="-122"/>
              </a:defRPr>
            </a:lvl2pPr>
            <a:lvl3pPr marL="1238250" indent="-247650" eaLnBrk="0" hangingPunct="0">
              <a:defRPr sz="3500" b="1">
                <a:solidFill>
                  <a:schemeClr val="tx1"/>
                </a:solidFill>
                <a:latin typeface="Arial" panose="020B0604020202020204" pitchFamily="34" charset="0"/>
                <a:ea typeface="宋体" panose="02010600030101010101" pitchFamily="2" charset="-122"/>
              </a:defRPr>
            </a:lvl3pPr>
            <a:lvl4pPr marL="1733550" indent="-247650" eaLnBrk="0" hangingPunct="0">
              <a:defRPr sz="3500" b="1">
                <a:solidFill>
                  <a:schemeClr val="tx1"/>
                </a:solidFill>
                <a:latin typeface="Arial" panose="020B0604020202020204" pitchFamily="34" charset="0"/>
                <a:ea typeface="宋体" panose="02010600030101010101" pitchFamily="2" charset="-122"/>
              </a:defRPr>
            </a:lvl4pPr>
            <a:lvl5pPr marL="2229485" indent="-247650" eaLnBrk="0" hangingPunct="0">
              <a:defRPr sz="3500" b="1">
                <a:solidFill>
                  <a:schemeClr val="tx1"/>
                </a:solidFill>
                <a:latin typeface="Arial" panose="020B0604020202020204" pitchFamily="34" charset="0"/>
                <a:ea typeface="宋体" panose="02010600030101010101" pitchFamily="2" charset="-122"/>
              </a:defRPr>
            </a:lvl5pPr>
            <a:lvl6pPr marL="27247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6pPr>
            <a:lvl7pPr marL="32200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7pPr>
            <a:lvl8pPr marL="37153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8pPr>
            <a:lvl9pPr marL="42106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fld id="{5AF19EB9-F213-41B3-A532-34BDB9785557}" type="slidenum">
              <a:rPr lang="zh-CN" altLang="en-US" sz="1300"/>
            </a:fld>
            <a:endParaRPr lang="zh-CN"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ChangeArrowheads="1" noTextEdit="1"/>
          </p:cNvSpPr>
          <p:nvPr>
            <p:ph type="sldImg" idx="4294967295"/>
          </p:nvPr>
        </p:nvSpPr>
        <p:spPr>
          <a:ln>
            <a:miter lim="800000"/>
          </a:ln>
        </p:spPr>
      </p:sp>
      <p:sp>
        <p:nvSpPr>
          <p:cNvPr id="21507" name="备注占位符 2"/>
          <p:cNvSpPr>
            <a:spLocks noGrp="1" noChangeArrowheads="1"/>
          </p:cNvSpPr>
          <p:nvPr>
            <p:ph type="body" idx="4294967295"/>
          </p:nvPr>
        </p:nvSpPr>
        <p:spPr/>
        <p:txBody>
          <a:bodyPr/>
          <a:lstStyle/>
          <a:p>
            <a:pPr eaLnBrk="1" hangingPunct="1"/>
            <a:endParaRPr lang="zh-CN" altLang="en-US" smtClean="0"/>
          </a:p>
        </p:txBody>
      </p:sp>
      <p:sp>
        <p:nvSpPr>
          <p:cNvPr id="21508" name="灯片编号占位符 3"/>
          <p:cNvSpPr>
            <a:spLocks noGrp="1" noChangeArrowheads="1"/>
          </p:cNvSpPr>
          <p:nvPr>
            <p:ph type="sldNum" sz="quarter" idx="5"/>
          </p:nvPr>
        </p:nvSpPr>
        <p:spPr bwMode="auto">
          <a:xfrm>
            <a:off x="4023992" y="9721106"/>
            <a:ext cx="3078427" cy="5117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500" b="1">
                <a:solidFill>
                  <a:schemeClr val="tx1"/>
                </a:solidFill>
                <a:latin typeface="Arial" panose="020B0604020202020204" pitchFamily="34" charset="0"/>
                <a:ea typeface="宋体" panose="02010600030101010101" pitchFamily="2" charset="-122"/>
              </a:defRPr>
            </a:lvl1pPr>
            <a:lvl2pPr marL="805180" indent="-309880" eaLnBrk="0" hangingPunct="0">
              <a:defRPr sz="3500" b="1">
                <a:solidFill>
                  <a:schemeClr val="tx1"/>
                </a:solidFill>
                <a:latin typeface="Arial" panose="020B0604020202020204" pitchFamily="34" charset="0"/>
                <a:ea typeface="宋体" panose="02010600030101010101" pitchFamily="2" charset="-122"/>
              </a:defRPr>
            </a:lvl2pPr>
            <a:lvl3pPr marL="1238250" indent="-247650" eaLnBrk="0" hangingPunct="0">
              <a:defRPr sz="3500" b="1">
                <a:solidFill>
                  <a:schemeClr val="tx1"/>
                </a:solidFill>
                <a:latin typeface="Arial" panose="020B0604020202020204" pitchFamily="34" charset="0"/>
                <a:ea typeface="宋体" panose="02010600030101010101" pitchFamily="2" charset="-122"/>
              </a:defRPr>
            </a:lvl3pPr>
            <a:lvl4pPr marL="1733550" indent="-247650" eaLnBrk="0" hangingPunct="0">
              <a:defRPr sz="3500" b="1">
                <a:solidFill>
                  <a:schemeClr val="tx1"/>
                </a:solidFill>
                <a:latin typeface="Arial" panose="020B0604020202020204" pitchFamily="34" charset="0"/>
                <a:ea typeface="宋体" panose="02010600030101010101" pitchFamily="2" charset="-122"/>
              </a:defRPr>
            </a:lvl4pPr>
            <a:lvl5pPr marL="2229485" indent="-247650" eaLnBrk="0" hangingPunct="0">
              <a:defRPr sz="3500" b="1">
                <a:solidFill>
                  <a:schemeClr val="tx1"/>
                </a:solidFill>
                <a:latin typeface="Arial" panose="020B0604020202020204" pitchFamily="34" charset="0"/>
                <a:ea typeface="宋体" panose="02010600030101010101" pitchFamily="2" charset="-122"/>
              </a:defRPr>
            </a:lvl5pPr>
            <a:lvl6pPr marL="27247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6pPr>
            <a:lvl7pPr marL="32200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7pPr>
            <a:lvl8pPr marL="37153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8pPr>
            <a:lvl9pPr marL="4210685" indent="-247650" eaLnBrk="0" fontAlgn="base" hangingPunct="0">
              <a:spcBef>
                <a:spcPct val="0"/>
              </a:spcBef>
              <a:spcAft>
                <a:spcPct val="0"/>
              </a:spcAft>
              <a:buFont typeface="Arial" panose="020B0604020202020204" pitchFamily="34" charset="0"/>
              <a:defRPr sz="3500" b="1">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fld id="{111C36CB-D451-48FE-8F81-4DE4C511467B}" type="slidenum">
              <a:rPr lang="zh-CN" altLang="en-US" sz="1300"/>
            </a:fld>
            <a:endParaRPr lang="zh-CN"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900" b="1">
                <a:solidFill>
                  <a:schemeClr val="tx1"/>
                </a:solidFill>
                <a:latin typeface="Times New Roman" panose="02020603050405020304" pitchFamily="18" charset="0"/>
                <a:ea typeface="华文新魏" panose="02010800040101010101" pitchFamily="2" charset="-122"/>
              </a:defRPr>
            </a:lvl1pPr>
            <a:lvl2pPr marL="805180" indent="-309880" eaLnBrk="0" hangingPunct="0">
              <a:defRPr sz="3900" b="1">
                <a:solidFill>
                  <a:schemeClr val="tx1"/>
                </a:solidFill>
                <a:latin typeface="Times New Roman" panose="02020603050405020304" pitchFamily="18" charset="0"/>
                <a:ea typeface="华文新魏" panose="02010800040101010101" pitchFamily="2" charset="-122"/>
              </a:defRPr>
            </a:lvl2pPr>
            <a:lvl3pPr marL="1238250" indent="-247650" eaLnBrk="0" hangingPunct="0">
              <a:defRPr sz="3900" b="1">
                <a:solidFill>
                  <a:schemeClr val="tx1"/>
                </a:solidFill>
                <a:latin typeface="Times New Roman" panose="02020603050405020304" pitchFamily="18" charset="0"/>
                <a:ea typeface="华文新魏" panose="02010800040101010101" pitchFamily="2" charset="-122"/>
              </a:defRPr>
            </a:lvl3pPr>
            <a:lvl4pPr marL="1733550" indent="-247650" eaLnBrk="0" hangingPunct="0">
              <a:defRPr sz="3900" b="1">
                <a:solidFill>
                  <a:schemeClr val="tx1"/>
                </a:solidFill>
                <a:latin typeface="Times New Roman" panose="02020603050405020304" pitchFamily="18" charset="0"/>
                <a:ea typeface="华文新魏" panose="02010800040101010101" pitchFamily="2" charset="-122"/>
              </a:defRPr>
            </a:lvl4pPr>
            <a:lvl5pPr marL="2229485" indent="-247650" eaLnBrk="0" hangingPunct="0">
              <a:defRPr sz="3900" b="1">
                <a:solidFill>
                  <a:schemeClr val="tx1"/>
                </a:solidFill>
                <a:latin typeface="Times New Roman" panose="02020603050405020304" pitchFamily="18" charset="0"/>
                <a:ea typeface="华文新魏" panose="02010800040101010101" pitchFamily="2" charset="-122"/>
              </a:defRPr>
            </a:lvl5pPr>
            <a:lvl6pPr marL="2724785" indent="-247650" eaLnBrk="0" fontAlgn="base" hangingPunct="0">
              <a:spcBef>
                <a:spcPct val="0"/>
              </a:spcBef>
              <a:spcAft>
                <a:spcPct val="0"/>
              </a:spcAft>
              <a:buFont typeface="Arial" panose="020B0604020202020204" pitchFamily="34" charset="0"/>
              <a:defRPr sz="3900" b="1">
                <a:solidFill>
                  <a:schemeClr val="tx1"/>
                </a:solidFill>
                <a:latin typeface="Times New Roman" panose="02020603050405020304" pitchFamily="18" charset="0"/>
                <a:ea typeface="华文新魏" panose="02010800040101010101" pitchFamily="2" charset="-122"/>
              </a:defRPr>
            </a:lvl6pPr>
            <a:lvl7pPr marL="3220085" indent="-247650" eaLnBrk="0" fontAlgn="base" hangingPunct="0">
              <a:spcBef>
                <a:spcPct val="0"/>
              </a:spcBef>
              <a:spcAft>
                <a:spcPct val="0"/>
              </a:spcAft>
              <a:buFont typeface="Arial" panose="020B0604020202020204" pitchFamily="34" charset="0"/>
              <a:defRPr sz="3900" b="1">
                <a:solidFill>
                  <a:schemeClr val="tx1"/>
                </a:solidFill>
                <a:latin typeface="Times New Roman" panose="02020603050405020304" pitchFamily="18" charset="0"/>
                <a:ea typeface="华文新魏" panose="02010800040101010101" pitchFamily="2" charset="-122"/>
              </a:defRPr>
            </a:lvl7pPr>
            <a:lvl8pPr marL="3715385" indent="-247650" eaLnBrk="0" fontAlgn="base" hangingPunct="0">
              <a:spcBef>
                <a:spcPct val="0"/>
              </a:spcBef>
              <a:spcAft>
                <a:spcPct val="0"/>
              </a:spcAft>
              <a:buFont typeface="Arial" panose="020B0604020202020204" pitchFamily="34" charset="0"/>
              <a:defRPr sz="3900" b="1">
                <a:solidFill>
                  <a:schemeClr val="tx1"/>
                </a:solidFill>
                <a:latin typeface="Times New Roman" panose="02020603050405020304" pitchFamily="18" charset="0"/>
                <a:ea typeface="华文新魏" panose="02010800040101010101" pitchFamily="2" charset="-122"/>
              </a:defRPr>
            </a:lvl8pPr>
            <a:lvl9pPr marL="4210685" indent="-247650" eaLnBrk="0" fontAlgn="base" hangingPunct="0">
              <a:spcBef>
                <a:spcPct val="0"/>
              </a:spcBef>
              <a:spcAft>
                <a:spcPct val="0"/>
              </a:spcAft>
              <a:buFont typeface="Arial" panose="020B0604020202020204" pitchFamily="34" charset="0"/>
              <a:defRPr sz="3900" b="1">
                <a:solidFill>
                  <a:schemeClr val="tx1"/>
                </a:solidFill>
                <a:latin typeface="Times New Roman" panose="02020603050405020304" pitchFamily="18" charset="0"/>
                <a:ea typeface="华文新魏" panose="02010800040101010101" pitchFamily="2" charset="-122"/>
              </a:defRPr>
            </a:lvl9pPr>
          </a:lstStyle>
          <a:p>
            <a:pPr eaLnBrk="1" hangingPunct="1"/>
            <a:fld id="{7764DE10-5F6F-4FA1-85D3-FBD65AEB1737}" type="slidenum">
              <a:rPr lang="zh-CN" altLang="en-US" sz="1300" b="0">
                <a:latin typeface="Arial" panose="020B0604020202020204" pitchFamily="34" charset="0"/>
                <a:ea typeface="宋体" panose="02010600030101010101" pitchFamily="2" charset="-122"/>
              </a:rPr>
            </a:fld>
            <a:endParaRPr lang="zh-CN" altLang="en-US" sz="1300" b="0">
              <a:latin typeface="Arial" panose="020B0604020202020204" pitchFamily="34" charset="0"/>
              <a:ea typeface="宋体" panose="02010600030101010101" pitchFamily="2" charset="-122"/>
            </a:endParaRPr>
          </a:p>
        </p:txBody>
      </p:sp>
      <p:sp>
        <p:nvSpPr>
          <p:cNvPr id="46083" name="Rectangle 2"/>
          <p:cNvSpPr>
            <a:spLocks noGrp="1" noRot="1" noChangeAspect="1" noChangeArrowheads="1" noTextEdit="1"/>
          </p:cNvSpPr>
          <p:nvPr>
            <p:ph type="sldImg" idx="4294967295"/>
          </p:nvPr>
        </p:nvSpPr>
        <p:spPr/>
      </p:sp>
      <p:sp>
        <p:nvSpPr>
          <p:cNvPr id="46084" name="Rectangle 3"/>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p>
        </p:txBody>
      </p:sp>
      <p:sp>
        <p:nvSpPr>
          <p:cNvPr id="4" name="灯片编号占位符 1029"/>
          <p:cNvSpPr>
            <a:spLocks noGrp="1"/>
          </p:cNvSpPr>
          <p:nvPr>
            <p:ph type="sldNum" sz="quarter" idx="12"/>
          </p:nvPr>
        </p:nvSpPr>
        <p:spPr/>
        <p:txBody>
          <a:bodyPr/>
          <a:lstStyle>
            <a:lvl1pPr>
              <a:defRPr/>
            </a:lvl1pPr>
          </a:lstStyle>
          <a:p>
            <a:pPr>
              <a:defRPr/>
            </a:pPr>
            <a:fld id="{BC08EA64-8F08-4B03-90CF-C63CC67ADCD5}"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showMasterSp="0">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600201"/>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6197600" y="1600201"/>
            <a:ext cx="5384800" cy="4525963"/>
          </a:xfrm>
        </p:spPr>
        <p:txBody>
          <a:bodyPr/>
          <a:lstStyle/>
          <a:p>
            <a:pPr lvl="0"/>
            <a:endParaRPr lang="zh-CN" altLang="en-US" noProof="0"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00BA261-E417-4FF4-95CF-174236C83B6A}" type="slidenum">
              <a:rPr lang="zh-CN" altLang="en-US"/>
            </a:fld>
            <a:endParaRPr lang="en-US" altLang="zh-CN"/>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www.yuwen123.com/Soft/UploadSoft/200711/1.&#35266;&#27815;&#28023;.mp3" TargetMode="Externa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jpeg"/><Relationship Id="rId1" Type="http://schemas.openxmlformats.org/officeDocument/2006/relationships/hyperlink" Target="http://www.hfcas.ac.cn/cxwh/try2.htm"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GIF"/><Relationship Id="rId1" Type="http://schemas.openxmlformats.org/officeDocument/2006/relationships/image" Target="../media/image17.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21.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507866" y="432776"/>
            <a:ext cx="2877820" cy="398780"/>
          </a:xfrm>
          <a:prstGeom prst="rect">
            <a:avLst/>
          </a:prstGeom>
          <a:noFill/>
          <a:ln>
            <a:noFill/>
          </a:ln>
        </p:spPr>
        <p:txBody>
          <a:bodyPr wrap="square" rtlCol="0">
            <a:spAutoFit/>
          </a:bodyPr>
          <a:lstStyle/>
          <a:p>
            <a:pPr algn="ctr"/>
            <a:r>
              <a:rPr lang="zh-CN" altLang="en-US" sz="2000" b="1" dirty="0" smtClean="0">
                <a:ln>
                  <a:noFill/>
                </a:ln>
                <a:solidFill>
                  <a:srgbClr val="0F5111"/>
                </a:solidFill>
                <a:latin typeface="思源黑体 CN Regular" panose="020B0500000000000000" charset="-122"/>
                <a:ea typeface="思源黑体 CN Regular" panose="020B0500000000000000" charset="-122"/>
                <a:cs typeface="思源黑体 CN Regular" panose="020B0500000000000000" charset="-122"/>
              </a:rPr>
              <a:t>第  </a:t>
            </a:r>
            <a:r>
              <a:rPr lang="zh-CN" altLang="en-US" sz="2000" b="1" dirty="0">
                <a:solidFill>
                  <a:srgbClr val="0F5111"/>
                </a:solidFill>
                <a:latin typeface="思源黑体 CN Regular" panose="020B0500000000000000" charset="-122"/>
                <a:ea typeface="思源黑体 CN Regular" panose="020B0500000000000000" charset="-122"/>
                <a:cs typeface="思源黑体 CN Regular" panose="020B0500000000000000" charset="-122"/>
              </a:rPr>
              <a:t>一</a:t>
            </a:r>
            <a:r>
              <a:rPr lang="zh-CN" altLang="en-US" sz="2000" b="1" dirty="0" smtClean="0">
                <a:ln>
                  <a:noFill/>
                </a:ln>
                <a:solidFill>
                  <a:srgbClr val="0F5111"/>
                </a:solidFill>
                <a:latin typeface="思源黑体 CN Regular" panose="020B0500000000000000" charset="-122"/>
                <a:ea typeface="思源黑体 CN Regular" panose="020B0500000000000000" charset="-122"/>
                <a:cs typeface="思源黑体 CN Regular" panose="020B0500000000000000" charset="-122"/>
              </a:rPr>
              <a:t>  单  元</a:t>
            </a:r>
            <a:endParaRPr lang="zh-CN" altLang="en-US" sz="2000" b="1" dirty="0" smtClean="0">
              <a:ln>
                <a:noFill/>
              </a:ln>
              <a:solidFill>
                <a:srgbClr val="0F5111"/>
              </a:solidFill>
              <a:latin typeface="思源黑体 CN Regular" panose="020B0500000000000000" charset="-122"/>
              <a:ea typeface="思源黑体 CN Regular" panose="020B0500000000000000" charset="-122"/>
              <a:cs typeface="思源黑体 CN Regular" panose="020B0500000000000000" charset="-122"/>
            </a:endParaRPr>
          </a:p>
        </p:txBody>
      </p:sp>
      <p:grpSp>
        <p:nvGrpSpPr>
          <p:cNvPr id="29" name="组合 28"/>
          <p:cNvGrpSpPr/>
          <p:nvPr/>
        </p:nvGrpSpPr>
        <p:grpSpPr>
          <a:xfrm flipV="1">
            <a:off x="7386320" y="563269"/>
            <a:ext cx="1957070" cy="76200"/>
            <a:chOff x="11867" y="1528"/>
            <a:chExt cx="3966" cy="120"/>
          </a:xfrm>
          <a:solidFill>
            <a:srgbClr val="FBE5D6"/>
          </a:solidFill>
        </p:grpSpPr>
        <p:cxnSp>
          <p:nvCxnSpPr>
            <p:cNvPr id="10" name="直接连接符 9"/>
            <p:cNvCxnSpPr/>
            <p:nvPr/>
          </p:nvCxnSpPr>
          <p:spPr>
            <a:xfrm flipH="1" flipV="1">
              <a:off x="11867" y="1586"/>
              <a:ext cx="3966" cy="3"/>
            </a:xfrm>
            <a:prstGeom prst="line">
              <a:avLst/>
            </a:prstGeom>
            <a:grpFill/>
            <a:ln>
              <a:solidFill>
                <a:srgbClr val="00737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2173"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693"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12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54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398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42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95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33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flipV="1">
            <a:off x="2517775" y="563269"/>
            <a:ext cx="1957070" cy="76200"/>
            <a:chOff x="11867" y="1528"/>
            <a:chExt cx="3966" cy="120"/>
          </a:xfrm>
          <a:solidFill>
            <a:srgbClr val="FBE5D6"/>
          </a:solidFill>
        </p:grpSpPr>
        <p:cxnSp>
          <p:nvCxnSpPr>
            <p:cNvPr id="18" name="直接连接符 17"/>
            <p:cNvCxnSpPr/>
            <p:nvPr/>
          </p:nvCxnSpPr>
          <p:spPr>
            <a:xfrm flipH="1" flipV="1">
              <a:off x="11867" y="1586"/>
              <a:ext cx="3966" cy="3"/>
            </a:xfrm>
            <a:prstGeom prst="line">
              <a:avLst/>
            </a:prstGeom>
            <a:grpFill/>
            <a:ln>
              <a:solidFill>
                <a:srgbClr val="007370"/>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2173"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693"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12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54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98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42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495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334" y="1528"/>
              <a:ext cx="240" cy="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2727989" y="2737113"/>
            <a:ext cx="7968885" cy="1296144"/>
          </a:xfrm>
          <a:prstGeom prst="rect">
            <a:avLst/>
          </a:prstGeom>
          <a:noFill/>
          <a:ln>
            <a:noFill/>
          </a:ln>
        </p:spPr>
        <p:txBody>
          <a:bodyPr spcFirstLastPara="1" wrap="none">
            <a:prstTxWarp prst="textArchUp">
              <a:avLst/>
            </a:prstTxWarp>
            <a:spAutoFit/>
          </a:bodyPr>
          <a:lstStyle/>
          <a:p>
            <a:pPr algn="ctr">
              <a:buFont typeface="Arial" panose="020B0604020202020204" pitchFamily="34" charset="0"/>
              <a:buNone/>
              <a:defRPr/>
            </a:pPr>
            <a:r>
              <a:rPr lang="en-US" altLang="zh-CN" sz="7200" b="1" noProof="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ea typeface="宋体" panose="02010600030101010101" pitchFamily="2" charset="-122"/>
                <a:cs typeface="+mn-ea"/>
              </a:rPr>
              <a:t>4   </a:t>
            </a:r>
            <a:r>
              <a:rPr lang="zh-CN" altLang="en-US" sz="7200" b="1" noProof="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ea typeface="宋体" panose="02010600030101010101" pitchFamily="2" charset="-122"/>
                <a:cs typeface="+mn-ea"/>
              </a:rPr>
              <a:t>古代</a:t>
            </a:r>
            <a:r>
              <a:rPr lang="zh-CN" altLang="en-US" sz="7200" b="1" noProof="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ea typeface="宋体" panose="02010600030101010101" pitchFamily="2" charset="-122"/>
                <a:cs typeface="+mn-ea"/>
              </a:rPr>
              <a:t>诗歌四首</a:t>
            </a:r>
            <a:endParaRPr lang="zh-CN" altLang="en-US" sz="7200" b="1" noProof="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719668" y="2347914"/>
            <a:ext cx="10657417" cy="1006475"/>
          </a:xfrm>
          <a:prstGeom prst="rect">
            <a:avLst/>
          </a:prstGeom>
          <a:solidFill>
            <a:srgbClr val="CC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6000">
                <a:latin typeface="黑体" panose="02010609060101010101" charset="-122"/>
                <a:ea typeface="黑体" panose="02010609060101010101" charset="-122"/>
              </a:rPr>
              <a:t>水何</a:t>
            </a:r>
            <a:r>
              <a:rPr lang="zh-CN" sz="6000">
                <a:solidFill>
                  <a:srgbClr val="FF0000"/>
                </a:solidFill>
                <a:latin typeface="黑体" panose="02010609060101010101" charset="-122"/>
                <a:ea typeface="黑体" panose="02010609060101010101" charset="-122"/>
              </a:rPr>
              <a:t>澹</a:t>
            </a:r>
            <a:r>
              <a:rPr lang="zh-CN" sz="6000">
                <a:latin typeface="黑体" panose="02010609060101010101" charset="-122"/>
                <a:ea typeface="黑体" panose="02010609060101010101" charset="-122"/>
              </a:rPr>
              <a:t>澹，山岛</a:t>
            </a:r>
            <a:r>
              <a:rPr lang="zh-CN" sz="6000">
                <a:solidFill>
                  <a:srgbClr val="FF0000"/>
                </a:solidFill>
                <a:latin typeface="黑体" panose="02010609060101010101" charset="-122"/>
                <a:ea typeface="黑体" panose="02010609060101010101" charset="-122"/>
              </a:rPr>
              <a:t>竦峙</a:t>
            </a:r>
            <a:r>
              <a:rPr lang="zh-CN" sz="6000">
                <a:latin typeface="黑体" panose="02010609060101010101" charset="-122"/>
                <a:ea typeface="黑体" panose="02010609060101010101" charset="-122"/>
              </a:rPr>
              <a:t>。</a:t>
            </a:r>
            <a:r>
              <a:rPr lang="zh-CN" sz="2400">
                <a:latin typeface="黑体" panose="02010609060101010101" charset="-122"/>
                <a:ea typeface="黑体" panose="02010609060101010101" charset="-122"/>
              </a:rPr>
              <a:t> </a:t>
            </a:r>
            <a:endParaRPr lang="zh-CN" sz="2400">
              <a:latin typeface="黑体" panose="02010609060101010101" charset="-122"/>
              <a:ea typeface="黑体" panose="02010609060101010101" charset="-122"/>
            </a:endParaRPr>
          </a:p>
        </p:txBody>
      </p:sp>
      <p:sp>
        <p:nvSpPr>
          <p:cNvPr id="15363" name="AutoShape 3"/>
          <p:cNvSpPr>
            <a:spLocks noChangeArrowheads="1"/>
          </p:cNvSpPr>
          <p:nvPr/>
        </p:nvSpPr>
        <p:spPr bwMode="auto">
          <a:xfrm>
            <a:off x="4559302" y="765176"/>
            <a:ext cx="4705350" cy="790575"/>
          </a:xfrm>
          <a:prstGeom prst="wedgeRoundRectCallout">
            <a:avLst>
              <a:gd name="adj1" fmla="val -47889"/>
              <a:gd name="adj2" fmla="val 151028"/>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sz="4000" b="1" dirty="0">
                <a:latin typeface="黑体" panose="02010609060101010101" charset="-122"/>
                <a:ea typeface="黑体" panose="02010609060101010101" charset="-122"/>
              </a:rPr>
              <a:t>水波荡</a:t>
            </a:r>
            <a:r>
              <a:rPr lang="zh-CN" altLang="en-US" sz="4000" b="1" dirty="0">
                <a:latin typeface="黑体" panose="02010609060101010101" charset="-122"/>
                <a:ea typeface="黑体" panose="02010609060101010101" charset="-122"/>
              </a:rPr>
              <a:t>漾</a:t>
            </a:r>
            <a:r>
              <a:rPr lang="zh-CN" sz="4000" b="1" dirty="0">
                <a:latin typeface="黑体" panose="02010609060101010101" charset="-122"/>
                <a:ea typeface="黑体" panose="02010609060101010101" charset="-122"/>
              </a:rPr>
              <a:t>的</a:t>
            </a:r>
            <a:r>
              <a:rPr lang="zh-CN" sz="4000" b="1" dirty="0" smtClean="0">
                <a:latin typeface="黑体" panose="02010609060101010101" charset="-122"/>
                <a:ea typeface="黑体" panose="02010609060101010101" charset="-122"/>
              </a:rPr>
              <a:t>样子</a:t>
            </a:r>
            <a:endParaRPr lang="zh-CN" sz="4000" b="1" dirty="0">
              <a:latin typeface="黑体" panose="02010609060101010101" charset="-122"/>
              <a:ea typeface="黑体" panose="02010609060101010101" charset="-122"/>
            </a:endParaRPr>
          </a:p>
        </p:txBody>
      </p:sp>
      <p:sp>
        <p:nvSpPr>
          <p:cNvPr id="24580" name="Line 7"/>
          <p:cNvSpPr>
            <a:spLocks noChangeShapeType="1"/>
          </p:cNvSpPr>
          <p:nvPr/>
        </p:nvSpPr>
        <p:spPr bwMode="auto">
          <a:xfrm>
            <a:off x="3808207" y="3336740"/>
            <a:ext cx="151944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4581" name="Line 8"/>
          <p:cNvSpPr>
            <a:spLocks noChangeShapeType="1"/>
          </p:cNvSpPr>
          <p:nvPr/>
        </p:nvSpPr>
        <p:spPr bwMode="auto">
          <a:xfrm>
            <a:off x="7628819" y="3354389"/>
            <a:ext cx="146139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15369" name="AutoShape 9"/>
          <p:cNvSpPr>
            <a:spLocks noChangeArrowheads="1"/>
          </p:cNvSpPr>
          <p:nvPr/>
        </p:nvSpPr>
        <p:spPr bwMode="auto">
          <a:xfrm>
            <a:off x="1193004" y="1160463"/>
            <a:ext cx="1727200" cy="792162"/>
          </a:xfrm>
          <a:prstGeom prst="wedgeRectCallout">
            <a:avLst>
              <a:gd name="adj1" fmla="val 59153"/>
              <a:gd name="adj2" fmla="val 124551"/>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sz="4000" b="1">
                <a:latin typeface="黑体" panose="02010609060101010101" charset="-122"/>
                <a:ea typeface="黑体" panose="02010609060101010101" charset="-122"/>
              </a:rPr>
              <a:t>多么</a:t>
            </a:r>
            <a:endParaRPr lang="zh-CN" sz="4000" b="1">
              <a:latin typeface="黑体" panose="02010609060101010101" charset="-122"/>
              <a:ea typeface="黑体" panose="02010609060101010101" charset="-122"/>
            </a:endParaRPr>
          </a:p>
        </p:txBody>
      </p:sp>
      <p:sp>
        <p:nvSpPr>
          <p:cNvPr id="24583" name="Line 10"/>
          <p:cNvSpPr>
            <a:spLocks noChangeShapeType="1"/>
          </p:cNvSpPr>
          <p:nvPr/>
        </p:nvSpPr>
        <p:spPr bwMode="auto">
          <a:xfrm>
            <a:off x="3108960" y="3325982"/>
            <a:ext cx="591676"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15371" name="Text Box 11"/>
          <p:cNvSpPr txBox="1">
            <a:spLocks noChangeArrowheads="1"/>
          </p:cNvSpPr>
          <p:nvPr/>
        </p:nvSpPr>
        <p:spPr bwMode="auto">
          <a:xfrm>
            <a:off x="3404798" y="1627188"/>
            <a:ext cx="14224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dirty="0">
                <a:latin typeface="黑体" panose="02010609060101010101" charset="-122"/>
                <a:ea typeface="黑体" panose="02010609060101010101" charset="-122"/>
              </a:rPr>
              <a:t>dàn</a:t>
            </a:r>
            <a:endParaRPr lang="zh-CN" altLang="zh-CN" dirty="0">
              <a:latin typeface="黑体" panose="02010609060101010101" charset="-122"/>
              <a:ea typeface="黑体" panose="02010609060101010101" charset="-122"/>
            </a:endParaRPr>
          </a:p>
        </p:txBody>
      </p:sp>
      <p:sp>
        <p:nvSpPr>
          <p:cNvPr id="15372" name="Text Box 12"/>
          <p:cNvSpPr txBox="1">
            <a:spLocks noChangeArrowheads="1"/>
          </p:cNvSpPr>
          <p:nvPr/>
        </p:nvSpPr>
        <p:spPr bwMode="auto">
          <a:xfrm>
            <a:off x="7320733" y="1749949"/>
            <a:ext cx="32639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dirty="0">
                <a:latin typeface="黑体" panose="02010609060101010101" charset="-122"/>
                <a:ea typeface="黑体" panose="02010609060101010101" charset="-122"/>
              </a:rPr>
              <a:t>s</a:t>
            </a:r>
            <a:r>
              <a:rPr lang="zh-CN" altLang="zh-CN" sz="3600" b="1" dirty="0">
                <a:latin typeface="黑体" panose="02010609060101010101" charset="-122"/>
                <a:ea typeface="黑体" panose="02010609060101010101" charset="-122"/>
              </a:rPr>
              <a:t>ǒng zhì</a:t>
            </a:r>
            <a:endParaRPr lang="zh-CN" altLang="zh-CN" sz="3600" b="1" dirty="0">
              <a:latin typeface="黑体" panose="02010609060101010101" charset="-122"/>
              <a:ea typeface="黑体" panose="02010609060101010101" charset="-122"/>
            </a:endParaRPr>
          </a:p>
        </p:txBody>
      </p:sp>
      <p:sp>
        <p:nvSpPr>
          <p:cNvPr id="15" name="AutoShape 3"/>
          <p:cNvSpPr>
            <a:spLocks noChangeArrowheads="1"/>
          </p:cNvSpPr>
          <p:nvPr/>
        </p:nvSpPr>
        <p:spPr bwMode="auto">
          <a:xfrm>
            <a:off x="5556650" y="3818964"/>
            <a:ext cx="6101950" cy="689535"/>
          </a:xfrm>
          <a:prstGeom prst="wedgeRoundRectCallout">
            <a:avLst>
              <a:gd name="adj1" fmla="val -5170"/>
              <a:gd name="adj2" fmla="val -112301"/>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zh-CN" altLang="zh-CN" sz="4000" b="1" dirty="0">
                <a:solidFill>
                  <a:srgbClr val="FF0000"/>
                </a:solidFill>
                <a:latin typeface="黑体" panose="02010609060101010101" charset="-122"/>
                <a:ea typeface="黑体" panose="02010609060101010101" charset="-122"/>
              </a:rPr>
              <a:t>竦</a:t>
            </a:r>
            <a:r>
              <a:rPr lang="zh-CN" altLang="en-US" sz="4000" b="1" dirty="0">
                <a:solidFill>
                  <a:srgbClr val="FF0000"/>
                </a:solidFill>
                <a:latin typeface="黑体" panose="02010609060101010101" charset="-122"/>
                <a:ea typeface="黑体" panose="02010609060101010101" charset="-122"/>
              </a:rPr>
              <a:t>、</a:t>
            </a:r>
            <a:r>
              <a:rPr lang="zh-CN" altLang="zh-CN" sz="4000" b="1" dirty="0">
                <a:solidFill>
                  <a:srgbClr val="FF0000"/>
                </a:solidFill>
                <a:latin typeface="黑体" panose="02010609060101010101" charset="-122"/>
                <a:ea typeface="黑体" panose="02010609060101010101" charset="-122"/>
              </a:rPr>
              <a:t>峙：</a:t>
            </a:r>
            <a:r>
              <a:rPr lang="zh-CN" altLang="en-US" sz="4000" b="1" dirty="0">
                <a:solidFill>
                  <a:srgbClr val="FF0000"/>
                </a:solidFill>
                <a:latin typeface="黑体" panose="02010609060101010101" charset="-122"/>
                <a:ea typeface="黑体" panose="02010609060101010101" charset="-122"/>
              </a:rPr>
              <a:t>都是</a:t>
            </a:r>
            <a:r>
              <a:rPr lang="zh-CN" altLang="zh-CN" sz="4000" b="1" dirty="0">
                <a:solidFill>
                  <a:srgbClr val="FF0000"/>
                </a:solidFill>
                <a:latin typeface="黑体" panose="02010609060101010101" charset="-122"/>
                <a:ea typeface="黑体" panose="02010609060101010101" charset="-122"/>
              </a:rPr>
              <a:t>耸立</a:t>
            </a:r>
            <a:r>
              <a:rPr lang="zh-CN" altLang="en-US" sz="4000" b="1" dirty="0">
                <a:solidFill>
                  <a:srgbClr val="FF0000"/>
                </a:solidFill>
                <a:latin typeface="黑体" panose="02010609060101010101" charset="-122"/>
                <a:ea typeface="黑体" panose="02010609060101010101" charset="-122"/>
              </a:rPr>
              <a:t>的</a:t>
            </a:r>
            <a:r>
              <a:rPr lang="zh-CN" altLang="en-US" sz="4000" b="1" dirty="0" smtClean="0">
                <a:solidFill>
                  <a:srgbClr val="FF0000"/>
                </a:solidFill>
                <a:latin typeface="黑体" panose="02010609060101010101" charset="-122"/>
                <a:ea typeface="黑体" panose="02010609060101010101" charset="-122"/>
              </a:rPr>
              <a:t>意思</a:t>
            </a:r>
            <a:endParaRPr lang="zh-CN" altLang="zh-CN" sz="4000" b="1" dirty="0">
              <a:solidFill>
                <a:srgbClr val="FF0000"/>
              </a:solidFill>
              <a:latin typeface="黑体" panose="02010609060101010101" charset="-122"/>
              <a:ea typeface="黑体" panose="02010609060101010101" charset="-122"/>
            </a:endParaRPr>
          </a:p>
          <a:p>
            <a:pPr>
              <a:spcBef>
                <a:spcPct val="50000"/>
              </a:spcBef>
            </a:pPr>
            <a:endParaRPr lang="zh-CN" altLang="zh-CN" sz="4000" b="1" dirty="0">
              <a:solidFill>
                <a:srgbClr val="009900"/>
              </a:solidFill>
              <a:latin typeface="黑体" panose="02010609060101010101" charset="-122"/>
              <a:ea typeface="黑体" panose="02010609060101010101" charset="-122"/>
            </a:endParaRPr>
          </a:p>
          <a:p>
            <a:pPr>
              <a:spcBef>
                <a:spcPct val="50000"/>
              </a:spcBef>
            </a:pPr>
            <a:endParaRPr lang="zh-CN" altLang="zh-CN" sz="4000" b="1" dirty="0">
              <a:solidFill>
                <a:srgbClr val="009900"/>
              </a:solidFill>
              <a:latin typeface="黑体" panose="02010609060101010101" charset="-122"/>
              <a:ea typeface="黑体" panose="02010609060101010101" charset="-122"/>
            </a:endParaRPr>
          </a:p>
        </p:txBody>
      </p:sp>
      <p:sp>
        <p:nvSpPr>
          <p:cNvPr id="16" name="Text Box 4"/>
          <p:cNvSpPr txBox="1">
            <a:spLocks noChangeArrowheads="1"/>
          </p:cNvSpPr>
          <p:nvPr/>
        </p:nvSpPr>
        <p:spPr bwMode="auto">
          <a:xfrm>
            <a:off x="1083859" y="4997217"/>
            <a:ext cx="9587727" cy="10772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spcBef>
                <a:spcPct val="50000"/>
              </a:spcBef>
              <a:defRPr/>
            </a:pPr>
            <a:r>
              <a:rPr lang="zh-CN" sz="3200" b="1" dirty="0">
                <a:solidFill>
                  <a:srgbClr val="9900CC"/>
                </a:solidFill>
                <a:latin typeface="黑体" panose="02010609060101010101" charset="-122"/>
                <a:ea typeface="黑体" panose="02010609060101010101" charset="-122"/>
              </a:rPr>
              <a:t>海水荡漾，是动态；山岛耸立，是静态，相互映衬，显示了大海的辽阔和威严</a:t>
            </a:r>
            <a:r>
              <a:rPr lang="zh-CN" sz="3200" dirty="0">
                <a:solidFill>
                  <a:srgbClr val="9900CC"/>
                </a:solidFill>
                <a:latin typeface="黑体" panose="02010609060101010101" charset="-122"/>
                <a:ea typeface="黑体" panose="02010609060101010101" charset="-122"/>
              </a:rPr>
              <a:t>。</a:t>
            </a:r>
            <a:endParaRPr lang="zh-CN" sz="3200" dirty="0">
              <a:solidFill>
                <a:srgbClr val="9900CC"/>
              </a:solidFill>
              <a:latin typeface="黑体" panose="02010609060101010101" charset="-122"/>
              <a:ea typeface="黑体" panose="02010609060101010101" charset="-122"/>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71"/>
                                        </p:tgtEl>
                                        <p:attrNameLst>
                                          <p:attrName>style.visibility</p:attrName>
                                        </p:attrNameLst>
                                      </p:cBhvr>
                                      <p:to>
                                        <p:strVal val="visible"/>
                                      </p:to>
                                    </p:set>
                                    <p:anim calcmode="lin" valueType="num">
                                      <p:cBhvr additive="base">
                                        <p:cTn id="7" dur="500" fill="hold"/>
                                        <p:tgtEl>
                                          <p:spTgt spid="15371"/>
                                        </p:tgtEl>
                                        <p:attrNameLst>
                                          <p:attrName>ppt_x</p:attrName>
                                        </p:attrNameLst>
                                      </p:cBhvr>
                                      <p:tavLst>
                                        <p:tav tm="0">
                                          <p:val>
                                            <p:strVal val="0-#ppt_w/2"/>
                                          </p:val>
                                        </p:tav>
                                        <p:tav tm="100000">
                                          <p:val>
                                            <p:strVal val="#ppt_x"/>
                                          </p:val>
                                        </p:tav>
                                      </p:tavLst>
                                    </p:anim>
                                    <p:anim calcmode="lin" valueType="num">
                                      <p:cBhvr additive="base">
                                        <p:cTn id="8" dur="500" fill="hold"/>
                                        <p:tgtEl>
                                          <p:spTgt spid="1537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5372"/>
                                        </p:tgtEl>
                                        <p:attrNameLst>
                                          <p:attrName>style.visibility</p:attrName>
                                        </p:attrNameLst>
                                      </p:cBhvr>
                                      <p:to>
                                        <p:strVal val="visible"/>
                                      </p:to>
                                    </p:set>
                                    <p:animEffect transition="in" filter="blinds(horizontal)">
                                      <p:cBhvr>
                                        <p:cTn id="13" dur="500"/>
                                        <p:tgtEl>
                                          <p:spTgt spid="1537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369"/>
                                        </p:tgtEl>
                                        <p:attrNameLst>
                                          <p:attrName>style.visibility</p:attrName>
                                        </p:attrNameLst>
                                      </p:cBhvr>
                                      <p:to>
                                        <p:strVal val="visible"/>
                                      </p:to>
                                    </p:set>
                                    <p:animEffect transition="in" filter="blinds(horizontal)">
                                      <p:cBhvr>
                                        <p:cTn id="18" dur="500"/>
                                        <p:tgtEl>
                                          <p:spTgt spid="15369"/>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5363"/>
                                        </p:tgtEl>
                                        <p:attrNameLst>
                                          <p:attrName>style.visibility</p:attrName>
                                        </p:attrNameLst>
                                      </p:cBhvr>
                                      <p:to>
                                        <p:strVal val="visible"/>
                                      </p:to>
                                    </p:set>
                                    <p:animEffect transition="in" filter="circle(in)">
                                      <p:cBhvr>
                                        <p:cTn id="23" dur="2000"/>
                                        <p:tgtEl>
                                          <p:spTgt spid="1536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ircle(in)">
                                      <p:cBhvr>
                                        <p:cTn id="28" dur="2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autoUpdateAnimBg="0"/>
      <p:bldP spid="15369" grpId="0" animBg="1" autoUpdateAnimBg="0"/>
      <p:bldP spid="15371" grpId="0" autoUpdateAnimBg="0"/>
      <p:bldP spid="15372" grpId="0" autoUpdateAnimBg="0"/>
      <p:bldP spid="15" grpId="0" animBg="1" autoUpdateAnimBg="0"/>
      <p:bldP spid="16"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S2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6085" y="836613"/>
            <a:ext cx="10731500" cy="4392612"/>
          </a:xfrm>
          <a:prstGeom prst="rect">
            <a:avLst/>
          </a:prstGeom>
          <a:noFill/>
          <a:ln w="76200">
            <a:solidFill>
              <a:srgbClr val="FFCC66"/>
            </a:solidFill>
            <a:miter lim="800000"/>
            <a:headEnd/>
            <a:tailEnd/>
          </a:ln>
          <a:extLst>
            <a:ext uri="{909E8E84-426E-40DD-AFC4-6F175D3DCCD1}">
              <a14:hiddenFill xmlns:a14="http://schemas.microsoft.com/office/drawing/2010/main">
                <a:solidFill>
                  <a:srgbClr val="FFFFFF"/>
                </a:solidFill>
              </a14:hiddenFill>
            </a:ext>
          </a:extLst>
        </p:spPr>
      </p:pic>
      <p:sp>
        <p:nvSpPr>
          <p:cNvPr id="25603" name="Text Box 3"/>
          <p:cNvSpPr txBox="1">
            <a:spLocks noChangeArrowheads="1"/>
          </p:cNvSpPr>
          <p:nvPr/>
        </p:nvSpPr>
        <p:spPr bwMode="auto">
          <a:xfrm>
            <a:off x="874184" y="908051"/>
            <a:ext cx="10693400" cy="10064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sz="6000">
                <a:solidFill>
                  <a:srgbClr val="009900"/>
                </a:solidFill>
                <a:latin typeface="黑体" panose="02010609060101010101" charset="-122"/>
                <a:ea typeface="黑体" panose="02010609060101010101" charset="-122"/>
              </a:rPr>
              <a:t>树木丛生，百草丰茂。</a:t>
            </a:r>
            <a:endParaRPr lang="zh-CN" sz="6000">
              <a:solidFill>
                <a:srgbClr val="009900"/>
              </a:solidFill>
              <a:latin typeface="黑体" panose="02010609060101010101" charset="-122"/>
              <a:ea typeface="黑体" panose="02010609060101010101" charset="-122"/>
            </a:endParaRPr>
          </a:p>
        </p:txBody>
      </p:sp>
      <p:sp>
        <p:nvSpPr>
          <p:cNvPr id="17412" name="Text Box 4"/>
          <p:cNvSpPr txBox="1">
            <a:spLocks noChangeArrowheads="1"/>
          </p:cNvSpPr>
          <p:nvPr/>
        </p:nvSpPr>
        <p:spPr bwMode="auto">
          <a:xfrm>
            <a:off x="1858412" y="5503602"/>
            <a:ext cx="8544983" cy="579438"/>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sz="3200" b="1" dirty="0">
                <a:solidFill>
                  <a:schemeClr val="bg1"/>
                </a:solidFill>
                <a:latin typeface="黑体" panose="02010609060101010101" charset="-122"/>
                <a:ea typeface="黑体" panose="02010609060101010101" charset="-122"/>
              </a:rPr>
              <a:t>山岛、树木一片欣欣向荣的</a:t>
            </a:r>
            <a:r>
              <a:rPr lang="zh-CN" sz="3200" b="1" dirty="0" smtClean="0">
                <a:solidFill>
                  <a:schemeClr val="bg1"/>
                </a:solidFill>
                <a:latin typeface="黑体" panose="02010609060101010101" charset="-122"/>
                <a:ea typeface="黑体" panose="02010609060101010101" charset="-122"/>
              </a:rPr>
              <a:t>景象</a:t>
            </a:r>
            <a:r>
              <a:rPr lang="zh-CN" altLang="en-US" sz="3200" b="1" dirty="0">
                <a:solidFill>
                  <a:schemeClr val="bg1"/>
                </a:solidFill>
                <a:latin typeface="黑体" panose="02010609060101010101" charset="-122"/>
                <a:ea typeface="黑体" panose="02010609060101010101" charset="-122"/>
              </a:rPr>
              <a:t>。</a:t>
            </a:r>
            <a:endParaRPr lang="zh-CN" sz="3200" b="1" dirty="0">
              <a:solidFill>
                <a:schemeClr val="bg1"/>
              </a:solidFill>
              <a:latin typeface="黑体" panose="02010609060101010101" charset="-122"/>
              <a:ea typeface="黑体" panose="02010609060101010101" charset="-122"/>
            </a:endParaRPr>
          </a:p>
        </p:txBody>
      </p:sp>
      <p:sp>
        <p:nvSpPr>
          <p:cNvPr id="17413" name="AutoShape 5"/>
          <p:cNvSpPr>
            <a:spLocks noChangeArrowheads="1"/>
          </p:cNvSpPr>
          <p:nvPr/>
        </p:nvSpPr>
        <p:spPr bwMode="auto">
          <a:xfrm>
            <a:off x="2451874" y="2346104"/>
            <a:ext cx="1822449" cy="936625"/>
          </a:xfrm>
          <a:prstGeom prst="wedgeRectCallout">
            <a:avLst>
              <a:gd name="adj1" fmla="val 53019"/>
              <a:gd name="adj2" fmla="val -89153"/>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sz="4000" b="1">
                <a:latin typeface="黑体" panose="02010609060101010101" charset="-122"/>
                <a:ea typeface="黑体" panose="02010609060101010101" charset="-122"/>
              </a:rPr>
              <a:t>聚集</a:t>
            </a:r>
            <a:endParaRPr lang="zh-CN" sz="4000" b="1">
              <a:latin typeface="黑体" panose="02010609060101010101" charset="-122"/>
              <a:ea typeface="黑体" panose="02010609060101010101" charset="-122"/>
            </a:endParaRPr>
          </a:p>
        </p:txBody>
      </p:sp>
      <p:sp>
        <p:nvSpPr>
          <p:cNvPr id="25606" name="Line 6"/>
          <p:cNvSpPr>
            <a:spLocks noChangeShapeType="1"/>
          </p:cNvSpPr>
          <p:nvPr/>
        </p:nvSpPr>
        <p:spPr bwMode="auto">
          <a:xfrm>
            <a:off x="3948056" y="1843744"/>
            <a:ext cx="1473798"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500" decel="50000" fill="hold">
                                          <p:stCondLst>
                                            <p:cond delay="0"/>
                                          </p:stCondLst>
                                        </p:cTn>
                                        <p:tgtEl>
                                          <p:spTgt spid="174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74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7413"/>
                                        </p:tgtEl>
                                        <p:attrNameLst>
                                          <p:attrName>ppt_w</p:attrName>
                                        </p:attrNameLst>
                                      </p:cBhvr>
                                      <p:tavLst>
                                        <p:tav tm="0">
                                          <p:val>
                                            <p:strVal val="#ppt_w*.05"/>
                                          </p:val>
                                        </p:tav>
                                        <p:tav tm="100000">
                                          <p:val>
                                            <p:strVal val="#ppt_w"/>
                                          </p:val>
                                        </p:tav>
                                      </p:tavLst>
                                    </p:anim>
                                    <p:anim calcmode="lin" valueType="num">
                                      <p:cBhvr>
                                        <p:cTn id="10" dur="1000" fill="hold"/>
                                        <p:tgtEl>
                                          <p:spTgt spid="174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74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74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74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74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wd">
                                    <p:tmPct val="100000"/>
                                  </p:iterate>
                                  <p:childTnLst>
                                    <p:set>
                                      <p:cBhvr>
                                        <p:cTn id="18" dur="1" fill="hold">
                                          <p:stCondLst>
                                            <p:cond delay="0"/>
                                          </p:stCondLst>
                                        </p:cTn>
                                        <p:tgtEl>
                                          <p:spTgt spid="17412"/>
                                        </p:tgtEl>
                                        <p:attrNameLst>
                                          <p:attrName>style.visibility</p:attrName>
                                        </p:attrNameLst>
                                      </p:cBhvr>
                                      <p:to>
                                        <p:strVal val="visible"/>
                                      </p:to>
                                    </p:set>
                                    <p:animEffect transition="in" filter="wipe(left)">
                                      <p:cBhvr>
                                        <p:cTn id="19" dur="3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autoUpdateAnimBg="0"/>
      <p:bldP spid="17413"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6234" y="765175"/>
            <a:ext cx="10706100" cy="453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3"/>
          <p:cNvSpPr txBox="1">
            <a:spLocks noChangeArrowheads="1"/>
          </p:cNvSpPr>
          <p:nvPr/>
        </p:nvSpPr>
        <p:spPr bwMode="auto">
          <a:xfrm>
            <a:off x="2639429" y="5380578"/>
            <a:ext cx="734699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4000" b="1" dirty="0">
                <a:solidFill>
                  <a:srgbClr val="D74017"/>
                </a:solidFill>
                <a:latin typeface="黑体" panose="02010609060101010101" charset="-122"/>
                <a:ea typeface="黑体" panose="02010609060101010101" charset="-122"/>
              </a:rPr>
              <a:t>萧瑟</a:t>
            </a:r>
            <a:r>
              <a:rPr lang="zh-CN" sz="4000" b="1" dirty="0" smtClean="0">
                <a:solidFill>
                  <a:srgbClr val="D74017"/>
                </a:solidFill>
                <a:latin typeface="黑体" panose="02010609060101010101" charset="-122"/>
                <a:ea typeface="黑体" panose="02010609060101010101" charset="-122"/>
              </a:rPr>
              <a:t>：</a:t>
            </a:r>
            <a:r>
              <a:rPr lang="zh-CN" altLang="en-US" sz="4000" b="1" dirty="0" smtClean="0">
                <a:solidFill>
                  <a:srgbClr val="D74017"/>
                </a:solidFill>
                <a:latin typeface="黑体" panose="02010609060101010101" charset="-122"/>
                <a:ea typeface="黑体" panose="02010609060101010101" charset="-122"/>
              </a:rPr>
              <a:t>形容风吹树木的声音</a:t>
            </a:r>
            <a:r>
              <a:rPr lang="zh-CN" altLang="zh-CN" sz="4000" b="1" dirty="0" smtClean="0">
                <a:solidFill>
                  <a:srgbClr val="FFFF66"/>
                </a:solidFill>
                <a:latin typeface="黑体" panose="02010609060101010101" charset="-122"/>
                <a:ea typeface="黑体" panose="02010609060101010101" charset="-122"/>
              </a:rPr>
              <a:t>.</a:t>
            </a:r>
            <a:endParaRPr lang="zh-CN" altLang="zh-CN" sz="4000" b="1" dirty="0">
              <a:solidFill>
                <a:srgbClr val="FFFF66"/>
              </a:solidFill>
              <a:latin typeface="黑体" panose="02010609060101010101" charset="-122"/>
              <a:ea typeface="黑体" panose="02010609060101010101" charset="-122"/>
            </a:endParaRPr>
          </a:p>
        </p:txBody>
      </p:sp>
      <p:sp>
        <p:nvSpPr>
          <p:cNvPr id="18437" name="Text Box 5"/>
          <p:cNvSpPr txBox="1">
            <a:spLocks noChangeArrowheads="1"/>
          </p:cNvSpPr>
          <p:nvPr/>
        </p:nvSpPr>
        <p:spPr bwMode="auto">
          <a:xfrm>
            <a:off x="4389285" y="2852738"/>
            <a:ext cx="1151467" cy="823912"/>
          </a:xfrm>
          <a:prstGeom prst="rect">
            <a:avLst/>
          </a:prstGeom>
          <a:gradFill rotWithShape="0">
            <a:gsLst>
              <a:gs pos="0">
                <a:srgbClr val="00CCFF"/>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dirty="0">
                <a:solidFill>
                  <a:srgbClr val="0000FF"/>
                </a:solidFill>
                <a:latin typeface="黑体" panose="02010609060101010101" charset="-122"/>
                <a:ea typeface="黑体" panose="02010609060101010101" charset="-122"/>
              </a:rPr>
              <a:t>sè</a:t>
            </a:r>
            <a:endParaRPr lang="zh-CN" altLang="zh-CN" dirty="0">
              <a:solidFill>
                <a:srgbClr val="0000FF"/>
              </a:solidFill>
              <a:latin typeface="黑体" panose="02010609060101010101" charset="-122"/>
              <a:ea typeface="黑体" panose="02010609060101010101" charset="-122"/>
            </a:endParaRPr>
          </a:p>
        </p:txBody>
      </p:sp>
      <p:sp>
        <p:nvSpPr>
          <p:cNvPr id="18439" name="Text Box 7"/>
          <p:cNvSpPr txBox="1">
            <a:spLocks noChangeArrowheads="1"/>
          </p:cNvSpPr>
          <p:nvPr/>
        </p:nvSpPr>
        <p:spPr bwMode="auto">
          <a:xfrm>
            <a:off x="6119284" y="2852738"/>
            <a:ext cx="2495549"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b="1" dirty="0">
                <a:solidFill>
                  <a:srgbClr val="FFFF00"/>
                </a:solidFill>
                <a:latin typeface="黑体" panose="02010609060101010101" charset="-122"/>
                <a:ea typeface="黑体" panose="02010609060101010101" charset="-122"/>
              </a:rPr>
              <a:t>洪</a:t>
            </a:r>
            <a:r>
              <a:rPr lang="zh-CN" altLang="zh-CN" b="1" dirty="0">
                <a:solidFill>
                  <a:srgbClr val="FFFF00"/>
                </a:solidFill>
                <a:latin typeface="黑体" panose="02010609060101010101" charset="-122"/>
                <a:ea typeface="黑体" panose="02010609060101010101" charset="-122"/>
              </a:rPr>
              <a:t>:</a:t>
            </a:r>
            <a:r>
              <a:rPr lang="zh-CN" b="1" dirty="0">
                <a:solidFill>
                  <a:srgbClr val="FFFF00"/>
                </a:solidFill>
                <a:latin typeface="黑体" panose="02010609060101010101" charset="-122"/>
                <a:ea typeface="黑体" panose="02010609060101010101" charset="-122"/>
              </a:rPr>
              <a:t>大</a:t>
            </a:r>
            <a:endParaRPr lang="zh-CN" b="1" dirty="0">
              <a:solidFill>
                <a:srgbClr val="FFFF00"/>
              </a:solidFill>
              <a:latin typeface="黑体" panose="02010609060101010101" charset="-122"/>
              <a:ea typeface="黑体" panose="02010609060101010101" charset="-122"/>
            </a:endParaRPr>
          </a:p>
        </p:txBody>
      </p:sp>
      <p:sp>
        <p:nvSpPr>
          <p:cNvPr id="26630" name="Text Box 8"/>
          <p:cNvSpPr txBox="1">
            <a:spLocks noChangeArrowheads="1"/>
          </p:cNvSpPr>
          <p:nvPr/>
        </p:nvSpPr>
        <p:spPr bwMode="auto">
          <a:xfrm>
            <a:off x="1056218" y="3716339"/>
            <a:ext cx="10223500" cy="10064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sz="6000">
                <a:solidFill>
                  <a:srgbClr val="009900"/>
                </a:solidFill>
                <a:latin typeface="黑体" panose="02010609060101010101" charset="-122"/>
                <a:ea typeface="黑体" panose="02010609060101010101" charset="-122"/>
              </a:rPr>
              <a:t>秋风萧瑟，洪波涌起</a:t>
            </a:r>
            <a:r>
              <a:rPr lang="zh-CN" altLang="en-US" sz="6000">
                <a:solidFill>
                  <a:srgbClr val="009900"/>
                </a:solidFill>
                <a:latin typeface="黑体" panose="02010609060101010101" charset="-122"/>
                <a:ea typeface="黑体" panose="02010609060101010101" charset="-122"/>
              </a:rPr>
              <a:t>。</a:t>
            </a:r>
            <a:endParaRPr lang="zh-CN" sz="6000">
              <a:solidFill>
                <a:srgbClr val="009900"/>
              </a:solidFill>
              <a:latin typeface="黑体" panose="02010609060101010101" charset="-122"/>
              <a:ea typeface="黑体" panose="02010609060101010101" charset="-122"/>
            </a:endParaRPr>
          </a:p>
        </p:txBody>
      </p:sp>
      <p:sp>
        <p:nvSpPr>
          <p:cNvPr id="26631" name="Line 4"/>
          <p:cNvSpPr>
            <a:spLocks noChangeShapeType="1"/>
          </p:cNvSpPr>
          <p:nvPr/>
        </p:nvSpPr>
        <p:spPr bwMode="auto">
          <a:xfrm>
            <a:off x="3937299" y="4674479"/>
            <a:ext cx="1473797"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6632" name="Line 6"/>
          <p:cNvSpPr>
            <a:spLocks noChangeShapeType="1"/>
          </p:cNvSpPr>
          <p:nvPr/>
        </p:nvSpPr>
        <p:spPr bwMode="auto">
          <a:xfrm flipV="1">
            <a:off x="6216724" y="4682686"/>
            <a:ext cx="737497" cy="8209"/>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0-#ppt_w/2"/>
                                          </p:val>
                                        </p:tav>
                                        <p:tav tm="100000">
                                          <p:val>
                                            <p:strVal val="#ppt_x"/>
                                          </p:val>
                                        </p:tav>
                                      </p:tavLst>
                                    </p:anim>
                                    <p:anim calcmode="lin" valueType="num">
                                      <p:cBhvr additive="base">
                                        <p:cTn id="8"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fade">
                                      <p:cBhvr>
                                        <p:cTn id="13" dur="1000"/>
                                        <p:tgtEl>
                                          <p:spTgt spid="18435"/>
                                        </p:tgtEl>
                                      </p:cBhvr>
                                    </p:animEffect>
                                    <p:anim calcmode="lin" valueType="num">
                                      <p:cBhvr>
                                        <p:cTn id="14" dur="1000" fill="hold"/>
                                        <p:tgtEl>
                                          <p:spTgt spid="18435"/>
                                        </p:tgtEl>
                                        <p:attrNameLst>
                                          <p:attrName>ppt_x</p:attrName>
                                        </p:attrNameLst>
                                      </p:cBhvr>
                                      <p:tavLst>
                                        <p:tav tm="0">
                                          <p:val>
                                            <p:strVal val="#ppt_x"/>
                                          </p:val>
                                        </p:tav>
                                        <p:tav tm="100000">
                                          <p:val>
                                            <p:strVal val="#ppt_x"/>
                                          </p:val>
                                        </p:tav>
                                      </p:tavLst>
                                    </p:anim>
                                    <p:anim calcmode="lin" valueType="num">
                                      <p:cBhvr>
                                        <p:cTn id="15"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439"/>
                                        </p:tgtEl>
                                        <p:attrNameLst>
                                          <p:attrName>style.visibility</p:attrName>
                                        </p:attrNameLst>
                                      </p:cBhvr>
                                      <p:to>
                                        <p:strVal val="visible"/>
                                      </p:to>
                                    </p:set>
                                    <p:animEffect transition="in" filter="blinds(horizontal)">
                                      <p:cBhvr>
                                        <p:cTn id="20"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7" grpId="0" animBg="1" autoUpdateAnimBg="0"/>
      <p:bldP spid="1843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980018" y="836614"/>
            <a:ext cx="8477249"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r>
              <a:rPr lang="zh-CN" b="1">
                <a:latin typeface="黑体" panose="02010609060101010101" charset="-122"/>
                <a:ea typeface="黑体" panose="02010609060101010101" charset="-122"/>
              </a:rPr>
              <a:t>树木丛生，百草丰茂。</a:t>
            </a:r>
            <a:endParaRPr lang="zh-CN" b="1">
              <a:latin typeface="黑体" panose="02010609060101010101" charset="-122"/>
              <a:ea typeface="黑体" panose="02010609060101010101" charset="-122"/>
            </a:endParaRPr>
          </a:p>
          <a:p>
            <a:pPr eaLnBrk="1" hangingPunct="1"/>
            <a:r>
              <a:rPr lang="zh-CN" b="1">
                <a:latin typeface="黑体" panose="02010609060101010101" charset="-122"/>
                <a:ea typeface="黑体" panose="02010609060101010101" charset="-122"/>
              </a:rPr>
              <a:t>秋风萧瑟，洪波涌起。</a:t>
            </a:r>
            <a:endParaRPr lang="zh-CN" b="1">
              <a:latin typeface="黑体" panose="02010609060101010101" charset="-122"/>
              <a:ea typeface="黑体" panose="02010609060101010101" charset="-122"/>
            </a:endParaRPr>
          </a:p>
        </p:txBody>
      </p:sp>
      <p:sp>
        <p:nvSpPr>
          <p:cNvPr id="19460" name="Text Box 4"/>
          <p:cNvSpPr txBox="1">
            <a:spLocks noChangeArrowheads="1"/>
          </p:cNvSpPr>
          <p:nvPr/>
        </p:nvSpPr>
        <p:spPr bwMode="auto">
          <a:xfrm>
            <a:off x="622301" y="4323394"/>
            <a:ext cx="10850033"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zh-CN" sz="3200" b="1" dirty="0">
                <a:solidFill>
                  <a:schemeClr val="folHlink"/>
                </a:solidFill>
                <a:latin typeface="黑体" panose="02010609060101010101" charset="-122"/>
                <a:ea typeface="黑体" panose="02010609060101010101" charset="-122"/>
              </a:rPr>
              <a:t>    </a:t>
            </a:r>
            <a:r>
              <a:rPr lang="zh-CN" sz="3200" b="1" dirty="0" smtClean="0">
                <a:solidFill>
                  <a:srgbClr val="9900CC"/>
                </a:solidFill>
                <a:latin typeface="黑体" panose="02010609060101010101" charset="-122"/>
                <a:ea typeface="黑体" panose="02010609060101010101" charset="-122"/>
              </a:rPr>
              <a:t>再</a:t>
            </a:r>
            <a:r>
              <a:rPr lang="zh-CN" sz="3200" b="1" dirty="0">
                <a:solidFill>
                  <a:srgbClr val="9900CC"/>
                </a:solidFill>
                <a:latin typeface="黑体" panose="02010609060101010101" charset="-122"/>
                <a:ea typeface="黑体" panose="02010609060101010101" charset="-122"/>
              </a:rPr>
              <a:t>写草木，仍是静态，次写洪波，又回到动态，显示了大海的惊人力量和宏伟气象。写山岛草木</a:t>
            </a:r>
            <a:r>
              <a:rPr lang="zh-CN" altLang="en-US" sz="3200" b="1" dirty="0" smtClean="0">
                <a:solidFill>
                  <a:srgbClr val="9900CC"/>
                </a:solidFill>
                <a:latin typeface="黑体" panose="02010609060101010101" charset="-122"/>
                <a:ea typeface="黑体" panose="02010609060101010101" charset="-122"/>
              </a:rPr>
              <a:t>，突出</a:t>
            </a:r>
            <a:r>
              <a:rPr lang="zh-CN" sz="3200" b="1" dirty="0" smtClean="0">
                <a:solidFill>
                  <a:srgbClr val="9900CC"/>
                </a:solidFill>
                <a:latin typeface="黑体" panose="02010609060101010101" charset="-122"/>
                <a:ea typeface="黑体" panose="02010609060101010101" charset="-122"/>
              </a:rPr>
              <a:t>了</a:t>
            </a:r>
            <a:r>
              <a:rPr lang="zh-CN" sz="3200" b="1" dirty="0">
                <a:solidFill>
                  <a:srgbClr val="9900CC"/>
                </a:solidFill>
                <a:latin typeface="黑体" panose="02010609060101010101" charset="-122"/>
                <a:ea typeface="黑体" panose="02010609060101010101" charset="-122"/>
              </a:rPr>
              <a:t>欣欣向荣的景象</a:t>
            </a:r>
            <a:r>
              <a:rPr lang="zh-CN" altLang="en-US" sz="3200" b="1" dirty="0">
                <a:solidFill>
                  <a:srgbClr val="9900CC"/>
                </a:solidFill>
                <a:latin typeface="黑体" panose="02010609060101010101" charset="-122"/>
                <a:ea typeface="黑体" panose="02010609060101010101" charset="-122"/>
              </a:rPr>
              <a:t>。</a:t>
            </a:r>
            <a:endParaRPr lang="zh-CN" altLang="zh-CN" sz="2800" dirty="0">
              <a:solidFill>
                <a:srgbClr val="9900CC"/>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9461" name="Text Box 5"/>
          <p:cNvSpPr txBox="1">
            <a:spLocks noChangeArrowheads="1"/>
          </p:cNvSpPr>
          <p:nvPr/>
        </p:nvSpPr>
        <p:spPr bwMode="auto">
          <a:xfrm>
            <a:off x="2129870" y="2636098"/>
            <a:ext cx="988906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800" b="1" dirty="0">
                <a:latin typeface="黑体" panose="02010609060101010101" charset="-122"/>
                <a:ea typeface="黑体" panose="02010609060101010101" charset="-122"/>
              </a:rPr>
              <a:t>——</a:t>
            </a:r>
            <a:r>
              <a:rPr lang="zh-CN" sz="2800" b="1" dirty="0">
                <a:latin typeface="黑体" panose="02010609060101010101" charset="-122"/>
                <a:ea typeface="黑体" panose="02010609060101010101" charset="-122"/>
              </a:rPr>
              <a:t>碣石山上树木丛生，各种草长得很繁茂。 </a:t>
            </a:r>
            <a:endParaRPr lang="zh-CN" sz="2800" b="1" dirty="0">
              <a:latin typeface="黑体" panose="02010609060101010101" charset="-122"/>
              <a:ea typeface="黑体" panose="02010609060101010101" charset="-122"/>
            </a:endParaRPr>
          </a:p>
          <a:p>
            <a:pPr eaLnBrk="1" hangingPunct="1">
              <a:lnSpc>
                <a:spcPct val="150000"/>
              </a:lnSpc>
            </a:pPr>
            <a:r>
              <a:rPr lang="zh-CN" altLang="zh-CN" sz="2800" b="1" dirty="0">
                <a:latin typeface="黑体" panose="02010609060101010101" charset="-122"/>
                <a:ea typeface="黑体" panose="02010609060101010101" charset="-122"/>
              </a:rPr>
              <a:t>    </a:t>
            </a:r>
            <a:r>
              <a:rPr lang="zh-CN" sz="2800" b="1" dirty="0">
                <a:latin typeface="黑体" panose="02010609060101010101" charset="-122"/>
                <a:ea typeface="黑体" panose="02010609060101010101" charset="-122"/>
              </a:rPr>
              <a:t>在萧瑟的秋风中，海上涌起巨大的波涛。</a:t>
            </a:r>
            <a:r>
              <a:rPr lang="zh-CN" sz="2800" dirty="0">
                <a:latin typeface="黑体" panose="02010609060101010101" charset="-122"/>
                <a:ea typeface="黑体" panose="02010609060101010101" charset="-122"/>
              </a:rPr>
              <a:t> </a:t>
            </a:r>
            <a:endParaRPr lang="zh-CN" sz="2800" dirty="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ppt_x"/>
                                          </p:val>
                                        </p:tav>
                                        <p:tav tm="100000">
                                          <p:val>
                                            <p:strVal val="#ppt_x"/>
                                          </p:val>
                                        </p:tav>
                                      </p:tavLst>
                                    </p:anim>
                                    <p:anim calcmode="lin" valueType="num">
                                      <p:cBhvr additive="base">
                                        <p:cTn id="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p:cTn id="13" dur="250" decel="50000" fill="hold">
                                          <p:stCondLst>
                                            <p:cond delay="0"/>
                                          </p:stCondLst>
                                        </p:cTn>
                                        <p:tgtEl>
                                          <p:spTgt spid="19460"/>
                                        </p:tgtEl>
                                        <p:attrNameLst>
                                          <p:attrName>style.rotation</p:attrName>
                                        </p:attrNameLst>
                                      </p:cBhvr>
                                      <p:tavLst>
                                        <p:tav tm="0">
                                          <p:val>
                                            <p:fltVal val="-90"/>
                                          </p:val>
                                        </p:tav>
                                        <p:tav tm="100000">
                                          <p:val>
                                            <p:fltVal val="0"/>
                                          </p:val>
                                        </p:tav>
                                      </p:tavLst>
                                    </p:anim>
                                    <p:anim calcmode="lin" valueType="num">
                                      <p:cBhvr>
                                        <p:cTn id="14" dur="250" decel="50000" fill="hold">
                                          <p:stCondLst>
                                            <p:cond delay="0"/>
                                          </p:stCondLst>
                                        </p:cTn>
                                        <p:tgtEl>
                                          <p:spTgt spid="19460"/>
                                        </p:tgtEl>
                                        <p:attrNameLst>
                                          <p:attrName>ppt_w</p:attrName>
                                        </p:attrNameLst>
                                      </p:cBhvr>
                                      <p:tavLst>
                                        <p:tav tm="0">
                                          <p:val>
                                            <p:strVal val="#ppt_w"/>
                                          </p:val>
                                        </p:tav>
                                        <p:tav tm="100000">
                                          <p:val>
                                            <p:strVal val="#ppt_w*.05"/>
                                          </p:val>
                                        </p:tav>
                                      </p:tavLst>
                                    </p:anim>
                                    <p:anim calcmode="lin" valueType="num">
                                      <p:cBhvr>
                                        <p:cTn id="15" dur="250" accel="50000" fill="hold">
                                          <p:stCondLst>
                                            <p:cond delay="250"/>
                                          </p:stCondLst>
                                        </p:cTn>
                                        <p:tgtEl>
                                          <p:spTgt spid="19460"/>
                                        </p:tgtEl>
                                        <p:attrNameLst>
                                          <p:attrName>ppt_w</p:attrName>
                                        </p:attrNameLst>
                                      </p:cBhvr>
                                      <p:tavLst>
                                        <p:tav tm="0">
                                          <p:val>
                                            <p:strVal val="#ppt_w*.05"/>
                                          </p:val>
                                        </p:tav>
                                        <p:tav tm="100000">
                                          <p:val>
                                            <p:strVal val="#ppt_w"/>
                                          </p:val>
                                        </p:tav>
                                      </p:tavLst>
                                    </p:anim>
                                    <p:anim calcmode="lin" valueType="num">
                                      <p:cBhvr>
                                        <p:cTn id="16" dur="500" fill="hold"/>
                                        <p:tgtEl>
                                          <p:spTgt spid="19460"/>
                                        </p:tgtEl>
                                        <p:attrNameLst>
                                          <p:attrName>ppt_h</p:attrName>
                                        </p:attrNameLst>
                                      </p:cBhvr>
                                      <p:tavLst>
                                        <p:tav tm="0">
                                          <p:val>
                                            <p:strVal val="#ppt_h"/>
                                          </p:val>
                                        </p:tav>
                                        <p:tav tm="100000">
                                          <p:val>
                                            <p:strVal val="#ppt_h"/>
                                          </p:val>
                                        </p:tav>
                                      </p:tavLst>
                                    </p:anim>
                                    <p:anim calcmode="lin" valueType="num">
                                      <p:cBhvr>
                                        <p:cTn id="17" dur="250" decel="50000" fill="hold">
                                          <p:stCondLst>
                                            <p:cond delay="0"/>
                                          </p:stCondLst>
                                        </p:cTn>
                                        <p:tgtEl>
                                          <p:spTgt spid="19460"/>
                                        </p:tgtEl>
                                        <p:attrNameLst>
                                          <p:attrName>ppt_x</p:attrName>
                                        </p:attrNameLst>
                                      </p:cBhvr>
                                      <p:tavLst>
                                        <p:tav tm="0">
                                          <p:val>
                                            <p:strVal val="#ppt_x+.4"/>
                                          </p:val>
                                        </p:tav>
                                        <p:tav tm="100000">
                                          <p:val>
                                            <p:strVal val="#ppt_x"/>
                                          </p:val>
                                        </p:tav>
                                      </p:tavLst>
                                    </p:anim>
                                    <p:anim calcmode="lin" valueType="num">
                                      <p:cBhvr>
                                        <p:cTn id="18" dur="250" decel="50000" fill="hold">
                                          <p:stCondLst>
                                            <p:cond delay="0"/>
                                          </p:stCondLst>
                                        </p:cTn>
                                        <p:tgtEl>
                                          <p:spTgt spid="19460"/>
                                        </p:tgtEl>
                                        <p:attrNameLst>
                                          <p:attrName>ppt_y</p:attrName>
                                        </p:attrNameLst>
                                      </p:cBhvr>
                                      <p:tavLst>
                                        <p:tav tm="0">
                                          <p:val>
                                            <p:strVal val="#ppt_y-.2"/>
                                          </p:val>
                                        </p:tav>
                                        <p:tav tm="100000">
                                          <p:val>
                                            <p:strVal val="#ppt_y+.1"/>
                                          </p:val>
                                        </p:tav>
                                      </p:tavLst>
                                    </p:anim>
                                    <p:anim calcmode="lin" valueType="num">
                                      <p:cBhvr>
                                        <p:cTn id="19" dur="250" accel="50000" fill="hold">
                                          <p:stCondLst>
                                            <p:cond delay="250"/>
                                          </p:stCondLst>
                                        </p:cTn>
                                        <p:tgtEl>
                                          <p:spTgt spid="19460"/>
                                        </p:tgtEl>
                                        <p:attrNameLst>
                                          <p:attrName>ppt_y</p:attrName>
                                        </p:attrNameLst>
                                      </p:cBhvr>
                                      <p:tavLst>
                                        <p:tav tm="0">
                                          <p:val>
                                            <p:strVal val="#ppt_y+.1"/>
                                          </p:val>
                                        </p:tav>
                                        <p:tav tm="100000">
                                          <p:val>
                                            <p:strVal val="#ppt_y"/>
                                          </p:val>
                                        </p:tav>
                                      </p:tavLst>
                                    </p:anim>
                                    <p:animEffect transition="in" filter="fade">
                                      <p:cBhvr>
                                        <p:cTn id="20" dur="500" decel="50000">
                                          <p:stCondLst>
                                            <p:cond delay="0"/>
                                          </p:stCondLst>
                                        </p:cTn>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u=3909394781,2441795913&amp;gp=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667" y="765175"/>
            <a:ext cx="10801351"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3"/>
          <p:cNvSpPr txBox="1">
            <a:spLocks noChangeArrowheads="1"/>
          </p:cNvSpPr>
          <p:nvPr/>
        </p:nvSpPr>
        <p:spPr bwMode="auto">
          <a:xfrm>
            <a:off x="719668" y="5445126"/>
            <a:ext cx="9184217" cy="9239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5400" b="1">
                <a:solidFill>
                  <a:srgbClr val="009900"/>
                </a:solidFill>
                <a:latin typeface="黑体" panose="02010609060101010101" charset="-122"/>
                <a:ea typeface="黑体" panose="02010609060101010101" charset="-122"/>
              </a:rPr>
              <a:t>日月之行，若出其中。</a:t>
            </a:r>
            <a:endParaRPr lang="zh-CN" sz="5400" b="1">
              <a:solidFill>
                <a:srgbClr val="009900"/>
              </a:solidFill>
              <a:latin typeface="黑体" panose="02010609060101010101" charset="-122"/>
              <a:ea typeface="黑体" panose="02010609060101010101" charset="-122"/>
            </a:endParaRPr>
          </a:p>
        </p:txBody>
      </p:sp>
      <p:sp>
        <p:nvSpPr>
          <p:cNvPr id="20484" name="AutoShape 4"/>
          <p:cNvSpPr>
            <a:spLocks noChangeArrowheads="1"/>
          </p:cNvSpPr>
          <p:nvPr/>
        </p:nvSpPr>
        <p:spPr bwMode="auto">
          <a:xfrm>
            <a:off x="5311776" y="4462445"/>
            <a:ext cx="1919816" cy="576263"/>
          </a:xfrm>
          <a:prstGeom prst="wedgeRectCallout">
            <a:avLst>
              <a:gd name="adj1" fmla="val -68343"/>
              <a:gd name="adj2" fmla="val 154009"/>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sz="2800" b="1" dirty="0">
                <a:solidFill>
                  <a:srgbClr val="FF0000"/>
                </a:solidFill>
                <a:latin typeface="黑体" panose="02010609060101010101" charset="-122"/>
                <a:ea typeface="黑体" panose="02010609060101010101" charset="-122"/>
              </a:rPr>
              <a:t>好像</a:t>
            </a:r>
            <a:endParaRPr lang="zh-CN" sz="2800" b="1" dirty="0">
              <a:solidFill>
                <a:srgbClr val="FF0000"/>
              </a:solidFill>
              <a:latin typeface="黑体" panose="02010609060101010101" charset="-122"/>
              <a:ea typeface="黑体" panose="02010609060101010101" charset="-122"/>
            </a:endParaRPr>
          </a:p>
        </p:txBody>
      </p:sp>
      <p:sp>
        <p:nvSpPr>
          <p:cNvPr id="28677" name="Line 5"/>
          <p:cNvSpPr>
            <a:spLocks noChangeShapeType="1"/>
          </p:cNvSpPr>
          <p:nvPr/>
        </p:nvSpPr>
        <p:spPr bwMode="auto">
          <a:xfrm>
            <a:off x="4272339" y="6331119"/>
            <a:ext cx="719212" cy="10757"/>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8678" name="Line 6"/>
          <p:cNvSpPr>
            <a:spLocks noChangeShapeType="1"/>
          </p:cNvSpPr>
          <p:nvPr/>
        </p:nvSpPr>
        <p:spPr bwMode="auto">
          <a:xfrm>
            <a:off x="2130149" y="6341877"/>
            <a:ext cx="774419" cy="27173"/>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0487" name="AutoShape 7"/>
          <p:cNvSpPr>
            <a:spLocks noChangeArrowheads="1"/>
          </p:cNvSpPr>
          <p:nvPr/>
        </p:nvSpPr>
        <p:spPr bwMode="auto">
          <a:xfrm>
            <a:off x="948429" y="3545516"/>
            <a:ext cx="3912278" cy="1396373"/>
          </a:xfrm>
          <a:prstGeom prst="wedgeEllipseCallout">
            <a:avLst>
              <a:gd name="adj1" fmla="val -9236"/>
              <a:gd name="adj2" fmla="val 94819"/>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sz="2800" b="1">
              <a:solidFill>
                <a:srgbClr val="FF0000"/>
              </a:solidFill>
              <a:latin typeface="黑体" panose="02010609060101010101" charset="-122"/>
              <a:ea typeface="黑体" panose="02010609060101010101" charset="-122"/>
            </a:endParaRPr>
          </a:p>
          <a:p>
            <a:pPr algn="ctr"/>
            <a:r>
              <a:rPr lang="zh-CN" sz="2800" b="1">
                <a:solidFill>
                  <a:srgbClr val="FF0000"/>
                </a:solidFill>
                <a:latin typeface="黑体" panose="02010609060101010101" charset="-122"/>
                <a:ea typeface="黑体" panose="02010609060101010101" charset="-122"/>
              </a:rPr>
              <a:t>助词</a:t>
            </a:r>
            <a:r>
              <a:rPr lang="zh-CN" altLang="zh-CN" sz="2800" b="1">
                <a:solidFill>
                  <a:srgbClr val="FF0000"/>
                </a:solidFill>
                <a:latin typeface="黑体" panose="02010609060101010101" charset="-122"/>
                <a:ea typeface="黑体" panose="02010609060101010101" charset="-122"/>
              </a:rPr>
              <a:t>, “</a:t>
            </a:r>
            <a:r>
              <a:rPr lang="zh-CN" sz="2800" b="1">
                <a:solidFill>
                  <a:srgbClr val="FF0000"/>
                </a:solidFill>
                <a:latin typeface="黑体" panose="02010609060101010101" charset="-122"/>
                <a:ea typeface="黑体" panose="02010609060101010101" charset="-122"/>
              </a:rPr>
              <a:t>的”</a:t>
            </a:r>
            <a:endParaRPr lang="zh-CN" sz="2800" b="1">
              <a:solidFill>
                <a:srgbClr val="FF0000"/>
              </a:solidFill>
              <a:latin typeface="黑体" panose="02010609060101010101" charset="-122"/>
              <a:ea typeface="黑体" panose="02010609060101010101"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strips(downLeft)">
                                      <p:cBhvr>
                                        <p:cTn id="7" dur="500"/>
                                        <p:tgtEl>
                                          <p:spTgt spid="20487"/>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 calcmode="lin" valueType="num">
                                      <p:cBhvr>
                                        <p:cTn id="12" dur="500" decel="50000" fill="hold">
                                          <p:stCondLst>
                                            <p:cond delay="0"/>
                                          </p:stCondLst>
                                        </p:cTn>
                                        <p:tgtEl>
                                          <p:spTgt spid="2048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048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0484"/>
                                        </p:tgtEl>
                                        <p:attrNameLst>
                                          <p:attrName>ppt_w</p:attrName>
                                        </p:attrNameLst>
                                      </p:cBhvr>
                                      <p:tavLst>
                                        <p:tav tm="0">
                                          <p:val>
                                            <p:strVal val="#ppt_w*.05"/>
                                          </p:val>
                                        </p:tav>
                                        <p:tav tm="100000">
                                          <p:val>
                                            <p:strVal val="#ppt_w"/>
                                          </p:val>
                                        </p:tav>
                                      </p:tavLst>
                                    </p:anim>
                                    <p:anim calcmode="lin" valueType="num">
                                      <p:cBhvr>
                                        <p:cTn id="15" dur="1000" fill="hold"/>
                                        <p:tgtEl>
                                          <p:spTgt spid="2048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048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048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048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autoUpdateAnimBg="0"/>
      <p:bldP spid="2048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u=359131623,2899911293&amp;gp=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4917" y="777875"/>
            <a:ext cx="8930216" cy="54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10278587" y="1132878"/>
            <a:ext cx="738664" cy="4535488"/>
          </a:xfrm>
          <a:prstGeom prst="rect">
            <a:avLst/>
          </a:prstGeom>
          <a:solidFill>
            <a:srgbClr val="F4BCA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3600" b="1" dirty="0">
                <a:solidFill>
                  <a:srgbClr val="FF0000"/>
                </a:solidFill>
                <a:latin typeface="黑体" panose="02010609060101010101" charset="-122"/>
                <a:ea typeface="黑体" panose="02010609060101010101" charset="-122"/>
              </a:rPr>
              <a:t>星汉</a:t>
            </a:r>
            <a:r>
              <a:rPr lang="zh-CN" sz="3600" b="1" dirty="0">
                <a:latin typeface="黑体" panose="02010609060101010101" charset="-122"/>
                <a:ea typeface="黑体" panose="02010609060101010101" charset="-122"/>
              </a:rPr>
              <a:t>灿烂，若出</a:t>
            </a:r>
            <a:r>
              <a:rPr lang="zh-CN" sz="3600" b="1" dirty="0">
                <a:solidFill>
                  <a:srgbClr val="FF0000"/>
                </a:solidFill>
                <a:latin typeface="黑体" panose="02010609060101010101" charset="-122"/>
                <a:ea typeface="黑体" panose="02010609060101010101" charset="-122"/>
              </a:rPr>
              <a:t>其</a:t>
            </a:r>
            <a:r>
              <a:rPr lang="zh-CN" sz="3600" b="1" dirty="0">
                <a:latin typeface="黑体" panose="02010609060101010101" charset="-122"/>
                <a:ea typeface="黑体" panose="02010609060101010101" charset="-122"/>
              </a:rPr>
              <a:t>里。</a:t>
            </a:r>
            <a:endParaRPr lang="zh-CN" sz="3600" b="1" dirty="0">
              <a:latin typeface="黑体" panose="02010609060101010101" charset="-122"/>
              <a:ea typeface="黑体" panose="02010609060101010101" charset="-122"/>
            </a:endParaRPr>
          </a:p>
        </p:txBody>
      </p:sp>
      <p:sp>
        <p:nvSpPr>
          <p:cNvPr id="21508" name="Text Box 4"/>
          <p:cNvSpPr txBox="1">
            <a:spLocks noChangeArrowheads="1"/>
          </p:cNvSpPr>
          <p:nvPr/>
        </p:nvSpPr>
        <p:spPr bwMode="auto">
          <a:xfrm>
            <a:off x="4944533" y="900113"/>
            <a:ext cx="4607984" cy="825500"/>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b="1">
                <a:solidFill>
                  <a:srgbClr val="0000FF"/>
                </a:solidFill>
                <a:latin typeface="黑体" panose="02010609060101010101" charset="-122"/>
                <a:ea typeface="黑体" panose="02010609060101010101" charset="-122"/>
              </a:rPr>
              <a:t>星汉：银河</a:t>
            </a:r>
            <a:endParaRPr lang="zh-CN" b="1">
              <a:solidFill>
                <a:srgbClr val="0000FF"/>
              </a:solidFill>
              <a:latin typeface="黑体" panose="02010609060101010101" charset="-122"/>
              <a:ea typeface="黑体" panose="02010609060101010101" charset="-122"/>
            </a:endParaRPr>
          </a:p>
        </p:txBody>
      </p:sp>
      <p:sp>
        <p:nvSpPr>
          <p:cNvPr id="21511" name="AutoShape 7"/>
          <p:cNvSpPr>
            <a:spLocks noChangeArrowheads="1"/>
          </p:cNvSpPr>
          <p:nvPr/>
        </p:nvSpPr>
        <p:spPr bwMode="auto">
          <a:xfrm>
            <a:off x="4720167" y="4162425"/>
            <a:ext cx="4991100" cy="863600"/>
          </a:xfrm>
          <a:prstGeom prst="flowChartAlternateProces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sz="4000" b="1" dirty="0">
                <a:latin typeface="黑体" panose="02010609060101010101" charset="-122"/>
                <a:ea typeface="黑体" panose="02010609060101010101" charset="-122"/>
              </a:rPr>
              <a:t>其</a:t>
            </a:r>
            <a:r>
              <a:rPr lang="zh-CN" altLang="zh-CN" sz="4000" b="1" dirty="0">
                <a:latin typeface="黑体" panose="02010609060101010101" charset="-122"/>
                <a:ea typeface="黑体" panose="02010609060101010101" charset="-122"/>
              </a:rPr>
              <a:t>:</a:t>
            </a:r>
            <a:r>
              <a:rPr lang="zh-CN" sz="4000" b="1" dirty="0">
                <a:latin typeface="黑体" panose="02010609060101010101" charset="-122"/>
                <a:ea typeface="黑体" panose="02010609060101010101" charset="-122"/>
              </a:rPr>
              <a:t>代词</a:t>
            </a:r>
            <a:r>
              <a:rPr lang="zh-CN" altLang="zh-CN" sz="4000" b="1" dirty="0">
                <a:latin typeface="黑体" panose="02010609060101010101" charset="-122"/>
                <a:ea typeface="黑体" panose="02010609060101010101" charset="-122"/>
              </a:rPr>
              <a:t>,</a:t>
            </a:r>
            <a:r>
              <a:rPr lang="zh-CN" sz="4000" b="1" dirty="0">
                <a:latin typeface="黑体" panose="02010609060101010101" charset="-122"/>
                <a:ea typeface="黑体" panose="02010609060101010101" charset="-122"/>
              </a:rPr>
              <a:t>指大海</a:t>
            </a:r>
            <a:endParaRPr lang="zh-CN" sz="4000" b="1" dirty="0">
              <a:latin typeface="黑体" panose="02010609060101010101" charset="-122"/>
              <a:ea typeface="黑体" panose="02010609060101010101"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linds(horizontal)">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1"/>
                                        </p:tgtEl>
                                        <p:attrNameLst>
                                          <p:attrName>style.visibility</p:attrName>
                                        </p:attrNameLst>
                                      </p:cBhvr>
                                      <p:to>
                                        <p:strVal val="visible"/>
                                      </p:to>
                                    </p:set>
                                    <p:animEffect transition="in" filter="blinds(horizontal)">
                                      <p:cBhvr>
                                        <p:cTn id="12"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autoUpdateAnimBg="0"/>
      <p:bldP spid="2151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666732" y="1128713"/>
            <a:ext cx="8352367" cy="185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4400" b="1" dirty="0">
                <a:latin typeface="黑体" panose="02010609060101010101" charset="-122"/>
                <a:ea typeface="黑体" panose="02010609060101010101" charset="-122"/>
              </a:rPr>
              <a:t>日月之行，若出其中；</a:t>
            </a:r>
            <a:endParaRPr lang="zh-CN" sz="4400" b="1" dirty="0">
              <a:latin typeface="黑体" panose="02010609060101010101" charset="-122"/>
              <a:ea typeface="黑体" panose="02010609060101010101" charset="-122"/>
            </a:endParaRPr>
          </a:p>
          <a:p>
            <a:pPr eaLnBrk="1" hangingPunct="1">
              <a:lnSpc>
                <a:spcPct val="130000"/>
              </a:lnSpc>
            </a:pPr>
            <a:r>
              <a:rPr lang="zh-CN" sz="4400" b="1" dirty="0">
                <a:latin typeface="黑体" panose="02010609060101010101" charset="-122"/>
                <a:ea typeface="黑体" panose="02010609060101010101" charset="-122"/>
              </a:rPr>
              <a:t>星汉灿烂，若出其里。</a:t>
            </a:r>
            <a:endParaRPr lang="zh-CN" sz="4400" b="1" dirty="0">
              <a:latin typeface="黑体" panose="02010609060101010101" charset="-122"/>
              <a:ea typeface="黑体" panose="02010609060101010101" charset="-122"/>
            </a:endParaRPr>
          </a:p>
        </p:txBody>
      </p:sp>
      <p:sp>
        <p:nvSpPr>
          <p:cNvPr id="6" name="Text Box 3"/>
          <p:cNvSpPr txBox="1">
            <a:spLocks noChangeArrowheads="1"/>
          </p:cNvSpPr>
          <p:nvPr/>
        </p:nvSpPr>
        <p:spPr bwMode="auto">
          <a:xfrm>
            <a:off x="624417" y="3346451"/>
            <a:ext cx="10668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4000" b="1" dirty="0">
                <a:solidFill>
                  <a:srgbClr val="0000FF"/>
                </a:solidFill>
                <a:latin typeface="Times New Roman" panose="02020603050405020304" pitchFamily="18" charset="0"/>
                <a:ea typeface="黑体" panose="02010609060101010101" charset="-122"/>
              </a:rPr>
              <a:t>        </a:t>
            </a:r>
            <a:r>
              <a:rPr lang="zh-CN" sz="4000" b="1" dirty="0">
                <a:solidFill>
                  <a:srgbClr val="0000FF"/>
                </a:solidFill>
                <a:latin typeface="Times New Roman" panose="02020603050405020304" pitchFamily="18" charset="0"/>
                <a:ea typeface="黑体" panose="02010609060101010101" charset="-122"/>
              </a:rPr>
              <a:t>诗人勾画了大海吞吐日月、包蕴万千的壮丽景象，表现了诗人开阔的胸襟，抒发了</a:t>
            </a:r>
            <a:r>
              <a:rPr lang="zh-CN" sz="4000" b="1" dirty="0" smtClean="0">
                <a:solidFill>
                  <a:srgbClr val="0000FF"/>
                </a:solidFill>
                <a:latin typeface="Times New Roman" panose="02020603050405020304" pitchFamily="18" charset="0"/>
                <a:ea typeface="黑体" panose="02010609060101010101" charset="-122"/>
              </a:rPr>
              <a:t>统一</a:t>
            </a:r>
            <a:r>
              <a:rPr lang="zh-CN" altLang="en-US" sz="4000" b="1" dirty="0" smtClean="0">
                <a:solidFill>
                  <a:srgbClr val="0000FF"/>
                </a:solidFill>
                <a:latin typeface="Times New Roman" panose="02020603050405020304" pitchFamily="18" charset="0"/>
                <a:ea typeface="黑体" panose="02010609060101010101" charset="-122"/>
              </a:rPr>
              <a:t>中原</a:t>
            </a:r>
            <a:r>
              <a:rPr lang="zh-CN" sz="4000" b="1" dirty="0" smtClean="0">
                <a:solidFill>
                  <a:srgbClr val="0000FF"/>
                </a:solidFill>
                <a:latin typeface="Times New Roman" panose="02020603050405020304" pitchFamily="18" charset="0"/>
                <a:ea typeface="黑体" panose="02010609060101010101" charset="-122"/>
              </a:rPr>
              <a:t>、</a:t>
            </a:r>
            <a:r>
              <a:rPr lang="zh-CN" sz="4000" b="1" dirty="0">
                <a:solidFill>
                  <a:srgbClr val="0000FF"/>
                </a:solidFill>
                <a:latin typeface="Times New Roman" panose="02020603050405020304" pitchFamily="18" charset="0"/>
                <a:ea typeface="黑体" panose="02010609060101010101" charset="-122"/>
              </a:rPr>
              <a:t>建功立业的远大抱负。</a:t>
            </a:r>
            <a:endParaRPr lang="zh-CN" sz="4000" b="1" dirty="0">
              <a:solidFill>
                <a:srgbClr val="0000FF"/>
              </a:solidFill>
              <a:latin typeface="Times New Roman" panose="02020603050405020304" pitchFamily="18" charset="0"/>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ChangeArrowheads="1"/>
          </p:cNvSpPr>
          <p:nvPr/>
        </p:nvSpPr>
        <p:spPr bwMode="auto">
          <a:xfrm>
            <a:off x="2758279" y="1269371"/>
            <a:ext cx="5341670" cy="634700"/>
          </a:xfrm>
          <a:prstGeom prst="wedgeRectCallout">
            <a:avLst>
              <a:gd name="adj1" fmla="val -47551"/>
              <a:gd name="adj2" fmla="val 24464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3200" b="1" dirty="0">
                <a:latin typeface="黑体" panose="02010609060101010101" charset="-122"/>
                <a:ea typeface="黑体" panose="02010609060101010101" charset="-122"/>
              </a:rPr>
              <a:t>幸运</a:t>
            </a:r>
            <a:r>
              <a:rPr lang="zh-CN" sz="3200" b="1" dirty="0" smtClean="0">
                <a:latin typeface="黑体" panose="02010609060101010101" charset="-122"/>
                <a:ea typeface="黑体" panose="02010609060101010101" charset="-122"/>
              </a:rPr>
              <a:t>得</a:t>
            </a:r>
            <a:r>
              <a:rPr lang="zh-CN" sz="3200" b="1" dirty="0">
                <a:latin typeface="黑体" panose="02010609060101010101" charset="-122"/>
                <a:ea typeface="黑体" panose="02010609060101010101" charset="-122"/>
              </a:rPr>
              <a:t>很，好极了。</a:t>
            </a:r>
            <a:endParaRPr lang="zh-CN" sz="3200" b="1" dirty="0">
              <a:latin typeface="黑体" panose="02010609060101010101" charset="-122"/>
              <a:ea typeface="黑体" panose="02010609060101010101" charset="-122"/>
            </a:endParaRPr>
          </a:p>
        </p:txBody>
      </p:sp>
      <p:sp>
        <p:nvSpPr>
          <p:cNvPr id="24579" name="Text Box 3"/>
          <p:cNvSpPr txBox="1">
            <a:spLocks noChangeArrowheads="1"/>
          </p:cNvSpPr>
          <p:nvPr/>
        </p:nvSpPr>
        <p:spPr bwMode="auto">
          <a:xfrm>
            <a:off x="1955265" y="4186748"/>
            <a:ext cx="307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4000" b="1" dirty="0">
                <a:solidFill>
                  <a:srgbClr val="00FF00"/>
                </a:solidFill>
                <a:latin typeface="黑体" panose="02010609060101010101" charset="-122"/>
                <a:ea typeface="黑体" panose="02010609060101010101" charset="-122"/>
              </a:rPr>
              <a:t>幸</a:t>
            </a:r>
            <a:r>
              <a:rPr lang="zh-CN" sz="4000" b="1" dirty="0" smtClean="0">
                <a:solidFill>
                  <a:srgbClr val="00FF00"/>
                </a:solidFill>
                <a:latin typeface="黑体" panose="02010609060101010101" charset="-122"/>
                <a:ea typeface="黑体" panose="02010609060101010101" charset="-122"/>
              </a:rPr>
              <a:t>：</a:t>
            </a:r>
            <a:r>
              <a:rPr lang="zh-CN" altLang="en-US" sz="4000" b="1" dirty="0" smtClean="0">
                <a:solidFill>
                  <a:srgbClr val="00FF00"/>
                </a:solidFill>
                <a:latin typeface="黑体" panose="02010609060101010101" charset="-122"/>
                <a:ea typeface="黑体" panose="02010609060101010101" charset="-122"/>
              </a:rPr>
              <a:t>幸运</a:t>
            </a:r>
            <a:r>
              <a:rPr lang="zh-CN" sz="3200" dirty="0" smtClean="0">
                <a:solidFill>
                  <a:srgbClr val="00FF00"/>
                </a:solidFill>
                <a:latin typeface="黑体" panose="02010609060101010101" charset="-122"/>
                <a:ea typeface="黑体" panose="02010609060101010101" charset="-122"/>
              </a:rPr>
              <a:t>  </a:t>
            </a:r>
            <a:endParaRPr lang="zh-CN" sz="3200" dirty="0">
              <a:solidFill>
                <a:srgbClr val="00FF00"/>
              </a:solidFill>
              <a:latin typeface="黑体" panose="02010609060101010101" charset="-122"/>
              <a:ea typeface="黑体" panose="02010609060101010101" charset="-122"/>
            </a:endParaRPr>
          </a:p>
        </p:txBody>
      </p:sp>
      <p:sp>
        <p:nvSpPr>
          <p:cNvPr id="24580" name="Text Box 4"/>
          <p:cNvSpPr txBox="1">
            <a:spLocks noChangeArrowheads="1"/>
          </p:cNvSpPr>
          <p:nvPr/>
        </p:nvSpPr>
        <p:spPr bwMode="auto">
          <a:xfrm>
            <a:off x="3916756" y="2567815"/>
            <a:ext cx="34307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4000" b="1" dirty="0">
                <a:solidFill>
                  <a:srgbClr val="00FF00"/>
                </a:solidFill>
                <a:latin typeface="黑体" panose="02010609060101010101" charset="-122"/>
                <a:ea typeface="黑体" panose="02010609060101010101" charset="-122"/>
              </a:rPr>
              <a:t>至</a:t>
            </a:r>
            <a:r>
              <a:rPr lang="zh-CN" sz="4000" b="1" dirty="0" smtClean="0">
                <a:solidFill>
                  <a:srgbClr val="00FF00"/>
                </a:solidFill>
                <a:latin typeface="黑体" panose="02010609060101010101" charset="-122"/>
                <a:ea typeface="黑体" panose="02010609060101010101" charset="-122"/>
              </a:rPr>
              <a:t>：</a:t>
            </a:r>
            <a:r>
              <a:rPr lang="zh-CN" altLang="en-US" sz="4000" b="1" dirty="0" smtClean="0">
                <a:solidFill>
                  <a:srgbClr val="00FF00"/>
                </a:solidFill>
                <a:latin typeface="黑体" panose="02010609060101010101" charset="-122"/>
                <a:ea typeface="黑体" panose="02010609060101010101" charset="-122"/>
              </a:rPr>
              <a:t>达到</a:t>
            </a:r>
            <a:r>
              <a:rPr lang="zh-CN" sz="4000" b="1" dirty="0" smtClean="0">
                <a:solidFill>
                  <a:srgbClr val="00FF00"/>
                </a:solidFill>
                <a:latin typeface="黑体" panose="02010609060101010101" charset="-122"/>
                <a:ea typeface="黑体" panose="02010609060101010101" charset="-122"/>
              </a:rPr>
              <a:t>极点</a:t>
            </a:r>
            <a:endParaRPr lang="zh-CN" sz="4000" b="1" dirty="0">
              <a:solidFill>
                <a:srgbClr val="00FF00"/>
              </a:solidFill>
              <a:latin typeface="黑体" panose="02010609060101010101" charset="-122"/>
              <a:ea typeface="黑体" panose="02010609060101010101" charset="-122"/>
            </a:endParaRPr>
          </a:p>
        </p:txBody>
      </p:sp>
      <p:sp>
        <p:nvSpPr>
          <p:cNvPr id="31749" name="Line 5"/>
          <p:cNvSpPr>
            <a:spLocks noChangeShapeType="1"/>
          </p:cNvSpPr>
          <p:nvPr/>
        </p:nvSpPr>
        <p:spPr bwMode="auto">
          <a:xfrm>
            <a:off x="1955265" y="4034347"/>
            <a:ext cx="69115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31750" name="Line 6"/>
          <p:cNvSpPr>
            <a:spLocks noChangeShapeType="1"/>
          </p:cNvSpPr>
          <p:nvPr/>
        </p:nvSpPr>
        <p:spPr bwMode="auto">
          <a:xfrm flipV="1">
            <a:off x="3491966" y="4034347"/>
            <a:ext cx="714312" cy="7938"/>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31751" name="Text Box 7"/>
          <p:cNvSpPr txBox="1">
            <a:spLocks noChangeArrowheads="1"/>
          </p:cNvSpPr>
          <p:nvPr/>
        </p:nvSpPr>
        <p:spPr bwMode="auto">
          <a:xfrm>
            <a:off x="1857900" y="3026285"/>
            <a:ext cx="7845536"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6000" b="1" dirty="0">
                <a:solidFill>
                  <a:srgbClr val="D74017"/>
                </a:solidFill>
                <a:latin typeface="黑体" panose="02010609060101010101" charset="-122"/>
                <a:ea typeface="黑体" panose="02010609060101010101" charset="-122"/>
              </a:rPr>
              <a:t>幸甚至哉，歌以咏志</a:t>
            </a:r>
            <a:r>
              <a:rPr lang="zh-CN" altLang="en-US" sz="6000" b="1" dirty="0" smtClean="0">
                <a:solidFill>
                  <a:srgbClr val="D74017"/>
                </a:solidFill>
                <a:latin typeface="黑体" panose="02010609060101010101" charset="-122"/>
                <a:ea typeface="黑体" panose="02010609060101010101" charset="-122"/>
              </a:rPr>
              <a:t>。</a:t>
            </a:r>
            <a:endParaRPr lang="zh-CN" sz="6000" b="1" dirty="0">
              <a:solidFill>
                <a:schemeClr val="bg1"/>
              </a:solidFill>
              <a:latin typeface="黑体" panose="02010609060101010101" charset="-122"/>
              <a:ea typeface="黑体" panose="02010609060101010101" charset="-122"/>
            </a:endParaRPr>
          </a:p>
        </p:txBody>
      </p:sp>
      <p:sp>
        <p:nvSpPr>
          <p:cNvPr id="31752" name="Line 8"/>
          <p:cNvSpPr>
            <a:spLocks noChangeShapeType="1"/>
          </p:cNvSpPr>
          <p:nvPr/>
        </p:nvSpPr>
        <p:spPr bwMode="auto">
          <a:xfrm flipV="1">
            <a:off x="8083939" y="4034347"/>
            <a:ext cx="780402" cy="29976"/>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4585" name="AutoShape 9"/>
          <p:cNvSpPr>
            <a:spLocks noChangeArrowheads="1"/>
          </p:cNvSpPr>
          <p:nvPr/>
        </p:nvSpPr>
        <p:spPr bwMode="auto">
          <a:xfrm>
            <a:off x="6372748" y="4537586"/>
            <a:ext cx="3744384" cy="720725"/>
          </a:xfrm>
          <a:prstGeom prst="wedgeRoundRectCallout">
            <a:avLst>
              <a:gd name="adj1" fmla="val -34874"/>
              <a:gd name="adj2" fmla="val -114403"/>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sz="4000" b="1">
                <a:solidFill>
                  <a:srgbClr val="FF0000"/>
                </a:solidFill>
                <a:latin typeface="黑体" panose="02010609060101010101" charset="-122"/>
                <a:ea typeface="黑体" panose="02010609060101010101" charset="-122"/>
              </a:rPr>
              <a:t>介词，用</a:t>
            </a:r>
            <a:endParaRPr lang="zh-CN" sz="4000" b="1">
              <a:solidFill>
                <a:srgbClr val="FF0000"/>
              </a:solidFill>
              <a:latin typeface="黑体" panose="02010609060101010101" charset="-122"/>
              <a:ea typeface="黑体" panose="02010609060101010101" charset="-122"/>
            </a:endParaRPr>
          </a:p>
        </p:txBody>
      </p:sp>
      <p:sp>
        <p:nvSpPr>
          <p:cNvPr id="31754" name="Line 10"/>
          <p:cNvSpPr>
            <a:spLocks noChangeShapeType="1"/>
          </p:cNvSpPr>
          <p:nvPr/>
        </p:nvSpPr>
        <p:spPr bwMode="auto">
          <a:xfrm>
            <a:off x="6531697" y="4042546"/>
            <a:ext cx="815813"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4587" name="AutoShape 11"/>
          <p:cNvSpPr>
            <a:spLocks noChangeArrowheads="1"/>
          </p:cNvSpPr>
          <p:nvPr/>
        </p:nvSpPr>
        <p:spPr bwMode="auto">
          <a:xfrm>
            <a:off x="8599594" y="2090294"/>
            <a:ext cx="2207683" cy="828358"/>
          </a:xfrm>
          <a:prstGeom prst="wedgeRoundRectCallout">
            <a:avLst>
              <a:gd name="adj1" fmla="val -50970"/>
              <a:gd name="adj2" fmla="val 87521"/>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sz="4000" b="1">
                <a:solidFill>
                  <a:srgbClr val="FF0000"/>
                </a:solidFill>
                <a:latin typeface="黑体" panose="02010609060101010101" charset="-122"/>
                <a:ea typeface="黑体" panose="02010609060101010101" charset="-122"/>
              </a:rPr>
              <a:t>理想</a:t>
            </a:r>
            <a:endParaRPr lang="zh-CN" sz="4000" b="1">
              <a:solidFill>
                <a:srgbClr val="FF0000"/>
              </a:solidFill>
              <a:latin typeface="黑体" panose="02010609060101010101" charset="-122"/>
              <a:ea typeface="黑体" panose="02010609060101010101" charset="-122"/>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linds(horizontal)">
                                      <p:cBhvr>
                                        <p:cTn id="12" dur="5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4578"/>
                                        </p:tgtEl>
                                        <p:attrNameLst>
                                          <p:attrName>style.visibility</p:attrName>
                                        </p:attrNameLst>
                                      </p:cBhvr>
                                      <p:to>
                                        <p:strVal val="visible"/>
                                      </p:to>
                                    </p:set>
                                    <p:anim calcmode="lin" valueType="num">
                                      <p:cBhvr additive="base">
                                        <p:cTn id="17" dur="500" fill="hold"/>
                                        <p:tgtEl>
                                          <p:spTgt spid="24578"/>
                                        </p:tgtEl>
                                        <p:attrNameLst>
                                          <p:attrName>ppt_x</p:attrName>
                                        </p:attrNameLst>
                                      </p:cBhvr>
                                      <p:tavLst>
                                        <p:tav tm="0">
                                          <p:val>
                                            <p:strVal val="0-#ppt_w/2"/>
                                          </p:val>
                                        </p:tav>
                                        <p:tav tm="100000">
                                          <p:val>
                                            <p:strVal val="#ppt_x"/>
                                          </p:val>
                                        </p:tav>
                                      </p:tavLst>
                                    </p:anim>
                                    <p:anim calcmode="lin" valueType="num">
                                      <p:cBhvr additive="base">
                                        <p:cTn id="18" dur="500" fill="hold"/>
                                        <p:tgtEl>
                                          <p:spTgt spid="2457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4585"/>
                                        </p:tgtEl>
                                        <p:attrNameLst>
                                          <p:attrName>style.visibility</p:attrName>
                                        </p:attrNameLst>
                                      </p:cBhvr>
                                      <p:to>
                                        <p:strVal val="visible"/>
                                      </p:to>
                                    </p:set>
                                    <p:animEffect transition="in" filter="dissolve">
                                      <p:cBhvr>
                                        <p:cTn id="23" dur="500"/>
                                        <p:tgtEl>
                                          <p:spTgt spid="2458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4587"/>
                                        </p:tgtEl>
                                        <p:attrNameLst>
                                          <p:attrName>style.visibility</p:attrName>
                                        </p:attrNameLst>
                                      </p:cBhvr>
                                      <p:to>
                                        <p:strVal val="visible"/>
                                      </p:to>
                                    </p:set>
                                    <p:animEffect transition="in" filter="dissolve">
                                      <p:cBhvr>
                                        <p:cTn id="28" dur="500"/>
                                        <p:tgtEl>
                                          <p:spTgt spid="24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utoUpdateAnimBg="0"/>
      <p:bldP spid="24580" grpId="0" autoUpdateAnimBg="0"/>
      <p:bldP spid="24585" grpId="0" animBg="1" autoUpdateAnimBg="0"/>
      <p:bldP spid="2458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3"/>
          <p:cNvSpPr>
            <a:spLocks noGrp="1" noChangeArrowheads="1"/>
          </p:cNvSpPr>
          <p:nvPr>
            <p:ph idx="1"/>
          </p:nvPr>
        </p:nvSpPr>
        <p:spPr>
          <a:xfrm>
            <a:off x="879115" y="2773119"/>
            <a:ext cx="9772649" cy="2800350"/>
          </a:xfrm>
        </p:spPr>
        <p:txBody>
          <a:bodyPr/>
          <a:lstStyle/>
          <a:p>
            <a:pPr eaLnBrk="1" hangingPunct="1">
              <a:buFontTx/>
              <a:buNone/>
            </a:pPr>
            <a:r>
              <a:rPr lang="en-US" altLang="zh-CN" sz="3600" dirty="0" smtClean="0">
                <a:solidFill>
                  <a:srgbClr val="1A04A0"/>
                </a:solidFill>
                <a:latin typeface="黑体" panose="02010609060101010101" charset="-122"/>
                <a:ea typeface="黑体" panose="02010609060101010101" charset="-122"/>
              </a:rPr>
              <a:t>1.</a:t>
            </a:r>
            <a:r>
              <a:rPr lang="zh-CN" altLang="en-US" sz="3600" dirty="0" smtClean="0">
                <a:solidFill>
                  <a:srgbClr val="1A04A0"/>
                </a:solidFill>
                <a:latin typeface="黑体" panose="02010609060101010101" charset="-122"/>
                <a:ea typeface="黑体" panose="02010609060101010101" charset="-122"/>
              </a:rPr>
              <a:t>全诗是以哪个字展开的？</a:t>
            </a:r>
            <a:endParaRPr lang="zh-CN" altLang="en-US" sz="3600" dirty="0" smtClean="0">
              <a:solidFill>
                <a:srgbClr val="1A04A0"/>
              </a:solidFill>
              <a:latin typeface="黑体" panose="02010609060101010101" charset="-122"/>
              <a:ea typeface="黑体" panose="02010609060101010101" charset="-122"/>
            </a:endParaRPr>
          </a:p>
          <a:p>
            <a:pPr eaLnBrk="1" hangingPunct="1">
              <a:buFontTx/>
              <a:buNone/>
            </a:pPr>
            <a:r>
              <a:rPr lang="en-US" altLang="zh-CN" sz="3600" dirty="0" smtClean="0">
                <a:solidFill>
                  <a:srgbClr val="1A04A0"/>
                </a:solidFill>
                <a:latin typeface="黑体" panose="02010609060101010101" charset="-122"/>
                <a:ea typeface="黑体" panose="02010609060101010101" charset="-122"/>
              </a:rPr>
              <a:t>2.</a:t>
            </a:r>
            <a:r>
              <a:rPr lang="zh-CN" altLang="en-US" sz="3600" dirty="0" smtClean="0">
                <a:solidFill>
                  <a:srgbClr val="1A04A0"/>
                </a:solidFill>
                <a:latin typeface="黑体" panose="02010609060101010101" charset="-122"/>
                <a:ea typeface="黑体" panose="02010609060101010101" charset="-122"/>
              </a:rPr>
              <a:t>这首诗写了几层意思？哪些诗句是写现实的？ </a:t>
            </a:r>
            <a:endParaRPr lang="en-US" altLang="zh-CN" sz="3600" dirty="0" smtClean="0">
              <a:solidFill>
                <a:srgbClr val="1A04A0"/>
              </a:solidFill>
              <a:latin typeface="黑体" panose="02010609060101010101" charset="-122"/>
              <a:ea typeface="黑体" panose="02010609060101010101" charset="-122"/>
            </a:endParaRPr>
          </a:p>
          <a:p>
            <a:pPr eaLnBrk="1" hangingPunct="1">
              <a:buFontTx/>
              <a:buNone/>
            </a:pPr>
            <a:r>
              <a:rPr lang="en-US" altLang="zh-CN" sz="3600" dirty="0">
                <a:solidFill>
                  <a:srgbClr val="1A04A0"/>
                </a:solidFill>
                <a:latin typeface="黑体" panose="02010609060101010101" charset="-122"/>
                <a:ea typeface="黑体" panose="02010609060101010101" charset="-122"/>
              </a:rPr>
              <a:t> </a:t>
            </a:r>
            <a:r>
              <a:rPr lang="en-US" altLang="zh-CN" sz="3600" dirty="0" smtClean="0">
                <a:solidFill>
                  <a:srgbClr val="1A04A0"/>
                </a:solidFill>
                <a:latin typeface="黑体" panose="02010609060101010101" charset="-122"/>
                <a:ea typeface="黑体" panose="02010609060101010101" charset="-122"/>
              </a:rPr>
              <a:t> </a:t>
            </a:r>
            <a:r>
              <a:rPr lang="zh-CN" altLang="en-US" sz="3600" dirty="0" smtClean="0">
                <a:solidFill>
                  <a:srgbClr val="1A04A0"/>
                </a:solidFill>
                <a:latin typeface="黑体" panose="02010609060101010101" charset="-122"/>
                <a:ea typeface="黑体" panose="02010609060101010101" charset="-122"/>
              </a:rPr>
              <a:t>哪些是想象的？</a:t>
            </a:r>
            <a:endParaRPr lang="en-US" altLang="zh-CN" sz="3600" dirty="0" smtClean="0">
              <a:solidFill>
                <a:srgbClr val="1A04A0"/>
              </a:solidFill>
              <a:latin typeface="黑体" panose="02010609060101010101" charset="-122"/>
              <a:ea typeface="黑体" panose="02010609060101010101" charset="-122"/>
            </a:endParaRPr>
          </a:p>
          <a:p>
            <a:pPr eaLnBrk="1" hangingPunct="1">
              <a:buFontTx/>
              <a:buNone/>
            </a:pPr>
            <a:r>
              <a:rPr lang="en-US" altLang="zh-CN" sz="3600" dirty="0" smtClean="0">
                <a:solidFill>
                  <a:srgbClr val="1A04A0"/>
                </a:solidFill>
                <a:latin typeface="黑体" panose="02010609060101010101" charset="-122"/>
                <a:ea typeface="黑体" panose="02010609060101010101" charset="-122"/>
              </a:rPr>
              <a:t>3.</a:t>
            </a:r>
            <a:r>
              <a:rPr lang="zh-CN" altLang="en-US" sz="3600" dirty="0" smtClean="0">
                <a:solidFill>
                  <a:srgbClr val="1A04A0"/>
                </a:solidFill>
                <a:latin typeface="黑体" panose="02010609060101010101" charset="-122"/>
                <a:ea typeface="黑体" panose="02010609060101010101" charset="-122"/>
              </a:rPr>
              <a:t>诗中哪些诗句最能体现作者博大的胸怀？</a:t>
            </a:r>
            <a:endParaRPr lang="zh-CN" altLang="en-US" sz="3600" dirty="0" smtClean="0">
              <a:solidFill>
                <a:srgbClr val="1A04A0"/>
              </a:solidFill>
              <a:latin typeface="黑体" panose="02010609060101010101" charset="-122"/>
              <a:ea typeface="黑体" panose="02010609060101010101" charset="-122"/>
            </a:endParaRPr>
          </a:p>
        </p:txBody>
      </p:sp>
      <p:sp>
        <p:nvSpPr>
          <p:cNvPr id="33795" name="Rectangle 2"/>
          <p:cNvSpPr>
            <a:spLocks noGrp="1" noChangeArrowheads="1"/>
          </p:cNvSpPr>
          <p:nvPr>
            <p:ph type="title"/>
          </p:nvPr>
        </p:nvSpPr>
        <p:spPr>
          <a:xfrm>
            <a:off x="719667" y="773113"/>
            <a:ext cx="7776633" cy="1143000"/>
          </a:xfrm>
        </p:spPr>
        <p:txBody>
          <a:bodyPr/>
          <a:lstStyle/>
          <a:p>
            <a:pPr eaLnBrk="1" hangingPunct="1"/>
            <a:r>
              <a:rPr lang="zh-CN" altLang="en-US" sz="5400" b="0" dirty="0" smtClean="0">
                <a:latin typeface="黑体" panose="02010609060101010101" charset="-122"/>
                <a:ea typeface="黑体" panose="02010609060101010101" charset="-122"/>
              </a:rPr>
              <a:t>自由朗读，想一想</a:t>
            </a:r>
            <a:endParaRPr lang="zh-CN" altLang="en-US" sz="5400" b="0" dirty="0" smtClean="0">
              <a:latin typeface="黑体" panose="02010609060101010101" charset="-122"/>
              <a:ea typeface="黑体" panose="02010609060101010101" charset="-122"/>
            </a:endParaRPr>
          </a:p>
        </p:txBody>
      </p:sp>
      <p:pic>
        <p:nvPicPr>
          <p:cNvPr id="33796" name="Picture 4" descr="BS00975_"/>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113185" y="1374776"/>
            <a:ext cx="329776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barn(inVertical)">
                                      <p:cBhvr>
                                        <p:cTn id="7" dur="500"/>
                                        <p:tgtEl>
                                          <p:spTgt spid="337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3794">
                                            <p:txEl>
                                              <p:pRg st="1" end="1"/>
                                            </p:txEl>
                                          </p:spTgt>
                                        </p:tgtEl>
                                        <p:attrNameLst>
                                          <p:attrName>style.visibility</p:attrName>
                                        </p:attrNameLst>
                                      </p:cBhvr>
                                      <p:to>
                                        <p:strVal val="visible"/>
                                      </p:to>
                                    </p:set>
                                    <p:animEffect transition="in" filter="barn(inVertical)">
                                      <p:cBhvr>
                                        <p:cTn id="12" dur="500"/>
                                        <p:tgtEl>
                                          <p:spTgt spid="3379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3794">
                                            <p:txEl>
                                              <p:pRg st="2" end="2"/>
                                            </p:txEl>
                                          </p:spTgt>
                                        </p:tgtEl>
                                        <p:attrNameLst>
                                          <p:attrName>style.visibility</p:attrName>
                                        </p:attrNameLst>
                                      </p:cBhvr>
                                      <p:to>
                                        <p:strVal val="visible"/>
                                      </p:to>
                                    </p:set>
                                    <p:animEffect transition="in" filter="barn(inVertical)">
                                      <p:cBhvr>
                                        <p:cTn id="17" dur="500"/>
                                        <p:tgtEl>
                                          <p:spTgt spid="3379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3794">
                                            <p:txEl>
                                              <p:pRg st="3" end="3"/>
                                            </p:txEl>
                                          </p:spTgt>
                                        </p:tgtEl>
                                        <p:attrNameLst>
                                          <p:attrName>style.visibility</p:attrName>
                                        </p:attrNameLst>
                                      </p:cBhvr>
                                      <p:to>
                                        <p:strVal val="visible"/>
                                      </p:to>
                                    </p:set>
                                    <p:animEffect transition="in" filter="barn(inVertical)">
                                      <p:cBhvr>
                                        <p:cTn id="22" dur="500"/>
                                        <p:tgtEl>
                                          <p:spTgt spid="3379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a:xfrm>
            <a:off x="912285" y="2708276"/>
            <a:ext cx="10367433" cy="2233613"/>
          </a:xfrm>
        </p:spPr>
        <p:txBody>
          <a:bodyPr/>
          <a:lstStyle/>
          <a:p>
            <a:pPr eaLnBrk="1" hangingPunct="1">
              <a:lnSpc>
                <a:spcPct val="150000"/>
              </a:lnSpc>
              <a:buFontTx/>
              <a:buNone/>
            </a:pPr>
            <a:r>
              <a:rPr lang="en-US" altLang="zh-CN" sz="4000" dirty="0" smtClean="0">
                <a:latin typeface="黑体" panose="02010609060101010101" charset="-122"/>
                <a:ea typeface="黑体" panose="02010609060101010101" charset="-122"/>
              </a:rPr>
              <a:t>     </a:t>
            </a:r>
            <a:r>
              <a:rPr lang="zh-CN" altLang="en-US" sz="4000" dirty="0" smtClean="0">
                <a:solidFill>
                  <a:srgbClr val="9900CC"/>
                </a:solidFill>
                <a:latin typeface="黑体" panose="02010609060101010101" charset="-122"/>
                <a:ea typeface="黑体" panose="02010609060101010101" charset="-122"/>
              </a:rPr>
              <a:t>全诗以</a:t>
            </a:r>
            <a:r>
              <a:rPr lang="zh-CN" altLang="en-US" sz="4000" dirty="0" smtClean="0">
                <a:solidFill>
                  <a:srgbClr val="329B21"/>
                </a:solidFill>
                <a:latin typeface="黑体" panose="02010609060101010101" charset="-122"/>
                <a:ea typeface="黑体" panose="02010609060101010101" charset="-122"/>
              </a:rPr>
              <a:t>“观”字统领全篇，</a:t>
            </a:r>
            <a:r>
              <a:rPr lang="zh-CN" altLang="en-US" sz="4000" dirty="0" smtClean="0">
                <a:solidFill>
                  <a:srgbClr val="9900CC"/>
                </a:solidFill>
                <a:latin typeface="黑体" panose="02010609060101010101" charset="-122"/>
                <a:ea typeface="黑体" panose="02010609060101010101" charset="-122"/>
              </a:rPr>
              <a:t>由“观”字展开，描写诗人的所见所闻。</a:t>
            </a:r>
            <a:endParaRPr lang="zh-CN" altLang="en-US" sz="4000" dirty="0" smtClean="0">
              <a:solidFill>
                <a:srgbClr val="9900CC"/>
              </a:solidFill>
              <a:latin typeface="黑体" panose="02010609060101010101" charset="-122"/>
              <a:ea typeface="黑体" panose="02010609060101010101" charset="-122"/>
            </a:endParaRPr>
          </a:p>
        </p:txBody>
      </p:sp>
      <p:sp>
        <p:nvSpPr>
          <p:cNvPr id="34819" name="Rectangle 2"/>
          <p:cNvSpPr>
            <a:spLocks noGrp="1" noChangeArrowheads="1"/>
          </p:cNvSpPr>
          <p:nvPr>
            <p:ph type="title"/>
          </p:nvPr>
        </p:nvSpPr>
        <p:spPr>
          <a:xfrm>
            <a:off x="966471" y="1261521"/>
            <a:ext cx="8928100" cy="1225550"/>
          </a:xfrm>
        </p:spPr>
        <p:txBody>
          <a:bodyPr>
            <a:normAutofit/>
          </a:bodyPr>
          <a:lstStyle/>
          <a:p>
            <a:pPr eaLnBrk="1" hangingPunct="1"/>
            <a:r>
              <a:rPr lang="en-US" altLang="zh-CN" sz="4000" dirty="0" smtClean="0">
                <a:solidFill>
                  <a:srgbClr val="1A04A0"/>
                </a:solidFill>
                <a:latin typeface="黑体" panose="02010609060101010101" charset="-122"/>
                <a:ea typeface="黑体" panose="02010609060101010101" charset="-122"/>
              </a:rPr>
              <a:t>1.</a:t>
            </a:r>
            <a:r>
              <a:rPr lang="zh-CN" altLang="en-US" sz="4000" dirty="0" smtClean="0">
                <a:solidFill>
                  <a:srgbClr val="1A04A0"/>
                </a:solidFill>
                <a:latin typeface="黑体" panose="02010609060101010101" charset="-122"/>
                <a:ea typeface="黑体" panose="02010609060101010101" charset="-122"/>
              </a:rPr>
              <a:t>全诗是以哪个字展开的？</a:t>
            </a:r>
            <a:endParaRPr lang="zh-CN" altLang="en-US" sz="4000" dirty="0" smtClean="0">
              <a:solidFill>
                <a:srgbClr val="1A04A0"/>
              </a:solidFill>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blinds(horizontal)">
                                      <p:cBhvr>
                                        <p:cTn id="7" dur="500"/>
                                        <p:tgtEl>
                                          <p:spTgt spid="1351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492523" y="2633098"/>
            <a:ext cx="1151301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buFont typeface="Arial" panose="020B0604020202020204" pitchFamily="34" charset="0"/>
              <a:buNone/>
            </a:pPr>
            <a:r>
              <a:rPr lang="en-US" altLang="zh-CN" sz="3200" b="1" dirty="0">
                <a:solidFill>
                  <a:srgbClr val="0000FF"/>
                </a:solidFill>
                <a:latin typeface="宋体" panose="02010600030101010101" pitchFamily="2" charset="-122"/>
                <a:ea typeface="宋体" panose="02010600030101010101" pitchFamily="2" charset="-122"/>
              </a:rPr>
              <a:t>1</a:t>
            </a:r>
            <a:r>
              <a:rPr lang="en-US" altLang="zh-CN" sz="3200" b="1" dirty="0" smtClean="0">
                <a:solidFill>
                  <a:srgbClr val="0000FF"/>
                </a:solidFill>
                <a:latin typeface="宋体" panose="02010600030101010101" pitchFamily="2" charset="-122"/>
                <a:ea typeface="宋体" panose="02010600030101010101" pitchFamily="2" charset="-122"/>
              </a:rPr>
              <a:t>.</a:t>
            </a:r>
            <a:r>
              <a:rPr lang="zh-CN" altLang="en-US" sz="3200" b="1" dirty="0" smtClean="0">
                <a:solidFill>
                  <a:srgbClr val="0000FF"/>
                </a:solidFill>
                <a:latin typeface="宋体" panose="02010600030101010101" pitchFamily="2" charset="-122"/>
                <a:ea typeface="宋体" panose="02010600030101010101" pitchFamily="2" charset="-122"/>
              </a:rPr>
              <a:t>准确、流利、有感情地朗读，结合朗读展开想象，感受诗歌。</a:t>
            </a:r>
            <a:endParaRPr lang="en-US" altLang="zh-CN" sz="3200" b="1" dirty="0">
              <a:solidFill>
                <a:srgbClr val="0000FF"/>
              </a:solidFill>
              <a:latin typeface="宋体" panose="02010600030101010101" pitchFamily="2" charset="-122"/>
              <a:ea typeface="宋体" panose="02010600030101010101" pitchFamily="2" charset="-122"/>
            </a:endParaRPr>
          </a:p>
          <a:p>
            <a:pPr>
              <a:lnSpc>
                <a:spcPct val="150000"/>
              </a:lnSpc>
              <a:buFont typeface="Arial" panose="020B0604020202020204" pitchFamily="34" charset="0"/>
              <a:buNone/>
            </a:pPr>
            <a:r>
              <a:rPr lang="en-US" altLang="zh-CN" sz="3200" b="1" dirty="0">
                <a:solidFill>
                  <a:srgbClr val="0000FF"/>
                </a:solidFill>
                <a:latin typeface="宋体" panose="02010600030101010101" pitchFamily="2" charset="-122"/>
                <a:ea typeface="宋体" panose="02010600030101010101" pitchFamily="2" charset="-122"/>
              </a:rPr>
              <a:t>2</a:t>
            </a:r>
            <a:r>
              <a:rPr lang="en-US" altLang="zh-CN" sz="3200" b="1" dirty="0" smtClean="0">
                <a:solidFill>
                  <a:srgbClr val="0000FF"/>
                </a:solidFill>
                <a:latin typeface="宋体" panose="02010600030101010101" pitchFamily="2" charset="-122"/>
                <a:ea typeface="宋体" panose="02010600030101010101" pitchFamily="2" charset="-122"/>
              </a:rPr>
              <a:t>.</a:t>
            </a:r>
            <a:r>
              <a:rPr lang="zh-CN" altLang="en-US" sz="3200" b="1" dirty="0" smtClean="0">
                <a:solidFill>
                  <a:srgbClr val="0000FF"/>
                </a:solidFill>
                <a:latin typeface="宋体" panose="02010600030101010101" pitchFamily="2" charset="-122"/>
                <a:ea typeface="宋体" panose="02010600030101010101" pitchFamily="2" charset="-122"/>
              </a:rPr>
              <a:t>感悟诗歌中寄寓的情感，初步体会诗歌情景交融的特点。 </a:t>
            </a:r>
            <a:r>
              <a:rPr lang="zh-CN" altLang="en-US" sz="3200" b="1" dirty="0">
                <a:solidFill>
                  <a:srgbClr val="0000FF"/>
                </a:solidFill>
                <a:latin typeface="宋体" panose="02010600030101010101" pitchFamily="2" charset="-122"/>
                <a:ea typeface="宋体" panose="02010600030101010101" pitchFamily="2" charset="-122"/>
              </a:rPr>
              <a:t> </a:t>
            </a:r>
            <a:br>
              <a:rPr lang="zh-CN" altLang="en-US" sz="3200" b="1" dirty="0">
                <a:solidFill>
                  <a:srgbClr val="0000FF"/>
                </a:solidFill>
                <a:latin typeface="宋体" panose="02010600030101010101" pitchFamily="2" charset="-122"/>
                <a:ea typeface="宋体" panose="02010600030101010101" pitchFamily="2" charset="-122"/>
              </a:rPr>
            </a:br>
            <a:r>
              <a:rPr lang="en-US" altLang="zh-CN" sz="3200" b="1" dirty="0">
                <a:solidFill>
                  <a:srgbClr val="0000FF"/>
                </a:solidFill>
                <a:latin typeface="宋体" panose="02010600030101010101" pitchFamily="2" charset="-122"/>
                <a:ea typeface="宋体" panose="02010600030101010101" pitchFamily="2" charset="-122"/>
              </a:rPr>
              <a:t>3</a:t>
            </a:r>
            <a:r>
              <a:rPr lang="en-US" altLang="zh-CN" sz="3200" b="1" dirty="0" smtClean="0">
                <a:solidFill>
                  <a:srgbClr val="0000FF"/>
                </a:solidFill>
                <a:latin typeface="宋体" panose="02010600030101010101" pitchFamily="2" charset="-122"/>
                <a:ea typeface="宋体" panose="02010600030101010101" pitchFamily="2" charset="-122"/>
              </a:rPr>
              <a:t>.</a:t>
            </a:r>
            <a:r>
              <a:rPr lang="zh-CN" altLang="en-US" sz="3200" b="1" dirty="0" smtClean="0">
                <a:solidFill>
                  <a:srgbClr val="0000FF"/>
                </a:solidFill>
                <a:latin typeface="宋体" panose="02010600030101010101" pitchFamily="2" charset="-122"/>
                <a:ea typeface="宋体" panose="02010600030101010101" pitchFamily="2" charset="-122"/>
              </a:rPr>
              <a:t>初步了解古代诗歌的一些常识，学习欣赏古诗。</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18435" name="Text Box 6"/>
          <p:cNvSpPr txBox="1">
            <a:spLocks noChangeArrowheads="1"/>
          </p:cNvSpPr>
          <p:nvPr/>
        </p:nvSpPr>
        <p:spPr bwMode="auto">
          <a:xfrm>
            <a:off x="384944" y="1518788"/>
            <a:ext cx="2369009"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4000" b="1" dirty="0">
                <a:solidFill>
                  <a:srgbClr val="A50021"/>
                </a:solidFill>
                <a:latin typeface="黑体" panose="02010609060101010101" charset="-122"/>
                <a:ea typeface="黑体" panose="02010609060101010101" charset="-122"/>
              </a:rPr>
              <a:t>学习目标</a:t>
            </a:r>
            <a:endParaRPr lang="zh-CN" altLang="en-US" sz="4000" b="1" dirty="0">
              <a:solidFill>
                <a:srgbClr val="A5002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down)">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219200" y="1419225"/>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kumimoji="1" lang="zh-CN" altLang="zh-CN" sz="3600" b="1">
              <a:solidFill>
                <a:srgbClr val="800000"/>
              </a:solidFill>
              <a:latin typeface="黑体" panose="02010609060101010101" charset="-122"/>
              <a:ea typeface="黑体" panose="02010609060101010101" charset="-122"/>
            </a:endParaRPr>
          </a:p>
        </p:txBody>
      </p:sp>
      <p:sp>
        <p:nvSpPr>
          <p:cNvPr id="124931" name="Rectangle 3"/>
          <p:cNvSpPr>
            <a:spLocks noChangeArrowheads="1"/>
          </p:cNvSpPr>
          <p:nvPr/>
        </p:nvSpPr>
        <p:spPr bwMode="auto">
          <a:xfrm>
            <a:off x="1200151" y="2349500"/>
            <a:ext cx="9601200" cy="579438"/>
          </a:xfrm>
          <a:prstGeom prst="rect">
            <a:avLst/>
          </a:prstGeom>
          <a:noFill/>
          <a:ln w="9525">
            <a:noFill/>
            <a:miter lim="800000"/>
          </a:ln>
          <a:effectLst/>
        </p:spPr>
        <p:txBody>
          <a:bodyPr>
            <a:spAutoFit/>
          </a:bodyPr>
          <a:lstStyle/>
          <a:p>
            <a:pPr>
              <a:defRPr/>
            </a:pP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1</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层（</a:t>
            </a: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 1—2</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句）： 交代观海的地点。</a:t>
            </a:r>
            <a:endPar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24932" name="Rectangle 4"/>
          <p:cNvSpPr>
            <a:spLocks noChangeArrowheads="1"/>
          </p:cNvSpPr>
          <p:nvPr/>
        </p:nvSpPr>
        <p:spPr bwMode="auto">
          <a:xfrm>
            <a:off x="1200151" y="3141664"/>
            <a:ext cx="9313333" cy="579437"/>
          </a:xfrm>
          <a:prstGeom prst="rect">
            <a:avLst/>
          </a:prstGeom>
          <a:noFill/>
          <a:ln w="9525" algn="ctr">
            <a:noFill/>
            <a:miter lim="800000"/>
          </a:ln>
          <a:effectLst/>
        </p:spPr>
        <p:txBody>
          <a:bodyPr>
            <a:spAutoFit/>
          </a:bodyPr>
          <a:lstStyle/>
          <a:p>
            <a:pPr>
              <a:defRPr/>
            </a:pP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2 </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层（</a:t>
            </a: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3—8</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句）：描写海水与山岛。</a:t>
            </a:r>
            <a:endPar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24933" name="Rectangle 5"/>
          <p:cNvSpPr>
            <a:spLocks noChangeArrowheads="1"/>
          </p:cNvSpPr>
          <p:nvPr/>
        </p:nvSpPr>
        <p:spPr bwMode="auto">
          <a:xfrm>
            <a:off x="1200151" y="3933825"/>
            <a:ext cx="9984316" cy="1569660"/>
          </a:xfrm>
          <a:prstGeom prst="rect">
            <a:avLst/>
          </a:prstGeom>
          <a:noFill/>
          <a:ln w="9525" algn="ctr">
            <a:noFill/>
            <a:miter lim="800000"/>
          </a:ln>
          <a:effectLst/>
        </p:spPr>
        <p:txBody>
          <a:bodyPr>
            <a:spAutoFit/>
          </a:bodyPr>
          <a:lstStyle/>
          <a:p>
            <a:pPr>
              <a:defRPr/>
            </a:pP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3</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层（</a:t>
            </a:r>
            <a:r>
              <a:rPr kumimoji="1" lang="en-US" altLang="zh-CN"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9—12</a:t>
            </a: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句）：表现大海吞吐日月星辰的气概。</a:t>
            </a:r>
            <a:endPar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endParaRPr>
          </a:p>
          <a:p>
            <a:pPr>
              <a:defRPr/>
            </a:pPr>
            <a:r>
              <a:rPr kumimoji="1" lang="zh-CN" altLang="en-US" sz="3200" b="1" dirty="0" smtClean="0">
                <a:solidFill>
                  <a:srgbClr val="000000"/>
                </a:solidFill>
                <a:effectLst>
                  <a:outerShdw blurRad="38100" dist="38100" dir="2700000" algn="tl">
                    <a:srgbClr val="C0C0C0"/>
                  </a:outerShdw>
                </a:effectLst>
                <a:latin typeface="黑体" panose="02010609060101010101" charset="-122"/>
                <a:ea typeface="黑体" panose="02010609060101010101" charset="-122"/>
              </a:rPr>
              <a:t>  </a:t>
            </a:r>
            <a:endPar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endParaRPr>
          </a:p>
          <a:p>
            <a:pPr>
              <a:defRPr/>
            </a:pPr>
            <a:r>
              <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rPr>
              <a:t>                                    </a:t>
            </a:r>
            <a:endParaRPr kumimoji="1" lang="zh-CN" altLang="en-US" sz="3200" b="1" dirty="0">
              <a:solidFill>
                <a:srgbClr val="0000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24934" name="Rectangle 6"/>
          <p:cNvSpPr>
            <a:spLocks noChangeArrowheads="1"/>
          </p:cNvSpPr>
          <p:nvPr/>
        </p:nvSpPr>
        <p:spPr bwMode="auto">
          <a:xfrm>
            <a:off x="1239977" y="5289159"/>
            <a:ext cx="8272110" cy="523220"/>
          </a:xfrm>
          <a:prstGeom prst="rect">
            <a:avLst/>
          </a:prstGeom>
          <a:noFill/>
          <a:ln w="76200" cmpd="tri">
            <a:solidFill>
              <a:srgbClr val="0000FF"/>
            </a:solidFill>
            <a:miter lim="800000"/>
          </a:ln>
          <a:effectLst/>
        </p:spPr>
        <p:txBody>
          <a:bodyPr wrap="square">
            <a:spAutoFit/>
          </a:bodyPr>
          <a:lstStyle/>
          <a:p>
            <a:pPr>
              <a:spcBef>
                <a:spcPct val="50000"/>
              </a:spcBef>
              <a:defRPr/>
            </a:pPr>
            <a:r>
              <a:rPr kumimoji="1" lang="zh-CN" altLang="en-US" sz="2800" b="1" dirty="0">
                <a:solidFill>
                  <a:srgbClr val="CC3300"/>
                </a:solidFill>
                <a:effectLst>
                  <a:outerShdw blurRad="38100" dist="38100" dir="2700000" algn="tl">
                    <a:srgbClr val="C0C0C0"/>
                  </a:outerShdw>
                </a:effectLst>
                <a:latin typeface="黑体" panose="02010609060101010101" charset="-122"/>
                <a:ea typeface="黑体" panose="02010609060101010101" charset="-122"/>
              </a:rPr>
              <a:t>最后两句是附文，是为合乐而加，与诗的内容无关。</a:t>
            </a:r>
            <a:endParaRPr kumimoji="1" lang="zh-CN" altLang="en-US" sz="2800" b="1" dirty="0">
              <a:solidFill>
                <a:srgbClr val="CC33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24935" name="AutoShape 7"/>
          <p:cNvSpPr/>
          <p:nvPr/>
        </p:nvSpPr>
        <p:spPr bwMode="auto">
          <a:xfrm>
            <a:off x="848609" y="2294667"/>
            <a:ext cx="287867" cy="2447925"/>
          </a:xfrm>
          <a:prstGeom prst="leftBrace">
            <a:avLst>
              <a:gd name="adj1" fmla="val 94485"/>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kumimoji="1" lang="zh-CN" altLang="zh-CN" sz="3600">
              <a:latin typeface="黑体" panose="02010609060101010101" charset="-122"/>
              <a:ea typeface="黑体" panose="02010609060101010101" charset="-122"/>
            </a:endParaRPr>
          </a:p>
        </p:txBody>
      </p:sp>
      <p:sp>
        <p:nvSpPr>
          <p:cNvPr id="124936" name="Text Box 8"/>
          <p:cNvSpPr txBox="1">
            <a:spLocks noChangeArrowheads="1"/>
          </p:cNvSpPr>
          <p:nvPr/>
        </p:nvSpPr>
        <p:spPr bwMode="auto">
          <a:xfrm>
            <a:off x="9264652" y="2924176"/>
            <a:ext cx="2112433" cy="523875"/>
          </a:xfrm>
          <a:prstGeom prst="rect">
            <a:avLst/>
          </a:prstGeom>
          <a:noFill/>
          <a:ln w="9525">
            <a:noFill/>
            <a:miter lim="800000"/>
          </a:ln>
          <a:effectLst/>
        </p:spPr>
        <p:txBody>
          <a:bodyPr>
            <a:spAutoFit/>
          </a:bodyPr>
          <a:lstStyle/>
          <a:p>
            <a:pPr>
              <a:spcBef>
                <a:spcPct val="50000"/>
              </a:spcBef>
              <a:defRPr/>
            </a:pPr>
            <a:r>
              <a:rPr kumimoji="1" lang="zh-CN" altLang="en-US" sz="2800" b="1" dirty="0">
                <a:solidFill>
                  <a:srgbClr val="FF3300"/>
                </a:solidFill>
                <a:effectLst>
                  <a:outerShdw blurRad="38100" dist="38100" dir="2700000" algn="tl">
                    <a:srgbClr val="C0C0C0"/>
                  </a:outerShdw>
                </a:effectLst>
                <a:latin typeface="黑体" panose="02010609060101010101" charset="-122"/>
                <a:ea typeface="黑体" panose="02010609060101010101" charset="-122"/>
              </a:rPr>
              <a:t>（实景）</a:t>
            </a:r>
            <a:endParaRPr kumimoji="1" lang="zh-CN" altLang="en-US" sz="2800" b="1" dirty="0">
              <a:solidFill>
                <a:srgbClr val="FF33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124937" name="AutoShape 9"/>
          <p:cNvSpPr>
            <a:spLocks noChangeArrowheads="1"/>
          </p:cNvSpPr>
          <p:nvPr/>
        </p:nvSpPr>
        <p:spPr bwMode="auto">
          <a:xfrm>
            <a:off x="10513484" y="3382963"/>
            <a:ext cx="768349" cy="1270000"/>
          </a:xfrm>
          <a:prstGeom prst="curvedLeftArrow">
            <a:avLst>
              <a:gd name="adj1" fmla="val 44077"/>
              <a:gd name="adj2" fmla="val 88154"/>
              <a:gd name="adj3" fmla="val 33333"/>
            </a:avLst>
          </a:prstGeom>
          <a:solidFill>
            <a:srgbClr val="FFFF00"/>
          </a:solidFill>
          <a:ln w="9525">
            <a:solidFill>
              <a:srgbClr val="FF3300"/>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124938" name="Text Box 10"/>
          <p:cNvSpPr txBox="1">
            <a:spLocks noChangeArrowheads="1"/>
          </p:cNvSpPr>
          <p:nvPr/>
        </p:nvSpPr>
        <p:spPr bwMode="auto">
          <a:xfrm>
            <a:off x="9370899" y="4509363"/>
            <a:ext cx="2207683" cy="523875"/>
          </a:xfrm>
          <a:prstGeom prst="rect">
            <a:avLst/>
          </a:prstGeom>
          <a:noFill/>
          <a:ln w="9525" algn="ctr">
            <a:noFill/>
            <a:miter lim="800000"/>
          </a:ln>
          <a:effectLst/>
        </p:spPr>
        <p:txBody>
          <a:bodyPr>
            <a:spAutoFit/>
          </a:bodyPr>
          <a:lstStyle/>
          <a:p>
            <a:pPr>
              <a:spcBef>
                <a:spcPct val="50000"/>
              </a:spcBef>
              <a:defRPr/>
            </a:pPr>
            <a:r>
              <a:rPr kumimoji="1" lang="zh-CN" altLang="en-US" sz="2800" b="1" dirty="0">
                <a:solidFill>
                  <a:srgbClr val="FF3300"/>
                </a:solidFill>
                <a:effectLst>
                  <a:outerShdw blurRad="38100" dist="38100" dir="2700000" algn="tl">
                    <a:srgbClr val="C0C0C0"/>
                  </a:outerShdw>
                </a:effectLst>
                <a:latin typeface="黑体" panose="02010609060101010101" charset="-122"/>
                <a:ea typeface="黑体" panose="02010609060101010101" charset="-122"/>
              </a:rPr>
              <a:t>（想象）</a:t>
            </a:r>
            <a:endParaRPr kumimoji="1" lang="zh-CN" altLang="en-US" sz="2800" b="1" dirty="0">
              <a:solidFill>
                <a:srgbClr val="FF33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35851" name="Text Box 11"/>
          <p:cNvSpPr txBox="1">
            <a:spLocks noChangeArrowheads="1"/>
          </p:cNvSpPr>
          <p:nvPr/>
        </p:nvSpPr>
        <p:spPr bwMode="auto">
          <a:xfrm>
            <a:off x="2159000" y="1125538"/>
            <a:ext cx="7105651"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latin typeface="黑体" panose="02010609060101010101" charset="-122"/>
              <a:ea typeface="黑体" panose="02010609060101010101" charset="-122"/>
            </a:endParaRPr>
          </a:p>
        </p:txBody>
      </p:sp>
      <p:sp>
        <p:nvSpPr>
          <p:cNvPr id="124940" name="Text Box 12"/>
          <p:cNvSpPr txBox="1">
            <a:spLocks noChangeArrowheads="1"/>
          </p:cNvSpPr>
          <p:nvPr/>
        </p:nvSpPr>
        <p:spPr bwMode="auto">
          <a:xfrm>
            <a:off x="719668" y="603617"/>
            <a:ext cx="10657417" cy="1631216"/>
          </a:xfrm>
          <a:prstGeom prst="rect">
            <a:avLst/>
          </a:prstGeom>
          <a:noFill/>
          <a:ln w="9525">
            <a:noFill/>
            <a:miter lim="800000"/>
          </a:ln>
          <a:effectLst/>
        </p:spPr>
        <p:txBody>
          <a:bodyPr>
            <a:spAutoFit/>
          </a:bodyPr>
          <a:lstStyle/>
          <a:p>
            <a:pPr>
              <a:spcBef>
                <a:spcPct val="50000"/>
              </a:spcBef>
              <a:defRPr/>
            </a:pPr>
            <a:r>
              <a:rPr kumimoji="1" lang="en-US" altLang="zh-CN" sz="4000" dirty="0">
                <a:solidFill>
                  <a:srgbClr val="000099"/>
                </a:solidFill>
                <a:effectLst>
                  <a:outerShdw blurRad="38100" dist="38100" dir="2700000" algn="tl">
                    <a:srgbClr val="C0C0C0"/>
                  </a:outerShdw>
                </a:effectLst>
                <a:latin typeface="黑体" panose="02010609060101010101" charset="-122"/>
                <a:ea typeface="黑体" panose="02010609060101010101" charset="-122"/>
              </a:rPr>
              <a:t>2.</a:t>
            </a:r>
            <a:r>
              <a:rPr kumimoji="1" lang="zh-CN" altLang="en-US" sz="4000" dirty="0">
                <a:solidFill>
                  <a:srgbClr val="000099"/>
                </a:solidFill>
                <a:effectLst>
                  <a:outerShdw blurRad="38100" dist="38100" dir="2700000" algn="tl">
                    <a:srgbClr val="C0C0C0"/>
                  </a:outerShdw>
                </a:effectLst>
                <a:latin typeface="黑体" panose="02010609060101010101" charset="-122"/>
                <a:ea typeface="黑体" panose="02010609060101010101" charset="-122"/>
              </a:rPr>
              <a:t>这首诗写了几层意思？</a:t>
            </a:r>
            <a:r>
              <a:rPr lang="zh-CN" altLang="en-US" sz="4000" b="1" dirty="0">
                <a:solidFill>
                  <a:srgbClr val="1A04A0"/>
                </a:solidFill>
                <a:latin typeface="黑体" panose="02010609060101010101" charset="-122"/>
                <a:ea typeface="黑体" panose="02010609060101010101" charset="-122"/>
              </a:rPr>
              <a:t>哪些诗句是写现实的</a:t>
            </a:r>
            <a:r>
              <a:rPr lang="zh-CN" altLang="en-US" sz="4000" b="1" dirty="0" smtClean="0">
                <a:solidFill>
                  <a:srgbClr val="1A04A0"/>
                </a:solidFill>
                <a:latin typeface="黑体" panose="02010609060101010101" charset="-122"/>
                <a:ea typeface="黑体" panose="02010609060101010101" charset="-122"/>
              </a:rPr>
              <a:t>？</a:t>
            </a:r>
            <a:endParaRPr lang="en-US" altLang="zh-CN" sz="4000" b="1" dirty="0" smtClean="0">
              <a:solidFill>
                <a:srgbClr val="1A04A0"/>
              </a:solidFill>
              <a:latin typeface="黑体" panose="02010609060101010101" charset="-122"/>
              <a:ea typeface="黑体" panose="02010609060101010101" charset="-122"/>
            </a:endParaRPr>
          </a:p>
          <a:p>
            <a:pPr>
              <a:spcBef>
                <a:spcPct val="50000"/>
              </a:spcBef>
              <a:defRPr/>
            </a:pPr>
            <a:r>
              <a:rPr lang="en-US" altLang="zh-CN" sz="4000" b="1" dirty="0">
                <a:solidFill>
                  <a:srgbClr val="1A04A0"/>
                </a:solidFill>
                <a:latin typeface="黑体" panose="02010609060101010101" charset="-122"/>
                <a:ea typeface="黑体" panose="02010609060101010101" charset="-122"/>
              </a:rPr>
              <a:t> </a:t>
            </a:r>
            <a:r>
              <a:rPr lang="en-US" altLang="zh-CN" sz="4000" b="1" dirty="0" smtClean="0">
                <a:solidFill>
                  <a:srgbClr val="1A04A0"/>
                </a:solidFill>
                <a:latin typeface="黑体" panose="02010609060101010101" charset="-122"/>
                <a:ea typeface="黑体" panose="02010609060101010101" charset="-122"/>
              </a:rPr>
              <a:t> </a:t>
            </a:r>
            <a:r>
              <a:rPr lang="zh-CN" altLang="en-US" sz="4000" b="1" dirty="0" smtClean="0">
                <a:solidFill>
                  <a:srgbClr val="1A04A0"/>
                </a:solidFill>
                <a:latin typeface="黑体" panose="02010609060101010101" charset="-122"/>
                <a:ea typeface="黑体" panose="02010609060101010101" charset="-122"/>
              </a:rPr>
              <a:t>哪些</a:t>
            </a:r>
            <a:r>
              <a:rPr lang="zh-CN" altLang="en-US" sz="4000" b="1" dirty="0">
                <a:solidFill>
                  <a:srgbClr val="1A04A0"/>
                </a:solidFill>
                <a:latin typeface="黑体" panose="02010609060101010101" charset="-122"/>
                <a:ea typeface="黑体" panose="02010609060101010101" charset="-122"/>
              </a:rPr>
              <a:t>是想象的？</a:t>
            </a:r>
            <a:endParaRPr lang="zh-CN" altLang="en-US" sz="4000" b="1" dirty="0">
              <a:solidFill>
                <a:srgbClr val="1A04A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24935"/>
                                        </p:tgtEl>
                                        <p:attrNameLst>
                                          <p:attrName>style.visibility</p:attrName>
                                        </p:attrNameLst>
                                      </p:cBhvr>
                                      <p:to>
                                        <p:strVal val="visible"/>
                                      </p:to>
                                    </p:set>
                                    <p:animEffect transition="in" filter="diamond(out)">
                                      <p:cBhvr>
                                        <p:cTn id="7" dur="2000"/>
                                        <p:tgtEl>
                                          <p:spTgt spid="1249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4931"/>
                                        </p:tgtEl>
                                        <p:attrNameLst>
                                          <p:attrName>style.visibility</p:attrName>
                                        </p:attrNameLst>
                                      </p:cBhvr>
                                      <p:to>
                                        <p:strVal val="visible"/>
                                      </p:to>
                                    </p:set>
                                    <p:anim calcmode="lin" valueType="num">
                                      <p:cBhvr additive="base">
                                        <p:cTn id="12" dur="500" fill="hold"/>
                                        <p:tgtEl>
                                          <p:spTgt spid="124931"/>
                                        </p:tgtEl>
                                        <p:attrNameLst>
                                          <p:attrName>ppt_x</p:attrName>
                                        </p:attrNameLst>
                                      </p:cBhvr>
                                      <p:tavLst>
                                        <p:tav tm="0">
                                          <p:val>
                                            <p:strVal val="0-#ppt_w/2"/>
                                          </p:val>
                                        </p:tav>
                                        <p:tav tm="100000">
                                          <p:val>
                                            <p:strVal val="#ppt_x"/>
                                          </p:val>
                                        </p:tav>
                                      </p:tavLst>
                                    </p:anim>
                                    <p:anim calcmode="lin" valueType="num">
                                      <p:cBhvr additive="base">
                                        <p:cTn id="13" dur="500" fill="hold"/>
                                        <p:tgtEl>
                                          <p:spTgt spid="1249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4932"/>
                                        </p:tgtEl>
                                        <p:attrNameLst>
                                          <p:attrName>style.visibility</p:attrName>
                                        </p:attrNameLst>
                                      </p:cBhvr>
                                      <p:to>
                                        <p:strVal val="visible"/>
                                      </p:to>
                                    </p:set>
                                    <p:anim calcmode="lin" valueType="num">
                                      <p:cBhvr additive="base">
                                        <p:cTn id="18" dur="500" fill="hold"/>
                                        <p:tgtEl>
                                          <p:spTgt spid="124932"/>
                                        </p:tgtEl>
                                        <p:attrNameLst>
                                          <p:attrName>ppt_x</p:attrName>
                                        </p:attrNameLst>
                                      </p:cBhvr>
                                      <p:tavLst>
                                        <p:tav tm="0">
                                          <p:val>
                                            <p:strVal val="0-#ppt_w/2"/>
                                          </p:val>
                                        </p:tav>
                                        <p:tav tm="100000">
                                          <p:val>
                                            <p:strVal val="#ppt_x"/>
                                          </p:val>
                                        </p:tav>
                                      </p:tavLst>
                                    </p:anim>
                                    <p:anim calcmode="lin" valueType="num">
                                      <p:cBhvr additive="base">
                                        <p:cTn id="19" dur="500" fill="hold"/>
                                        <p:tgtEl>
                                          <p:spTgt spid="12493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24933"/>
                                        </p:tgtEl>
                                        <p:attrNameLst>
                                          <p:attrName>style.visibility</p:attrName>
                                        </p:attrNameLst>
                                      </p:cBhvr>
                                      <p:to>
                                        <p:strVal val="visible"/>
                                      </p:to>
                                    </p:set>
                                    <p:anim calcmode="lin" valueType="num">
                                      <p:cBhvr additive="base">
                                        <p:cTn id="24" dur="500" fill="hold"/>
                                        <p:tgtEl>
                                          <p:spTgt spid="124933"/>
                                        </p:tgtEl>
                                        <p:attrNameLst>
                                          <p:attrName>ppt_x</p:attrName>
                                        </p:attrNameLst>
                                      </p:cBhvr>
                                      <p:tavLst>
                                        <p:tav tm="0">
                                          <p:val>
                                            <p:strVal val="0-#ppt_w/2"/>
                                          </p:val>
                                        </p:tav>
                                        <p:tav tm="100000">
                                          <p:val>
                                            <p:strVal val="#ppt_x"/>
                                          </p:val>
                                        </p:tav>
                                      </p:tavLst>
                                    </p:anim>
                                    <p:anim calcmode="lin" valueType="num">
                                      <p:cBhvr additive="base">
                                        <p:cTn id="25" dur="500" fill="hold"/>
                                        <p:tgtEl>
                                          <p:spTgt spid="12493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24936"/>
                                        </p:tgtEl>
                                        <p:attrNameLst>
                                          <p:attrName>style.visibility</p:attrName>
                                        </p:attrNameLst>
                                      </p:cBhvr>
                                      <p:to>
                                        <p:strVal val="visible"/>
                                      </p:to>
                                    </p:set>
                                    <p:anim calcmode="lin" valueType="num">
                                      <p:cBhvr additive="base">
                                        <p:cTn id="30" dur="500" fill="hold"/>
                                        <p:tgtEl>
                                          <p:spTgt spid="124936"/>
                                        </p:tgtEl>
                                        <p:attrNameLst>
                                          <p:attrName>ppt_x</p:attrName>
                                        </p:attrNameLst>
                                      </p:cBhvr>
                                      <p:tavLst>
                                        <p:tav tm="0">
                                          <p:val>
                                            <p:strVal val="0-#ppt_w/2"/>
                                          </p:val>
                                        </p:tav>
                                        <p:tav tm="100000">
                                          <p:val>
                                            <p:strVal val="#ppt_x"/>
                                          </p:val>
                                        </p:tav>
                                      </p:tavLst>
                                    </p:anim>
                                    <p:anim calcmode="lin" valueType="num">
                                      <p:cBhvr additive="base">
                                        <p:cTn id="31" dur="500" fill="hold"/>
                                        <p:tgtEl>
                                          <p:spTgt spid="12493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4938"/>
                                        </p:tgtEl>
                                        <p:attrNameLst>
                                          <p:attrName>style.visibility</p:attrName>
                                        </p:attrNameLst>
                                      </p:cBhvr>
                                      <p:to>
                                        <p:strVal val="visible"/>
                                      </p:to>
                                    </p:set>
                                    <p:anim calcmode="lin" valueType="num">
                                      <p:cBhvr additive="base">
                                        <p:cTn id="36" dur="500" fill="hold"/>
                                        <p:tgtEl>
                                          <p:spTgt spid="124938"/>
                                        </p:tgtEl>
                                        <p:attrNameLst>
                                          <p:attrName>ppt_x</p:attrName>
                                        </p:attrNameLst>
                                      </p:cBhvr>
                                      <p:tavLst>
                                        <p:tav tm="0">
                                          <p:val>
                                            <p:strVal val="#ppt_x"/>
                                          </p:val>
                                        </p:tav>
                                        <p:tav tm="100000">
                                          <p:val>
                                            <p:strVal val="#ppt_x"/>
                                          </p:val>
                                        </p:tav>
                                      </p:tavLst>
                                    </p:anim>
                                    <p:anim calcmode="lin" valueType="num">
                                      <p:cBhvr additive="base">
                                        <p:cTn id="37" dur="500" fill="hold"/>
                                        <p:tgtEl>
                                          <p:spTgt spid="124938"/>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2" presetClass="entr" presetSubtype="8" fill="hold" grpId="0" nodeType="afterEffect">
                                  <p:stCondLst>
                                    <p:cond delay="0"/>
                                  </p:stCondLst>
                                  <p:childTnLst>
                                    <p:set>
                                      <p:cBhvr>
                                        <p:cTn id="40" dur="1" fill="hold">
                                          <p:stCondLst>
                                            <p:cond delay="0"/>
                                          </p:stCondLst>
                                        </p:cTn>
                                        <p:tgtEl>
                                          <p:spTgt spid="124937"/>
                                        </p:tgtEl>
                                        <p:attrNameLst>
                                          <p:attrName>style.visibility</p:attrName>
                                        </p:attrNameLst>
                                      </p:cBhvr>
                                      <p:to>
                                        <p:strVal val="visible"/>
                                      </p:to>
                                    </p:set>
                                    <p:anim calcmode="lin" valueType="num">
                                      <p:cBhvr additive="base">
                                        <p:cTn id="41" dur="500" fill="hold"/>
                                        <p:tgtEl>
                                          <p:spTgt spid="124937"/>
                                        </p:tgtEl>
                                        <p:attrNameLst>
                                          <p:attrName>ppt_x</p:attrName>
                                        </p:attrNameLst>
                                      </p:cBhvr>
                                      <p:tavLst>
                                        <p:tav tm="0">
                                          <p:val>
                                            <p:strVal val="0-#ppt_w/2"/>
                                          </p:val>
                                        </p:tav>
                                        <p:tav tm="100000">
                                          <p:val>
                                            <p:strVal val="#ppt_x"/>
                                          </p:val>
                                        </p:tav>
                                      </p:tavLst>
                                    </p:anim>
                                    <p:anim calcmode="lin" valueType="num">
                                      <p:cBhvr additive="base">
                                        <p:cTn id="42" dur="500" fill="hold"/>
                                        <p:tgtEl>
                                          <p:spTgt spid="124937"/>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8" fill="hold" grpId="0" nodeType="afterEffect">
                                  <p:stCondLst>
                                    <p:cond delay="0"/>
                                  </p:stCondLst>
                                  <p:childTnLst>
                                    <p:set>
                                      <p:cBhvr>
                                        <p:cTn id="45" dur="1" fill="hold">
                                          <p:stCondLst>
                                            <p:cond delay="0"/>
                                          </p:stCondLst>
                                        </p:cTn>
                                        <p:tgtEl>
                                          <p:spTgt spid="124934"/>
                                        </p:tgtEl>
                                        <p:attrNameLst>
                                          <p:attrName>style.visibility</p:attrName>
                                        </p:attrNameLst>
                                      </p:cBhvr>
                                      <p:to>
                                        <p:strVal val="visible"/>
                                      </p:to>
                                    </p:set>
                                    <p:anim calcmode="lin" valueType="num">
                                      <p:cBhvr additive="base">
                                        <p:cTn id="46" dur="500" fill="hold"/>
                                        <p:tgtEl>
                                          <p:spTgt spid="124934"/>
                                        </p:tgtEl>
                                        <p:attrNameLst>
                                          <p:attrName>ppt_x</p:attrName>
                                        </p:attrNameLst>
                                      </p:cBhvr>
                                      <p:tavLst>
                                        <p:tav tm="0">
                                          <p:val>
                                            <p:strVal val="0-#ppt_w/2"/>
                                          </p:val>
                                        </p:tav>
                                        <p:tav tm="100000">
                                          <p:val>
                                            <p:strVal val="#ppt_x"/>
                                          </p:val>
                                        </p:tav>
                                      </p:tavLst>
                                    </p:anim>
                                    <p:anim calcmode="lin" valueType="num">
                                      <p:cBhvr additive="base">
                                        <p:cTn id="47" dur="500" fill="hold"/>
                                        <p:tgtEl>
                                          <p:spTgt spid="1249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autoUpdateAnimBg="0"/>
      <p:bldP spid="124932" grpId="0" autoUpdateAnimBg="0"/>
      <p:bldP spid="124933" grpId="0" autoUpdateAnimBg="0"/>
      <p:bldP spid="124934" grpId="0" animBg="1" autoUpdateAnimBg="0"/>
      <p:bldP spid="124935" grpId="0" animBg="1"/>
      <p:bldP spid="124936" grpId="0" autoUpdateAnimBg="0"/>
      <p:bldP spid="124937" grpId="0" animBg="1"/>
      <p:bldP spid="12493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1074702" y="1022802"/>
            <a:ext cx="106849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4000" b="1" dirty="0" smtClean="0">
                <a:solidFill>
                  <a:srgbClr val="0000FF"/>
                </a:solidFill>
                <a:latin typeface="黑体" panose="02010609060101010101" charset="-122"/>
                <a:ea typeface="黑体" panose="02010609060101010101" charset="-122"/>
              </a:rPr>
              <a:t>3.</a:t>
            </a:r>
            <a:r>
              <a:rPr kumimoji="1" lang="zh-CN" altLang="en-US" sz="4000" b="1" dirty="0" smtClean="0">
                <a:solidFill>
                  <a:srgbClr val="0000FF"/>
                </a:solidFill>
                <a:latin typeface="黑体" panose="02010609060101010101" charset="-122"/>
                <a:ea typeface="黑体" panose="02010609060101010101" charset="-122"/>
              </a:rPr>
              <a:t>诗</a:t>
            </a:r>
            <a:r>
              <a:rPr kumimoji="1" lang="zh-CN" altLang="en-US" sz="4000" b="1" dirty="0">
                <a:solidFill>
                  <a:srgbClr val="0000FF"/>
                </a:solidFill>
                <a:latin typeface="黑体" panose="02010609060101010101" charset="-122"/>
                <a:ea typeface="黑体" panose="02010609060101010101" charset="-122"/>
              </a:rPr>
              <a:t>中哪些诗句最能体现作者博大的胸怀？</a:t>
            </a:r>
            <a:endParaRPr kumimoji="1" lang="zh-CN" altLang="en-US" sz="4000" b="1" dirty="0">
              <a:solidFill>
                <a:srgbClr val="0000FF"/>
              </a:solidFill>
              <a:latin typeface="黑体" panose="02010609060101010101" charset="-122"/>
              <a:ea typeface="黑体" panose="02010609060101010101" charset="-122"/>
            </a:endParaRPr>
          </a:p>
        </p:txBody>
      </p:sp>
      <p:sp>
        <p:nvSpPr>
          <p:cNvPr id="36867" name="矩形 1"/>
          <p:cNvSpPr>
            <a:spLocks noChangeArrowheads="1"/>
          </p:cNvSpPr>
          <p:nvPr/>
        </p:nvSpPr>
        <p:spPr bwMode="auto">
          <a:xfrm>
            <a:off x="1191486" y="3589543"/>
            <a:ext cx="102362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3600" b="1" dirty="0">
                <a:solidFill>
                  <a:srgbClr val="000000"/>
                </a:solidFill>
                <a:latin typeface="黑体" panose="02010609060101010101" charset="-122"/>
                <a:ea typeface="黑体" panose="02010609060101010101" charset="-122"/>
              </a:rPr>
              <a:t>    </a:t>
            </a:r>
            <a:r>
              <a:rPr lang="zh-CN" altLang="en-US" sz="3600" b="1" dirty="0" smtClean="0">
                <a:solidFill>
                  <a:srgbClr val="000000"/>
                </a:solidFill>
                <a:latin typeface="黑体" panose="02010609060101010101" charset="-122"/>
                <a:ea typeface="黑体" panose="02010609060101010101" charset="-122"/>
              </a:rPr>
              <a:t>诗人</a:t>
            </a:r>
            <a:r>
              <a:rPr lang="zh-CN" altLang="en-US" sz="3600" b="1" dirty="0">
                <a:solidFill>
                  <a:srgbClr val="000000"/>
                </a:solidFill>
                <a:latin typeface="黑体" panose="02010609060101010101" charset="-122"/>
                <a:ea typeface="黑体" panose="02010609060101010101" charset="-122"/>
              </a:rPr>
              <a:t>将自己这种昂扬奋发的精神融会到诗里，表现了诗人</a:t>
            </a:r>
            <a:r>
              <a:rPr lang="zh-CN" altLang="en-US" sz="3600" b="1" dirty="0">
                <a:solidFill>
                  <a:srgbClr val="7030A0"/>
                </a:solidFill>
                <a:latin typeface="黑体" panose="02010609060101010101" charset="-122"/>
                <a:ea typeface="黑体" panose="02010609060101010101" charset="-122"/>
              </a:rPr>
              <a:t>博大的胸怀</a:t>
            </a:r>
            <a:r>
              <a:rPr lang="zh-CN" altLang="en-US" sz="3600" b="1" dirty="0">
                <a:solidFill>
                  <a:srgbClr val="000000"/>
                </a:solidFill>
                <a:latin typeface="黑体" panose="02010609060101010101" charset="-122"/>
                <a:ea typeface="黑体" panose="02010609060101010101" charset="-122"/>
              </a:rPr>
              <a:t>。</a:t>
            </a:r>
            <a:endParaRPr lang="zh-CN" altLang="en-US" sz="3600" b="1" dirty="0">
              <a:solidFill>
                <a:srgbClr val="000000"/>
              </a:solidFill>
              <a:latin typeface="黑体" panose="02010609060101010101" charset="-122"/>
              <a:ea typeface="黑体" panose="02010609060101010101" charset="-122"/>
            </a:endParaRPr>
          </a:p>
        </p:txBody>
      </p:sp>
      <p:sp>
        <p:nvSpPr>
          <p:cNvPr id="36868" name="Text Box 7"/>
          <p:cNvSpPr txBox="1">
            <a:spLocks noChangeArrowheads="1"/>
          </p:cNvSpPr>
          <p:nvPr/>
        </p:nvSpPr>
        <p:spPr bwMode="auto">
          <a:xfrm>
            <a:off x="2446867" y="1941588"/>
            <a:ext cx="6337300"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kumimoji="1" lang="zh-CN" altLang="en-US" sz="3600" b="1" dirty="0">
                <a:solidFill>
                  <a:srgbClr val="0000FF"/>
                </a:solidFill>
                <a:latin typeface="黑体" panose="02010609060101010101" charset="-122"/>
                <a:ea typeface="黑体" panose="02010609060101010101" charset="-122"/>
              </a:rPr>
              <a:t>日月之行，若出其中；</a:t>
            </a:r>
            <a:endParaRPr kumimoji="1" lang="zh-CN" altLang="en-US" sz="3600" b="1" dirty="0">
              <a:solidFill>
                <a:srgbClr val="0000FF"/>
              </a:solidFill>
              <a:latin typeface="黑体" panose="02010609060101010101" charset="-122"/>
              <a:ea typeface="黑体" panose="02010609060101010101" charset="-122"/>
            </a:endParaRPr>
          </a:p>
          <a:p>
            <a:pPr eaLnBrk="1" hangingPunct="1">
              <a:lnSpc>
                <a:spcPct val="130000"/>
              </a:lnSpc>
            </a:pPr>
            <a:r>
              <a:rPr kumimoji="1" lang="zh-CN" altLang="en-US" sz="3600" b="1" dirty="0">
                <a:solidFill>
                  <a:srgbClr val="0000FF"/>
                </a:solidFill>
                <a:latin typeface="黑体" panose="02010609060101010101" charset="-122"/>
                <a:ea typeface="黑体" panose="02010609060101010101" charset="-122"/>
              </a:rPr>
              <a:t>星汉灿烂，若出其里。</a:t>
            </a:r>
            <a:endParaRPr kumimoji="1" lang="zh-CN" altLang="en-US" sz="3600" b="1" dirty="0">
              <a:solidFill>
                <a:srgbClr val="0000FF"/>
              </a:solidFill>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circle(in)">
                                      <p:cBhvr>
                                        <p:cTn id="7" dur="2000"/>
                                        <p:tgtEl>
                                          <p:spTgt spid="3686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6867"/>
                                        </p:tgtEl>
                                        <p:attrNameLst>
                                          <p:attrName>style.visibility</p:attrName>
                                        </p:attrNameLst>
                                      </p:cBhvr>
                                      <p:to>
                                        <p:strVal val="visible"/>
                                      </p:to>
                                    </p:set>
                                    <p:animEffect transition="in" filter="circle(in)">
                                      <p:cBhvr>
                                        <p:cTn id="10" dur="20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2951466" y="659183"/>
            <a:ext cx="2184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sz="3600" b="1" dirty="0">
                <a:solidFill>
                  <a:srgbClr val="660033"/>
                </a:solidFill>
                <a:effectLst>
                  <a:outerShdw blurRad="38100" dist="38100" dir="2700000" algn="tl">
                    <a:srgbClr val="C0C0C0"/>
                  </a:outerShdw>
                </a:effectLst>
                <a:latin typeface="黑体" panose="02010609060101010101" charset="-122"/>
                <a:ea typeface="黑体" panose="02010609060101010101" charset="-122"/>
              </a:rPr>
              <a:t>观沧海</a:t>
            </a:r>
            <a:endParaRPr lang="zh-CN" sz="3200" b="1" dirty="0">
              <a:solidFill>
                <a:srgbClr val="660033"/>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32771" name="Rectangle 3"/>
          <p:cNvSpPr>
            <a:spLocks noChangeArrowheads="1"/>
          </p:cNvSpPr>
          <p:nvPr/>
        </p:nvSpPr>
        <p:spPr bwMode="auto">
          <a:xfrm>
            <a:off x="1526517" y="1376733"/>
            <a:ext cx="6432551" cy="481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东临碣石，以观沧海。</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水何澹澹，山岛竦峙。</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树木丛生，百草丰茂。</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秋风萧瑟，洪波涌起。</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日月之行，若出其中；</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星汉灿烂，若出其里。</a:t>
            </a:r>
            <a:endParaRPr lang="zh-CN" sz="3600" b="1" dirty="0">
              <a:solidFill>
                <a:srgbClr val="990033"/>
              </a:solidFill>
              <a:latin typeface="宋体" panose="02010600030101010101" pitchFamily="2" charset="-122"/>
              <a:ea typeface="宋体" panose="02010600030101010101" pitchFamily="2" charset="-122"/>
            </a:endParaRPr>
          </a:p>
          <a:p>
            <a:pPr>
              <a:lnSpc>
                <a:spcPct val="80000"/>
              </a:lnSpc>
              <a:spcBef>
                <a:spcPct val="50000"/>
              </a:spcBef>
            </a:pPr>
            <a:r>
              <a:rPr lang="zh-CN" sz="3600" b="1" dirty="0">
                <a:solidFill>
                  <a:srgbClr val="990033"/>
                </a:solidFill>
                <a:latin typeface="宋体" panose="02010600030101010101" pitchFamily="2" charset="-122"/>
                <a:ea typeface="宋体" panose="02010600030101010101" pitchFamily="2" charset="-122"/>
              </a:rPr>
              <a:t>幸甚至哉，歌以咏志</a:t>
            </a:r>
            <a:endParaRPr lang="zh-CN" sz="3600" b="1" dirty="0">
              <a:solidFill>
                <a:srgbClr val="990033"/>
              </a:solidFill>
              <a:latin typeface="宋体" panose="02010600030101010101" pitchFamily="2" charset="-122"/>
              <a:ea typeface="宋体" panose="02010600030101010101" pitchFamily="2" charset="-122"/>
            </a:endParaRPr>
          </a:p>
        </p:txBody>
      </p:sp>
      <p:sp>
        <p:nvSpPr>
          <p:cNvPr id="25604" name="AutoShape 4"/>
          <p:cNvSpPr>
            <a:spLocks noChangeArrowheads="1"/>
          </p:cNvSpPr>
          <p:nvPr/>
        </p:nvSpPr>
        <p:spPr bwMode="auto">
          <a:xfrm>
            <a:off x="7657853" y="1483382"/>
            <a:ext cx="1422400" cy="228600"/>
          </a:xfrm>
          <a:custGeom>
            <a:avLst/>
            <a:gdLst>
              <a:gd name="T0" fmla="*/ 2147483647 w 21600"/>
              <a:gd name="T1" fmla="*/ 0 h 21600"/>
              <a:gd name="T2" fmla="*/ 0 w 21600"/>
              <a:gd name="T3" fmla="*/ 135492003 h 21600"/>
              <a:gd name="T4" fmla="*/ 2147483647 w 21600"/>
              <a:gd name="T5" fmla="*/ 270984006 h 21600"/>
              <a:gd name="T6" fmla="*/ 2147483647 w 21600"/>
              <a:gd name="T7" fmla="*/ 135492003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99CC"/>
          </a:solidFill>
          <a:ln w="9525" cmpd="sng">
            <a:solidFill>
              <a:schemeClr val="tx1"/>
            </a:solidFill>
            <a:miter lim="800000"/>
          </a:ln>
        </p:spPr>
        <p:txBody>
          <a:bodyPr wrap="none" anchor="ctr"/>
          <a:lstStyle/>
          <a:p>
            <a:endParaRPr lang="zh-CN" altLang="en-US" dirty="0">
              <a:latin typeface="黑体" panose="02010609060101010101" charset="-122"/>
              <a:ea typeface="黑体" panose="02010609060101010101" charset="-122"/>
            </a:endParaRPr>
          </a:p>
        </p:txBody>
      </p:sp>
      <p:sp>
        <p:nvSpPr>
          <p:cNvPr id="25605" name="AutoShape 5"/>
          <p:cNvSpPr>
            <a:spLocks noChangeArrowheads="1"/>
          </p:cNvSpPr>
          <p:nvPr/>
        </p:nvSpPr>
        <p:spPr bwMode="auto">
          <a:xfrm>
            <a:off x="7657853" y="5763020"/>
            <a:ext cx="1422400" cy="228600"/>
          </a:xfrm>
          <a:custGeom>
            <a:avLst/>
            <a:gdLst>
              <a:gd name="T0" fmla="*/ 2147483647 w 21600"/>
              <a:gd name="T1" fmla="*/ 0 h 21600"/>
              <a:gd name="T2" fmla="*/ 0 w 21600"/>
              <a:gd name="T3" fmla="*/ 135492003 h 21600"/>
              <a:gd name="T4" fmla="*/ 2147483647 w 21600"/>
              <a:gd name="T5" fmla="*/ 270984006 h 21600"/>
              <a:gd name="T6" fmla="*/ 2147483647 w 21600"/>
              <a:gd name="T7" fmla="*/ 135492003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0099CC"/>
          </a:solidFill>
          <a:ln w="9525" cmpd="sng">
            <a:solidFill>
              <a:schemeClr val="tx1"/>
            </a:solidFill>
            <a:miter lim="800000"/>
          </a:ln>
        </p:spPr>
        <p:txBody>
          <a:bodyPr wrap="none" anchor="ctr"/>
          <a:lstStyle/>
          <a:p>
            <a:endParaRPr lang="zh-CN" altLang="en-US" dirty="0">
              <a:latin typeface="黑体" panose="02010609060101010101" charset="-122"/>
              <a:ea typeface="黑体" panose="02010609060101010101" charset="-122"/>
            </a:endParaRPr>
          </a:p>
        </p:txBody>
      </p:sp>
      <p:sp>
        <p:nvSpPr>
          <p:cNvPr id="25606" name="AutoShape 7"/>
          <p:cNvSpPr/>
          <p:nvPr/>
        </p:nvSpPr>
        <p:spPr bwMode="auto">
          <a:xfrm>
            <a:off x="6348017" y="2295690"/>
            <a:ext cx="203200" cy="1752600"/>
          </a:xfrm>
          <a:prstGeom prst="rightBrace">
            <a:avLst>
              <a:gd name="adj1" fmla="val 95833"/>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sz="2400">
              <a:latin typeface="Times New Roman" panose="02020603050405020304" pitchFamily="18" charset="0"/>
            </a:endParaRPr>
          </a:p>
        </p:txBody>
      </p:sp>
      <p:sp>
        <p:nvSpPr>
          <p:cNvPr id="25607" name="AutoShape 8"/>
          <p:cNvSpPr/>
          <p:nvPr/>
        </p:nvSpPr>
        <p:spPr bwMode="auto">
          <a:xfrm>
            <a:off x="6360296" y="4227328"/>
            <a:ext cx="203200" cy="1219200"/>
          </a:xfrm>
          <a:prstGeom prst="rightBrace">
            <a:avLst>
              <a:gd name="adj1" fmla="val 66667"/>
              <a:gd name="adj2" fmla="val 50000"/>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sz="2400">
              <a:latin typeface="Times New Roman" panose="02020603050405020304" pitchFamily="18" charset="0"/>
            </a:endParaRPr>
          </a:p>
        </p:txBody>
      </p:sp>
      <p:sp>
        <p:nvSpPr>
          <p:cNvPr id="25608" name="Rectangle 9"/>
          <p:cNvSpPr>
            <a:spLocks noChangeArrowheads="1"/>
          </p:cNvSpPr>
          <p:nvPr/>
        </p:nvSpPr>
        <p:spPr bwMode="auto">
          <a:xfrm flipH="1">
            <a:off x="6763150" y="2163588"/>
            <a:ext cx="812800"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sz="3200" dirty="0">
                <a:solidFill>
                  <a:srgbClr val="D80000"/>
                </a:solidFill>
                <a:latin typeface="黑体" panose="02010609060101010101" charset="-122"/>
                <a:ea typeface="黑体" panose="02010609060101010101" charset="-122"/>
              </a:rPr>
              <a:t>实</a:t>
            </a:r>
            <a:endParaRPr lang="zh-CN" sz="3200" dirty="0">
              <a:solidFill>
                <a:srgbClr val="D80000"/>
              </a:solidFill>
              <a:latin typeface="黑体" panose="02010609060101010101" charset="-122"/>
              <a:ea typeface="黑体" panose="02010609060101010101" charset="-122"/>
            </a:endParaRPr>
          </a:p>
          <a:p>
            <a:pPr>
              <a:spcBef>
                <a:spcPct val="50000"/>
              </a:spcBef>
            </a:pPr>
            <a:r>
              <a:rPr lang="zh-CN" altLang="zh-CN" sz="3200" dirty="0">
                <a:solidFill>
                  <a:srgbClr val="D80000"/>
                </a:solidFill>
                <a:latin typeface="黑体" panose="02010609060101010101" charset="-122"/>
                <a:ea typeface="黑体" panose="02010609060101010101" charset="-122"/>
              </a:rPr>
              <a:t>     </a:t>
            </a:r>
            <a:r>
              <a:rPr lang="zh-CN" sz="3200" dirty="0">
                <a:solidFill>
                  <a:srgbClr val="D80000"/>
                </a:solidFill>
                <a:latin typeface="黑体" panose="02010609060101010101" charset="-122"/>
                <a:ea typeface="黑体" panose="02010609060101010101" charset="-122"/>
              </a:rPr>
              <a:t>写</a:t>
            </a:r>
            <a:endParaRPr lang="zh-CN" sz="3200" dirty="0">
              <a:solidFill>
                <a:srgbClr val="D80000"/>
              </a:solidFill>
              <a:latin typeface="黑体" panose="02010609060101010101" charset="-122"/>
              <a:ea typeface="黑体" panose="02010609060101010101" charset="-122"/>
            </a:endParaRPr>
          </a:p>
        </p:txBody>
      </p:sp>
      <p:sp>
        <p:nvSpPr>
          <p:cNvPr id="25609" name="Text Box 10"/>
          <p:cNvSpPr txBox="1">
            <a:spLocks noChangeArrowheads="1"/>
          </p:cNvSpPr>
          <p:nvPr/>
        </p:nvSpPr>
        <p:spPr bwMode="auto">
          <a:xfrm>
            <a:off x="6675133" y="4213880"/>
            <a:ext cx="1576009"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dirty="0">
                <a:solidFill>
                  <a:srgbClr val="FF0000"/>
                </a:solidFill>
                <a:latin typeface="黑体" panose="02010609060101010101" charset="-122"/>
                <a:ea typeface="黑体" panose="02010609060101010101" charset="-122"/>
              </a:rPr>
              <a:t>  </a:t>
            </a:r>
            <a:r>
              <a:rPr lang="zh-CN" sz="2800" dirty="0" smtClean="0">
                <a:solidFill>
                  <a:srgbClr val="FF0000"/>
                </a:solidFill>
                <a:latin typeface="黑体" panose="02010609060101010101" charset="-122"/>
                <a:ea typeface="黑体" panose="02010609060101010101" charset="-122"/>
              </a:rPr>
              <a:t>虚</a:t>
            </a:r>
            <a:r>
              <a:rPr lang="zh-CN" sz="2800" dirty="0">
                <a:solidFill>
                  <a:srgbClr val="FF0000"/>
                </a:solidFill>
                <a:latin typeface="黑体" panose="02010609060101010101" charset="-122"/>
                <a:ea typeface="黑体" panose="02010609060101010101" charset="-122"/>
              </a:rPr>
              <a:t>写</a:t>
            </a:r>
            <a:endParaRPr lang="zh-CN" sz="2800" dirty="0">
              <a:solidFill>
                <a:srgbClr val="FF0000"/>
              </a:solidFill>
              <a:latin typeface="黑体" panose="02010609060101010101" charset="-122"/>
              <a:ea typeface="黑体" panose="02010609060101010101" charset="-122"/>
            </a:endParaRPr>
          </a:p>
          <a:p>
            <a:pPr eaLnBrk="1" hangingPunct="1">
              <a:spcBef>
                <a:spcPct val="50000"/>
              </a:spcBef>
            </a:pPr>
            <a:r>
              <a:rPr lang="zh-CN" sz="2800" dirty="0">
                <a:solidFill>
                  <a:srgbClr val="FF0000"/>
                </a:solidFill>
                <a:latin typeface="黑体" panose="02010609060101010101" charset="-122"/>
                <a:ea typeface="黑体" panose="02010609060101010101" charset="-122"/>
              </a:rPr>
              <a:t>（想象）</a:t>
            </a:r>
            <a:endParaRPr lang="zh-CN" sz="2800" dirty="0">
              <a:solidFill>
                <a:srgbClr val="FF0000"/>
              </a:solidFill>
              <a:latin typeface="黑体" panose="02010609060101010101" charset="-122"/>
              <a:ea typeface="黑体" panose="02010609060101010101" charset="-122"/>
            </a:endParaRPr>
          </a:p>
        </p:txBody>
      </p:sp>
      <p:sp>
        <p:nvSpPr>
          <p:cNvPr id="25610" name="Rectangle 11"/>
          <p:cNvSpPr>
            <a:spLocks noChangeArrowheads="1"/>
          </p:cNvSpPr>
          <p:nvPr/>
        </p:nvSpPr>
        <p:spPr bwMode="auto">
          <a:xfrm>
            <a:off x="9192573" y="1262262"/>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sz="3200" dirty="0">
                <a:solidFill>
                  <a:srgbClr val="D80000"/>
                </a:solidFill>
                <a:latin typeface="黑体" panose="02010609060101010101" charset="-122"/>
                <a:ea typeface="黑体" panose="02010609060101010101" charset="-122"/>
              </a:rPr>
              <a:t>总写</a:t>
            </a:r>
            <a:endParaRPr lang="zh-CN" sz="3200" dirty="0">
              <a:solidFill>
                <a:srgbClr val="D80000"/>
              </a:solidFill>
              <a:latin typeface="黑体" panose="02010609060101010101" charset="-122"/>
              <a:ea typeface="黑体" panose="02010609060101010101" charset="-122"/>
            </a:endParaRPr>
          </a:p>
        </p:txBody>
      </p:sp>
      <p:sp>
        <p:nvSpPr>
          <p:cNvPr id="25611" name="AutoShape 12"/>
          <p:cNvSpPr/>
          <p:nvPr/>
        </p:nvSpPr>
        <p:spPr bwMode="auto">
          <a:xfrm>
            <a:off x="8633555" y="2052114"/>
            <a:ext cx="609600" cy="3352800"/>
          </a:xfrm>
          <a:prstGeom prst="rightBrace">
            <a:avLst>
              <a:gd name="adj1" fmla="val 63895"/>
              <a:gd name="adj2" fmla="val 50815"/>
            </a:avLst>
          </a:prstGeom>
          <a:noFill/>
          <a:ln w="25400">
            <a:solidFill>
              <a:srgbClr val="0000FF"/>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sz="2400">
              <a:latin typeface="Times New Roman" panose="02020603050405020304" pitchFamily="18" charset="0"/>
            </a:endParaRPr>
          </a:p>
        </p:txBody>
      </p:sp>
      <p:sp>
        <p:nvSpPr>
          <p:cNvPr id="25612" name="Rectangle 13"/>
          <p:cNvSpPr>
            <a:spLocks noChangeArrowheads="1"/>
          </p:cNvSpPr>
          <p:nvPr/>
        </p:nvSpPr>
        <p:spPr bwMode="auto">
          <a:xfrm>
            <a:off x="9280062" y="3377451"/>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3200" dirty="0">
                <a:solidFill>
                  <a:srgbClr val="D80000"/>
                </a:solidFill>
                <a:latin typeface="黑体" panose="02010609060101010101" charset="-122"/>
                <a:ea typeface="黑体" panose="02010609060101010101" charset="-122"/>
              </a:rPr>
              <a:t>分写</a:t>
            </a:r>
            <a:endParaRPr lang="zh-CN" sz="3200" dirty="0">
              <a:solidFill>
                <a:srgbClr val="D80000"/>
              </a:solidFill>
              <a:latin typeface="黑体" panose="02010609060101010101" charset="-122"/>
              <a:ea typeface="黑体" panose="02010609060101010101" charset="-122"/>
            </a:endParaRPr>
          </a:p>
        </p:txBody>
      </p:sp>
      <p:sp>
        <p:nvSpPr>
          <p:cNvPr id="25613" name="Rectangle 14"/>
          <p:cNvSpPr>
            <a:spLocks noChangeArrowheads="1"/>
          </p:cNvSpPr>
          <p:nvPr/>
        </p:nvSpPr>
        <p:spPr bwMode="auto">
          <a:xfrm>
            <a:off x="9224846" y="5545851"/>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3200" dirty="0">
                <a:solidFill>
                  <a:srgbClr val="CC3300"/>
                </a:solidFill>
                <a:latin typeface="黑体" panose="02010609060101010101" charset="-122"/>
                <a:ea typeface="黑体" panose="02010609060101010101" charset="-122"/>
              </a:rPr>
              <a:t>附文</a:t>
            </a:r>
            <a:endParaRPr lang="zh-CN" sz="3200" dirty="0">
              <a:solidFill>
                <a:srgbClr val="CC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0-#ppt_w/2"/>
                                          </p:val>
                                        </p:tav>
                                        <p:tav tm="100000">
                                          <p:val>
                                            <p:strVal val="#ppt_x"/>
                                          </p:val>
                                        </p:tav>
                                      </p:tavLst>
                                    </p:anim>
                                    <p:anim calcmode="lin" valueType="num">
                                      <p:cBhvr additive="base">
                                        <p:cTn id="8"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5610"/>
                                        </p:tgtEl>
                                        <p:attrNameLst>
                                          <p:attrName>style.visibility</p:attrName>
                                        </p:attrNameLst>
                                      </p:cBhvr>
                                      <p:to>
                                        <p:strVal val="visible"/>
                                      </p:to>
                                    </p:set>
                                    <p:animEffect transition="in" filter="checkerboard(across)">
                                      <p:cBhvr>
                                        <p:cTn id="13" dur="500"/>
                                        <p:tgtEl>
                                          <p:spTgt spid="256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5611"/>
                                        </p:tgtEl>
                                        <p:attrNameLst>
                                          <p:attrName>style.visibility</p:attrName>
                                        </p:attrNameLst>
                                      </p:cBhvr>
                                      <p:to>
                                        <p:strVal val="visible"/>
                                      </p:to>
                                    </p:set>
                                    <p:anim calcmode="lin" valueType="num">
                                      <p:cBhvr additive="base">
                                        <p:cTn id="18" dur="500" fill="hold"/>
                                        <p:tgtEl>
                                          <p:spTgt spid="25611"/>
                                        </p:tgtEl>
                                        <p:attrNameLst>
                                          <p:attrName>ppt_x</p:attrName>
                                        </p:attrNameLst>
                                      </p:cBhvr>
                                      <p:tavLst>
                                        <p:tav tm="0">
                                          <p:val>
                                            <p:strVal val="0-#ppt_w/2"/>
                                          </p:val>
                                        </p:tav>
                                        <p:tav tm="100000">
                                          <p:val>
                                            <p:strVal val="#ppt_x"/>
                                          </p:val>
                                        </p:tav>
                                      </p:tavLst>
                                    </p:anim>
                                    <p:anim calcmode="lin" valueType="num">
                                      <p:cBhvr additive="base">
                                        <p:cTn id="19" dur="500" fill="hold"/>
                                        <p:tgtEl>
                                          <p:spTgt spid="256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25612"/>
                                        </p:tgtEl>
                                        <p:attrNameLst>
                                          <p:attrName>style.visibility</p:attrName>
                                        </p:attrNameLst>
                                      </p:cBhvr>
                                      <p:to>
                                        <p:strVal val="visible"/>
                                      </p:to>
                                    </p:set>
                                    <p:animEffect transition="in" filter="checkerboard(across)">
                                      <p:cBhvr>
                                        <p:cTn id="24" dur="500"/>
                                        <p:tgtEl>
                                          <p:spTgt spid="2561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additive="base">
                                        <p:cTn id="29" dur="500" fill="hold"/>
                                        <p:tgtEl>
                                          <p:spTgt spid="25606"/>
                                        </p:tgtEl>
                                        <p:attrNameLst>
                                          <p:attrName>ppt_x</p:attrName>
                                        </p:attrNameLst>
                                      </p:cBhvr>
                                      <p:tavLst>
                                        <p:tav tm="0">
                                          <p:val>
                                            <p:strVal val="0-#ppt_w/2"/>
                                          </p:val>
                                        </p:tav>
                                        <p:tav tm="100000">
                                          <p:val>
                                            <p:strVal val="#ppt_x"/>
                                          </p:val>
                                        </p:tav>
                                      </p:tavLst>
                                    </p:anim>
                                    <p:anim calcmode="lin" valueType="num">
                                      <p:cBhvr additive="base">
                                        <p:cTn id="30" dur="500" fill="hold"/>
                                        <p:tgtEl>
                                          <p:spTgt spid="2560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25608"/>
                                        </p:tgtEl>
                                        <p:attrNameLst>
                                          <p:attrName>style.visibility</p:attrName>
                                        </p:attrNameLst>
                                      </p:cBhvr>
                                      <p:to>
                                        <p:strVal val="visible"/>
                                      </p:to>
                                    </p:set>
                                    <p:animEffect transition="in" filter="checkerboard(across)">
                                      <p:cBhvr>
                                        <p:cTn id="35" dur="500"/>
                                        <p:tgtEl>
                                          <p:spTgt spid="2560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0-#ppt_w/2"/>
                                          </p:val>
                                        </p:tav>
                                        <p:tav tm="100000">
                                          <p:val>
                                            <p:strVal val="#ppt_x"/>
                                          </p:val>
                                        </p:tav>
                                      </p:tavLst>
                                    </p:anim>
                                    <p:anim calcmode="lin" valueType="num">
                                      <p:cBhvr additive="base">
                                        <p:cTn id="41" dur="500" fill="hold"/>
                                        <p:tgtEl>
                                          <p:spTgt spid="2560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25609"/>
                                        </p:tgtEl>
                                        <p:attrNameLst>
                                          <p:attrName>style.visibility</p:attrName>
                                        </p:attrNameLst>
                                      </p:cBhvr>
                                      <p:to>
                                        <p:strVal val="visible"/>
                                      </p:to>
                                    </p:set>
                                    <p:animEffect transition="in" filter="checkerboard(across)">
                                      <p:cBhvr>
                                        <p:cTn id="46" dur="500"/>
                                        <p:tgtEl>
                                          <p:spTgt spid="2560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5605"/>
                                        </p:tgtEl>
                                        <p:attrNameLst>
                                          <p:attrName>style.visibility</p:attrName>
                                        </p:attrNameLst>
                                      </p:cBhvr>
                                      <p:to>
                                        <p:strVal val="visible"/>
                                      </p:to>
                                    </p:set>
                                    <p:anim calcmode="lin" valueType="num">
                                      <p:cBhvr additive="base">
                                        <p:cTn id="51" dur="500" fill="hold"/>
                                        <p:tgtEl>
                                          <p:spTgt spid="25605"/>
                                        </p:tgtEl>
                                        <p:attrNameLst>
                                          <p:attrName>ppt_x</p:attrName>
                                        </p:attrNameLst>
                                      </p:cBhvr>
                                      <p:tavLst>
                                        <p:tav tm="0">
                                          <p:val>
                                            <p:strVal val="0-#ppt_w/2"/>
                                          </p:val>
                                        </p:tav>
                                        <p:tav tm="100000">
                                          <p:val>
                                            <p:strVal val="#ppt_x"/>
                                          </p:val>
                                        </p:tav>
                                      </p:tavLst>
                                    </p:anim>
                                    <p:anim calcmode="lin" valueType="num">
                                      <p:cBhvr additive="base">
                                        <p:cTn id="52" dur="500" fill="hold"/>
                                        <p:tgtEl>
                                          <p:spTgt spid="2560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5613"/>
                                        </p:tgtEl>
                                        <p:attrNameLst>
                                          <p:attrName>style.visibility</p:attrName>
                                        </p:attrNameLst>
                                      </p:cBhvr>
                                      <p:to>
                                        <p:strVal val="visible"/>
                                      </p:to>
                                    </p:set>
                                    <p:animEffect transition="in" filter="checkerboard(across)">
                                      <p:cBhvr>
                                        <p:cTn id="57"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P spid="25605" grpId="0" animBg="1"/>
      <p:bldP spid="25606" grpId="0" animBg="1" autoUpdateAnimBg="0"/>
      <p:bldP spid="25607" grpId="0" animBg="1" autoUpdateAnimBg="0"/>
      <p:bldP spid="25608" grpId="0" autoUpdateAnimBg="0"/>
      <p:bldP spid="25609" grpId="0" autoUpdateAnimBg="0"/>
      <p:bldP spid="25610" grpId="0" autoUpdateAnimBg="0"/>
      <p:bldP spid="25611" grpId="0" animBg="1" autoUpdateAnimBg="0"/>
      <p:bldP spid="25612" grpId="0" autoUpdateAnimBg="0"/>
      <p:bldP spid="2561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3"/>
          <p:cNvSpPr txBox="1">
            <a:spLocks noChangeArrowheads="1"/>
          </p:cNvSpPr>
          <p:nvPr/>
        </p:nvSpPr>
        <p:spPr bwMode="auto">
          <a:xfrm>
            <a:off x="624417" y="4868864"/>
            <a:ext cx="3251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r>
              <a:rPr lang="zh-CN" sz="4000" b="1">
                <a:solidFill>
                  <a:srgbClr val="FF0000"/>
                </a:solidFill>
                <a:latin typeface="黑体" panose="02010609060101010101" charset="-122"/>
                <a:ea typeface="黑体" panose="02010609060101010101" charset="-122"/>
              </a:rPr>
              <a:t>写作特点</a:t>
            </a:r>
            <a:endParaRPr lang="zh-CN" sz="4000" b="1">
              <a:solidFill>
                <a:srgbClr val="FF0000"/>
              </a:solidFill>
              <a:latin typeface="黑体" panose="02010609060101010101" charset="-122"/>
              <a:ea typeface="黑体" panose="02010609060101010101" charset="-122"/>
            </a:endParaRPr>
          </a:p>
        </p:txBody>
      </p:sp>
      <p:sp>
        <p:nvSpPr>
          <p:cNvPr id="26628" name="Text Box 4"/>
          <p:cNvSpPr txBox="1">
            <a:spLocks noChangeArrowheads="1"/>
          </p:cNvSpPr>
          <p:nvPr/>
        </p:nvSpPr>
        <p:spPr bwMode="auto">
          <a:xfrm>
            <a:off x="624417" y="808039"/>
            <a:ext cx="10945283"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r>
              <a:rPr lang="zh-CN" b="1" dirty="0">
                <a:solidFill>
                  <a:srgbClr val="FF0000"/>
                </a:solidFill>
                <a:latin typeface="黑体" panose="02010609060101010101" charset="-122"/>
                <a:ea typeface="黑体" panose="02010609060101010101" charset="-122"/>
              </a:rPr>
              <a:t>小结</a:t>
            </a:r>
            <a:endParaRPr lang="en-US" altLang="zh-CN" b="1" dirty="0">
              <a:solidFill>
                <a:srgbClr val="FF0000"/>
              </a:solidFill>
              <a:latin typeface="黑体" panose="02010609060101010101" charset="-122"/>
              <a:ea typeface="黑体" panose="02010609060101010101" charset="-122"/>
            </a:endParaRPr>
          </a:p>
          <a:p>
            <a:pPr eaLnBrk="1" hangingPunct="1"/>
            <a:r>
              <a:rPr lang="en-US" altLang="zh-CN" sz="4000" b="1" dirty="0">
                <a:solidFill>
                  <a:srgbClr val="FF9900"/>
                </a:solidFill>
                <a:latin typeface="黑体" panose="02010609060101010101" charset="-122"/>
                <a:ea typeface="黑体" panose="02010609060101010101" charset="-122"/>
              </a:rPr>
              <a:t>   </a:t>
            </a:r>
            <a:r>
              <a:rPr lang="en-US" altLang="zh-CN" sz="4000" b="1" dirty="0" smtClean="0">
                <a:solidFill>
                  <a:srgbClr val="FF9900"/>
                </a:solidFill>
                <a:latin typeface="黑体" panose="02010609060101010101" charset="-122"/>
                <a:ea typeface="黑体" panose="02010609060101010101" charset="-122"/>
              </a:rPr>
              <a:t> </a:t>
            </a:r>
            <a:r>
              <a:rPr lang="zh-CN" sz="3600" b="1" dirty="0" smtClean="0">
                <a:latin typeface="黑体" panose="02010609060101010101" charset="-122"/>
                <a:ea typeface="黑体" panose="02010609060101010101" charset="-122"/>
              </a:rPr>
              <a:t>本</a:t>
            </a:r>
            <a:r>
              <a:rPr lang="zh-CN" sz="3600" b="1" dirty="0">
                <a:latin typeface="黑体" panose="02010609060101010101" charset="-122"/>
                <a:ea typeface="黑体" panose="02010609060101010101" charset="-122"/>
              </a:rPr>
              <a:t>诗借景抒情，诗人以洗练的笔法，神奇的想象，描绘了大海吞吐日月，包蕴万千的壮丽景象，表现了诗人开阔的胸襟，抒发了诗人</a:t>
            </a:r>
            <a:r>
              <a:rPr lang="zh-CN" sz="3600" b="1" dirty="0" smtClean="0">
                <a:latin typeface="黑体" panose="02010609060101010101" charset="-122"/>
                <a:ea typeface="黑体" panose="02010609060101010101" charset="-122"/>
              </a:rPr>
              <a:t>统一</a:t>
            </a:r>
            <a:r>
              <a:rPr lang="zh-CN" altLang="en-US" sz="3600" b="1" dirty="0">
                <a:latin typeface="黑体" panose="02010609060101010101" charset="-122"/>
                <a:ea typeface="黑体" panose="02010609060101010101" charset="-122"/>
              </a:rPr>
              <a:t>中原</a:t>
            </a:r>
            <a:r>
              <a:rPr lang="zh-CN" sz="3600" b="1" dirty="0" smtClean="0">
                <a:latin typeface="黑体" panose="02010609060101010101" charset="-122"/>
                <a:ea typeface="黑体" panose="02010609060101010101" charset="-122"/>
              </a:rPr>
              <a:t>建功立业</a:t>
            </a:r>
            <a:r>
              <a:rPr lang="zh-CN" sz="3600" b="1" dirty="0">
                <a:latin typeface="黑体" panose="02010609060101010101" charset="-122"/>
                <a:ea typeface="黑体" panose="02010609060101010101" charset="-122"/>
              </a:rPr>
              <a:t>的远大抱负。</a:t>
            </a:r>
            <a:endParaRPr lang="zh-CN" sz="3600" b="1" dirty="0">
              <a:latin typeface="黑体" panose="02010609060101010101" charset="-122"/>
              <a:ea typeface="黑体" panose="02010609060101010101" charset="-122"/>
            </a:endParaRPr>
          </a:p>
        </p:txBody>
      </p:sp>
      <p:sp>
        <p:nvSpPr>
          <p:cNvPr id="26629" name="Text Box 5"/>
          <p:cNvSpPr txBox="1">
            <a:spLocks noChangeArrowheads="1"/>
          </p:cNvSpPr>
          <p:nvPr/>
        </p:nvSpPr>
        <p:spPr bwMode="auto">
          <a:xfrm>
            <a:off x="3881967" y="4443413"/>
            <a:ext cx="48013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r>
              <a:rPr lang="zh-CN" sz="3600" b="1" dirty="0">
                <a:latin typeface="黑体" panose="02010609060101010101" charset="-122"/>
                <a:ea typeface="黑体" panose="02010609060101010101" charset="-122"/>
              </a:rPr>
              <a:t>借景抒情，托物言志。</a:t>
            </a:r>
            <a:endParaRPr lang="zh-CN" sz="3600" b="1" dirty="0">
              <a:latin typeface="黑体" panose="02010609060101010101" charset="-122"/>
              <a:ea typeface="黑体" panose="02010609060101010101" charset="-122"/>
            </a:endParaRPr>
          </a:p>
        </p:txBody>
      </p:sp>
      <p:sp>
        <p:nvSpPr>
          <p:cNvPr id="26630" name="Text Box 6"/>
          <p:cNvSpPr txBox="1">
            <a:spLocks noChangeArrowheads="1"/>
          </p:cNvSpPr>
          <p:nvPr/>
        </p:nvSpPr>
        <p:spPr bwMode="auto">
          <a:xfrm>
            <a:off x="3888317" y="5229225"/>
            <a:ext cx="675428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r>
              <a:rPr lang="zh-CN" sz="3600" b="1" dirty="0">
                <a:latin typeface="黑体" panose="02010609060101010101" charset="-122"/>
                <a:ea typeface="黑体" panose="02010609060101010101" charset="-122"/>
              </a:rPr>
              <a:t>虚实结合，动静结合。</a:t>
            </a:r>
            <a:endParaRPr lang="zh-CN" sz="3600" b="1" dirty="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dissolve">
                                      <p:cBhvr>
                                        <p:cTn id="7" dur="500"/>
                                        <p:tgtEl>
                                          <p:spTgt spid="266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628">
                                            <p:txEl>
                                              <p:pRg st="1" end="1"/>
                                            </p:txEl>
                                          </p:spTgt>
                                        </p:tgtEl>
                                        <p:attrNameLst>
                                          <p:attrName>style.visibility</p:attrName>
                                        </p:attrNameLst>
                                      </p:cBhvr>
                                      <p:to>
                                        <p:strVal val="visible"/>
                                      </p:to>
                                    </p:set>
                                    <p:animEffect transition="in" filter="dissolve">
                                      <p:cBhvr>
                                        <p:cTn id="12" dur="500"/>
                                        <p:tgtEl>
                                          <p:spTgt spid="266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6627"/>
                                        </p:tgtEl>
                                        <p:attrNameLst>
                                          <p:attrName>style.visibility</p:attrName>
                                        </p:attrNameLst>
                                      </p:cBhvr>
                                      <p:to>
                                        <p:strVal val="visible"/>
                                      </p:to>
                                    </p:set>
                                    <p:animEffect transition="in" filter="blinds(vertical)">
                                      <p:cBhvr>
                                        <p:cTn id="17" dur="500"/>
                                        <p:tgtEl>
                                          <p:spTgt spid="266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6629"/>
                                        </p:tgtEl>
                                        <p:attrNameLst>
                                          <p:attrName>style.visibility</p:attrName>
                                        </p:attrNameLst>
                                      </p:cBhvr>
                                      <p:to>
                                        <p:strVal val="visible"/>
                                      </p:to>
                                    </p:set>
                                    <p:animEffect transition="in" filter="blinds(vertical)">
                                      <p:cBhvr>
                                        <p:cTn id="22" dur="500"/>
                                        <p:tgtEl>
                                          <p:spTgt spid="266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6630">
                                            <p:txEl>
                                              <p:pRg st="0" end="0"/>
                                            </p:txEl>
                                          </p:spTgt>
                                        </p:tgtEl>
                                        <p:attrNameLst>
                                          <p:attrName>style.visibility</p:attrName>
                                        </p:attrNameLst>
                                      </p:cBhvr>
                                      <p:to>
                                        <p:strVal val="visible"/>
                                      </p:to>
                                    </p:set>
                                    <p:animEffect transition="in" filter="blinds(vertical)">
                                      <p:cBhvr>
                                        <p:cTn id="27" dur="500"/>
                                        <p:tgtEl>
                                          <p:spTgt spid="266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P spid="26628" grpId="0" autoUpdateAnimBg="0" build="p"/>
      <p:bldP spid="26629" grpId="0" autoUpdateAnimBg="0"/>
      <p:bldP spid="26630" grpId="0" autoUpdateAnimBg="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000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7510" y="852441"/>
            <a:ext cx="10703984" cy="457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5"/>
          <p:cNvSpPr txBox="1">
            <a:spLocks noChangeArrowheads="1"/>
          </p:cNvSpPr>
          <p:nvPr/>
        </p:nvSpPr>
        <p:spPr bwMode="auto">
          <a:xfrm>
            <a:off x="3856825" y="3173631"/>
            <a:ext cx="7546281"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4800" b="1" dirty="0">
                <a:latin typeface="华文行楷" panose="02010800040101010101" pitchFamily="2" charset="-122"/>
                <a:ea typeface="华文行楷" panose="02010800040101010101" pitchFamily="2" charset="-122"/>
              </a:rPr>
              <a:t>闻王昌龄左迁龙标遥有此寄</a:t>
            </a:r>
            <a:endParaRPr lang="zh-CN" altLang="en-US" sz="4800" b="1" dirty="0">
              <a:latin typeface="华文行楷" panose="02010800040101010101" pitchFamily="2" charset="-122"/>
              <a:ea typeface="华文行楷" panose="02010800040101010101" pitchFamily="2" charset="-122"/>
            </a:endParaRPr>
          </a:p>
          <a:p>
            <a:pPr eaLnBrk="1" hangingPunct="1">
              <a:spcBef>
                <a:spcPct val="50000"/>
              </a:spcBef>
            </a:pPr>
            <a:r>
              <a:rPr lang="zh-CN" altLang="en-US" sz="4800" b="1" dirty="0">
                <a:latin typeface="华文行楷" panose="02010800040101010101" pitchFamily="2" charset="-122"/>
                <a:ea typeface="华文行楷" panose="02010800040101010101" pitchFamily="2" charset="-122"/>
              </a:rPr>
              <a:t>            </a:t>
            </a:r>
            <a:endParaRPr lang="en-US" altLang="zh-CN" sz="4800" b="1" dirty="0">
              <a:latin typeface="华文行楷" panose="02010800040101010101" pitchFamily="2" charset="-122"/>
              <a:ea typeface="华文行楷" panose="02010800040101010101" pitchFamily="2" charset="-122"/>
            </a:endParaRPr>
          </a:p>
          <a:p>
            <a:pPr algn="ctr" eaLnBrk="1" hangingPunct="1">
              <a:spcBef>
                <a:spcPct val="50000"/>
              </a:spcBef>
            </a:pPr>
            <a:r>
              <a:rPr lang="en-US" altLang="zh-CN" sz="4800" b="1" dirty="0" smtClean="0">
                <a:latin typeface="Arial" panose="020B0604020202020204" pitchFamily="34" charset="0"/>
                <a:ea typeface="华文行楷" panose="02010800040101010101" pitchFamily="2" charset="-122"/>
              </a:rPr>
              <a:t>                           ——</a:t>
            </a:r>
            <a:r>
              <a:rPr lang="zh-CN" altLang="en-US" sz="4800" b="1" dirty="0">
                <a:latin typeface="华文行楷" panose="02010800040101010101" pitchFamily="2" charset="-122"/>
                <a:ea typeface="华文行楷" panose="02010800040101010101" pitchFamily="2" charset="-122"/>
              </a:rPr>
              <a:t>李白                                         </a:t>
            </a:r>
            <a:endParaRPr lang="zh-CN" altLang="en-US" sz="4800" b="1"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barn(inVertical)">
                                      <p:cBhvr>
                                        <p:cTn id="1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tu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5876" y="1245339"/>
            <a:ext cx="3360869" cy="375378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099" name="矩形 1"/>
          <p:cNvSpPr>
            <a:spLocks noChangeArrowheads="1"/>
          </p:cNvSpPr>
          <p:nvPr/>
        </p:nvSpPr>
        <p:spPr bwMode="auto">
          <a:xfrm>
            <a:off x="4386157" y="2164778"/>
            <a:ext cx="704922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spcBef>
                <a:spcPct val="50000"/>
              </a:spcBef>
            </a:pPr>
            <a:r>
              <a:rPr lang="zh-CN" altLang="en-US" sz="2800" b="1" dirty="0">
                <a:latin typeface="黑体" panose="02010609060101010101" charset="-122"/>
                <a:ea typeface="黑体" panose="02010609060101010101" charset="-122"/>
              </a:rPr>
              <a:t>    字</a:t>
            </a:r>
            <a:r>
              <a:rPr lang="zh-CN" altLang="en-US" sz="2800" b="1" dirty="0">
                <a:solidFill>
                  <a:srgbClr val="FF0000"/>
                </a:solidFill>
                <a:latin typeface="黑体" panose="02010609060101010101" charset="-122"/>
                <a:ea typeface="黑体" panose="02010609060101010101" charset="-122"/>
              </a:rPr>
              <a:t>太白，</a:t>
            </a:r>
            <a:r>
              <a:rPr lang="zh-CN" altLang="en-US" sz="2800" b="1" dirty="0">
                <a:latin typeface="黑体" panose="02010609060101010101" charset="-122"/>
                <a:ea typeface="黑体" panose="02010609060101010101" charset="-122"/>
              </a:rPr>
              <a:t>号</a:t>
            </a:r>
            <a:r>
              <a:rPr lang="zh-CN" altLang="en-US" sz="2800" b="1" dirty="0">
                <a:solidFill>
                  <a:srgbClr val="FF0000"/>
                </a:solidFill>
                <a:latin typeface="黑体" panose="02010609060101010101" charset="-122"/>
                <a:ea typeface="黑体" panose="02010609060101010101" charset="-122"/>
              </a:rPr>
              <a:t>青莲居士，唐代</a:t>
            </a:r>
            <a:r>
              <a:rPr lang="zh-CN" altLang="en-US" sz="2800" b="1" dirty="0">
                <a:latin typeface="黑体" panose="02010609060101010101" charset="-122"/>
                <a:ea typeface="黑体" panose="02010609060101010101" charset="-122"/>
              </a:rPr>
              <a:t>诗人。他是我国文学史上伟大的</a:t>
            </a:r>
            <a:r>
              <a:rPr lang="zh-CN" altLang="en-US" sz="2800" b="1" dirty="0">
                <a:solidFill>
                  <a:srgbClr val="FF0000"/>
                </a:solidFill>
                <a:latin typeface="黑体" panose="02010609060101010101" charset="-122"/>
                <a:ea typeface="黑体" panose="02010609060101010101" charset="-122"/>
              </a:rPr>
              <a:t>浪漫主义诗人，</a:t>
            </a:r>
            <a:r>
              <a:rPr lang="zh-CN" altLang="en-US" sz="2800" b="1" dirty="0">
                <a:latin typeface="黑体" panose="02010609060101010101" charset="-122"/>
                <a:ea typeface="黑体" panose="02010609060101010101" charset="-122"/>
              </a:rPr>
              <a:t>与杜甫齐名，世称</a:t>
            </a:r>
            <a:r>
              <a:rPr lang="zh-CN" altLang="en-US" sz="2800" b="1" dirty="0">
                <a:latin typeface="Arial" panose="020B0604020202020204" pitchFamily="34" charset="0"/>
                <a:ea typeface="黑体" panose="02010609060101010101" charset="-122"/>
              </a:rPr>
              <a:t>“</a:t>
            </a:r>
            <a:r>
              <a:rPr lang="zh-CN" altLang="en-US" sz="2800" b="1" dirty="0">
                <a:latin typeface="黑体" panose="02010609060101010101" charset="-122"/>
                <a:ea typeface="黑体" panose="02010609060101010101" charset="-122"/>
              </a:rPr>
              <a:t>李杜</a:t>
            </a:r>
            <a:r>
              <a:rPr lang="zh-CN" altLang="en-US" sz="2800" b="1" dirty="0">
                <a:latin typeface="Arial" panose="020B0604020202020204" pitchFamily="34" charset="0"/>
                <a:ea typeface="黑体" panose="02010609060101010101" charset="-122"/>
              </a:rPr>
              <a:t>”，</a:t>
            </a:r>
            <a:r>
              <a:rPr lang="zh-CN" altLang="en-US" sz="2800" b="1" dirty="0">
                <a:latin typeface="黑体" panose="02010609060101010101" charset="-122"/>
                <a:ea typeface="黑体" panose="02010609060101010101" charset="-122"/>
              </a:rPr>
              <a:t>还有</a:t>
            </a:r>
            <a:r>
              <a:rPr lang="zh-CN" altLang="en-US" sz="2800" b="1" dirty="0">
                <a:latin typeface="Arial" panose="020B0604020202020204" pitchFamily="34" charset="0"/>
                <a:ea typeface="黑体" panose="02010609060101010101" charset="-122"/>
              </a:rPr>
              <a:t>“</a:t>
            </a:r>
            <a:r>
              <a:rPr lang="zh-CN" altLang="en-US" sz="2800" b="1" dirty="0">
                <a:solidFill>
                  <a:srgbClr val="FF0000"/>
                </a:solidFill>
                <a:latin typeface="黑体" panose="02010609060101010101" charset="-122"/>
                <a:ea typeface="黑体" panose="02010609060101010101" charset="-122"/>
              </a:rPr>
              <a:t>诗仙</a:t>
            </a:r>
            <a:r>
              <a:rPr lang="zh-CN" altLang="en-US" sz="2800" b="1" dirty="0">
                <a:latin typeface="Arial" panose="020B0604020202020204" pitchFamily="34" charset="0"/>
                <a:ea typeface="黑体" panose="02010609060101010101" charset="-122"/>
              </a:rPr>
              <a:t>”</a:t>
            </a:r>
            <a:r>
              <a:rPr lang="zh-CN" altLang="en-US" sz="2800" b="1" dirty="0">
                <a:latin typeface="黑体" panose="02010609060101010101" charset="-122"/>
                <a:ea typeface="黑体" panose="02010609060101010101" charset="-122"/>
              </a:rPr>
              <a:t>之称。著有</a:t>
            </a:r>
            <a:r>
              <a:rPr lang="en-US" altLang="zh-CN" sz="2800" b="1" dirty="0">
                <a:latin typeface="黑体" panose="02010609060101010101" charset="-122"/>
                <a:ea typeface="黑体" panose="02010609060101010101" charset="-122"/>
              </a:rPr>
              <a:t>《</a:t>
            </a:r>
            <a:r>
              <a:rPr lang="zh-CN" altLang="en-US" sz="2800" b="1" dirty="0">
                <a:latin typeface="黑体" panose="02010609060101010101" charset="-122"/>
                <a:ea typeface="黑体" panose="02010609060101010101" charset="-122"/>
              </a:rPr>
              <a:t>李太白全集</a:t>
            </a:r>
            <a:r>
              <a:rPr lang="en-US" altLang="zh-CN" sz="2800" b="1" dirty="0">
                <a:latin typeface="黑体" panose="02010609060101010101" charset="-122"/>
                <a:ea typeface="黑体" panose="02010609060101010101" charset="-122"/>
              </a:rPr>
              <a:t>》</a:t>
            </a:r>
            <a:r>
              <a:rPr lang="zh-CN" altLang="en-US" sz="2800" b="1" dirty="0">
                <a:latin typeface="黑体" panose="02010609060101010101" charset="-122"/>
                <a:ea typeface="黑体" panose="02010609060101010101" charset="-122"/>
              </a:rPr>
              <a:t>。</a:t>
            </a:r>
            <a:endParaRPr lang="en-US" altLang="zh-CN" sz="2800" b="1" dirty="0">
              <a:latin typeface="黑体" panose="02010609060101010101" charset="-122"/>
              <a:ea typeface="黑体" panose="02010609060101010101" charset="-122"/>
            </a:endParaRPr>
          </a:p>
        </p:txBody>
      </p:sp>
      <p:sp>
        <p:nvSpPr>
          <p:cNvPr id="4100" name="TextBox 4"/>
          <p:cNvSpPr txBox="1">
            <a:spLocks noChangeArrowheads="1"/>
          </p:cNvSpPr>
          <p:nvPr/>
        </p:nvSpPr>
        <p:spPr bwMode="auto">
          <a:xfrm>
            <a:off x="1070522" y="5433458"/>
            <a:ext cx="26193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李白（</a:t>
            </a:r>
            <a:r>
              <a:rPr lang="en-US" altLang="zh-CN" b="1" dirty="0"/>
              <a:t>701—762</a:t>
            </a:r>
            <a:r>
              <a:rPr lang="zh-CN" altLang="en-US" b="1" dirty="0"/>
              <a:t>）</a:t>
            </a:r>
            <a:endParaRPr lang="zh-CN" altLang="en-US" b="1" dirty="0"/>
          </a:p>
        </p:txBody>
      </p:sp>
      <p:sp>
        <p:nvSpPr>
          <p:cNvPr id="4101" name="WordArt 5"/>
          <p:cNvSpPr>
            <a:spLocks noChangeArrowheads="1" noChangeShapeType="1" noTextEdit="1"/>
          </p:cNvSpPr>
          <p:nvPr/>
        </p:nvSpPr>
        <p:spPr bwMode="auto">
          <a:xfrm>
            <a:off x="5688231" y="1083050"/>
            <a:ext cx="4222749" cy="647700"/>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作者简介</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99"/>
                                        </p:tgtEl>
                                        <p:attrNameLst>
                                          <p:attrName>style.visibility</p:attrName>
                                        </p:attrNameLst>
                                      </p:cBhvr>
                                      <p:to>
                                        <p:strVal val="visible"/>
                                      </p:to>
                                    </p:set>
                                    <p:animEffect transition="in" filter="fade">
                                      <p:cBhvr>
                                        <p:cTn id="21" dur="1000"/>
                                        <p:tgtEl>
                                          <p:spTgt spid="4099"/>
                                        </p:tgtEl>
                                      </p:cBhvr>
                                    </p:animEffect>
                                    <p:anim calcmode="lin" valueType="num">
                                      <p:cBhvr>
                                        <p:cTn id="22" dur="1000" fill="hold"/>
                                        <p:tgtEl>
                                          <p:spTgt spid="4099"/>
                                        </p:tgtEl>
                                        <p:attrNameLst>
                                          <p:attrName>ppt_x</p:attrName>
                                        </p:attrNameLst>
                                      </p:cBhvr>
                                      <p:tavLst>
                                        <p:tav tm="0">
                                          <p:val>
                                            <p:strVal val="#ppt_x"/>
                                          </p:val>
                                        </p:tav>
                                        <p:tav tm="100000">
                                          <p:val>
                                            <p:strVal val="#ppt_x"/>
                                          </p:val>
                                        </p:tav>
                                      </p:tavLst>
                                    </p:anim>
                                    <p:anim calcmode="lin" valueType="num">
                                      <p:cBhvr>
                                        <p:cTn id="2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WordArt 5"/>
          <p:cNvSpPr>
            <a:spLocks noChangeArrowheads="1" noChangeShapeType="1" noTextEdit="1"/>
          </p:cNvSpPr>
          <p:nvPr/>
        </p:nvSpPr>
        <p:spPr bwMode="auto">
          <a:xfrm>
            <a:off x="3985684" y="1125538"/>
            <a:ext cx="4222749" cy="647700"/>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写作背景</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5123" name="矩形 1"/>
          <p:cNvSpPr>
            <a:spLocks noChangeArrowheads="1"/>
          </p:cNvSpPr>
          <p:nvPr/>
        </p:nvSpPr>
        <p:spPr bwMode="auto">
          <a:xfrm>
            <a:off x="803153" y="2383843"/>
            <a:ext cx="1086890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b="1" dirty="0">
                <a:solidFill>
                  <a:srgbClr val="006600"/>
                </a:solidFill>
                <a:latin typeface="宋体" panose="02010600030101010101" pitchFamily="2" charset="-122"/>
                <a:ea typeface="黑体" panose="02010609060101010101" charset="-122"/>
              </a:rPr>
              <a:t>    王昌龄是盛唐诗坛上一位以写</a:t>
            </a:r>
            <a:r>
              <a:rPr lang="zh-CN" altLang="en-US" sz="2800" b="1" dirty="0">
                <a:solidFill>
                  <a:srgbClr val="CC3300"/>
                </a:solidFill>
                <a:latin typeface="宋体" panose="02010600030101010101" pitchFamily="2" charset="-122"/>
                <a:ea typeface="黑体" panose="02010609060101010101" charset="-122"/>
              </a:rPr>
              <a:t>边塞</a:t>
            </a:r>
            <a:r>
              <a:rPr lang="zh-CN" altLang="en-US" sz="2800" b="1" dirty="0">
                <a:solidFill>
                  <a:srgbClr val="006600"/>
                </a:solidFill>
                <a:latin typeface="宋体" panose="02010600030101010101" pitchFamily="2" charset="-122"/>
                <a:ea typeface="黑体" panose="02010609060101010101" charset="-122"/>
              </a:rPr>
              <a:t>题材为主的著名诗人。他特别擅长写七绝。天宝初年，李白在长安供奉翰林时，与他便有密切的交往。王昌龄一生遭遇坎坷，他的性格与李白的傲岸不羁有着相似之处。据说李白从天宝三年离京漫游，到扬州时，听到王昌龄被贬龙标尉这个不幸的消息，便题诗抒怀，遥寄给远方的友人。</a:t>
            </a:r>
            <a:endParaRPr lang="zh-CN" altLang="en-US" sz="2800" b="1" dirty="0">
              <a:solidFill>
                <a:srgbClr val="006600"/>
              </a:solidFill>
              <a:latin typeface="宋体" panose="02010600030101010101" pitchFamily="2"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WordArt 6"/>
          <p:cNvSpPr>
            <a:spLocks noChangeArrowheads="1" noChangeShapeType="1" noTextEdit="1"/>
          </p:cNvSpPr>
          <p:nvPr/>
        </p:nvSpPr>
        <p:spPr bwMode="auto">
          <a:xfrm>
            <a:off x="4464051" y="981076"/>
            <a:ext cx="3166533" cy="792163"/>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rPr>
              <a:t>解说标题</a:t>
            </a:r>
            <a:endParaRPr lang="zh-CN" altLang="en-US" sz="36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6147" name="矩形 4"/>
          <p:cNvSpPr>
            <a:spLocks noChangeArrowheads="1"/>
          </p:cNvSpPr>
          <p:nvPr/>
        </p:nvSpPr>
        <p:spPr bwMode="auto">
          <a:xfrm>
            <a:off x="1237469" y="2073276"/>
            <a:ext cx="10708216"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dirty="0">
                <a:solidFill>
                  <a:srgbClr val="A50021"/>
                </a:solidFill>
                <a:latin typeface="黑体" panose="02010609060101010101" charset="-122"/>
                <a:ea typeface="黑体" panose="02010609060101010101" charset="-122"/>
              </a:rPr>
              <a:t>从此诗的标题中你知道了哪些信息？</a:t>
            </a:r>
            <a:endParaRPr lang="zh-CN" altLang="en-US" sz="4000" dirty="0">
              <a:latin typeface="黑体" panose="02010609060101010101" charset="-122"/>
              <a:ea typeface="黑体" panose="02010609060101010101" charset="-122"/>
            </a:endParaRPr>
          </a:p>
        </p:txBody>
      </p:sp>
      <p:sp>
        <p:nvSpPr>
          <p:cNvPr id="6148" name="矩形 1"/>
          <p:cNvSpPr>
            <a:spLocks noChangeArrowheads="1"/>
          </p:cNvSpPr>
          <p:nvPr/>
        </p:nvSpPr>
        <p:spPr bwMode="auto">
          <a:xfrm>
            <a:off x="1170062" y="2901950"/>
            <a:ext cx="104648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dirty="0">
                <a:solidFill>
                  <a:srgbClr val="A50021"/>
                </a:solidFill>
                <a:latin typeface="黑体" panose="02010609060101010101" charset="-122"/>
                <a:ea typeface="黑体" panose="02010609060101010101" charset="-122"/>
              </a:rPr>
              <a:t>    龙标</a:t>
            </a:r>
            <a:r>
              <a:rPr lang="en-US" altLang="zh-CN" sz="2800" b="1" dirty="0">
                <a:solidFill>
                  <a:srgbClr val="A50021"/>
                </a:solidFill>
                <a:latin typeface="黑体" panose="02010609060101010101" charset="-122"/>
                <a:ea typeface="黑体" panose="02010609060101010101" charset="-122"/>
              </a:rPr>
              <a:t>:</a:t>
            </a:r>
            <a:r>
              <a:rPr lang="zh-CN" altLang="en-US" sz="2800" b="1" dirty="0">
                <a:solidFill>
                  <a:srgbClr val="003366"/>
                </a:solidFill>
                <a:latin typeface="黑体" panose="02010609060101010101" charset="-122"/>
                <a:ea typeface="黑体" panose="02010609060101010101" charset="-122"/>
              </a:rPr>
              <a:t>今</a:t>
            </a:r>
            <a:r>
              <a:rPr lang="zh-CN" altLang="en-US" sz="2800" b="1" dirty="0" smtClean="0">
                <a:solidFill>
                  <a:srgbClr val="003366"/>
                </a:solidFill>
                <a:latin typeface="黑体" panose="02010609060101010101" charset="-122"/>
                <a:ea typeface="黑体" panose="02010609060101010101" charset="-122"/>
              </a:rPr>
              <a:t>湖南洪江西，</a:t>
            </a:r>
            <a:r>
              <a:rPr lang="zh-CN" altLang="en-US" sz="2800" b="1" dirty="0">
                <a:solidFill>
                  <a:srgbClr val="003366"/>
                </a:solidFill>
                <a:latin typeface="黑体" panose="02010609060101010101" charset="-122"/>
                <a:ea typeface="黑体" panose="02010609060101010101" charset="-122"/>
              </a:rPr>
              <a:t>唐时甚僻。诗中指王昌龄，古代常用官职或任官之地的州县名来称呼一个人。</a:t>
            </a:r>
            <a:endParaRPr lang="zh-CN" altLang="en-US" sz="2800" b="1" dirty="0">
              <a:solidFill>
                <a:srgbClr val="003366"/>
              </a:solidFill>
              <a:latin typeface="黑体" panose="02010609060101010101" charset="-122"/>
              <a:ea typeface="黑体" panose="02010609060101010101" charset="-122"/>
            </a:endParaRPr>
          </a:p>
          <a:p>
            <a:pPr>
              <a:lnSpc>
                <a:spcPct val="150000"/>
              </a:lnSpc>
            </a:pPr>
            <a:r>
              <a:rPr lang="zh-CN" altLang="en-US" sz="2800" b="1" dirty="0">
                <a:solidFill>
                  <a:srgbClr val="003366"/>
                </a:solidFill>
                <a:latin typeface="黑体" panose="02010609060101010101" charset="-122"/>
                <a:ea typeface="黑体" panose="02010609060101010101" charset="-122"/>
              </a:rPr>
              <a:t>    </a:t>
            </a:r>
            <a:r>
              <a:rPr lang="zh-CN" altLang="en-US" sz="2800" b="1" dirty="0">
                <a:solidFill>
                  <a:srgbClr val="A50021"/>
                </a:solidFill>
                <a:latin typeface="黑体" panose="02010609060101010101" charset="-122"/>
                <a:ea typeface="黑体" panose="02010609060101010101" charset="-122"/>
              </a:rPr>
              <a:t>左迁</a:t>
            </a:r>
            <a:r>
              <a:rPr lang="en-US" altLang="zh-CN" sz="2800" b="1" dirty="0">
                <a:solidFill>
                  <a:srgbClr val="A50021"/>
                </a:solidFill>
                <a:latin typeface="黑体" panose="02010609060101010101" charset="-122"/>
                <a:ea typeface="黑体" panose="02010609060101010101" charset="-122"/>
              </a:rPr>
              <a:t>:</a:t>
            </a:r>
            <a:r>
              <a:rPr lang="zh-CN" altLang="en-US" sz="2800" b="1" dirty="0">
                <a:solidFill>
                  <a:srgbClr val="003366"/>
                </a:solidFill>
                <a:latin typeface="黑体" panose="02010609060101010101" charset="-122"/>
                <a:ea typeface="黑体" panose="02010609060101010101" charset="-122"/>
              </a:rPr>
              <a:t>古尊右卑左，</a:t>
            </a:r>
            <a:r>
              <a:rPr lang="zh-CN" altLang="en-US" sz="2800" b="1" dirty="0" smtClean="0">
                <a:solidFill>
                  <a:srgbClr val="003366"/>
                </a:solidFill>
                <a:latin typeface="黑体" panose="02010609060101010101" charset="-122"/>
                <a:ea typeface="黑体" panose="02010609060101010101" charset="-122"/>
              </a:rPr>
              <a:t>即降职。</a:t>
            </a:r>
            <a:endParaRPr lang="zh-CN" altLang="en-US" sz="2800" b="1" dirty="0">
              <a:solidFill>
                <a:srgbClr val="339933"/>
              </a:solidFill>
              <a:latin typeface="黑体" panose="02010609060101010101" charset="-122"/>
              <a:ea typeface="黑体" panose="02010609060101010101" charset="-122"/>
            </a:endParaRPr>
          </a:p>
          <a:p>
            <a:pPr>
              <a:lnSpc>
                <a:spcPct val="150000"/>
              </a:lnSpc>
              <a:spcBef>
                <a:spcPct val="50000"/>
              </a:spcBef>
            </a:pPr>
            <a:r>
              <a:rPr lang="zh-CN" altLang="en-US" sz="2800" b="1" dirty="0">
                <a:solidFill>
                  <a:srgbClr val="339933"/>
                </a:solidFill>
                <a:latin typeface="黑体" panose="02010609060101010101" charset="-122"/>
                <a:ea typeface="黑体" panose="02010609060101010101" charset="-122"/>
              </a:rPr>
              <a:t>    </a:t>
            </a:r>
            <a:r>
              <a:rPr lang="zh-CN" altLang="en-US" sz="2800" b="1" dirty="0">
                <a:solidFill>
                  <a:srgbClr val="006600"/>
                </a:solidFill>
                <a:latin typeface="黑体" panose="02010609060101010101" charset="-122"/>
                <a:ea typeface="黑体" panose="02010609060101010101" charset="-122"/>
              </a:rPr>
              <a:t>这首诗是作者为好友王昌龄贬官而作的抒发感愤、寄以慰藉的好诗。</a:t>
            </a:r>
            <a:endParaRPr lang="zh-CN" altLang="en-US" sz="2800" b="1" dirty="0">
              <a:solidFill>
                <a:srgbClr val="0066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arn(inVertic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additive="base">
                                        <p:cTn id="12" dur="500" fill="hold"/>
                                        <p:tgtEl>
                                          <p:spTgt spid="6148"/>
                                        </p:tgtEl>
                                        <p:attrNameLst>
                                          <p:attrName>ppt_x</p:attrName>
                                        </p:attrNameLst>
                                      </p:cBhvr>
                                      <p:tavLst>
                                        <p:tav tm="0">
                                          <p:val>
                                            <p:strVal val="#ppt_x"/>
                                          </p:val>
                                        </p:tav>
                                        <p:tav tm="100000">
                                          <p:val>
                                            <p:strVal val="#ppt_x"/>
                                          </p:val>
                                        </p:tav>
                                      </p:tavLst>
                                    </p:anim>
                                    <p:anim calcmode="lin" valueType="num">
                                      <p:cBhvr additive="base">
                                        <p:cTn id="13"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5"/>
          <p:cNvSpPr txBox="1">
            <a:spLocks noChangeArrowheads="1"/>
          </p:cNvSpPr>
          <p:nvPr/>
        </p:nvSpPr>
        <p:spPr bwMode="auto">
          <a:xfrm>
            <a:off x="2000184" y="1933119"/>
            <a:ext cx="8101257"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zh-CN" altLang="en-US" sz="4400" b="1" dirty="0" smtClean="0">
                <a:solidFill>
                  <a:srgbClr val="800000"/>
                </a:solidFill>
                <a:latin typeface="黑体" panose="02010609060101010101" charset="-122"/>
                <a:ea typeface="黑体" panose="02010609060101010101" charset="-122"/>
              </a:rPr>
              <a:t>听</a:t>
            </a:r>
            <a:r>
              <a:rPr lang="zh-CN" altLang="en-US" sz="4400" b="1" dirty="0">
                <a:solidFill>
                  <a:srgbClr val="800000"/>
                </a:solidFill>
                <a:latin typeface="黑体" panose="02010609060101010101" charset="-122"/>
                <a:ea typeface="黑体" panose="02010609060101010101" charset="-122"/>
              </a:rPr>
              <a:t>老师范读课文，注意读准字音，并用“</a:t>
            </a:r>
            <a:r>
              <a:rPr lang="en-US" altLang="zh-CN" sz="4400" b="1" dirty="0">
                <a:solidFill>
                  <a:srgbClr val="000066"/>
                </a:solidFill>
                <a:latin typeface="黑体" panose="02010609060101010101" charset="-122"/>
                <a:ea typeface="黑体" panose="02010609060101010101" charset="-122"/>
              </a:rPr>
              <a:t>/</a:t>
            </a:r>
            <a:r>
              <a:rPr lang="en-US" altLang="zh-CN" sz="4400" b="1" dirty="0">
                <a:solidFill>
                  <a:srgbClr val="800000"/>
                </a:solidFill>
                <a:latin typeface="黑体" panose="02010609060101010101" charset="-122"/>
                <a:ea typeface="黑体" panose="02010609060101010101" charset="-122"/>
              </a:rPr>
              <a:t>”</a:t>
            </a:r>
            <a:r>
              <a:rPr lang="zh-CN" altLang="en-US" sz="4400" b="1" dirty="0">
                <a:solidFill>
                  <a:srgbClr val="800000"/>
                </a:solidFill>
                <a:latin typeface="黑体" panose="02010609060101010101" charset="-122"/>
                <a:ea typeface="黑体" panose="02010609060101010101" charset="-122"/>
              </a:rPr>
              <a:t>划分诗句的节奏。</a:t>
            </a:r>
            <a:endParaRPr lang="zh-CN" altLang="en-US" sz="4400" b="1" dirty="0">
              <a:solidFill>
                <a:srgbClr val="80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矩形 1"/>
          <p:cNvSpPr>
            <a:spLocks noChangeArrowheads="1"/>
          </p:cNvSpPr>
          <p:nvPr/>
        </p:nvSpPr>
        <p:spPr bwMode="auto">
          <a:xfrm>
            <a:off x="2927351" y="795338"/>
            <a:ext cx="6096000" cy="537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5500"/>
              </a:lnSpc>
              <a:spcBef>
                <a:spcPct val="50000"/>
              </a:spcBef>
            </a:pPr>
            <a:r>
              <a:rPr lang="zh-CN" altLang="en-US" b="1" dirty="0">
                <a:solidFill>
                  <a:srgbClr val="A50021"/>
                </a:solidFill>
                <a:latin typeface="黑体" panose="02010609060101010101" charset="-122"/>
                <a:ea typeface="黑体" panose="02010609060101010101" charset="-122"/>
              </a:rPr>
              <a:t>闻</a:t>
            </a:r>
            <a:r>
              <a:rPr lang="en-US" altLang="zh-CN" b="1" dirty="0">
                <a:solidFill>
                  <a:srgbClr val="FF0000"/>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王昌龄</a:t>
            </a:r>
            <a:r>
              <a:rPr lang="en-US" altLang="zh-CN" b="1" dirty="0">
                <a:solidFill>
                  <a:srgbClr val="FF0000"/>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左迁龙标</a:t>
            </a:r>
            <a:r>
              <a:rPr lang="en-US" altLang="zh-CN" b="1" dirty="0">
                <a:solidFill>
                  <a:srgbClr val="FF0000"/>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遥有此寄</a:t>
            </a:r>
            <a:endParaRPr lang="zh-CN" altLang="en-US" b="1" dirty="0">
              <a:solidFill>
                <a:srgbClr val="A50021"/>
              </a:solidFill>
              <a:latin typeface="黑体" panose="02010609060101010101" charset="-122"/>
              <a:ea typeface="黑体" panose="02010609060101010101" charset="-122"/>
            </a:endParaRPr>
          </a:p>
          <a:p>
            <a:pPr algn="ctr" eaLnBrk="0" hangingPunct="0">
              <a:lnSpc>
                <a:spcPts val="5500"/>
              </a:lnSpc>
              <a:spcBef>
                <a:spcPct val="50000"/>
              </a:spcBef>
            </a:pPr>
            <a:r>
              <a:rPr lang="en-US" altLang="zh-CN" b="1" dirty="0">
                <a:solidFill>
                  <a:srgbClr val="A50021"/>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唐</a:t>
            </a:r>
            <a:r>
              <a:rPr lang="en-US" altLang="zh-CN" b="1" dirty="0">
                <a:solidFill>
                  <a:srgbClr val="A50021"/>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李白</a:t>
            </a:r>
            <a:endParaRPr lang="zh-CN" altLang="en-US" b="1" dirty="0">
              <a:solidFill>
                <a:srgbClr val="A50021"/>
              </a:solidFill>
              <a:latin typeface="黑体" panose="02010609060101010101" charset="-122"/>
              <a:ea typeface="黑体" panose="02010609060101010101" charset="-122"/>
            </a:endParaRPr>
          </a:p>
          <a:p>
            <a:pPr algn="ctr" eaLnBrk="0" hangingPunct="0">
              <a:lnSpc>
                <a:spcPts val="5500"/>
              </a:lnSpc>
              <a:spcBef>
                <a:spcPct val="50000"/>
              </a:spcBef>
            </a:pPr>
            <a:r>
              <a:rPr lang="zh-CN" altLang="en-US" b="1" dirty="0">
                <a:solidFill>
                  <a:srgbClr val="0000CC"/>
                </a:solidFill>
                <a:latin typeface="黑体" panose="02010609060101010101" charset="-122"/>
                <a:ea typeface="黑体" panose="02010609060101010101" charset="-122"/>
              </a:rPr>
              <a:t>杨</a:t>
            </a:r>
            <a:r>
              <a:rPr lang="zh-CN" altLang="en-US" b="1" dirty="0">
                <a:solidFill>
                  <a:srgbClr val="A50021"/>
                </a:solidFill>
                <a:latin typeface="黑体" panose="02010609060101010101" charset="-122"/>
                <a:ea typeface="黑体" panose="02010609060101010101" charset="-122"/>
              </a:rPr>
              <a:t>花</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落尽</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子规</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0000CC"/>
                </a:solidFill>
                <a:latin typeface="黑体" panose="02010609060101010101" charset="-122"/>
                <a:ea typeface="黑体" panose="02010609060101010101" charset="-122"/>
              </a:rPr>
              <a:t>啼</a:t>
            </a:r>
            <a:r>
              <a:rPr lang="zh-CN" altLang="en-US" b="1" dirty="0">
                <a:solidFill>
                  <a:srgbClr val="A50021"/>
                </a:solidFill>
                <a:latin typeface="黑体" panose="02010609060101010101" charset="-122"/>
                <a:ea typeface="黑体" panose="02010609060101010101" charset="-122"/>
              </a:rPr>
              <a:t>，</a:t>
            </a:r>
            <a:endParaRPr lang="zh-CN" altLang="en-US" b="1" dirty="0">
              <a:solidFill>
                <a:srgbClr val="A50021"/>
              </a:solidFill>
              <a:latin typeface="黑体" panose="02010609060101010101" charset="-122"/>
              <a:ea typeface="黑体" panose="02010609060101010101" charset="-122"/>
            </a:endParaRPr>
          </a:p>
          <a:p>
            <a:pPr algn="ctr" eaLnBrk="0" hangingPunct="0">
              <a:lnSpc>
                <a:spcPts val="5500"/>
              </a:lnSpc>
              <a:spcBef>
                <a:spcPct val="50000"/>
              </a:spcBef>
            </a:pPr>
            <a:r>
              <a:rPr lang="zh-CN" altLang="en-US" b="1" dirty="0">
                <a:solidFill>
                  <a:srgbClr val="A50021"/>
                </a:solidFill>
                <a:latin typeface="黑体" panose="02010609060101010101" charset="-122"/>
                <a:ea typeface="黑体" panose="02010609060101010101" charset="-122"/>
              </a:rPr>
              <a:t>闻道</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龙标</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过</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五</a:t>
            </a:r>
            <a:r>
              <a:rPr lang="zh-CN" altLang="en-US" b="1" dirty="0">
                <a:solidFill>
                  <a:srgbClr val="0000CC"/>
                </a:solidFill>
                <a:latin typeface="黑体" panose="02010609060101010101" charset="-122"/>
                <a:ea typeface="黑体" panose="02010609060101010101" charset="-122"/>
              </a:rPr>
              <a:t>溪</a:t>
            </a:r>
            <a:r>
              <a:rPr lang="zh-CN" altLang="en-US" b="1" dirty="0">
                <a:solidFill>
                  <a:srgbClr val="A50021"/>
                </a:solidFill>
                <a:latin typeface="黑体" panose="02010609060101010101" charset="-122"/>
                <a:ea typeface="黑体" panose="02010609060101010101" charset="-122"/>
              </a:rPr>
              <a:t>。</a:t>
            </a:r>
            <a:endParaRPr lang="zh-CN" altLang="en-US" b="1" dirty="0">
              <a:solidFill>
                <a:srgbClr val="A50021"/>
              </a:solidFill>
              <a:latin typeface="黑体" panose="02010609060101010101" charset="-122"/>
              <a:ea typeface="黑体" panose="02010609060101010101" charset="-122"/>
            </a:endParaRPr>
          </a:p>
          <a:p>
            <a:pPr algn="ctr" eaLnBrk="0" hangingPunct="0">
              <a:lnSpc>
                <a:spcPts val="5500"/>
              </a:lnSpc>
              <a:spcBef>
                <a:spcPct val="50000"/>
              </a:spcBef>
            </a:pPr>
            <a:r>
              <a:rPr lang="zh-CN" altLang="en-US" b="1" dirty="0">
                <a:solidFill>
                  <a:srgbClr val="A50021"/>
                </a:solidFill>
                <a:latin typeface="黑体" panose="02010609060101010101" charset="-122"/>
                <a:ea typeface="黑体" panose="02010609060101010101" charset="-122"/>
              </a:rPr>
              <a:t>我寄</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愁心</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与</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明月，</a:t>
            </a:r>
            <a:endParaRPr lang="zh-CN" altLang="en-US" b="1" dirty="0">
              <a:solidFill>
                <a:srgbClr val="A50021"/>
              </a:solidFill>
              <a:latin typeface="黑体" panose="02010609060101010101" charset="-122"/>
              <a:ea typeface="黑体" panose="02010609060101010101" charset="-122"/>
            </a:endParaRPr>
          </a:p>
          <a:p>
            <a:pPr algn="ctr" eaLnBrk="0" hangingPunct="0">
              <a:lnSpc>
                <a:spcPts val="5500"/>
              </a:lnSpc>
              <a:spcBef>
                <a:spcPct val="50000"/>
              </a:spcBef>
            </a:pPr>
            <a:r>
              <a:rPr lang="zh-CN" altLang="en-US" b="1" dirty="0">
                <a:solidFill>
                  <a:srgbClr val="A50021"/>
                </a:solidFill>
                <a:latin typeface="黑体" panose="02010609060101010101" charset="-122"/>
                <a:ea typeface="黑体" panose="02010609060101010101" charset="-122"/>
              </a:rPr>
              <a:t>随君</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直到</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夜</a:t>
            </a:r>
            <a:r>
              <a:rPr lang="zh-CN" altLang="en-US" b="1" dirty="0">
                <a:solidFill>
                  <a:srgbClr val="0000CC"/>
                </a:solidFill>
                <a:latin typeface="黑体" panose="02010609060101010101" charset="-122"/>
                <a:ea typeface="黑体" panose="02010609060101010101" charset="-122"/>
              </a:rPr>
              <a:t>郎</a:t>
            </a:r>
            <a:r>
              <a:rPr lang="en-US" altLang="zh-CN" sz="2800" b="1" dirty="0">
                <a:solidFill>
                  <a:srgbClr val="000066"/>
                </a:solidFill>
                <a:latin typeface="黑体" panose="02010609060101010101" charset="-122"/>
                <a:ea typeface="黑体" panose="02010609060101010101" charset="-122"/>
              </a:rPr>
              <a:t>/</a:t>
            </a:r>
            <a:r>
              <a:rPr lang="zh-CN" altLang="en-US" b="1" dirty="0">
                <a:solidFill>
                  <a:srgbClr val="A50021"/>
                </a:solidFill>
                <a:latin typeface="黑体" panose="02010609060101010101" charset="-122"/>
                <a:ea typeface="黑体" panose="02010609060101010101" charset="-122"/>
              </a:rPr>
              <a:t>西。</a:t>
            </a:r>
            <a:endParaRPr lang="zh-CN" altLang="en-US" b="1" dirty="0">
              <a:solidFill>
                <a:srgbClr val="A5002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3729542" y="2196502"/>
            <a:ext cx="44153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b="1" dirty="0" smtClean="0">
                <a:solidFill>
                  <a:srgbClr val="A50021"/>
                </a:solidFill>
                <a:latin typeface="黑体" panose="02010609060101010101" charset="-122"/>
                <a:ea typeface="黑体" panose="02010609060101010101" charset="-122"/>
              </a:rPr>
              <a:t>第一课时</a:t>
            </a:r>
            <a:endParaRPr lang="zh-CN" altLang="en-US" b="1" dirty="0">
              <a:solidFill>
                <a:srgbClr val="A5002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2510028" y="2565401"/>
            <a:ext cx="726870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kumimoji="0" lang="zh-CN" altLang="en-US" sz="3200" b="1" dirty="0">
                <a:latin typeface="黑体" panose="02010609060101010101" charset="-122"/>
                <a:ea typeface="黑体" panose="02010609060101010101" charset="-122"/>
              </a:rPr>
              <a:t>杨花都凋谢了，只有杜鹃在声声哀啼</a:t>
            </a:r>
            <a:r>
              <a:rPr kumimoji="0" lang="zh-CN" altLang="en-US" sz="3200" b="1" dirty="0" smtClean="0">
                <a:latin typeface="黑体" panose="02010609060101010101" charset="-122"/>
                <a:ea typeface="黑体" panose="02010609060101010101" charset="-122"/>
              </a:rPr>
              <a:t>，</a:t>
            </a:r>
            <a:endParaRPr kumimoji="0" lang="en-US" altLang="zh-CN" sz="3200" b="1" dirty="0" smtClean="0">
              <a:latin typeface="黑体" panose="02010609060101010101" charset="-122"/>
              <a:ea typeface="黑体" panose="02010609060101010101" charset="-122"/>
            </a:endParaRPr>
          </a:p>
          <a:p>
            <a:pPr eaLnBrk="1" hangingPunct="1">
              <a:lnSpc>
                <a:spcPct val="150000"/>
              </a:lnSpc>
            </a:pPr>
            <a:r>
              <a:rPr kumimoji="0" lang="zh-CN" altLang="en-US" sz="3200" b="1" dirty="0" smtClean="0">
                <a:latin typeface="黑体" panose="02010609060101010101" charset="-122"/>
                <a:ea typeface="黑体" panose="02010609060101010101" charset="-122"/>
              </a:rPr>
              <a:t>我</a:t>
            </a:r>
            <a:r>
              <a:rPr kumimoji="0" lang="zh-CN" altLang="en-US" sz="3200" b="1" dirty="0">
                <a:latin typeface="黑体" panose="02010609060101010101" charset="-122"/>
                <a:ea typeface="黑体" panose="02010609060101010101" charset="-122"/>
              </a:rPr>
              <a:t>得知你被贬到龙标，跋涉五溪。 </a:t>
            </a:r>
            <a:endParaRPr kumimoji="0" lang="en-US" altLang="zh-CN" sz="3200" b="1" dirty="0">
              <a:latin typeface="黑体" panose="02010609060101010101" charset="-122"/>
              <a:ea typeface="黑体" panose="02010609060101010101" charset="-122"/>
            </a:endParaRPr>
          </a:p>
          <a:p>
            <a:pPr eaLnBrk="1" hangingPunct="1">
              <a:lnSpc>
                <a:spcPct val="150000"/>
              </a:lnSpc>
            </a:pPr>
            <a:r>
              <a:rPr kumimoji="0" lang="zh-CN" altLang="en-US" sz="3200" b="1" dirty="0">
                <a:latin typeface="黑体" panose="02010609060101010101" charset="-122"/>
                <a:ea typeface="黑体" panose="02010609060101010101" charset="-122"/>
              </a:rPr>
              <a:t>我把愁心托付给明月</a:t>
            </a:r>
            <a:r>
              <a:rPr kumimoji="0" lang="zh-CN" altLang="en-US" sz="3200" b="1" dirty="0" smtClean="0">
                <a:latin typeface="黑体" panose="02010609060101010101" charset="-122"/>
                <a:ea typeface="黑体" panose="02010609060101010101" charset="-122"/>
              </a:rPr>
              <a:t>，</a:t>
            </a:r>
            <a:endParaRPr kumimoji="0" lang="en-US" altLang="zh-CN" sz="3200" b="1" dirty="0" smtClean="0">
              <a:latin typeface="黑体" panose="02010609060101010101" charset="-122"/>
              <a:ea typeface="黑体" panose="02010609060101010101" charset="-122"/>
            </a:endParaRPr>
          </a:p>
          <a:p>
            <a:pPr eaLnBrk="1" hangingPunct="1">
              <a:lnSpc>
                <a:spcPct val="150000"/>
              </a:lnSpc>
            </a:pPr>
            <a:r>
              <a:rPr kumimoji="0" lang="zh-CN" altLang="en-US" sz="3200" b="1" dirty="0" smtClean="0">
                <a:latin typeface="黑体" panose="02010609060101010101" charset="-122"/>
                <a:ea typeface="黑体" panose="02010609060101010101" charset="-122"/>
              </a:rPr>
              <a:t>伴随</a:t>
            </a:r>
            <a:r>
              <a:rPr kumimoji="0" lang="zh-CN" altLang="en-US" sz="3200" b="1" dirty="0">
                <a:latin typeface="黑体" panose="02010609060101010101" charset="-122"/>
                <a:ea typeface="黑体" panose="02010609060101010101" charset="-122"/>
              </a:rPr>
              <a:t>你一同奔赴夜郎之西。 </a:t>
            </a:r>
            <a:endParaRPr kumimoji="0" lang="zh-CN" altLang="en-US" sz="3200" b="1" dirty="0">
              <a:latin typeface="黑体" panose="02010609060101010101" charset="-122"/>
              <a:ea typeface="黑体" panose="02010609060101010101" charset="-122"/>
            </a:endParaRPr>
          </a:p>
        </p:txBody>
      </p:sp>
      <p:sp>
        <p:nvSpPr>
          <p:cNvPr id="4" name="文本框 11270"/>
          <p:cNvSpPr txBox="1">
            <a:spLocks noChangeArrowheads="1"/>
          </p:cNvSpPr>
          <p:nvPr/>
        </p:nvSpPr>
        <p:spPr bwMode="auto">
          <a:xfrm>
            <a:off x="4659205" y="1268414"/>
            <a:ext cx="2954655" cy="923330"/>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latin typeface="黑体" panose="02010609060101010101" charset="-122"/>
                <a:ea typeface="黑体" panose="02010609060101010101" charset="-122"/>
              </a:rPr>
              <a:t>感悟诗意</a:t>
            </a:r>
            <a:endParaRPr lang="zh-CN" altLang="en-US" sz="5400" dirty="0" smtClean="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6084"/>
                                        </p:tgtEl>
                                        <p:attrNameLst>
                                          <p:attrName>style.visibility</p:attrName>
                                        </p:attrNameLst>
                                      </p:cBhvr>
                                      <p:to>
                                        <p:strVal val="visible"/>
                                      </p:to>
                                    </p:set>
                                    <p:anim calcmode="discrete" valueType="clr">
                                      <p:cBhvr override="childStyle">
                                        <p:cTn id="7" dur="80"/>
                                        <p:tgtEl>
                                          <p:spTgt spid="460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84"/>
                                        </p:tgtEl>
                                        <p:attrNameLst>
                                          <p:attrName>fillcolor</p:attrName>
                                        </p:attrNameLst>
                                      </p:cBhvr>
                                      <p:tavLst>
                                        <p:tav tm="0">
                                          <p:val>
                                            <p:clrVal>
                                              <a:schemeClr val="accent2"/>
                                            </p:clrVal>
                                          </p:val>
                                        </p:tav>
                                        <p:tav tm="50000">
                                          <p:val>
                                            <p:clrVal>
                                              <a:schemeClr val="hlink"/>
                                            </p:clrVal>
                                          </p:val>
                                        </p:tav>
                                      </p:tavLst>
                                    </p:anim>
                                    <p:set>
                                      <p:cBhvr>
                                        <p:cTn id="9" dur="80"/>
                                        <p:tgtEl>
                                          <p:spTgt spid="46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ext Box 4"/>
          <p:cNvSpPr txBox="1">
            <a:spLocks noChangeArrowheads="1"/>
          </p:cNvSpPr>
          <p:nvPr/>
        </p:nvSpPr>
        <p:spPr bwMode="auto">
          <a:xfrm>
            <a:off x="719667" y="1990726"/>
            <a:ext cx="9120717" cy="2954655"/>
          </a:xfrm>
          <a:prstGeom prst="rect">
            <a:avLst/>
          </a:prstGeom>
          <a:gradFill rotWithShape="1">
            <a:gsLst>
              <a:gs pos="0">
                <a:srgbClr val="FFCCFF"/>
              </a:gs>
              <a:gs pos="100000">
                <a:srgbClr val="FFFFCC"/>
              </a:gs>
            </a:gsLst>
            <a:path path="rect">
              <a:fillToRect l="100000" t="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4000" dirty="0">
                <a:latin typeface="黑体" panose="02010609060101010101" charset="-122"/>
                <a:ea typeface="黑体" panose="02010609060101010101" charset="-122"/>
              </a:rPr>
              <a:t>  </a:t>
            </a:r>
            <a:r>
              <a:rPr lang="en-US" altLang="zh-CN" sz="4000" dirty="0" smtClean="0">
                <a:latin typeface="黑体" panose="02010609060101010101" charset="-122"/>
                <a:ea typeface="黑体" panose="02010609060101010101" charset="-122"/>
              </a:rPr>
              <a:t> </a:t>
            </a:r>
            <a:r>
              <a:rPr lang="zh-CN" altLang="en-US" sz="2800" b="1" dirty="0" smtClean="0">
                <a:latin typeface="黑体" panose="02010609060101010101" charset="-122"/>
                <a:ea typeface="黑体" panose="02010609060101010101" charset="-122"/>
              </a:rPr>
              <a:t>首</a:t>
            </a:r>
            <a:r>
              <a:rPr lang="zh-CN" altLang="en-US" sz="2800" b="1" dirty="0">
                <a:latin typeface="黑体" panose="02010609060101010101" charset="-122"/>
                <a:ea typeface="黑体" panose="02010609060101010101" charset="-122"/>
              </a:rPr>
              <a:t>句</a:t>
            </a:r>
            <a:r>
              <a:rPr lang="zh-CN" altLang="en-US" sz="2800" b="1" dirty="0">
                <a:solidFill>
                  <a:srgbClr val="CC0000"/>
                </a:solidFill>
                <a:latin typeface="黑体" panose="02010609060101010101" charset="-122"/>
                <a:ea typeface="黑体" panose="02010609060101010101" charset="-122"/>
              </a:rPr>
              <a:t>写景兼点时令</a:t>
            </a:r>
            <a:r>
              <a:rPr lang="zh-CN" altLang="en-US" sz="2800" b="1" dirty="0">
                <a:latin typeface="黑体" panose="02010609060101010101" charset="-122"/>
                <a:ea typeface="黑体" panose="02010609060101010101" charset="-122"/>
              </a:rPr>
              <a:t>。于景物独取漂泊无定的杨花，含</a:t>
            </a:r>
            <a:r>
              <a:rPr lang="zh-CN" altLang="en-US" sz="2800" b="1" dirty="0">
                <a:solidFill>
                  <a:srgbClr val="0000FF"/>
                </a:solidFill>
                <a:latin typeface="黑体" panose="02010609060101010101" charset="-122"/>
                <a:ea typeface="黑体" panose="02010609060101010101" charset="-122"/>
              </a:rPr>
              <a:t>飘零之感</a:t>
            </a:r>
            <a:r>
              <a:rPr lang="zh-CN" altLang="en-US" sz="2800" b="1" dirty="0">
                <a:latin typeface="黑体" panose="02010609060101010101" charset="-122"/>
                <a:ea typeface="黑体" panose="02010609060101010101" charset="-122"/>
              </a:rPr>
              <a:t>，唤起读者对王昌龄流落远方的担忧；叫着“不如归去”的子规，有</a:t>
            </a:r>
            <a:r>
              <a:rPr lang="zh-CN" altLang="en-US" sz="2800" b="1" dirty="0">
                <a:solidFill>
                  <a:srgbClr val="0000FF"/>
                </a:solidFill>
                <a:latin typeface="黑体" panose="02010609060101010101" charset="-122"/>
                <a:ea typeface="黑体" panose="02010609060101010101" charset="-122"/>
              </a:rPr>
              <a:t>离别之恨</a:t>
            </a:r>
            <a:r>
              <a:rPr lang="zh-CN" altLang="en-US" sz="2800" b="1" dirty="0">
                <a:latin typeface="黑体" panose="02010609060101010101" charset="-122"/>
                <a:ea typeface="黑体" panose="02010609060101010101" charset="-122"/>
              </a:rPr>
              <a:t>，触发宦游异乡的人们的心头的凄情；切合当时情事，也就</a:t>
            </a:r>
            <a:r>
              <a:rPr lang="zh-CN" altLang="en-US" sz="2800" b="1" dirty="0">
                <a:solidFill>
                  <a:srgbClr val="CC0000"/>
                </a:solidFill>
                <a:latin typeface="黑体" panose="02010609060101010101" charset="-122"/>
                <a:ea typeface="黑体" panose="02010609060101010101" charset="-122"/>
              </a:rPr>
              <a:t>融情入</a:t>
            </a:r>
            <a:r>
              <a:rPr lang="zh-CN" altLang="en-US" sz="2800" b="1" dirty="0" smtClean="0">
                <a:solidFill>
                  <a:srgbClr val="CC0000"/>
                </a:solidFill>
                <a:latin typeface="黑体" panose="02010609060101010101" charset="-122"/>
                <a:ea typeface="黑体" panose="02010609060101010101" charset="-122"/>
              </a:rPr>
              <a:t>景</a:t>
            </a:r>
            <a:r>
              <a:rPr lang="zh-CN" altLang="en-US" sz="2800" b="1" dirty="0" smtClean="0">
                <a:latin typeface="黑体" panose="02010609060101010101" charset="-122"/>
                <a:ea typeface="黑体" panose="02010609060101010101" charset="-122"/>
              </a:rPr>
              <a:t>了。</a:t>
            </a:r>
            <a:r>
              <a:rPr lang="zh-CN" altLang="en-US" sz="2800" dirty="0" smtClean="0">
                <a:latin typeface="黑体" panose="02010609060101010101" charset="-122"/>
                <a:ea typeface="黑体" panose="02010609060101010101" charset="-122"/>
              </a:rPr>
              <a:t> </a:t>
            </a:r>
            <a:endParaRPr lang="zh-CN" altLang="en-US" sz="2800" dirty="0">
              <a:latin typeface="黑体" panose="02010609060101010101" charset="-122"/>
              <a:ea typeface="黑体" panose="02010609060101010101" charset="-122"/>
            </a:endParaRPr>
          </a:p>
        </p:txBody>
      </p:sp>
      <p:sp>
        <p:nvSpPr>
          <p:cNvPr id="7" name="文本框 11270"/>
          <p:cNvSpPr txBox="1">
            <a:spLocks noChangeArrowheads="1"/>
          </p:cNvSpPr>
          <p:nvPr/>
        </p:nvSpPr>
        <p:spPr bwMode="auto">
          <a:xfrm>
            <a:off x="10467254" y="1141693"/>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诗句赏析</a:t>
            </a:r>
            <a:endParaRPr lang="zh-CN" altLang="en-US" sz="5400" dirty="0" smtClean="0">
              <a:solidFill>
                <a:srgbClr val="FF3300"/>
              </a:solidFill>
              <a:latin typeface="黑体" panose="02010609060101010101" charset="-122"/>
              <a:ea typeface="黑体" panose="02010609060101010101" charset="-122"/>
            </a:endParaRPr>
          </a:p>
        </p:txBody>
      </p:sp>
      <p:sp>
        <p:nvSpPr>
          <p:cNvPr id="10244" name="Text Box 2"/>
          <p:cNvSpPr txBox="1">
            <a:spLocks noChangeArrowheads="1"/>
          </p:cNvSpPr>
          <p:nvPr/>
        </p:nvSpPr>
        <p:spPr bwMode="auto">
          <a:xfrm>
            <a:off x="1583267" y="1011238"/>
            <a:ext cx="7200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4400" b="1">
                <a:solidFill>
                  <a:srgbClr val="0000CC"/>
                </a:solidFill>
                <a:latin typeface="黑体" panose="02010609060101010101" charset="-122"/>
                <a:ea typeface="黑体" panose="02010609060101010101" charset="-122"/>
              </a:rPr>
              <a:t>杨花落尽子规啼</a:t>
            </a:r>
            <a:endParaRPr lang="zh-CN" altLang="en-US" sz="4400" b="1">
              <a:solidFill>
                <a:srgbClr val="0000CC"/>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8"/>
                                        </p:tgtEl>
                                        <p:attrNameLst>
                                          <p:attrName>style.visibility</p:attrName>
                                        </p:attrNameLst>
                                      </p:cBhvr>
                                      <p:to>
                                        <p:strVal val="visible"/>
                                      </p:to>
                                    </p:set>
                                    <p:animEffect transition="in" filter="blinds(horizontal)">
                                      <p:cBhvr>
                                        <p:cTn id="7" dur="500"/>
                                        <p:tgtEl>
                                          <p:spTgt spid="77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873251" y="1154113"/>
            <a:ext cx="6910916"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4400">
                <a:solidFill>
                  <a:srgbClr val="CC0000"/>
                </a:solidFill>
                <a:latin typeface="黑体" panose="02010609060101010101" charset="-122"/>
                <a:ea typeface="黑体" panose="02010609060101010101" charset="-122"/>
              </a:rPr>
              <a:t>闻道龙标过五溪</a:t>
            </a:r>
            <a:endParaRPr lang="zh-CN" altLang="en-US" sz="4400">
              <a:solidFill>
                <a:srgbClr val="CC0000"/>
              </a:solidFill>
              <a:latin typeface="黑体" panose="02010609060101010101" charset="-122"/>
              <a:ea typeface="黑体" panose="02010609060101010101" charset="-122"/>
            </a:endParaRPr>
          </a:p>
        </p:txBody>
      </p:sp>
      <p:sp>
        <p:nvSpPr>
          <p:cNvPr id="78852" name="Text Box 4"/>
          <p:cNvSpPr txBox="1">
            <a:spLocks noChangeArrowheads="1"/>
          </p:cNvSpPr>
          <p:nvPr/>
        </p:nvSpPr>
        <p:spPr bwMode="auto">
          <a:xfrm>
            <a:off x="817033" y="2349500"/>
            <a:ext cx="9118600" cy="2954655"/>
          </a:xfrm>
          <a:prstGeom prst="rect">
            <a:avLst/>
          </a:prstGeom>
          <a:gradFill rotWithShape="1">
            <a:gsLst>
              <a:gs pos="0">
                <a:srgbClr val="FFCCFF"/>
              </a:gs>
              <a:gs pos="100000">
                <a:srgbClr val="FFFFC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4000" dirty="0">
                <a:latin typeface="黑体" panose="02010609060101010101" charset="-122"/>
                <a:ea typeface="黑体" panose="02010609060101010101" charset="-122"/>
              </a:rPr>
              <a:t>   </a:t>
            </a:r>
            <a:r>
              <a:rPr lang="zh-CN" altLang="en-US" sz="2800" b="1" dirty="0" smtClean="0">
                <a:latin typeface="黑体" panose="02010609060101010101" charset="-122"/>
                <a:ea typeface="黑体" panose="02010609060101010101" charset="-122"/>
              </a:rPr>
              <a:t>因</a:t>
            </a:r>
            <a:r>
              <a:rPr lang="zh-CN" altLang="en-US" sz="2800" b="1" dirty="0">
                <a:latin typeface="黑体" panose="02010609060101010101" charset="-122"/>
                <a:ea typeface="黑体" panose="02010609060101010101" charset="-122"/>
              </a:rPr>
              <a:t>首句已于景中见情，所以次句便</a:t>
            </a:r>
            <a:r>
              <a:rPr lang="zh-CN" altLang="en-US" sz="2800" b="1" dirty="0">
                <a:solidFill>
                  <a:srgbClr val="CC0000"/>
                </a:solidFill>
                <a:latin typeface="黑体" panose="02010609060101010101" charset="-122"/>
                <a:ea typeface="黑体" panose="02010609060101010101" charset="-122"/>
              </a:rPr>
              <a:t>直叙其事</a:t>
            </a:r>
            <a:r>
              <a:rPr lang="zh-CN" altLang="en-US" sz="2800" b="1" dirty="0">
                <a:latin typeface="黑体" panose="02010609060101010101" charset="-122"/>
                <a:ea typeface="黑体" panose="02010609060101010101" charset="-122"/>
              </a:rPr>
              <a:t>。“闻道”，表示惊惜。“过五溪”，见迁谪之荒远，道路之艰难。以悲景衬托离情，表现出</a:t>
            </a:r>
            <a:r>
              <a:rPr lang="zh-CN" altLang="en-US" sz="2800" b="1" dirty="0">
                <a:solidFill>
                  <a:srgbClr val="CC0000"/>
                </a:solidFill>
                <a:latin typeface="黑体" panose="02010609060101010101" charset="-122"/>
                <a:ea typeface="黑体" panose="02010609060101010101" charset="-122"/>
              </a:rPr>
              <a:t>作者对好友旅途艰辛、贬所荒远的深切同情</a:t>
            </a:r>
            <a:r>
              <a:rPr lang="zh-CN" altLang="en-US" sz="2800" b="1" dirty="0">
                <a:latin typeface="黑体" panose="02010609060101010101" charset="-122"/>
                <a:ea typeface="黑体" panose="02010609060101010101" charset="-122"/>
              </a:rPr>
              <a:t>。</a:t>
            </a:r>
            <a:r>
              <a:rPr lang="zh-CN" altLang="en-US" sz="2800" dirty="0">
                <a:latin typeface="黑体" panose="02010609060101010101" charset="-122"/>
                <a:ea typeface="黑体" panose="02010609060101010101" charset="-122"/>
              </a:rPr>
              <a:t> </a:t>
            </a:r>
            <a:endParaRPr lang="zh-CN" altLang="en-US" sz="2800" dirty="0">
              <a:latin typeface="黑体" panose="02010609060101010101" charset="-122"/>
              <a:ea typeface="黑体" panose="02010609060101010101" charset="-122"/>
            </a:endParaRPr>
          </a:p>
        </p:txBody>
      </p:sp>
      <p:sp>
        <p:nvSpPr>
          <p:cNvPr id="8" name="文本框 11270"/>
          <p:cNvSpPr txBox="1">
            <a:spLocks noChangeArrowheads="1"/>
          </p:cNvSpPr>
          <p:nvPr/>
        </p:nvSpPr>
        <p:spPr bwMode="auto">
          <a:xfrm>
            <a:off x="10467254" y="96450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诗句赏析</a:t>
            </a:r>
            <a:endParaRPr lang="zh-CN" altLang="en-US" sz="5400" dirty="0" smtClean="0">
              <a:solidFill>
                <a:srgbClr val="FF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linds(horizontal)">
                                      <p:cBhvr>
                                        <p:cTn id="7" dur="5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007533" y="836613"/>
            <a:ext cx="912071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3200" b="1">
                <a:solidFill>
                  <a:srgbClr val="CC0000"/>
                </a:solidFill>
                <a:latin typeface="黑体" panose="02010609060101010101" charset="-122"/>
                <a:ea typeface="黑体" panose="02010609060101010101" charset="-122"/>
              </a:rPr>
              <a:t>我寄愁心与明月，随君直到夜郎西。 </a:t>
            </a:r>
            <a:endParaRPr lang="zh-CN" altLang="en-US" sz="3200" b="1">
              <a:solidFill>
                <a:srgbClr val="CC0000"/>
              </a:solidFill>
              <a:latin typeface="黑体" panose="02010609060101010101" charset="-122"/>
              <a:ea typeface="黑体" panose="02010609060101010101" charset="-122"/>
            </a:endParaRPr>
          </a:p>
        </p:txBody>
      </p:sp>
      <p:sp>
        <p:nvSpPr>
          <p:cNvPr id="79876" name="Text Box 4"/>
          <p:cNvSpPr txBox="1">
            <a:spLocks noChangeArrowheads="1"/>
          </p:cNvSpPr>
          <p:nvPr/>
        </p:nvSpPr>
        <p:spPr bwMode="auto">
          <a:xfrm>
            <a:off x="814917" y="1628775"/>
            <a:ext cx="9025467" cy="4108817"/>
          </a:xfrm>
          <a:prstGeom prst="rect">
            <a:avLst/>
          </a:prstGeom>
          <a:gradFill rotWithShape="1">
            <a:gsLst>
              <a:gs pos="0">
                <a:srgbClr val="CC99FF"/>
              </a:gs>
              <a:gs pos="100000">
                <a:srgbClr val="FFFF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000"/>
              </a:lnSpc>
              <a:spcBef>
                <a:spcPct val="50000"/>
              </a:spcBef>
            </a:pPr>
            <a:r>
              <a:rPr lang="zh-CN" altLang="en-US" sz="2200" dirty="0">
                <a:latin typeface="黑体" panose="02010609060101010101" charset="-122"/>
                <a:ea typeface="黑体" panose="02010609060101010101" charset="-122"/>
              </a:rPr>
              <a:t>借景抒情。这两句诗所表现的意味，有</a:t>
            </a:r>
            <a:r>
              <a:rPr lang="zh-CN" altLang="en-US" sz="2200" dirty="0">
                <a:solidFill>
                  <a:srgbClr val="CC0000"/>
                </a:solidFill>
                <a:latin typeface="黑体" panose="02010609060101010101" charset="-122"/>
                <a:ea typeface="黑体" panose="02010609060101010101" charset="-122"/>
              </a:rPr>
              <a:t>三层</a:t>
            </a:r>
            <a:r>
              <a:rPr lang="zh-CN" altLang="en-US" sz="2200" dirty="0">
                <a:latin typeface="黑体" panose="02010609060101010101" charset="-122"/>
                <a:ea typeface="黑体" panose="02010609060101010101" charset="-122"/>
              </a:rPr>
              <a:t>，</a:t>
            </a:r>
            <a:r>
              <a:rPr lang="zh-CN" altLang="en-US" sz="2200" dirty="0">
                <a:solidFill>
                  <a:srgbClr val="CC0000"/>
                </a:solidFill>
                <a:latin typeface="黑体" panose="02010609060101010101" charset="-122"/>
                <a:ea typeface="黑体" panose="02010609060101010101" charset="-122"/>
              </a:rPr>
              <a:t>一</a:t>
            </a:r>
            <a:r>
              <a:rPr lang="zh-CN" altLang="en-US" sz="2200" dirty="0">
                <a:latin typeface="黑体" panose="02010609060101010101" charset="-122"/>
                <a:ea typeface="黑体" panose="02010609060101010101" charset="-122"/>
              </a:rPr>
              <a:t>是</a:t>
            </a:r>
            <a:r>
              <a:rPr lang="zh-CN" altLang="en-US" sz="2200" dirty="0" smtClean="0">
                <a:latin typeface="黑体" panose="02010609060101010101" charset="-122"/>
                <a:ea typeface="黑体" panose="02010609060101010101" charset="-122"/>
              </a:rPr>
              <a:t>说作者自己</a:t>
            </a:r>
            <a:r>
              <a:rPr lang="zh-CN" altLang="en-US" sz="2200" dirty="0">
                <a:latin typeface="黑体" panose="02010609060101010101" charset="-122"/>
                <a:ea typeface="黑体" panose="02010609060101010101" charset="-122"/>
              </a:rPr>
              <a:t>心中充满了</a:t>
            </a:r>
            <a:r>
              <a:rPr lang="zh-CN" altLang="en-US" sz="2200" dirty="0">
                <a:solidFill>
                  <a:srgbClr val="0000CC"/>
                </a:solidFill>
                <a:latin typeface="黑体" panose="02010609060101010101" charset="-122"/>
                <a:ea typeface="黑体" panose="02010609060101010101" charset="-122"/>
              </a:rPr>
              <a:t>愁思</a:t>
            </a:r>
            <a:r>
              <a:rPr lang="zh-CN" altLang="en-US" sz="2200" dirty="0">
                <a:latin typeface="黑体" panose="02010609060101010101" charset="-122"/>
                <a:ea typeface="黑体" panose="02010609060101010101" charset="-122"/>
              </a:rPr>
              <a:t>，无可告诉，无人理解，只有将这种愁心</a:t>
            </a:r>
            <a:r>
              <a:rPr lang="zh-CN" altLang="en-US" sz="2200" dirty="0">
                <a:solidFill>
                  <a:srgbClr val="0000CC"/>
                </a:solidFill>
                <a:latin typeface="黑体" panose="02010609060101010101" charset="-122"/>
                <a:ea typeface="黑体" panose="02010609060101010101" charset="-122"/>
              </a:rPr>
              <a:t>托之于明月</a:t>
            </a:r>
            <a:r>
              <a:rPr lang="zh-CN" altLang="en-US" sz="2200" dirty="0">
                <a:latin typeface="黑体" panose="02010609060101010101" charset="-122"/>
                <a:ea typeface="黑体" panose="02010609060101010101" charset="-122"/>
              </a:rPr>
              <a:t>；</a:t>
            </a:r>
            <a:r>
              <a:rPr lang="zh-CN" altLang="en-US" sz="2200" dirty="0">
                <a:solidFill>
                  <a:srgbClr val="CC0000"/>
                </a:solidFill>
                <a:latin typeface="黑体" panose="02010609060101010101" charset="-122"/>
                <a:ea typeface="黑体" panose="02010609060101010101" charset="-122"/>
              </a:rPr>
              <a:t>二</a:t>
            </a:r>
            <a:r>
              <a:rPr lang="zh-CN" altLang="en-US" sz="2200" dirty="0">
                <a:latin typeface="黑体" panose="02010609060101010101" charset="-122"/>
                <a:ea typeface="黑体" panose="02010609060101010101" charset="-122"/>
              </a:rPr>
              <a:t>是</a:t>
            </a:r>
            <a:r>
              <a:rPr lang="zh-CN" altLang="en-US" sz="2200" dirty="0" smtClean="0">
                <a:latin typeface="黑体" panose="02010609060101010101" charset="-122"/>
                <a:ea typeface="黑体" panose="02010609060101010101" charset="-122"/>
              </a:rPr>
              <a:t>说唯有</a:t>
            </a:r>
            <a:r>
              <a:rPr lang="zh-CN" altLang="en-US" sz="2200" dirty="0">
                <a:latin typeface="黑体" panose="02010609060101010101" charset="-122"/>
                <a:ea typeface="黑体" panose="02010609060101010101" charset="-122"/>
              </a:rPr>
              <a:t>明月</a:t>
            </a:r>
            <a:r>
              <a:rPr lang="zh-CN" altLang="en-US" sz="2200" dirty="0">
                <a:solidFill>
                  <a:srgbClr val="0000CC"/>
                </a:solidFill>
                <a:latin typeface="黑体" panose="02010609060101010101" charset="-122"/>
                <a:ea typeface="黑体" panose="02010609060101010101" charset="-122"/>
              </a:rPr>
              <a:t>分照两地</a:t>
            </a:r>
            <a:r>
              <a:rPr lang="zh-CN" altLang="en-US" sz="2200" dirty="0">
                <a:latin typeface="黑体" panose="02010609060101010101" charset="-122"/>
                <a:ea typeface="黑体" panose="02010609060101010101" charset="-122"/>
              </a:rPr>
              <a:t>，自己和朋友都能</a:t>
            </a:r>
            <a:r>
              <a:rPr lang="zh-CN" altLang="en-US" sz="2200" dirty="0" smtClean="0">
                <a:latin typeface="黑体" panose="02010609060101010101" charset="-122"/>
                <a:ea typeface="黑体" panose="02010609060101010101" charset="-122"/>
              </a:rPr>
              <a:t>看见她；</a:t>
            </a:r>
            <a:r>
              <a:rPr lang="zh-CN" altLang="en-US" sz="2200" dirty="0">
                <a:solidFill>
                  <a:srgbClr val="CC0000"/>
                </a:solidFill>
                <a:latin typeface="黑体" panose="02010609060101010101" charset="-122"/>
                <a:ea typeface="黑体" panose="02010609060101010101" charset="-122"/>
              </a:rPr>
              <a:t>三</a:t>
            </a:r>
            <a:r>
              <a:rPr lang="zh-CN" altLang="en-US" sz="2200" dirty="0">
                <a:latin typeface="黑体" panose="02010609060101010101" charset="-122"/>
                <a:ea typeface="黑体" panose="02010609060101010101" charset="-122"/>
              </a:rPr>
              <a:t>是说，人隔两地，难以相从，也只有</a:t>
            </a:r>
            <a:r>
              <a:rPr lang="zh-CN" altLang="en-US" sz="2200" dirty="0" smtClean="0">
                <a:latin typeface="黑体" panose="02010609060101010101" charset="-122"/>
                <a:ea typeface="黑体" panose="02010609060101010101" charset="-122"/>
              </a:rPr>
              <a:t>依靠明月才能</a:t>
            </a:r>
            <a:r>
              <a:rPr lang="zh-CN" altLang="en-US" sz="2200" dirty="0">
                <a:solidFill>
                  <a:srgbClr val="0000CC"/>
                </a:solidFill>
                <a:latin typeface="黑体" panose="02010609060101010101" charset="-122"/>
                <a:ea typeface="黑体" panose="02010609060101010101" charset="-122"/>
              </a:rPr>
              <a:t>将愁心寄与</a:t>
            </a:r>
            <a:r>
              <a:rPr lang="zh-CN" altLang="en-US" sz="2200" dirty="0">
                <a:latin typeface="黑体" panose="02010609060101010101" charset="-122"/>
                <a:ea typeface="黑体" panose="02010609060101010101" charset="-122"/>
              </a:rPr>
              <a:t>，别无它法。</a:t>
            </a:r>
            <a:endParaRPr lang="en-US" altLang="zh-CN" sz="2200" dirty="0">
              <a:latin typeface="黑体" panose="02010609060101010101" charset="-122"/>
              <a:ea typeface="黑体" panose="02010609060101010101" charset="-122"/>
            </a:endParaRPr>
          </a:p>
          <a:p>
            <a:pPr eaLnBrk="1" hangingPunct="1">
              <a:lnSpc>
                <a:spcPts val="3000"/>
              </a:lnSpc>
              <a:spcBef>
                <a:spcPct val="50000"/>
              </a:spcBef>
            </a:pPr>
            <a:r>
              <a:rPr lang="zh-CN" altLang="en-US" sz="2200" dirty="0" smtClean="0">
                <a:latin typeface="黑体" panose="02010609060101010101" charset="-122"/>
                <a:ea typeface="黑体" panose="02010609060101010101" charset="-122"/>
              </a:rPr>
              <a:t>通过作者丰富</a:t>
            </a:r>
            <a:r>
              <a:rPr lang="zh-CN" altLang="en-US" sz="2200" dirty="0">
                <a:latin typeface="黑体" panose="02010609060101010101" charset="-122"/>
                <a:ea typeface="黑体" panose="02010609060101010101" charset="-122"/>
              </a:rPr>
              <a:t>的</a:t>
            </a:r>
            <a:r>
              <a:rPr lang="zh-CN" altLang="en-US" sz="2200" dirty="0">
                <a:solidFill>
                  <a:srgbClr val="CC0000"/>
                </a:solidFill>
                <a:latin typeface="黑体" panose="02010609060101010101" charset="-122"/>
                <a:ea typeface="黑体" panose="02010609060101010101" charset="-122"/>
              </a:rPr>
              <a:t>想象</a:t>
            </a:r>
            <a:r>
              <a:rPr lang="zh-CN" altLang="en-US" sz="2200" dirty="0">
                <a:latin typeface="黑体" panose="02010609060101010101" charset="-122"/>
                <a:ea typeface="黑体" panose="02010609060101010101" charset="-122"/>
              </a:rPr>
              <a:t>，本来无知无情的明月，竟成为了一个富有同情心的人</a:t>
            </a:r>
            <a:r>
              <a:rPr lang="en-US" altLang="zh-CN" sz="2200" dirty="0">
                <a:latin typeface="黑体" panose="02010609060101010101" charset="-122"/>
                <a:ea typeface="黑体" panose="02010609060101010101" charset="-122"/>
              </a:rPr>
              <a:t>(</a:t>
            </a:r>
            <a:r>
              <a:rPr lang="zh-CN" altLang="en-US" sz="2200" dirty="0">
                <a:solidFill>
                  <a:srgbClr val="CC0000"/>
                </a:solidFill>
                <a:latin typeface="黑体" panose="02010609060101010101" charset="-122"/>
                <a:ea typeface="黑体" panose="02010609060101010101" charset="-122"/>
              </a:rPr>
              <a:t>拟人</a:t>
            </a:r>
            <a:r>
              <a:rPr lang="en-US" altLang="zh-CN" sz="2200" dirty="0">
                <a:latin typeface="黑体" panose="02010609060101010101" charset="-122"/>
                <a:ea typeface="黑体" panose="02010609060101010101" charset="-122"/>
              </a:rPr>
              <a:t>)</a:t>
            </a:r>
            <a:r>
              <a:rPr lang="zh-CN" altLang="en-US" sz="2200" dirty="0">
                <a:latin typeface="黑体" panose="02010609060101010101" charset="-122"/>
                <a:ea typeface="黑体" panose="02010609060101010101" charset="-122"/>
              </a:rPr>
              <a:t>，她</a:t>
            </a:r>
            <a:r>
              <a:rPr lang="zh-CN" altLang="en-US" sz="2200" dirty="0" smtClean="0">
                <a:latin typeface="黑体" panose="02010609060101010101" charset="-122"/>
                <a:ea typeface="黑体" panose="02010609060101010101" charset="-122"/>
              </a:rPr>
              <a:t>将</a:t>
            </a:r>
            <a:r>
              <a:rPr lang="zh-CN" altLang="en-US" sz="2200" dirty="0">
                <a:latin typeface="黑体" panose="02010609060101010101" charset="-122"/>
                <a:ea typeface="黑体" panose="02010609060101010101" charset="-122"/>
              </a:rPr>
              <a:t>作者</a:t>
            </a:r>
            <a:r>
              <a:rPr lang="zh-CN" altLang="en-US" sz="2200" dirty="0" smtClean="0">
                <a:latin typeface="黑体" panose="02010609060101010101" charset="-122"/>
                <a:ea typeface="黑体" panose="02010609060101010101" charset="-122"/>
              </a:rPr>
              <a:t>对</a:t>
            </a:r>
            <a:r>
              <a:rPr lang="zh-CN" altLang="en-US" sz="2200" dirty="0">
                <a:latin typeface="黑体" panose="02010609060101010101" charset="-122"/>
                <a:ea typeface="黑体" panose="02010609060101010101" charset="-122"/>
              </a:rPr>
              <a:t>朋友的怀念和同情带到了辽远的夜郎之西。有道是“明月千里寄相思”，作者所寄的</a:t>
            </a:r>
            <a:r>
              <a:rPr lang="en-US" altLang="zh-CN" sz="2200" dirty="0">
                <a:latin typeface="黑体" panose="02010609060101010101" charset="-122"/>
                <a:ea typeface="黑体" panose="02010609060101010101" charset="-122"/>
              </a:rPr>
              <a:t>——</a:t>
            </a:r>
            <a:r>
              <a:rPr lang="zh-CN" altLang="en-US" sz="2200" dirty="0">
                <a:latin typeface="黑体" panose="02010609060101010101" charset="-122"/>
                <a:ea typeface="黑体" panose="02010609060101010101" charset="-122"/>
              </a:rPr>
              <a:t>是对好友身遭贬谪的同情，是</a:t>
            </a:r>
            <a:r>
              <a:rPr lang="zh-CN" altLang="en-US" sz="2200" dirty="0">
                <a:solidFill>
                  <a:srgbClr val="CC0000"/>
                </a:solidFill>
                <a:latin typeface="黑体" panose="02010609060101010101" charset="-122"/>
                <a:ea typeface="黑体" panose="02010609060101010101" charset="-122"/>
              </a:rPr>
              <a:t>对好友长途跋涉的担忧；是陪伴友人一路前行的一片深情，是告慰友人并不孤单的一种情怀</a:t>
            </a:r>
            <a:r>
              <a:rPr lang="en-US" altLang="zh-CN" sz="2200" dirty="0">
                <a:latin typeface="黑体" panose="02010609060101010101" charset="-122"/>
                <a:ea typeface="黑体" panose="02010609060101010101" charset="-122"/>
              </a:rPr>
              <a:t>……</a:t>
            </a:r>
            <a:r>
              <a:rPr lang="zh-CN" altLang="en-US" sz="2200" dirty="0">
                <a:latin typeface="黑体" panose="02010609060101010101" charset="-122"/>
                <a:ea typeface="黑体" panose="02010609060101010101" charset="-122"/>
              </a:rPr>
              <a:t>所有这些，真切地传达出作者得知友人遭贬后的心灵震撼以及由此而引发出来的强烈的主观感情。</a:t>
            </a:r>
            <a:endParaRPr lang="zh-CN" altLang="en-US" sz="2200" dirty="0">
              <a:latin typeface="黑体" panose="02010609060101010101" charset="-122"/>
              <a:ea typeface="黑体" panose="02010609060101010101" charset="-122"/>
            </a:endParaRPr>
          </a:p>
        </p:txBody>
      </p:sp>
      <p:sp>
        <p:nvSpPr>
          <p:cNvPr id="8" name="文本框 11270"/>
          <p:cNvSpPr txBox="1">
            <a:spLocks noChangeArrowheads="1"/>
          </p:cNvSpPr>
          <p:nvPr/>
        </p:nvSpPr>
        <p:spPr bwMode="auto">
          <a:xfrm>
            <a:off x="10467255" y="9937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诗句赏析</a:t>
            </a:r>
            <a:endParaRPr lang="zh-CN" altLang="en-US" sz="5400" dirty="0" smtClean="0">
              <a:solidFill>
                <a:srgbClr val="FF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blinds(horizontal)">
                                      <p:cBhvr>
                                        <p:cTn id="7" dur="500"/>
                                        <p:tgtEl>
                                          <p:spTgt spid="79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526023" y="1477855"/>
            <a:ext cx="9747588" cy="4031873"/>
          </a:xfrm>
          <a:prstGeom prst="rect">
            <a:avLst/>
          </a:prstGeom>
          <a:gradFill rotWithShape="1">
            <a:gsLst>
              <a:gs pos="0">
                <a:srgbClr val="FFCCCC"/>
              </a:gs>
              <a:gs pos="100000">
                <a:srgbClr val="FFFFCC"/>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3200" dirty="0">
                <a:latin typeface="黑体" panose="02010609060101010101" charset="-122"/>
                <a:ea typeface="黑体" panose="02010609060101010101" charset="-122"/>
              </a:rPr>
              <a:t>    </a:t>
            </a:r>
            <a:r>
              <a:rPr lang="zh-CN" altLang="en-US" sz="3200" dirty="0">
                <a:latin typeface="黑体" panose="02010609060101010101" charset="-122"/>
                <a:ea typeface="黑体" panose="02010609060101010101" charset="-122"/>
              </a:rPr>
              <a:t>诗人李白通过</a:t>
            </a:r>
            <a:r>
              <a:rPr lang="zh-CN" altLang="en-US" sz="3200" dirty="0">
                <a:solidFill>
                  <a:srgbClr val="CC0000"/>
                </a:solidFill>
                <a:latin typeface="黑体" panose="02010609060101010101" charset="-122"/>
                <a:ea typeface="黑体" panose="02010609060101010101" charset="-122"/>
              </a:rPr>
              <a:t>丰富的想象</a:t>
            </a:r>
            <a:r>
              <a:rPr lang="zh-CN" altLang="en-US" sz="3200" dirty="0">
                <a:latin typeface="黑体" panose="02010609060101010101" charset="-122"/>
                <a:ea typeface="黑体" panose="02010609060101010101" charset="-122"/>
              </a:rPr>
              <a:t>，抒写真挚的友情，给予抽象的“愁心”以物的属性，它竟会随君逐月到夜郎西。这种将自己的感情赋予客观事物，使之同样具有感情，也就是使之</a:t>
            </a:r>
            <a:r>
              <a:rPr lang="zh-CN" altLang="en-US" sz="3200" dirty="0">
                <a:solidFill>
                  <a:srgbClr val="CC0000"/>
                </a:solidFill>
                <a:latin typeface="黑体" panose="02010609060101010101" charset="-122"/>
                <a:ea typeface="黑体" panose="02010609060101010101" charset="-122"/>
              </a:rPr>
              <a:t>人格化</a:t>
            </a:r>
            <a:r>
              <a:rPr lang="zh-CN" altLang="en-US" sz="3200" dirty="0">
                <a:latin typeface="黑体" panose="02010609060101010101" charset="-122"/>
                <a:ea typeface="黑体" panose="02010609060101010101" charset="-122"/>
              </a:rPr>
              <a:t>，乃是形象思维所形成的巨大的特点之一和优点之一。</a:t>
            </a:r>
            <a:endParaRPr lang="zh-CN" altLang="en-US" sz="3200" dirty="0">
              <a:latin typeface="黑体" panose="02010609060101010101" charset="-122"/>
              <a:ea typeface="黑体" panose="02010609060101010101" charset="-122"/>
            </a:endParaRPr>
          </a:p>
          <a:p>
            <a:pPr eaLnBrk="1" hangingPunct="1"/>
            <a:r>
              <a:rPr lang="zh-CN" altLang="en-US" sz="3200" dirty="0">
                <a:latin typeface="黑体" panose="02010609060101010101" charset="-122"/>
                <a:ea typeface="黑体" panose="02010609060101010101" charset="-122"/>
              </a:rPr>
              <a:t>    想象惊人，气概超逸，笔势灵动，充分地显示出李白的艺术个性，这也是</a:t>
            </a:r>
            <a:r>
              <a:rPr lang="en-US" altLang="zh-CN" sz="3200" dirty="0">
                <a:latin typeface="黑体" panose="02010609060101010101" charset="-122"/>
                <a:ea typeface="黑体" panose="02010609060101010101" charset="-122"/>
              </a:rPr>
              <a:t>《</a:t>
            </a:r>
            <a:r>
              <a:rPr lang="zh-CN" altLang="en-US" sz="3200" dirty="0">
                <a:latin typeface="黑体" panose="02010609060101010101" charset="-122"/>
                <a:ea typeface="黑体" panose="02010609060101010101" charset="-122"/>
              </a:rPr>
              <a:t>闻王昌龄左迁龙标遥有此寄</a:t>
            </a:r>
            <a:r>
              <a:rPr lang="en-US" altLang="zh-CN" sz="3200" dirty="0">
                <a:latin typeface="黑体" panose="02010609060101010101" charset="-122"/>
                <a:ea typeface="黑体" panose="02010609060101010101" charset="-122"/>
              </a:rPr>
              <a:t>》</a:t>
            </a:r>
            <a:r>
              <a:rPr lang="zh-CN" altLang="en-US" sz="3200" dirty="0">
                <a:latin typeface="黑体" panose="02010609060101010101" charset="-122"/>
                <a:ea typeface="黑体" panose="02010609060101010101" charset="-122"/>
              </a:rPr>
              <a:t>之所以有长久的艺术魅力的真正原因。</a:t>
            </a:r>
            <a:endParaRPr lang="zh-CN" altLang="en-US" sz="3200" dirty="0">
              <a:latin typeface="黑体" panose="02010609060101010101" charset="-122"/>
              <a:ea typeface="黑体" panose="02010609060101010101" charset="-122"/>
            </a:endParaRPr>
          </a:p>
        </p:txBody>
      </p:sp>
      <p:sp>
        <p:nvSpPr>
          <p:cNvPr id="6" name="文本框 11270"/>
          <p:cNvSpPr txBox="1">
            <a:spLocks noChangeArrowheads="1"/>
          </p:cNvSpPr>
          <p:nvPr/>
        </p:nvSpPr>
        <p:spPr bwMode="auto">
          <a:xfrm>
            <a:off x="10467255" y="765175"/>
            <a:ext cx="1015663" cy="1477328"/>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总结</a:t>
            </a:r>
            <a:endParaRPr lang="zh-CN" altLang="en-US" sz="5400" dirty="0" smtClean="0">
              <a:solidFill>
                <a:srgbClr val="FF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Rot="1" noChangeArrowheads="1"/>
          </p:cNvSpPr>
          <p:nvPr>
            <p:ph type="body" idx="1"/>
          </p:nvPr>
        </p:nvSpPr>
        <p:spPr>
          <a:xfrm>
            <a:off x="825674" y="1957651"/>
            <a:ext cx="9178937" cy="3184505"/>
          </a:xfrm>
          <a:gradFill rotWithShape="1">
            <a:gsLst>
              <a:gs pos="0">
                <a:srgbClr val="FFFFCC"/>
              </a:gs>
              <a:gs pos="50000">
                <a:srgbClr val="FFCCCC"/>
              </a:gs>
              <a:gs pos="100000">
                <a:srgbClr val="FFFFCC"/>
              </a:gs>
            </a:gsLst>
            <a:lin ang="2700000" scaled="1"/>
          </a:gradFill>
        </p:spPr>
        <p:txBody>
          <a:bodyPr/>
          <a:lstStyle/>
          <a:p>
            <a:pPr indent="719455" eaLnBrk="1" hangingPunct="1">
              <a:lnSpc>
                <a:spcPct val="120000"/>
              </a:lnSpc>
              <a:buFont typeface="Wingdings" panose="05000000000000000000" pitchFamily="2" charset="2"/>
              <a:buNone/>
            </a:pPr>
            <a:r>
              <a:rPr lang="zh-CN" altLang="en-US" sz="2800" b="1" dirty="0" smtClean="0">
                <a:solidFill>
                  <a:srgbClr val="CC3300"/>
                </a:solidFill>
                <a:latin typeface="黑体" panose="02010609060101010101" charset="-122"/>
                <a:ea typeface="黑体" panose="02010609060101010101" charset="-122"/>
              </a:rPr>
              <a:t>写“杨花”且“落尽”是先点时令，这样的“暮春”在古诗中是一个花与泪同落的季节，这就奠定了全诗伤感的基调。“杨花”漂泊无定，暗写王昌龄被贬荒僻之地给人的飘零流落之感；“子规”即杜鹃，传说它是蜀国国王杜宇魂化而成，叫声凄凉哀婉。因此，可以说，诗中开头一句的写景，不着悲痛之语，而悲痛之意自现。 </a:t>
            </a:r>
            <a:endParaRPr lang="zh-CN" altLang="en-US" sz="2800" b="1" dirty="0" smtClean="0">
              <a:solidFill>
                <a:srgbClr val="CC3300"/>
              </a:solidFill>
              <a:latin typeface="黑体" panose="02010609060101010101" charset="-122"/>
              <a:ea typeface="黑体" panose="02010609060101010101" charset="-122"/>
            </a:endParaRPr>
          </a:p>
        </p:txBody>
      </p:sp>
      <p:sp>
        <p:nvSpPr>
          <p:cNvPr id="4" name="文本框 11270"/>
          <p:cNvSpPr txBox="1">
            <a:spLocks noChangeArrowheads="1"/>
          </p:cNvSpPr>
          <p:nvPr/>
        </p:nvSpPr>
        <p:spPr bwMode="auto">
          <a:xfrm>
            <a:off x="10467255" y="7651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问题探究</a:t>
            </a:r>
            <a:endParaRPr lang="zh-CN" altLang="en-US" sz="5400" dirty="0" smtClean="0">
              <a:solidFill>
                <a:srgbClr val="FF3300"/>
              </a:solidFill>
              <a:latin typeface="黑体" panose="02010609060101010101" charset="-122"/>
              <a:ea typeface="黑体" panose="02010609060101010101" charset="-122"/>
            </a:endParaRPr>
          </a:p>
        </p:txBody>
      </p:sp>
      <p:sp>
        <p:nvSpPr>
          <p:cNvPr id="14340" name="矩形 2"/>
          <p:cNvSpPr>
            <a:spLocks noChangeArrowheads="1"/>
          </p:cNvSpPr>
          <p:nvPr/>
        </p:nvSpPr>
        <p:spPr bwMode="auto">
          <a:xfrm>
            <a:off x="2751222" y="1039254"/>
            <a:ext cx="512832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90000"/>
              </a:lnSpc>
              <a:buFont typeface="Wingdings" panose="05000000000000000000" pitchFamily="2" charset="2"/>
              <a:buNone/>
            </a:pPr>
            <a:r>
              <a:rPr lang="zh-CN" altLang="en-US" sz="3200" b="1" dirty="0">
                <a:latin typeface="黑体" panose="02010609060101010101" charset="-122"/>
                <a:ea typeface="黑体" panose="02010609060101010101" charset="-122"/>
              </a:rPr>
              <a:t>作者为何要写杨花与子规？</a:t>
            </a:r>
            <a:endParaRPr lang="zh-CN" altLang="en-US" sz="3200" b="1" dirty="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checkerboard(across)">
                                      <p:cBhvr>
                                        <p:cTn id="7" dur="500"/>
                                        <p:tgtEl>
                                          <p:spTgt spid="6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270"/>
          <p:cNvSpPr txBox="1">
            <a:spLocks noChangeArrowheads="1"/>
          </p:cNvSpPr>
          <p:nvPr/>
        </p:nvSpPr>
        <p:spPr bwMode="auto">
          <a:xfrm>
            <a:off x="10467255" y="7651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问题探究</a:t>
            </a:r>
            <a:endParaRPr lang="zh-CN" altLang="en-US" sz="5400" dirty="0" smtClean="0">
              <a:solidFill>
                <a:srgbClr val="FF3300"/>
              </a:solidFill>
              <a:latin typeface="黑体" panose="02010609060101010101" charset="-122"/>
              <a:ea typeface="黑体" panose="02010609060101010101" charset="-122"/>
            </a:endParaRPr>
          </a:p>
        </p:txBody>
      </p:sp>
      <p:sp>
        <p:nvSpPr>
          <p:cNvPr id="15363" name="矩形 2"/>
          <p:cNvSpPr>
            <a:spLocks noChangeArrowheads="1"/>
          </p:cNvSpPr>
          <p:nvPr/>
        </p:nvSpPr>
        <p:spPr bwMode="auto">
          <a:xfrm>
            <a:off x="805112" y="1184736"/>
            <a:ext cx="968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0000"/>
                </a:solidFill>
                <a:latin typeface="黑体" panose="02010609060101010101" charset="-122"/>
                <a:ea typeface="黑体" panose="02010609060101010101" charset="-122"/>
              </a:rPr>
              <a:t>作者为何“寄愁心与明月”？运用了什么修辞手法？</a:t>
            </a:r>
            <a:endParaRPr lang="zh-CN" altLang="en-US" sz="3200" dirty="0">
              <a:solidFill>
                <a:srgbClr val="FF0000"/>
              </a:solidFill>
              <a:latin typeface="黑体" panose="02010609060101010101" charset="-122"/>
              <a:ea typeface="黑体" panose="02010609060101010101" charset="-122"/>
            </a:endParaRPr>
          </a:p>
        </p:txBody>
      </p:sp>
      <p:sp>
        <p:nvSpPr>
          <p:cNvPr id="6" name="矩形 5"/>
          <p:cNvSpPr>
            <a:spLocks noChangeArrowheads="1"/>
          </p:cNvSpPr>
          <p:nvPr/>
        </p:nvSpPr>
        <p:spPr bwMode="auto">
          <a:xfrm>
            <a:off x="783188" y="2133600"/>
            <a:ext cx="932899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Font typeface="Wingdings" panose="05000000000000000000" pitchFamily="2" charset="2"/>
              <a:buNone/>
            </a:pPr>
            <a:r>
              <a:rPr lang="zh-CN" altLang="en-US" b="1" dirty="0">
                <a:solidFill>
                  <a:srgbClr val="00CCFF"/>
                </a:solidFill>
                <a:latin typeface="黑体" panose="02010609060101010101" charset="-122"/>
                <a:ea typeface="黑体" panose="02010609060101010101" charset="-122"/>
              </a:rPr>
              <a:t>    </a:t>
            </a:r>
            <a:r>
              <a:rPr lang="zh-CN" altLang="en-US" b="1" dirty="0" smtClean="0">
                <a:solidFill>
                  <a:srgbClr val="00CCFF"/>
                </a:solidFill>
                <a:latin typeface="黑体" panose="02010609060101010101" charset="-122"/>
                <a:ea typeface="黑体" panose="02010609060101010101" charset="-122"/>
              </a:rPr>
              <a:t>   </a:t>
            </a:r>
            <a:r>
              <a:rPr lang="zh-CN" altLang="en-US" sz="2800" b="1" dirty="0" smtClean="0">
                <a:solidFill>
                  <a:srgbClr val="00CCFF"/>
                </a:solidFill>
                <a:latin typeface="黑体" panose="02010609060101010101" charset="-122"/>
                <a:ea typeface="黑体" panose="02010609060101010101" charset="-122"/>
              </a:rPr>
              <a:t>远在</a:t>
            </a:r>
            <a:r>
              <a:rPr lang="zh-CN" altLang="en-US" sz="2800" b="1" dirty="0">
                <a:solidFill>
                  <a:srgbClr val="00CCFF"/>
                </a:solidFill>
                <a:latin typeface="黑体" panose="02010609060101010101" charset="-122"/>
                <a:ea typeface="黑体" panose="02010609060101010101" charset="-122"/>
              </a:rPr>
              <a:t>扬州、行止不定</a:t>
            </a:r>
            <a:r>
              <a:rPr lang="zh-CN" altLang="en-US" sz="2800" b="1" dirty="0" smtClean="0">
                <a:solidFill>
                  <a:srgbClr val="00CCFF"/>
                </a:solidFill>
                <a:latin typeface="黑体" panose="02010609060101010101" charset="-122"/>
                <a:ea typeface="黑体" panose="02010609060101010101" charset="-122"/>
              </a:rPr>
              <a:t>的作者只好</a:t>
            </a:r>
            <a:r>
              <a:rPr lang="zh-CN" altLang="en-US" sz="2800" b="1" dirty="0">
                <a:solidFill>
                  <a:srgbClr val="00CCFF"/>
                </a:solidFill>
                <a:latin typeface="黑体" panose="02010609060101010101" charset="-122"/>
                <a:ea typeface="黑体" panose="02010609060101010101" charset="-122"/>
              </a:rPr>
              <a:t>把一片深情托付给千里明月，向老友遥致思念之忧了。 运用了拟人的修辞手法。</a:t>
            </a:r>
            <a:endParaRPr lang="zh-CN" altLang="en-US" sz="2800" b="1" dirty="0">
              <a:solidFill>
                <a:srgbClr val="00CCFF"/>
              </a:solidFill>
              <a:latin typeface="黑体" panose="02010609060101010101" charset="-122"/>
              <a:ea typeface="黑体" panose="02010609060101010101" charset="-122"/>
            </a:endParaRPr>
          </a:p>
          <a:p>
            <a:pPr>
              <a:lnSpc>
                <a:spcPct val="150000"/>
              </a:lnSpc>
              <a:buFont typeface="Wingdings" panose="05000000000000000000" pitchFamily="2" charset="2"/>
              <a:buNone/>
            </a:pPr>
            <a:r>
              <a:rPr lang="zh-CN" altLang="en-US" sz="2800" b="1" dirty="0">
                <a:solidFill>
                  <a:srgbClr val="00CCFF"/>
                </a:solidFill>
                <a:latin typeface="黑体" panose="02010609060101010101" charset="-122"/>
                <a:ea typeface="黑体" panose="02010609060101010101" charset="-122"/>
              </a:rPr>
              <a:t>    这里既有对老友遭遇的深刻忧虑，也有对当时现实的愤慨不平，有恳切的思念，也有热诚的关怀。 </a:t>
            </a:r>
            <a:endParaRPr lang="zh-CN" altLang="en-US" sz="2800" b="1" dirty="0">
              <a:solidFill>
                <a:srgbClr val="00CCFF"/>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p:cNvSpPr>
          <p:nvPr>
            <p:ph idx="4294967295"/>
          </p:nvPr>
        </p:nvSpPr>
        <p:spPr>
          <a:xfrm>
            <a:off x="629432" y="3287666"/>
            <a:ext cx="9644105" cy="2403139"/>
          </a:xfrm>
        </p:spPr>
        <p:txBody>
          <a:bodyPr>
            <a:noAutofit/>
          </a:bodyPr>
          <a:lstStyle/>
          <a:p>
            <a:pPr marL="0" indent="0" eaLnBrk="1" hangingPunct="1">
              <a:lnSpc>
                <a:spcPct val="150000"/>
              </a:lnSpc>
              <a:buFontTx/>
              <a:buNone/>
            </a:pPr>
            <a:r>
              <a:rPr lang="zh-CN" altLang="en-US" sz="3200" dirty="0" smtClean="0">
                <a:solidFill>
                  <a:srgbClr val="FF0000"/>
                </a:solidFill>
                <a:latin typeface="黑体" panose="02010609060101010101" charset="-122"/>
                <a:ea typeface="黑体" panose="02010609060101010101" charset="-122"/>
              </a:rPr>
              <a:t>   </a:t>
            </a:r>
            <a:r>
              <a:rPr lang="zh-CN" altLang="en-US" sz="3200" dirty="0" smtClean="0">
                <a:solidFill>
                  <a:srgbClr val="00CCFF"/>
                </a:solidFill>
                <a:latin typeface="黑体" panose="02010609060101010101" charset="-122"/>
                <a:ea typeface="黑体" panose="02010609060101010101" charset="-122"/>
              </a:rPr>
              <a:t>“明月”除了有普天同照、能够把心儿带给朋友外，更能表现友谊的纯洁，表明王昌龄人格的高洁。</a:t>
            </a:r>
            <a:endParaRPr lang="zh-CN" altLang="en-US" sz="3200" dirty="0" smtClean="0">
              <a:solidFill>
                <a:srgbClr val="00CCFF"/>
              </a:solidFill>
              <a:latin typeface="黑体" panose="02010609060101010101" charset="-122"/>
              <a:ea typeface="黑体" panose="02010609060101010101" charset="-122"/>
            </a:endParaRPr>
          </a:p>
        </p:txBody>
      </p:sp>
      <p:sp>
        <p:nvSpPr>
          <p:cNvPr id="3" name="文本框 11270"/>
          <p:cNvSpPr txBox="1">
            <a:spLocks noChangeArrowheads="1"/>
          </p:cNvSpPr>
          <p:nvPr/>
        </p:nvSpPr>
        <p:spPr bwMode="auto">
          <a:xfrm>
            <a:off x="10467255" y="7651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问题探究</a:t>
            </a:r>
            <a:endParaRPr lang="zh-CN" altLang="en-US" sz="5400" dirty="0" smtClean="0">
              <a:solidFill>
                <a:srgbClr val="FF3300"/>
              </a:solidFill>
              <a:latin typeface="黑体" panose="02010609060101010101" charset="-122"/>
              <a:ea typeface="黑体" panose="02010609060101010101" charset="-122"/>
            </a:endParaRPr>
          </a:p>
        </p:txBody>
      </p:sp>
      <p:sp>
        <p:nvSpPr>
          <p:cNvPr id="16388" name="矩形 1"/>
          <p:cNvSpPr>
            <a:spLocks noChangeArrowheads="1"/>
          </p:cNvSpPr>
          <p:nvPr/>
        </p:nvSpPr>
        <p:spPr bwMode="auto">
          <a:xfrm>
            <a:off x="731846" y="2241552"/>
            <a:ext cx="82571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C00000"/>
                </a:solidFill>
                <a:latin typeface="黑体" panose="02010609060101010101" charset="-122"/>
                <a:ea typeface="黑体" panose="02010609060101010101" charset="-122"/>
              </a:rPr>
              <a:t>在本诗中，李白为什么要以“明月”入诗？ </a:t>
            </a:r>
            <a:endParaRPr lang="zh-CN" altLang="en-US" sz="3200" b="1" dirty="0">
              <a:solidFill>
                <a:srgbClr val="C00000"/>
              </a:solidFill>
              <a:latin typeface="黑体" panose="02010609060101010101" charset="-122"/>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randombar(horizontal)">
                                      <p:cBhvr>
                                        <p:cTn id="7" dur="500"/>
                                        <p:tgtEl>
                                          <p:spTgt spid="358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Rot="1" noChangeArrowheads="1"/>
          </p:cNvSpPr>
          <p:nvPr>
            <p:ph type="body" idx="1"/>
          </p:nvPr>
        </p:nvSpPr>
        <p:spPr>
          <a:xfrm>
            <a:off x="679451" y="2133600"/>
            <a:ext cx="9160933" cy="1663849"/>
          </a:xfrm>
        </p:spPr>
        <p:txBody>
          <a:bodyPr>
            <a:noAutofit/>
          </a:bodyPr>
          <a:lstStyle/>
          <a:p>
            <a:pPr indent="539750" eaLnBrk="1" hangingPunct="1">
              <a:lnSpc>
                <a:spcPct val="150000"/>
              </a:lnSpc>
              <a:buFont typeface="Wingdings" panose="05000000000000000000" pitchFamily="2" charset="2"/>
              <a:buNone/>
            </a:pPr>
            <a:r>
              <a:rPr lang="zh-CN" altLang="en-US" sz="3200" b="1" dirty="0" smtClean="0">
                <a:solidFill>
                  <a:srgbClr val="CC3300"/>
                </a:solidFill>
                <a:latin typeface="黑体" panose="02010609060101010101" charset="-122"/>
                <a:ea typeface="黑体" panose="02010609060101010101" charset="-122"/>
              </a:rPr>
              <a:t> </a:t>
            </a:r>
            <a:r>
              <a:rPr lang="zh-CN" altLang="en-US" sz="3200" b="1" dirty="0" smtClean="0">
                <a:solidFill>
                  <a:srgbClr val="00CCFF"/>
                </a:solidFill>
                <a:latin typeface="黑体" panose="02010609060101010101" charset="-122"/>
                <a:ea typeface="黑体" panose="02010609060101010101" charset="-122"/>
              </a:rPr>
              <a:t>以杨花落尽和子规悲鸣起兴，渲染出感伤的氛围，借月抒怀，表达惊讶、悲愤、思念、关切、担忧的真挚友情。</a:t>
            </a:r>
            <a:endParaRPr lang="zh-CN" altLang="en-US" sz="3200" b="1" dirty="0" smtClean="0">
              <a:solidFill>
                <a:srgbClr val="00CCFF"/>
              </a:solidFill>
              <a:latin typeface="黑体" panose="02010609060101010101" charset="-122"/>
              <a:ea typeface="黑体" panose="02010609060101010101" charset="-122"/>
            </a:endParaRPr>
          </a:p>
        </p:txBody>
      </p:sp>
      <p:sp>
        <p:nvSpPr>
          <p:cNvPr id="5" name="文本框 11270"/>
          <p:cNvSpPr txBox="1">
            <a:spLocks noChangeArrowheads="1"/>
          </p:cNvSpPr>
          <p:nvPr/>
        </p:nvSpPr>
        <p:spPr bwMode="auto">
          <a:xfrm>
            <a:off x="10467255" y="7651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问题探究</a:t>
            </a:r>
            <a:endParaRPr lang="zh-CN" altLang="en-US" sz="5400" dirty="0" smtClean="0">
              <a:solidFill>
                <a:srgbClr val="FF3300"/>
              </a:solidFill>
              <a:latin typeface="黑体" panose="02010609060101010101" charset="-122"/>
              <a:ea typeface="黑体" panose="02010609060101010101" charset="-122"/>
            </a:endParaRPr>
          </a:p>
        </p:txBody>
      </p:sp>
      <p:sp>
        <p:nvSpPr>
          <p:cNvPr id="3" name="矩形 2"/>
          <p:cNvSpPr/>
          <p:nvPr/>
        </p:nvSpPr>
        <p:spPr>
          <a:xfrm>
            <a:off x="976208" y="1050590"/>
            <a:ext cx="4815742" cy="707886"/>
          </a:xfrm>
          <a:prstGeom prst="rect">
            <a:avLst/>
          </a:prstGeom>
        </p:spPr>
        <p:txBody>
          <a:bodyPr wrap="none">
            <a:spAutoFit/>
          </a:bodyPr>
          <a:lstStyle/>
          <a:p>
            <a:pPr marL="342900" indent="-342900">
              <a:spcBef>
                <a:spcPct val="20000"/>
              </a:spcBef>
              <a:defRPr/>
            </a:pPr>
            <a:r>
              <a:rPr lang="zh-CN" altLang="en-US" sz="4000" b="1" kern="0" dirty="0">
                <a:solidFill>
                  <a:srgbClr val="CC3300"/>
                </a:solidFill>
                <a:latin typeface="黑体" panose="02010609060101010101" charset="-122"/>
                <a:ea typeface="黑体" panose="02010609060101010101" charset="-122"/>
              </a:rPr>
              <a:t>本</a:t>
            </a:r>
            <a:r>
              <a:rPr lang="zh-CN" altLang="en-US" sz="4000" b="1" kern="0" dirty="0" smtClean="0">
                <a:solidFill>
                  <a:srgbClr val="CC3300"/>
                </a:solidFill>
                <a:latin typeface="黑体" panose="02010609060101010101" charset="-122"/>
                <a:ea typeface="黑体" panose="02010609060101010101" charset="-122"/>
              </a:rPr>
              <a:t>诗的主题</a:t>
            </a:r>
            <a:r>
              <a:rPr lang="zh-CN" altLang="en-US" sz="4000" b="1" kern="0" dirty="0">
                <a:solidFill>
                  <a:srgbClr val="CC3300"/>
                </a:solidFill>
                <a:latin typeface="黑体" panose="02010609060101010101" charset="-122"/>
                <a:ea typeface="黑体" panose="02010609060101010101" charset="-122"/>
              </a:rPr>
              <a:t>是什么？</a:t>
            </a:r>
            <a:endParaRPr lang="zh-CN" altLang="en-US" sz="4000" b="1" kern="0" dirty="0">
              <a:solidFill>
                <a:srgbClr val="CC33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diamond(in)">
                                      <p:cBhvr>
                                        <p:cTn id="7" dur="2000"/>
                                        <p:tgtEl>
                                          <p:spTgt spid="665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Rectangle 6"/>
          <p:cNvSpPr>
            <a:spLocks noChangeArrowheads="1"/>
          </p:cNvSpPr>
          <p:nvPr/>
        </p:nvSpPr>
        <p:spPr bwMode="auto">
          <a:xfrm>
            <a:off x="880533" y="5662613"/>
            <a:ext cx="6647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a:solidFill>
                  <a:srgbClr val="FF0000"/>
                </a:solidFill>
                <a:latin typeface="黑体" panose="02010609060101010101" charset="-122"/>
                <a:ea typeface="黑体" panose="02010609060101010101" charset="-122"/>
              </a:rPr>
              <a:t>你还记得哪些写明月的古诗句？</a:t>
            </a:r>
            <a:endParaRPr lang="zh-CN" altLang="en-US" sz="3600" b="1">
              <a:solidFill>
                <a:srgbClr val="FF0000"/>
              </a:solidFill>
              <a:latin typeface="黑体" panose="02010609060101010101" charset="-122"/>
              <a:ea typeface="黑体" panose="02010609060101010101" charset="-122"/>
            </a:endParaRPr>
          </a:p>
        </p:txBody>
      </p:sp>
      <p:pic>
        <p:nvPicPr>
          <p:cNvPr id="47113" name="Picture 9" descr="u=377124974,965107107&amp;gp=3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2434" y="836613"/>
            <a:ext cx="8614833"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11270"/>
          <p:cNvSpPr txBox="1">
            <a:spLocks noChangeArrowheads="1"/>
          </p:cNvSpPr>
          <p:nvPr/>
        </p:nvSpPr>
        <p:spPr bwMode="auto">
          <a:xfrm>
            <a:off x="10467255" y="765175"/>
            <a:ext cx="1015663" cy="2862322"/>
          </a:xfrm>
          <a:prstGeom prst="rect">
            <a:avLst/>
          </a:prstGeom>
        </p:spPr>
        <p:style>
          <a:lnRef idx="1">
            <a:schemeClr val="accent6"/>
          </a:lnRef>
          <a:fillRef idx="2">
            <a:schemeClr val="accent6"/>
          </a:fillRef>
          <a:effectRef idx="1">
            <a:schemeClr val="accent6"/>
          </a:effectRef>
          <a:fontRef idx="minor">
            <a:schemeClr val="dk1"/>
          </a:fontRef>
        </p:style>
        <p:txBody>
          <a:bodyPr vert="eaVert"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defRPr/>
            </a:pPr>
            <a:r>
              <a:rPr lang="zh-CN" altLang="en-US" sz="5400" dirty="0" smtClean="0">
                <a:solidFill>
                  <a:srgbClr val="FF3300"/>
                </a:solidFill>
                <a:latin typeface="黑体" panose="02010609060101010101" charset="-122"/>
                <a:ea typeface="黑体" panose="02010609060101010101" charset="-122"/>
              </a:rPr>
              <a:t>拓展延伸</a:t>
            </a:r>
            <a:endParaRPr lang="zh-CN" altLang="en-US" sz="5400" dirty="0" smtClean="0">
              <a:solidFill>
                <a:srgbClr val="FF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7113"/>
                                        </p:tgtEl>
                                        <p:attrNameLst>
                                          <p:attrName>style.visibility</p:attrName>
                                        </p:attrNameLst>
                                      </p:cBhvr>
                                      <p:to>
                                        <p:strVal val="visible"/>
                                      </p:to>
                                    </p:set>
                                    <p:animEffect transition="in" filter="blinds(horizontal)">
                                      <p:cBhvr>
                                        <p:cTn id="7" dur="500"/>
                                        <p:tgtEl>
                                          <p:spTgt spid="471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7110"/>
                                        </p:tgtEl>
                                        <p:attrNameLst>
                                          <p:attrName>style.visibility</p:attrName>
                                        </p:attrNameLst>
                                      </p:cBhvr>
                                      <p:to>
                                        <p:strVal val="visible"/>
                                      </p:to>
                                    </p:set>
                                    <p:anim calcmode="lin" valueType="num">
                                      <p:cBhvr additive="base">
                                        <p:cTn id="12" dur="500" fill="hold"/>
                                        <p:tgtEl>
                                          <p:spTgt spid="47110"/>
                                        </p:tgtEl>
                                        <p:attrNameLst>
                                          <p:attrName>ppt_x</p:attrName>
                                        </p:attrNameLst>
                                      </p:cBhvr>
                                      <p:tavLst>
                                        <p:tav tm="0">
                                          <p:val>
                                            <p:strVal val="#ppt_x"/>
                                          </p:val>
                                        </p:tav>
                                        <p:tav tm="100000">
                                          <p:val>
                                            <p:strVal val="#ppt_x"/>
                                          </p:val>
                                        </p:tav>
                                      </p:tavLst>
                                    </p:anim>
                                    <p:anim calcmode="lin" valueType="num">
                                      <p:cBhvr additive="base">
                                        <p:cTn id="13" dur="500" fill="hold"/>
                                        <p:tgtEl>
                                          <p:spTgt spid="47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073" descr="03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667" y="578434"/>
            <a:ext cx="9232900"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文本框 3074">
            <a:hlinkClick r:id="rId2"/>
          </p:cNvPr>
          <p:cNvSpPr txBox="1">
            <a:spLocks noChangeArrowheads="1"/>
          </p:cNvSpPr>
          <p:nvPr/>
        </p:nvSpPr>
        <p:spPr bwMode="auto">
          <a:xfrm>
            <a:off x="10062633" y="1942407"/>
            <a:ext cx="1219200"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600" b="1" dirty="0">
                <a:solidFill>
                  <a:srgbClr val="FF3300"/>
                </a:solidFill>
                <a:latin typeface="黑体" panose="02010609060101010101" charset="-122"/>
                <a:ea typeface="黑体" panose="02010609060101010101" charset="-122"/>
              </a:rPr>
              <a:t>观沧海</a:t>
            </a:r>
            <a:endParaRPr lang="zh-CN" altLang="en-US" sz="6600" b="1" dirty="0">
              <a:solidFill>
                <a:srgbClr val="FF33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411"/>
                                        </p:tgtEl>
                                        <p:attrNameLst>
                                          <p:attrName>style.visibility</p:attrName>
                                        </p:attrNameLst>
                                      </p:cBhvr>
                                      <p:to>
                                        <p:strVal val="visible"/>
                                      </p:to>
                                    </p:set>
                                    <p:animEffect transition="in" filter="barn(inVertical)">
                                      <p:cBhvr>
                                        <p:cTn id="10"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Text Box 6"/>
          <p:cNvSpPr txBox="1">
            <a:spLocks noChangeArrowheads="1"/>
          </p:cNvSpPr>
          <p:nvPr/>
        </p:nvSpPr>
        <p:spPr bwMode="auto">
          <a:xfrm>
            <a:off x="1102784" y="1239839"/>
            <a:ext cx="8737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黑体" panose="02010609060101010101" charset="-122"/>
                <a:ea typeface="黑体" panose="02010609060101010101" charset="-122"/>
              </a:rPr>
              <a:t>但愿人长久，千里共婵娟。</a:t>
            </a:r>
            <a:endParaRPr lang="zh-CN" altLang="en-US" sz="1800" b="1">
              <a:latin typeface="黑体" panose="02010609060101010101" charset="-122"/>
              <a:ea typeface="黑体" panose="02010609060101010101" charset="-122"/>
            </a:endParaRPr>
          </a:p>
        </p:txBody>
      </p:sp>
      <p:sp>
        <p:nvSpPr>
          <p:cNvPr id="23558" name="Rectangle 7"/>
          <p:cNvSpPr>
            <a:spLocks noChangeArrowheads="1"/>
          </p:cNvSpPr>
          <p:nvPr/>
        </p:nvSpPr>
        <p:spPr bwMode="auto">
          <a:xfrm>
            <a:off x="5181600" y="1925638"/>
            <a:ext cx="39036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dirty="0">
                <a:solidFill>
                  <a:srgbClr val="FF0000"/>
                </a:solidFill>
                <a:latin typeface="黑体" panose="02010609060101010101" charset="-122"/>
                <a:ea typeface="黑体" panose="02010609060101010101" charset="-122"/>
              </a:rPr>
              <a:t>苏轼 </a:t>
            </a:r>
            <a:r>
              <a:rPr lang="en-US" altLang="zh-CN" b="1" dirty="0">
                <a:solidFill>
                  <a:srgbClr val="FF0000"/>
                </a:solidFill>
                <a:latin typeface="黑体" panose="02010609060101010101" charset="-122"/>
                <a:ea typeface="黑体" panose="02010609060101010101" charset="-122"/>
              </a:rPr>
              <a:t>《</a:t>
            </a:r>
            <a:r>
              <a:rPr lang="zh-CN" altLang="en-US" b="1" dirty="0">
                <a:solidFill>
                  <a:srgbClr val="FF0000"/>
                </a:solidFill>
                <a:latin typeface="黑体" panose="02010609060101010101" charset="-122"/>
                <a:ea typeface="黑体" panose="02010609060101010101" charset="-122"/>
              </a:rPr>
              <a:t>水调歌</a:t>
            </a:r>
            <a:r>
              <a:rPr lang="zh-CN" altLang="en-US" b="1" dirty="0" smtClean="0">
                <a:solidFill>
                  <a:srgbClr val="FF0000"/>
                </a:solidFill>
                <a:latin typeface="黑体" panose="02010609060101010101" charset="-122"/>
                <a:ea typeface="黑体" panose="02010609060101010101" charset="-122"/>
              </a:rPr>
              <a:t>头（明月</a:t>
            </a:r>
            <a:r>
              <a:rPr lang="zh-CN" altLang="en-US" b="1" dirty="0">
                <a:solidFill>
                  <a:srgbClr val="FF0000"/>
                </a:solidFill>
                <a:latin typeface="黑体" panose="02010609060101010101" charset="-122"/>
                <a:ea typeface="黑体" panose="02010609060101010101" charset="-122"/>
              </a:rPr>
              <a:t>几时有）</a:t>
            </a:r>
            <a:r>
              <a:rPr lang="en-US" altLang="zh-CN" b="1" dirty="0" smtClean="0">
                <a:solidFill>
                  <a:srgbClr val="FF0000"/>
                </a:solidFill>
                <a:latin typeface="黑体" panose="02010609060101010101" charset="-122"/>
                <a:ea typeface="黑体" panose="02010609060101010101" charset="-122"/>
              </a:rPr>
              <a:t>》</a:t>
            </a:r>
            <a:r>
              <a:rPr lang="en-US" altLang="zh-CN" dirty="0" smtClean="0">
                <a:solidFill>
                  <a:srgbClr val="FF0000"/>
                </a:solidFill>
                <a:latin typeface="黑体" panose="02010609060101010101" charset="-122"/>
                <a:ea typeface="黑体" panose="02010609060101010101" charset="-122"/>
              </a:rPr>
              <a:t> </a:t>
            </a:r>
            <a:endParaRPr lang="en-US" altLang="zh-CN" dirty="0">
              <a:solidFill>
                <a:srgbClr val="FF0000"/>
              </a:solidFill>
              <a:latin typeface="黑体" panose="02010609060101010101" charset="-122"/>
              <a:ea typeface="黑体" panose="02010609060101010101" charset="-122"/>
            </a:endParaRPr>
          </a:p>
        </p:txBody>
      </p:sp>
      <p:sp>
        <p:nvSpPr>
          <p:cNvPr id="48136" name="Text Box 8"/>
          <p:cNvSpPr txBox="1">
            <a:spLocks noChangeArrowheads="1"/>
          </p:cNvSpPr>
          <p:nvPr/>
        </p:nvSpPr>
        <p:spPr bwMode="auto">
          <a:xfrm>
            <a:off x="1102784" y="2459039"/>
            <a:ext cx="9652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黑体" panose="02010609060101010101" charset="-122"/>
                <a:ea typeface="黑体" panose="02010609060101010101" charset="-122"/>
              </a:rPr>
              <a:t>海上生明月，天涯共此时。</a:t>
            </a:r>
            <a:endParaRPr lang="zh-CN" altLang="en-US" sz="3200" b="1">
              <a:latin typeface="黑体" panose="02010609060101010101" charset="-122"/>
              <a:ea typeface="黑体" panose="02010609060101010101" charset="-122"/>
            </a:endParaRPr>
          </a:p>
        </p:txBody>
      </p:sp>
      <p:sp>
        <p:nvSpPr>
          <p:cNvPr id="23560" name="Rectangle 9"/>
          <p:cNvSpPr>
            <a:spLocks noChangeArrowheads="1"/>
          </p:cNvSpPr>
          <p:nvPr/>
        </p:nvSpPr>
        <p:spPr bwMode="auto">
          <a:xfrm>
            <a:off x="5232400" y="3068638"/>
            <a:ext cx="25106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FF0000"/>
                </a:solidFill>
                <a:latin typeface="黑体" panose="02010609060101010101" charset="-122"/>
                <a:ea typeface="黑体" panose="02010609060101010101" charset="-122"/>
              </a:rPr>
              <a:t>张九龄 </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望月怀远</a:t>
            </a:r>
            <a:r>
              <a:rPr lang="en-US" altLang="zh-CN" b="1">
                <a:solidFill>
                  <a:srgbClr val="FF0000"/>
                </a:solidFill>
                <a:latin typeface="黑体" panose="02010609060101010101" charset="-122"/>
                <a:ea typeface="黑体" panose="02010609060101010101" charset="-122"/>
              </a:rPr>
              <a:t>》 </a:t>
            </a:r>
            <a:endParaRPr lang="en-US" altLang="zh-CN" b="1">
              <a:solidFill>
                <a:srgbClr val="FF0000"/>
              </a:solidFill>
              <a:latin typeface="黑体" panose="02010609060101010101" charset="-122"/>
              <a:ea typeface="黑体" panose="02010609060101010101" charset="-122"/>
            </a:endParaRPr>
          </a:p>
        </p:txBody>
      </p:sp>
      <p:sp>
        <p:nvSpPr>
          <p:cNvPr id="48138" name="Text Box 10"/>
          <p:cNvSpPr txBox="1">
            <a:spLocks noChangeArrowheads="1"/>
          </p:cNvSpPr>
          <p:nvPr/>
        </p:nvSpPr>
        <p:spPr bwMode="auto">
          <a:xfrm>
            <a:off x="1117600" y="3525839"/>
            <a:ext cx="90424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黑体" panose="02010609060101010101" charset="-122"/>
                <a:ea typeface="黑体" panose="02010609060101010101" charset="-122"/>
              </a:rPr>
              <a:t>可怜楼上月徘徊，应照离人妆镜台。</a:t>
            </a:r>
            <a:endParaRPr lang="zh-CN" altLang="en-US" sz="3200" b="1">
              <a:latin typeface="黑体" panose="02010609060101010101" charset="-122"/>
              <a:ea typeface="黑体" panose="02010609060101010101" charset="-122"/>
            </a:endParaRPr>
          </a:p>
        </p:txBody>
      </p:sp>
      <p:sp>
        <p:nvSpPr>
          <p:cNvPr id="23562" name="Rectangle 11"/>
          <p:cNvSpPr>
            <a:spLocks noChangeArrowheads="1"/>
          </p:cNvSpPr>
          <p:nvPr/>
        </p:nvSpPr>
        <p:spPr bwMode="auto">
          <a:xfrm>
            <a:off x="5232400" y="4197350"/>
            <a:ext cx="26260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FF0000"/>
                </a:solidFill>
                <a:latin typeface="黑体" panose="02010609060101010101" charset="-122"/>
                <a:ea typeface="黑体" panose="02010609060101010101" charset="-122"/>
              </a:rPr>
              <a:t>张若虚 </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春江花月夜</a:t>
            </a:r>
            <a:r>
              <a:rPr lang="en-US" altLang="zh-CN" b="1">
                <a:solidFill>
                  <a:srgbClr val="FF0000"/>
                </a:solidFill>
                <a:latin typeface="黑体" panose="02010609060101010101" charset="-122"/>
                <a:ea typeface="黑体" panose="02010609060101010101" charset="-122"/>
              </a:rPr>
              <a:t>》</a:t>
            </a:r>
            <a:endParaRPr lang="en-US" altLang="zh-CN" b="1">
              <a:solidFill>
                <a:srgbClr val="FF0000"/>
              </a:solidFill>
              <a:latin typeface="黑体" panose="02010609060101010101" charset="-122"/>
              <a:ea typeface="黑体" panose="02010609060101010101" charset="-122"/>
            </a:endParaRPr>
          </a:p>
        </p:txBody>
      </p:sp>
      <p:sp>
        <p:nvSpPr>
          <p:cNvPr id="48140" name="Text Box 12"/>
          <p:cNvSpPr txBox="1">
            <a:spLocks noChangeArrowheads="1"/>
          </p:cNvSpPr>
          <p:nvPr/>
        </p:nvSpPr>
        <p:spPr bwMode="auto">
          <a:xfrm>
            <a:off x="1102784" y="4745039"/>
            <a:ext cx="8839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latin typeface="黑体" panose="02010609060101010101" charset="-122"/>
                <a:ea typeface="黑体" panose="02010609060101010101" charset="-122"/>
              </a:rPr>
              <a:t>今宵酒醒何处？杨柳岸、晓风残月。</a:t>
            </a:r>
            <a:endParaRPr lang="zh-CN" altLang="en-US" sz="3200" b="1">
              <a:latin typeface="黑体" panose="02010609060101010101" charset="-122"/>
              <a:ea typeface="黑体" panose="02010609060101010101" charset="-122"/>
            </a:endParaRPr>
          </a:p>
        </p:txBody>
      </p:sp>
      <p:sp>
        <p:nvSpPr>
          <p:cNvPr id="23564" name="Rectangle 13"/>
          <p:cNvSpPr>
            <a:spLocks noChangeArrowheads="1"/>
          </p:cNvSpPr>
          <p:nvPr/>
        </p:nvSpPr>
        <p:spPr bwMode="auto">
          <a:xfrm>
            <a:off x="5327651" y="5492750"/>
            <a:ext cx="20457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FF0000"/>
                </a:solidFill>
                <a:latin typeface="黑体" panose="02010609060101010101" charset="-122"/>
                <a:ea typeface="黑体" panose="02010609060101010101" charset="-122"/>
              </a:rPr>
              <a:t>柳永 </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雨霖铃</a:t>
            </a:r>
            <a:r>
              <a:rPr lang="en-US" altLang="zh-CN" b="1">
                <a:solidFill>
                  <a:srgbClr val="FF0000"/>
                </a:solidFill>
                <a:latin typeface="黑体" panose="02010609060101010101" charset="-122"/>
                <a:ea typeface="黑体" panose="02010609060101010101" charset="-122"/>
              </a:rPr>
              <a:t>》 </a:t>
            </a:r>
            <a:endParaRPr lang="en-US" altLang="zh-CN" b="1">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8134"/>
                                        </p:tgtEl>
                                        <p:attrNameLst>
                                          <p:attrName>style.visibility</p:attrName>
                                        </p:attrNameLst>
                                      </p:cBhvr>
                                      <p:to>
                                        <p:strVal val="visible"/>
                                      </p:to>
                                    </p:set>
                                    <p:animEffect transition="in" filter="slide(fromBottom)">
                                      <p:cBhvr>
                                        <p:cTn id="7" dur="500"/>
                                        <p:tgtEl>
                                          <p:spTgt spid="48134"/>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3558"/>
                                        </p:tgtEl>
                                        <p:attrNameLst>
                                          <p:attrName>style.visibility</p:attrName>
                                        </p:attrNameLst>
                                      </p:cBhvr>
                                      <p:to>
                                        <p:strVal val="visible"/>
                                      </p:to>
                                    </p:set>
                                    <p:animEffect transition="in" filter="slide(fromBottom)">
                                      <p:cBhvr>
                                        <p:cTn id="10" dur="500"/>
                                        <p:tgtEl>
                                          <p:spTgt spid="2355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8136"/>
                                        </p:tgtEl>
                                        <p:attrNameLst>
                                          <p:attrName>style.visibility</p:attrName>
                                        </p:attrNameLst>
                                      </p:cBhvr>
                                      <p:to>
                                        <p:strVal val="visible"/>
                                      </p:to>
                                    </p:set>
                                    <p:anim calcmode="lin" valueType="num">
                                      <p:cBhvr additive="base">
                                        <p:cTn id="15" dur="500" fill="hold"/>
                                        <p:tgtEl>
                                          <p:spTgt spid="48136"/>
                                        </p:tgtEl>
                                        <p:attrNameLst>
                                          <p:attrName>ppt_x</p:attrName>
                                        </p:attrNameLst>
                                      </p:cBhvr>
                                      <p:tavLst>
                                        <p:tav tm="0">
                                          <p:val>
                                            <p:strVal val="#ppt_x"/>
                                          </p:val>
                                        </p:tav>
                                        <p:tav tm="100000">
                                          <p:val>
                                            <p:strVal val="#ppt_x"/>
                                          </p:val>
                                        </p:tav>
                                      </p:tavLst>
                                    </p:anim>
                                    <p:anim calcmode="lin" valueType="num">
                                      <p:cBhvr additive="base">
                                        <p:cTn id="16" dur="500" fill="hold"/>
                                        <p:tgtEl>
                                          <p:spTgt spid="4813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560"/>
                                        </p:tgtEl>
                                        <p:attrNameLst>
                                          <p:attrName>style.visibility</p:attrName>
                                        </p:attrNameLst>
                                      </p:cBhvr>
                                      <p:to>
                                        <p:strVal val="visible"/>
                                      </p:to>
                                    </p:set>
                                    <p:anim calcmode="lin" valueType="num">
                                      <p:cBhvr additive="base">
                                        <p:cTn id="19" dur="500" fill="hold"/>
                                        <p:tgtEl>
                                          <p:spTgt spid="23560"/>
                                        </p:tgtEl>
                                        <p:attrNameLst>
                                          <p:attrName>ppt_x</p:attrName>
                                        </p:attrNameLst>
                                      </p:cBhvr>
                                      <p:tavLst>
                                        <p:tav tm="0">
                                          <p:val>
                                            <p:strVal val="#ppt_x"/>
                                          </p:val>
                                        </p:tav>
                                        <p:tav tm="100000">
                                          <p:val>
                                            <p:strVal val="#ppt_x"/>
                                          </p:val>
                                        </p:tav>
                                      </p:tavLst>
                                    </p:anim>
                                    <p:anim calcmode="lin" valueType="num">
                                      <p:cBhvr additive="base">
                                        <p:cTn id="20"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48138"/>
                                        </p:tgtEl>
                                        <p:attrNameLst>
                                          <p:attrName>style.visibility</p:attrName>
                                        </p:attrNameLst>
                                      </p:cBhvr>
                                      <p:to>
                                        <p:strVal val="visible"/>
                                      </p:to>
                                    </p:set>
                                    <p:anim calcmode="lin" valueType="num">
                                      <p:cBhvr>
                                        <p:cTn id="25" dur="1000" fill="hold"/>
                                        <p:tgtEl>
                                          <p:spTgt spid="48138"/>
                                        </p:tgtEl>
                                        <p:attrNameLst>
                                          <p:attrName>ppt_w</p:attrName>
                                        </p:attrNameLst>
                                      </p:cBhvr>
                                      <p:tavLst>
                                        <p:tav tm="0">
                                          <p:val>
                                            <p:strVal val="#ppt_w*0.70"/>
                                          </p:val>
                                        </p:tav>
                                        <p:tav tm="100000">
                                          <p:val>
                                            <p:strVal val="#ppt_w"/>
                                          </p:val>
                                        </p:tav>
                                      </p:tavLst>
                                    </p:anim>
                                    <p:anim calcmode="lin" valueType="num">
                                      <p:cBhvr>
                                        <p:cTn id="26" dur="1000" fill="hold"/>
                                        <p:tgtEl>
                                          <p:spTgt spid="48138"/>
                                        </p:tgtEl>
                                        <p:attrNameLst>
                                          <p:attrName>ppt_h</p:attrName>
                                        </p:attrNameLst>
                                      </p:cBhvr>
                                      <p:tavLst>
                                        <p:tav tm="0">
                                          <p:val>
                                            <p:strVal val="#ppt_h"/>
                                          </p:val>
                                        </p:tav>
                                        <p:tav tm="100000">
                                          <p:val>
                                            <p:strVal val="#ppt_h"/>
                                          </p:val>
                                        </p:tav>
                                      </p:tavLst>
                                    </p:anim>
                                    <p:animEffect transition="in" filter="fade">
                                      <p:cBhvr>
                                        <p:cTn id="27" dur="1000"/>
                                        <p:tgtEl>
                                          <p:spTgt spid="48138"/>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23562"/>
                                        </p:tgtEl>
                                        <p:attrNameLst>
                                          <p:attrName>style.visibility</p:attrName>
                                        </p:attrNameLst>
                                      </p:cBhvr>
                                      <p:to>
                                        <p:strVal val="visible"/>
                                      </p:to>
                                    </p:set>
                                    <p:anim calcmode="lin" valueType="num">
                                      <p:cBhvr>
                                        <p:cTn id="30" dur="1000" fill="hold"/>
                                        <p:tgtEl>
                                          <p:spTgt spid="23562"/>
                                        </p:tgtEl>
                                        <p:attrNameLst>
                                          <p:attrName>ppt_w</p:attrName>
                                        </p:attrNameLst>
                                      </p:cBhvr>
                                      <p:tavLst>
                                        <p:tav tm="0">
                                          <p:val>
                                            <p:strVal val="#ppt_w*0.70"/>
                                          </p:val>
                                        </p:tav>
                                        <p:tav tm="100000">
                                          <p:val>
                                            <p:strVal val="#ppt_w"/>
                                          </p:val>
                                        </p:tav>
                                      </p:tavLst>
                                    </p:anim>
                                    <p:anim calcmode="lin" valueType="num">
                                      <p:cBhvr>
                                        <p:cTn id="31" dur="1000" fill="hold"/>
                                        <p:tgtEl>
                                          <p:spTgt spid="23562"/>
                                        </p:tgtEl>
                                        <p:attrNameLst>
                                          <p:attrName>ppt_h</p:attrName>
                                        </p:attrNameLst>
                                      </p:cBhvr>
                                      <p:tavLst>
                                        <p:tav tm="0">
                                          <p:val>
                                            <p:strVal val="#ppt_h"/>
                                          </p:val>
                                        </p:tav>
                                        <p:tav tm="100000">
                                          <p:val>
                                            <p:strVal val="#ppt_h"/>
                                          </p:val>
                                        </p:tav>
                                      </p:tavLst>
                                    </p:anim>
                                    <p:animEffect transition="in" filter="fade">
                                      <p:cBhvr>
                                        <p:cTn id="32" dur="1000"/>
                                        <p:tgtEl>
                                          <p:spTgt spid="23562"/>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48140"/>
                                        </p:tgtEl>
                                        <p:attrNameLst>
                                          <p:attrName>style.visibility</p:attrName>
                                        </p:attrNameLst>
                                      </p:cBhvr>
                                      <p:to>
                                        <p:strVal val="visible"/>
                                      </p:to>
                                    </p:set>
                                    <p:anim calcmode="discrete" valueType="clr">
                                      <p:cBhvr override="childStyle">
                                        <p:cTn id="37" dur="80"/>
                                        <p:tgtEl>
                                          <p:spTgt spid="48140"/>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48140"/>
                                        </p:tgtEl>
                                        <p:attrNameLst>
                                          <p:attrName>fillcolor</p:attrName>
                                        </p:attrNameLst>
                                      </p:cBhvr>
                                      <p:tavLst>
                                        <p:tav tm="0">
                                          <p:val>
                                            <p:clrVal>
                                              <a:schemeClr val="accent2"/>
                                            </p:clrVal>
                                          </p:val>
                                        </p:tav>
                                        <p:tav tm="50000">
                                          <p:val>
                                            <p:clrVal>
                                              <a:schemeClr val="hlink"/>
                                            </p:clrVal>
                                          </p:val>
                                        </p:tav>
                                      </p:tavLst>
                                    </p:anim>
                                    <p:set>
                                      <p:cBhvr>
                                        <p:cTn id="39" dur="80"/>
                                        <p:tgtEl>
                                          <p:spTgt spid="48140"/>
                                        </p:tgtEl>
                                        <p:attrNameLst>
                                          <p:attrName>fill.type</p:attrName>
                                        </p:attrNameLst>
                                      </p:cBhvr>
                                      <p:to>
                                        <p:strVal val="solid"/>
                                      </p:to>
                                    </p:set>
                                  </p:childTnLst>
                                </p:cTn>
                              </p:par>
                              <p:par>
                                <p:cTn id="40" presetID="27" presetClass="entr" presetSubtype="0" fill="hold" grpId="0" nodeType="withEffect">
                                  <p:stCondLst>
                                    <p:cond delay="0"/>
                                  </p:stCondLst>
                                  <p:iterate type="lt">
                                    <p:tmPct val="50000"/>
                                  </p:iterate>
                                  <p:childTnLst>
                                    <p:set>
                                      <p:cBhvr>
                                        <p:cTn id="41" dur="1" fill="hold">
                                          <p:stCondLst>
                                            <p:cond delay="0"/>
                                          </p:stCondLst>
                                        </p:cTn>
                                        <p:tgtEl>
                                          <p:spTgt spid="23564"/>
                                        </p:tgtEl>
                                        <p:attrNameLst>
                                          <p:attrName>style.visibility</p:attrName>
                                        </p:attrNameLst>
                                      </p:cBhvr>
                                      <p:to>
                                        <p:strVal val="visible"/>
                                      </p:to>
                                    </p:set>
                                    <p:anim calcmode="discrete" valueType="clr">
                                      <p:cBhvr override="childStyle">
                                        <p:cTn id="42" dur="80"/>
                                        <p:tgtEl>
                                          <p:spTgt spid="23564"/>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3564"/>
                                        </p:tgtEl>
                                        <p:attrNameLst>
                                          <p:attrName>fillcolor</p:attrName>
                                        </p:attrNameLst>
                                      </p:cBhvr>
                                      <p:tavLst>
                                        <p:tav tm="0">
                                          <p:val>
                                            <p:clrVal>
                                              <a:schemeClr val="accent2"/>
                                            </p:clrVal>
                                          </p:val>
                                        </p:tav>
                                        <p:tav tm="50000">
                                          <p:val>
                                            <p:clrVal>
                                              <a:schemeClr val="hlink"/>
                                            </p:clrVal>
                                          </p:val>
                                        </p:tav>
                                      </p:tavLst>
                                    </p:anim>
                                    <p:set>
                                      <p:cBhvr>
                                        <p:cTn id="44" dur="80"/>
                                        <p:tgtEl>
                                          <p:spTgt spid="235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p:bldP spid="23558" grpId="0"/>
      <p:bldP spid="48136" grpId="0"/>
      <p:bldP spid="23560" grpId="0"/>
      <p:bldP spid="48138" grpId="0"/>
      <p:bldP spid="23562" grpId="0"/>
      <p:bldP spid="48140" grpId="0"/>
      <p:bldP spid="2356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9" name="Text Box 7"/>
          <p:cNvSpPr txBox="1">
            <a:spLocks noChangeArrowheads="1"/>
          </p:cNvSpPr>
          <p:nvPr/>
        </p:nvSpPr>
        <p:spPr bwMode="auto">
          <a:xfrm>
            <a:off x="814917" y="1408114"/>
            <a:ext cx="1008168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600" b="1" dirty="0">
                <a:ea typeface="黑体" panose="02010609060101010101" charset="-122"/>
              </a:rPr>
              <a:t>“青天有月来几时，</a:t>
            </a:r>
            <a:endParaRPr lang="zh-CN" altLang="en-US" sz="3600" b="1" dirty="0">
              <a:ea typeface="黑体" panose="02010609060101010101" charset="-122"/>
            </a:endParaRPr>
          </a:p>
          <a:p>
            <a:pPr eaLnBrk="1" hangingPunct="1">
              <a:spcBef>
                <a:spcPct val="50000"/>
              </a:spcBef>
            </a:pPr>
            <a:r>
              <a:rPr lang="zh-CN" altLang="en-US" sz="3600" b="1" dirty="0">
                <a:ea typeface="黑体" panose="02010609060101010101" charset="-122"/>
              </a:rPr>
              <a:t>    我今停杯一问之。”</a:t>
            </a:r>
            <a:endParaRPr lang="en-US" altLang="zh-CN" sz="3600" b="1" dirty="0">
              <a:ea typeface="黑体" panose="02010609060101010101" charset="-122"/>
            </a:endParaRPr>
          </a:p>
          <a:p>
            <a:pPr eaLnBrk="1" hangingPunct="1">
              <a:spcBef>
                <a:spcPct val="50000"/>
              </a:spcBef>
            </a:pPr>
            <a:r>
              <a:rPr lang="zh-CN" altLang="en-US" sz="3600" b="1" dirty="0">
                <a:solidFill>
                  <a:schemeClr val="accent2"/>
                </a:solidFill>
                <a:ea typeface="黑体" panose="02010609060101010101" charset="-122"/>
              </a:rPr>
              <a:t>                                     </a:t>
            </a:r>
            <a:r>
              <a:rPr lang="zh-CN" altLang="en-US" sz="3200" b="1" dirty="0">
                <a:solidFill>
                  <a:srgbClr val="FF0000"/>
                </a:solidFill>
                <a:ea typeface="黑体" panose="02010609060101010101" charset="-122"/>
              </a:rPr>
              <a:t>李白</a:t>
            </a:r>
            <a:r>
              <a:rPr lang="en-US" altLang="zh-CN" sz="3200" b="1" dirty="0">
                <a:solidFill>
                  <a:srgbClr val="FF0000"/>
                </a:solidFill>
                <a:ea typeface="黑体" panose="02010609060101010101" charset="-122"/>
              </a:rPr>
              <a:t>《</a:t>
            </a:r>
            <a:r>
              <a:rPr lang="zh-CN" altLang="en-US" sz="3200" b="1" dirty="0">
                <a:solidFill>
                  <a:srgbClr val="FF0000"/>
                </a:solidFill>
                <a:ea typeface="黑体" panose="02010609060101010101" charset="-122"/>
              </a:rPr>
              <a:t>把酒问月</a:t>
            </a:r>
            <a:r>
              <a:rPr lang="en-US" altLang="zh-CN" sz="3200" b="1" dirty="0">
                <a:solidFill>
                  <a:srgbClr val="FF0000"/>
                </a:solidFill>
                <a:ea typeface="黑体" panose="02010609060101010101" charset="-122"/>
              </a:rPr>
              <a:t>》</a:t>
            </a:r>
            <a:endParaRPr lang="en-US" altLang="zh-CN" sz="3200" b="1" dirty="0">
              <a:solidFill>
                <a:srgbClr val="FF0000"/>
              </a:solidFill>
              <a:ea typeface="黑体" panose="02010609060101010101" charset="-122"/>
            </a:endParaRPr>
          </a:p>
        </p:txBody>
      </p:sp>
      <p:sp>
        <p:nvSpPr>
          <p:cNvPr id="49160" name="Text Box 8"/>
          <p:cNvSpPr txBox="1">
            <a:spLocks noChangeArrowheads="1"/>
          </p:cNvSpPr>
          <p:nvPr/>
        </p:nvSpPr>
        <p:spPr bwMode="auto">
          <a:xfrm>
            <a:off x="793751" y="3987800"/>
            <a:ext cx="108712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600" dirty="0">
                <a:ea typeface="黑体" panose="02010609060101010101" charset="-122"/>
              </a:rPr>
              <a:t>“</a:t>
            </a:r>
            <a:r>
              <a:rPr lang="zh-CN" altLang="en-US" sz="3600" b="1" dirty="0">
                <a:ea typeface="黑体" panose="02010609060101010101" charset="-122"/>
              </a:rPr>
              <a:t>举杯邀明月，对影成三人</a:t>
            </a:r>
            <a:r>
              <a:rPr lang="zh-CN" altLang="en-US" sz="3600" dirty="0">
                <a:ea typeface="黑体" panose="02010609060101010101" charset="-122"/>
              </a:rPr>
              <a:t>。</a:t>
            </a:r>
            <a:r>
              <a:rPr lang="zh-CN" altLang="en-US" sz="3600" b="1" dirty="0">
                <a:ea typeface="黑体" panose="02010609060101010101" charset="-122"/>
              </a:rPr>
              <a:t>”</a:t>
            </a:r>
            <a:endParaRPr lang="en-US" altLang="zh-CN" sz="3600" b="1" dirty="0">
              <a:ea typeface="黑体" panose="02010609060101010101" charset="-122"/>
            </a:endParaRPr>
          </a:p>
          <a:p>
            <a:pPr eaLnBrk="1" hangingPunct="1">
              <a:spcBef>
                <a:spcPct val="50000"/>
              </a:spcBef>
            </a:pPr>
            <a:r>
              <a:rPr lang="en-US" altLang="zh-CN" sz="3200" b="1" dirty="0">
                <a:solidFill>
                  <a:schemeClr val="accent2"/>
                </a:solidFill>
                <a:ea typeface="黑体" panose="02010609060101010101" charset="-122"/>
              </a:rPr>
              <a:t>                                        </a:t>
            </a:r>
            <a:r>
              <a:rPr lang="en-US" altLang="zh-CN" sz="3200" b="1" dirty="0" smtClean="0">
                <a:solidFill>
                  <a:schemeClr val="accent2"/>
                </a:solidFill>
                <a:ea typeface="黑体" panose="02010609060101010101" charset="-122"/>
              </a:rPr>
              <a:t>  </a:t>
            </a:r>
            <a:r>
              <a:rPr lang="zh-CN" altLang="en-US" sz="3200" b="1" dirty="0" smtClean="0">
                <a:solidFill>
                  <a:srgbClr val="FF0000"/>
                </a:solidFill>
                <a:ea typeface="黑体" panose="02010609060101010101" charset="-122"/>
              </a:rPr>
              <a:t>李白</a:t>
            </a:r>
            <a:r>
              <a:rPr lang="en-US" altLang="zh-CN" sz="3200" b="1" dirty="0">
                <a:solidFill>
                  <a:srgbClr val="FF0000"/>
                </a:solidFill>
                <a:ea typeface="黑体" panose="02010609060101010101" charset="-122"/>
              </a:rPr>
              <a:t>《</a:t>
            </a:r>
            <a:r>
              <a:rPr lang="zh-CN" altLang="en-US" sz="3200" b="1" dirty="0">
                <a:solidFill>
                  <a:srgbClr val="FF0000"/>
                </a:solidFill>
                <a:ea typeface="黑体" panose="02010609060101010101" charset="-122"/>
              </a:rPr>
              <a:t>月下独酌</a:t>
            </a:r>
            <a:r>
              <a:rPr lang="en-US" altLang="zh-CN" sz="3200" b="1" dirty="0">
                <a:solidFill>
                  <a:srgbClr val="FF0000"/>
                </a:solidFill>
                <a:ea typeface="黑体" panose="02010609060101010101" charset="-122"/>
              </a:rPr>
              <a:t>》</a:t>
            </a:r>
            <a:endParaRPr lang="en-US" altLang="zh-CN" sz="3200" b="1" dirty="0">
              <a:solidFill>
                <a:srgbClr val="FF0000"/>
              </a:solidFill>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9"/>
                                        </p:tgtEl>
                                        <p:attrNameLst>
                                          <p:attrName>style.visibility</p:attrName>
                                        </p:attrNameLst>
                                      </p:cBhvr>
                                      <p:to>
                                        <p:strVal val="visible"/>
                                      </p:to>
                                    </p:set>
                                    <p:anim calcmode="lin" valueType="num">
                                      <p:cBhvr additive="base">
                                        <p:cTn id="7" dur="500" fill="hold"/>
                                        <p:tgtEl>
                                          <p:spTgt spid="49159"/>
                                        </p:tgtEl>
                                        <p:attrNameLst>
                                          <p:attrName>ppt_x</p:attrName>
                                        </p:attrNameLst>
                                      </p:cBhvr>
                                      <p:tavLst>
                                        <p:tav tm="0">
                                          <p:val>
                                            <p:strVal val="#ppt_x"/>
                                          </p:val>
                                        </p:tav>
                                        <p:tav tm="100000">
                                          <p:val>
                                            <p:strVal val="#ppt_x"/>
                                          </p:val>
                                        </p:tav>
                                      </p:tavLst>
                                    </p:anim>
                                    <p:anim calcmode="lin" valueType="num">
                                      <p:cBhvr additive="base">
                                        <p:cTn id="8" dur="500" fill="hold"/>
                                        <p:tgtEl>
                                          <p:spTgt spid="491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9160"/>
                                        </p:tgtEl>
                                        <p:attrNameLst>
                                          <p:attrName>style.visibility</p:attrName>
                                        </p:attrNameLst>
                                      </p:cBhvr>
                                      <p:to>
                                        <p:strVal val="visible"/>
                                      </p:to>
                                    </p:set>
                                    <p:animEffect transition="in" filter="slide(fromBottom)">
                                      <p:cBhvr>
                                        <p:cTn id="13" dur="5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9" grpId="0"/>
      <p:bldP spid="4916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3729542" y="2196502"/>
            <a:ext cx="44153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b="1" dirty="0" smtClean="0">
                <a:solidFill>
                  <a:srgbClr val="A50021"/>
                </a:solidFill>
                <a:latin typeface="黑体" panose="02010609060101010101" charset="-122"/>
                <a:ea typeface="黑体" panose="02010609060101010101" charset="-122"/>
              </a:rPr>
              <a:t>第二课时</a:t>
            </a:r>
            <a:endParaRPr lang="zh-CN" altLang="en-US" b="1" dirty="0">
              <a:solidFill>
                <a:srgbClr val="A5002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youimg1.c-ctrip.com/target/tg/974/888/998/f42bd6b8a3d6450a8a11034f6354b22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2339" y="729037"/>
            <a:ext cx="9025467"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48130"/>
          <p:cNvSpPr txBox="1">
            <a:spLocks noChangeArrowheads="1"/>
          </p:cNvSpPr>
          <p:nvPr/>
        </p:nvSpPr>
        <p:spPr bwMode="auto">
          <a:xfrm>
            <a:off x="10377635" y="861239"/>
            <a:ext cx="1107996"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dirty="0">
                <a:ea typeface="楷体_GB2312" pitchFamily="49" charset="-122"/>
              </a:rPr>
              <a:t>次北固山下</a:t>
            </a:r>
            <a:endParaRPr lang="zh-CN" altLang="en-US" sz="6000" dirty="0">
              <a:ea typeface="楷体_GB2312" pitchFamily="49" charset="-122"/>
            </a:endParaRPr>
          </a:p>
        </p:txBody>
      </p:sp>
      <p:sp>
        <p:nvSpPr>
          <p:cNvPr id="4" name="文本框 48131"/>
          <p:cNvSpPr txBox="1">
            <a:spLocks noChangeArrowheads="1"/>
          </p:cNvSpPr>
          <p:nvPr/>
        </p:nvSpPr>
        <p:spPr bwMode="auto">
          <a:xfrm>
            <a:off x="9377806" y="3465093"/>
            <a:ext cx="1015663"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5400" dirty="0">
                <a:latin typeface="黑体" panose="02010609060101010101" charset="-122"/>
                <a:ea typeface="黑体" panose="02010609060101010101" charset="-122"/>
              </a:rPr>
              <a:t>王  湾</a:t>
            </a:r>
            <a:endParaRPr lang="zh-CN" altLang="en-US" sz="5400" dirty="0">
              <a:latin typeface="黑体" panose="02010609060101010101" charset="-122"/>
              <a:ea typeface="黑体" panose="02010609060101010101" charset="-122"/>
            </a:endParaRPr>
          </a:p>
        </p:txBody>
      </p:sp>
    </p:spTree>
  </p:cSld>
  <p:clrMapOvr>
    <a:masterClrMapping/>
  </p:clrMapOvr>
  <p:transition advTm="4118">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1827" y="495058"/>
            <a:ext cx="9059333" cy="547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5772">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ChangeArrowheads="1"/>
          </p:cNvSpPr>
          <p:nvPr/>
        </p:nvSpPr>
        <p:spPr bwMode="auto">
          <a:xfrm>
            <a:off x="653562" y="2425070"/>
            <a:ext cx="1108304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304800">
              <a:lnSpc>
                <a:spcPct val="150000"/>
              </a:lnSpc>
            </a:pPr>
            <a:r>
              <a:rPr lang="en-US" altLang="zh-CN" sz="3200" dirty="0">
                <a:solidFill>
                  <a:srgbClr val="333333"/>
                </a:solidFill>
                <a:latin typeface="黑体" panose="02010609060101010101" charset="-122"/>
                <a:ea typeface="黑体" panose="02010609060101010101" charset="-122"/>
                <a:cs typeface="Arial" panose="020B0604020202020204" pitchFamily="34" charset="0"/>
              </a:rPr>
              <a:t>   </a:t>
            </a:r>
            <a:r>
              <a:rPr lang="zh-CN" sz="3200" dirty="0" smtClean="0">
                <a:solidFill>
                  <a:srgbClr val="333333"/>
                </a:solidFill>
                <a:latin typeface="黑体" panose="02010609060101010101" charset="-122"/>
                <a:ea typeface="黑体" panose="02010609060101010101" charset="-122"/>
                <a:cs typeface="Arial" panose="020B0604020202020204" pitchFamily="34" charset="0"/>
              </a:rPr>
              <a:t>王</a:t>
            </a:r>
            <a:r>
              <a:rPr lang="zh-CN" sz="3200" dirty="0">
                <a:solidFill>
                  <a:srgbClr val="333333"/>
                </a:solidFill>
                <a:latin typeface="黑体" panose="02010609060101010101" charset="-122"/>
                <a:ea typeface="黑体" panose="02010609060101010101" charset="-122"/>
                <a:cs typeface="Arial" panose="020B0604020202020204" pitchFamily="34" charset="0"/>
              </a:rPr>
              <a:t>湾</a:t>
            </a:r>
            <a:r>
              <a:rPr lang="zh-CN" altLang="en-US" sz="3200" dirty="0">
                <a:solidFill>
                  <a:srgbClr val="333333"/>
                </a:solidFill>
                <a:latin typeface="黑体" panose="02010609060101010101" charset="-122"/>
                <a:ea typeface="黑体" panose="02010609060101010101" charset="-122"/>
                <a:cs typeface="Arial" panose="020B0604020202020204" pitchFamily="34" charset="0"/>
              </a:rPr>
              <a:t>，生卒年不详，洛阳（今属河南）人，唐代诗人。</a:t>
            </a:r>
            <a:endParaRPr lang="en-US" altLang="zh-CN" sz="3200" dirty="0">
              <a:solidFill>
                <a:srgbClr val="333333"/>
              </a:solidFill>
              <a:latin typeface="黑体" panose="02010609060101010101" charset="-122"/>
              <a:ea typeface="黑体" panose="02010609060101010101" charset="-122"/>
              <a:cs typeface="Arial" panose="020B0604020202020204" pitchFamily="34" charset="0"/>
            </a:endParaRPr>
          </a:p>
          <a:p>
            <a:pPr indent="304800" eaLnBrk="0" hangingPunct="0">
              <a:lnSpc>
                <a:spcPct val="150000"/>
              </a:lnSpc>
              <a:buFontTx/>
              <a:buNone/>
            </a:pPr>
            <a:r>
              <a:rPr lang="zh-CN" altLang="en-US" sz="3200" dirty="0">
                <a:solidFill>
                  <a:srgbClr val="333333"/>
                </a:solidFill>
                <a:latin typeface="黑体" panose="02010609060101010101" charset="-122"/>
                <a:ea typeface="黑体" panose="02010609060101010101" charset="-122"/>
                <a:cs typeface="Arial" panose="020B0604020202020204" pitchFamily="34" charset="0"/>
              </a:rPr>
              <a:t>  </a:t>
            </a:r>
            <a:r>
              <a:rPr lang="zh-CN" altLang="en-US" sz="3200" dirty="0" smtClean="0">
                <a:solidFill>
                  <a:srgbClr val="333333"/>
                </a:solidFill>
                <a:latin typeface="黑体" panose="02010609060101010101" charset="-122"/>
                <a:ea typeface="黑体" panose="02010609060101010101" charset="-122"/>
                <a:cs typeface="Arial" panose="020B0604020202020204" pitchFamily="34" charset="0"/>
              </a:rPr>
              <a:t> 作为</a:t>
            </a:r>
            <a:r>
              <a:rPr lang="zh-CN" altLang="en-US" sz="3200" dirty="0">
                <a:solidFill>
                  <a:srgbClr val="333333"/>
                </a:solidFill>
                <a:latin typeface="黑体" panose="02010609060101010101" charset="-122"/>
                <a:ea typeface="黑体" panose="02010609060101010101" charset="-122"/>
                <a:cs typeface="Arial" panose="020B0604020202020204" pitchFamily="34" charset="0"/>
              </a:rPr>
              <a:t>开元初年的北方诗人，王湾往来于吴楚间，为江南清丽山水所倾倒，写下了一些歌咏江南山水的作品，</a:t>
            </a:r>
            <a:r>
              <a:rPr lang="en-US" altLang="zh-CN" sz="3200" dirty="0">
                <a:solidFill>
                  <a:srgbClr val="FF0000"/>
                </a:solidFill>
                <a:latin typeface="黑体" panose="02010609060101010101" charset="-122"/>
                <a:ea typeface="黑体" panose="02010609060101010101" charset="-122"/>
                <a:cs typeface="Arial" panose="020B0604020202020204" pitchFamily="34" charset="0"/>
              </a:rPr>
              <a:t>《</a:t>
            </a:r>
            <a:r>
              <a:rPr lang="zh-CN" altLang="en-US" sz="3200" dirty="0">
                <a:solidFill>
                  <a:srgbClr val="FF0000"/>
                </a:solidFill>
                <a:latin typeface="黑体" panose="02010609060101010101" charset="-122"/>
                <a:ea typeface="黑体" panose="02010609060101010101" charset="-122"/>
                <a:cs typeface="Arial" panose="020B0604020202020204" pitchFamily="34" charset="0"/>
              </a:rPr>
              <a:t>次北固山下</a:t>
            </a:r>
            <a:r>
              <a:rPr lang="en-US" altLang="zh-CN" sz="3200" dirty="0">
                <a:solidFill>
                  <a:srgbClr val="FF0000"/>
                </a:solidFill>
                <a:latin typeface="黑体" panose="02010609060101010101" charset="-122"/>
                <a:ea typeface="黑体" panose="02010609060101010101" charset="-122"/>
                <a:cs typeface="Arial" panose="020B0604020202020204" pitchFamily="34" charset="0"/>
              </a:rPr>
              <a:t>》</a:t>
            </a:r>
            <a:r>
              <a:rPr lang="zh-CN" altLang="en-US" sz="3200" dirty="0">
                <a:solidFill>
                  <a:srgbClr val="333333"/>
                </a:solidFill>
                <a:latin typeface="黑体" panose="02010609060101010101" charset="-122"/>
                <a:ea typeface="黑体" panose="02010609060101010101" charset="-122"/>
                <a:cs typeface="Arial" panose="020B0604020202020204" pitchFamily="34" charset="0"/>
              </a:rPr>
              <a:t>就是其中</a:t>
            </a:r>
            <a:r>
              <a:rPr lang="zh-CN" altLang="en-US" sz="3200" dirty="0">
                <a:solidFill>
                  <a:srgbClr val="FF0000"/>
                </a:solidFill>
                <a:latin typeface="黑体" panose="02010609060101010101" charset="-122"/>
                <a:ea typeface="黑体" panose="02010609060101010101" charset="-122"/>
                <a:cs typeface="Arial" panose="020B0604020202020204" pitchFamily="34" charset="0"/>
              </a:rPr>
              <a:t>最为著名</a:t>
            </a:r>
            <a:r>
              <a:rPr lang="zh-CN" altLang="en-US" sz="3200" dirty="0">
                <a:solidFill>
                  <a:srgbClr val="333333"/>
                </a:solidFill>
                <a:latin typeface="黑体" panose="02010609060101010101" charset="-122"/>
                <a:ea typeface="黑体" panose="02010609060101010101" charset="-122"/>
                <a:cs typeface="Arial" panose="020B0604020202020204" pitchFamily="34" charset="0"/>
              </a:rPr>
              <a:t>的一篇。</a:t>
            </a:r>
            <a:endParaRPr lang="en-US" altLang="zh-CN" sz="3200" dirty="0">
              <a:solidFill>
                <a:srgbClr val="333333"/>
              </a:solidFill>
              <a:latin typeface="黑体" panose="02010609060101010101" charset="-122"/>
              <a:ea typeface="黑体" panose="02010609060101010101" charset="-122"/>
              <a:cs typeface="Arial" panose="020B0604020202020204" pitchFamily="34" charset="0"/>
            </a:endParaRPr>
          </a:p>
        </p:txBody>
      </p:sp>
      <p:sp>
        <p:nvSpPr>
          <p:cNvPr id="4" name="Rectangle 1"/>
          <p:cNvSpPr>
            <a:spLocks noChangeArrowheads="1"/>
          </p:cNvSpPr>
          <p:nvPr/>
        </p:nvSpPr>
        <p:spPr bwMode="auto">
          <a:xfrm>
            <a:off x="928394" y="1123205"/>
            <a:ext cx="2277384" cy="708025"/>
          </a:xfrm>
          <a:prstGeom prst="rect">
            <a:avLst/>
          </a:prstGeom>
        </p:spPr>
        <p:style>
          <a:lnRef idx="3">
            <a:schemeClr val="lt1"/>
          </a:lnRef>
          <a:fillRef idx="1">
            <a:schemeClr val="accent5"/>
          </a:fillRef>
          <a:effectRef idx="1">
            <a:schemeClr val="accent5"/>
          </a:effectRef>
          <a:fontRef idx="minor">
            <a:schemeClr val="lt1"/>
          </a:fontRef>
        </p:style>
        <p:txBody>
          <a:bodyPr wrap="square" anchor="ctr">
            <a:spAutoFit/>
          </a:bodyPr>
          <a:lstStyle/>
          <a:p>
            <a:pPr eaLnBrk="0" hangingPunct="0">
              <a:buFontTx/>
              <a:buNone/>
              <a:defRPr/>
            </a:pPr>
            <a:r>
              <a:rPr lang="zh-CN" altLang="en-US" sz="4000" dirty="0">
                <a:solidFill>
                  <a:srgbClr val="0000FF"/>
                </a:solidFill>
                <a:latin typeface="黑体" panose="02010609060101010101" charset="-122"/>
                <a:ea typeface="黑体" panose="02010609060101010101" charset="-122"/>
                <a:cs typeface="宋体" panose="02010600030101010101" pitchFamily="2" charset="-122"/>
              </a:rPr>
              <a:t>作者简介</a:t>
            </a:r>
            <a:endParaRPr lang="zh-CN" altLang="en-US" sz="4000" dirty="0">
              <a:solidFill>
                <a:srgbClr val="0000FF"/>
              </a:solidFill>
              <a:latin typeface="黑体" panose="02010609060101010101" charset="-122"/>
              <a:ea typeface="黑体" panose="02010609060101010101"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wipe(down)">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6385">
            <a:hlinkClick r:id="" action="ppaction://noaction" endSnd="1"/>
          </p:cNvPr>
          <p:cNvSpPr txBox="1">
            <a:spLocks noChangeArrowheads="1"/>
          </p:cNvSpPr>
          <p:nvPr/>
        </p:nvSpPr>
        <p:spPr bwMode="auto">
          <a:xfrm>
            <a:off x="1789606" y="1268413"/>
            <a:ext cx="8494633"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sz="5400" dirty="0">
                <a:solidFill>
                  <a:srgbClr val="FF3300"/>
                </a:solidFill>
                <a:latin typeface="黑体" panose="02010609060101010101" charset="-122"/>
                <a:ea typeface="黑体" panose="02010609060101010101" charset="-122"/>
              </a:rPr>
              <a:t>次北固山下</a:t>
            </a:r>
            <a:endParaRPr lang="zh-CN" altLang="en-US" sz="5400" dirty="0">
              <a:solidFill>
                <a:srgbClr val="FF3300"/>
              </a:solidFill>
              <a:latin typeface="黑体" panose="02010609060101010101" charset="-122"/>
              <a:ea typeface="黑体" panose="02010609060101010101" charset="-122"/>
            </a:endParaRPr>
          </a:p>
          <a:p>
            <a:pPr eaLnBrk="1" hangingPunct="1"/>
            <a:r>
              <a:rPr lang="zh-CN" altLang="en-US" sz="5400" dirty="0">
                <a:latin typeface="楷体" pitchFamily="49" charset="-122"/>
                <a:ea typeface="楷体" pitchFamily="49" charset="-122"/>
              </a:rPr>
              <a:t>　　　</a:t>
            </a:r>
            <a:r>
              <a:rPr lang="zh-CN" altLang="en-US" sz="5400" dirty="0">
                <a:solidFill>
                  <a:srgbClr val="3333FF"/>
                </a:solidFill>
                <a:latin typeface="楷体" pitchFamily="49" charset="-122"/>
                <a:ea typeface="楷体" pitchFamily="49" charset="-122"/>
              </a:rPr>
              <a:t>王湾</a:t>
            </a:r>
            <a:endParaRPr lang="zh-CN" altLang="en-US" sz="5400" dirty="0">
              <a:solidFill>
                <a:srgbClr val="3333FF"/>
              </a:solidFill>
              <a:latin typeface="楷体" pitchFamily="49" charset="-122"/>
              <a:ea typeface="楷体" pitchFamily="49" charset="-122"/>
            </a:endParaRPr>
          </a:p>
          <a:p>
            <a:pPr eaLnBrk="1" hangingPunct="1"/>
            <a:r>
              <a:rPr lang="zh-CN" altLang="en-US" sz="5400" dirty="0">
                <a:latin typeface="楷体" pitchFamily="49" charset="-122"/>
                <a:ea typeface="楷体" pitchFamily="49" charset="-122"/>
              </a:rPr>
              <a:t>客路青山外，</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行舟绿水前。</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潮平两岸阔，</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风正一帆悬。</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海日生残夜，</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江春入旧年。</a:t>
            </a:r>
            <a:endParaRPr lang="zh-CN" altLang="en-US" sz="5400" dirty="0">
              <a:latin typeface="楷体" pitchFamily="49" charset="-122"/>
              <a:ea typeface="楷体" pitchFamily="49" charset="-122"/>
            </a:endParaRPr>
          </a:p>
          <a:p>
            <a:pPr eaLnBrk="1" hangingPunct="1"/>
            <a:r>
              <a:rPr lang="zh-CN" altLang="en-US" sz="5400" dirty="0">
                <a:latin typeface="楷体" pitchFamily="49" charset="-122"/>
                <a:ea typeface="楷体" pitchFamily="49" charset="-122"/>
              </a:rPr>
              <a:t>乡书何处达？归雁洛阳边。</a:t>
            </a:r>
            <a:endParaRPr lang="zh-CN" altLang="en-US" sz="54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文本框 17410"/>
          <p:cNvSpPr txBox="1">
            <a:spLocks noChangeArrowheads="1"/>
          </p:cNvSpPr>
          <p:nvPr/>
        </p:nvSpPr>
        <p:spPr bwMode="auto">
          <a:xfrm>
            <a:off x="687393" y="2125092"/>
            <a:ext cx="10657417" cy="36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4000" dirty="0"/>
              <a:t>       格律诗，包括律诗和绝句，被称为近体诗。律诗的四联，即</a:t>
            </a:r>
            <a:r>
              <a:rPr lang="zh-CN" altLang="en-US" sz="4000" dirty="0">
                <a:solidFill>
                  <a:srgbClr val="CC0000"/>
                </a:solidFill>
              </a:rPr>
              <a:t>首联、颔联、颈联、尾联</a:t>
            </a:r>
            <a:r>
              <a:rPr lang="zh-CN" altLang="en-US" sz="4000" dirty="0"/>
              <a:t>。按照规定，颔联和颈联必须对仗，首联和尾联可对可不对。绝句规定为四句 。</a:t>
            </a:r>
            <a:endParaRPr lang="zh-CN" altLang="en-US" sz="4000" dirty="0"/>
          </a:p>
        </p:txBody>
      </p:sp>
      <p:sp>
        <p:nvSpPr>
          <p:cNvPr id="8196" name="矩形 17411"/>
          <p:cNvSpPr>
            <a:spLocks noChangeArrowheads="1" noChangeShapeType="1" noTextEdit="1"/>
          </p:cNvSpPr>
          <p:nvPr/>
        </p:nvSpPr>
        <p:spPr bwMode="auto">
          <a:xfrm>
            <a:off x="3535353" y="1039431"/>
            <a:ext cx="4470400" cy="609600"/>
          </a:xfrm>
          <a:prstGeom prst="rect">
            <a:avLst/>
          </a:prstGeom>
        </p:spPr>
        <p:txBody>
          <a:bodyPr wrap="none" fromWordArt="1">
            <a:prstTxWarp prst="textPlain">
              <a:avLst>
                <a:gd name="adj" fmla="val 50000"/>
              </a:avLst>
            </a:prstTxWarp>
          </a:bodyPr>
          <a:lstStyle/>
          <a:p>
            <a:pPr algn="ctr"/>
            <a:r>
              <a:rPr lang="zh-CN" altLang="en-US" sz="4800" kern="10" dirty="0">
                <a:ln w="12700">
                  <a:solidFill>
                    <a:srgbClr val="FF0000"/>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格律诗常识</a:t>
            </a:r>
            <a:endParaRPr lang="zh-CN" altLang="en-US" sz="4800" kern="10" dirty="0">
              <a:ln w="12700">
                <a:solidFill>
                  <a:srgbClr val="FF0000"/>
                </a:solidFill>
                <a:roun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slide(fromLeft)">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2796118" y="1658938"/>
            <a:ext cx="7461249"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ts val="3000"/>
              </a:spcBef>
              <a:spcAft>
                <a:spcPts val="2400"/>
              </a:spcAft>
            </a:pPr>
            <a:r>
              <a:rPr lang="zh-CN" altLang="en-US" sz="3200" b="1" dirty="0">
                <a:solidFill>
                  <a:srgbClr val="FF0000"/>
                </a:solidFill>
                <a:latin typeface="宋体" panose="02010600030101010101" pitchFamily="2" charset="-122"/>
                <a:ea typeface="宋体" panose="02010600030101010101" pitchFamily="2" charset="-122"/>
              </a:rPr>
              <a:t>次北固山下</a:t>
            </a:r>
            <a:endParaRPr lang="en-US" altLang="zh-CN" sz="3200" b="1" dirty="0">
              <a:solidFill>
                <a:srgbClr val="FF0000"/>
              </a:solidFill>
              <a:latin typeface="宋体" panose="02010600030101010101" pitchFamily="2" charset="-122"/>
              <a:ea typeface="宋体" panose="02010600030101010101" pitchFamily="2" charset="-122"/>
            </a:endParaRPr>
          </a:p>
          <a:p>
            <a:pPr algn="ctr">
              <a:spcBef>
                <a:spcPts val="3000"/>
              </a:spcBef>
              <a:spcAft>
                <a:spcPts val="3600"/>
              </a:spcAft>
            </a:pPr>
            <a:r>
              <a:rPr lang="zh-CN" altLang="en-US" sz="2800" dirty="0">
                <a:solidFill>
                  <a:srgbClr val="FF0000"/>
                </a:solidFill>
                <a:latin typeface="宋体" panose="02010600030101010101" pitchFamily="2" charset="-122"/>
                <a:ea typeface="宋体" panose="02010600030101010101" pitchFamily="2" charset="-122"/>
              </a:rPr>
              <a:t>客路青山</a:t>
            </a:r>
            <a:r>
              <a:rPr lang="zh-CN" altLang="en-US" sz="2800" dirty="0">
                <a:latin typeface="宋体" panose="02010600030101010101" pitchFamily="2" charset="-122"/>
                <a:ea typeface="宋体" panose="02010600030101010101" pitchFamily="2" charset="-122"/>
              </a:rPr>
              <a:t>外，行舟绿水前。</a:t>
            </a:r>
            <a:endParaRPr lang="en-US" altLang="zh-CN" sz="2800" dirty="0">
              <a:latin typeface="宋体" panose="02010600030101010101" pitchFamily="2" charset="-122"/>
              <a:ea typeface="宋体" panose="02010600030101010101" pitchFamily="2" charset="-122"/>
            </a:endParaRPr>
          </a:p>
          <a:p>
            <a:pPr algn="ctr">
              <a:spcBef>
                <a:spcPts val="3000"/>
              </a:spcBef>
              <a:spcAft>
                <a:spcPts val="3600"/>
              </a:spcAft>
            </a:pPr>
            <a:r>
              <a:rPr lang="zh-CN" altLang="en-US" sz="2800" dirty="0">
                <a:solidFill>
                  <a:srgbClr val="FF0000"/>
                </a:solidFill>
                <a:latin typeface="宋体" panose="02010600030101010101" pitchFamily="2" charset="-122"/>
                <a:ea typeface="宋体" panose="02010600030101010101" pitchFamily="2" charset="-122"/>
              </a:rPr>
              <a:t>潮平</a:t>
            </a:r>
            <a:r>
              <a:rPr lang="zh-CN" altLang="en-US" sz="2800" dirty="0">
                <a:latin typeface="宋体" panose="02010600030101010101" pitchFamily="2" charset="-122"/>
                <a:ea typeface="宋体" panose="02010600030101010101" pitchFamily="2" charset="-122"/>
              </a:rPr>
              <a:t>两岸阔，</a:t>
            </a:r>
            <a:r>
              <a:rPr lang="zh-CN" altLang="en-US" sz="2800" dirty="0">
                <a:solidFill>
                  <a:srgbClr val="FF0000"/>
                </a:solidFill>
                <a:latin typeface="宋体" panose="02010600030101010101" pitchFamily="2" charset="-122"/>
                <a:ea typeface="宋体" panose="02010600030101010101" pitchFamily="2" charset="-122"/>
              </a:rPr>
              <a:t>风正</a:t>
            </a:r>
            <a:r>
              <a:rPr lang="zh-CN" altLang="en-US" sz="2800" dirty="0">
                <a:latin typeface="宋体" panose="02010600030101010101" pitchFamily="2" charset="-122"/>
                <a:ea typeface="宋体" panose="02010600030101010101" pitchFamily="2" charset="-122"/>
              </a:rPr>
              <a:t>一帆</a:t>
            </a:r>
            <a:r>
              <a:rPr lang="zh-CN" altLang="en-US" sz="2800" dirty="0">
                <a:solidFill>
                  <a:srgbClr val="FF0000"/>
                </a:solidFill>
                <a:latin typeface="宋体" panose="02010600030101010101" pitchFamily="2" charset="-122"/>
                <a:ea typeface="宋体" panose="02010600030101010101" pitchFamily="2" charset="-122"/>
              </a:rPr>
              <a:t>悬</a:t>
            </a:r>
            <a:r>
              <a:rPr lang="zh-CN" altLang="en-US" sz="2800" dirty="0">
                <a:latin typeface="宋体" panose="02010600030101010101" pitchFamily="2" charset="-122"/>
                <a:ea typeface="宋体" panose="02010600030101010101" pitchFamily="2" charset="-122"/>
              </a:rPr>
              <a:t>。</a:t>
            </a:r>
            <a:endParaRPr lang="en-US" altLang="zh-CN" sz="2800" dirty="0">
              <a:latin typeface="宋体" panose="02010600030101010101" pitchFamily="2" charset="-122"/>
              <a:ea typeface="宋体" panose="02010600030101010101" pitchFamily="2" charset="-122"/>
            </a:endParaRPr>
          </a:p>
        </p:txBody>
      </p:sp>
      <p:sp>
        <p:nvSpPr>
          <p:cNvPr id="6" name="线形标注 2 5"/>
          <p:cNvSpPr/>
          <p:nvPr/>
        </p:nvSpPr>
        <p:spPr>
          <a:xfrm>
            <a:off x="2158104" y="2205038"/>
            <a:ext cx="2039023" cy="762000"/>
          </a:xfrm>
          <a:prstGeom prst="borderCallout2">
            <a:avLst>
              <a:gd name="adj1" fmla="val 48697"/>
              <a:gd name="adj2" fmla="val 100318"/>
              <a:gd name="adj3" fmla="val 51005"/>
              <a:gd name="adj4" fmla="val 108450"/>
              <a:gd name="adj5" fmla="val 110521"/>
              <a:gd name="adj6" fmla="val 126928"/>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旅人前行的路</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7" name="线形标注 2 6"/>
          <p:cNvSpPr/>
          <p:nvPr/>
        </p:nvSpPr>
        <p:spPr>
          <a:xfrm>
            <a:off x="7640162" y="2276476"/>
            <a:ext cx="1898651" cy="431800"/>
          </a:xfrm>
          <a:prstGeom prst="borderCallout2">
            <a:avLst>
              <a:gd name="adj1" fmla="val 31388"/>
              <a:gd name="adj2" fmla="val -2419"/>
              <a:gd name="adj3" fmla="val 31388"/>
              <a:gd name="adj4" fmla="val -48416"/>
              <a:gd name="adj5" fmla="val 148308"/>
              <a:gd name="adj6" fmla="val -109722"/>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北固山</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8" name="矩形 7"/>
          <p:cNvSpPr/>
          <p:nvPr/>
        </p:nvSpPr>
        <p:spPr>
          <a:xfrm>
            <a:off x="3480399" y="3317486"/>
            <a:ext cx="5109091" cy="461665"/>
          </a:xfrm>
          <a:prstGeom prst="rect">
            <a:avLst/>
          </a:prstGeom>
          <a:solidFill>
            <a:srgbClr val="CCFFFF"/>
          </a:solidFill>
          <a:effectLst>
            <a:softEdge rad="31750"/>
          </a:effectLst>
        </p:spPr>
        <p:txBody>
          <a:bodyPr wrap="none">
            <a:spAutoFit/>
          </a:bodyPr>
          <a:lstStyle/>
          <a:p>
            <a:pPr algn="ctr">
              <a:buFontTx/>
              <a:buNone/>
              <a:defRPr/>
            </a:pPr>
            <a:r>
              <a:rPr lang="zh-CN" altLang="en-US" sz="2400" dirty="0">
                <a:latin typeface="宋体" panose="02010600030101010101" pitchFamily="2" charset="-122"/>
                <a:ea typeface="宋体" panose="02010600030101010101" pitchFamily="2" charset="-122"/>
              </a:rPr>
              <a:t>旅途在青山之外，行船在绿水之中。</a:t>
            </a:r>
            <a:endParaRPr lang="zh-CN" altLang="en-US" sz="2400" dirty="0">
              <a:latin typeface="宋体" panose="02010600030101010101" pitchFamily="2" charset="-122"/>
              <a:ea typeface="宋体" panose="02010600030101010101" pitchFamily="2" charset="-122"/>
            </a:endParaRPr>
          </a:p>
        </p:txBody>
      </p:sp>
      <p:sp>
        <p:nvSpPr>
          <p:cNvPr id="9" name="线形标注 2 8"/>
          <p:cNvSpPr/>
          <p:nvPr/>
        </p:nvSpPr>
        <p:spPr>
          <a:xfrm>
            <a:off x="602428" y="3908426"/>
            <a:ext cx="2775673" cy="914400"/>
          </a:xfrm>
          <a:prstGeom prst="borderCallout2">
            <a:avLst>
              <a:gd name="adj1" fmla="val 19305"/>
              <a:gd name="adj2" fmla="val 100318"/>
              <a:gd name="adj3" fmla="val 19262"/>
              <a:gd name="adj4" fmla="val 120184"/>
              <a:gd name="adj5" fmla="val 48513"/>
              <a:gd name="adj6" fmla="val 136715"/>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潮水涨得与岸齐平</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10" name="线形标注 2 9"/>
          <p:cNvSpPr/>
          <p:nvPr/>
        </p:nvSpPr>
        <p:spPr>
          <a:xfrm>
            <a:off x="9656233" y="3567853"/>
            <a:ext cx="1898649" cy="511175"/>
          </a:xfrm>
          <a:prstGeom prst="borderCallout2">
            <a:avLst>
              <a:gd name="adj1" fmla="val 31388"/>
              <a:gd name="adj2" fmla="val -2419"/>
              <a:gd name="adj3" fmla="val 31388"/>
              <a:gd name="adj4" fmla="val -48416"/>
              <a:gd name="adj5" fmla="val 116967"/>
              <a:gd name="adj6" fmla="val -132340"/>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风顺而和</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11" name="线形标注 2 10"/>
          <p:cNvSpPr/>
          <p:nvPr/>
        </p:nvSpPr>
        <p:spPr>
          <a:xfrm>
            <a:off x="9118352" y="4388783"/>
            <a:ext cx="1335617" cy="511175"/>
          </a:xfrm>
          <a:prstGeom prst="borderCallout2">
            <a:avLst>
              <a:gd name="adj1" fmla="val 60877"/>
              <a:gd name="adj2" fmla="val -2419"/>
              <a:gd name="adj3" fmla="val 60877"/>
              <a:gd name="adj4" fmla="val -46270"/>
              <a:gd name="adj5" fmla="val 30352"/>
              <a:gd name="adj6" fmla="val -67378"/>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挂</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12" name="矩形 11"/>
          <p:cNvSpPr/>
          <p:nvPr/>
        </p:nvSpPr>
        <p:spPr>
          <a:xfrm>
            <a:off x="2547902" y="5154432"/>
            <a:ext cx="7539137" cy="822960"/>
          </a:xfrm>
          <a:prstGeom prst="rect">
            <a:avLst/>
          </a:prstGeom>
          <a:solidFill>
            <a:srgbClr val="CCFFFF"/>
          </a:solidFill>
          <a:effectLst>
            <a:softEdge rad="31750"/>
          </a:effectLst>
        </p:spPr>
        <p:txBody>
          <a:bodyPr>
            <a:spAutoFit/>
          </a:bodyPr>
          <a:lstStyle/>
          <a:p>
            <a:pPr>
              <a:buFontTx/>
              <a:buNone/>
              <a:defRPr/>
            </a:pPr>
            <a:r>
              <a:rPr lang="zh-CN" altLang="en-US" sz="2400" dirty="0" smtClean="0">
                <a:latin typeface="宋体" panose="02010600030101010101" pitchFamily="2" charset="-122"/>
                <a:ea typeface="宋体" panose="02010600030101010101" pitchFamily="2" charset="-122"/>
              </a:rPr>
              <a:t>潮水</a:t>
            </a:r>
            <a:r>
              <a:rPr lang="zh-CN" altLang="en-US" sz="2400" dirty="0">
                <a:latin typeface="宋体" panose="02010600030101010101" pitchFamily="2" charset="-122"/>
                <a:ea typeface="宋体" panose="02010600030101010101" pitchFamily="2" charset="-122"/>
              </a:rPr>
              <a:t>涨满，两岸与江水相平，显得十分开阔，顺风行船，一片白帆高高悬挂。</a:t>
            </a:r>
            <a:endParaRPr lang="zh-CN" altLang="en-US" sz="2400" dirty="0">
              <a:latin typeface="宋体" panose="02010600030101010101" pitchFamily="2" charset="-122"/>
              <a:ea typeface="宋体" panose="02010600030101010101" pitchFamily="2" charset="-122"/>
            </a:endParaRPr>
          </a:p>
        </p:txBody>
      </p:sp>
      <p:sp>
        <p:nvSpPr>
          <p:cNvPr id="9230" name="Text Box 4"/>
          <p:cNvSpPr txBox="1">
            <a:spLocks noChangeArrowheads="1"/>
          </p:cNvSpPr>
          <p:nvPr/>
        </p:nvSpPr>
        <p:spPr bwMode="auto">
          <a:xfrm>
            <a:off x="814917" y="766764"/>
            <a:ext cx="3494616"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dirty="0">
                <a:solidFill>
                  <a:srgbClr val="CC0000"/>
                </a:solidFill>
                <a:latin typeface="Verdana" pitchFamily="34" charset="0"/>
                <a:ea typeface="黑体" panose="02010609060101010101" charset="-122"/>
              </a:rPr>
              <a:t>解文意</a:t>
            </a:r>
            <a:endParaRPr lang="zh-CN" altLang="en-US" sz="6000" dirty="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P spid="7" grpId="0" bldLvl="0" animBg="1"/>
      <p:bldP spid="9" grpId="0" bldLvl="0" animBg="1"/>
      <p:bldP spid="10" grpId="0" bldLvl="0" animBg="1"/>
      <p:bldP spid="1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2709333" y="3087689"/>
            <a:ext cx="74612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Bef>
                <a:spcPts val="3000"/>
              </a:spcBef>
              <a:spcAft>
                <a:spcPts val="3600"/>
              </a:spcAft>
            </a:pPr>
            <a:r>
              <a:rPr lang="zh-CN" altLang="en-US" sz="2800" dirty="0">
                <a:solidFill>
                  <a:srgbClr val="FF0000"/>
                </a:solidFill>
                <a:latin typeface="宋体" panose="02010600030101010101" pitchFamily="2" charset="-122"/>
                <a:ea typeface="宋体" panose="02010600030101010101" pitchFamily="2" charset="-122"/>
              </a:rPr>
              <a:t>海日生残夜</a:t>
            </a:r>
            <a:r>
              <a:rPr lang="zh-CN" altLang="en-US" sz="2800" dirty="0">
                <a:latin typeface="宋体" panose="02010600030101010101" pitchFamily="2" charset="-122"/>
                <a:ea typeface="宋体" panose="02010600030101010101" pitchFamily="2" charset="-122"/>
              </a:rPr>
              <a:t>，江春</a:t>
            </a:r>
            <a:r>
              <a:rPr lang="zh-CN" altLang="en-US" sz="2800" dirty="0">
                <a:solidFill>
                  <a:srgbClr val="FF0000"/>
                </a:solidFill>
                <a:latin typeface="宋体" panose="02010600030101010101" pitchFamily="2" charset="-122"/>
                <a:ea typeface="宋体" panose="02010600030101010101" pitchFamily="2" charset="-122"/>
              </a:rPr>
              <a:t>入</a:t>
            </a:r>
            <a:r>
              <a:rPr lang="zh-CN" altLang="en-US" sz="2800" dirty="0">
                <a:latin typeface="宋体" panose="02010600030101010101" pitchFamily="2" charset="-122"/>
                <a:ea typeface="宋体" panose="02010600030101010101" pitchFamily="2" charset="-122"/>
              </a:rPr>
              <a:t>旧年。</a:t>
            </a:r>
            <a:endParaRPr lang="en-US" altLang="zh-CN" sz="2800" dirty="0">
              <a:latin typeface="宋体" panose="02010600030101010101" pitchFamily="2" charset="-122"/>
              <a:ea typeface="宋体" panose="02010600030101010101" pitchFamily="2" charset="-122"/>
            </a:endParaRPr>
          </a:p>
        </p:txBody>
      </p:sp>
      <p:sp>
        <p:nvSpPr>
          <p:cNvPr id="3" name="线形标注 2 2"/>
          <p:cNvSpPr/>
          <p:nvPr/>
        </p:nvSpPr>
        <p:spPr>
          <a:xfrm>
            <a:off x="1760008" y="2239662"/>
            <a:ext cx="1898649" cy="885825"/>
          </a:xfrm>
          <a:prstGeom prst="borderCallout2">
            <a:avLst>
              <a:gd name="adj1" fmla="val 48330"/>
              <a:gd name="adj2" fmla="val 99037"/>
              <a:gd name="adj3" fmla="val 47742"/>
              <a:gd name="adj4" fmla="val 120614"/>
              <a:gd name="adj5" fmla="val 114036"/>
              <a:gd name="adj6" fmla="val 135744"/>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从海上升起的红日</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4" name="线形标注 2 3"/>
          <p:cNvSpPr/>
          <p:nvPr/>
        </p:nvSpPr>
        <p:spPr>
          <a:xfrm>
            <a:off x="6580992" y="2327985"/>
            <a:ext cx="1943100" cy="563563"/>
          </a:xfrm>
          <a:prstGeom prst="borderCallout2">
            <a:avLst>
              <a:gd name="adj1" fmla="val 53664"/>
              <a:gd name="adj2" fmla="val -4432"/>
              <a:gd name="adj3" fmla="val 53621"/>
              <a:gd name="adj4" fmla="val -33989"/>
              <a:gd name="adj5" fmla="val 164951"/>
              <a:gd name="adj6" fmla="val -72784"/>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升起来</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6" name="线形标注 2 5"/>
          <p:cNvSpPr/>
          <p:nvPr/>
        </p:nvSpPr>
        <p:spPr>
          <a:xfrm>
            <a:off x="897097" y="3823224"/>
            <a:ext cx="3124200" cy="509588"/>
          </a:xfrm>
          <a:prstGeom prst="borderCallout2">
            <a:avLst>
              <a:gd name="adj1" fmla="val 48646"/>
              <a:gd name="adj2" fmla="val 100904"/>
              <a:gd name="adj3" fmla="val 48746"/>
              <a:gd name="adj4" fmla="val 126143"/>
              <a:gd name="adj5" fmla="val -20657"/>
              <a:gd name="adj6" fmla="val 149746"/>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夜将尽未尽之时</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8" name="矩形 7"/>
          <p:cNvSpPr/>
          <p:nvPr/>
        </p:nvSpPr>
        <p:spPr>
          <a:xfrm>
            <a:off x="2491223" y="4667192"/>
            <a:ext cx="7715776" cy="1052596"/>
          </a:xfrm>
          <a:prstGeom prst="rect">
            <a:avLst/>
          </a:prstGeom>
          <a:solidFill>
            <a:srgbClr val="CCFFFF"/>
          </a:solidFill>
          <a:effectLst>
            <a:softEdge rad="31750"/>
          </a:effectLst>
        </p:spPr>
        <p:txBody>
          <a:bodyPr>
            <a:spAutoFit/>
          </a:bodyPr>
          <a:lstStyle/>
          <a:p>
            <a:pPr>
              <a:lnSpc>
                <a:spcPct val="130000"/>
              </a:lnSpc>
              <a:buFontTx/>
              <a:buNone/>
              <a:defRPr/>
            </a:pPr>
            <a:r>
              <a:rPr lang="zh-CN" altLang="en-US" sz="2400" dirty="0">
                <a:latin typeface="宋体" panose="02010600030101010101" pitchFamily="2" charset="-122"/>
                <a:ea typeface="宋体" panose="02010600030101010101" pitchFamily="2" charset="-122"/>
              </a:rPr>
              <a:t>夜还未消尽，一轮红日已从海上升起，旧年未逝，江面已显露春意。</a:t>
            </a:r>
            <a:endParaRPr lang="zh-CN" altLang="en-US" sz="2400" dirty="0">
              <a:latin typeface="宋体" panose="02010600030101010101" pitchFamily="2" charset="-122"/>
              <a:ea typeface="宋体" panose="02010600030101010101" pitchFamily="2" charset="-122"/>
            </a:endParaRPr>
          </a:p>
        </p:txBody>
      </p:sp>
      <p:sp>
        <p:nvSpPr>
          <p:cNvPr id="10" name="线形标注 2 9"/>
          <p:cNvSpPr/>
          <p:nvPr/>
        </p:nvSpPr>
        <p:spPr>
          <a:xfrm>
            <a:off x="8540093" y="3758137"/>
            <a:ext cx="2438400" cy="563562"/>
          </a:xfrm>
          <a:prstGeom prst="borderCallout2">
            <a:avLst>
              <a:gd name="adj1" fmla="val 53664"/>
              <a:gd name="adj2" fmla="val -4432"/>
              <a:gd name="adj3" fmla="val 53621"/>
              <a:gd name="adj4" fmla="val -24584"/>
              <a:gd name="adj5" fmla="val -6843"/>
              <a:gd name="adj6" fmla="val -48638"/>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进入，降临</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10250" name="Text Box 4"/>
          <p:cNvSpPr txBox="1">
            <a:spLocks noChangeArrowheads="1"/>
          </p:cNvSpPr>
          <p:nvPr/>
        </p:nvSpPr>
        <p:spPr bwMode="auto">
          <a:xfrm>
            <a:off x="814917" y="766764"/>
            <a:ext cx="3494616"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Verdana" pitchFamily="34" charset="0"/>
                <a:ea typeface="黑体" panose="02010609060101010101" charset="-122"/>
              </a:rPr>
              <a:t>解文意</a:t>
            </a:r>
            <a:endParaRPr lang="zh-CN" altLang="en-US" sz="600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6" grpId="0" bldLvl="0" animBg="1"/>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曹操肖像"/>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1424" y="1772816"/>
            <a:ext cx="3072341" cy="38049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5" name="Text Box 3"/>
          <p:cNvSpPr txBox="1">
            <a:spLocks noChangeArrowheads="1"/>
          </p:cNvSpPr>
          <p:nvPr/>
        </p:nvSpPr>
        <p:spPr bwMode="auto">
          <a:xfrm>
            <a:off x="4427299" y="1362446"/>
            <a:ext cx="7196667" cy="4515660"/>
          </a:xfrm>
          <a:prstGeom prst="rect">
            <a:avLst/>
          </a:prstGeom>
          <a:solidFill>
            <a:srgbClr val="FFFFBD">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buFont typeface="Arial" panose="020B0604020202020204" pitchFamily="34" charset="0"/>
              <a:buNone/>
            </a:pPr>
            <a:r>
              <a:rPr kumimoji="1" lang="en-US" altLang="zh-CN" sz="2800" b="1" dirty="0">
                <a:solidFill>
                  <a:srgbClr val="000000"/>
                </a:solidFill>
                <a:latin typeface="宋体" panose="02010600030101010101" pitchFamily="2" charset="-122"/>
              </a:rPr>
              <a:t>    </a:t>
            </a:r>
            <a:r>
              <a:rPr kumimoji="1" lang="zh-CN" altLang="en-US" sz="2800" b="1" dirty="0">
                <a:solidFill>
                  <a:srgbClr val="020014"/>
                </a:solidFill>
                <a:latin typeface="宋体" panose="02010600030101010101" pitchFamily="2" charset="-122"/>
              </a:rPr>
              <a:t>字孟德，沛国谯</a:t>
            </a:r>
            <a:r>
              <a:rPr kumimoji="1" lang="en-US" altLang="zh-CN" sz="2800" b="1" dirty="0" err="1">
                <a:solidFill>
                  <a:srgbClr val="020014"/>
                </a:solidFill>
                <a:latin typeface="宋体" panose="02010600030101010101" pitchFamily="2" charset="-122"/>
              </a:rPr>
              <a:t>qi</a:t>
            </a:r>
            <a:r>
              <a:rPr kumimoji="1" lang="en-US" altLang="en-US" sz="2800" b="1" dirty="0" err="1">
                <a:solidFill>
                  <a:srgbClr val="020014"/>
                </a:solidFill>
                <a:latin typeface="宋体" panose="02010600030101010101" pitchFamily="2" charset="-122"/>
              </a:rPr>
              <a:t>á</a:t>
            </a:r>
            <a:r>
              <a:rPr kumimoji="1" lang="en-US" altLang="zh-CN" sz="2800" b="1" dirty="0" err="1">
                <a:solidFill>
                  <a:srgbClr val="020014"/>
                </a:solidFill>
                <a:latin typeface="宋体" panose="02010600030101010101" pitchFamily="2" charset="-122"/>
              </a:rPr>
              <a:t>o</a:t>
            </a:r>
            <a:r>
              <a:rPr kumimoji="1" lang="zh-CN" altLang="en-US" sz="2800" b="1" dirty="0">
                <a:solidFill>
                  <a:srgbClr val="020014"/>
                </a:solidFill>
                <a:latin typeface="宋体" panose="02010600030101010101" pitchFamily="2" charset="-122"/>
              </a:rPr>
              <a:t>县（今安徽省亳</a:t>
            </a:r>
            <a:r>
              <a:rPr kumimoji="1" lang="en-US" altLang="zh-CN" sz="2800" b="1" dirty="0" err="1">
                <a:solidFill>
                  <a:srgbClr val="020014"/>
                </a:solidFill>
                <a:latin typeface="宋体" panose="02010600030101010101" pitchFamily="2" charset="-122"/>
              </a:rPr>
              <a:t>bó</a:t>
            </a:r>
            <a:r>
              <a:rPr kumimoji="1" lang="zh-CN" altLang="en-US" sz="2800" b="1" dirty="0">
                <a:solidFill>
                  <a:srgbClr val="020014"/>
                </a:solidFill>
                <a:latin typeface="宋体" panose="02010600030101010101" pitchFamily="2" charset="-122"/>
              </a:rPr>
              <a:t>州人）。东汉末年的政治家、军事家和诗人。与</a:t>
            </a:r>
            <a:r>
              <a:rPr kumimoji="1" lang="zh-CN" altLang="en-US" sz="2800" b="1" dirty="0">
                <a:solidFill>
                  <a:srgbClr val="FF0066"/>
                </a:solidFill>
                <a:latin typeface="宋体" panose="02010600030101010101" pitchFamily="2" charset="-122"/>
              </a:rPr>
              <a:t>曹丕、曹植合称“三曹”。</a:t>
            </a:r>
            <a:br>
              <a:rPr kumimoji="1" lang="en-US" altLang="zh-CN" sz="2800" b="1" dirty="0">
                <a:solidFill>
                  <a:srgbClr val="020014"/>
                </a:solidFill>
                <a:latin typeface="宋体" panose="02010600030101010101" pitchFamily="2" charset="-122"/>
              </a:rPr>
            </a:br>
            <a:r>
              <a:rPr kumimoji="1" lang="en-US" altLang="zh-CN" sz="2800" b="1" dirty="0">
                <a:solidFill>
                  <a:srgbClr val="020014"/>
                </a:solidFill>
                <a:latin typeface="宋体" panose="02010600030101010101" pitchFamily="2" charset="-122"/>
              </a:rPr>
              <a:t>    </a:t>
            </a:r>
            <a:r>
              <a:rPr kumimoji="1" lang="zh-CN" altLang="en-US" sz="2800" b="1" dirty="0">
                <a:solidFill>
                  <a:srgbClr val="020014"/>
                </a:solidFill>
                <a:latin typeface="宋体" panose="02010600030101010101" pitchFamily="2" charset="-122"/>
              </a:rPr>
              <a:t>他善诗歌</a:t>
            </a:r>
            <a:r>
              <a:rPr kumimoji="1" lang="en-US" altLang="zh-CN" sz="2800" b="1" dirty="0">
                <a:solidFill>
                  <a:srgbClr val="020014"/>
                </a:solidFill>
                <a:latin typeface="宋体" panose="02010600030101010101" pitchFamily="2" charset="-122"/>
              </a:rPr>
              <a:t>,</a:t>
            </a:r>
            <a:r>
              <a:rPr kumimoji="1" lang="zh-CN" altLang="en-US" sz="2800" b="1" dirty="0">
                <a:solidFill>
                  <a:srgbClr val="020014"/>
                </a:solidFill>
                <a:latin typeface="宋体" panose="02010600030101010101" pitchFamily="2" charset="-122"/>
              </a:rPr>
              <a:t>有</a:t>
            </a:r>
            <a:r>
              <a:rPr kumimoji="1" lang="en-US" altLang="zh-CN" sz="2800" b="1" dirty="0">
                <a:solidFill>
                  <a:srgbClr val="020014"/>
                </a:solidFill>
                <a:latin typeface="宋体" panose="02010600030101010101" pitchFamily="2" charset="-122"/>
              </a:rPr>
              <a:t>《</a:t>
            </a:r>
            <a:r>
              <a:rPr kumimoji="1" lang="zh-CN" altLang="en-US" sz="2800" b="1" dirty="0">
                <a:solidFill>
                  <a:srgbClr val="020014"/>
                </a:solidFill>
                <a:latin typeface="宋体" panose="02010600030101010101" pitchFamily="2" charset="-122"/>
              </a:rPr>
              <a:t>步出夏门行</a:t>
            </a:r>
            <a:r>
              <a:rPr kumimoji="1" lang="en-US" altLang="zh-CN" sz="2800" b="1" dirty="0">
                <a:solidFill>
                  <a:srgbClr val="020014"/>
                </a:solidFill>
                <a:latin typeface="宋体" panose="02010600030101010101" pitchFamily="2" charset="-122"/>
              </a:rPr>
              <a:t>》</a:t>
            </a:r>
            <a:r>
              <a:rPr kumimoji="1" lang="zh-CN" altLang="en-US" sz="2800" b="1" dirty="0">
                <a:solidFill>
                  <a:srgbClr val="020014"/>
                </a:solidFill>
                <a:latin typeface="宋体" panose="02010600030101010101" pitchFamily="2" charset="-122"/>
              </a:rPr>
              <a:t>等篇。他的诗歌散文清峻整洁，气魄雄伟，慷慨悲凉，篇中抒发了自己的政治抱负，并反映了汉末人民的苦难生活。 </a:t>
            </a:r>
            <a:endParaRPr kumimoji="1" lang="zh-CN" altLang="en-US" sz="2800" b="1" dirty="0">
              <a:solidFill>
                <a:srgbClr val="020014"/>
              </a:solidFill>
              <a:latin typeface="宋体" panose="02010600030101010101" pitchFamily="2" charset="-122"/>
            </a:endParaRPr>
          </a:p>
        </p:txBody>
      </p:sp>
      <p:sp>
        <p:nvSpPr>
          <p:cNvPr id="19460" name="矩形 5"/>
          <p:cNvSpPr>
            <a:spLocks noChangeArrowheads="1" noChangeShapeType="1" noTextEdit="1"/>
          </p:cNvSpPr>
          <p:nvPr/>
        </p:nvSpPr>
        <p:spPr bwMode="auto">
          <a:xfrm>
            <a:off x="1003498" y="727075"/>
            <a:ext cx="2980267" cy="685800"/>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000080"/>
                  </a:solidFill>
                  <a:round/>
                </a:ln>
                <a:solidFill>
                  <a:srgbClr val="333399"/>
                </a:solidFill>
                <a:effectLst>
                  <a:outerShdw dist="35921" dir="2700000" algn="ctr" rotWithShape="0">
                    <a:srgbClr val="C0C0C0"/>
                  </a:outerShdw>
                </a:effectLst>
                <a:latin typeface="宋体" panose="02010600030101010101" pitchFamily="2" charset="-122"/>
                <a:ea typeface="宋体" panose="02010600030101010101" pitchFamily="2" charset="-122"/>
              </a:rPr>
              <a:t>作者简介</a:t>
            </a:r>
            <a:endParaRPr lang="zh-CN" altLang="en-US" sz="3600" kern="10" dirty="0">
              <a:ln w="9525">
                <a:solidFill>
                  <a:srgbClr val="000080"/>
                </a:solidFill>
                <a:round/>
              </a:ln>
              <a:solidFill>
                <a:srgbClr val="333399"/>
              </a:solidFill>
              <a:effectLst>
                <a:outerShdw dist="35921" dir="2700000" algn="ctr" rotWithShape="0">
                  <a:srgbClr val="C0C0C0"/>
                </a:outerShdw>
              </a:effectLst>
              <a:latin typeface="宋体" panose="02010600030101010101" pitchFamily="2" charset="-122"/>
              <a:ea typeface="宋体" panose="02010600030101010101" pitchFamily="2" charset="-122"/>
            </a:endParaRPr>
          </a:p>
        </p:txBody>
      </p:sp>
      <p:sp>
        <p:nvSpPr>
          <p:cNvPr id="7" name="Text Box 4"/>
          <p:cNvSpPr txBox="1">
            <a:spLocks noChangeArrowheads="1"/>
          </p:cNvSpPr>
          <p:nvPr/>
        </p:nvSpPr>
        <p:spPr bwMode="auto">
          <a:xfrm>
            <a:off x="890225" y="5693299"/>
            <a:ext cx="2896470" cy="584775"/>
          </a:xfrm>
          <a:prstGeom prst="rect">
            <a:avLst/>
          </a:prstGeom>
          <a:noFill/>
          <a:ln w="38100">
            <a:solidFill>
              <a:schemeClr val="hlink"/>
            </a:solidFill>
            <a:miter lim="800000"/>
          </a:ln>
          <a:effectLst/>
        </p:spPr>
        <p:txBody>
          <a:bodyPr wrap="square">
            <a:spAutoFit/>
          </a:bodyPr>
          <a:lstStyle/>
          <a:p>
            <a:pPr>
              <a:buFont typeface="Arial" panose="020B0604020202020204" pitchFamily="34" charset="0"/>
              <a:buNone/>
              <a:defRPr/>
            </a:pPr>
            <a:r>
              <a:rPr kumimoji="1" lang="zh-CN" altLang="en-US" sz="3200" dirty="0">
                <a:solidFill>
                  <a:srgbClr val="FF0000"/>
                </a:solidFill>
                <a:effectLst>
                  <a:outerShdw blurRad="38100" dist="38100" dir="2700000" algn="tl">
                    <a:srgbClr val="C0C0C0"/>
                  </a:outerShdw>
                </a:effectLst>
                <a:latin typeface="黑体" panose="02010609060101010101" charset="-122"/>
                <a:ea typeface="黑体" panose="02010609060101010101" charset="-122"/>
              </a:rPr>
              <a:t>曹操</a:t>
            </a:r>
            <a:r>
              <a:rPr kumimoji="1" lang="en-US" altLang="zh-CN" sz="3200" dirty="0">
                <a:solidFill>
                  <a:srgbClr val="0000FF"/>
                </a:solidFill>
                <a:effectLst>
                  <a:outerShdw blurRad="38100" dist="38100" dir="2700000" algn="tl">
                    <a:srgbClr val="C0C0C0"/>
                  </a:outerShdw>
                </a:effectLst>
                <a:latin typeface="黑体" panose="02010609060101010101" charset="-122"/>
                <a:ea typeface="黑体" panose="02010609060101010101" charset="-122"/>
              </a:rPr>
              <a:t>(</a:t>
            </a:r>
            <a:r>
              <a:rPr kumimoji="1" lang="en-US" altLang="zh-CN" sz="3200" dirty="0" smtClean="0">
                <a:solidFill>
                  <a:srgbClr val="0000FF"/>
                </a:solidFill>
                <a:effectLst>
                  <a:outerShdw blurRad="38100" dist="38100" dir="2700000" algn="tl">
                    <a:srgbClr val="C0C0C0"/>
                  </a:outerShdw>
                </a:effectLst>
                <a:latin typeface="黑体" panose="02010609060101010101" charset="-122"/>
                <a:ea typeface="黑体" panose="02010609060101010101" charset="-122"/>
              </a:rPr>
              <a:t>155—220</a:t>
            </a:r>
            <a:r>
              <a:rPr kumimoji="1" lang="en-US" altLang="zh-CN" sz="3200" dirty="0">
                <a:solidFill>
                  <a:srgbClr val="0000FF"/>
                </a:solidFill>
                <a:effectLst>
                  <a:outerShdw blurRad="38100" dist="38100" dir="2700000" algn="tl">
                    <a:srgbClr val="C0C0C0"/>
                  </a:outerShdw>
                </a:effectLst>
                <a:latin typeface="黑体" panose="02010609060101010101" charset="-122"/>
                <a:ea typeface="黑体" panose="02010609060101010101" charset="-122"/>
              </a:rPr>
              <a:t>)</a:t>
            </a:r>
            <a:endParaRPr kumimoji="1" lang="en-US" altLang="zh-CN" sz="3200" dirty="0">
              <a:solidFill>
                <a:srgbClr val="0000FF"/>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2618318" y="3030539"/>
            <a:ext cx="746124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Bef>
                <a:spcPts val="3000"/>
              </a:spcBef>
              <a:spcAft>
                <a:spcPts val="3600"/>
              </a:spcAft>
            </a:pPr>
            <a:r>
              <a:rPr lang="zh-CN" altLang="en-US" sz="2800" dirty="0">
                <a:solidFill>
                  <a:srgbClr val="FF0000"/>
                </a:solidFill>
                <a:latin typeface="宋体" panose="02010600030101010101" pitchFamily="2" charset="-122"/>
                <a:ea typeface="宋体" panose="02010600030101010101" pitchFamily="2" charset="-122"/>
              </a:rPr>
              <a:t>乡书</a:t>
            </a:r>
            <a:r>
              <a:rPr lang="zh-CN" altLang="en-US" sz="2800" dirty="0">
                <a:latin typeface="宋体" panose="02010600030101010101" pitchFamily="2" charset="-122"/>
                <a:ea typeface="宋体" panose="02010600030101010101" pitchFamily="2" charset="-122"/>
              </a:rPr>
              <a:t>何处</a:t>
            </a:r>
            <a:r>
              <a:rPr lang="zh-CN" altLang="en-US" sz="2800" dirty="0">
                <a:solidFill>
                  <a:srgbClr val="FF0000"/>
                </a:solidFill>
                <a:latin typeface="宋体" panose="02010600030101010101" pitchFamily="2" charset="-122"/>
                <a:ea typeface="宋体" panose="02010600030101010101" pitchFamily="2" charset="-122"/>
              </a:rPr>
              <a:t>达</a:t>
            </a:r>
            <a:r>
              <a:rPr lang="zh-CN" altLang="en-US" sz="2800" dirty="0">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归雁</a:t>
            </a:r>
            <a:r>
              <a:rPr lang="zh-CN" altLang="en-US" sz="2800" dirty="0">
                <a:latin typeface="宋体" panose="02010600030101010101" pitchFamily="2" charset="-122"/>
                <a:ea typeface="宋体" panose="02010600030101010101" pitchFamily="2" charset="-122"/>
              </a:rPr>
              <a:t>洛阳边。</a:t>
            </a:r>
            <a:endParaRPr lang="zh-CN" altLang="en-US" sz="2800" dirty="0">
              <a:latin typeface="宋体" panose="02010600030101010101" pitchFamily="2" charset="-122"/>
              <a:ea typeface="宋体" panose="02010600030101010101" pitchFamily="2" charset="-122"/>
            </a:endParaRPr>
          </a:p>
        </p:txBody>
      </p:sp>
      <p:sp>
        <p:nvSpPr>
          <p:cNvPr id="3" name="线形标注 2 2"/>
          <p:cNvSpPr/>
          <p:nvPr/>
        </p:nvSpPr>
        <p:spPr>
          <a:xfrm>
            <a:off x="1344713" y="2160588"/>
            <a:ext cx="2403339" cy="787400"/>
          </a:xfrm>
          <a:prstGeom prst="borderCallout2">
            <a:avLst>
              <a:gd name="adj1" fmla="val 48330"/>
              <a:gd name="adj2" fmla="val 99037"/>
              <a:gd name="adj3" fmla="val 49384"/>
              <a:gd name="adj4" fmla="val 111918"/>
              <a:gd name="adj5" fmla="val 135380"/>
              <a:gd name="adj6" fmla="val 125744"/>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思念故乡的书信</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4" name="线形标注 2 3"/>
          <p:cNvSpPr/>
          <p:nvPr/>
        </p:nvSpPr>
        <p:spPr>
          <a:xfrm>
            <a:off x="1927041" y="3892720"/>
            <a:ext cx="2624667" cy="590550"/>
          </a:xfrm>
          <a:prstGeom prst="borderCallout2">
            <a:avLst>
              <a:gd name="adj1" fmla="val 48330"/>
              <a:gd name="adj2" fmla="val 101223"/>
              <a:gd name="adj3" fmla="val 47742"/>
              <a:gd name="adj4" fmla="val 120614"/>
              <a:gd name="adj5" fmla="val -37126"/>
              <a:gd name="adj6" fmla="val 145033"/>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到，送到</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5" name="线形标注 2 4"/>
          <p:cNvSpPr/>
          <p:nvPr/>
        </p:nvSpPr>
        <p:spPr>
          <a:xfrm>
            <a:off x="7951814" y="2456572"/>
            <a:ext cx="2624667" cy="590550"/>
          </a:xfrm>
          <a:prstGeom prst="borderCallout2">
            <a:avLst>
              <a:gd name="adj1" fmla="val 50151"/>
              <a:gd name="adj2" fmla="val -2056"/>
              <a:gd name="adj3" fmla="val 51384"/>
              <a:gd name="adj4" fmla="val -21462"/>
              <a:gd name="adj5" fmla="val 128605"/>
              <a:gd name="adj6" fmla="val -45131"/>
            </a:avLst>
          </a:prstGeom>
          <a:solidFill>
            <a:srgbClr val="FFFF00">
              <a:alpha val="80000"/>
            </a:srgbClr>
          </a:solidFill>
          <a:ln w="317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2400" dirty="0">
                <a:solidFill>
                  <a:schemeClr val="tx1"/>
                </a:solidFill>
                <a:latin typeface="宋体" panose="02010600030101010101" pitchFamily="2" charset="-122"/>
                <a:ea typeface="宋体" panose="02010600030101010101" pitchFamily="2" charset="-122"/>
              </a:rPr>
              <a:t>北归的大雁</a:t>
            </a: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6" name="矩形 5"/>
          <p:cNvSpPr/>
          <p:nvPr/>
        </p:nvSpPr>
        <p:spPr>
          <a:xfrm>
            <a:off x="3264386" y="4680660"/>
            <a:ext cx="6642824" cy="1052596"/>
          </a:xfrm>
          <a:prstGeom prst="rect">
            <a:avLst/>
          </a:prstGeom>
          <a:solidFill>
            <a:srgbClr val="CCFFFF"/>
          </a:solidFill>
          <a:effectLst>
            <a:softEdge rad="31750"/>
          </a:effectLst>
        </p:spPr>
        <p:txBody>
          <a:bodyPr>
            <a:spAutoFit/>
          </a:bodyPr>
          <a:lstStyle/>
          <a:p>
            <a:pPr>
              <a:lnSpc>
                <a:spcPct val="130000"/>
              </a:lnSpc>
              <a:buFontTx/>
              <a:buNone/>
              <a:defRPr/>
            </a:pPr>
            <a:r>
              <a:rPr lang="zh-CN" altLang="en-US" sz="2400" dirty="0">
                <a:latin typeface="宋体" panose="02010600030101010101" pitchFamily="2" charset="-122"/>
                <a:ea typeface="宋体" panose="02010600030101010101" pitchFamily="2" charset="-122"/>
              </a:rPr>
              <a:t>思念故乡的书信送到什么地方呢，希望北归的大雁捎一封家信到洛阳。</a:t>
            </a:r>
            <a:endParaRPr lang="zh-CN" altLang="en-US" sz="2400" dirty="0">
              <a:latin typeface="宋体" panose="02010600030101010101" pitchFamily="2" charset="-122"/>
              <a:ea typeface="宋体" panose="02010600030101010101" pitchFamily="2" charset="-122"/>
            </a:endParaRPr>
          </a:p>
        </p:txBody>
      </p:sp>
      <p:sp>
        <p:nvSpPr>
          <p:cNvPr id="11273" name="Text Box 4"/>
          <p:cNvSpPr txBox="1">
            <a:spLocks noChangeArrowheads="1"/>
          </p:cNvSpPr>
          <p:nvPr/>
        </p:nvSpPr>
        <p:spPr bwMode="auto">
          <a:xfrm>
            <a:off x="814917" y="766764"/>
            <a:ext cx="3494616"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Verdana" pitchFamily="34" charset="0"/>
                <a:ea typeface="黑体" panose="02010609060101010101" charset="-122"/>
              </a:rPr>
              <a:t>解文意</a:t>
            </a:r>
            <a:endParaRPr lang="zh-CN" altLang="en-US" sz="600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2630295" y="1929156"/>
            <a:ext cx="57438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0000FF"/>
                </a:solidFill>
                <a:latin typeface="黑体" panose="02010609060101010101" charset="-122"/>
                <a:ea typeface="黑体" panose="02010609060101010101" charset="-122"/>
              </a:rPr>
              <a:t>客路青山外，行舟绿水前。</a:t>
            </a:r>
            <a:endParaRPr lang="zh-CN" altLang="en-US" sz="3600" dirty="0">
              <a:solidFill>
                <a:srgbClr val="0000FF"/>
              </a:solidFill>
              <a:latin typeface="黑体" panose="02010609060101010101" charset="-122"/>
              <a:ea typeface="黑体" panose="02010609060101010101" charset="-122"/>
            </a:endParaRPr>
          </a:p>
        </p:txBody>
      </p:sp>
      <p:sp>
        <p:nvSpPr>
          <p:cNvPr id="5" name="Rectangle 2"/>
          <p:cNvSpPr>
            <a:spLocks noChangeArrowheads="1"/>
          </p:cNvSpPr>
          <p:nvPr/>
        </p:nvSpPr>
        <p:spPr bwMode="auto">
          <a:xfrm>
            <a:off x="990077" y="2836460"/>
            <a:ext cx="10162116"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30000"/>
              </a:lnSpc>
            </a:pPr>
            <a:r>
              <a:rPr lang="zh-CN" altLang="en-US" sz="3200" b="1" dirty="0">
                <a:latin typeface="仿宋" pitchFamily="49" charset="-122"/>
                <a:ea typeface="仿宋" pitchFamily="49" charset="-122"/>
              </a:rPr>
              <a:t>    </a:t>
            </a:r>
            <a:r>
              <a:rPr lang="zh-CN" altLang="en-US" sz="3200" b="1" dirty="0" smtClean="0">
                <a:latin typeface="仿宋" pitchFamily="49" charset="-122"/>
                <a:ea typeface="仿宋" pitchFamily="49" charset="-122"/>
              </a:rPr>
              <a:t>诗人</a:t>
            </a:r>
            <a:r>
              <a:rPr lang="zh-CN" altLang="en-US" sz="3200" b="1" dirty="0">
                <a:latin typeface="仿宋" pitchFamily="49" charset="-122"/>
                <a:ea typeface="仿宋" pitchFamily="49" charset="-122"/>
              </a:rPr>
              <a:t>此刻在船上，而“客路”在青山之外，他是看不见的，为什么诗一开头就提到“客路”呢？ </a:t>
            </a:r>
            <a:endParaRPr lang="zh-CN" altLang="en-US" sz="3200" b="1" dirty="0">
              <a:latin typeface="仿宋" pitchFamily="49" charset="-122"/>
              <a:ea typeface="仿宋" pitchFamily="49" charset="-122"/>
            </a:endParaRPr>
          </a:p>
        </p:txBody>
      </p:sp>
      <p:sp>
        <p:nvSpPr>
          <p:cNvPr id="6" name="Rectangle 3"/>
          <p:cNvSpPr>
            <a:spLocks noChangeArrowheads="1"/>
          </p:cNvSpPr>
          <p:nvPr/>
        </p:nvSpPr>
        <p:spPr bwMode="auto">
          <a:xfrm>
            <a:off x="1007534" y="4400008"/>
            <a:ext cx="10176933"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30000"/>
              </a:lnSpc>
            </a:pPr>
            <a:r>
              <a:rPr lang="zh-CN" altLang="en-US" sz="3200" b="1" dirty="0">
                <a:solidFill>
                  <a:srgbClr val="FF0000"/>
                </a:solidFill>
                <a:latin typeface="仿宋" pitchFamily="49" charset="-122"/>
                <a:ea typeface="仿宋" pitchFamily="49" charset="-122"/>
              </a:rPr>
              <a:t>    </a:t>
            </a:r>
            <a:r>
              <a:rPr lang="zh-CN" altLang="en-US" sz="3200" b="1" dirty="0" smtClean="0">
                <a:solidFill>
                  <a:srgbClr val="FF0000"/>
                </a:solidFill>
                <a:latin typeface="仿宋" pitchFamily="49" charset="-122"/>
                <a:ea typeface="仿宋" pitchFamily="49" charset="-122"/>
              </a:rPr>
              <a:t>这</a:t>
            </a:r>
            <a:r>
              <a:rPr lang="zh-CN" altLang="en-US" sz="3200" b="1" dirty="0">
                <a:solidFill>
                  <a:srgbClr val="FF0000"/>
                </a:solidFill>
                <a:latin typeface="仿宋" pitchFamily="49" charset="-122"/>
                <a:ea typeface="仿宋" pitchFamily="49" charset="-122"/>
              </a:rPr>
              <a:t>是诗人的想象，表明船到镇江后，还要乘驿车到别的地方去，已暗含旅途奔波之意。</a:t>
            </a:r>
            <a:endParaRPr lang="zh-CN" altLang="en-US" sz="3200" b="1" dirty="0">
              <a:solidFill>
                <a:srgbClr val="FF0000"/>
              </a:solidFill>
              <a:latin typeface="仿宋" pitchFamily="49" charset="-122"/>
              <a:ea typeface="仿宋" pitchFamily="49" charset="-122"/>
            </a:endParaRPr>
          </a:p>
        </p:txBody>
      </p:sp>
      <p:sp>
        <p:nvSpPr>
          <p:cNvPr id="12293" name="Text Box 5"/>
          <p:cNvSpPr txBox="1">
            <a:spLocks noChangeArrowheads="1"/>
          </p:cNvSpPr>
          <p:nvPr/>
        </p:nvSpPr>
        <p:spPr bwMode="auto">
          <a:xfrm>
            <a:off x="814918" y="685801"/>
            <a:ext cx="3841749"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dirty="0">
                <a:solidFill>
                  <a:srgbClr val="CC0000"/>
                </a:solidFill>
                <a:latin typeface="Verdana" pitchFamily="34" charset="0"/>
                <a:ea typeface="黑体" panose="02010609060101010101" charset="-122"/>
              </a:rPr>
              <a:t>品诗情</a:t>
            </a:r>
            <a:endParaRPr lang="zh-CN" altLang="en-US" sz="6000" dirty="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5" name="组合 19459"/>
          <p:cNvGrpSpPr/>
          <p:nvPr/>
        </p:nvGrpSpPr>
        <p:grpSpPr bwMode="auto">
          <a:xfrm>
            <a:off x="719667" y="836613"/>
            <a:ext cx="10752667" cy="4392612"/>
            <a:chOff x="0" y="0"/>
            <a:chExt cx="5760" cy="4320"/>
          </a:xfrm>
        </p:grpSpPr>
        <p:pic>
          <p:nvPicPr>
            <p:cNvPr id="13317" name="图片 19460" descr="IMGA0814"/>
            <p:cNvPicPr>
              <a:picLocks noChangeAspect="1" noChangeArrowheads="1"/>
            </p:cNvPicPr>
            <p:nvPr/>
          </p:nvPicPr>
          <p:blipFill>
            <a:blip r:embed="rId1">
              <a:extLst>
                <a:ext uri="{28A0092B-C50C-407E-A947-70E740481C1C}">
                  <a14:useLocalDpi xmlns:a14="http://schemas.microsoft.com/office/drawing/2010/main" val="0"/>
                </a:ext>
              </a:extLst>
            </a:blip>
            <a:srcRect l="5904" t="391"/>
            <a:stretch>
              <a:fillRect/>
            </a:stretch>
          </p:blipFill>
          <p:spPr bwMode="auto">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椭圆 19461"/>
            <p:cNvSpPr>
              <a:spLocks noChangeArrowheads="1"/>
            </p:cNvSpPr>
            <p:nvPr/>
          </p:nvSpPr>
          <p:spPr bwMode="auto">
            <a:xfrm>
              <a:off x="4830" y="255"/>
              <a:ext cx="635" cy="544"/>
            </a:xfrm>
            <a:prstGeom prst="ellipse">
              <a:avLst/>
            </a:prstGeom>
            <a:solidFill>
              <a:srgbClr val="FF0066"/>
            </a:solidFill>
            <a:ln w="44450">
              <a:solidFill>
                <a:srgbClr val="FF9900"/>
              </a:solidFill>
              <a:round/>
            </a:ln>
          </p:spPr>
          <p:txBody>
            <a:bodyPr/>
            <a:lstStyle/>
            <a:p>
              <a:endParaRPr lang="zh-CN" altLang="en-US">
                <a:latin typeface="黑体" panose="02010609060101010101" charset="-122"/>
                <a:ea typeface="黑体" panose="02010609060101010101" charset="-122"/>
              </a:endParaRPr>
            </a:p>
          </p:txBody>
        </p:sp>
      </p:grpSp>
      <p:sp>
        <p:nvSpPr>
          <p:cNvPr id="7" name="圆角矩形 6"/>
          <p:cNvSpPr/>
          <p:nvPr/>
        </p:nvSpPr>
        <p:spPr>
          <a:xfrm>
            <a:off x="1532343" y="5386728"/>
            <a:ext cx="9171541" cy="1023937"/>
          </a:xfrm>
          <a:prstGeom prst="round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30000"/>
              </a:lnSpc>
              <a:buFontTx/>
              <a:buNone/>
              <a:defRPr/>
            </a:pPr>
            <a:r>
              <a:rPr lang="zh-CN" altLang="en-US" sz="2800" dirty="0" smtClean="0">
                <a:solidFill>
                  <a:schemeClr val="tx1"/>
                </a:solidFill>
                <a:latin typeface="黑体" panose="02010609060101010101" charset="-122"/>
                <a:ea typeface="黑体" panose="02010609060101010101" charset="-122"/>
                <a:sym typeface="Times New Roman" panose="02020603050405020304" pitchFamily="18" charset="0"/>
              </a:rPr>
              <a:t>写</a:t>
            </a:r>
            <a:r>
              <a:rPr lang="zh-CN" altLang="en-US" sz="2800" dirty="0">
                <a:solidFill>
                  <a:schemeClr val="tx1"/>
                </a:solidFill>
                <a:latin typeface="黑体" panose="02010609060101010101" charset="-122"/>
                <a:ea typeface="黑体" panose="02010609060101010101" charset="-122"/>
                <a:sym typeface="Times New Roman" panose="02020603050405020304" pitchFamily="18" charset="0"/>
              </a:rPr>
              <a:t>船上所见景色。“</a:t>
            </a:r>
            <a:r>
              <a:rPr lang="zh-CN" altLang="en-US" sz="2800" dirty="0">
                <a:solidFill>
                  <a:schemeClr val="tx1"/>
                </a:solidFill>
                <a:latin typeface="黑体" panose="02010609060101010101" charset="-122"/>
                <a:ea typeface="黑体" panose="02010609060101010101" charset="-122"/>
                <a:sym typeface="宋体" panose="02010600030101010101" pitchFamily="2" charset="-122"/>
              </a:rPr>
              <a:t>潮平</a:t>
            </a:r>
            <a:r>
              <a:rPr lang="zh-CN" altLang="en-US" sz="2800" dirty="0">
                <a:solidFill>
                  <a:schemeClr val="tx1"/>
                </a:solidFill>
                <a:latin typeface="黑体" panose="02010609060101010101" charset="-122"/>
                <a:ea typeface="黑体" panose="02010609060101010101" charset="-122"/>
                <a:sym typeface="Times New Roman" panose="02020603050405020304" pitchFamily="18" charset="0"/>
              </a:rPr>
              <a:t>”，</a:t>
            </a:r>
            <a:r>
              <a:rPr lang="zh-CN" altLang="en-US" sz="2800" dirty="0">
                <a:solidFill>
                  <a:schemeClr val="tx1"/>
                </a:solidFill>
                <a:latin typeface="黑体" panose="02010609060101010101" charset="-122"/>
                <a:ea typeface="黑体" panose="02010609060101010101" charset="-122"/>
                <a:sym typeface="宋体" panose="02010600030101010101" pitchFamily="2" charset="-122"/>
              </a:rPr>
              <a:t>两岸才显得宽阔</a:t>
            </a:r>
            <a:r>
              <a:rPr lang="en-US" altLang="zh-CN" sz="2800" dirty="0">
                <a:solidFill>
                  <a:schemeClr val="tx1"/>
                </a:solidFill>
                <a:latin typeface="黑体" panose="02010609060101010101" charset="-122"/>
                <a:ea typeface="黑体" panose="02010609060101010101" charset="-122"/>
                <a:sym typeface="Times New Roman" panose="02020603050405020304" pitchFamily="18" charset="0"/>
              </a:rPr>
              <a:t>;“</a:t>
            </a:r>
            <a:r>
              <a:rPr lang="zh-CN" altLang="en-US" sz="2800" dirty="0">
                <a:solidFill>
                  <a:schemeClr val="tx1"/>
                </a:solidFill>
                <a:latin typeface="黑体" panose="02010609060101010101" charset="-122"/>
                <a:ea typeface="黑体" panose="02010609060101010101" charset="-122"/>
                <a:sym typeface="宋体" panose="02010600030101010101" pitchFamily="2" charset="-122"/>
              </a:rPr>
              <a:t>风正</a:t>
            </a:r>
            <a:r>
              <a:rPr lang="zh-CN" altLang="en-US" sz="2800" dirty="0">
                <a:solidFill>
                  <a:schemeClr val="tx1"/>
                </a:solidFill>
                <a:latin typeface="黑体" panose="02010609060101010101" charset="-122"/>
                <a:ea typeface="黑体" panose="02010609060101010101" charset="-122"/>
                <a:sym typeface="Times New Roman" panose="02020603050405020304" pitchFamily="18" charset="0"/>
              </a:rPr>
              <a:t>”</a:t>
            </a:r>
            <a:r>
              <a:rPr lang="en-US" altLang="zh-CN" sz="2800" dirty="0">
                <a:solidFill>
                  <a:schemeClr val="tx1"/>
                </a:solidFill>
                <a:latin typeface="黑体" panose="02010609060101010101" charset="-122"/>
                <a:ea typeface="黑体" panose="02010609060101010101" charset="-122"/>
                <a:sym typeface="Times New Roman" panose="02020603050405020304" pitchFamily="18" charset="0"/>
              </a:rPr>
              <a:t>,</a:t>
            </a:r>
            <a:r>
              <a:rPr lang="zh-CN" altLang="en-US" sz="2800" dirty="0">
                <a:solidFill>
                  <a:schemeClr val="tx1"/>
                </a:solidFill>
                <a:latin typeface="黑体" panose="02010609060101010101" charset="-122"/>
                <a:ea typeface="黑体" panose="02010609060101010101" charset="-122"/>
                <a:sym typeface="宋体" panose="02010600030101010101" pitchFamily="2" charset="-122"/>
              </a:rPr>
              <a:t>帆才有悬空的态势。</a:t>
            </a:r>
            <a:endParaRPr lang="zh-CN" altLang="en-US" sz="2800" dirty="0">
              <a:solidFill>
                <a:schemeClr val="tx1"/>
              </a:solidFill>
              <a:latin typeface="黑体" panose="02010609060101010101" charset="-122"/>
              <a:ea typeface="黑体" panose="02010609060101010101" charset="-122"/>
            </a:endParaRPr>
          </a:p>
        </p:txBody>
      </p:sp>
      <p:sp>
        <p:nvSpPr>
          <p:cNvPr id="13316" name="Text Box 5"/>
          <p:cNvSpPr txBox="1">
            <a:spLocks noChangeArrowheads="1"/>
          </p:cNvSpPr>
          <p:nvPr/>
        </p:nvSpPr>
        <p:spPr bwMode="auto">
          <a:xfrm>
            <a:off x="814918" y="685801"/>
            <a:ext cx="3841749"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黑体" panose="02010609060101010101" charset="-122"/>
                <a:ea typeface="黑体" panose="02010609060101010101" charset="-122"/>
              </a:rPr>
              <a:t>品诗情</a:t>
            </a:r>
            <a:endParaRPr lang="zh-CN" altLang="en-US" sz="6000">
              <a:solidFill>
                <a:srgbClr val="CC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anim calcmode="lin" valueType="num">
                                      <p:cBhvr>
                                        <p:cTn id="8" dur="1000" fill="hold"/>
                                        <p:tgtEl>
                                          <p:spTgt spid="23555"/>
                                        </p:tgtEl>
                                        <p:attrNameLst>
                                          <p:attrName>ppt_x</p:attrName>
                                        </p:attrNameLst>
                                      </p:cBhvr>
                                      <p:tavLst>
                                        <p:tav tm="0">
                                          <p:val>
                                            <p:strVal val="#ppt_x"/>
                                          </p:val>
                                        </p:tav>
                                        <p:tav tm="100000">
                                          <p:val>
                                            <p:strVal val="#ppt_x"/>
                                          </p:val>
                                        </p:tav>
                                      </p:tavLst>
                                    </p:anim>
                                    <p:anim calcmode="lin" valueType="num">
                                      <p:cBhvr>
                                        <p:cTn id="9"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1505" descr="rc">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667" y="765175"/>
            <a:ext cx="10752667"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p:cNvSpPr txBox="1">
            <a:spLocks noChangeArrowheads="1"/>
          </p:cNvSpPr>
          <p:nvPr/>
        </p:nvSpPr>
        <p:spPr bwMode="auto">
          <a:xfrm>
            <a:off x="1833680" y="1897942"/>
            <a:ext cx="74887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0000FF"/>
                </a:solidFill>
                <a:latin typeface="黑体" panose="02010609060101010101" charset="-122"/>
                <a:ea typeface="黑体" panose="02010609060101010101" charset="-122"/>
              </a:rPr>
              <a:t>海日生残夜，江春入旧年。</a:t>
            </a:r>
            <a:endParaRPr lang="zh-CN" altLang="en-US" sz="3600" dirty="0">
              <a:solidFill>
                <a:srgbClr val="0000FF"/>
              </a:solidFill>
              <a:latin typeface="黑体" panose="02010609060101010101" charset="-122"/>
              <a:ea typeface="黑体" panose="02010609060101010101" charset="-122"/>
            </a:endParaRPr>
          </a:p>
        </p:txBody>
      </p:sp>
      <p:sp>
        <p:nvSpPr>
          <p:cNvPr id="3" name="Text Box 5"/>
          <p:cNvSpPr txBox="1">
            <a:spLocks noChangeArrowheads="1"/>
          </p:cNvSpPr>
          <p:nvPr/>
        </p:nvSpPr>
        <p:spPr bwMode="auto">
          <a:xfrm>
            <a:off x="719667" y="4065898"/>
            <a:ext cx="10943167" cy="2653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00" dirty="0">
                <a:latin typeface="黑体" panose="02010609060101010101" charset="-122"/>
                <a:ea typeface="黑体" panose="02010609060101010101" charset="-122"/>
                <a:sym typeface="Times New Roman" panose="02020603050405020304" pitchFamily="18" charset="0"/>
              </a:rPr>
              <a:t>    </a:t>
            </a:r>
            <a:r>
              <a:rPr lang="zh-CN" altLang="en-US" dirty="0">
                <a:solidFill>
                  <a:srgbClr val="C00000"/>
                </a:solidFill>
                <a:latin typeface="黑体" panose="02010609060101010101" charset="-122"/>
                <a:ea typeface="黑体" panose="02010609060101010101" charset="-122"/>
                <a:sym typeface="Times New Roman" panose="02020603050405020304" pitchFamily="18" charset="0"/>
              </a:rPr>
              <a:t>继续写船上所见，既写景又点明了时令。“</a:t>
            </a:r>
            <a:r>
              <a:rPr lang="zh-CN" altLang="en-US" dirty="0">
                <a:solidFill>
                  <a:srgbClr val="C00000"/>
                </a:solidFill>
                <a:latin typeface="黑体" panose="02010609060101010101" charset="-122"/>
                <a:ea typeface="黑体" panose="02010609060101010101" charset="-122"/>
                <a:sym typeface="宋体" panose="02010600030101010101" pitchFamily="2" charset="-122"/>
              </a:rPr>
              <a:t>残夜</a:t>
            </a:r>
            <a:r>
              <a:rPr lang="zh-CN" altLang="en-US" dirty="0">
                <a:solidFill>
                  <a:srgbClr val="C00000"/>
                </a:solidFill>
                <a:latin typeface="黑体" panose="02010609060101010101" charset="-122"/>
                <a:ea typeface="黑体" panose="02010609060101010101" charset="-122"/>
                <a:sym typeface="Times New Roman" panose="02020603050405020304" pitchFamily="18" charset="0"/>
              </a:rPr>
              <a:t>”</a:t>
            </a:r>
            <a:r>
              <a:rPr lang="zh-CN" altLang="en-US" dirty="0">
                <a:solidFill>
                  <a:srgbClr val="C00000"/>
                </a:solidFill>
                <a:latin typeface="黑体" panose="02010609060101010101" charset="-122"/>
                <a:ea typeface="黑体" panose="02010609060101010101" charset="-122"/>
                <a:sym typeface="宋体" panose="02010600030101010101" pitchFamily="2" charset="-122"/>
              </a:rPr>
              <a:t>指夜将尽而未尽之际。残夜而东方海日已升</a:t>
            </a:r>
            <a:r>
              <a:rPr lang="zh-CN" altLang="en-US" dirty="0">
                <a:solidFill>
                  <a:srgbClr val="C00000"/>
                </a:solidFill>
                <a:latin typeface="黑体" panose="02010609060101010101" charset="-122"/>
                <a:ea typeface="黑体" panose="02010609060101010101" charset="-122"/>
                <a:sym typeface="Times New Roman" panose="02020603050405020304" pitchFamily="18" charset="0"/>
              </a:rPr>
              <a:t>,</a:t>
            </a:r>
            <a:r>
              <a:rPr lang="zh-CN" altLang="en-US" dirty="0">
                <a:solidFill>
                  <a:srgbClr val="C00000"/>
                </a:solidFill>
                <a:latin typeface="黑体" panose="02010609060101010101" charset="-122"/>
                <a:ea typeface="黑体" panose="02010609060101010101" charset="-122"/>
                <a:sym typeface="宋体" panose="02010600030101010101" pitchFamily="2" charset="-122"/>
              </a:rPr>
              <a:t>旧年而江上已是春天</a:t>
            </a:r>
            <a:r>
              <a:rPr lang="zh-CN" altLang="en-US" dirty="0">
                <a:solidFill>
                  <a:srgbClr val="C00000"/>
                </a:solidFill>
                <a:latin typeface="黑体" panose="02010609060101010101" charset="-122"/>
                <a:ea typeface="黑体" panose="02010609060101010101" charset="-122"/>
                <a:sym typeface="Times New Roman" panose="02020603050405020304" pitchFamily="18" charset="0"/>
              </a:rPr>
              <a:t>──</a:t>
            </a:r>
            <a:r>
              <a:rPr lang="zh-CN" altLang="en-US" dirty="0">
                <a:solidFill>
                  <a:srgbClr val="C00000"/>
                </a:solidFill>
                <a:latin typeface="黑体" panose="02010609060101010101" charset="-122"/>
                <a:ea typeface="黑体" panose="02010609060101010101" charset="-122"/>
                <a:sym typeface="宋体" panose="02010600030101010101" pitchFamily="2" charset="-122"/>
              </a:rPr>
              <a:t>时间更替如此匆匆，怎能不叫身在“客路”的诗人顿生思乡之情呢？</a:t>
            </a:r>
            <a:endParaRPr lang="zh-CN" altLang="en-US" dirty="0">
              <a:solidFill>
                <a:srgbClr val="C00000"/>
              </a:solidFill>
              <a:latin typeface="黑体" panose="02010609060101010101" charset="-122"/>
              <a:ea typeface="黑体" panose="02010609060101010101" charset="-122"/>
            </a:endParaRPr>
          </a:p>
        </p:txBody>
      </p:sp>
      <p:sp>
        <p:nvSpPr>
          <p:cNvPr id="14341" name="Text Box 5"/>
          <p:cNvSpPr txBox="1">
            <a:spLocks noChangeArrowheads="1"/>
          </p:cNvSpPr>
          <p:nvPr/>
        </p:nvSpPr>
        <p:spPr bwMode="auto">
          <a:xfrm>
            <a:off x="814918" y="685801"/>
            <a:ext cx="3841749"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黑体" panose="02010609060101010101" charset="-122"/>
                <a:ea typeface="黑体" panose="02010609060101010101" charset="-122"/>
              </a:rPr>
              <a:t>品诗情</a:t>
            </a:r>
            <a:endParaRPr lang="zh-CN" altLang="en-US" sz="6000">
              <a:solidFill>
                <a:srgbClr val="CC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3" grpId="0" bldLvl="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636431" y="2076245"/>
            <a:ext cx="748876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0000FF"/>
                </a:solidFill>
                <a:latin typeface="黑体" panose="02010609060101010101" charset="-122"/>
                <a:ea typeface="黑体" panose="02010609060101010101" charset="-122"/>
              </a:rPr>
              <a:t>乡书何处达？归雁洛阳边。</a:t>
            </a:r>
            <a:endParaRPr lang="zh-CN" altLang="en-US" sz="3600" dirty="0">
              <a:solidFill>
                <a:srgbClr val="0000FF"/>
              </a:solidFill>
              <a:latin typeface="黑体" panose="02010609060101010101" charset="-122"/>
              <a:ea typeface="黑体" panose="02010609060101010101" charset="-122"/>
            </a:endParaRPr>
          </a:p>
        </p:txBody>
      </p:sp>
      <p:sp>
        <p:nvSpPr>
          <p:cNvPr id="3" name="Text Box 7"/>
          <p:cNvSpPr txBox="1">
            <a:spLocks noChangeArrowheads="1"/>
          </p:cNvSpPr>
          <p:nvPr/>
        </p:nvSpPr>
        <p:spPr bwMode="auto">
          <a:xfrm>
            <a:off x="814918" y="3047945"/>
            <a:ext cx="1062566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33375"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600" dirty="0">
                <a:latin typeface="楷体" pitchFamily="49" charset="-122"/>
                <a:ea typeface="楷体" pitchFamily="49" charset="-122"/>
                <a:sym typeface="Times New Roman" panose="02020603050405020304" pitchFamily="18" charset="0"/>
              </a:rPr>
              <a:t>   </a:t>
            </a:r>
            <a:r>
              <a:rPr lang="zh-CN" altLang="en-US" dirty="0" smtClean="0">
                <a:solidFill>
                  <a:srgbClr val="C00000"/>
                </a:solidFill>
                <a:latin typeface="楷体" pitchFamily="49" charset="-122"/>
                <a:ea typeface="楷体" pitchFamily="49" charset="-122"/>
                <a:sym typeface="Times New Roman" panose="02020603050405020304" pitchFamily="18" charset="0"/>
              </a:rPr>
              <a:t>诗人</a:t>
            </a:r>
            <a:r>
              <a:rPr lang="zh-CN" altLang="en-US" dirty="0">
                <a:solidFill>
                  <a:srgbClr val="C00000"/>
                </a:solidFill>
                <a:latin typeface="楷体" pitchFamily="49" charset="-122"/>
                <a:ea typeface="楷体" pitchFamily="49" charset="-122"/>
                <a:sym typeface="Times New Roman" panose="02020603050405020304" pitchFamily="18" charset="0"/>
              </a:rPr>
              <a:t>离家日久，而此时</a:t>
            </a:r>
            <a:r>
              <a:rPr lang="zh-CN" altLang="en-US" dirty="0">
                <a:solidFill>
                  <a:srgbClr val="C00000"/>
                </a:solidFill>
                <a:latin typeface="楷体" pitchFamily="49" charset="-122"/>
                <a:ea typeface="楷体" pitchFamily="49" charset="-122"/>
                <a:sym typeface="宋体" panose="02010600030101010101" pitchFamily="2" charset="-122"/>
              </a:rPr>
              <a:t>正是家人团聚之时</a:t>
            </a:r>
            <a:r>
              <a:rPr lang="zh-CN" altLang="en-US" dirty="0">
                <a:solidFill>
                  <a:srgbClr val="C00000"/>
                </a:solidFill>
                <a:latin typeface="楷体" pitchFamily="49" charset="-122"/>
                <a:ea typeface="楷体" pitchFamily="49" charset="-122"/>
                <a:sym typeface="Times New Roman" panose="02020603050405020304" pitchFamily="18" charset="0"/>
              </a:rPr>
              <a:t>,</a:t>
            </a:r>
            <a:r>
              <a:rPr lang="zh-CN" altLang="en-US" dirty="0">
                <a:solidFill>
                  <a:srgbClr val="C00000"/>
                </a:solidFill>
                <a:latin typeface="楷体" pitchFamily="49" charset="-122"/>
                <a:ea typeface="楷体" pitchFamily="49" charset="-122"/>
                <a:sym typeface="宋体" panose="02010600030101010101" pitchFamily="2" charset="-122"/>
              </a:rPr>
              <a:t>自己旅食他乡</a:t>
            </a:r>
            <a:r>
              <a:rPr lang="zh-CN" altLang="en-US" dirty="0">
                <a:solidFill>
                  <a:srgbClr val="C00000"/>
                </a:solidFill>
                <a:latin typeface="楷体" pitchFamily="49" charset="-122"/>
                <a:ea typeface="楷体" pitchFamily="49" charset="-122"/>
                <a:sym typeface="Times New Roman" panose="02020603050405020304" pitchFamily="18" charset="0"/>
              </a:rPr>
              <a:t>，</a:t>
            </a:r>
            <a:r>
              <a:rPr lang="zh-CN" altLang="en-US" dirty="0">
                <a:solidFill>
                  <a:srgbClr val="C00000"/>
                </a:solidFill>
                <a:latin typeface="楷体" pitchFamily="49" charset="-122"/>
                <a:ea typeface="楷体" pitchFamily="49" charset="-122"/>
                <a:sym typeface="宋体" panose="02010600030101010101" pitchFamily="2" charset="-122"/>
              </a:rPr>
              <a:t>久不得归</a:t>
            </a:r>
            <a:r>
              <a:rPr lang="zh-CN" altLang="en-US" dirty="0">
                <a:solidFill>
                  <a:srgbClr val="C00000"/>
                </a:solidFill>
                <a:latin typeface="楷体" pitchFamily="49" charset="-122"/>
                <a:ea typeface="楷体" pitchFamily="49" charset="-122"/>
                <a:sym typeface="Times New Roman" panose="02020603050405020304" pitchFamily="18" charset="0"/>
              </a:rPr>
              <a:t>,</a:t>
            </a:r>
            <a:r>
              <a:rPr lang="zh-CN" altLang="en-US" dirty="0">
                <a:solidFill>
                  <a:srgbClr val="C00000"/>
                </a:solidFill>
                <a:latin typeface="楷体" pitchFamily="49" charset="-122"/>
                <a:ea typeface="楷体" pitchFamily="49" charset="-122"/>
                <a:sym typeface="宋体" panose="02010600030101010101" pitchFamily="2" charset="-122"/>
              </a:rPr>
              <a:t>见到此景</a:t>
            </a:r>
            <a:r>
              <a:rPr lang="zh-CN" altLang="en-US" dirty="0">
                <a:solidFill>
                  <a:srgbClr val="C00000"/>
                </a:solidFill>
                <a:latin typeface="楷体" pitchFamily="49" charset="-122"/>
                <a:ea typeface="楷体" pitchFamily="49" charset="-122"/>
                <a:sym typeface="Times New Roman" panose="02020603050405020304" pitchFamily="18" charset="0"/>
              </a:rPr>
              <a:t>，</a:t>
            </a:r>
            <a:r>
              <a:rPr lang="zh-CN" altLang="en-US" dirty="0">
                <a:solidFill>
                  <a:srgbClr val="C00000"/>
                </a:solidFill>
                <a:latin typeface="楷体" pitchFamily="49" charset="-122"/>
                <a:ea typeface="楷体" pitchFamily="49" charset="-122"/>
                <a:sym typeface="宋体" panose="02010600030101010101" pitchFamily="2" charset="-122"/>
              </a:rPr>
              <a:t>情何以堪</a:t>
            </a:r>
            <a:r>
              <a:rPr lang="zh-CN" altLang="en-US" dirty="0">
                <a:solidFill>
                  <a:srgbClr val="C00000"/>
                </a:solidFill>
                <a:latin typeface="楷体" pitchFamily="49" charset="-122"/>
                <a:ea typeface="楷体" pitchFamily="49" charset="-122"/>
                <a:sym typeface="Times New Roman" panose="02020603050405020304" pitchFamily="18" charset="0"/>
              </a:rPr>
              <a:t>？</a:t>
            </a:r>
            <a:r>
              <a:rPr lang="zh-CN" altLang="en-US" dirty="0">
                <a:solidFill>
                  <a:srgbClr val="C00000"/>
                </a:solidFill>
                <a:latin typeface="楷体" pitchFamily="49" charset="-122"/>
                <a:ea typeface="楷体" pitchFamily="49" charset="-122"/>
                <a:sym typeface="宋体" panose="02010600030101010101" pitchFamily="2" charset="-122"/>
              </a:rPr>
              <a:t>由此他自然想到要借大雁来给他传递家书了。</a:t>
            </a:r>
            <a:endParaRPr lang="zh-CN" altLang="en-US" dirty="0">
              <a:solidFill>
                <a:srgbClr val="C00000"/>
              </a:solidFill>
              <a:latin typeface="楷体" pitchFamily="49" charset="-122"/>
              <a:ea typeface="楷体" pitchFamily="49" charset="-122"/>
            </a:endParaRPr>
          </a:p>
        </p:txBody>
      </p:sp>
      <p:sp>
        <p:nvSpPr>
          <p:cNvPr id="15364" name="Text Box 5"/>
          <p:cNvSpPr txBox="1">
            <a:spLocks noChangeArrowheads="1"/>
          </p:cNvSpPr>
          <p:nvPr/>
        </p:nvSpPr>
        <p:spPr bwMode="auto">
          <a:xfrm>
            <a:off x="739612" y="685801"/>
            <a:ext cx="3841749"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dirty="0">
                <a:solidFill>
                  <a:srgbClr val="CC0000"/>
                </a:solidFill>
                <a:latin typeface="Verdana" pitchFamily="34" charset="0"/>
                <a:ea typeface="黑体" panose="02010609060101010101" charset="-122"/>
              </a:rPr>
              <a:t>品诗情</a:t>
            </a:r>
            <a:endParaRPr lang="zh-CN" altLang="en-US" sz="6000" dirty="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P spid="3" grpId="0" bldLvl="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1268"/>
          <p:cNvSpPr txBox="1">
            <a:spLocks noChangeArrowheads="1"/>
          </p:cNvSpPr>
          <p:nvPr/>
        </p:nvSpPr>
        <p:spPr bwMode="auto">
          <a:xfrm>
            <a:off x="277016" y="2070593"/>
            <a:ext cx="11083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FF0000"/>
                </a:solidFill>
                <a:latin typeface="宋体" panose="02010600030101010101" pitchFamily="2" charset="-122"/>
                <a:ea typeface="宋体" panose="02010600030101010101" pitchFamily="2" charset="-122"/>
              </a:rPr>
              <a:t>    本诗表达了漂泊在外的游子对家乡亲人深切的思念之情。你认为诗中的哪一句最能突出地表达这种思想感情</a:t>
            </a:r>
            <a:r>
              <a:rPr lang="en-US" altLang="zh-CN" dirty="0">
                <a:solidFill>
                  <a:srgbClr val="FF0000"/>
                </a:solidFill>
                <a:latin typeface="宋体" panose="02010600030101010101" pitchFamily="2" charset="-122"/>
                <a:ea typeface="宋体" panose="02010600030101010101" pitchFamily="2" charset="-122"/>
              </a:rPr>
              <a:t>?</a:t>
            </a:r>
            <a:r>
              <a:rPr lang="zh-CN" altLang="en-US" dirty="0">
                <a:solidFill>
                  <a:srgbClr val="FF0000"/>
                </a:solidFill>
                <a:latin typeface="宋体" panose="02010600030101010101" pitchFamily="2" charset="-122"/>
                <a:ea typeface="宋体" panose="02010600030101010101" pitchFamily="2" charset="-122"/>
              </a:rPr>
              <a:t>为什么</a:t>
            </a:r>
            <a:r>
              <a:rPr lang="en-US" altLang="zh-CN" dirty="0">
                <a:solidFill>
                  <a:srgbClr val="FF0000"/>
                </a:solidFill>
                <a:latin typeface="宋体" panose="02010600030101010101" pitchFamily="2" charset="-122"/>
                <a:ea typeface="宋体" panose="02010600030101010101" pitchFamily="2" charset="-122"/>
              </a:rPr>
              <a:t>?</a:t>
            </a:r>
            <a:r>
              <a:rPr lang="en-US" altLang="zh-CN" b="0" dirty="0">
                <a:latin typeface="宋体" panose="02010600030101010101" pitchFamily="2" charset="-122"/>
                <a:ea typeface="宋体" panose="02010600030101010101" pitchFamily="2" charset="-122"/>
              </a:rPr>
              <a:t> </a:t>
            </a:r>
            <a:endParaRPr lang="en-US" altLang="zh-CN" b="0" dirty="0">
              <a:latin typeface="宋体" panose="02010600030101010101" pitchFamily="2" charset="-122"/>
              <a:ea typeface="宋体" panose="02010600030101010101" pitchFamily="2" charset="-122"/>
            </a:endParaRPr>
          </a:p>
        </p:txBody>
      </p:sp>
      <p:sp>
        <p:nvSpPr>
          <p:cNvPr id="11270" name="文本框 11269"/>
          <p:cNvSpPr txBox="1">
            <a:spLocks noChangeArrowheads="1"/>
          </p:cNvSpPr>
          <p:nvPr/>
        </p:nvSpPr>
        <p:spPr bwMode="auto">
          <a:xfrm>
            <a:off x="390252" y="3921604"/>
            <a:ext cx="11679828" cy="156966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楷体" pitchFamily="49" charset="-122"/>
                <a:ea typeface="楷体" pitchFamily="49" charset="-122"/>
              </a:rPr>
              <a:t>   </a:t>
            </a:r>
            <a:r>
              <a:rPr lang="en-US" altLang="zh-CN" dirty="0" smtClean="0">
                <a:latin typeface="楷体" pitchFamily="49" charset="-122"/>
                <a:ea typeface="楷体" pitchFamily="49" charset="-122"/>
              </a:rPr>
              <a:t> </a:t>
            </a:r>
            <a:r>
              <a:rPr lang="zh-CN" altLang="en-US" dirty="0" smtClean="0">
                <a:latin typeface="楷体" pitchFamily="49" charset="-122"/>
                <a:ea typeface="楷体" pitchFamily="49" charset="-122"/>
              </a:rPr>
              <a:t>写出</a:t>
            </a:r>
            <a:r>
              <a:rPr lang="zh-CN" altLang="en-US" dirty="0">
                <a:latin typeface="楷体" pitchFamily="49" charset="-122"/>
                <a:ea typeface="楷体" pitchFamily="49" charset="-122"/>
              </a:rPr>
              <a:t>“乡书何处达？归雁洛阳边”或“江春入旧年”皆可；</a:t>
            </a:r>
            <a:endParaRPr lang="zh-CN" altLang="en-US" dirty="0">
              <a:latin typeface="楷体" pitchFamily="49" charset="-122"/>
              <a:ea typeface="楷体" pitchFamily="49" charset="-122"/>
            </a:endParaRPr>
          </a:p>
          <a:p>
            <a:pPr eaLnBrk="1" hangingPunct="1"/>
            <a:r>
              <a:rPr lang="zh-CN" altLang="en-US" dirty="0">
                <a:latin typeface="楷体" pitchFamily="49" charset="-122"/>
                <a:ea typeface="楷体" pitchFamily="49" charset="-122"/>
              </a:rPr>
              <a:t>   </a:t>
            </a:r>
            <a:r>
              <a:rPr lang="zh-CN" altLang="en-US" dirty="0" smtClean="0">
                <a:latin typeface="楷体" pitchFamily="49" charset="-122"/>
                <a:ea typeface="楷体" pitchFamily="49" charset="-122"/>
              </a:rPr>
              <a:t> 扣住</a:t>
            </a:r>
            <a:r>
              <a:rPr lang="zh-CN" altLang="en-US" dirty="0">
                <a:latin typeface="楷体" pitchFamily="49" charset="-122"/>
                <a:ea typeface="楷体" pitchFamily="49" charset="-122"/>
              </a:rPr>
              <a:t>“鸿雁传书”或“临近春节这一家人团聚的特定环境”来表述原因。</a:t>
            </a:r>
            <a:endParaRPr lang="zh-CN" altLang="en-US" dirty="0">
              <a:latin typeface="楷体" pitchFamily="49" charset="-122"/>
              <a:ea typeface="楷体" pitchFamily="49" charset="-122"/>
            </a:endParaRPr>
          </a:p>
        </p:txBody>
      </p:sp>
      <p:sp>
        <p:nvSpPr>
          <p:cNvPr id="16388" name="Text Box 5"/>
          <p:cNvSpPr txBox="1">
            <a:spLocks noChangeArrowheads="1"/>
          </p:cNvSpPr>
          <p:nvPr/>
        </p:nvSpPr>
        <p:spPr bwMode="auto">
          <a:xfrm>
            <a:off x="314946" y="663949"/>
            <a:ext cx="4032249"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dirty="0">
                <a:solidFill>
                  <a:srgbClr val="CC0000"/>
                </a:solidFill>
                <a:latin typeface="Verdana" pitchFamily="34" charset="0"/>
                <a:ea typeface="黑体" panose="02010609060101010101" charset="-122"/>
              </a:rPr>
              <a:t>悟情感</a:t>
            </a:r>
            <a:endParaRPr lang="zh-CN" altLang="en-US" sz="6000" dirty="0">
              <a:solidFill>
                <a:srgbClr val="CC0000"/>
              </a:solidFill>
              <a:latin typeface="Verdana"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additive="base">
                                        <p:cTn id="7" dur="500" fill="hold"/>
                                        <p:tgtEl>
                                          <p:spTgt spid="27649"/>
                                        </p:tgtEl>
                                        <p:attrNameLst>
                                          <p:attrName>ppt_x</p:attrName>
                                        </p:attrNameLst>
                                      </p:cBhvr>
                                      <p:tavLst>
                                        <p:tav tm="0">
                                          <p:val>
                                            <p:strVal val="#ppt_x"/>
                                          </p:val>
                                        </p:tav>
                                        <p:tav tm="100000">
                                          <p:val>
                                            <p:strVal val="#ppt_x"/>
                                          </p:val>
                                        </p:tav>
                                      </p:tavLst>
                                    </p:anim>
                                    <p:anim calcmode="lin" valueType="num">
                                      <p:cBhvr additive="base">
                                        <p:cTn id="8" dur="500" fill="hold"/>
                                        <p:tgtEl>
                                          <p:spTgt spid="276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0"/>
                                        </p:tgtEl>
                                        <p:attrNameLst>
                                          <p:attrName>style.visibility</p:attrName>
                                        </p:attrNameLst>
                                      </p:cBhvr>
                                      <p:to>
                                        <p:strVal val="visible"/>
                                      </p:to>
                                    </p:set>
                                    <p:anim calcmode="lin" valueType="num">
                                      <p:cBhvr additive="base">
                                        <p:cTn id="13" dur="500" fill="hold"/>
                                        <p:tgtEl>
                                          <p:spTgt spid="11270"/>
                                        </p:tgtEl>
                                        <p:attrNameLst>
                                          <p:attrName>ppt_x</p:attrName>
                                        </p:attrNameLst>
                                      </p:cBhvr>
                                      <p:tavLst>
                                        <p:tav tm="0">
                                          <p:val>
                                            <p:strVal val="#ppt_x"/>
                                          </p:val>
                                        </p:tav>
                                        <p:tav tm="100000">
                                          <p:val>
                                            <p:strVal val="#ppt_x"/>
                                          </p:val>
                                        </p:tav>
                                      </p:tavLst>
                                    </p:anim>
                                    <p:anim calcmode="lin" valueType="num">
                                      <p:cBhvr additive="base">
                                        <p:cTn id="14"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1127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738696" y="2384426"/>
            <a:ext cx="10212593" cy="1671207"/>
          </a:xfrm>
        </p:spPr>
        <p:txBody>
          <a:bodyPr>
            <a:noAutofit/>
          </a:bodyPr>
          <a:lstStyle/>
          <a:p>
            <a:pPr eaLnBrk="1" hangingPunct="1">
              <a:lnSpc>
                <a:spcPct val="150000"/>
              </a:lnSpc>
            </a:pPr>
            <a:r>
              <a:rPr lang="en-US" altLang="zh-CN" sz="3200" b="1" dirty="0" smtClean="0">
                <a:latin typeface="黑体" panose="02010609060101010101" charset="-122"/>
                <a:ea typeface="黑体" panose="02010609060101010101" charset="-122"/>
              </a:rPr>
              <a:t>1.</a:t>
            </a:r>
            <a:r>
              <a:rPr lang="zh-CN" altLang="en-US" sz="3200" b="1" dirty="0" smtClean="0">
                <a:latin typeface="黑体" panose="02010609060101010101" charset="-122"/>
                <a:ea typeface="黑体" panose="02010609060101010101" charset="-122"/>
              </a:rPr>
              <a:t>展开想象，用生动形象的语言描绘“潮平两岸阔，风正一帆悬”展现的画面。 </a:t>
            </a:r>
            <a:endParaRPr lang="zh-CN" altLang="en-US" sz="3200" b="1" dirty="0" smtClean="0">
              <a:latin typeface="黑体" panose="02010609060101010101" charset="-122"/>
              <a:ea typeface="黑体" panose="02010609060101010101" charset="-122"/>
            </a:endParaRPr>
          </a:p>
        </p:txBody>
      </p:sp>
      <p:sp>
        <p:nvSpPr>
          <p:cNvPr id="83972" name="Text Box 4"/>
          <p:cNvSpPr txBox="1">
            <a:spLocks noChangeArrowheads="1"/>
          </p:cNvSpPr>
          <p:nvPr/>
        </p:nvSpPr>
        <p:spPr bwMode="auto">
          <a:xfrm>
            <a:off x="911737" y="4238440"/>
            <a:ext cx="102044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solidFill>
                  <a:srgbClr val="993300"/>
                </a:solidFill>
                <a:latin typeface="黑体" panose="02010609060101010101" charset="-122"/>
                <a:ea typeface="黑体" panose="02010609060101010101" charset="-122"/>
              </a:rPr>
              <a:t>  </a:t>
            </a:r>
            <a:r>
              <a:rPr lang="zh-CN" altLang="en-US" dirty="0" smtClean="0">
                <a:solidFill>
                  <a:srgbClr val="993300"/>
                </a:solidFill>
                <a:latin typeface="黑体" panose="02010609060101010101" charset="-122"/>
                <a:ea typeface="黑体" panose="02010609060101010101" charset="-122"/>
              </a:rPr>
              <a:t> </a:t>
            </a:r>
            <a:r>
              <a:rPr lang="zh-CN" altLang="en-US" dirty="0">
                <a:solidFill>
                  <a:srgbClr val="993300"/>
                </a:solidFill>
                <a:latin typeface="黑体" panose="02010609060101010101" charset="-122"/>
                <a:ea typeface="黑体" panose="02010609060101010101" charset="-122"/>
              </a:rPr>
              <a:t>潮水涌涨起来，两岸相距更显宽阔，风正好吹在高高悬挂着的船帆之上。</a:t>
            </a:r>
            <a:endParaRPr lang="zh-CN" altLang="en-US" dirty="0">
              <a:solidFill>
                <a:srgbClr val="993300"/>
              </a:solidFill>
              <a:latin typeface="黑体" panose="02010609060101010101" charset="-122"/>
              <a:ea typeface="黑体" panose="02010609060101010101" charset="-122"/>
            </a:endParaRPr>
          </a:p>
        </p:txBody>
      </p:sp>
      <p:sp>
        <p:nvSpPr>
          <p:cNvPr id="17412" name="Text Box 5"/>
          <p:cNvSpPr txBox="1">
            <a:spLocks noChangeArrowheads="1"/>
          </p:cNvSpPr>
          <p:nvPr/>
        </p:nvSpPr>
        <p:spPr bwMode="auto">
          <a:xfrm>
            <a:off x="814918" y="757238"/>
            <a:ext cx="489796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Verdana" pitchFamily="34" charset="0"/>
                <a:ea typeface="黑体" panose="02010609060101010101" charset="-122"/>
              </a:rPr>
              <a:t>练习巩固</a:t>
            </a:r>
            <a:endParaRPr lang="zh-CN" altLang="en-US" sz="6000">
              <a:solidFill>
                <a:srgbClr val="CC0000"/>
              </a:solidFill>
              <a:latin typeface="Verdana"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circle(in)">
                                      <p:cBhvr>
                                        <p:cTn id="7" dur="2000"/>
                                        <p:tgtEl>
                                          <p:spTgt spid="24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3972"/>
                                        </p:tgtEl>
                                        <p:attrNameLst>
                                          <p:attrName>style.visibility</p:attrName>
                                        </p:attrNameLst>
                                      </p:cBhvr>
                                      <p:to>
                                        <p:strVal val="visible"/>
                                      </p:to>
                                    </p:set>
                                    <p:animEffect transition="in" filter="blinds(horizontal)">
                                      <p:cBhvr>
                                        <p:cTn id="12" dur="5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8397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819152" y="1749425"/>
            <a:ext cx="10557933" cy="1143000"/>
          </a:xfrm>
        </p:spPr>
        <p:txBody>
          <a:bodyPr>
            <a:normAutofit/>
          </a:bodyPr>
          <a:lstStyle/>
          <a:p>
            <a:pPr algn="l" eaLnBrk="1" hangingPunct="1"/>
            <a:r>
              <a:rPr lang="en-US" altLang="zh-CN" sz="3200" b="1" dirty="0" smtClean="0">
                <a:effectLst/>
                <a:latin typeface="黑体" panose="02010609060101010101" charset="-122"/>
                <a:ea typeface="黑体" panose="02010609060101010101" charset="-122"/>
              </a:rPr>
              <a:t>2.“</a:t>
            </a:r>
            <a:r>
              <a:rPr lang="zh-CN" altLang="en-US" sz="3200" b="1" dirty="0" smtClean="0">
                <a:effectLst/>
                <a:latin typeface="黑体" panose="02010609060101010101" charset="-122"/>
                <a:ea typeface="黑体" panose="02010609060101010101" charset="-122"/>
              </a:rPr>
              <a:t>海日生残夜，江春入旧年”一联，历来被人称道。</a:t>
            </a:r>
            <a:br>
              <a:rPr lang="en-US" altLang="zh-CN" sz="3200" b="1" dirty="0" smtClean="0">
                <a:effectLst/>
                <a:latin typeface="黑体" panose="02010609060101010101" charset="-122"/>
                <a:ea typeface="黑体" panose="02010609060101010101" charset="-122"/>
              </a:rPr>
            </a:br>
            <a:r>
              <a:rPr lang="en-US" altLang="zh-CN" sz="3200" dirty="0">
                <a:effectLst/>
                <a:latin typeface="黑体" panose="02010609060101010101" charset="-122"/>
                <a:ea typeface="黑体" panose="02010609060101010101" charset="-122"/>
              </a:rPr>
              <a:t> </a:t>
            </a:r>
            <a:r>
              <a:rPr lang="en-US" altLang="zh-CN" sz="3200" dirty="0" smtClean="0">
                <a:effectLst/>
                <a:latin typeface="黑体" panose="02010609060101010101" charset="-122"/>
                <a:ea typeface="黑体" panose="02010609060101010101" charset="-122"/>
              </a:rPr>
              <a:t>  </a:t>
            </a:r>
            <a:r>
              <a:rPr lang="zh-CN" altLang="en-US" sz="3200" b="1" dirty="0" smtClean="0">
                <a:effectLst/>
                <a:latin typeface="黑体" panose="02010609060101010101" charset="-122"/>
                <a:ea typeface="黑体" panose="02010609060101010101" charset="-122"/>
              </a:rPr>
              <a:t>请选一个角度，作简要赏析。 </a:t>
            </a:r>
            <a:endParaRPr lang="zh-CN" altLang="en-US" sz="3200" b="1" dirty="0" smtClean="0">
              <a:effectLst/>
              <a:latin typeface="黑体" panose="02010609060101010101" charset="-122"/>
              <a:ea typeface="黑体" panose="02010609060101010101" charset="-122"/>
            </a:endParaRPr>
          </a:p>
        </p:txBody>
      </p:sp>
      <p:sp>
        <p:nvSpPr>
          <p:cNvPr id="84995" name="Text Box 3"/>
          <p:cNvSpPr txBox="1">
            <a:spLocks noChangeArrowheads="1"/>
          </p:cNvSpPr>
          <p:nvPr/>
        </p:nvSpPr>
        <p:spPr bwMode="auto">
          <a:xfrm>
            <a:off x="814918" y="2946206"/>
            <a:ext cx="10562167"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宋体" panose="02010600030101010101" pitchFamily="2" charset="-122"/>
                <a:ea typeface="宋体" panose="02010600030101010101" pitchFamily="2" charset="-122"/>
              </a:rPr>
              <a:t>①在描写景物、节令之中，蕴含着一种时序交替的自然理趣 。 </a:t>
            </a:r>
            <a:endParaRPr lang="zh-CN" altLang="en-US" sz="2800" dirty="0">
              <a:solidFill>
                <a:srgbClr val="FF0000"/>
              </a:solidFill>
              <a:latin typeface="宋体" panose="02010600030101010101" pitchFamily="2" charset="-122"/>
              <a:ea typeface="宋体" panose="02010600030101010101" pitchFamily="2" charset="-122"/>
            </a:endParaRPr>
          </a:p>
          <a:p>
            <a:pPr eaLnBrk="1" hangingPunct="1"/>
            <a:r>
              <a:rPr lang="zh-CN" altLang="en-US" sz="2800" dirty="0">
                <a:solidFill>
                  <a:srgbClr val="FF0000"/>
                </a:solidFill>
                <a:latin typeface="宋体" panose="02010600030101010101" pitchFamily="2" charset="-122"/>
                <a:ea typeface="宋体" panose="02010600030101010101" pitchFamily="2" charset="-122"/>
              </a:rPr>
              <a:t>②表现了时光匆匆，光阴荏苒，身在他乡的游子顿生思乡之情  。</a:t>
            </a:r>
            <a:endParaRPr lang="zh-CN" altLang="en-US" sz="2800" dirty="0">
              <a:solidFill>
                <a:srgbClr val="FF0000"/>
              </a:solidFill>
              <a:latin typeface="宋体" panose="02010600030101010101" pitchFamily="2" charset="-122"/>
              <a:ea typeface="宋体" panose="02010600030101010101" pitchFamily="2" charset="-122"/>
            </a:endParaRPr>
          </a:p>
          <a:p>
            <a:pPr eaLnBrk="1" hangingPunct="1"/>
            <a:r>
              <a:rPr lang="zh-CN" altLang="en-US" sz="2800" dirty="0">
                <a:solidFill>
                  <a:srgbClr val="FF0000"/>
                </a:solidFill>
                <a:latin typeface="宋体" panose="02010600030101010101" pitchFamily="2" charset="-122"/>
                <a:ea typeface="宋体" panose="02010600030101010101" pitchFamily="2" charset="-122"/>
              </a:rPr>
              <a:t>③把“日”“春”作为新生的美好事物的象征，表现了作者乐观、积极、向上的思想感情 。 </a:t>
            </a:r>
            <a:endParaRPr lang="zh-CN" altLang="en-US" sz="2800" dirty="0">
              <a:solidFill>
                <a:srgbClr val="FF0000"/>
              </a:solidFill>
              <a:latin typeface="宋体" panose="02010600030101010101" pitchFamily="2" charset="-122"/>
              <a:ea typeface="宋体" panose="02010600030101010101" pitchFamily="2" charset="-122"/>
            </a:endParaRPr>
          </a:p>
          <a:p>
            <a:pPr eaLnBrk="1" hangingPunct="1"/>
            <a:r>
              <a:rPr lang="zh-CN" altLang="en-US" sz="2800" dirty="0">
                <a:solidFill>
                  <a:srgbClr val="FF0000"/>
                </a:solidFill>
                <a:latin typeface="宋体" panose="02010600030101010101" pitchFamily="2" charset="-122"/>
                <a:ea typeface="宋体" panose="02010600030101010101" pitchFamily="2" charset="-122"/>
              </a:rPr>
              <a:t>④“生”与“入”用了拟人的手法，富有情趣 。 </a:t>
            </a:r>
            <a:endParaRPr lang="zh-CN" altLang="en-US" sz="2800" dirty="0">
              <a:solidFill>
                <a:srgbClr val="FF0000"/>
              </a:solidFill>
              <a:latin typeface="宋体" panose="02010600030101010101" pitchFamily="2" charset="-122"/>
              <a:ea typeface="宋体" panose="02010600030101010101" pitchFamily="2" charset="-122"/>
            </a:endParaRPr>
          </a:p>
          <a:p>
            <a:pPr eaLnBrk="1" hangingPunct="1"/>
            <a:r>
              <a:rPr lang="zh-CN" altLang="en-US" sz="2800" dirty="0">
                <a:solidFill>
                  <a:srgbClr val="FF0000"/>
                </a:solidFill>
                <a:latin typeface="宋体" panose="02010600030101010101" pitchFamily="2" charset="-122"/>
                <a:ea typeface="宋体" panose="02010600030101010101" pitchFamily="2" charset="-122"/>
              </a:rPr>
              <a:t>⑤两句诗对偶工整，形象生动 。</a:t>
            </a:r>
            <a:endParaRPr lang="en-US" altLang="zh-CN" sz="2800" dirty="0">
              <a:solidFill>
                <a:srgbClr val="FF0000"/>
              </a:solidFill>
              <a:latin typeface="宋体" panose="02010600030101010101" pitchFamily="2" charset="-122"/>
              <a:ea typeface="宋体" panose="02010600030101010101" pitchFamily="2" charset="-122"/>
            </a:endParaRPr>
          </a:p>
          <a:p>
            <a:pPr eaLnBrk="1" hangingPunct="1"/>
            <a:r>
              <a:rPr lang="zh-CN" altLang="en-US" sz="2800" dirty="0">
                <a:solidFill>
                  <a:srgbClr val="FF0000"/>
                </a:solidFill>
                <a:latin typeface="宋体" panose="02010600030101010101" pitchFamily="2" charset="-122"/>
                <a:ea typeface="宋体" panose="02010600030101010101" pitchFamily="2" charset="-122"/>
              </a:rPr>
              <a:t> </a:t>
            </a:r>
            <a:r>
              <a:rPr lang="en-US" altLang="zh-CN" sz="2800" dirty="0">
                <a:solidFill>
                  <a:srgbClr val="FF0000"/>
                </a:solidFill>
                <a:latin typeface="宋体" panose="02010600030101010101" pitchFamily="2" charset="-122"/>
                <a:ea typeface="宋体" panose="02010600030101010101" pitchFamily="2" charset="-122"/>
              </a:rPr>
              <a:t>(</a:t>
            </a:r>
            <a:r>
              <a:rPr lang="zh-CN" altLang="en-US" sz="2800" dirty="0">
                <a:solidFill>
                  <a:srgbClr val="FF0000"/>
                </a:solidFill>
                <a:latin typeface="宋体" panose="02010600030101010101" pitchFamily="2" charset="-122"/>
                <a:ea typeface="宋体" panose="02010600030101010101" pitchFamily="2" charset="-122"/>
              </a:rPr>
              <a:t>答出其中一点，言之成理即可。</a:t>
            </a:r>
            <a:r>
              <a:rPr lang="en-US" altLang="zh-CN" sz="2800" dirty="0">
                <a:solidFill>
                  <a:srgbClr val="FF0000"/>
                </a:solidFill>
                <a:latin typeface="宋体" panose="02010600030101010101" pitchFamily="2" charset="-122"/>
                <a:ea typeface="宋体" panose="02010600030101010101" pitchFamily="2" charset="-122"/>
              </a:rPr>
              <a:t>)</a:t>
            </a:r>
            <a:endParaRPr lang="en-US" altLang="zh-CN" sz="2800" dirty="0">
              <a:solidFill>
                <a:srgbClr val="FF0000"/>
              </a:solidFill>
              <a:latin typeface="宋体" panose="02010600030101010101" pitchFamily="2" charset="-122"/>
              <a:ea typeface="宋体" panose="02010600030101010101" pitchFamily="2" charset="-122"/>
            </a:endParaRPr>
          </a:p>
        </p:txBody>
      </p:sp>
      <p:sp>
        <p:nvSpPr>
          <p:cNvPr id="18436" name="Text Box 5"/>
          <p:cNvSpPr txBox="1">
            <a:spLocks noChangeArrowheads="1"/>
          </p:cNvSpPr>
          <p:nvPr/>
        </p:nvSpPr>
        <p:spPr bwMode="auto">
          <a:xfrm>
            <a:off x="728857" y="545951"/>
            <a:ext cx="4895851"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Arial" panose="020B0604020202020204" pitchFamily="34" charset="0"/>
                <a:ea typeface="宋体" panose="02010600030101010101" pitchFamily="2" charset="-122"/>
              </a:defRPr>
            </a:lvl1pPr>
            <a:lvl2pPr marL="742950" indent="-285750" eaLnBrk="0" hangingPunct="0">
              <a:defRPr sz="3200" b="1">
                <a:solidFill>
                  <a:schemeClr val="tx1"/>
                </a:solidFill>
                <a:latin typeface="Arial" panose="020B0604020202020204" pitchFamily="34" charset="0"/>
                <a:ea typeface="宋体" panose="02010600030101010101" pitchFamily="2" charset="-122"/>
              </a:defRPr>
            </a:lvl2pPr>
            <a:lvl3pPr marL="1143000" indent="-228600" eaLnBrk="0" hangingPunct="0">
              <a:defRPr sz="3200" b="1">
                <a:solidFill>
                  <a:schemeClr val="tx1"/>
                </a:solidFill>
                <a:latin typeface="Arial" panose="020B0604020202020204" pitchFamily="34" charset="0"/>
                <a:ea typeface="宋体" panose="02010600030101010101" pitchFamily="2" charset="-122"/>
              </a:defRPr>
            </a:lvl3pPr>
            <a:lvl4pPr marL="1600200" indent="-228600" eaLnBrk="0" hangingPunct="0">
              <a:defRPr sz="3200" b="1">
                <a:solidFill>
                  <a:schemeClr val="tx1"/>
                </a:solidFill>
                <a:latin typeface="Arial" panose="020B0604020202020204" pitchFamily="34" charset="0"/>
                <a:ea typeface="宋体" panose="02010600030101010101" pitchFamily="2" charset="-122"/>
              </a:defRPr>
            </a:lvl4pPr>
            <a:lvl5pPr marL="2057400" indent="-228600" eaLnBrk="0" hangingPunct="0">
              <a:defRPr sz="32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a:solidFill>
                  <a:srgbClr val="CC0000"/>
                </a:solidFill>
                <a:latin typeface="Verdana" pitchFamily="34" charset="0"/>
                <a:ea typeface="黑体" panose="02010609060101010101" charset="-122"/>
              </a:rPr>
              <a:t>练习巩固</a:t>
            </a:r>
            <a:endParaRPr lang="zh-CN" altLang="en-US" sz="6000">
              <a:solidFill>
                <a:srgbClr val="CC0000"/>
              </a:solidFill>
              <a:latin typeface="Verdana"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000" fill="hold"/>
                                        <p:tgtEl>
                                          <p:spTgt spid="25602"/>
                                        </p:tgtEl>
                                        <p:attrNameLst>
                                          <p:attrName>ppt_w</p:attrName>
                                        </p:attrNameLst>
                                      </p:cBhvr>
                                      <p:tavLst>
                                        <p:tav tm="0">
                                          <p:val>
                                            <p:fltVal val="0"/>
                                          </p:val>
                                        </p:tav>
                                        <p:tav tm="100000">
                                          <p:val>
                                            <p:strVal val="#ppt_w"/>
                                          </p:val>
                                        </p:tav>
                                      </p:tavLst>
                                    </p:anim>
                                    <p:anim calcmode="lin" valueType="num">
                                      <p:cBhvr>
                                        <p:cTn id="8" dur="1000" fill="hold"/>
                                        <p:tgtEl>
                                          <p:spTgt spid="25602"/>
                                        </p:tgtEl>
                                        <p:attrNameLst>
                                          <p:attrName>ppt_h</p:attrName>
                                        </p:attrNameLst>
                                      </p:cBhvr>
                                      <p:tavLst>
                                        <p:tav tm="0">
                                          <p:val>
                                            <p:fltVal val="0"/>
                                          </p:val>
                                        </p:tav>
                                        <p:tav tm="100000">
                                          <p:val>
                                            <p:strVal val="#ppt_h"/>
                                          </p:val>
                                        </p:tav>
                                      </p:tavLst>
                                    </p:anim>
                                    <p:anim calcmode="lin" valueType="num">
                                      <p:cBhvr>
                                        <p:cTn id="9" dur="1000" fill="hold"/>
                                        <p:tgtEl>
                                          <p:spTgt spid="25602"/>
                                        </p:tgtEl>
                                        <p:attrNameLst>
                                          <p:attrName>style.rotation</p:attrName>
                                        </p:attrNameLst>
                                      </p:cBhvr>
                                      <p:tavLst>
                                        <p:tav tm="0">
                                          <p:val>
                                            <p:fltVal val="90"/>
                                          </p:val>
                                        </p:tav>
                                        <p:tav tm="100000">
                                          <p:val>
                                            <p:fltVal val="0"/>
                                          </p:val>
                                        </p:tav>
                                      </p:tavLst>
                                    </p:anim>
                                    <p:animEffect transition="in" filter="fade">
                                      <p:cBhvr>
                                        <p:cTn id="10" dur="1000"/>
                                        <p:tgtEl>
                                          <p:spTgt spid="2560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4995"/>
                                        </p:tgtEl>
                                        <p:attrNameLst>
                                          <p:attrName>style.visibility</p:attrName>
                                        </p:attrNameLst>
                                      </p:cBhvr>
                                      <p:to>
                                        <p:strVal val="visible"/>
                                      </p:to>
                                    </p:set>
                                    <p:anim calcmode="lin" valueType="num">
                                      <p:cBhvr additive="base">
                                        <p:cTn id="15" dur="500" fill="hold"/>
                                        <p:tgtEl>
                                          <p:spTgt spid="84995"/>
                                        </p:tgtEl>
                                        <p:attrNameLst>
                                          <p:attrName>ppt_x</p:attrName>
                                        </p:attrNameLst>
                                      </p:cBhvr>
                                      <p:tavLst>
                                        <p:tav tm="0">
                                          <p:val>
                                            <p:strVal val="#ppt_x"/>
                                          </p:val>
                                        </p:tav>
                                        <p:tav tm="100000">
                                          <p:val>
                                            <p:strVal val="#ppt_x"/>
                                          </p:val>
                                        </p:tav>
                                      </p:tavLst>
                                    </p:anim>
                                    <p:anim calcmode="lin" valueType="num">
                                      <p:cBhvr additive="base">
                                        <p:cTn id="16" dur="500" fill="hold"/>
                                        <p:tgtEl>
                                          <p:spTgt spid="849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8499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2496" y="610703"/>
            <a:ext cx="8648700" cy="543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5" name="Rectangle 3"/>
          <p:cNvSpPr>
            <a:spLocks noChangeArrowheads="1"/>
          </p:cNvSpPr>
          <p:nvPr/>
        </p:nvSpPr>
        <p:spPr bwMode="auto">
          <a:xfrm>
            <a:off x="10556955" y="731839"/>
            <a:ext cx="1107996" cy="4708981"/>
          </a:xfrm>
          <a:prstGeom prst="rect">
            <a:avLst/>
          </a:prstGeom>
          <a:noFill/>
          <a:ln w="9525">
            <a:noFill/>
            <a:miter lim="800000"/>
          </a:ln>
          <a:effectLst/>
        </p:spPr>
        <p:txBody>
          <a:bodyPr vert="eaVert" wrap="none">
            <a:spAutoFit/>
          </a:bodyPr>
          <a:lstStyle/>
          <a:p>
            <a:pPr>
              <a:buFontTx/>
              <a:buNone/>
              <a:defRPr/>
            </a:pPr>
            <a:r>
              <a:rPr lang="zh-CN" altLang="en-US" sz="6000" dirty="0">
                <a:solidFill>
                  <a:srgbClr val="800000"/>
                </a:solidFill>
                <a:effectLst>
                  <a:outerShdw blurRad="38100" dist="38100" dir="2700000" algn="tl">
                    <a:srgbClr val="C0C0C0"/>
                  </a:outerShdw>
                </a:effectLst>
                <a:latin typeface="黑体" panose="02010609060101010101" charset="-122"/>
                <a:ea typeface="黑体" panose="02010609060101010101" charset="-122"/>
              </a:rPr>
              <a:t>天净</a:t>
            </a:r>
            <a:r>
              <a:rPr lang="zh-CN" altLang="en-US" sz="6000" dirty="0" smtClean="0">
                <a:solidFill>
                  <a:srgbClr val="800000"/>
                </a:solidFill>
                <a:effectLst>
                  <a:outerShdw blurRad="38100" dist="38100" dir="2700000" algn="tl">
                    <a:srgbClr val="C0C0C0"/>
                  </a:outerShdw>
                </a:effectLst>
                <a:latin typeface="黑体" panose="02010609060101010101" charset="-122"/>
                <a:ea typeface="黑体" panose="02010609060101010101" charset="-122"/>
              </a:rPr>
              <a:t>沙</a:t>
            </a:r>
            <a:r>
              <a:rPr lang="en-US" altLang="en-US" sz="6000" dirty="0" smtClean="0">
                <a:solidFill>
                  <a:srgbClr val="800000"/>
                </a:solidFill>
                <a:effectLst>
                  <a:outerShdw blurRad="38100" dist="38100" dir="2700000" algn="tl">
                    <a:srgbClr val="C0C0C0"/>
                  </a:outerShdw>
                </a:effectLst>
                <a:latin typeface="黑体" panose="02010609060101010101" charset="-122"/>
                <a:ea typeface="黑体" panose="02010609060101010101" charset="-122"/>
              </a:rPr>
              <a:t>·</a:t>
            </a:r>
            <a:r>
              <a:rPr lang="zh-CN" altLang="en-US" sz="6000" dirty="0">
                <a:solidFill>
                  <a:srgbClr val="800000"/>
                </a:solidFill>
                <a:effectLst>
                  <a:outerShdw blurRad="38100" dist="38100" dir="2700000" algn="tl">
                    <a:srgbClr val="C0C0C0"/>
                  </a:outerShdw>
                </a:effectLst>
                <a:latin typeface="黑体" panose="02010609060101010101" charset="-122"/>
                <a:ea typeface="黑体" panose="02010609060101010101" charset="-122"/>
              </a:rPr>
              <a:t>秋思</a:t>
            </a:r>
            <a:endParaRPr lang="zh-CN" altLang="en-US" sz="6000" dirty="0">
              <a:solidFill>
                <a:srgbClr val="800000"/>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38916" name="Rectangle 4"/>
          <p:cNvSpPr>
            <a:spLocks noChangeArrowheads="1"/>
          </p:cNvSpPr>
          <p:nvPr/>
        </p:nvSpPr>
        <p:spPr bwMode="auto">
          <a:xfrm>
            <a:off x="9571104" y="2803617"/>
            <a:ext cx="923330" cy="3170099"/>
          </a:xfrm>
          <a:prstGeom prst="rect">
            <a:avLst/>
          </a:prstGeom>
          <a:noFill/>
          <a:ln w="9525">
            <a:noFill/>
            <a:miter lim="800000"/>
          </a:ln>
          <a:effectLst/>
        </p:spPr>
        <p:txBody>
          <a:bodyPr vert="eaVert" wrap="none">
            <a:spAutoFit/>
          </a:bodyPr>
          <a:lstStyle/>
          <a:p>
            <a:pPr>
              <a:spcBef>
                <a:spcPct val="20000"/>
              </a:spcBef>
              <a:buFontTx/>
              <a:buNone/>
              <a:defRPr/>
            </a:pPr>
            <a:r>
              <a:rPr lang="en-US" altLang="zh-CN" sz="4800" dirty="0">
                <a:solidFill>
                  <a:srgbClr val="993300"/>
                </a:solidFill>
                <a:effectLst>
                  <a:outerShdw blurRad="38100" dist="38100" dir="2700000" algn="tl">
                    <a:srgbClr val="C0C0C0"/>
                  </a:outerShdw>
                </a:effectLst>
                <a:latin typeface="黑体" panose="02010609060101010101" charset="-122"/>
                <a:ea typeface="黑体" panose="02010609060101010101" charset="-122"/>
              </a:rPr>
              <a:t>——</a:t>
            </a:r>
            <a:r>
              <a:rPr lang="zh-CN" altLang="en-US" sz="4800" dirty="0">
                <a:solidFill>
                  <a:srgbClr val="993300"/>
                </a:solidFill>
                <a:effectLst>
                  <a:outerShdw blurRad="38100" dist="38100" dir="2700000" algn="tl">
                    <a:srgbClr val="C0C0C0"/>
                  </a:outerShdw>
                </a:effectLst>
                <a:latin typeface="黑体" panose="02010609060101010101" charset="-122"/>
                <a:ea typeface="黑体" panose="02010609060101010101" charset="-122"/>
              </a:rPr>
              <a:t>马致远</a:t>
            </a:r>
            <a:endParaRPr lang="zh-CN" altLang="en-US" sz="4800" dirty="0">
              <a:solidFill>
                <a:srgbClr val="9933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fade">
                                      <p:cBhvr>
                                        <p:cTn id="7" dur="1000"/>
                                        <p:tgtEl>
                                          <p:spTgt spid="40965"/>
                                        </p:tgtEl>
                                      </p:cBhvr>
                                    </p:animEffect>
                                    <p:anim calcmode="lin" valueType="num">
                                      <p:cBhvr>
                                        <p:cTn id="8" dur="1000" fill="hold"/>
                                        <p:tgtEl>
                                          <p:spTgt spid="40965"/>
                                        </p:tgtEl>
                                        <p:attrNameLst>
                                          <p:attrName>ppt_x</p:attrName>
                                        </p:attrNameLst>
                                      </p:cBhvr>
                                      <p:tavLst>
                                        <p:tav tm="0">
                                          <p:val>
                                            <p:strVal val="#ppt_x"/>
                                          </p:val>
                                        </p:tav>
                                        <p:tav tm="100000">
                                          <p:val>
                                            <p:strVal val="#ppt_x"/>
                                          </p:val>
                                        </p:tav>
                                      </p:tavLst>
                                    </p:anim>
                                    <p:anim calcmode="lin" valueType="num">
                                      <p:cBhvr>
                                        <p:cTn id="9" dur="1000" fill="hold"/>
                                        <p:tgtEl>
                                          <p:spTgt spid="409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8915"/>
                                        </p:tgtEl>
                                        <p:attrNameLst>
                                          <p:attrName>style.visibility</p:attrName>
                                        </p:attrNameLst>
                                      </p:cBhvr>
                                      <p:to>
                                        <p:strVal val="visible"/>
                                      </p:to>
                                    </p:set>
                                    <p:animEffect transition="in" filter="barn(inVertical)">
                                      <p:cBhvr>
                                        <p:cTn id="14" dur="500"/>
                                        <p:tgtEl>
                                          <p:spTgt spid="389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8916"/>
                                        </p:tgtEl>
                                        <p:attrNameLst>
                                          <p:attrName>style.visibility</p:attrName>
                                        </p:attrNameLst>
                                      </p:cBhvr>
                                      <p:to>
                                        <p:strVal val="visible"/>
                                      </p:to>
                                    </p:set>
                                    <p:animEffect transition="in" filter="wipe(down)">
                                      <p:cBhvr>
                                        <p:cTn id="19"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WordArt 3"/>
          <p:cNvSpPr>
            <a:spLocks noChangeArrowheads="1" noChangeShapeType="1" noTextEdit="1"/>
          </p:cNvSpPr>
          <p:nvPr/>
        </p:nvSpPr>
        <p:spPr bwMode="auto">
          <a:xfrm>
            <a:off x="3892551" y="828675"/>
            <a:ext cx="2336800" cy="838200"/>
          </a:xfrm>
          <a:prstGeom prst="rect">
            <a:avLst/>
          </a:prstGeom>
        </p:spPr>
        <p:txBody>
          <a:bodyPr wrap="none" fromWordArt="1">
            <a:prstTxWarp prst="textCanDown">
              <a:avLst>
                <a:gd name="adj" fmla="val 33333"/>
              </a:avLst>
            </a:prstTxWarp>
          </a:bodyPr>
          <a:lstStyle/>
          <a:p>
            <a:pPr algn="ctr"/>
            <a:r>
              <a:rPr lang="zh-CN" altLang="en-US" kern="10">
                <a:ln w="9525">
                  <a:solidFill>
                    <a:srgbClr val="9900FF"/>
                  </a:solidFill>
                  <a:round/>
                </a:ln>
                <a:solidFill>
                  <a:srgbClr val="0000FF"/>
                </a:solidFill>
                <a:latin typeface="黑体" panose="02010609060101010101" charset="-122"/>
                <a:ea typeface="黑体" panose="02010609060101010101" charset="-122"/>
              </a:rPr>
              <a:t>元曲</a:t>
            </a:r>
            <a:endParaRPr lang="zh-CN" altLang="en-US" kern="10">
              <a:ln w="9525">
                <a:solidFill>
                  <a:srgbClr val="9900FF"/>
                </a:solidFill>
                <a:round/>
              </a:ln>
              <a:solidFill>
                <a:srgbClr val="0000FF"/>
              </a:solidFill>
              <a:latin typeface="黑体" panose="02010609060101010101" charset="-122"/>
              <a:ea typeface="黑体" panose="02010609060101010101" charset="-122"/>
            </a:endParaRPr>
          </a:p>
        </p:txBody>
      </p:sp>
      <p:sp>
        <p:nvSpPr>
          <p:cNvPr id="72708" name="Line 4"/>
          <p:cNvSpPr>
            <a:spLocks noChangeShapeType="1"/>
          </p:cNvSpPr>
          <p:nvPr/>
        </p:nvSpPr>
        <p:spPr bwMode="auto">
          <a:xfrm flipH="1">
            <a:off x="3689351" y="1908175"/>
            <a:ext cx="914400" cy="60960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sp>
        <p:nvSpPr>
          <p:cNvPr id="72709" name="Line 5"/>
          <p:cNvSpPr>
            <a:spLocks noChangeShapeType="1"/>
          </p:cNvSpPr>
          <p:nvPr/>
        </p:nvSpPr>
        <p:spPr bwMode="auto">
          <a:xfrm>
            <a:off x="5416551" y="1908175"/>
            <a:ext cx="1016000" cy="68580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sp>
        <p:nvSpPr>
          <p:cNvPr id="40965" name="WordArt 6"/>
          <p:cNvSpPr>
            <a:spLocks noChangeArrowheads="1" noChangeShapeType="1" noTextEdit="1"/>
          </p:cNvSpPr>
          <p:nvPr/>
        </p:nvSpPr>
        <p:spPr bwMode="auto">
          <a:xfrm rot="5400000">
            <a:off x="2649008" y="2955925"/>
            <a:ext cx="1670050" cy="1016000"/>
          </a:xfrm>
          <a:prstGeom prst="rect">
            <a:avLst/>
          </a:prstGeom>
        </p:spPr>
        <p:txBody>
          <a:bodyPr vert="eaVert" wrap="none" fromWordArt="1">
            <a:prstTxWarp prst="textPlain">
              <a:avLst>
                <a:gd name="adj" fmla="val 50000"/>
              </a:avLst>
            </a:prstTxWarp>
            <a:scene3d>
              <a:camera prst="legacyPerspectiveFront">
                <a:rot lat="20639993" lon="20699993" rev="0"/>
              </a:camera>
              <a:lightRig rig="legacyNormal3" dir="l"/>
            </a:scene3d>
            <a:sp3d extrusionH="201600" prstMaterial="legacyPlastic">
              <a:extrusionClr>
                <a:srgbClr val="FF9966"/>
              </a:extrusionClr>
            </a:sp3d>
          </a:bodyPr>
          <a:lstStyle/>
          <a:p>
            <a:pPr algn="ctr" fontAlgn="auto"/>
            <a:r>
              <a:rPr lang="zh-CN" altLang="en-US" kern="10">
                <a:ln w="9525">
                  <a:round/>
                </a:ln>
                <a:solidFill>
                  <a:srgbClr val="CC0000"/>
                </a:solidFill>
                <a:latin typeface="黑体" panose="02010609060101010101" charset="-122"/>
                <a:ea typeface="黑体" panose="02010609060101010101" charset="-122"/>
              </a:rPr>
              <a:t>散曲</a:t>
            </a:r>
            <a:endParaRPr lang="zh-CN" altLang="en-US" kern="10">
              <a:ln w="9525">
                <a:round/>
              </a:ln>
              <a:solidFill>
                <a:srgbClr val="CC0000"/>
              </a:solidFill>
              <a:latin typeface="黑体" panose="02010609060101010101" charset="-122"/>
              <a:ea typeface="黑体" panose="02010609060101010101" charset="-122"/>
            </a:endParaRPr>
          </a:p>
        </p:txBody>
      </p:sp>
      <p:sp>
        <p:nvSpPr>
          <p:cNvPr id="40966" name="WordArt 7"/>
          <p:cNvSpPr>
            <a:spLocks noChangeArrowheads="1" noChangeShapeType="1" noTextEdit="1"/>
          </p:cNvSpPr>
          <p:nvPr/>
        </p:nvSpPr>
        <p:spPr bwMode="auto">
          <a:xfrm rot="5400000">
            <a:off x="5962914" y="2963069"/>
            <a:ext cx="1443038" cy="914400"/>
          </a:xfrm>
          <a:prstGeom prst="rect">
            <a:avLst/>
          </a:prstGeom>
        </p:spPr>
        <p:txBody>
          <a:bodyPr vert="eaVert" wrap="none" fromWordArt="1">
            <a:prstTxWarp prst="textPlain">
              <a:avLst>
                <a:gd name="adj" fmla="val 50000"/>
              </a:avLst>
            </a:prstTxWarp>
            <a:scene3d>
              <a:camera prst="legacyPerspectiveFront">
                <a:rot lat="20639993" lon="20699993" rev="0"/>
              </a:camera>
              <a:lightRig rig="legacyNormal3" dir="l"/>
            </a:scene3d>
            <a:sp3d extrusionH="201600" prstMaterial="legacyPlastic">
              <a:extrusionClr>
                <a:srgbClr val="FF9966"/>
              </a:extrusionClr>
            </a:sp3d>
          </a:bodyPr>
          <a:lstStyle/>
          <a:p>
            <a:pPr algn="ctr" fontAlgn="auto"/>
            <a:r>
              <a:rPr lang="zh-CN" altLang="en-US" kern="10">
                <a:ln w="9525">
                  <a:round/>
                </a:ln>
                <a:solidFill>
                  <a:srgbClr val="0000FF"/>
                </a:solidFill>
                <a:latin typeface="黑体" panose="02010609060101010101" charset="-122"/>
                <a:ea typeface="黑体" panose="02010609060101010101" charset="-122"/>
              </a:rPr>
              <a:t>杂剧</a:t>
            </a:r>
            <a:endParaRPr lang="zh-CN" altLang="en-US" kern="10">
              <a:ln w="9525">
                <a:round/>
              </a:ln>
              <a:solidFill>
                <a:srgbClr val="0000FF"/>
              </a:solidFill>
              <a:latin typeface="黑体" panose="02010609060101010101" charset="-122"/>
              <a:ea typeface="黑体" panose="02010609060101010101" charset="-122"/>
            </a:endParaRPr>
          </a:p>
        </p:txBody>
      </p:sp>
      <p:sp>
        <p:nvSpPr>
          <p:cNvPr id="72712" name="Line 8"/>
          <p:cNvSpPr>
            <a:spLocks noChangeShapeType="1"/>
          </p:cNvSpPr>
          <p:nvPr/>
        </p:nvSpPr>
        <p:spPr bwMode="auto">
          <a:xfrm flipH="1">
            <a:off x="2470151" y="4357688"/>
            <a:ext cx="711200" cy="38100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sp>
        <p:nvSpPr>
          <p:cNvPr id="72713" name="Line 9"/>
          <p:cNvSpPr>
            <a:spLocks noChangeShapeType="1"/>
          </p:cNvSpPr>
          <p:nvPr/>
        </p:nvSpPr>
        <p:spPr bwMode="auto">
          <a:xfrm>
            <a:off x="3689351" y="4429125"/>
            <a:ext cx="609600" cy="38100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sp>
        <p:nvSpPr>
          <p:cNvPr id="40969" name="WordArt 10"/>
          <p:cNvSpPr>
            <a:spLocks noChangeArrowheads="1" noChangeShapeType="1" noTextEdit="1"/>
          </p:cNvSpPr>
          <p:nvPr/>
        </p:nvSpPr>
        <p:spPr bwMode="auto">
          <a:xfrm rot="5400000">
            <a:off x="1898651" y="5026025"/>
            <a:ext cx="1143000" cy="812800"/>
          </a:xfrm>
          <a:prstGeom prst="rect">
            <a:avLst/>
          </a:prstGeom>
        </p:spPr>
        <p:txBody>
          <a:bodyPr vert="eaVert" wrap="none" fromWordArt="1">
            <a:prstTxWarp prst="textPlain">
              <a:avLst>
                <a:gd name="adj" fmla="val 50000"/>
              </a:avLst>
            </a:prstTxWarp>
          </a:bodyPr>
          <a:lstStyle/>
          <a:p>
            <a:pPr algn="ctr" fontAlgn="auto"/>
            <a:r>
              <a:rPr lang="zh-CN" altLang="en-US" kern="10" dirty="0" smtClean="0">
                <a:ln w="12700">
                  <a:solidFill>
                    <a:srgbClr val="FF3300"/>
                  </a:solidFill>
                  <a:round/>
                </a:ln>
                <a:solidFill>
                  <a:srgbClr val="0000FF"/>
                </a:solidFill>
                <a:effectLst>
                  <a:outerShdw dist="53882" dir="2700000" algn="ctr" rotWithShape="0">
                    <a:srgbClr val="CBCBCB"/>
                  </a:outerShdw>
                </a:effectLst>
                <a:latin typeface="黑体" panose="02010609060101010101" charset="-122"/>
                <a:ea typeface="黑体" panose="02010609060101010101" charset="-122"/>
              </a:rPr>
              <a:t>套数</a:t>
            </a:r>
            <a:endParaRPr lang="zh-CN" altLang="en-US" kern="10" dirty="0">
              <a:ln w="12700">
                <a:solidFill>
                  <a:srgbClr val="FF3300"/>
                </a:solidFill>
                <a:round/>
              </a:ln>
              <a:solidFill>
                <a:srgbClr val="0000FF"/>
              </a:solidFill>
              <a:effectLst>
                <a:outerShdw dist="53882" dir="2700000" algn="ctr" rotWithShape="0">
                  <a:srgbClr val="CBCBCB"/>
                </a:outerShdw>
              </a:effectLst>
              <a:latin typeface="黑体" panose="02010609060101010101" charset="-122"/>
              <a:ea typeface="黑体" panose="02010609060101010101" charset="-122"/>
            </a:endParaRPr>
          </a:p>
        </p:txBody>
      </p:sp>
      <p:sp>
        <p:nvSpPr>
          <p:cNvPr id="72715" name="Oval 11"/>
          <p:cNvSpPr>
            <a:spLocks noChangeArrowheads="1"/>
          </p:cNvSpPr>
          <p:nvPr/>
        </p:nvSpPr>
        <p:spPr bwMode="auto">
          <a:xfrm>
            <a:off x="3790951" y="4789488"/>
            <a:ext cx="914400" cy="1447800"/>
          </a:xfrm>
          <a:prstGeom prst="ellipse">
            <a:avLst/>
          </a:prstGeom>
          <a:solidFill>
            <a:schemeClr val="bg1"/>
          </a:solidFill>
          <a:ln w="9525">
            <a:solidFill>
              <a:srgbClr val="D62002"/>
            </a:solidFill>
            <a:round/>
          </a:ln>
        </p:spPr>
        <p:txBody>
          <a:bodyPr wrap="none" anchor="ctr"/>
          <a:lstStyle/>
          <a:p>
            <a:endParaRPr lang="zh-CN" altLang="en-US">
              <a:latin typeface="黑体" panose="02010609060101010101" charset="-122"/>
              <a:ea typeface="黑体" panose="02010609060101010101" charset="-122"/>
            </a:endParaRPr>
          </a:p>
        </p:txBody>
      </p:sp>
      <p:sp>
        <p:nvSpPr>
          <p:cNvPr id="40971" name="WordArt 12"/>
          <p:cNvSpPr>
            <a:spLocks noChangeArrowheads="1" noChangeShapeType="1" noTextEdit="1"/>
          </p:cNvSpPr>
          <p:nvPr/>
        </p:nvSpPr>
        <p:spPr bwMode="auto">
          <a:xfrm rot="5400000">
            <a:off x="3638551" y="5114925"/>
            <a:ext cx="1219200" cy="711200"/>
          </a:xfrm>
          <a:prstGeom prst="rect">
            <a:avLst/>
          </a:prstGeom>
        </p:spPr>
        <p:txBody>
          <a:bodyPr vert="eaVert" wrap="none" fromWordArt="1">
            <a:prstTxWarp prst="textPlain">
              <a:avLst>
                <a:gd name="adj" fmla="val 50000"/>
              </a:avLst>
            </a:prstTxWarp>
          </a:bodyPr>
          <a:lstStyle/>
          <a:p>
            <a:pPr algn="ctr" fontAlgn="auto"/>
            <a:r>
              <a:rPr lang="zh-CN" altLang="en-US" kern="10">
                <a:ln w="12700">
                  <a:solidFill>
                    <a:srgbClr val="009900"/>
                  </a:solidFill>
                  <a:round/>
                </a:ln>
                <a:solidFill>
                  <a:srgbClr val="9900FF"/>
                </a:solidFill>
                <a:effectLst>
                  <a:outerShdw dist="53882" dir="2700000" algn="ctr" rotWithShape="0">
                    <a:srgbClr val="CBCBCB"/>
                  </a:outerShdw>
                </a:effectLst>
                <a:latin typeface="黑体" panose="02010609060101010101" charset="-122"/>
                <a:ea typeface="黑体" panose="02010609060101010101" charset="-122"/>
              </a:rPr>
              <a:t>小令</a:t>
            </a:r>
            <a:endParaRPr lang="zh-CN" altLang="en-US" kern="10">
              <a:ln w="12700">
                <a:solidFill>
                  <a:srgbClr val="009900"/>
                </a:solidFill>
                <a:round/>
              </a:ln>
              <a:solidFill>
                <a:srgbClr val="9900FF"/>
              </a:solidFill>
              <a:effectLst>
                <a:outerShdw dist="53882" dir="2700000" algn="ctr" rotWithShape="0">
                  <a:srgbClr val="CBCBCB"/>
                </a:outerShdw>
              </a:effectLst>
              <a:latin typeface="黑体" panose="02010609060101010101" charset="-122"/>
              <a:ea typeface="黑体" panose="02010609060101010101" charset="-122"/>
            </a:endParaRPr>
          </a:p>
        </p:txBody>
      </p:sp>
      <p:sp>
        <p:nvSpPr>
          <p:cNvPr id="31756" name="WordArt 13"/>
          <p:cNvSpPr>
            <a:spLocks noChangeArrowheads="1" noChangeShapeType="1" noTextEdit="1"/>
          </p:cNvSpPr>
          <p:nvPr/>
        </p:nvSpPr>
        <p:spPr bwMode="auto">
          <a:xfrm rot="5400000">
            <a:off x="8716698" y="2176728"/>
            <a:ext cx="3913188" cy="1090083"/>
          </a:xfrm>
          <a:prstGeom prst="rect">
            <a:avLst/>
          </a:prstGeom>
        </p:spPr>
        <p:txBody>
          <a:bodyPr vert="eaVert" wrap="none" fromWordArt="1">
            <a:prstTxWarp prst="textPlain">
              <a:avLst>
                <a:gd name="adj" fmla="val 50000"/>
              </a:avLst>
            </a:prstTxWarp>
          </a:bodyPr>
          <a:lstStyle/>
          <a:p>
            <a:pPr algn="ctr" fontAlgn="auto"/>
            <a:r>
              <a:rPr lang="zh-CN" altLang="en-US" kern="10">
                <a:ln w="9525">
                  <a:solidFill>
                    <a:srgbClr val="CC0000"/>
                  </a:solidFill>
                  <a:round/>
                </a:ln>
                <a:solidFill>
                  <a:srgbClr val="33CC33"/>
                </a:solidFill>
                <a:latin typeface="黑体" panose="02010609060101010101" charset="-122"/>
                <a:ea typeface="黑体" panose="02010609060101010101" charset="-122"/>
              </a:rPr>
              <a:t>文体知识</a:t>
            </a:r>
            <a:endParaRPr lang="zh-CN" altLang="en-US" kern="10">
              <a:ln w="9525">
                <a:solidFill>
                  <a:srgbClr val="CC0000"/>
                </a:solidFill>
                <a:round/>
              </a:ln>
              <a:solidFill>
                <a:srgbClr val="33CC33"/>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ppt_x"/>
                                          </p:val>
                                        </p:tav>
                                        <p:tav tm="100000">
                                          <p:val>
                                            <p:strVal val="#ppt_x"/>
                                          </p:val>
                                        </p:tav>
                                      </p:tavLst>
                                    </p:anim>
                                    <p:anim calcmode="lin" valueType="num">
                                      <p:cBhvr additive="base">
                                        <p:cTn id="8" dur="500" fill="hold"/>
                                        <p:tgtEl>
                                          <p:spTgt spid="4096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2708"/>
                                        </p:tgtEl>
                                        <p:attrNameLst>
                                          <p:attrName>style.visibility</p:attrName>
                                        </p:attrNameLst>
                                      </p:cBhvr>
                                      <p:to>
                                        <p:strVal val="visible"/>
                                      </p:to>
                                    </p:set>
                                    <p:animEffect transition="in" filter="slide(fromBottom)">
                                      <p:cBhvr>
                                        <p:cTn id="13" dur="500"/>
                                        <p:tgtEl>
                                          <p:spTgt spid="7270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2709"/>
                                        </p:tgtEl>
                                        <p:attrNameLst>
                                          <p:attrName>style.visibility</p:attrName>
                                        </p:attrNameLst>
                                      </p:cBhvr>
                                      <p:to>
                                        <p:strVal val="visible"/>
                                      </p:to>
                                    </p:set>
                                    <p:animEffect transition="in" filter="slide(fromBottom)">
                                      <p:cBhvr>
                                        <p:cTn id="18" dur="500"/>
                                        <p:tgtEl>
                                          <p:spTgt spid="72709"/>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0965"/>
                                        </p:tgtEl>
                                        <p:attrNameLst>
                                          <p:attrName>style.visibility</p:attrName>
                                        </p:attrNameLst>
                                      </p:cBhvr>
                                      <p:to>
                                        <p:strVal val="visible"/>
                                      </p:to>
                                    </p:set>
                                    <p:animEffect transition="in" filter="dissolve">
                                      <p:cBhvr>
                                        <p:cTn id="23" dur="500"/>
                                        <p:tgtEl>
                                          <p:spTgt spid="4096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0966"/>
                                        </p:tgtEl>
                                        <p:attrNameLst>
                                          <p:attrName>style.visibility</p:attrName>
                                        </p:attrNameLst>
                                      </p:cBhvr>
                                      <p:to>
                                        <p:strVal val="visible"/>
                                      </p:to>
                                    </p:set>
                                    <p:animEffect transition="in" filter="dissolve">
                                      <p:cBhvr>
                                        <p:cTn id="28" dur="500"/>
                                        <p:tgtEl>
                                          <p:spTgt spid="4096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72712"/>
                                        </p:tgtEl>
                                        <p:attrNameLst>
                                          <p:attrName>style.visibility</p:attrName>
                                        </p:attrNameLst>
                                      </p:cBhvr>
                                      <p:to>
                                        <p:strVal val="visible"/>
                                      </p:to>
                                    </p:set>
                                    <p:animEffect transition="in" filter="slide(fromBottom)">
                                      <p:cBhvr>
                                        <p:cTn id="33" dur="500"/>
                                        <p:tgtEl>
                                          <p:spTgt spid="72712"/>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72713"/>
                                        </p:tgtEl>
                                        <p:attrNameLst>
                                          <p:attrName>style.visibility</p:attrName>
                                        </p:attrNameLst>
                                      </p:cBhvr>
                                      <p:to>
                                        <p:strVal val="visible"/>
                                      </p:to>
                                    </p:set>
                                    <p:animEffect transition="in" filter="slide(fromBottom)">
                                      <p:cBhvr>
                                        <p:cTn id="38" dur="500"/>
                                        <p:tgtEl>
                                          <p:spTgt spid="72713"/>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40969"/>
                                        </p:tgtEl>
                                        <p:attrNameLst>
                                          <p:attrName>style.visibility</p:attrName>
                                        </p:attrNameLst>
                                      </p:cBhvr>
                                      <p:to>
                                        <p:strVal val="visible"/>
                                      </p:to>
                                    </p:set>
                                    <p:animEffect transition="in" filter="randombar(horizontal)">
                                      <p:cBhvr>
                                        <p:cTn id="43" dur="500"/>
                                        <p:tgtEl>
                                          <p:spTgt spid="40969"/>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40971"/>
                                        </p:tgtEl>
                                        <p:attrNameLst>
                                          <p:attrName>style.visibility</p:attrName>
                                        </p:attrNameLst>
                                      </p:cBhvr>
                                      <p:to>
                                        <p:strVal val="visible"/>
                                      </p:to>
                                    </p:set>
                                    <p:animEffect transition="in" filter="randombar(horizontal)">
                                      <p:cBhvr>
                                        <p:cTn id="48" dur="500"/>
                                        <p:tgtEl>
                                          <p:spTgt spid="40971"/>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6" fill="hold" grpId="0" nodeType="clickEffect">
                                  <p:stCondLst>
                                    <p:cond delay="0"/>
                                  </p:stCondLst>
                                  <p:childTnLst>
                                    <p:set>
                                      <p:cBhvr>
                                        <p:cTn id="52" dur="1" fill="hold">
                                          <p:stCondLst>
                                            <p:cond delay="0"/>
                                          </p:stCondLst>
                                        </p:cTn>
                                        <p:tgtEl>
                                          <p:spTgt spid="72715"/>
                                        </p:tgtEl>
                                        <p:attrNameLst>
                                          <p:attrName>style.visibility</p:attrName>
                                        </p:attrNameLst>
                                      </p:cBhvr>
                                      <p:to>
                                        <p:strVal val="visible"/>
                                      </p:to>
                                    </p:set>
                                    <p:animEffect transition="in" filter="barn(inHorizontal)">
                                      <p:cBhvr>
                                        <p:cTn id="53" dur="500"/>
                                        <p:tgtEl>
                                          <p:spTgt spid="72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72708" grpId="0" animBg="1"/>
      <p:bldP spid="72709" grpId="0" animBg="1"/>
      <p:bldP spid="40965" grpId="0" animBg="1"/>
      <p:bldP spid="40966" grpId="0" animBg="1"/>
      <p:bldP spid="72712" grpId="0" animBg="1"/>
      <p:bldP spid="72713" grpId="0" animBg="1"/>
      <p:bldP spid="40969" grpId="0" animBg="1"/>
      <p:bldP spid="72715" grpId="0" animBg="1"/>
      <p:bldP spid="4097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7169"/>
          <p:cNvSpPr>
            <a:spLocks noChangeArrowheads="1" noChangeShapeType="1" noTextEdit="1"/>
          </p:cNvSpPr>
          <p:nvPr/>
        </p:nvSpPr>
        <p:spPr bwMode="auto">
          <a:xfrm>
            <a:off x="4451724" y="868894"/>
            <a:ext cx="2601384" cy="6016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zh-CN" altLang="en-US" sz="3600" kern="10" dirty="0">
                <a:solidFill>
                  <a:srgbClr val="C00000"/>
                </a:solidFill>
                <a:effectLst>
                  <a:outerShdw dist="35921" dir="2700000" algn="ctr" rotWithShape="0">
                    <a:srgbClr val="C0C0C0"/>
                  </a:outerShdw>
                </a:effectLst>
                <a:latin typeface="宋体" panose="02010600030101010101" pitchFamily="2" charset="-122"/>
                <a:ea typeface="宋体" panose="02010600030101010101" pitchFamily="2" charset="-122"/>
              </a:rPr>
              <a:t>写作背景</a:t>
            </a:r>
            <a:endParaRPr lang="zh-CN" altLang="en-US" sz="3600" kern="10" dirty="0">
              <a:solidFill>
                <a:srgbClr val="C00000"/>
              </a:solidFill>
              <a:effectLst>
                <a:outerShdw dist="35921" dir="2700000" algn="ctr" rotWithShape="0">
                  <a:srgbClr val="C0C0C0"/>
                </a:outerShdw>
              </a:effectLst>
              <a:latin typeface="宋体" panose="02010600030101010101" pitchFamily="2" charset="-122"/>
              <a:ea typeface="宋体" panose="02010600030101010101" pitchFamily="2" charset="-122"/>
            </a:endParaRPr>
          </a:p>
        </p:txBody>
      </p:sp>
      <p:sp>
        <p:nvSpPr>
          <p:cNvPr id="3" name="文本框 2"/>
          <p:cNvSpPr txBox="1">
            <a:spLocks noChangeArrowheads="1"/>
          </p:cNvSpPr>
          <p:nvPr/>
        </p:nvSpPr>
        <p:spPr bwMode="auto">
          <a:xfrm>
            <a:off x="631004" y="1720985"/>
            <a:ext cx="1070754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800" b="1" dirty="0">
                <a:solidFill>
                  <a:srgbClr val="000000"/>
                </a:solidFill>
                <a:latin typeface="宋体" panose="02010600030101010101" pitchFamily="2" charset="-122"/>
                <a:ea typeface="宋体" panose="02010600030101010101" pitchFamily="2" charset="-122"/>
              </a:rPr>
              <a:t>    曹操当时正处在事业</a:t>
            </a:r>
            <a:r>
              <a:rPr lang="zh-CN" altLang="en-US" sz="2800" b="1" dirty="0" smtClean="0">
                <a:solidFill>
                  <a:srgbClr val="000000"/>
                </a:solidFill>
                <a:latin typeface="宋体" panose="02010600030101010101" pitchFamily="2" charset="-122"/>
                <a:ea typeface="宋体" panose="02010600030101010101" pitchFamily="2" charset="-122"/>
              </a:rPr>
              <a:t>的高峰</a:t>
            </a:r>
            <a:r>
              <a:rPr lang="zh-CN" altLang="en-US" sz="2800" b="1" dirty="0">
                <a:solidFill>
                  <a:srgbClr val="000000"/>
                </a:solidFill>
                <a:latin typeface="宋体" panose="02010600030101010101" pitchFamily="2" charset="-122"/>
                <a:ea typeface="宋体" panose="02010600030101010101" pitchFamily="2" charset="-122"/>
              </a:rPr>
              <a:t>，削平了北方群雄，统一了北方。如果再以优势兵力去消灭南方割据势力，就可以一统天下了。</a:t>
            </a:r>
            <a:r>
              <a:rPr lang="en-US" altLang="zh-CN"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宋体" panose="02010600030101010101" pitchFamily="2" charset="-122"/>
                <a:ea typeface="宋体" panose="02010600030101010101" pitchFamily="2" charset="-122"/>
              </a:rPr>
              <a:t>观沧海</a:t>
            </a:r>
            <a:r>
              <a:rPr lang="en-US" altLang="zh-CN" sz="2800" b="1" dirty="0">
                <a:solidFill>
                  <a:srgbClr val="000000"/>
                </a:solidFill>
                <a:latin typeface="宋体" panose="02010600030101010101" pitchFamily="2" charset="-122"/>
                <a:ea typeface="宋体" panose="02010600030101010101" pitchFamily="2" charset="-122"/>
              </a:rPr>
              <a:t>》</a:t>
            </a:r>
            <a:r>
              <a:rPr lang="zh-CN" altLang="en-US" sz="2800" b="1" dirty="0">
                <a:solidFill>
                  <a:srgbClr val="000000"/>
                </a:solidFill>
                <a:latin typeface="宋体" panose="02010600030101010101" pitchFamily="2" charset="-122"/>
                <a:ea typeface="宋体" panose="02010600030101010101" pitchFamily="2" charset="-122"/>
              </a:rPr>
              <a:t>正是北征乌桓归途中经过碣石山时写的。大战之前，身为主帅的曹操，登上碣石山，心情像沧海一样难以平静。</a:t>
            </a:r>
            <a:r>
              <a:rPr lang="zh-CN" altLang="en-US" sz="2800" b="1" u="sng" dirty="0">
                <a:solidFill>
                  <a:srgbClr val="3333FF"/>
                </a:solidFill>
                <a:latin typeface="宋体" panose="02010600030101010101" pitchFamily="2" charset="-122"/>
                <a:ea typeface="宋体" panose="02010600030101010101" pitchFamily="2" charset="-122"/>
              </a:rPr>
              <a:t>他将自己的宏伟抱负、阔大的胸襟融会到诗歌里，借着大海的形象表现出来，使这首诗具有一种</a:t>
            </a:r>
            <a:r>
              <a:rPr lang="zh-CN" altLang="en-US" sz="2800" b="1" u="sng" dirty="0">
                <a:solidFill>
                  <a:srgbClr val="FF3300"/>
                </a:solidFill>
                <a:latin typeface="宋体" panose="02010600030101010101" pitchFamily="2" charset="-122"/>
                <a:ea typeface="宋体" panose="02010600030101010101" pitchFamily="2" charset="-122"/>
              </a:rPr>
              <a:t>雄浑苍劲</a:t>
            </a:r>
            <a:r>
              <a:rPr lang="zh-CN" altLang="en-US" sz="2800" b="1" u="sng" dirty="0">
                <a:solidFill>
                  <a:srgbClr val="3333FF"/>
                </a:solidFill>
                <a:latin typeface="宋体" panose="02010600030101010101" pitchFamily="2" charset="-122"/>
                <a:ea typeface="宋体" panose="02010600030101010101" pitchFamily="2" charset="-122"/>
              </a:rPr>
              <a:t>的风格，</a:t>
            </a:r>
            <a:r>
              <a:rPr lang="zh-CN" altLang="en-US" sz="2800" b="1" dirty="0">
                <a:solidFill>
                  <a:srgbClr val="000000"/>
                </a:solidFill>
                <a:latin typeface="宋体" panose="02010600030101010101" pitchFamily="2" charset="-122"/>
                <a:ea typeface="宋体" panose="02010600030101010101" pitchFamily="2" charset="-122"/>
              </a:rPr>
              <a:t>成为一篇流传至今的优秀作品。</a:t>
            </a:r>
            <a:endParaRPr lang="zh-CN" altLang="en-US" sz="28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442555" y="1282293"/>
            <a:ext cx="10847917" cy="4064260"/>
          </a:xfrm>
        </p:spPr>
        <p:txBody>
          <a:bodyPr>
            <a:normAutofit/>
          </a:bodyPr>
          <a:lstStyle/>
          <a:p>
            <a:pPr eaLnBrk="1" hangingPunct="1">
              <a:lnSpc>
                <a:spcPct val="115000"/>
              </a:lnSpc>
              <a:spcBef>
                <a:spcPct val="0"/>
              </a:spcBef>
              <a:buFont typeface="Wingdings" panose="05000000000000000000" pitchFamily="2" charset="2"/>
              <a:buNone/>
            </a:pPr>
            <a:r>
              <a:rPr lang="zh-CN" altLang="en-US" sz="3200" dirty="0" smtClean="0">
                <a:latin typeface="黑体" panose="02010609060101010101" charset="-122"/>
                <a:ea typeface="黑体" panose="02010609060101010101" charset="-122"/>
              </a:rPr>
              <a:t>     散曲：</a:t>
            </a:r>
            <a:r>
              <a:rPr lang="zh-CN" altLang="en-US" sz="3200" dirty="0" smtClean="0">
                <a:solidFill>
                  <a:srgbClr val="0000CC"/>
                </a:solidFill>
                <a:latin typeface="黑体" panose="02010609060101010101" charset="-122"/>
                <a:ea typeface="黑体" panose="02010609060101010101" charset="-122"/>
              </a:rPr>
              <a:t>元代新诗体，曲的一种体式，和诗词一样，用于抒情、写景、叙事，是为配乐所写的歌词，是继诗词之后兴起的一种新诗体，主要分为小令、套数两大类。源于宋金之际，元代大盛。代表作家有元曲四大家白朴、马致远、郑光祖、关汉卿。</a:t>
            </a:r>
            <a:endParaRPr lang="zh-CN" altLang="en-US" sz="3200" dirty="0" smtClean="0">
              <a:solidFill>
                <a:srgbClr val="0000CC"/>
              </a:solidFill>
              <a:latin typeface="黑体" panose="02010609060101010101" charset="-122"/>
              <a:ea typeface="黑体" panose="02010609060101010101" charset="-122"/>
            </a:endParaRPr>
          </a:p>
          <a:p>
            <a:pPr eaLnBrk="1" hangingPunct="1">
              <a:lnSpc>
                <a:spcPct val="115000"/>
              </a:lnSpc>
              <a:spcBef>
                <a:spcPct val="0"/>
              </a:spcBef>
              <a:buFont typeface="Wingdings" panose="05000000000000000000" pitchFamily="2" charset="2"/>
              <a:buNone/>
            </a:pPr>
            <a:r>
              <a:rPr lang="zh-CN" altLang="en-US" sz="3200" dirty="0" smtClean="0">
                <a:latin typeface="黑体" panose="02010609060101010101" charset="-122"/>
                <a:ea typeface="黑体" panose="02010609060101010101" charset="-122"/>
              </a:rPr>
              <a:t>     </a:t>
            </a:r>
            <a:r>
              <a:rPr lang="en-US" altLang="zh-CN" sz="3200" dirty="0" smtClean="0">
                <a:solidFill>
                  <a:srgbClr val="000066"/>
                </a:solidFill>
                <a:latin typeface="黑体" panose="02010609060101010101" charset="-122"/>
                <a:ea typeface="黑体" panose="02010609060101010101" charset="-122"/>
              </a:rPr>
              <a:t>《</a:t>
            </a:r>
            <a:r>
              <a:rPr lang="zh-CN" altLang="en-US" sz="3200" dirty="0" smtClean="0">
                <a:solidFill>
                  <a:srgbClr val="000066"/>
                </a:solidFill>
                <a:latin typeface="黑体" panose="02010609060101010101" charset="-122"/>
                <a:ea typeface="黑体" panose="02010609060101010101" charset="-122"/>
              </a:rPr>
              <a:t>天净沙</a:t>
            </a:r>
            <a:r>
              <a:rPr lang="en-US" altLang="zh-CN" sz="3200" dirty="0" smtClean="0">
                <a:solidFill>
                  <a:srgbClr val="000066"/>
                </a:solidFill>
                <a:latin typeface="黑体" panose="02010609060101010101" charset="-122"/>
                <a:ea typeface="黑体" panose="02010609060101010101" charset="-122"/>
              </a:rPr>
              <a:t>·</a:t>
            </a:r>
            <a:r>
              <a:rPr lang="zh-CN" altLang="en-US" sz="3200" dirty="0" smtClean="0">
                <a:solidFill>
                  <a:srgbClr val="000066"/>
                </a:solidFill>
                <a:latin typeface="黑体" panose="02010609060101010101" charset="-122"/>
                <a:ea typeface="黑体" panose="02010609060101010101" charset="-122"/>
              </a:rPr>
              <a:t>秋思</a:t>
            </a:r>
            <a:r>
              <a:rPr lang="en-US" altLang="zh-CN" sz="3200" dirty="0" smtClean="0">
                <a:solidFill>
                  <a:srgbClr val="000066"/>
                </a:solidFill>
                <a:latin typeface="黑体" panose="02010609060101010101" charset="-122"/>
                <a:ea typeface="黑体" panose="02010609060101010101" charset="-122"/>
              </a:rPr>
              <a:t>》</a:t>
            </a:r>
            <a:r>
              <a:rPr lang="zh-CN" altLang="en-US" sz="3200" dirty="0" smtClean="0">
                <a:solidFill>
                  <a:srgbClr val="000066"/>
                </a:solidFill>
                <a:latin typeface="黑体" panose="02010609060101010101" charset="-122"/>
                <a:ea typeface="黑体" panose="02010609060101010101" charset="-122"/>
              </a:rPr>
              <a:t>就是一首散曲，是散曲中的小令</a:t>
            </a:r>
            <a:r>
              <a:rPr lang="zh-CN" altLang="en-US" sz="3200" dirty="0" smtClean="0">
                <a:latin typeface="黑体" panose="02010609060101010101" charset="-122"/>
                <a:ea typeface="黑体" panose="02010609060101010101" charset="-122"/>
              </a:rPr>
              <a:t>。</a:t>
            </a:r>
            <a:r>
              <a:rPr lang="zh-CN" altLang="en-US" sz="3200" dirty="0" smtClean="0">
                <a:solidFill>
                  <a:srgbClr val="FF3300"/>
                </a:solidFill>
                <a:latin typeface="黑体" panose="02010609060101010101" charset="-122"/>
                <a:ea typeface="黑体" panose="02010609060101010101" charset="-122"/>
              </a:rPr>
              <a:t>“天净沙”</a:t>
            </a:r>
            <a:r>
              <a:rPr lang="zh-CN" altLang="en-US" sz="3200" dirty="0" smtClean="0">
                <a:latin typeface="黑体" panose="02010609060101010101" charset="-122"/>
                <a:ea typeface="黑体" panose="02010609060101010101" charset="-122"/>
              </a:rPr>
              <a:t>是曲牌名，</a:t>
            </a:r>
            <a:r>
              <a:rPr lang="zh-CN" altLang="en-US" sz="3200" dirty="0" smtClean="0">
                <a:solidFill>
                  <a:srgbClr val="FD200F"/>
                </a:solidFill>
                <a:latin typeface="黑体" panose="02010609060101010101" charset="-122"/>
                <a:ea typeface="黑体" panose="02010609060101010101" charset="-122"/>
              </a:rPr>
              <a:t>“秋思”</a:t>
            </a:r>
            <a:r>
              <a:rPr lang="zh-CN" altLang="en-US" sz="3200" dirty="0" smtClean="0">
                <a:solidFill>
                  <a:srgbClr val="000066"/>
                </a:solidFill>
                <a:latin typeface="黑体" panose="02010609060101010101" charset="-122"/>
                <a:ea typeface="黑体" panose="02010609060101010101" charset="-122"/>
              </a:rPr>
              <a:t>是题目。</a:t>
            </a:r>
            <a:endParaRPr lang="zh-CN" altLang="en-US" sz="3200" dirty="0" smtClean="0">
              <a:solidFill>
                <a:srgbClr val="000066"/>
              </a:solidFill>
              <a:latin typeface="黑体" panose="02010609060101010101" charset="-122"/>
              <a:ea typeface="黑体" panose="02010609060101010101"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checkerboard(across)">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checkerboard(across)">
                                      <p:cBhvr>
                                        <p:cTn id="12" dur="500"/>
                                        <p:tgtEl>
                                          <p:spTgt spid="583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4176184" y="765176"/>
            <a:ext cx="3647016" cy="1008063"/>
          </a:xfrm>
        </p:spPr>
        <p:txBody>
          <a:bodyPr/>
          <a:lstStyle/>
          <a:p>
            <a:pPr eaLnBrk="1" hangingPunct="1"/>
            <a:r>
              <a:rPr lang="zh-CN" altLang="en-US" sz="4800" b="1" dirty="0" smtClean="0">
                <a:solidFill>
                  <a:srgbClr val="FF0000"/>
                </a:solidFill>
                <a:latin typeface="黑体" panose="02010609060101010101" charset="-122"/>
                <a:ea typeface="黑体" panose="02010609060101010101" charset="-122"/>
              </a:rPr>
              <a:t>作者简介</a:t>
            </a:r>
            <a:endParaRPr lang="zh-CN" altLang="en-US" sz="4800" b="1" dirty="0" smtClean="0">
              <a:solidFill>
                <a:srgbClr val="FF0000"/>
              </a:solidFill>
              <a:latin typeface="黑体" panose="02010609060101010101" charset="-122"/>
              <a:ea typeface="黑体" panose="02010609060101010101" charset="-122"/>
            </a:endParaRPr>
          </a:p>
        </p:txBody>
      </p:sp>
      <p:sp>
        <p:nvSpPr>
          <p:cNvPr id="8195" name="Rectangle 3"/>
          <p:cNvSpPr>
            <a:spLocks noGrp="1" noRot="1" noChangeArrowheads="1"/>
          </p:cNvSpPr>
          <p:nvPr>
            <p:ph type="body" sz="half" idx="1"/>
          </p:nvPr>
        </p:nvSpPr>
        <p:spPr>
          <a:xfrm>
            <a:off x="762699" y="2001437"/>
            <a:ext cx="10752667" cy="4032250"/>
          </a:xfrm>
        </p:spPr>
        <p:txBody>
          <a:bodyPr/>
          <a:lstStyle/>
          <a:p>
            <a:pPr eaLnBrk="1" hangingPunct="1">
              <a:lnSpc>
                <a:spcPct val="150000"/>
              </a:lnSpc>
            </a:pPr>
            <a:r>
              <a:rPr lang="zh-CN" altLang="en-US" sz="3200" b="1" dirty="0" smtClean="0">
                <a:latin typeface="黑体" panose="02010609060101010101" charset="-122"/>
                <a:ea typeface="黑体" panose="02010609060101010101" charset="-122"/>
              </a:rPr>
              <a:t>马致远（约</a:t>
            </a:r>
            <a:r>
              <a:rPr lang="en-US" altLang="zh-CN" sz="3200" b="1" dirty="0" smtClean="0">
                <a:latin typeface="黑体" panose="02010609060101010101" charset="-122"/>
                <a:ea typeface="黑体" panose="02010609060101010101" charset="-122"/>
              </a:rPr>
              <a:t>1251—1321</a:t>
            </a:r>
            <a:r>
              <a:rPr lang="zh-CN" altLang="en-US" sz="3200" b="1" dirty="0" smtClean="0">
                <a:latin typeface="黑体" panose="02010609060101010101" charset="-122"/>
                <a:ea typeface="黑体" panose="02010609060101010101" charset="-122"/>
              </a:rPr>
              <a:t>以后），号东篱，一说字千里，大都（今北京）人，元代戏曲作家、散曲家，“元曲四大家”之一。</a:t>
            </a:r>
            <a:endParaRPr lang="zh-CN" altLang="en-US" sz="3200" b="1" dirty="0" smtClean="0">
              <a:latin typeface="黑体" panose="02010609060101010101" charset="-122"/>
              <a:ea typeface="黑体" panose="02010609060101010101" charset="-122"/>
            </a:endParaRPr>
          </a:p>
          <a:p>
            <a:pPr eaLnBrk="1" hangingPunct="1">
              <a:lnSpc>
                <a:spcPct val="150000"/>
              </a:lnSpc>
            </a:pPr>
            <a:r>
              <a:rPr lang="zh-CN" altLang="en-US" sz="3200" b="1" dirty="0" smtClean="0">
                <a:latin typeface="黑体" panose="02010609060101010101" charset="-122"/>
                <a:ea typeface="黑体" panose="02010609060101010101" charset="-122"/>
              </a:rPr>
              <a:t>代表作：杂剧</a:t>
            </a:r>
            <a:r>
              <a:rPr lang="en-US" altLang="zh-CN" sz="3200" b="1" dirty="0" smtClean="0">
                <a:latin typeface="黑体" panose="02010609060101010101" charset="-122"/>
                <a:ea typeface="黑体" panose="02010609060101010101" charset="-122"/>
              </a:rPr>
              <a:t>《</a:t>
            </a:r>
            <a:r>
              <a:rPr lang="zh-CN" altLang="en-US" sz="3200" b="1" dirty="0" smtClean="0">
                <a:latin typeface="黑体" panose="02010609060101010101" charset="-122"/>
                <a:ea typeface="黑体" panose="02010609060101010101" charset="-122"/>
              </a:rPr>
              <a:t>汉宫秋</a:t>
            </a:r>
            <a:r>
              <a:rPr lang="en-US" altLang="zh-CN" sz="3200" b="1" dirty="0" smtClean="0">
                <a:latin typeface="黑体" panose="02010609060101010101" charset="-122"/>
                <a:ea typeface="黑体" panose="02010609060101010101" charset="-122"/>
              </a:rPr>
              <a:t>》</a:t>
            </a:r>
            <a:r>
              <a:rPr lang="zh-CN" altLang="en-US" sz="3200" b="1" dirty="0" smtClean="0">
                <a:latin typeface="黑体" panose="02010609060101010101" charset="-122"/>
                <a:ea typeface="黑体" panose="02010609060101010101" charset="-122"/>
              </a:rPr>
              <a:t>。因小令</a:t>
            </a:r>
            <a:r>
              <a:rPr lang="en-US" altLang="zh-CN" sz="3200" b="1" dirty="0" smtClean="0">
                <a:latin typeface="黑体" panose="02010609060101010101" charset="-122"/>
                <a:ea typeface="黑体" panose="02010609060101010101" charset="-122"/>
              </a:rPr>
              <a:t>《</a:t>
            </a:r>
            <a:r>
              <a:rPr lang="zh-CN" altLang="en-US" sz="3200" b="1" dirty="0" smtClean="0">
                <a:latin typeface="黑体" panose="02010609060101010101" charset="-122"/>
                <a:ea typeface="黑体" panose="02010609060101010101" charset="-122"/>
              </a:rPr>
              <a:t>天净沙</a:t>
            </a:r>
            <a:r>
              <a:rPr lang="en-US" altLang="zh-CN" sz="3200" b="1" dirty="0" smtClean="0">
                <a:latin typeface="黑体" panose="02010609060101010101" charset="-122"/>
                <a:ea typeface="黑体" panose="02010609060101010101" charset="-122"/>
              </a:rPr>
              <a:t>·</a:t>
            </a:r>
            <a:r>
              <a:rPr lang="zh-CN" altLang="en-US" sz="3200" b="1" dirty="0" smtClean="0">
                <a:latin typeface="黑体" panose="02010609060101010101" charset="-122"/>
                <a:ea typeface="黑体" panose="02010609060101010101" charset="-122"/>
              </a:rPr>
              <a:t>秋思</a:t>
            </a:r>
            <a:r>
              <a:rPr lang="en-US" altLang="zh-CN" sz="3200" b="1" dirty="0" smtClean="0">
                <a:latin typeface="黑体" panose="02010609060101010101" charset="-122"/>
                <a:ea typeface="黑体" panose="02010609060101010101" charset="-122"/>
              </a:rPr>
              <a:t>》</a:t>
            </a:r>
            <a:r>
              <a:rPr lang="zh-CN" altLang="en-US" sz="3200" b="1" dirty="0" smtClean="0">
                <a:latin typeface="黑体" panose="02010609060101010101" charset="-122"/>
                <a:ea typeface="黑体" panose="02010609060101010101" charset="-122"/>
              </a:rPr>
              <a:t>脍炙人口，被称为“秋思之祖”。</a:t>
            </a:r>
            <a:endParaRPr lang="zh-CN" altLang="en-US" sz="3200" b="1" dirty="0" smtClean="0">
              <a:latin typeface="黑体" panose="02010609060101010101" charset="-122"/>
              <a:ea typeface="黑体" panose="02010609060101010101" charset="-122"/>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circle(in)">
                                      <p:cBhvr>
                                        <p:cTn id="7" dur="20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circle(in)">
                                      <p:cBhvr>
                                        <p:cTn id="12" dur="20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39937"/>
          <p:cNvSpPr txBox="1">
            <a:spLocks noChangeArrowheads="1"/>
          </p:cNvSpPr>
          <p:nvPr/>
        </p:nvSpPr>
        <p:spPr bwMode="auto">
          <a:xfrm>
            <a:off x="1871134" y="765175"/>
            <a:ext cx="7008284"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a:spcBef>
                <a:spcPct val="50000"/>
              </a:spcBef>
            </a:pPr>
            <a:r>
              <a:rPr lang="zh-CN" altLang="en-US" dirty="0">
                <a:solidFill>
                  <a:srgbClr val="CC0000"/>
                </a:solidFill>
                <a:latin typeface="黑体" panose="02010609060101010101" charset="-122"/>
                <a:ea typeface="黑体" panose="02010609060101010101" charset="-122"/>
              </a:rPr>
              <a:t>天净沙 </a:t>
            </a:r>
            <a:r>
              <a:rPr lang="en-US" altLang="zh-CN" dirty="0">
                <a:solidFill>
                  <a:srgbClr val="CC0000"/>
                </a:solidFill>
                <a:latin typeface="黑体" panose="02010609060101010101" charset="-122"/>
                <a:ea typeface="黑体" panose="02010609060101010101" charset="-122"/>
              </a:rPr>
              <a:t>·</a:t>
            </a:r>
            <a:r>
              <a:rPr lang="zh-CN" altLang="en-US" dirty="0">
                <a:solidFill>
                  <a:srgbClr val="CC0000"/>
                </a:solidFill>
                <a:latin typeface="黑体" panose="02010609060101010101" charset="-122"/>
                <a:ea typeface="黑体" panose="02010609060101010101" charset="-122"/>
              </a:rPr>
              <a:t>秋思</a:t>
            </a:r>
            <a:endParaRPr lang="zh-CN" altLang="en-US" dirty="0">
              <a:solidFill>
                <a:srgbClr val="CC0000"/>
              </a:solidFill>
              <a:latin typeface="黑体" panose="02010609060101010101" charset="-122"/>
              <a:ea typeface="黑体" panose="02010609060101010101" charset="-122"/>
            </a:endParaRPr>
          </a:p>
          <a:p>
            <a:pPr algn="ctr">
              <a:spcBef>
                <a:spcPct val="50000"/>
              </a:spcBef>
            </a:pPr>
            <a:r>
              <a:rPr lang="zh-CN" altLang="en-US" dirty="0">
                <a:solidFill>
                  <a:srgbClr val="CC0000"/>
                </a:solidFill>
                <a:latin typeface="宋体" panose="02010600030101010101" pitchFamily="2" charset="-122"/>
                <a:ea typeface="宋体" panose="02010600030101010101" pitchFamily="2" charset="-122"/>
              </a:rPr>
              <a:t>马致远</a:t>
            </a:r>
            <a:endParaRPr lang="zh-CN" altLang="en-US" dirty="0">
              <a:solidFill>
                <a:srgbClr val="CC0000"/>
              </a:solidFill>
              <a:latin typeface="宋体" panose="02010600030101010101" pitchFamily="2" charset="-122"/>
              <a:ea typeface="宋体" panose="02010600030101010101" pitchFamily="2" charset="-122"/>
            </a:endParaRPr>
          </a:p>
          <a:p>
            <a:pPr algn="ctr">
              <a:spcBef>
                <a:spcPct val="50000"/>
              </a:spcBef>
            </a:pPr>
            <a:r>
              <a:rPr lang="zh-CN" altLang="en-US" dirty="0">
                <a:latin typeface="宋体" panose="02010600030101010101" pitchFamily="2" charset="-122"/>
                <a:ea typeface="宋体" panose="02010600030101010101" pitchFamily="2" charset="-122"/>
              </a:rPr>
              <a:t>枯藤</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老树</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昏</a:t>
            </a:r>
            <a:r>
              <a:rPr lang="zh-CN" altLang="en-US" dirty="0">
                <a:solidFill>
                  <a:srgbClr val="FF0000"/>
                </a:solidFill>
                <a:latin typeface="宋体" panose="02010600030101010101" pitchFamily="2" charset="-122"/>
                <a:ea typeface="宋体" panose="02010600030101010101" pitchFamily="2" charset="-122"/>
              </a:rPr>
              <a:t>鸦</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a:p>
            <a:pPr algn="ctr">
              <a:spcBef>
                <a:spcPct val="50000"/>
              </a:spcBef>
            </a:pPr>
            <a:r>
              <a:rPr lang="zh-CN" altLang="en-US" dirty="0">
                <a:latin typeface="宋体" panose="02010600030101010101" pitchFamily="2" charset="-122"/>
                <a:ea typeface="宋体" panose="02010600030101010101" pitchFamily="2" charset="-122"/>
              </a:rPr>
              <a:t>小桥</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流水</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人</a:t>
            </a:r>
            <a:r>
              <a:rPr lang="zh-CN" altLang="en-US" dirty="0">
                <a:solidFill>
                  <a:srgbClr val="FF0000"/>
                </a:solidFill>
                <a:latin typeface="宋体" panose="02010600030101010101" pitchFamily="2" charset="-122"/>
                <a:ea typeface="宋体" panose="02010600030101010101" pitchFamily="2" charset="-122"/>
              </a:rPr>
              <a:t>家</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a:p>
            <a:pPr algn="ctr">
              <a:spcBef>
                <a:spcPct val="50000"/>
              </a:spcBef>
            </a:pPr>
            <a:r>
              <a:rPr lang="zh-CN" altLang="en-US" dirty="0">
                <a:latin typeface="宋体" panose="02010600030101010101" pitchFamily="2" charset="-122"/>
                <a:ea typeface="宋体" panose="02010600030101010101" pitchFamily="2" charset="-122"/>
              </a:rPr>
              <a:t>古道</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西风</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瘦</a:t>
            </a:r>
            <a:r>
              <a:rPr lang="zh-CN" altLang="en-US" dirty="0">
                <a:solidFill>
                  <a:srgbClr val="FF0000"/>
                </a:solidFill>
                <a:latin typeface="宋体" panose="02010600030101010101" pitchFamily="2" charset="-122"/>
                <a:ea typeface="宋体" panose="02010600030101010101" pitchFamily="2" charset="-122"/>
              </a:rPr>
              <a:t>马</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a:p>
            <a:pPr algn="ctr">
              <a:spcBef>
                <a:spcPct val="50000"/>
              </a:spcBef>
            </a:pPr>
            <a:r>
              <a:rPr lang="zh-CN" altLang="en-US" dirty="0">
                <a:latin typeface="宋体" panose="02010600030101010101" pitchFamily="2" charset="-122"/>
                <a:ea typeface="宋体" panose="02010600030101010101" pitchFamily="2" charset="-122"/>
              </a:rPr>
              <a:t>夕阳</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西</a:t>
            </a:r>
            <a:r>
              <a:rPr lang="zh-CN" altLang="en-US" dirty="0">
                <a:solidFill>
                  <a:srgbClr val="FF0000"/>
                </a:solidFill>
                <a:latin typeface="宋体" panose="02010600030101010101" pitchFamily="2" charset="-122"/>
                <a:ea typeface="宋体" panose="02010600030101010101" pitchFamily="2" charset="-122"/>
              </a:rPr>
              <a:t>下</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a:p>
            <a:pPr algn="ctr">
              <a:spcBef>
                <a:spcPct val="50000"/>
              </a:spcBef>
            </a:pPr>
            <a:r>
              <a:rPr lang="zh-CN" altLang="en-US" dirty="0">
                <a:latin typeface="宋体" panose="02010600030101010101" pitchFamily="2" charset="-122"/>
                <a:ea typeface="宋体" panose="02010600030101010101" pitchFamily="2" charset="-122"/>
              </a:rPr>
              <a:t>断肠人</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在</a:t>
            </a:r>
            <a:r>
              <a:rPr lang="en-US" altLang="zh-CN" dirty="0">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天</a:t>
            </a:r>
            <a:r>
              <a:rPr lang="zh-CN" altLang="en-US" dirty="0">
                <a:solidFill>
                  <a:srgbClr val="FF0000"/>
                </a:solidFill>
                <a:latin typeface="宋体" panose="02010600030101010101" pitchFamily="2" charset="-122"/>
                <a:ea typeface="宋体" panose="02010600030101010101" pitchFamily="2" charset="-122"/>
              </a:rPr>
              <a:t>涯</a:t>
            </a:r>
            <a:r>
              <a:rPr lang="zh-CN" altLang="en-US"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
        <p:nvSpPr>
          <p:cNvPr id="5" name="Text Box 5"/>
          <p:cNvSpPr txBox="1">
            <a:spLocks noChangeArrowheads="1"/>
          </p:cNvSpPr>
          <p:nvPr/>
        </p:nvSpPr>
        <p:spPr bwMode="auto">
          <a:xfrm>
            <a:off x="9372826" y="1989138"/>
            <a:ext cx="677108"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3200" b="0">
                <a:latin typeface="宋体" panose="02010600030101010101" pitchFamily="2" charset="-122"/>
                <a:ea typeface="宋体" panose="02010600030101010101" pitchFamily="2" charset="-122"/>
              </a:rPr>
              <a:t>提示：</a:t>
            </a:r>
            <a:r>
              <a:rPr lang="zh-CN" altLang="en-US" sz="3200">
                <a:latin typeface="宋体" panose="02010600030101010101" pitchFamily="2" charset="-122"/>
                <a:ea typeface="宋体" panose="02010600030101010101" pitchFamily="2" charset="-122"/>
              </a:rPr>
              <a:t>注意节奏</a:t>
            </a:r>
            <a:endParaRPr lang="zh-CN" altLang="en-US" sz="3200">
              <a:latin typeface="宋体" panose="02010600030101010101" pitchFamily="2" charset="-122"/>
              <a:ea typeface="宋体" panose="02010600030101010101" pitchFamily="2" charset="-122"/>
            </a:endParaRPr>
          </a:p>
        </p:txBody>
      </p:sp>
      <p:sp>
        <p:nvSpPr>
          <p:cNvPr id="34820" name="Text Box 6"/>
          <p:cNvSpPr txBox="1">
            <a:spLocks noChangeArrowheads="1"/>
          </p:cNvSpPr>
          <p:nvPr/>
        </p:nvSpPr>
        <p:spPr bwMode="auto">
          <a:xfrm>
            <a:off x="10549004" y="893763"/>
            <a:ext cx="92333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4800">
                <a:solidFill>
                  <a:srgbClr val="0000FF"/>
                </a:solidFill>
                <a:latin typeface="宋体" panose="02010600030101010101" pitchFamily="2" charset="-122"/>
                <a:ea typeface="宋体" panose="02010600030101010101" pitchFamily="2" charset="-122"/>
              </a:rPr>
              <a:t>读一读</a:t>
            </a:r>
            <a:endParaRPr lang="zh-CN" altLang="en-US" sz="4800">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blinds(horizontal)">
                                      <p:cBhvr>
                                        <p:cTn id="13"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36865"/>
          <p:cNvSpPr txBox="1">
            <a:spLocks noChangeArrowheads="1"/>
          </p:cNvSpPr>
          <p:nvPr/>
        </p:nvSpPr>
        <p:spPr bwMode="auto">
          <a:xfrm>
            <a:off x="921469" y="1650337"/>
            <a:ext cx="10272184"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lnSpc>
                <a:spcPct val="150000"/>
              </a:lnSpc>
              <a:spcBef>
                <a:spcPct val="50000"/>
              </a:spcBef>
            </a:pPr>
            <a:r>
              <a:rPr lang="zh-CN" altLang="en-US" sz="3200" b="0" dirty="0">
                <a:latin typeface="黑体" panose="02010609060101010101" charset="-122"/>
                <a:ea typeface="黑体" panose="02010609060101010101" charset="-122"/>
              </a:rPr>
              <a:t>   </a:t>
            </a:r>
            <a:r>
              <a:rPr lang="zh-CN" altLang="en-US" sz="3200" b="0" dirty="0" smtClean="0">
                <a:latin typeface="黑体" panose="02010609060101010101" charset="-122"/>
                <a:ea typeface="黑体" panose="02010609060101010101" charset="-122"/>
              </a:rPr>
              <a:t> 七百多年来</a:t>
            </a:r>
            <a:r>
              <a:rPr lang="zh-CN" altLang="en-US" sz="3200" b="0" dirty="0">
                <a:latin typeface="黑体" panose="02010609060101010101" charset="-122"/>
                <a:ea typeface="黑体" panose="02010609060101010101" charset="-122"/>
              </a:rPr>
              <a:t>，人们说起“乡愁”，就会想到这篇作品。因为它极其出色地运用了景物烘托的写法，将抒情主人公置于特定氛围中，使主观情绪和客观环境达到了高度的统一。这是一篇抒情作品，仅用</a:t>
            </a:r>
            <a:r>
              <a:rPr lang="en-US" altLang="zh-CN" sz="3200" b="0" dirty="0">
                <a:latin typeface="黑体" panose="02010609060101010101" charset="-122"/>
                <a:ea typeface="黑体" panose="02010609060101010101" charset="-122"/>
              </a:rPr>
              <a:t>28</a:t>
            </a:r>
            <a:r>
              <a:rPr lang="zh-CN" altLang="en-US" sz="3200" b="0" dirty="0">
                <a:latin typeface="黑体" panose="02010609060101010101" charset="-122"/>
                <a:ea typeface="黑体" panose="02010609060101010101" charset="-122"/>
              </a:rPr>
              <a:t>个字，就生动地表现出一个长期漂泊他乡的游子的悲哀。</a:t>
            </a:r>
            <a:endParaRPr lang="zh-CN" altLang="en-US" sz="3200" b="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arn(outHorizontal)">
                                      <p:cBhvr>
                                        <p:cTn id="7"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667" y="440154"/>
            <a:ext cx="10752667"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8" name="Text Box 3"/>
          <p:cNvSpPr txBox="1">
            <a:spLocks noChangeArrowheads="1"/>
          </p:cNvSpPr>
          <p:nvPr/>
        </p:nvSpPr>
        <p:spPr bwMode="auto">
          <a:xfrm>
            <a:off x="917236" y="544682"/>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sz="6000" dirty="0">
                <a:latin typeface="黑体" panose="02010609060101010101" charset="-122"/>
                <a:ea typeface="黑体" panose="02010609060101010101" charset="-122"/>
              </a:rPr>
              <a:t>枯藤老树昏鸦</a:t>
            </a:r>
            <a:endParaRPr lang="zh-CN" altLang="en-US" sz="6000" dirty="0">
              <a:latin typeface="黑体" panose="02010609060101010101" charset="-122"/>
              <a:ea typeface="黑体" panose="02010609060101010101" charset="-122"/>
            </a:endParaRPr>
          </a:p>
        </p:txBody>
      </p:sp>
      <p:pic>
        <p:nvPicPr>
          <p:cNvPr id="36868" name="Picture 4" descr="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3500" y="1052514"/>
            <a:ext cx="831851"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5" descr="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6300" y="692151"/>
            <a:ext cx="831851"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688065" y="5266901"/>
            <a:ext cx="108871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dirty="0">
                <a:solidFill>
                  <a:srgbClr val="FF0000"/>
                </a:solidFill>
                <a:latin typeface="黑体" panose="02010609060101010101" charset="-122"/>
                <a:ea typeface="黑体" panose="02010609060101010101" charset="-122"/>
              </a:rPr>
              <a:t>首句写旅人眼中所见，突出它们的</a:t>
            </a:r>
            <a:r>
              <a:rPr lang="zh-CN" altLang="en-US" sz="3200" u="sng" dirty="0">
                <a:solidFill>
                  <a:srgbClr val="FF0000"/>
                </a:solidFill>
                <a:latin typeface="黑体" panose="02010609060101010101" charset="-122"/>
                <a:ea typeface="黑体" panose="02010609060101010101" charset="-122"/>
              </a:rPr>
              <a:t>“枯”“老”和“昏”，</a:t>
            </a:r>
            <a:r>
              <a:rPr lang="zh-CN" altLang="en-US" sz="3200" dirty="0">
                <a:solidFill>
                  <a:srgbClr val="FF0000"/>
                </a:solidFill>
                <a:latin typeface="黑体" panose="02010609060101010101" charset="-122"/>
                <a:ea typeface="黑体" panose="02010609060101010101" charset="-122"/>
              </a:rPr>
              <a:t>烘托出一个完整的萧瑟荒凉的意境。</a:t>
            </a:r>
            <a:endParaRPr lang="zh-CN" altLang="en-US" sz="3200" dirty="0">
              <a:solidFill>
                <a:srgbClr val="FF0000"/>
              </a:solidFill>
              <a:latin typeface="黑体" panose="02010609060101010101" charset="-122"/>
              <a:ea typeface="黑体" panose="02010609060101010101" charset="-122"/>
            </a:endParaRPr>
          </a:p>
        </p:txBody>
      </p:sp>
      <p:sp>
        <p:nvSpPr>
          <p:cNvPr id="7" name="Text Box 2"/>
          <p:cNvSpPr txBox="1">
            <a:spLocks noChangeArrowheads="1"/>
          </p:cNvSpPr>
          <p:nvPr/>
        </p:nvSpPr>
        <p:spPr bwMode="auto">
          <a:xfrm>
            <a:off x="917236" y="2283304"/>
            <a:ext cx="104690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dirty="0">
                <a:solidFill>
                  <a:srgbClr val="CC3300"/>
                </a:solidFill>
                <a:latin typeface="黑体" panose="02010609060101010101" charset="-122"/>
                <a:ea typeface="黑体" panose="02010609060101010101" charset="-122"/>
              </a:rPr>
              <a:t>枯藤缠绕着老树，树枝上栖息着黄昏时归巢的乌鸦。</a:t>
            </a:r>
            <a:endParaRPr lang="zh-CN" altLang="en-US" dirty="0">
              <a:solidFill>
                <a:srgbClr val="CC33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177"/>
                                        </p:tgtEl>
                                        <p:attrNameLst>
                                          <p:attrName>style.visibility</p:attrName>
                                        </p:attrNameLst>
                                      </p:cBhvr>
                                      <p:to>
                                        <p:strVal val="visible"/>
                                      </p:to>
                                    </p:set>
                                    <p:animEffect transition="in" filter="fade">
                                      <p:cBhvr>
                                        <p:cTn id="7" dur="1000"/>
                                        <p:tgtEl>
                                          <p:spTgt spid="50177"/>
                                        </p:tgtEl>
                                      </p:cBhvr>
                                    </p:animEffect>
                                    <p:anim calcmode="lin" valueType="num">
                                      <p:cBhvr>
                                        <p:cTn id="8" dur="1000" fill="hold"/>
                                        <p:tgtEl>
                                          <p:spTgt spid="50177"/>
                                        </p:tgtEl>
                                        <p:attrNameLst>
                                          <p:attrName>ppt_x</p:attrName>
                                        </p:attrNameLst>
                                      </p:cBhvr>
                                      <p:tavLst>
                                        <p:tav tm="0">
                                          <p:val>
                                            <p:strVal val="#ppt_x"/>
                                          </p:val>
                                        </p:tav>
                                        <p:tav tm="100000">
                                          <p:val>
                                            <p:strVal val="#ppt_x"/>
                                          </p:val>
                                        </p:tav>
                                      </p:tavLst>
                                    </p:anim>
                                    <p:anim calcmode="lin" valueType="num">
                                      <p:cBhvr>
                                        <p:cTn id="9" dur="1000" fill="hold"/>
                                        <p:tgtEl>
                                          <p:spTgt spid="5017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fade">
                                      <p:cBhvr>
                                        <p:cTn id="12" dur="1000"/>
                                        <p:tgtEl>
                                          <p:spTgt spid="36869"/>
                                        </p:tgtEl>
                                      </p:cBhvr>
                                    </p:animEffect>
                                    <p:anim calcmode="lin" valueType="num">
                                      <p:cBhvr>
                                        <p:cTn id="13" dur="1000" fill="hold"/>
                                        <p:tgtEl>
                                          <p:spTgt spid="36869"/>
                                        </p:tgtEl>
                                        <p:attrNameLst>
                                          <p:attrName>ppt_x</p:attrName>
                                        </p:attrNameLst>
                                      </p:cBhvr>
                                      <p:tavLst>
                                        <p:tav tm="0">
                                          <p:val>
                                            <p:strVal val="#ppt_x"/>
                                          </p:val>
                                        </p:tav>
                                        <p:tav tm="100000">
                                          <p:val>
                                            <p:strVal val="#ppt_x"/>
                                          </p:val>
                                        </p:tav>
                                      </p:tavLst>
                                    </p:anim>
                                    <p:anim calcmode="lin" valueType="num">
                                      <p:cBhvr>
                                        <p:cTn id="14" dur="1000" fill="hold"/>
                                        <p:tgtEl>
                                          <p:spTgt spid="3686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868"/>
                                        </p:tgtEl>
                                        <p:attrNameLst>
                                          <p:attrName>style.visibility</p:attrName>
                                        </p:attrNameLst>
                                      </p:cBhvr>
                                      <p:to>
                                        <p:strVal val="visible"/>
                                      </p:to>
                                    </p:set>
                                    <p:animEffect transition="in" filter="fade">
                                      <p:cBhvr>
                                        <p:cTn id="17" dur="1000"/>
                                        <p:tgtEl>
                                          <p:spTgt spid="36868"/>
                                        </p:tgtEl>
                                      </p:cBhvr>
                                    </p:animEffect>
                                    <p:anim calcmode="lin" valueType="num">
                                      <p:cBhvr>
                                        <p:cTn id="18" dur="1000" fill="hold"/>
                                        <p:tgtEl>
                                          <p:spTgt spid="36868"/>
                                        </p:tgtEl>
                                        <p:attrNameLst>
                                          <p:attrName>ppt_x</p:attrName>
                                        </p:attrNameLst>
                                      </p:cBhvr>
                                      <p:tavLst>
                                        <p:tav tm="0">
                                          <p:val>
                                            <p:strVal val="#ppt_x"/>
                                          </p:val>
                                        </p:tav>
                                        <p:tav tm="100000">
                                          <p:val>
                                            <p:strVal val="#ppt_x"/>
                                          </p:val>
                                        </p:tav>
                                      </p:tavLst>
                                    </p:anim>
                                    <p:anim calcmode="lin" valueType="num">
                                      <p:cBhvr>
                                        <p:cTn id="19" dur="1000" fill="hold"/>
                                        <p:tgtEl>
                                          <p:spTgt spid="3686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0178"/>
                                        </p:tgtEl>
                                        <p:attrNameLst>
                                          <p:attrName>style.visibility</p:attrName>
                                        </p:attrNameLst>
                                      </p:cBhvr>
                                      <p:to>
                                        <p:strVal val="visible"/>
                                      </p:to>
                                    </p:set>
                                    <p:anim calcmode="lin" valueType="num">
                                      <p:cBhvr additive="base">
                                        <p:cTn id="24" dur="500" fill="hold"/>
                                        <p:tgtEl>
                                          <p:spTgt spid="50178"/>
                                        </p:tgtEl>
                                        <p:attrNameLst>
                                          <p:attrName>ppt_x</p:attrName>
                                        </p:attrNameLst>
                                      </p:cBhvr>
                                      <p:tavLst>
                                        <p:tav tm="0">
                                          <p:val>
                                            <p:strVal val="#ppt_x"/>
                                          </p:val>
                                        </p:tav>
                                        <p:tav tm="100000">
                                          <p:val>
                                            <p:strVal val="#ppt_x"/>
                                          </p:val>
                                        </p:tav>
                                      </p:tavLst>
                                    </p:anim>
                                    <p:anim calcmode="lin" valueType="num">
                                      <p:cBhvr additive="base">
                                        <p:cTn id="25"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diamond(i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linds(horizont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6" grpId="0"/>
      <p:bldP spid="7" grpId="0" bldLvl="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descr="Img2401896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3901" y="792163"/>
            <a:ext cx="10748433"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1" name="Text Box 2"/>
          <p:cNvSpPr txBox="1">
            <a:spLocks noChangeArrowheads="1"/>
          </p:cNvSpPr>
          <p:nvPr/>
        </p:nvSpPr>
        <p:spPr bwMode="auto">
          <a:xfrm>
            <a:off x="1833034" y="838201"/>
            <a:ext cx="9734551"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6000" dirty="0">
                <a:solidFill>
                  <a:srgbClr val="D60093"/>
                </a:solidFill>
                <a:latin typeface="黑体" panose="02010609060101010101" charset="-122"/>
                <a:ea typeface="黑体" panose="02010609060101010101" charset="-122"/>
              </a:rPr>
              <a:t>小桥   流水   人家</a:t>
            </a:r>
            <a:endParaRPr lang="zh-CN" altLang="en-US" sz="6000" dirty="0">
              <a:solidFill>
                <a:srgbClr val="D60093"/>
              </a:solidFill>
              <a:latin typeface="黑体" panose="02010609060101010101" charset="-122"/>
              <a:ea typeface="黑体" panose="02010609060101010101" charset="-122"/>
            </a:endParaRPr>
          </a:p>
        </p:txBody>
      </p:sp>
      <p:sp>
        <p:nvSpPr>
          <p:cNvPr id="5" name="Text Box 5"/>
          <p:cNvSpPr txBox="1">
            <a:spLocks noChangeArrowheads="1"/>
          </p:cNvSpPr>
          <p:nvPr/>
        </p:nvSpPr>
        <p:spPr bwMode="auto">
          <a:xfrm>
            <a:off x="1592681" y="3365934"/>
            <a:ext cx="976739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sz="4400" dirty="0">
                <a:solidFill>
                  <a:srgbClr val="CC3300"/>
                </a:solidFill>
                <a:latin typeface="黑体" panose="02010609060101010101" charset="-122"/>
                <a:ea typeface="黑体" panose="02010609060101010101" charset="-122"/>
                <a:sym typeface="Arial" panose="020B0604020202020204" pitchFamily="34" charset="0"/>
              </a:rPr>
              <a:t>小桥下，流水潺潺，旁边有几户人家。</a:t>
            </a:r>
            <a:endParaRPr lang="zh-CN" altLang="en-US" sz="1800" dirty="0">
              <a:solidFill>
                <a:srgbClr val="CC3300"/>
              </a:solidFill>
              <a:latin typeface="黑体" panose="02010609060101010101" charset="-122"/>
              <a:ea typeface="黑体" panose="02010609060101010101" charset="-122"/>
            </a:endParaRPr>
          </a:p>
        </p:txBody>
      </p:sp>
      <p:sp>
        <p:nvSpPr>
          <p:cNvPr id="6" name="矩形 5"/>
          <p:cNvSpPr>
            <a:spLocks noChangeArrowheads="1"/>
          </p:cNvSpPr>
          <p:nvPr/>
        </p:nvSpPr>
        <p:spPr bwMode="auto">
          <a:xfrm>
            <a:off x="723901" y="5245437"/>
            <a:ext cx="10843684"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dirty="0">
                <a:solidFill>
                  <a:srgbClr val="FF0000"/>
                </a:solidFill>
                <a:latin typeface="黑体" panose="02010609060101010101" charset="-122"/>
                <a:ea typeface="黑体" panose="02010609060101010101" charset="-122"/>
              </a:rPr>
              <a:t>笔锋一转，推出一幅幽远恬静的画面，起到强烈的</a:t>
            </a:r>
            <a:r>
              <a:rPr lang="zh-CN" altLang="en-US" sz="3200" u="sng" dirty="0">
                <a:solidFill>
                  <a:srgbClr val="FF0000"/>
                </a:solidFill>
                <a:latin typeface="黑体" panose="02010609060101010101" charset="-122"/>
                <a:ea typeface="黑体" panose="02010609060101010101" charset="-122"/>
              </a:rPr>
              <a:t>反衬作用</a:t>
            </a:r>
            <a:r>
              <a:rPr lang="zh-CN" altLang="en-US" sz="3200" dirty="0">
                <a:solidFill>
                  <a:srgbClr val="FF0000"/>
                </a:solidFill>
                <a:latin typeface="黑体" panose="02010609060101010101" charset="-122"/>
                <a:ea typeface="黑体" panose="02010609060101010101" charset="-122"/>
              </a:rPr>
              <a:t>，使思乡之情更浓。</a:t>
            </a:r>
            <a:endParaRPr lang="zh-CN" altLang="en-US" sz="3200" dirty="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1201"/>
                                        </p:tgtEl>
                                        <p:attrNameLst>
                                          <p:attrName>style.visibility</p:attrName>
                                        </p:attrNameLst>
                                      </p:cBhvr>
                                      <p:to>
                                        <p:strVal val="visible"/>
                                      </p:to>
                                    </p:set>
                                    <p:animEffect transition="in" filter="barn(inVertical)">
                                      <p:cBhvr>
                                        <p:cTn id="12" dur="500"/>
                                        <p:tgtEl>
                                          <p:spTgt spid="5120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5" grpId="0" bldLvl="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3"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667" y="765176"/>
            <a:ext cx="10775951" cy="426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3"/>
          <p:cNvSpPr txBox="1">
            <a:spLocks noChangeArrowheads="1"/>
          </p:cNvSpPr>
          <p:nvPr/>
        </p:nvSpPr>
        <p:spPr bwMode="auto">
          <a:xfrm>
            <a:off x="947147" y="779463"/>
            <a:ext cx="1041292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sz="4400" dirty="0">
                <a:solidFill>
                  <a:srgbClr val="CC3300"/>
                </a:solidFill>
                <a:latin typeface="黑体" panose="02010609060101010101" charset="-122"/>
                <a:ea typeface="黑体" panose="02010609060101010101" charset="-122"/>
              </a:rPr>
              <a:t>在古老荒凉的道路上，秋风萧瑟，一匹疲惫的瘦马在蹒跚前行。</a:t>
            </a:r>
            <a:endParaRPr lang="zh-CN" altLang="en-US" sz="1800" dirty="0">
              <a:solidFill>
                <a:srgbClr val="CC3300"/>
              </a:solidFill>
              <a:latin typeface="黑体" panose="02010609060101010101" charset="-122"/>
              <a:ea typeface="黑体" panose="02010609060101010101" charset="-122"/>
            </a:endParaRPr>
          </a:p>
        </p:txBody>
      </p:sp>
      <p:sp>
        <p:nvSpPr>
          <p:cNvPr id="9" name="Rectangle 3"/>
          <p:cNvSpPr txBox="1">
            <a:spLocks noChangeArrowheads="1"/>
          </p:cNvSpPr>
          <p:nvPr/>
        </p:nvSpPr>
        <p:spPr bwMode="auto">
          <a:xfrm>
            <a:off x="1807909" y="5340465"/>
            <a:ext cx="6202230" cy="1110894"/>
          </a:xfrm>
          <a:prstGeom prst="rect">
            <a:avLst/>
          </a:prstGeom>
          <a:solidFill>
            <a:schemeClr val="bg1"/>
          </a:solidFill>
          <a:ln w="9525">
            <a:solidFill>
              <a:schemeClr val="accent2"/>
            </a:solidFill>
            <a:miter lim="800000"/>
          </a:ln>
        </p:spPr>
        <p:txBody>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r" eaLnBrk="1" hangingPunct="1"/>
            <a:r>
              <a:rPr lang="zh-CN" altLang="en-US" sz="6600" dirty="0">
                <a:solidFill>
                  <a:schemeClr val="accent2"/>
                </a:solidFill>
                <a:latin typeface="黑体" panose="02010609060101010101" charset="-122"/>
                <a:ea typeface="黑体" panose="02010609060101010101" charset="-122"/>
                <a:cs typeface="方正琥珀简体"/>
              </a:rPr>
              <a:t>古道 </a:t>
            </a:r>
            <a:r>
              <a:rPr lang="zh-CN" altLang="en-US" sz="6600" dirty="0">
                <a:solidFill>
                  <a:srgbClr val="993300"/>
                </a:solidFill>
                <a:latin typeface="黑体" panose="02010609060101010101" charset="-122"/>
                <a:ea typeface="黑体" panose="02010609060101010101" charset="-122"/>
                <a:cs typeface="方正琥珀简体"/>
              </a:rPr>
              <a:t>西风</a:t>
            </a:r>
            <a:r>
              <a:rPr lang="zh-CN" altLang="en-US" sz="6600" dirty="0">
                <a:solidFill>
                  <a:schemeClr val="accent2"/>
                </a:solidFill>
                <a:latin typeface="黑体" panose="02010609060101010101" charset="-122"/>
                <a:ea typeface="黑体" panose="02010609060101010101" charset="-122"/>
                <a:cs typeface="方正琥珀简体"/>
              </a:rPr>
              <a:t> 瘦马</a:t>
            </a:r>
            <a:endParaRPr lang="zh-CN" altLang="en-US" sz="6600" dirty="0">
              <a:solidFill>
                <a:schemeClr val="accent2"/>
              </a:solidFill>
              <a:latin typeface="黑体" panose="02010609060101010101" charset="-122"/>
              <a:ea typeface="黑体" panose="02010609060101010101" charset="-122"/>
              <a:cs typeface="方正琥珀简体"/>
            </a:endParaRPr>
          </a:p>
        </p:txBody>
      </p:sp>
      <p:sp>
        <p:nvSpPr>
          <p:cNvPr id="10" name="AutoShape 4"/>
          <p:cNvSpPr>
            <a:spLocks noChangeArrowheads="1"/>
          </p:cNvSpPr>
          <p:nvPr/>
        </p:nvSpPr>
        <p:spPr bwMode="auto">
          <a:xfrm>
            <a:off x="719667" y="4454525"/>
            <a:ext cx="1631949" cy="792163"/>
          </a:xfrm>
          <a:prstGeom prst="wedgeEllipseCallout">
            <a:avLst>
              <a:gd name="adj1" fmla="val 64228"/>
              <a:gd name="adj2" fmla="val 79773"/>
            </a:avLst>
          </a:prstGeom>
          <a:solidFill>
            <a:schemeClr val="bg1"/>
          </a:solidFill>
          <a:ln w="9525">
            <a:solidFill>
              <a:schemeClr val="tx1"/>
            </a:solidFill>
            <a:miter lim="800000"/>
          </a:ln>
        </p:spPr>
        <p:txBody>
          <a:bodyPr wrap="none" anchor="ctr"/>
          <a:lstStyle/>
          <a:p>
            <a:pPr algn="ctr"/>
            <a:r>
              <a:rPr lang="zh-CN" altLang="en-US" sz="2800">
                <a:latin typeface="黑体" panose="02010609060101010101" charset="-122"/>
                <a:ea typeface="黑体" panose="02010609060101010101" charset="-122"/>
              </a:rPr>
              <a:t>荒凉</a:t>
            </a:r>
            <a:endParaRPr lang="zh-CN" altLang="en-US" sz="2800">
              <a:latin typeface="黑体" panose="02010609060101010101" charset="-122"/>
              <a:ea typeface="黑体" panose="02010609060101010101" charset="-122"/>
            </a:endParaRPr>
          </a:p>
        </p:txBody>
      </p:sp>
      <p:sp>
        <p:nvSpPr>
          <p:cNvPr id="11" name="AutoShape 5"/>
          <p:cNvSpPr>
            <a:spLocks noChangeArrowheads="1"/>
          </p:cNvSpPr>
          <p:nvPr/>
        </p:nvSpPr>
        <p:spPr bwMode="auto">
          <a:xfrm>
            <a:off x="3093271" y="4508499"/>
            <a:ext cx="1919817" cy="684213"/>
          </a:xfrm>
          <a:prstGeom prst="wedgeEllipseCallout">
            <a:avLst>
              <a:gd name="adj1" fmla="val 46940"/>
              <a:gd name="adj2" fmla="val 95083"/>
            </a:avLst>
          </a:prstGeom>
          <a:solidFill>
            <a:schemeClr val="bg1"/>
          </a:solidFill>
          <a:ln w="9525">
            <a:solidFill>
              <a:schemeClr val="tx1"/>
            </a:solidFill>
            <a:miter lim="800000"/>
          </a:ln>
        </p:spPr>
        <p:txBody>
          <a:bodyPr wrap="none" anchor="ctr"/>
          <a:lstStyle/>
          <a:p>
            <a:pPr algn="ctr"/>
            <a:r>
              <a:rPr lang="zh-CN" altLang="en-US" sz="2800">
                <a:latin typeface="黑体" panose="02010609060101010101" charset="-122"/>
                <a:ea typeface="黑体" panose="02010609060101010101" charset="-122"/>
              </a:rPr>
              <a:t>凄冷</a:t>
            </a:r>
            <a:endParaRPr lang="zh-CN" altLang="en-US" sz="2800">
              <a:latin typeface="黑体" panose="02010609060101010101" charset="-122"/>
              <a:ea typeface="黑体" panose="02010609060101010101" charset="-122"/>
            </a:endParaRPr>
          </a:p>
        </p:txBody>
      </p:sp>
      <p:sp>
        <p:nvSpPr>
          <p:cNvPr id="12" name="AutoShape 6"/>
          <p:cNvSpPr>
            <a:spLocks noChangeArrowheads="1"/>
          </p:cNvSpPr>
          <p:nvPr/>
        </p:nvSpPr>
        <p:spPr bwMode="auto">
          <a:xfrm>
            <a:off x="6862234" y="4724401"/>
            <a:ext cx="1921933" cy="576263"/>
          </a:xfrm>
          <a:prstGeom prst="wedgeEllipseCallout">
            <a:avLst>
              <a:gd name="adj1" fmla="val -43647"/>
              <a:gd name="adj2" fmla="val 84487"/>
            </a:avLst>
          </a:prstGeom>
          <a:solidFill>
            <a:schemeClr val="bg1"/>
          </a:solidFill>
          <a:ln w="9525">
            <a:solidFill>
              <a:schemeClr val="tx1"/>
            </a:solidFill>
            <a:miter lim="800000"/>
          </a:ln>
        </p:spPr>
        <p:txBody>
          <a:bodyPr wrap="none" anchor="ctr"/>
          <a:lstStyle/>
          <a:p>
            <a:pPr algn="ctr"/>
            <a:r>
              <a:rPr lang="zh-CN" altLang="en-US" sz="2800" dirty="0" smtClean="0">
                <a:latin typeface="黑体" panose="02010609060101010101" charset="-122"/>
                <a:ea typeface="黑体" panose="02010609060101010101" charset="-122"/>
              </a:rPr>
              <a:t>马瘦</a:t>
            </a:r>
            <a:endParaRPr lang="zh-CN" altLang="en-US" sz="2800" dirty="0">
              <a:latin typeface="黑体" panose="02010609060101010101" charset="-122"/>
              <a:ea typeface="黑体" panose="02010609060101010101" charset="-122"/>
            </a:endParaRPr>
          </a:p>
        </p:txBody>
      </p:sp>
      <p:sp>
        <p:nvSpPr>
          <p:cNvPr id="13" name="Text Box 7"/>
          <p:cNvSpPr txBox="1">
            <a:spLocks noChangeArrowheads="1"/>
          </p:cNvSpPr>
          <p:nvPr/>
        </p:nvSpPr>
        <p:spPr bwMode="auto">
          <a:xfrm>
            <a:off x="8531345" y="5572746"/>
            <a:ext cx="2964273" cy="646331"/>
          </a:xfrm>
          <a:prstGeom prst="rect">
            <a:avLst/>
          </a:prstGeom>
          <a:solidFill>
            <a:schemeClr val="bg1"/>
          </a:solidFill>
          <a:ln w="9525">
            <a:solidFill>
              <a:schemeClr val="accent2"/>
            </a:solidFill>
            <a:miter lim="800000"/>
          </a:ln>
        </p:spPr>
        <p:txBody>
          <a:bodyPr wrap="non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dirty="0">
                <a:solidFill>
                  <a:srgbClr val="FF0000"/>
                </a:solidFill>
                <a:latin typeface="黑体" panose="02010609060101010101" charset="-122"/>
                <a:ea typeface="黑体" panose="02010609060101010101" charset="-122"/>
              </a:rPr>
              <a:t>异乡奔波之苦</a:t>
            </a:r>
            <a:endParaRPr lang="zh-CN" altLang="en-US" dirty="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3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amond(in)">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7"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autoUpdateAnimBg="0"/>
      <p:bldP spid="11" grpId="0" animBg="1" autoUpdateAnimBg="0"/>
      <p:bldP spid="12" grpId="0" animBg="1" autoUpdateAnimBg="0"/>
      <p:bldP spid="13" grpId="0" animBg="1"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断肠人在天涯"/>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0833" y="765175"/>
            <a:ext cx="107188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Text Box 3"/>
          <p:cNvSpPr txBox="1">
            <a:spLocks noChangeArrowheads="1"/>
          </p:cNvSpPr>
          <p:nvPr/>
        </p:nvSpPr>
        <p:spPr bwMode="auto">
          <a:xfrm>
            <a:off x="814917" y="5467350"/>
            <a:ext cx="9025467" cy="769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r>
              <a:rPr lang="zh-CN" altLang="en-US" sz="4400">
                <a:solidFill>
                  <a:srgbClr val="FF0000"/>
                </a:solidFill>
                <a:latin typeface="黑体" panose="02010609060101010101" charset="-122"/>
                <a:ea typeface="黑体" panose="02010609060101010101" charset="-122"/>
              </a:rPr>
              <a:t>夕阳西下，断肠人在天涯。</a:t>
            </a:r>
            <a:endParaRPr lang="zh-CN" altLang="en-US" sz="4400">
              <a:solidFill>
                <a:srgbClr val="FF0000"/>
              </a:solidFill>
              <a:latin typeface="黑体" panose="02010609060101010101" charset="-122"/>
              <a:ea typeface="黑体" panose="02010609060101010101" charset="-122"/>
            </a:endParaRPr>
          </a:p>
        </p:txBody>
      </p:sp>
      <p:sp>
        <p:nvSpPr>
          <p:cNvPr id="41988" name="Rectangle 4"/>
          <p:cNvSpPr>
            <a:spLocks noChangeArrowheads="1"/>
          </p:cNvSpPr>
          <p:nvPr/>
        </p:nvSpPr>
        <p:spPr bwMode="auto">
          <a:xfrm>
            <a:off x="7543801" y="3905251"/>
            <a:ext cx="2762026"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r>
              <a:rPr lang="zh-CN" altLang="en-US" sz="4000">
                <a:solidFill>
                  <a:srgbClr val="FF3300"/>
                </a:solidFill>
                <a:latin typeface="黑体" panose="02010609060101010101" charset="-122"/>
                <a:ea typeface="黑体" panose="02010609060101010101" charset="-122"/>
              </a:rPr>
              <a:t>天涯游子的</a:t>
            </a:r>
            <a:endParaRPr lang="zh-CN" altLang="en-US" sz="4000">
              <a:solidFill>
                <a:srgbClr val="FF3300"/>
              </a:solidFill>
              <a:latin typeface="黑体" panose="02010609060101010101" charset="-122"/>
              <a:ea typeface="黑体" panose="02010609060101010101" charset="-122"/>
            </a:endParaRPr>
          </a:p>
          <a:p>
            <a:pPr algn="just"/>
            <a:r>
              <a:rPr lang="zh-CN" altLang="en-US" sz="4000">
                <a:solidFill>
                  <a:srgbClr val="FF3300"/>
                </a:solidFill>
                <a:latin typeface="黑体" panose="02010609060101010101" charset="-122"/>
                <a:ea typeface="黑体" panose="02010609060101010101" charset="-122"/>
              </a:rPr>
              <a:t>思乡之苦</a:t>
            </a:r>
            <a:endParaRPr lang="zh-CN" altLang="en-US" sz="4000">
              <a:solidFill>
                <a:srgbClr val="FF3300"/>
              </a:solidFill>
              <a:latin typeface="黑体" panose="02010609060101010101" charset="-122"/>
              <a:ea typeface="黑体" panose="02010609060101010101" charset="-122"/>
            </a:endParaRPr>
          </a:p>
        </p:txBody>
      </p:sp>
      <p:sp>
        <p:nvSpPr>
          <p:cNvPr id="7" name="矩形 6"/>
          <p:cNvSpPr>
            <a:spLocks noChangeArrowheads="1"/>
          </p:cNvSpPr>
          <p:nvPr/>
        </p:nvSpPr>
        <p:spPr bwMode="auto">
          <a:xfrm>
            <a:off x="769285" y="926545"/>
            <a:ext cx="100816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3200" dirty="0">
                <a:solidFill>
                  <a:srgbClr val="FF0000"/>
                </a:solidFill>
                <a:latin typeface="黑体" panose="02010609060101010101" charset="-122"/>
                <a:ea typeface="黑体" panose="02010609060101010101" charset="-122"/>
              </a:rPr>
              <a:t>夕阳向西缓缓落下，悲伤断肠的人还漂泊在天涯。</a:t>
            </a:r>
            <a:endParaRPr lang="zh-CN" altLang="en-US" sz="3200" dirty="0">
              <a:solidFill>
                <a:srgbClr val="FF0000"/>
              </a:solidFill>
              <a:latin typeface="黑体" panose="02010609060101010101" charset="-122"/>
              <a:ea typeface="黑体" panose="02010609060101010101" charset="-122"/>
            </a:endParaRPr>
          </a:p>
        </p:txBody>
      </p:sp>
    </p:spTree>
    <p:custDataLst>
      <p:tags r:id="rId2"/>
    </p:custDataLst>
  </p:cSld>
  <p:clrMapOvr>
    <a:masterClrMapping/>
  </p:clrMapOvr>
  <p:transition spd="slow" advTm="3318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fade">
                                      <p:cBhvr>
                                        <p:cTn id="12" dur="1000"/>
                                        <p:tgtEl>
                                          <p:spTgt spid="12291"/>
                                        </p:tgtEl>
                                      </p:cBhvr>
                                    </p:animEffect>
                                    <p:anim calcmode="lin" valueType="num">
                                      <p:cBhvr>
                                        <p:cTn id="13" dur="1000" fill="hold"/>
                                        <p:tgtEl>
                                          <p:spTgt spid="12291"/>
                                        </p:tgtEl>
                                        <p:attrNameLst>
                                          <p:attrName>ppt_x</p:attrName>
                                        </p:attrNameLst>
                                      </p:cBhvr>
                                      <p:tavLst>
                                        <p:tav tm="0">
                                          <p:val>
                                            <p:strVal val="#ppt_x"/>
                                          </p:val>
                                        </p:tav>
                                        <p:tav tm="100000">
                                          <p:val>
                                            <p:strVal val="#ppt_x"/>
                                          </p:val>
                                        </p:tav>
                                      </p:tavLst>
                                    </p:anim>
                                    <p:anim calcmode="lin" valueType="num">
                                      <p:cBhvr>
                                        <p:cTn id="14"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41988"/>
                                        </p:tgtEl>
                                        <p:attrNameLst>
                                          <p:attrName>style.visibility</p:attrName>
                                        </p:attrNameLst>
                                      </p:cBhvr>
                                      <p:to>
                                        <p:strVal val="visible"/>
                                      </p:to>
                                    </p:set>
                                    <p:animEffect transition="in" filter="plus(in)">
                                      <p:cBhvr>
                                        <p:cTn id="24"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P spid="41988" grpId="0" animBg="1" autoUpdateAnimBg="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Rot="1" noChangeArrowheads="1"/>
          </p:cNvSpPr>
          <p:nvPr>
            <p:ph type="title"/>
          </p:nvPr>
        </p:nvSpPr>
        <p:spPr>
          <a:xfrm>
            <a:off x="647701" y="1701801"/>
            <a:ext cx="10344151" cy="836613"/>
          </a:xfrm>
        </p:spPr>
        <p:txBody>
          <a:bodyPr/>
          <a:lstStyle/>
          <a:p>
            <a:pPr algn="l" eaLnBrk="1" hangingPunct="1"/>
            <a:r>
              <a:rPr lang="en-US" altLang="zh-CN" sz="2800" b="0" dirty="0" smtClean="0">
                <a:effectLst/>
                <a:latin typeface="黑体" panose="02010609060101010101" charset="-122"/>
                <a:ea typeface="黑体" panose="02010609060101010101" charset="-122"/>
              </a:rPr>
              <a:t>1.</a:t>
            </a:r>
            <a:r>
              <a:rPr lang="zh-CN" altLang="en-US" sz="2800" b="0" dirty="0" smtClean="0">
                <a:effectLst/>
                <a:latin typeface="黑体" panose="02010609060101010101" charset="-122"/>
                <a:ea typeface="黑体" panose="02010609060101010101" charset="-122"/>
              </a:rPr>
              <a:t>这首小令哪几句是写景的？哪几句是抒情的？</a:t>
            </a:r>
            <a:endParaRPr lang="zh-CN" altLang="en-US" sz="2800" b="0" dirty="0" smtClean="0">
              <a:effectLst/>
              <a:latin typeface="黑体" panose="02010609060101010101" charset="-122"/>
              <a:ea typeface="黑体" panose="02010609060101010101" charset="-122"/>
            </a:endParaRPr>
          </a:p>
        </p:txBody>
      </p:sp>
      <p:sp>
        <p:nvSpPr>
          <p:cNvPr id="62466" name="Rectangle 3"/>
          <p:cNvSpPr>
            <a:spLocks noGrp="1" noRot="1" noChangeArrowheads="1"/>
          </p:cNvSpPr>
          <p:nvPr>
            <p:ph idx="1"/>
          </p:nvPr>
        </p:nvSpPr>
        <p:spPr>
          <a:xfrm>
            <a:off x="711725" y="4870451"/>
            <a:ext cx="10684933" cy="1006475"/>
          </a:xfrm>
        </p:spPr>
        <p:txBody>
          <a:bodyPr/>
          <a:lstStyle/>
          <a:p>
            <a:pPr marL="0" indent="0" eaLnBrk="1" hangingPunct="1">
              <a:spcBef>
                <a:spcPct val="50000"/>
              </a:spcBef>
              <a:buFont typeface="Wingdings" panose="05000000000000000000" pitchFamily="2" charset="2"/>
              <a:buNone/>
            </a:pPr>
            <a:r>
              <a:rPr lang="en-US" altLang="zh-CN" sz="2800" dirty="0" smtClean="0">
                <a:solidFill>
                  <a:schemeClr val="tx1"/>
                </a:solidFill>
                <a:latin typeface="黑体" panose="02010609060101010101" charset="-122"/>
                <a:ea typeface="黑体" panose="02010609060101010101" charset="-122"/>
              </a:rPr>
              <a:t>5.</a:t>
            </a:r>
            <a:r>
              <a:rPr lang="zh-CN" altLang="en-US" sz="2800" dirty="0" smtClean="0">
                <a:solidFill>
                  <a:schemeClr val="tx1"/>
                </a:solidFill>
                <a:latin typeface="黑体" panose="02010609060101010101" charset="-122"/>
                <a:ea typeface="黑体" panose="02010609060101010101" charset="-122"/>
              </a:rPr>
              <a:t>第二句写景与一、三句写景是什么关系？这样写有什么作用？</a:t>
            </a:r>
            <a:endParaRPr lang="zh-CN" altLang="en-US" sz="2800" dirty="0" smtClean="0">
              <a:solidFill>
                <a:schemeClr val="tx1"/>
              </a:solidFill>
              <a:latin typeface="黑体" panose="02010609060101010101" charset="-122"/>
              <a:ea typeface="黑体" panose="02010609060101010101" charset="-122"/>
            </a:endParaRPr>
          </a:p>
        </p:txBody>
      </p:sp>
      <p:sp>
        <p:nvSpPr>
          <p:cNvPr id="62467" name="Rectangle 4"/>
          <p:cNvSpPr>
            <a:spLocks noChangeArrowheads="1"/>
          </p:cNvSpPr>
          <p:nvPr/>
        </p:nvSpPr>
        <p:spPr bwMode="auto">
          <a:xfrm>
            <a:off x="719667" y="4221164"/>
            <a:ext cx="835236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dirty="0">
                <a:latin typeface="黑体" panose="02010609060101010101" charset="-122"/>
                <a:ea typeface="黑体" panose="02010609060101010101" charset="-122"/>
              </a:rPr>
              <a:t>4</a:t>
            </a:r>
            <a:r>
              <a:rPr lang="en-US" altLang="zh-CN" sz="2800" dirty="0" smtClean="0">
                <a:latin typeface="黑体" panose="02010609060101010101" charset="-122"/>
                <a:ea typeface="黑体" panose="02010609060101010101" charset="-122"/>
              </a:rPr>
              <a:t>.</a:t>
            </a:r>
            <a:r>
              <a:rPr lang="zh-CN" altLang="en-US" sz="2800" dirty="0" smtClean="0">
                <a:latin typeface="黑体" panose="02010609060101010101" charset="-122"/>
                <a:ea typeface="黑体" panose="02010609060101010101" charset="-122"/>
              </a:rPr>
              <a:t>写景</a:t>
            </a:r>
            <a:r>
              <a:rPr lang="zh-CN" altLang="en-US" sz="2800" dirty="0">
                <a:latin typeface="黑体" panose="02010609060101010101" charset="-122"/>
                <a:ea typeface="黑体" panose="02010609060101010101" charset="-122"/>
              </a:rPr>
              <a:t>句</a:t>
            </a:r>
            <a:r>
              <a:rPr lang="zh-CN" altLang="en-US" sz="2800" dirty="0" smtClean="0">
                <a:latin typeface="黑体" panose="02010609060101010101" charset="-122"/>
                <a:ea typeface="黑体" panose="02010609060101010101" charset="-122"/>
              </a:rPr>
              <a:t>与抒情句是</a:t>
            </a:r>
            <a:r>
              <a:rPr lang="zh-CN" altLang="en-US" sz="2800" dirty="0">
                <a:latin typeface="黑体" panose="02010609060101010101" charset="-122"/>
                <a:ea typeface="黑体" panose="02010609060101010101" charset="-122"/>
              </a:rPr>
              <a:t>什么关系？</a:t>
            </a:r>
            <a:endParaRPr lang="zh-CN" altLang="en-US" sz="2800" dirty="0">
              <a:latin typeface="黑体" panose="02010609060101010101" charset="-122"/>
              <a:ea typeface="黑体" panose="02010609060101010101" charset="-122"/>
            </a:endParaRPr>
          </a:p>
        </p:txBody>
      </p:sp>
      <p:sp>
        <p:nvSpPr>
          <p:cNvPr id="62468" name="Rectangle 5"/>
          <p:cNvSpPr>
            <a:spLocks noChangeArrowheads="1"/>
          </p:cNvSpPr>
          <p:nvPr/>
        </p:nvSpPr>
        <p:spPr bwMode="auto">
          <a:xfrm>
            <a:off x="719668" y="3573463"/>
            <a:ext cx="691303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dirty="0">
                <a:latin typeface="黑体" panose="02010609060101010101" charset="-122"/>
                <a:ea typeface="黑体" panose="02010609060101010101" charset="-122"/>
              </a:rPr>
              <a:t>3.</a:t>
            </a:r>
            <a:r>
              <a:rPr lang="zh-CN" altLang="en-US" sz="2800" dirty="0">
                <a:latin typeface="黑体" panose="02010609060101010101" charset="-122"/>
                <a:ea typeface="黑体" panose="02010609060101010101" charset="-122"/>
              </a:rPr>
              <a:t>给这幅图画拟个恰当的名字。</a:t>
            </a:r>
            <a:endParaRPr lang="zh-CN" altLang="en-US" sz="2800" dirty="0">
              <a:latin typeface="黑体" panose="02010609060101010101" charset="-122"/>
              <a:ea typeface="黑体" panose="02010609060101010101" charset="-122"/>
            </a:endParaRPr>
          </a:p>
        </p:txBody>
      </p:sp>
      <p:sp>
        <p:nvSpPr>
          <p:cNvPr id="62469" name="Rectangle 6"/>
          <p:cNvSpPr>
            <a:spLocks noChangeArrowheads="1"/>
          </p:cNvSpPr>
          <p:nvPr/>
        </p:nvSpPr>
        <p:spPr bwMode="auto">
          <a:xfrm>
            <a:off x="670985" y="2547939"/>
            <a:ext cx="107061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dirty="0">
                <a:latin typeface="黑体" panose="02010609060101010101" charset="-122"/>
                <a:ea typeface="黑体" panose="02010609060101010101" charset="-122"/>
              </a:rPr>
              <a:t>2.</a:t>
            </a:r>
            <a:r>
              <a:rPr lang="zh-CN" altLang="en-US" sz="2800" dirty="0">
                <a:latin typeface="黑体" panose="02010609060101010101" charset="-122"/>
                <a:ea typeface="黑体" panose="02010609060101010101" charset="-122"/>
              </a:rPr>
              <a:t>写景的句子分别写出了景物什么特点？抒情的语句抒发了什么样的情？</a:t>
            </a:r>
            <a:endParaRPr lang="zh-CN" altLang="en-US" sz="2800" dirty="0">
              <a:latin typeface="黑体" panose="02010609060101010101" charset="-122"/>
              <a:ea typeface="黑体" panose="02010609060101010101" charset="-122"/>
            </a:endParaRPr>
          </a:p>
        </p:txBody>
      </p:sp>
      <p:sp>
        <p:nvSpPr>
          <p:cNvPr id="40967" name="Text Box 7"/>
          <p:cNvSpPr txBox="1">
            <a:spLocks noChangeArrowheads="1"/>
          </p:cNvSpPr>
          <p:nvPr/>
        </p:nvSpPr>
        <p:spPr bwMode="auto">
          <a:xfrm>
            <a:off x="4343400" y="855664"/>
            <a:ext cx="319193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4000">
                <a:solidFill>
                  <a:schemeClr val="hlink"/>
                </a:solidFill>
                <a:latin typeface="黑体" panose="02010609060101010101" charset="-122"/>
                <a:ea typeface="黑体" panose="02010609060101010101" charset="-122"/>
              </a:rPr>
              <a:t>合作探究</a:t>
            </a:r>
            <a:endParaRPr lang="zh-CN" altLang="en-US" sz="4000">
              <a:solidFill>
                <a:schemeClr val="hlink"/>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5"/>
                                        </p:tgtEl>
                                        <p:attrNameLst>
                                          <p:attrName>style.visibility</p:attrName>
                                        </p:attrNameLst>
                                      </p:cBhvr>
                                      <p:to>
                                        <p:strVal val="visible"/>
                                      </p:to>
                                    </p:set>
                                    <p:anim calcmode="lin" valueType="num">
                                      <p:cBhvr additive="base">
                                        <p:cTn id="7" dur="500" fill="hold"/>
                                        <p:tgtEl>
                                          <p:spTgt spid="62465"/>
                                        </p:tgtEl>
                                        <p:attrNameLst>
                                          <p:attrName>ppt_x</p:attrName>
                                        </p:attrNameLst>
                                      </p:cBhvr>
                                      <p:tavLst>
                                        <p:tav tm="0">
                                          <p:val>
                                            <p:strVal val="#ppt_x"/>
                                          </p:val>
                                        </p:tav>
                                        <p:tav tm="100000">
                                          <p:val>
                                            <p:strVal val="#ppt_x"/>
                                          </p:val>
                                        </p:tav>
                                      </p:tavLst>
                                    </p:anim>
                                    <p:anim calcmode="lin" valueType="num">
                                      <p:cBhvr additive="base">
                                        <p:cTn id="8" dur="500" fill="hold"/>
                                        <p:tgtEl>
                                          <p:spTgt spid="624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9"/>
                                        </p:tgtEl>
                                        <p:attrNameLst>
                                          <p:attrName>style.visibility</p:attrName>
                                        </p:attrNameLst>
                                      </p:cBhvr>
                                      <p:to>
                                        <p:strVal val="visible"/>
                                      </p:to>
                                    </p:set>
                                    <p:anim calcmode="lin" valueType="num">
                                      <p:cBhvr additive="base">
                                        <p:cTn id="13" dur="500" fill="hold"/>
                                        <p:tgtEl>
                                          <p:spTgt spid="62469"/>
                                        </p:tgtEl>
                                        <p:attrNameLst>
                                          <p:attrName>ppt_x</p:attrName>
                                        </p:attrNameLst>
                                      </p:cBhvr>
                                      <p:tavLst>
                                        <p:tav tm="0">
                                          <p:val>
                                            <p:strVal val="#ppt_x"/>
                                          </p:val>
                                        </p:tav>
                                        <p:tav tm="100000">
                                          <p:val>
                                            <p:strVal val="#ppt_x"/>
                                          </p:val>
                                        </p:tav>
                                      </p:tavLst>
                                    </p:anim>
                                    <p:anim calcmode="lin" valueType="num">
                                      <p:cBhvr additive="base">
                                        <p:cTn id="14" dur="500" fill="hold"/>
                                        <p:tgtEl>
                                          <p:spTgt spid="6246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468"/>
                                        </p:tgtEl>
                                        <p:attrNameLst>
                                          <p:attrName>style.visibility</p:attrName>
                                        </p:attrNameLst>
                                      </p:cBhvr>
                                      <p:to>
                                        <p:strVal val="visible"/>
                                      </p:to>
                                    </p:set>
                                    <p:anim calcmode="lin" valueType="num">
                                      <p:cBhvr additive="base">
                                        <p:cTn id="19" dur="500" fill="hold"/>
                                        <p:tgtEl>
                                          <p:spTgt spid="62468"/>
                                        </p:tgtEl>
                                        <p:attrNameLst>
                                          <p:attrName>ppt_x</p:attrName>
                                        </p:attrNameLst>
                                      </p:cBhvr>
                                      <p:tavLst>
                                        <p:tav tm="0">
                                          <p:val>
                                            <p:strVal val="#ppt_x"/>
                                          </p:val>
                                        </p:tav>
                                        <p:tav tm="100000">
                                          <p:val>
                                            <p:strVal val="#ppt_x"/>
                                          </p:val>
                                        </p:tav>
                                      </p:tavLst>
                                    </p:anim>
                                    <p:anim calcmode="lin" valueType="num">
                                      <p:cBhvr additive="base">
                                        <p:cTn id="20"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467"/>
                                        </p:tgtEl>
                                        <p:attrNameLst>
                                          <p:attrName>style.visibility</p:attrName>
                                        </p:attrNameLst>
                                      </p:cBhvr>
                                      <p:to>
                                        <p:strVal val="visible"/>
                                      </p:to>
                                    </p:set>
                                    <p:anim calcmode="lin" valueType="num">
                                      <p:cBhvr additive="base">
                                        <p:cTn id="25" dur="500" fill="hold"/>
                                        <p:tgtEl>
                                          <p:spTgt spid="62467"/>
                                        </p:tgtEl>
                                        <p:attrNameLst>
                                          <p:attrName>ppt_x</p:attrName>
                                        </p:attrNameLst>
                                      </p:cBhvr>
                                      <p:tavLst>
                                        <p:tav tm="0">
                                          <p:val>
                                            <p:strVal val="#ppt_x"/>
                                          </p:val>
                                        </p:tav>
                                        <p:tav tm="100000">
                                          <p:val>
                                            <p:strVal val="#ppt_x"/>
                                          </p:val>
                                        </p:tav>
                                      </p:tavLst>
                                    </p:anim>
                                    <p:anim calcmode="lin" valueType="num">
                                      <p:cBhvr additive="base">
                                        <p:cTn id="26"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2466">
                                            <p:txEl>
                                              <p:pRg st="0" end="0"/>
                                            </p:txEl>
                                          </p:spTgt>
                                        </p:tgtEl>
                                        <p:attrNameLst>
                                          <p:attrName>style.visibility</p:attrName>
                                        </p:attrNameLst>
                                      </p:cBhvr>
                                      <p:to>
                                        <p:strVal val="visible"/>
                                      </p:to>
                                    </p:set>
                                    <p:anim calcmode="lin" valueType="num">
                                      <p:cBhvr additive="base">
                                        <p:cTn id="31" dur="500" fill="hold"/>
                                        <p:tgtEl>
                                          <p:spTgt spid="6246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46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5" grpId="0"/>
      <p:bldP spid="62466" grpId="0" build="p"/>
      <p:bldP spid="62467" grpId="0"/>
      <p:bldP spid="62468" grpId="0"/>
      <p:bldP spid="6246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p:cNvSpPr txBox="1">
            <a:spLocks noChangeArrowheads="1"/>
          </p:cNvSpPr>
          <p:nvPr/>
        </p:nvSpPr>
        <p:spPr bwMode="auto">
          <a:xfrm>
            <a:off x="3600452" y="765175"/>
            <a:ext cx="4703233" cy="5632450"/>
          </a:xfrm>
          <a:prstGeom prst="rect">
            <a:avLst/>
          </a:prstGeom>
          <a:solidFill>
            <a:srgbClr val="FF9900"/>
          </a:solidFill>
          <a:ln w="9525">
            <a:solidFill>
              <a:schemeClr val="tx1"/>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a:latin typeface="黑体" panose="02010609060101010101" charset="-122"/>
                <a:ea typeface="黑体" panose="02010609060101010101" charset="-122"/>
              </a:rPr>
              <a:t>天净沙 </a:t>
            </a:r>
            <a:r>
              <a:rPr lang="en-US" altLang="zh-CN" sz="1800">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秋思</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　马致远</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枯藤老树昏鸦，</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小桥流水人家，</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古道西风瘦马。</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夕阳西下，</a:t>
            </a:r>
            <a:endParaRPr lang="zh-CN" altLang="en-US">
              <a:latin typeface="黑体" panose="02010609060101010101" charset="-122"/>
              <a:ea typeface="黑体" panose="02010609060101010101" charset="-122"/>
            </a:endParaRPr>
          </a:p>
          <a:p>
            <a:pPr eaLnBrk="1" hangingPunct="1">
              <a:spcBef>
                <a:spcPct val="50000"/>
              </a:spcBef>
            </a:pPr>
            <a:r>
              <a:rPr lang="zh-CN" altLang="en-US">
                <a:latin typeface="黑体" panose="02010609060101010101" charset="-122"/>
                <a:ea typeface="黑体" panose="02010609060101010101" charset="-122"/>
              </a:rPr>
              <a:t>断肠人在天涯。</a:t>
            </a:r>
            <a:endParaRPr lang="zh-CN" altLang="en-US">
              <a:latin typeface="黑体" panose="02010609060101010101" charset="-122"/>
              <a:ea typeface="黑体" panose="02010609060101010101" charset="-122"/>
            </a:endParaRPr>
          </a:p>
        </p:txBody>
      </p:sp>
      <p:grpSp>
        <p:nvGrpSpPr>
          <p:cNvPr id="2" name="Group 4"/>
          <p:cNvGrpSpPr/>
          <p:nvPr/>
        </p:nvGrpSpPr>
        <p:grpSpPr bwMode="auto">
          <a:xfrm>
            <a:off x="2159001" y="4010026"/>
            <a:ext cx="960967" cy="1223963"/>
            <a:chOff x="90" y="0"/>
            <a:chExt cx="454" cy="771"/>
          </a:xfrm>
        </p:grpSpPr>
        <p:sp>
          <p:nvSpPr>
            <p:cNvPr id="42008" name="Text Box 5"/>
            <p:cNvSpPr txBox="1">
              <a:spLocks noChangeArrowheads="1"/>
            </p:cNvSpPr>
            <p:nvPr/>
          </p:nvSpPr>
          <p:spPr bwMode="auto">
            <a:xfrm>
              <a:off x="90" y="46"/>
              <a:ext cx="388" cy="590"/>
            </a:xfrm>
            <a:prstGeom prst="rect">
              <a:avLst/>
            </a:prstGeom>
            <a:solidFill>
              <a:schemeClr val="hlink"/>
            </a:solidFill>
            <a:ln w="9525">
              <a:solidFill>
                <a:srgbClr val="FF3300"/>
              </a:solidFill>
              <a:miter lim="800000"/>
            </a:ln>
          </p:spPr>
          <p:txBody>
            <a:bodyPr vert="eaVert">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2800">
                  <a:solidFill>
                    <a:schemeClr val="bg1"/>
                  </a:solidFill>
                  <a:latin typeface="黑体" panose="02010609060101010101" charset="-122"/>
                  <a:ea typeface="黑体" panose="02010609060101010101" charset="-122"/>
                </a:rPr>
                <a:t>烘托</a:t>
              </a:r>
              <a:endParaRPr lang="zh-CN" altLang="en-US" sz="2800">
                <a:solidFill>
                  <a:schemeClr val="bg1"/>
                </a:solidFill>
                <a:latin typeface="黑体" panose="02010609060101010101" charset="-122"/>
                <a:ea typeface="黑体" panose="02010609060101010101" charset="-122"/>
              </a:endParaRPr>
            </a:p>
          </p:txBody>
        </p:sp>
        <p:sp>
          <p:nvSpPr>
            <p:cNvPr id="42009" name="Line 6"/>
            <p:cNvSpPr>
              <a:spLocks noChangeShapeType="1"/>
            </p:cNvSpPr>
            <p:nvPr/>
          </p:nvSpPr>
          <p:spPr bwMode="auto">
            <a:xfrm>
              <a:off x="544" y="0"/>
              <a:ext cx="0" cy="771"/>
            </a:xfrm>
            <a:prstGeom prst="line">
              <a:avLst/>
            </a:prstGeom>
            <a:noFill/>
            <a:ln w="508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grpSp>
      <p:grpSp>
        <p:nvGrpSpPr>
          <p:cNvPr id="3" name="Group 7"/>
          <p:cNvGrpSpPr/>
          <p:nvPr/>
        </p:nvGrpSpPr>
        <p:grpSpPr bwMode="auto">
          <a:xfrm>
            <a:off x="8208434" y="2473325"/>
            <a:ext cx="1566333" cy="3886200"/>
            <a:chOff x="0" y="75"/>
            <a:chExt cx="740" cy="2448"/>
          </a:xfrm>
        </p:grpSpPr>
        <p:sp>
          <p:nvSpPr>
            <p:cNvPr id="42003" name="AutoShape 8"/>
            <p:cNvSpPr>
              <a:spLocks noChangeArrowheads="1"/>
            </p:cNvSpPr>
            <p:nvPr/>
          </p:nvSpPr>
          <p:spPr bwMode="auto">
            <a:xfrm>
              <a:off x="0" y="1598"/>
              <a:ext cx="226" cy="925"/>
            </a:xfrm>
            <a:prstGeom prst="curvedLeftArrow">
              <a:avLst>
                <a:gd name="adj1" fmla="val 81858"/>
                <a:gd name="adj2" fmla="val 163717"/>
                <a:gd name="adj3" fmla="val 33329"/>
              </a:avLst>
            </a:prstGeom>
            <a:solidFill>
              <a:schemeClr val="accent1"/>
            </a:solidFill>
            <a:ln w="9525">
              <a:solidFill>
                <a:schemeClr val="tx1"/>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42004" name="Text Box 9"/>
            <p:cNvSpPr txBox="1">
              <a:spLocks noChangeArrowheads="1"/>
            </p:cNvSpPr>
            <p:nvPr/>
          </p:nvSpPr>
          <p:spPr bwMode="auto">
            <a:xfrm>
              <a:off x="292" y="1630"/>
              <a:ext cx="388" cy="591"/>
            </a:xfrm>
            <a:prstGeom prst="rect">
              <a:avLst/>
            </a:prstGeom>
            <a:solidFill>
              <a:schemeClr val="hlink"/>
            </a:solidFill>
            <a:ln w="9525">
              <a:solidFill>
                <a:srgbClr val="FF3300"/>
              </a:solidFill>
              <a:miter lim="800000"/>
            </a:ln>
          </p:spPr>
          <p:txBody>
            <a:bodyPr vert="eaVert">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a:solidFill>
                    <a:schemeClr val="bg1"/>
                  </a:solidFill>
                  <a:latin typeface="黑体" panose="02010609060101010101" charset="-122"/>
                  <a:ea typeface="黑体" panose="02010609060101010101" charset="-122"/>
                </a:rPr>
                <a:t>思乡</a:t>
              </a:r>
              <a:endParaRPr lang="zh-CN" altLang="en-US" sz="2800">
                <a:solidFill>
                  <a:schemeClr val="bg1"/>
                </a:solidFill>
                <a:latin typeface="黑体" panose="02010609060101010101" charset="-122"/>
                <a:ea typeface="黑体" panose="02010609060101010101" charset="-122"/>
              </a:endParaRPr>
            </a:p>
          </p:txBody>
        </p:sp>
        <p:sp>
          <p:nvSpPr>
            <p:cNvPr id="42005" name="Text Box 10"/>
            <p:cNvSpPr txBox="1">
              <a:spLocks noChangeArrowheads="1"/>
            </p:cNvSpPr>
            <p:nvPr/>
          </p:nvSpPr>
          <p:spPr bwMode="auto">
            <a:xfrm>
              <a:off x="136" y="75"/>
              <a:ext cx="604" cy="330"/>
            </a:xfrm>
            <a:prstGeom prst="rect">
              <a:avLst/>
            </a:prstGeom>
            <a:solidFill>
              <a:schemeClr val="accent1"/>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a:latin typeface="黑体" panose="02010609060101010101" charset="-122"/>
                  <a:ea typeface="黑体" panose="02010609060101010101" charset="-122"/>
                </a:rPr>
                <a:t>苍凉</a:t>
              </a:r>
              <a:endParaRPr lang="zh-CN" altLang="en-US" sz="2800">
                <a:latin typeface="黑体" panose="02010609060101010101" charset="-122"/>
                <a:ea typeface="黑体" panose="02010609060101010101" charset="-122"/>
              </a:endParaRPr>
            </a:p>
          </p:txBody>
        </p:sp>
        <p:sp>
          <p:nvSpPr>
            <p:cNvPr id="42006" name="Text Box 11"/>
            <p:cNvSpPr txBox="1">
              <a:spLocks noChangeArrowheads="1"/>
            </p:cNvSpPr>
            <p:nvPr/>
          </p:nvSpPr>
          <p:spPr bwMode="auto">
            <a:xfrm>
              <a:off x="136" y="1073"/>
              <a:ext cx="604" cy="330"/>
            </a:xfrm>
            <a:prstGeom prst="rect">
              <a:avLst/>
            </a:prstGeom>
            <a:solidFill>
              <a:schemeClr val="accent1"/>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a:latin typeface="黑体" panose="02010609060101010101" charset="-122"/>
                  <a:ea typeface="黑体" panose="02010609060101010101" charset="-122"/>
                </a:rPr>
                <a:t>荒凉</a:t>
              </a:r>
              <a:endParaRPr lang="zh-CN" altLang="en-US" sz="2800">
                <a:latin typeface="黑体" panose="02010609060101010101" charset="-122"/>
                <a:ea typeface="黑体" panose="02010609060101010101" charset="-122"/>
              </a:endParaRPr>
            </a:p>
          </p:txBody>
        </p:sp>
        <p:sp>
          <p:nvSpPr>
            <p:cNvPr id="42007" name="Text Box 12"/>
            <p:cNvSpPr txBox="1">
              <a:spLocks noChangeArrowheads="1"/>
            </p:cNvSpPr>
            <p:nvPr/>
          </p:nvSpPr>
          <p:spPr bwMode="auto">
            <a:xfrm>
              <a:off x="143" y="574"/>
              <a:ext cx="597" cy="330"/>
            </a:xfrm>
            <a:prstGeom prst="rect">
              <a:avLst/>
            </a:prstGeom>
            <a:solidFill>
              <a:schemeClr val="accent1"/>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a:latin typeface="黑体" panose="02010609060101010101" charset="-122"/>
                  <a:ea typeface="黑体" panose="02010609060101010101" charset="-122"/>
                </a:rPr>
                <a:t>恬静</a:t>
              </a:r>
              <a:endParaRPr lang="zh-CN" altLang="en-US" sz="2800">
                <a:latin typeface="黑体" panose="02010609060101010101" charset="-122"/>
                <a:ea typeface="黑体" panose="02010609060101010101" charset="-122"/>
              </a:endParaRPr>
            </a:p>
          </p:txBody>
        </p:sp>
      </p:grpSp>
      <p:sp>
        <p:nvSpPr>
          <p:cNvPr id="18445" name="Text Box 13"/>
          <p:cNvSpPr txBox="1">
            <a:spLocks noChangeArrowheads="1"/>
          </p:cNvSpPr>
          <p:nvPr/>
        </p:nvSpPr>
        <p:spPr bwMode="auto">
          <a:xfrm>
            <a:off x="814918" y="3794125"/>
            <a:ext cx="1248833" cy="1384300"/>
          </a:xfrm>
          <a:prstGeom prst="rect">
            <a:avLst/>
          </a:prstGeom>
          <a:solidFill>
            <a:srgbClr val="FFFF00"/>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dirty="0">
                <a:latin typeface="黑体" panose="02010609060101010101" charset="-122"/>
                <a:ea typeface="黑体" panose="02010609060101010101" charset="-122"/>
              </a:rPr>
              <a:t>游子思乡图</a:t>
            </a:r>
            <a:endParaRPr lang="zh-CN" altLang="en-US" sz="2800" dirty="0">
              <a:latin typeface="黑体" panose="02010609060101010101" charset="-122"/>
              <a:ea typeface="黑体" panose="02010609060101010101" charset="-122"/>
            </a:endParaRPr>
          </a:p>
        </p:txBody>
      </p:sp>
      <p:grpSp>
        <p:nvGrpSpPr>
          <p:cNvPr id="4" name="Group 14"/>
          <p:cNvGrpSpPr/>
          <p:nvPr/>
        </p:nvGrpSpPr>
        <p:grpSpPr bwMode="auto">
          <a:xfrm>
            <a:off x="814918" y="2636838"/>
            <a:ext cx="2688167" cy="3575050"/>
            <a:chOff x="244" y="0"/>
            <a:chExt cx="1367" cy="2134"/>
          </a:xfrm>
        </p:grpSpPr>
        <p:sp>
          <p:nvSpPr>
            <p:cNvPr id="41999" name="AutoShape 15"/>
            <p:cNvSpPr/>
            <p:nvPr/>
          </p:nvSpPr>
          <p:spPr bwMode="auto">
            <a:xfrm>
              <a:off x="1429" y="0"/>
              <a:ext cx="181" cy="1134"/>
            </a:xfrm>
            <a:prstGeom prst="leftBrace">
              <a:avLst>
                <a:gd name="adj1" fmla="val 52181"/>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黑体" panose="02010609060101010101" charset="-122"/>
                <a:ea typeface="黑体" panose="02010609060101010101" charset="-122"/>
              </a:endParaRPr>
            </a:p>
          </p:txBody>
        </p:sp>
        <p:sp>
          <p:nvSpPr>
            <p:cNvPr id="42000" name="AutoShape 16"/>
            <p:cNvSpPr/>
            <p:nvPr/>
          </p:nvSpPr>
          <p:spPr bwMode="auto">
            <a:xfrm>
              <a:off x="1542" y="1462"/>
              <a:ext cx="69" cy="672"/>
            </a:xfrm>
            <a:prstGeom prst="leftBrace">
              <a:avLst>
                <a:gd name="adj1" fmla="val 46892"/>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黑体" panose="02010609060101010101" charset="-122"/>
                <a:ea typeface="黑体" panose="02010609060101010101" charset="-122"/>
              </a:endParaRPr>
            </a:p>
          </p:txBody>
        </p:sp>
        <p:sp>
          <p:nvSpPr>
            <p:cNvPr id="42001" name="Text Box 17"/>
            <p:cNvSpPr txBox="1">
              <a:spLocks noChangeArrowheads="1"/>
            </p:cNvSpPr>
            <p:nvPr/>
          </p:nvSpPr>
          <p:spPr bwMode="auto">
            <a:xfrm>
              <a:off x="244" y="272"/>
              <a:ext cx="1003" cy="312"/>
            </a:xfrm>
            <a:prstGeom prst="rect">
              <a:avLst/>
            </a:prstGeom>
            <a:solidFill>
              <a:schemeClr val="bg2"/>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dirty="0">
                  <a:solidFill>
                    <a:srgbClr val="FF0000"/>
                  </a:solidFill>
                  <a:latin typeface="黑体" panose="02010609060101010101" charset="-122"/>
                  <a:ea typeface="黑体" panose="02010609060101010101" charset="-122"/>
                </a:rPr>
                <a:t>写    景</a:t>
              </a:r>
              <a:endParaRPr lang="zh-CN" altLang="en-US" sz="2800" dirty="0">
                <a:solidFill>
                  <a:srgbClr val="FF0000"/>
                </a:solidFill>
                <a:latin typeface="黑体" panose="02010609060101010101" charset="-122"/>
                <a:ea typeface="黑体" panose="02010609060101010101" charset="-122"/>
              </a:endParaRPr>
            </a:p>
          </p:txBody>
        </p:sp>
        <p:sp>
          <p:nvSpPr>
            <p:cNvPr id="42002" name="Text Box 18"/>
            <p:cNvSpPr txBox="1">
              <a:spLocks noChangeArrowheads="1"/>
            </p:cNvSpPr>
            <p:nvPr/>
          </p:nvSpPr>
          <p:spPr bwMode="auto">
            <a:xfrm>
              <a:off x="244" y="1678"/>
              <a:ext cx="1003" cy="312"/>
            </a:xfrm>
            <a:prstGeom prst="rect">
              <a:avLst/>
            </a:prstGeom>
            <a:solidFill>
              <a:schemeClr val="bg2"/>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dirty="0">
                  <a:solidFill>
                    <a:srgbClr val="FF0000"/>
                  </a:solidFill>
                  <a:latin typeface="黑体" panose="02010609060101010101" charset="-122"/>
                  <a:ea typeface="黑体" panose="02010609060101010101" charset="-122"/>
                </a:rPr>
                <a:t>抒    情</a:t>
              </a:r>
              <a:endParaRPr lang="zh-CN" altLang="en-US" sz="2800" dirty="0">
                <a:solidFill>
                  <a:srgbClr val="FF0000"/>
                </a:solidFill>
                <a:latin typeface="黑体" panose="02010609060101010101" charset="-122"/>
                <a:ea typeface="黑体" panose="02010609060101010101" charset="-122"/>
              </a:endParaRPr>
            </a:p>
          </p:txBody>
        </p:sp>
      </p:grpSp>
      <p:grpSp>
        <p:nvGrpSpPr>
          <p:cNvPr id="5" name="Group 23"/>
          <p:cNvGrpSpPr/>
          <p:nvPr/>
        </p:nvGrpSpPr>
        <p:grpSpPr bwMode="auto">
          <a:xfrm>
            <a:off x="9625509" y="2266950"/>
            <a:ext cx="1917700" cy="3044825"/>
            <a:chOff x="1" y="-4"/>
            <a:chExt cx="906" cy="1918"/>
          </a:xfrm>
        </p:grpSpPr>
        <p:sp>
          <p:nvSpPr>
            <p:cNvPr id="41992" name="AutoShape 24"/>
            <p:cNvSpPr>
              <a:spLocks noChangeArrowheads="1"/>
            </p:cNvSpPr>
            <p:nvPr/>
          </p:nvSpPr>
          <p:spPr bwMode="auto">
            <a:xfrm>
              <a:off x="1" y="1740"/>
              <a:ext cx="226" cy="119"/>
            </a:xfrm>
            <a:prstGeom prst="notchedRightArrow">
              <a:avLst>
                <a:gd name="adj1" fmla="val 50000"/>
                <a:gd name="adj2" fmla="val 74999"/>
              </a:avLst>
            </a:prstGeom>
            <a:solidFill>
              <a:schemeClr val="accent1"/>
            </a:solidFill>
            <a:ln w="9525">
              <a:solidFill>
                <a:schemeClr val="tx1"/>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41993" name="Text Box 25"/>
            <p:cNvSpPr txBox="1">
              <a:spLocks noChangeArrowheads="1"/>
            </p:cNvSpPr>
            <p:nvPr/>
          </p:nvSpPr>
          <p:spPr bwMode="auto">
            <a:xfrm>
              <a:off x="227" y="1584"/>
              <a:ext cx="658" cy="330"/>
            </a:xfrm>
            <a:prstGeom prst="rect">
              <a:avLst/>
            </a:prstGeom>
            <a:solidFill>
              <a:srgbClr val="FFFF00"/>
            </a:solidFill>
            <a:ln w="9525">
              <a:solidFill>
                <a:srgbClr val="FF3300"/>
              </a:solidFill>
              <a:miter lim="800000"/>
            </a:ln>
          </p:spPr>
          <p:txBody>
            <a:bodyPr>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a:latin typeface="黑体" panose="02010609060101010101" charset="-122"/>
                  <a:ea typeface="黑体" panose="02010609060101010101" charset="-122"/>
                </a:rPr>
                <a:t>断肠</a:t>
              </a:r>
              <a:endParaRPr lang="zh-CN" altLang="en-US" sz="2800">
                <a:latin typeface="黑体" panose="02010609060101010101" charset="-122"/>
                <a:ea typeface="黑体" panose="02010609060101010101" charset="-122"/>
              </a:endParaRPr>
            </a:p>
          </p:txBody>
        </p:sp>
        <p:sp>
          <p:nvSpPr>
            <p:cNvPr id="41994" name="AutoShape 26"/>
            <p:cNvSpPr>
              <a:spLocks noChangeArrowheads="1"/>
            </p:cNvSpPr>
            <p:nvPr/>
          </p:nvSpPr>
          <p:spPr bwMode="auto">
            <a:xfrm>
              <a:off x="136" y="-4"/>
              <a:ext cx="91" cy="772"/>
            </a:xfrm>
            <a:prstGeom prst="curvedLeftArrow">
              <a:avLst>
                <a:gd name="adj1" fmla="val 169670"/>
                <a:gd name="adj2" fmla="val 339341"/>
                <a:gd name="adj3" fmla="val 33329"/>
              </a:avLst>
            </a:prstGeom>
            <a:solidFill>
              <a:srgbClr val="FF6600"/>
            </a:solidFill>
            <a:ln w="9525">
              <a:solidFill>
                <a:srgbClr val="FF6600"/>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41995" name="AutoShape 27"/>
            <p:cNvSpPr>
              <a:spLocks noChangeArrowheads="1"/>
            </p:cNvSpPr>
            <p:nvPr/>
          </p:nvSpPr>
          <p:spPr bwMode="auto">
            <a:xfrm>
              <a:off x="136" y="768"/>
              <a:ext cx="90" cy="771"/>
            </a:xfrm>
            <a:prstGeom prst="curvedLeftArrow">
              <a:avLst>
                <a:gd name="adj1" fmla="val 171333"/>
                <a:gd name="adj2" fmla="val 342667"/>
                <a:gd name="adj3" fmla="val 33329"/>
              </a:avLst>
            </a:prstGeom>
            <a:solidFill>
              <a:srgbClr val="FF0000"/>
            </a:solidFill>
            <a:ln w="9525">
              <a:solidFill>
                <a:srgbClr val="FF6600"/>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41996" name="Text Box 28"/>
            <p:cNvSpPr txBox="1">
              <a:spLocks noChangeArrowheads="1"/>
            </p:cNvSpPr>
            <p:nvPr/>
          </p:nvSpPr>
          <p:spPr bwMode="auto">
            <a:xfrm>
              <a:off x="558" y="178"/>
              <a:ext cx="349" cy="992"/>
            </a:xfrm>
            <a:prstGeom prst="rect">
              <a:avLst/>
            </a:prstGeom>
            <a:solidFill>
              <a:schemeClr val="hlink"/>
            </a:solidFill>
            <a:ln w="9525">
              <a:solidFill>
                <a:srgbClr val="FF3300"/>
              </a:solidFill>
              <a:miter lim="800000"/>
            </a:ln>
          </p:spPr>
          <p:txBody>
            <a:bodyPr vert="eaVert">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algn="ctr" eaLnBrk="1" hangingPunct="1">
                <a:spcBef>
                  <a:spcPct val="50000"/>
                </a:spcBef>
              </a:pPr>
              <a:r>
                <a:rPr lang="zh-CN" altLang="en-US" sz="2800" dirty="0">
                  <a:solidFill>
                    <a:schemeClr val="bg1"/>
                  </a:solidFill>
                  <a:latin typeface="黑体" panose="02010609060101010101" charset="-122"/>
                  <a:ea typeface="黑体" panose="02010609060101010101" charset="-122"/>
                </a:rPr>
                <a:t>对比反衬</a:t>
              </a:r>
              <a:r>
                <a:rPr lang="zh-CN" altLang="en-US" dirty="0">
                  <a:solidFill>
                    <a:schemeClr val="bg1"/>
                  </a:solidFill>
                  <a:latin typeface="黑体" panose="02010609060101010101" charset="-122"/>
                  <a:ea typeface="黑体" panose="02010609060101010101" charset="-122"/>
                </a:rPr>
                <a:t>　</a:t>
              </a:r>
              <a:endParaRPr lang="zh-CN" altLang="en-US" dirty="0">
                <a:solidFill>
                  <a:schemeClr val="bg1"/>
                </a:solidFill>
                <a:latin typeface="黑体" panose="02010609060101010101" charset="-122"/>
                <a:ea typeface="黑体" panose="02010609060101010101" charset="-122"/>
              </a:endParaRPr>
            </a:p>
          </p:txBody>
        </p:sp>
        <p:sp>
          <p:nvSpPr>
            <p:cNvPr id="41997" name="AutoShape 29"/>
            <p:cNvSpPr>
              <a:spLocks noChangeArrowheads="1"/>
            </p:cNvSpPr>
            <p:nvPr/>
          </p:nvSpPr>
          <p:spPr bwMode="auto">
            <a:xfrm>
              <a:off x="194" y="632"/>
              <a:ext cx="215" cy="182"/>
            </a:xfrm>
            <a:prstGeom prst="notchedRightArrow">
              <a:avLst>
                <a:gd name="adj1" fmla="val 50000"/>
                <a:gd name="adj2" fmla="val 49851"/>
              </a:avLst>
            </a:prstGeom>
            <a:solidFill>
              <a:schemeClr val="accent1"/>
            </a:solidFill>
            <a:ln w="9525">
              <a:solidFill>
                <a:schemeClr val="tx1"/>
              </a:solidFill>
              <a:miter lim="800000"/>
            </a:ln>
          </p:spPr>
          <p:txBody>
            <a:bodyPr wrap="none" anchor="ctr"/>
            <a:lstStyle/>
            <a:p>
              <a:endParaRPr lang="zh-CN" altLang="en-US">
                <a:latin typeface="黑体" panose="02010609060101010101" charset="-122"/>
                <a:ea typeface="黑体" panose="02010609060101010101" charset="-122"/>
              </a:endParaRPr>
            </a:p>
          </p:txBody>
        </p:sp>
        <p:sp>
          <p:nvSpPr>
            <p:cNvPr id="41998" name="Line 30"/>
            <p:cNvSpPr>
              <a:spLocks noChangeShapeType="1"/>
            </p:cNvSpPr>
            <p:nvPr/>
          </p:nvSpPr>
          <p:spPr bwMode="auto">
            <a:xfrm>
              <a:off x="545" y="1176"/>
              <a:ext cx="0" cy="427"/>
            </a:xfrm>
            <a:prstGeom prst="line">
              <a:avLst/>
            </a:prstGeom>
            <a:noFill/>
            <a:ln w="38100">
              <a:solidFill>
                <a:srgbClr val="FF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latin typeface="黑体" panose="02010609060101010101" charset="-122"/>
                <a:ea typeface="黑体"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edge">
                                      <p:cBhvr>
                                        <p:cTn id="7" dur="20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edge">
                                      <p:cBhvr>
                                        <p:cTn id="20" dur="2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plus(in)">
                                      <p:cBhvr>
                                        <p:cTn id="25" dur="2000"/>
                                        <p:tgtEl>
                                          <p:spTgt spid="18445"/>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circle(in)">
                                      <p:cBhvr>
                                        <p:cTn id="3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3313"/>
          <p:cNvSpPr txBox="1">
            <a:spLocks noChangeArrowheads="1"/>
          </p:cNvSpPr>
          <p:nvPr/>
        </p:nvSpPr>
        <p:spPr bwMode="auto">
          <a:xfrm>
            <a:off x="2981686" y="908050"/>
            <a:ext cx="5278967" cy="556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fontAlgn="t" hangingPunct="1">
              <a:lnSpc>
                <a:spcPct val="70000"/>
              </a:lnSpc>
              <a:buFont typeface="Arial" panose="020B0604020202020204" pitchFamily="34" charset="0"/>
              <a:buNone/>
            </a:pPr>
            <a:r>
              <a:rPr lang="zh-CN" altLang="en-US" sz="4400" dirty="0">
                <a:solidFill>
                  <a:srgbClr val="000000"/>
                </a:solidFill>
                <a:latin typeface="Times New Roman" panose="02020603050405020304" pitchFamily="18" charset="0"/>
              </a:rPr>
              <a:t>     </a:t>
            </a:r>
            <a:r>
              <a:rPr lang="zh-CN" altLang="en-US" sz="4400" dirty="0" smtClean="0">
                <a:solidFill>
                  <a:srgbClr val="000000"/>
                </a:solidFill>
                <a:latin typeface="Times New Roman" panose="02020603050405020304" pitchFamily="18" charset="0"/>
              </a:rPr>
              <a:t>   </a:t>
            </a:r>
            <a:r>
              <a:rPr lang="zh-CN" altLang="en-US" sz="2800" b="1" dirty="0" smtClean="0">
                <a:solidFill>
                  <a:srgbClr val="FF0000"/>
                </a:solidFill>
                <a:latin typeface="黑体" panose="02010609060101010101" charset="-122"/>
                <a:ea typeface="黑体" panose="02010609060101010101" charset="-122"/>
              </a:rPr>
              <a:t>观沧海</a:t>
            </a:r>
            <a:endParaRPr lang="zh-CN" altLang="en-US" sz="2800" b="1" dirty="0">
              <a:solidFill>
                <a:srgbClr val="FF0000"/>
              </a:solidFill>
              <a:latin typeface="黑体" panose="02010609060101010101" charset="-122"/>
              <a:ea typeface="黑体" panose="02010609060101010101" charset="-122"/>
            </a:endParaRPr>
          </a:p>
          <a:p>
            <a:pPr eaLnBrk="1" fontAlgn="t" hangingPunct="1">
              <a:lnSpc>
                <a:spcPct val="70000"/>
              </a:lnSpc>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东临碣石，以观沧海。</a:t>
            </a:r>
            <a:endParaRPr lang="en-US" altLang="zh-CN"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水何澹澹，山岛竦峙。</a:t>
            </a:r>
            <a:endParaRPr lang="zh-CN" altLang="en-US"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树木丛生，百草丰茂。</a:t>
            </a:r>
            <a:endParaRPr lang="zh-CN" altLang="en-US"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秋风萧瑟，洪波涌起。</a:t>
            </a:r>
            <a:endParaRPr lang="en-US" altLang="zh-CN"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日月之行，若出其中；</a:t>
            </a:r>
            <a:endParaRPr lang="zh-CN" altLang="en-US"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星汉灿烂，若出其里。</a:t>
            </a:r>
            <a:endParaRPr lang="en-US" altLang="zh-CN" sz="2800" b="1" dirty="0">
              <a:solidFill>
                <a:srgbClr val="000000"/>
              </a:solidFill>
              <a:latin typeface="Times New Roman" panose="02020603050405020304" pitchFamily="18" charset="0"/>
            </a:endParaRPr>
          </a:p>
          <a:p>
            <a:pPr eaLnBrk="1" fontAlgn="t" hangingPunct="1">
              <a:spcBef>
                <a:spcPct val="70000"/>
              </a:spcBef>
              <a:buFont typeface="Arial" panose="020B0604020202020204" pitchFamily="34" charset="0"/>
              <a:buNone/>
            </a:pPr>
            <a:r>
              <a:rPr lang="zh-CN" altLang="en-US" sz="2800" b="1" dirty="0">
                <a:solidFill>
                  <a:srgbClr val="000000"/>
                </a:solidFill>
                <a:latin typeface="Times New Roman" panose="02020603050405020304" pitchFamily="18" charset="0"/>
              </a:rPr>
              <a:t>幸甚至哉，歌以咏志。</a:t>
            </a:r>
            <a:endParaRPr lang="zh-CN" altLang="en-US" sz="2800" b="1" dirty="0">
              <a:solidFill>
                <a:srgbClr val="00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4271435" y="981076"/>
            <a:ext cx="2376792" cy="83026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4800" dirty="0">
                <a:solidFill>
                  <a:srgbClr val="FF0000"/>
                </a:solidFill>
                <a:latin typeface="黑体" panose="02010609060101010101" charset="-122"/>
                <a:ea typeface="黑体" panose="02010609060101010101" charset="-122"/>
              </a:rPr>
              <a:t>主   题</a:t>
            </a:r>
            <a:endParaRPr lang="zh-CN" altLang="en-US" sz="4800" dirty="0">
              <a:solidFill>
                <a:srgbClr val="FF0000"/>
              </a:solidFill>
              <a:latin typeface="黑体" panose="02010609060101010101" charset="-122"/>
              <a:ea typeface="黑体" panose="02010609060101010101" charset="-122"/>
            </a:endParaRPr>
          </a:p>
        </p:txBody>
      </p:sp>
      <p:sp>
        <p:nvSpPr>
          <p:cNvPr id="66563" name="Text Box 4"/>
          <p:cNvSpPr txBox="1">
            <a:spLocks noChangeArrowheads="1"/>
          </p:cNvSpPr>
          <p:nvPr/>
        </p:nvSpPr>
        <p:spPr bwMode="auto">
          <a:xfrm>
            <a:off x="1007534" y="2060575"/>
            <a:ext cx="9545718" cy="3046988"/>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lnSpc>
                <a:spcPct val="150000"/>
              </a:lnSpc>
              <a:spcBef>
                <a:spcPct val="50000"/>
              </a:spcBef>
            </a:pPr>
            <a:r>
              <a:rPr lang="zh-CN" altLang="en-US" sz="4800" dirty="0">
                <a:latin typeface="黑体" panose="02010609060101010101" charset="-122"/>
                <a:ea typeface="黑体" panose="02010609060101010101" charset="-122"/>
              </a:rPr>
              <a:t>   </a:t>
            </a:r>
            <a:r>
              <a:rPr lang="zh-CN" altLang="en-US" sz="4000" dirty="0" smtClean="0">
                <a:latin typeface="黑体" panose="02010609060101010101" charset="-122"/>
                <a:ea typeface="黑体" panose="02010609060101010101" charset="-122"/>
              </a:rPr>
              <a:t>这</a:t>
            </a:r>
            <a:r>
              <a:rPr lang="zh-CN" altLang="en-US" sz="4000" dirty="0">
                <a:latin typeface="黑体" panose="02010609060101010101" charset="-122"/>
                <a:ea typeface="黑体" panose="02010609060101010101" charset="-122"/>
              </a:rPr>
              <a:t>首散曲描绘了一幅绝妙的</a:t>
            </a:r>
            <a:r>
              <a:rPr lang="zh-CN" altLang="en-US" sz="4000" dirty="0">
                <a:solidFill>
                  <a:srgbClr val="0000FF"/>
                </a:solidFill>
                <a:latin typeface="黑体" panose="02010609060101010101" charset="-122"/>
                <a:ea typeface="黑体" panose="02010609060101010101" charset="-122"/>
              </a:rPr>
              <a:t>深秋晚景图</a:t>
            </a:r>
            <a:r>
              <a:rPr lang="zh-CN" altLang="en-US" sz="4000" dirty="0">
                <a:latin typeface="黑体" panose="02010609060101010101" charset="-122"/>
                <a:ea typeface="黑体" panose="02010609060101010101" charset="-122"/>
              </a:rPr>
              <a:t>，真切地表现出天涯沦落人的</a:t>
            </a:r>
            <a:r>
              <a:rPr lang="zh-CN" altLang="en-US" sz="4000" dirty="0">
                <a:solidFill>
                  <a:srgbClr val="0000FF"/>
                </a:solidFill>
                <a:latin typeface="黑体" panose="02010609060101010101" charset="-122"/>
                <a:ea typeface="黑体" panose="02010609060101010101" charset="-122"/>
              </a:rPr>
              <a:t>孤寂愁苦、思念家乡的思想感情</a:t>
            </a:r>
            <a:r>
              <a:rPr lang="zh-CN" altLang="en-US" sz="4000" dirty="0">
                <a:latin typeface="黑体" panose="02010609060101010101" charset="-122"/>
                <a:ea typeface="黑体" panose="02010609060101010101" charset="-122"/>
              </a:rPr>
              <a:t>。</a:t>
            </a:r>
            <a:endParaRPr lang="zh-CN" altLang="en-US" sz="4000" dirty="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barn(inVertical)">
                                      <p:cBhvr>
                                        <p:cTn id="7" dur="500"/>
                                        <p:tgtEl>
                                          <p:spTgt spid="66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624418" y="1628776"/>
            <a:ext cx="10847916" cy="1077218"/>
          </a:xfrm>
          <a:prstGeom prst="rect">
            <a:avLst/>
          </a:prstGeom>
          <a:noFill/>
          <a:ln w="9525">
            <a:noFill/>
            <a:miter lim="800000"/>
          </a:ln>
          <a:effectLst/>
        </p:spPr>
        <p:txBody>
          <a:bodyPr>
            <a:spAutoFit/>
          </a:bodyPr>
          <a:lstStyle/>
          <a:p>
            <a:pPr>
              <a:defRPr/>
            </a:pPr>
            <a:r>
              <a:rPr lang="zh-CN" altLang="en-US" sz="3200" dirty="0">
                <a:effectLst>
                  <a:outerShdw blurRad="38100" dist="38100" dir="2700000" algn="tl">
                    <a:srgbClr val="C0C0C0"/>
                  </a:outerShdw>
                </a:effectLst>
                <a:latin typeface="黑体" panose="02010609060101010101" charset="-122"/>
                <a:ea typeface="黑体" panose="02010609060101010101" charset="-122"/>
              </a:rPr>
              <a:t> </a:t>
            </a:r>
            <a:r>
              <a:rPr lang="zh-CN" altLang="en-US" sz="3200" dirty="0" smtClean="0">
                <a:effectLst>
                  <a:outerShdw blurRad="38100" dist="38100" dir="2700000" algn="tl">
                    <a:srgbClr val="C0C0C0"/>
                  </a:outerShdw>
                </a:effectLst>
                <a:latin typeface="黑体" panose="02010609060101010101" charset="-122"/>
                <a:ea typeface="黑体" panose="02010609060101010101" charset="-122"/>
              </a:rPr>
              <a:t>   根据</a:t>
            </a:r>
            <a:r>
              <a:rPr lang="zh-CN" altLang="en-US" sz="3200" dirty="0">
                <a:effectLst>
                  <a:outerShdw blurRad="38100" dist="38100" dir="2700000" algn="tl">
                    <a:srgbClr val="C0C0C0"/>
                  </a:outerShdw>
                </a:effectLst>
                <a:latin typeface="黑体" panose="02010609060101010101" charset="-122"/>
                <a:ea typeface="黑体" panose="02010609060101010101" charset="-122"/>
              </a:rPr>
              <a:t>曲</a:t>
            </a:r>
            <a:r>
              <a:rPr lang="zh-CN" altLang="en-US" sz="3200" dirty="0" smtClean="0">
                <a:effectLst>
                  <a:outerShdw blurRad="38100" dist="38100" dir="2700000" algn="tl">
                    <a:srgbClr val="C0C0C0"/>
                  </a:outerShdw>
                </a:effectLst>
                <a:latin typeface="黑体" panose="02010609060101010101" charset="-122"/>
                <a:ea typeface="黑体" panose="02010609060101010101" charset="-122"/>
              </a:rPr>
              <a:t>作</a:t>
            </a:r>
            <a:r>
              <a:rPr lang="zh-CN" altLang="en-US" sz="3200" dirty="0">
                <a:effectLst>
                  <a:outerShdw blurRad="38100" dist="38100" dir="2700000" algn="tl">
                    <a:srgbClr val="C0C0C0"/>
                  </a:outerShdw>
                </a:effectLst>
                <a:latin typeface="黑体" panose="02010609060101010101" charset="-122"/>
                <a:ea typeface="黑体" panose="02010609060101010101" charset="-122"/>
              </a:rPr>
              <a:t>内容展开想象，描述其展现的图景，内容不要增删，顺序可调整。 </a:t>
            </a:r>
            <a:endParaRPr lang="zh-CN" altLang="en-US" sz="3200" dirty="0">
              <a:effectLst>
                <a:outerShdw blurRad="38100" dist="38100" dir="2700000" algn="tl">
                  <a:srgbClr val="C0C0C0"/>
                </a:outerShdw>
              </a:effectLst>
              <a:latin typeface="黑体" panose="02010609060101010101" charset="-122"/>
              <a:ea typeface="黑体" panose="02010609060101010101" charset="-122"/>
            </a:endParaRPr>
          </a:p>
        </p:txBody>
      </p:sp>
      <p:sp>
        <p:nvSpPr>
          <p:cNvPr id="16388" name="Rectangle 4"/>
          <p:cNvSpPr>
            <a:spLocks noChangeArrowheads="1"/>
          </p:cNvSpPr>
          <p:nvPr/>
        </p:nvSpPr>
        <p:spPr bwMode="auto">
          <a:xfrm>
            <a:off x="624417" y="2981832"/>
            <a:ext cx="11101417" cy="3046988"/>
          </a:xfrm>
          <a:prstGeom prst="rect">
            <a:avLst/>
          </a:prstGeom>
          <a:noFill/>
          <a:ln w="9525">
            <a:noFill/>
            <a:miter lim="800000"/>
          </a:ln>
          <a:effectLst/>
        </p:spPr>
        <p:txBody>
          <a:bodyPr wrap="square">
            <a:spAutoFit/>
          </a:bodyPr>
          <a:lstStyle/>
          <a:p>
            <a:pPr>
              <a:defRPr/>
            </a:pPr>
            <a:r>
              <a:rPr lang="zh-CN" altLang="en-US" sz="3200" b="1" dirty="0">
                <a:solidFill>
                  <a:srgbClr val="FF0000"/>
                </a:solidFill>
                <a:latin typeface="仿宋" pitchFamily="49" charset="-122"/>
                <a:ea typeface="仿宋" pitchFamily="49" charset="-122"/>
              </a:rPr>
              <a:t>    深秋的黄昏，一个风尘仆仆的游子，骑着一匹瘦马，迎着一阵阵冷飕飕的西风，在古道上踽踽独行。他走过缠满枯藤的老树，看到即将归巢的暮鸦在树梢上盘旋；他走过横架在溪流上的小桥，来到溪边的几户人家的门前，这时太阳快要落山了，自己却还没找到投宿的地方，迎接他的又将是一个漫漫长夜，不禁悲从心来，肝肠寸断。</a:t>
            </a:r>
            <a:endParaRPr lang="zh-CN" altLang="en-US" sz="3200" b="1" dirty="0">
              <a:solidFill>
                <a:srgbClr val="FF0000"/>
              </a:solidFill>
              <a:latin typeface="仿宋" pitchFamily="49" charset="-122"/>
              <a:ea typeface="仿宋" pitchFamily="49" charset="-122"/>
            </a:endParaRPr>
          </a:p>
        </p:txBody>
      </p:sp>
      <p:sp>
        <p:nvSpPr>
          <p:cNvPr id="44036" name="Text Box 3"/>
          <p:cNvSpPr txBox="1">
            <a:spLocks noChangeArrowheads="1"/>
          </p:cNvSpPr>
          <p:nvPr/>
        </p:nvSpPr>
        <p:spPr bwMode="auto">
          <a:xfrm>
            <a:off x="4271434" y="565706"/>
            <a:ext cx="2753310" cy="83026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1"/>
                </a:solidFill>
                <a:latin typeface="Times New Roman" panose="02020603050405020304" pitchFamily="18" charset="0"/>
                <a:ea typeface="华文新魏" panose="02010800040101010101" pitchFamily="2" charset="-122"/>
              </a:defRPr>
            </a:lvl1pPr>
            <a:lvl2pPr marL="742950" indent="-285750" eaLnBrk="0" hangingPunct="0">
              <a:defRPr sz="3600" b="1">
                <a:solidFill>
                  <a:schemeClr val="tx1"/>
                </a:solidFill>
                <a:latin typeface="Times New Roman" panose="02020603050405020304" pitchFamily="18" charset="0"/>
                <a:ea typeface="华文新魏" panose="02010800040101010101" pitchFamily="2" charset="-122"/>
              </a:defRPr>
            </a:lvl2pPr>
            <a:lvl3pPr marL="1143000" indent="-228600" eaLnBrk="0" hangingPunct="0">
              <a:defRPr sz="3600" b="1">
                <a:solidFill>
                  <a:schemeClr val="tx1"/>
                </a:solidFill>
                <a:latin typeface="Times New Roman" panose="02020603050405020304" pitchFamily="18" charset="0"/>
                <a:ea typeface="华文新魏" panose="02010800040101010101" pitchFamily="2" charset="-122"/>
              </a:defRPr>
            </a:lvl3pPr>
            <a:lvl4pPr marL="1600200" indent="-228600" eaLnBrk="0" hangingPunct="0">
              <a:defRPr sz="3600" b="1">
                <a:solidFill>
                  <a:schemeClr val="tx1"/>
                </a:solidFill>
                <a:latin typeface="Times New Roman" panose="02020603050405020304" pitchFamily="18" charset="0"/>
                <a:ea typeface="华文新魏" panose="02010800040101010101" pitchFamily="2" charset="-122"/>
              </a:defRPr>
            </a:lvl4pPr>
            <a:lvl5pPr marL="2057400" indent="-228600" eaLnBrk="0" hangingPunct="0">
              <a:defRPr sz="3600" b="1">
                <a:solidFill>
                  <a:schemeClr val="tx1"/>
                </a:solidFill>
                <a:latin typeface="Times New Roman" panose="02020603050405020304" pitchFamily="18" charset="0"/>
                <a:ea typeface="华文新魏" panose="02010800040101010101" pitchFamily="2" charset="-122"/>
              </a:defRPr>
            </a:lvl5pPr>
            <a:lvl6pPr marL="25146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6pPr>
            <a:lvl7pPr marL="29718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7pPr>
            <a:lvl8pPr marL="34290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8pPr>
            <a:lvl9pPr marL="3886200" indent="-228600" eaLnBrk="0" fontAlgn="base" hangingPunct="0">
              <a:spcBef>
                <a:spcPct val="0"/>
              </a:spcBef>
              <a:spcAft>
                <a:spcPct val="0"/>
              </a:spcAft>
              <a:buFont typeface="Arial" panose="020B0604020202020204" pitchFamily="34" charset="0"/>
              <a:defRPr sz="3600" b="1">
                <a:solidFill>
                  <a:schemeClr val="tx1"/>
                </a:solidFill>
                <a:latin typeface="Times New Roman" panose="02020603050405020304" pitchFamily="18" charset="0"/>
                <a:ea typeface="华文新魏" panose="02010800040101010101" pitchFamily="2" charset="-122"/>
              </a:defRPr>
            </a:lvl9pPr>
          </a:lstStyle>
          <a:p>
            <a:pPr eaLnBrk="1" hangingPunct="1">
              <a:spcBef>
                <a:spcPct val="50000"/>
              </a:spcBef>
            </a:pPr>
            <a:r>
              <a:rPr lang="zh-CN" altLang="en-US" sz="4800" dirty="0">
                <a:solidFill>
                  <a:srgbClr val="FF0000"/>
                </a:solidFill>
                <a:latin typeface="黑体" panose="02010609060101010101" charset="-122"/>
                <a:ea typeface="黑体" panose="02010609060101010101" charset="-122"/>
              </a:rPr>
              <a:t>拓展延伸</a:t>
            </a:r>
            <a:endParaRPr lang="zh-CN" altLang="en-US" sz="4800" dirty="0">
              <a:solidFill>
                <a:srgbClr val="FF0000"/>
              </a:solidFill>
              <a:latin typeface="黑体" panose="02010609060101010101" charset="-122"/>
              <a:ea typeface="黑体" panose="02010609060101010101" charset="-122"/>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down)">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barn(inVertical)">
                                      <p:cBhvr>
                                        <p:cTn id="12"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观沧海二"/>
          <p:cNvPicPr>
            <a:picLocks noChangeAspect="1" noChangeArrowheads="1"/>
          </p:cNvPicPr>
          <p:nvPr/>
        </p:nvPicPr>
        <p:blipFill>
          <a:blip r:embed="rId1">
            <a:extLst>
              <a:ext uri="{28A0092B-C50C-407E-A947-70E740481C1C}">
                <a14:useLocalDpi xmlns:a14="http://schemas.microsoft.com/office/drawing/2010/main" val="0"/>
              </a:ext>
            </a:extLst>
          </a:blip>
          <a:srcRect r="1790"/>
          <a:stretch>
            <a:fillRect/>
          </a:stretch>
        </p:blipFill>
        <p:spPr bwMode="auto">
          <a:xfrm>
            <a:off x="730251" y="830263"/>
            <a:ext cx="9385300" cy="5478462"/>
          </a:xfrm>
          <a:prstGeom prst="rect">
            <a:avLst/>
          </a:prstGeom>
          <a:noFill/>
          <a:ln w="19050">
            <a:solidFill>
              <a:srgbClr val="9966FF"/>
            </a:solidFill>
            <a:miter lim="800000"/>
            <a:headEnd/>
            <a:tailEnd/>
          </a:ln>
          <a:extLst>
            <a:ext uri="{909E8E84-426E-40DD-AFC4-6F175D3DCCD1}">
              <a14:hiddenFill xmlns:a14="http://schemas.microsoft.com/office/drawing/2010/main">
                <a:solidFill>
                  <a:srgbClr val="FFFFFF"/>
                </a:solidFill>
              </a14:hiddenFill>
            </a:ext>
          </a:extLst>
        </p:spPr>
      </p:pic>
      <p:sp>
        <p:nvSpPr>
          <p:cNvPr id="13315" name="WordArt 3"/>
          <p:cNvSpPr>
            <a:spLocks noChangeArrowheads="1" noChangeShapeType="1"/>
          </p:cNvSpPr>
          <p:nvPr/>
        </p:nvSpPr>
        <p:spPr bwMode="auto">
          <a:xfrm rot="376800">
            <a:off x="5670832" y="862307"/>
            <a:ext cx="6047317" cy="2147887"/>
          </a:xfrm>
          <a:prstGeom prst="rect">
            <a:avLst/>
          </a:prstGeom>
          <a:extLst>
            <a:ext uri="{AF507438-7753-43E0-B8FC-AC1667EBCBE1}">
              <a14:hiddenEffects xmlns:a14="http://schemas.microsoft.com/office/drawing/2010/main">
                <a:effectLst/>
              </a14:hiddenEffects>
            </a:ext>
          </a:extLst>
        </p:spPr>
        <p:txBody>
          <a:bodyPr wrap="none" fromWordArt="1">
            <a:prstTxWarp prst="textCascadeUp">
              <a:avLst>
                <a:gd name="adj" fmla="val 44444"/>
              </a:avLst>
            </a:prstTxWarp>
            <a:scene3d>
              <a:camera prst="legacyPerspectiveTopLeft">
                <a:rot lat="0" lon="20519999" rev="0"/>
              </a:camera>
              <a:lightRig rig="legacyFlat1" dir="r"/>
            </a:scene3d>
            <a:sp3d extrusionH="430200" prstMaterial="legacyMatte">
              <a:extrusionClr>
                <a:srgbClr val="006600"/>
              </a:extrusionClr>
            </a:sp3d>
          </a:bodyPr>
          <a:lstStyle/>
          <a:p>
            <a:pPr algn="ctr">
              <a:defRPr/>
            </a:pPr>
            <a:r>
              <a:rPr lang="zh-CN" altLang="en-US" sz="6600" dirty="0">
                <a:ln w="9525" cmpd="sng">
                  <a:round/>
                </a:ln>
                <a:solidFill>
                  <a:srgbClr val="FF00FF"/>
                </a:solidFill>
                <a:latin typeface="宋体" panose="02010600030101010101" pitchFamily="2" charset="-122"/>
                <a:ea typeface="宋体" panose="02010600030101010101" pitchFamily="2" charset="-122"/>
              </a:rPr>
              <a:t>观　沧　海</a:t>
            </a:r>
            <a:endParaRPr lang="zh-CN" altLang="en-US" sz="6600" dirty="0">
              <a:ln w="9525" cmpd="sng">
                <a:round/>
              </a:ln>
              <a:solidFill>
                <a:srgbClr val="FF00FF"/>
              </a:solidFill>
              <a:latin typeface="宋体" panose="02010600030101010101" pitchFamily="2" charset="-122"/>
              <a:ea typeface="宋体" panose="02010600030101010101" pitchFamily="2" charset="-122"/>
            </a:endParaRPr>
          </a:p>
        </p:txBody>
      </p:sp>
      <p:sp>
        <p:nvSpPr>
          <p:cNvPr id="13316" name="AutoShape 4"/>
          <p:cNvSpPr>
            <a:spLocks noChangeArrowheads="1"/>
          </p:cNvSpPr>
          <p:nvPr/>
        </p:nvSpPr>
        <p:spPr bwMode="auto">
          <a:xfrm>
            <a:off x="1581151" y="4310064"/>
            <a:ext cx="9505949" cy="631825"/>
          </a:xfrm>
          <a:prstGeom prst="wedgeRectCallout">
            <a:avLst>
              <a:gd name="adj1" fmla="val 27870"/>
              <a:gd name="adj2" fmla="val -333079"/>
            </a:avLst>
          </a:prstGeom>
          <a:solidFill>
            <a:srgbClr val="92D050"/>
          </a:solidFill>
          <a:ln w="9525">
            <a:solidFill>
              <a:schemeClr val="tx1"/>
            </a:solidFill>
            <a:miter lim="800000"/>
          </a:ln>
          <a:effectLst/>
        </p:spPr>
        <p:txBody>
          <a:bodyPr/>
          <a:lstStyle/>
          <a:p>
            <a:r>
              <a:rPr lang="zh-CN" sz="2800" dirty="0">
                <a:solidFill>
                  <a:srgbClr val="FF0000"/>
                </a:solidFill>
                <a:latin typeface="黑体" panose="02010609060101010101" charset="-122"/>
                <a:ea typeface="黑体" panose="02010609060101010101" charset="-122"/>
              </a:rPr>
              <a:t>指大海，如“沧海横流，方显英雄本色”。</a:t>
            </a:r>
            <a:endParaRPr lang="zh-CN" sz="2800"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slide(fromBottom)">
                                      <p:cBhvr>
                                        <p:cTn id="7"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3"/>
          <p:cNvSpPr>
            <a:spLocks noChangeShapeType="1"/>
          </p:cNvSpPr>
          <p:nvPr/>
        </p:nvSpPr>
        <p:spPr bwMode="auto">
          <a:xfrm>
            <a:off x="2849310" y="4184279"/>
            <a:ext cx="1309493"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14340" name="AutoShape 4"/>
          <p:cNvSpPr>
            <a:spLocks noChangeArrowheads="1"/>
          </p:cNvSpPr>
          <p:nvPr/>
        </p:nvSpPr>
        <p:spPr bwMode="auto">
          <a:xfrm>
            <a:off x="1071582" y="4859337"/>
            <a:ext cx="2495551" cy="1457325"/>
          </a:xfrm>
          <a:prstGeom prst="wedgeEllipseCallout">
            <a:avLst>
              <a:gd name="adj1" fmla="val 1907"/>
              <a:gd name="adj2" fmla="val -90954"/>
            </a:avLst>
          </a:prstGeom>
          <a:solidFill>
            <a:schemeClr val="hlink"/>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sz="4000" b="1" dirty="0">
                <a:solidFill>
                  <a:srgbClr val="FF0000"/>
                </a:solidFill>
                <a:latin typeface="黑体" panose="02010609060101010101" charset="-122"/>
                <a:ea typeface="黑体" panose="02010609060101010101" charset="-122"/>
              </a:rPr>
              <a:t>登临</a:t>
            </a:r>
            <a:endParaRPr lang="zh-CN" sz="4000" b="1" dirty="0">
              <a:solidFill>
                <a:srgbClr val="FF0000"/>
              </a:solidFill>
              <a:latin typeface="黑体" panose="02010609060101010101" charset="-122"/>
              <a:ea typeface="黑体" panose="02010609060101010101" charset="-122"/>
            </a:endParaRPr>
          </a:p>
        </p:txBody>
      </p:sp>
      <p:grpSp>
        <p:nvGrpSpPr>
          <p:cNvPr id="14341" name="Group 5"/>
          <p:cNvGrpSpPr/>
          <p:nvPr/>
        </p:nvGrpSpPr>
        <p:grpSpPr bwMode="auto">
          <a:xfrm>
            <a:off x="7321750" y="1669753"/>
            <a:ext cx="3744383" cy="1624013"/>
            <a:chOff x="0" y="0"/>
            <a:chExt cx="1164" cy="620"/>
          </a:xfrm>
        </p:grpSpPr>
        <p:sp>
          <p:nvSpPr>
            <p:cNvPr id="23564" name="Line 6"/>
            <p:cNvSpPr>
              <a:spLocks noChangeShapeType="1"/>
            </p:cNvSpPr>
            <p:nvPr/>
          </p:nvSpPr>
          <p:spPr bwMode="auto">
            <a:xfrm flipV="1">
              <a:off x="182" y="303"/>
              <a:ext cx="136" cy="317"/>
            </a:xfrm>
            <a:prstGeom prst="line">
              <a:avLst/>
            </a:prstGeom>
            <a:noFill/>
            <a:ln w="38100">
              <a:solidFill>
                <a:srgbClr val="00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3565" name="Text Box 7"/>
            <p:cNvSpPr txBox="1">
              <a:spLocks noChangeArrowheads="1"/>
            </p:cNvSpPr>
            <p:nvPr/>
          </p:nvSpPr>
          <p:spPr bwMode="auto">
            <a:xfrm>
              <a:off x="0" y="0"/>
              <a:ext cx="1164" cy="268"/>
            </a:xfrm>
            <a:prstGeom prst="rect">
              <a:avLst/>
            </a:prstGeom>
            <a:solidFill>
              <a:srgbClr val="99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sz="4000" b="1">
                  <a:solidFill>
                    <a:srgbClr val="0000FF"/>
                  </a:solidFill>
                  <a:latin typeface="黑体" panose="02010609060101010101" charset="-122"/>
                  <a:ea typeface="黑体" panose="02010609060101010101" charset="-122"/>
                </a:rPr>
                <a:t>统领全篇</a:t>
              </a:r>
              <a:endParaRPr lang="zh-CN" sz="4000" b="1">
                <a:solidFill>
                  <a:srgbClr val="0000FF"/>
                </a:solidFill>
                <a:latin typeface="黑体" panose="02010609060101010101" charset="-122"/>
                <a:ea typeface="黑体" panose="02010609060101010101" charset="-122"/>
              </a:endParaRPr>
            </a:p>
          </p:txBody>
        </p:sp>
      </p:grpSp>
      <p:sp>
        <p:nvSpPr>
          <p:cNvPr id="14344" name="Text Box 8"/>
          <p:cNvSpPr txBox="1">
            <a:spLocks noChangeArrowheads="1"/>
          </p:cNvSpPr>
          <p:nvPr/>
        </p:nvSpPr>
        <p:spPr bwMode="auto">
          <a:xfrm>
            <a:off x="2335752" y="2713039"/>
            <a:ext cx="143933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sz="4000" b="1" dirty="0">
                <a:latin typeface="黑体" panose="02010609060101010101" charset="-122"/>
                <a:ea typeface="黑体" panose="02010609060101010101" charset="-122"/>
              </a:rPr>
              <a:t>jié</a:t>
            </a:r>
            <a:endParaRPr lang="zh-CN" altLang="zh-CN" sz="4000" b="1" dirty="0">
              <a:latin typeface="黑体" panose="02010609060101010101" charset="-122"/>
              <a:ea typeface="黑体" panose="02010609060101010101" charset="-122"/>
            </a:endParaRPr>
          </a:p>
        </p:txBody>
      </p:sp>
      <p:sp>
        <p:nvSpPr>
          <p:cNvPr id="14345" name="AutoShape 9"/>
          <p:cNvSpPr>
            <a:spLocks noChangeArrowheads="1"/>
          </p:cNvSpPr>
          <p:nvPr/>
        </p:nvSpPr>
        <p:spPr bwMode="auto">
          <a:xfrm>
            <a:off x="863600" y="1366221"/>
            <a:ext cx="6344024" cy="767380"/>
          </a:xfrm>
          <a:prstGeom prst="wedgeRectCallout">
            <a:avLst>
              <a:gd name="adj1" fmla="val -3144"/>
              <a:gd name="adj2" fmla="val 18490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sz="4000" b="1" dirty="0">
                <a:solidFill>
                  <a:srgbClr val="FF0000"/>
                </a:solidFill>
                <a:latin typeface="黑体" panose="02010609060101010101" charset="-122"/>
                <a:ea typeface="黑体" panose="02010609060101010101" charset="-122"/>
              </a:rPr>
              <a:t>山名，在今河北省昌黎</a:t>
            </a:r>
            <a:r>
              <a:rPr lang="zh-CN" altLang="en-US" sz="4000" b="1" dirty="0">
                <a:solidFill>
                  <a:srgbClr val="FF0000"/>
                </a:solidFill>
                <a:latin typeface="黑体" panose="02010609060101010101" charset="-122"/>
                <a:ea typeface="黑体" panose="02010609060101010101" charset="-122"/>
              </a:rPr>
              <a:t>西</a:t>
            </a:r>
            <a:r>
              <a:rPr lang="zh-CN" sz="4000" b="1" dirty="0">
                <a:solidFill>
                  <a:srgbClr val="FF0000"/>
                </a:solidFill>
                <a:latin typeface="黑体" panose="02010609060101010101" charset="-122"/>
                <a:ea typeface="黑体" panose="02010609060101010101" charset="-122"/>
              </a:rPr>
              <a:t>北</a:t>
            </a:r>
            <a:endParaRPr lang="zh-CN" sz="4000" b="1" dirty="0">
              <a:solidFill>
                <a:srgbClr val="FF0000"/>
              </a:solidFill>
              <a:latin typeface="黑体" panose="02010609060101010101" charset="-122"/>
              <a:ea typeface="黑体" panose="02010609060101010101" charset="-122"/>
            </a:endParaRPr>
          </a:p>
        </p:txBody>
      </p:sp>
      <p:sp>
        <p:nvSpPr>
          <p:cNvPr id="23559" name="Text Box 10"/>
          <p:cNvSpPr txBox="1">
            <a:spLocks noChangeArrowheads="1"/>
          </p:cNvSpPr>
          <p:nvPr/>
        </p:nvSpPr>
        <p:spPr bwMode="auto">
          <a:xfrm>
            <a:off x="1048995" y="3177804"/>
            <a:ext cx="10754783" cy="1006475"/>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800">
                <a:solidFill>
                  <a:schemeClr val="tx1"/>
                </a:solidFill>
                <a:latin typeface="Arial" panose="020B0604020202020204" pitchFamily="34" charset="0"/>
                <a:ea typeface="宋体" panose="02010600030101010101" pitchFamily="2" charset="-122"/>
              </a:defRPr>
            </a:lvl1pPr>
            <a:lvl2pPr marL="742950" indent="-285750" eaLnBrk="0" hangingPunct="0">
              <a:defRPr sz="4800">
                <a:solidFill>
                  <a:schemeClr val="tx1"/>
                </a:solidFill>
                <a:latin typeface="Arial" panose="020B0604020202020204" pitchFamily="34" charset="0"/>
                <a:ea typeface="宋体" panose="02010600030101010101" pitchFamily="2" charset="-122"/>
              </a:defRPr>
            </a:lvl2pPr>
            <a:lvl3pPr marL="1143000" indent="-228600" eaLnBrk="0" hangingPunct="0">
              <a:defRPr sz="4800">
                <a:solidFill>
                  <a:schemeClr val="tx1"/>
                </a:solidFill>
                <a:latin typeface="Arial" panose="020B0604020202020204" pitchFamily="34" charset="0"/>
                <a:ea typeface="宋体" panose="02010600030101010101" pitchFamily="2" charset="-122"/>
              </a:defRPr>
            </a:lvl3pPr>
            <a:lvl4pPr marL="1600200" indent="-228600" eaLnBrk="0" hangingPunct="0">
              <a:defRPr sz="4800">
                <a:solidFill>
                  <a:schemeClr val="tx1"/>
                </a:solidFill>
                <a:latin typeface="Arial" panose="020B0604020202020204" pitchFamily="34" charset="0"/>
                <a:ea typeface="宋体" panose="02010600030101010101" pitchFamily="2" charset="-122"/>
              </a:defRPr>
            </a:lvl4pPr>
            <a:lvl5pPr marL="2057400" indent="-228600" eaLnBrk="0" hangingPunct="0">
              <a:defRPr sz="48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8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sz="6000" b="1" dirty="0">
                <a:latin typeface="黑体" panose="02010609060101010101" charset="-122"/>
                <a:ea typeface="黑体" panose="02010609060101010101" charset="-122"/>
              </a:rPr>
              <a:t>东临</a:t>
            </a:r>
            <a:r>
              <a:rPr lang="zh-CN" sz="6000" b="1" dirty="0">
                <a:solidFill>
                  <a:srgbClr val="FF0000"/>
                </a:solidFill>
                <a:latin typeface="黑体" panose="02010609060101010101" charset="-122"/>
                <a:ea typeface="黑体" panose="02010609060101010101" charset="-122"/>
              </a:rPr>
              <a:t>碣</a:t>
            </a:r>
            <a:r>
              <a:rPr lang="zh-CN" sz="6000" b="1" dirty="0">
                <a:latin typeface="黑体" panose="02010609060101010101" charset="-122"/>
                <a:ea typeface="黑体" panose="02010609060101010101" charset="-122"/>
              </a:rPr>
              <a:t>石，以观沧海。</a:t>
            </a:r>
            <a:endParaRPr lang="zh-CN" sz="6000" b="1" dirty="0">
              <a:latin typeface="黑体" panose="02010609060101010101" charset="-122"/>
              <a:ea typeface="黑体" panose="02010609060101010101" charset="-122"/>
            </a:endParaRPr>
          </a:p>
        </p:txBody>
      </p:sp>
      <p:sp>
        <p:nvSpPr>
          <p:cNvPr id="23560" name="Line 11"/>
          <p:cNvSpPr>
            <a:spLocks noChangeShapeType="1"/>
          </p:cNvSpPr>
          <p:nvPr/>
        </p:nvSpPr>
        <p:spPr bwMode="auto">
          <a:xfrm>
            <a:off x="1951608" y="4184279"/>
            <a:ext cx="735501"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23561" name="Line 12"/>
          <p:cNvSpPr>
            <a:spLocks noChangeShapeType="1"/>
          </p:cNvSpPr>
          <p:nvPr/>
        </p:nvSpPr>
        <p:spPr bwMode="auto">
          <a:xfrm>
            <a:off x="4920317" y="4186464"/>
            <a:ext cx="863600"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14349" name="AutoShape 13"/>
          <p:cNvSpPr>
            <a:spLocks noChangeArrowheads="1"/>
          </p:cNvSpPr>
          <p:nvPr/>
        </p:nvSpPr>
        <p:spPr bwMode="auto">
          <a:xfrm>
            <a:off x="5135034" y="5077010"/>
            <a:ext cx="4897967" cy="1021977"/>
          </a:xfrm>
          <a:prstGeom prst="wedgeRoundRectCallout">
            <a:avLst>
              <a:gd name="adj1" fmla="val -44306"/>
              <a:gd name="adj2" fmla="val -133144"/>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sz="5400" b="1" dirty="0">
                <a:solidFill>
                  <a:srgbClr val="FF0000"/>
                </a:solidFill>
                <a:latin typeface="黑体" panose="02010609060101010101" charset="-122"/>
                <a:ea typeface="黑体" panose="02010609060101010101" charset="-122"/>
              </a:rPr>
              <a:t>连词，来</a:t>
            </a:r>
            <a:endParaRPr lang="zh-CN" sz="5400" b="1" dirty="0">
              <a:solidFill>
                <a:srgbClr val="FF0000"/>
              </a:solidFill>
              <a:latin typeface="黑体" panose="02010609060101010101" charset="-122"/>
              <a:ea typeface="黑体" panose="02010609060101010101" charset="-122"/>
            </a:endParaRP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4"/>
                                        </p:tgtEl>
                                        <p:attrNameLst>
                                          <p:attrName>style.visibility</p:attrName>
                                        </p:attrNameLst>
                                      </p:cBhvr>
                                      <p:to>
                                        <p:strVal val="visible"/>
                                      </p:to>
                                    </p:set>
                                    <p:anim calcmode="lin" valueType="num">
                                      <p:cBhvr additive="base">
                                        <p:cTn id="7" dur="500" fill="hold"/>
                                        <p:tgtEl>
                                          <p:spTgt spid="14344"/>
                                        </p:tgtEl>
                                        <p:attrNameLst>
                                          <p:attrName>ppt_x</p:attrName>
                                        </p:attrNameLst>
                                      </p:cBhvr>
                                      <p:tavLst>
                                        <p:tav tm="0">
                                          <p:val>
                                            <p:strVal val="0-#ppt_w/2"/>
                                          </p:val>
                                        </p:tav>
                                        <p:tav tm="100000">
                                          <p:val>
                                            <p:strVal val="#ppt_x"/>
                                          </p:val>
                                        </p:tav>
                                      </p:tavLst>
                                    </p:anim>
                                    <p:anim calcmode="lin" valueType="num">
                                      <p:cBhvr additive="base">
                                        <p:cTn id="8"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1+#ppt_w/2"/>
                                          </p:val>
                                        </p:tav>
                                        <p:tav tm="100000">
                                          <p:val>
                                            <p:strVal val="#ppt_x"/>
                                          </p:val>
                                        </p:tav>
                                      </p:tavLst>
                                    </p:anim>
                                    <p:anim calcmode="lin" valueType="num">
                                      <p:cBhvr additive="base">
                                        <p:cTn id="14"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box(in)">
                                      <p:cBhvr>
                                        <p:cTn id="19" dur="500"/>
                                        <p:tgtEl>
                                          <p:spTgt spid="1434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4349"/>
                                        </p:tgtEl>
                                        <p:attrNameLst>
                                          <p:attrName>style.visibility</p:attrName>
                                        </p:attrNameLst>
                                      </p:cBhvr>
                                      <p:to>
                                        <p:strVal val="visible"/>
                                      </p:to>
                                    </p:set>
                                    <p:animEffect transition="in" filter="dissolve">
                                      <p:cBhvr>
                                        <p:cTn id="24" dur="500"/>
                                        <p:tgtEl>
                                          <p:spTgt spid="14349"/>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14341"/>
                                        </p:tgtEl>
                                        <p:attrNameLst>
                                          <p:attrName>style.visibility</p:attrName>
                                        </p:attrNameLst>
                                      </p:cBhvr>
                                      <p:to>
                                        <p:strVal val="visible"/>
                                      </p:to>
                                    </p:set>
                                    <p:anim calcmode="lin" valueType="num">
                                      <p:cBhvr>
                                        <p:cTn id="29" dur="500" decel="50000" fill="hold">
                                          <p:stCondLst>
                                            <p:cond delay="0"/>
                                          </p:stCondLst>
                                        </p:cTn>
                                        <p:tgtEl>
                                          <p:spTgt spid="1434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434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4341"/>
                                        </p:tgtEl>
                                        <p:attrNameLst>
                                          <p:attrName>ppt_w</p:attrName>
                                        </p:attrNameLst>
                                      </p:cBhvr>
                                      <p:tavLst>
                                        <p:tav tm="0">
                                          <p:val>
                                            <p:strVal val="#ppt_w*.05"/>
                                          </p:val>
                                        </p:tav>
                                        <p:tav tm="100000">
                                          <p:val>
                                            <p:strVal val="#ppt_w"/>
                                          </p:val>
                                        </p:tav>
                                      </p:tavLst>
                                    </p:anim>
                                    <p:anim calcmode="lin" valueType="num">
                                      <p:cBhvr>
                                        <p:cTn id="32" dur="1000" fill="hold"/>
                                        <p:tgtEl>
                                          <p:spTgt spid="1434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434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434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434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autoUpdateAnimBg="0"/>
      <p:bldP spid="14344" grpId="0" autoUpdateAnimBg="0"/>
      <p:bldP spid="14345" grpId="0" animBg="1" autoUpdateAnimBg="0"/>
      <p:bldP spid="14349" grpId="0" animBg="1" autoUpdateAnimBg="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TIMING" val="|21.4|2.3"/>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5864</Words>
  <Application>WPS 演示</Application>
  <PresentationFormat>自定义</PresentationFormat>
  <Paragraphs>533</Paragraphs>
  <Slides>71</Slides>
  <Notes>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71</vt:i4>
      </vt:variant>
    </vt:vector>
  </HeadingPairs>
  <TitlesOfParts>
    <vt:vector size="91" baseType="lpstr">
      <vt:lpstr>Arial</vt:lpstr>
      <vt:lpstr>宋体</vt:lpstr>
      <vt:lpstr>Wingdings</vt:lpstr>
      <vt:lpstr>思源黑体 CN Regular</vt:lpstr>
      <vt:lpstr>黑体</vt:lpstr>
      <vt:lpstr>Times New Roman</vt:lpstr>
      <vt:lpstr>微软雅黑</vt:lpstr>
      <vt:lpstr>Arial Unicode MS</vt:lpstr>
      <vt:lpstr>等线</vt:lpstr>
      <vt:lpstr>华文行楷</vt:lpstr>
      <vt:lpstr>楷体_GB2312</vt:lpstr>
      <vt:lpstr>新宋体</vt:lpstr>
      <vt:lpstr>楷体</vt:lpstr>
      <vt:lpstr>Verdana</vt:lpstr>
      <vt:lpstr>MingLiU</vt:lpstr>
      <vt:lpstr>仿宋</vt:lpstr>
      <vt:lpstr>华文新魏</vt:lpstr>
      <vt:lpstr>方正琥珀简体</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自由朗读，想一想</vt:lpstr>
      <vt:lpstr>1.全诗是以哪个字展开的？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2.“海日生残夜，江春入旧年”一联，历来被人称道。    请选一个角度，作简要赏析。 </vt:lpstr>
      <vt:lpstr>PowerPoint 演示文稿</vt:lpstr>
      <vt:lpstr>PowerPoint 演示文稿</vt:lpstr>
      <vt:lpstr>PowerPoint 演示文稿</vt:lpstr>
      <vt:lpstr>作者简介</vt:lpstr>
      <vt:lpstr>PowerPoint 演示文稿</vt:lpstr>
      <vt:lpstr>PowerPoint 演示文稿</vt:lpstr>
      <vt:lpstr>PowerPoint 演示文稿</vt:lpstr>
      <vt:lpstr>PowerPoint 演示文稿</vt:lpstr>
      <vt:lpstr>PowerPoint 演示文稿</vt:lpstr>
      <vt:lpstr>PowerPoint 演示文稿</vt:lpstr>
      <vt:lpstr>1.这首小令哪几句是写景的？哪几句是抒情的？</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夏雪莲 编辑部</cp:lastModifiedBy>
  <cp:revision>521</cp:revision>
  <dcterms:created xsi:type="dcterms:W3CDTF">2017-08-03T09:01:00Z</dcterms:created>
  <dcterms:modified xsi:type="dcterms:W3CDTF">2019-09-06T01:54:34Z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