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</p:sldMasterIdLst>
  <p:sldIdLst>
    <p:sldId id="256" r:id="rId3"/>
    <p:sldId id="257" r:id="rId4"/>
    <p:sldId id="352" r:id="rId5"/>
    <p:sldId id="324" r:id="rId6"/>
    <p:sldId id="353" r:id="rId7"/>
    <p:sldId id="325" r:id="rId8"/>
    <p:sldId id="354" r:id="rId9"/>
    <p:sldId id="341" r:id="rId10"/>
    <p:sldId id="369" r:id="rId11"/>
    <p:sldId id="370" r:id="rId12"/>
    <p:sldId id="382" r:id="rId13"/>
    <p:sldId id="383" r:id="rId14"/>
    <p:sldId id="384" r:id="rId15"/>
    <p:sldId id="385" r:id="rId16"/>
    <p:sldId id="386" r:id="rId17"/>
    <p:sldId id="387" r:id="rId18"/>
    <p:sldId id="406" r:id="rId19"/>
    <p:sldId id="407" r:id="rId20"/>
    <p:sldId id="408" r:id="rId21"/>
    <p:sldId id="409" r:id="rId22"/>
    <p:sldId id="388" r:id="rId23"/>
    <p:sldId id="410" r:id="rId24"/>
    <p:sldId id="392" r:id="rId25"/>
    <p:sldId id="411" r:id="rId26"/>
    <p:sldId id="389" r:id="rId27"/>
    <p:sldId id="412" r:id="rId28"/>
    <p:sldId id="393" r:id="rId29"/>
    <p:sldId id="413" r:id="rId30"/>
    <p:sldId id="390" r:id="rId31"/>
    <p:sldId id="394" r:id="rId32"/>
    <p:sldId id="391" r:id="rId33"/>
    <p:sldId id="395" r:id="rId34"/>
    <p:sldId id="414" r:id="rId35"/>
    <p:sldId id="415" r:id="rId36"/>
    <p:sldId id="416" r:id="rId37"/>
    <p:sldId id="417" r:id="rId38"/>
    <p:sldId id="418" r:id="rId39"/>
    <p:sldId id="419" r:id="rId40"/>
    <p:sldId id="333" r:id="rId41"/>
    <p:sldId id="356" r:id="rId42"/>
    <p:sldId id="326" r:id="rId43"/>
    <p:sldId id="357" r:id="rId44"/>
    <p:sldId id="342" r:id="rId45"/>
    <p:sldId id="358" r:id="rId46"/>
    <p:sldId id="420" r:id="rId47"/>
    <p:sldId id="421" r:id="rId48"/>
    <p:sldId id="362" r:id="rId49"/>
    <p:sldId id="422" r:id="rId50"/>
    <p:sldId id="423" r:id="rId51"/>
  </p:sldIdLst>
  <p:sldSz cx="9144000" cy="6858000" type="screen4x3"/>
  <p:notesSz cx="6858000" cy="9144000"/>
  <p:custDataLst>
    <p:tags r:id="rId5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04" y="-114"/>
      </p:cViewPr>
      <p:guideLst>
        <p:guide orient="horz" pos="2200"/>
        <p:guide pos="2892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slide" Target="slides/slide44.xml" /><Relationship Id="rId47" Type="http://schemas.openxmlformats.org/officeDocument/2006/relationships/slide" Target="slides/slide45.xml" /><Relationship Id="rId48" Type="http://schemas.openxmlformats.org/officeDocument/2006/relationships/slide" Target="slides/slide46.xml" /><Relationship Id="rId49" Type="http://schemas.openxmlformats.org/officeDocument/2006/relationships/slide" Target="slides/slide47.xml" /><Relationship Id="rId5" Type="http://schemas.openxmlformats.org/officeDocument/2006/relationships/slide" Target="slides/slide3.xml" /><Relationship Id="rId50" Type="http://schemas.openxmlformats.org/officeDocument/2006/relationships/slide" Target="slides/slide48.xml" /><Relationship Id="rId51" Type="http://schemas.openxmlformats.org/officeDocument/2006/relationships/slide" Target="slides/slide49.xml" /><Relationship Id="rId52" Type="http://schemas.openxmlformats.org/officeDocument/2006/relationships/tags" Target="tags/tag1.xml" /><Relationship Id="rId53" Type="http://schemas.openxmlformats.org/officeDocument/2006/relationships/presProps" Target="presProps.xml" /><Relationship Id="rId54" Type="http://schemas.openxmlformats.org/officeDocument/2006/relationships/viewProps" Target="viewProps.xml" /><Relationship Id="rId55" Type="http://schemas.openxmlformats.org/officeDocument/2006/relationships/theme" Target="theme/theme1.xml" /><Relationship Id="rId56" Type="http://schemas.openxmlformats.org/officeDocument/2006/relationships/tableStyles" Target="tableStyles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3B8CE-08AA-42DB-9876-D9A24403D514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DCC50-2FA5-4025-AE67-A4B29E7D4471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CA57B-93FF-4F28-9AF8-9C754ABBC576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272285-68B6-428D-B76B-4652EE793AA8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DE72F8-384B-419D-A345-394BD45F5FF5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692607-EA2A-467C-8C04-4A333F3FF3FF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4D02F-5FAE-4844-991E-3D7BA06FE2F7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C0E84E-4F4E-495A-A55C-4D54F6799E33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839F36-8B97-49AF-8B6F-B2535CE5DCD8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DE1E47-A9C0-455C-90C1-3E5C80D8DA9B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D08300-AFCB-489D-A5A0-129B300743D7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plit orient="vert"/>
  </p:transition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90E858B-5B89-470A-A450-BD0EB2809B41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split orient="vert"/>
  </p:transition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1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4" name="Text Box 3"/>
          <p:cNvSpPr txBox="1">
            <a:spLocks noChangeArrowheads="1"/>
          </p:cNvSpPr>
          <p:nvPr/>
        </p:nvSpPr>
        <p:spPr bwMode="auto">
          <a:xfrm>
            <a:off x="1455738" y="1555750"/>
            <a:ext cx="5421312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193675" y="1385888"/>
            <a:ext cx="8659813" cy="1753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5400" b="1" smtClean="0">
                <a:solidFill>
                  <a:srgbClr val="FF0000"/>
                </a:solidFill>
              </a:rPr>
              <a:t>24.课内文言文挖空训练</a:t>
            </a:r>
            <a:endParaRPr sz="5400" b="1" smtClean="0">
              <a:solidFill>
                <a:srgbClr val="FF0000"/>
              </a:solidFill>
            </a:endParaRPr>
          </a:p>
          <a:p>
            <a:r>
              <a:rPr sz="5400" b="1" smtClean="0">
                <a:solidFill>
                  <a:srgbClr val="FF0000"/>
                </a:solidFill>
              </a:rPr>
              <a:t> </a:t>
            </a:r>
            <a:r>
              <a:rPr lang="en-US" sz="5400" b="1" smtClean="0">
                <a:solidFill>
                  <a:srgbClr val="FF0000"/>
                </a:solidFill>
              </a:rPr>
              <a:t>                 </a:t>
            </a:r>
            <a:r>
              <a:rPr sz="5400" b="1" smtClean="0">
                <a:solidFill>
                  <a:srgbClr val="FF0000"/>
                </a:solidFill>
              </a:rPr>
              <a:t>——《鸿门宴》</a:t>
            </a:r>
            <a:endParaRPr sz="5400" b="1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136525" y="332740"/>
            <a:ext cx="8916670" cy="50158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sz="3200" b="1"/>
              <a:t>       </a:t>
            </a:r>
            <a:r>
              <a:rPr sz="3200" b="1"/>
              <a:t>沛公旦日</a:t>
            </a:r>
            <a:r>
              <a:rPr sz="3200" b="1" u="sng">
                <a:solidFill>
                  <a:srgbClr val="FF0000"/>
                </a:solidFill>
              </a:rPr>
              <a:t>从（率领、带领）</a:t>
            </a:r>
            <a:r>
              <a:rPr sz="3200" b="1"/>
              <a:t>百余骑来见项王，至鸿门，</a:t>
            </a:r>
            <a:r>
              <a:rPr sz="3200" b="1" u="sng">
                <a:solidFill>
                  <a:srgbClr val="FF0000"/>
                </a:solidFill>
              </a:rPr>
              <a:t>谢（道歉）</a:t>
            </a:r>
            <a:r>
              <a:rPr sz="3200" b="1"/>
              <a:t>曰：“臣与将军</a:t>
            </a:r>
            <a:r>
              <a:rPr sz="3200" b="1" u="sng">
                <a:solidFill>
                  <a:srgbClr val="FF0000"/>
                </a:solidFill>
              </a:rPr>
              <a:t>戮力（合力。戮，同“勠”）</a:t>
            </a:r>
            <a:r>
              <a:rPr sz="3200" b="1"/>
              <a:t>而攻秦，将军战</a:t>
            </a:r>
            <a:r>
              <a:rPr sz="3200" b="1" u="sng">
                <a:solidFill>
                  <a:srgbClr val="FF0000"/>
                </a:solidFill>
              </a:rPr>
              <a:t>河北（黄河以北）</a:t>
            </a:r>
            <a:r>
              <a:rPr sz="3200" b="1"/>
              <a:t>，臣战河南，然不自</a:t>
            </a:r>
            <a:r>
              <a:rPr sz="3200" b="1" u="sng">
                <a:solidFill>
                  <a:srgbClr val="FF0000"/>
                </a:solidFill>
              </a:rPr>
              <a:t>意（料想）</a:t>
            </a:r>
            <a:r>
              <a:rPr sz="3200" b="1"/>
              <a:t>能先入关破秦，得复见将军于此。今者有小人之言，令将军与臣有</a:t>
            </a:r>
            <a:r>
              <a:rPr sz="3200" b="1" u="sng">
                <a:solidFill>
                  <a:srgbClr val="FF0000"/>
                </a:solidFill>
              </a:rPr>
              <a:t>郤（同“隙”，隔阂、嫌怨）</a:t>
            </a:r>
            <a:r>
              <a:rPr sz="3200" b="1"/>
              <a:t>。”项王曰“此沛公左司马曹无伤言之。不然，籍何以至此？”项王即日</a:t>
            </a:r>
            <a:r>
              <a:rPr sz="3200" b="1" u="sng">
                <a:solidFill>
                  <a:srgbClr val="FF0000"/>
                </a:solidFill>
              </a:rPr>
              <a:t>因（就）</a:t>
            </a:r>
            <a:r>
              <a:rPr sz="3200" b="1"/>
              <a:t>留沛公与饮。项王、项伯东向坐；</a:t>
            </a:r>
            <a:r>
              <a:rPr sz="3200" b="1" u="sng">
                <a:solidFill>
                  <a:srgbClr val="FF0000"/>
                </a:solidFill>
              </a:rPr>
              <a:t>亚（次、次于）</a:t>
            </a:r>
            <a:r>
              <a:rPr sz="3200" b="1"/>
              <a:t>父南向坐，亚父者，范增也；沛公北向坐；张良西向侍。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107315" y="116840"/>
            <a:ext cx="8968740" cy="45231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3200" b="1"/>
              <a:t>范增</a:t>
            </a:r>
            <a:r>
              <a:rPr sz="3200" b="1" u="sng">
                <a:solidFill>
                  <a:srgbClr val="FF0000"/>
                </a:solidFill>
              </a:rPr>
              <a:t>数</a:t>
            </a:r>
            <a:r>
              <a:rPr sz="3200" b="1"/>
              <a:t>（       ）</a:t>
            </a:r>
            <a:r>
              <a:rPr sz="3200" b="1" u="sng">
                <a:solidFill>
                  <a:srgbClr val="FF0000"/>
                </a:solidFill>
              </a:rPr>
              <a:t>目</a:t>
            </a:r>
            <a:r>
              <a:rPr sz="3200" b="1"/>
              <a:t>（       ）项王，举所佩玉玦以示之者</a:t>
            </a:r>
            <a:r>
              <a:rPr sz="3200" b="1" u="sng">
                <a:solidFill>
                  <a:srgbClr val="FF0000"/>
                </a:solidFill>
              </a:rPr>
              <a:t>三</a:t>
            </a:r>
            <a:r>
              <a:rPr sz="3200" b="1"/>
              <a:t>（       ），项王默然不应。范增起，出，召项庄，谓曰：“君王为人不忍。</a:t>
            </a:r>
            <a:r>
              <a:rPr sz="3200" b="1" u="sng">
                <a:solidFill>
                  <a:srgbClr val="FF0000"/>
                </a:solidFill>
              </a:rPr>
              <a:t>若</a:t>
            </a:r>
            <a:r>
              <a:rPr sz="3200" b="1"/>
              <a:t>（       ）人前为寿，寿毕，请以剑舞，</a:t>
            </a:r>
            <a:r>
              <a:rPr sz="3200" b="1" u="sng">
                <a:solidFill>
                  <a:srgbClr val="FF0000"/>
                </a:solidFill>
              </a:rPr>
              <a:t>因</a:t>
            </a:r>
            <a:r>
              <a:rPr sz="3200" b="1"/>
              <a:t>（       ）击沛公于坐，杀之。不者，</a:t>
            </a:r>
            <a:r>
              <a:rPr sz="3200" b="1" u="sng">
                <a:solidFill>
                  <a:srgbClr val="FF0000"/>
                </a:solidFill>
              </a:rPr>
              <a:t>若属</a:t>
            </a:r>
            <a:r>
              <a:rPr sz="3200" b="1"/>
              <a:t>（       ）皆</a:t>
            </a:r>
            <a:r>
              <a:rPr sz="3200" b="1" u="sng">
                <a:solidFill>
                  <a:srgbClr val="FF0000"/>
                </a:solidFill>
              </a:rPr>
              <a:t>且</a:t>
            </a:r>
            <a:r>
              <a:rPr sz="3200" b="1"/>
              <a:t>（       ）</a:t>
            </a:r>
            <a:r>
              <a:rPr sz="3200" b="1" u="sng">
                <a:solidFill>
                  <a:srgbClr val="FF0000"/>
                </a:solidFill>
              </a:rPr>
              <a:t>为所</a:t>
            </a:r>
            <a:r>
              <a:rPr sz="3200" b="1"/>
              <a:t>（       ）虏！”庄则入为寿。寿毕，曰：“君王与沛公饮，军中</a:t>
            </a:r>
            <a:r>
              <a:rPr sz="3200" b="1" u="sng">
                <a:solidFill>
                  <a:srgbClr val="FF0000"/>
                </a:solidFill>
              </a:rPr>
              <a:t>无以</a:t>
            </a:r>
            <a:r>
              <a:rPr sz="3200" b="1"/>
              <a:t>（       ）为乐，请以剑舞。”项王曰“诺。”项庄拔剑起舞。项伯亦拔剑起舞，常以身</a:t>
            </a:r>
            <a:r>
              <a:rPr sz="3200" b="1" u="sng">
                <a:solidFill>
                  <a:srgbClr val="FF0000"/>
                </a:solidFill>
              </a:rPr>
              <a:t>翼蔽</a:t>
            </a:r>
            <a:r>
              <a:rPr sz="3200" b="1"/>
              <a:t>（       ）沛公，庄不得击。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323850" y="332740"/>
            <a:ext cx="8423275" cy="50158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3200" b="1"/>
              <a:t>范增</a:t>
            </a:r>
            <a:r>
              <a:rPr sz="3200" b="1" u="sng">
                <a:solidFill>
                  <a:srgbClr val="FF0000"/>
                </a:solidFill>
              </a:rPr>
              <a:t>数（屡次，多次）目（递眼色）</a:t>
            </a:r>
            <a:r>
              <a:rPr sz="3200" b="1"/>
              <a:t>项王，举所佩玉玦以示之者</a:t>
            </a:r>
            <a:r>
              <a:rPr sz="3200" b="1" u="sng">
                <a:solidFill>
                  <a:srgbClr val="FF0000"/>
                </a:solidFill>
              </a:rPr>
              <a:t>三（多次）</a:t>
            </a:r>
            <a:r>
              <a:rPr sz="3200" b="1"/>
              <a:t>，项王默然不应。范增起，出，召项庄，谓曰：“君王为人不忍。</a:t>
            </a:r>
            <a:r>
              <a:rPr sz="3200" b="1" u="sng">
                <a:solidFill>
                  <a:srgbClr val="FF0000"/>
                </a:solidFill>
              </a:rPr>
              <a:t>若（你）</a:t>
            </a:r>
            <a:r>
              <a:rPr sz="3200" b="1"/>
              <a:t>人前为寿，寿毕，请以剑舞，</a:t>
            </a:r>
            <a:r>
              <a:rPr sz="3200" b="1" u="sng">
                <a:solidFill>
                  <a:srgbClr val="FF0000"/>
                </a:solidFill>
              </a:rPr>
              <a:t>因（趁机）</a:t>
            </a:r>
            <a:r>
              <a:rPr sz="3200" b="1"/>
              <a:t>击沛公于坐，杀之。不者，</a:t>
            </a:r>
            <a:r>
              <a:rPr sz="3200" b="1" u="sng">
                <a:solidFill>
                  <a:srgbClr val="FF0000"/>
                </a:solidFill>
              </a:rPr>
              <a:t>若属（你们这些人）</a:t>
            </a:r>
            <a:r>
              <a:rPr sz="3200" b="1"/>
              <a:t>皆</a:t>
            </a:r>
            <a:r>
              <a:rPr sz="3200" b="1" u="sng">
                <a:solidFill>
                  <a:srgbClr val="FF0000"/>
                </a:solidFill>
              </a:rPr>
              <a:t>且（将）为所（被）</a:t>
            </a:r>
            <a:r>
              <a:rPr sz="3200" b="1"/>
              <a:t>虏！”庄则入为寿。寿毕，曰：“君王与沛公饮，军中</a:t>
            </a:r>
            <a:r>
              <a:rPr sz="3200" b="1" u="sng">
                <a:solidFill>
                  <a:srgbClr val="FF0000"/>
                </a:solidFill>
              </a:rPr>
              <a:t>无以（没有什么可以拿来）</a:t>
            </a:r>
            <a:r>
              <a:rPr sz="3200" b="1"/>
              <a:t>为乐，请以剑舞。”项王曰“诺。”项庄拔剑起舞。项伯亦拔剑起舞，常以身</a:t>
            </a:r>
            <a:r>
              <a:rPr sz="3200" b="1" u="sng">
                <a:solidFill>
                  <a:srgbClr val="FF0000"/>
                </a:solidFill>
              </a:rPr>
              <a:t>翼蔽（遮护）</a:t>
            </a:r>
            <a:r>
              <a:rPr sz="3200" b="1"/>
              <a:t>沛公，庄不得击。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107315" y="116840"/>
            <a:ext cx="8968740" cy="6000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3200" b="1"/>
              <a:t>  </a:t>
            </a:r>
            <a:r>
              <a:rPr lang="en-US" sz="3200" b="1"/>
              <a:t>     </a:t>
            </a:r>
            <a:r>
              <a:rPr sz="3200" b="1"/>
              <a:t>于是张良至军门见樊哙。樊哙曰：“今日之事</a:t>
            </a:r>
            <a:r>
              <a:rPr sz="3200" b="1" u="sng">
                <a:solidFill>
                  <a:srgbClr val="FF0000"/>
                </a:solidFill>
              </a:rPr>
              <a:t>何如</a:t>
            </a:r>
            <a:r>
              <a:rPr sz="3200" b="1"/>
              <a:t>（       ）？”良曰：“甚急！今者项庄拔剑舞，其</a:t>
            </a:r>
            <a:r>
              <a:rPr sz="3200" b="1" u="sng">
                <a:solidFill>
                  <a:srgbClr val="FF0000"/>
                </a:solidFill>
              </a:rPr>
              <a:t>意</a:t>
            </a:r>
            <a:r>
              <a:rPr sz="3200" b="1"/>
              <a:t>（       ）常在沛公也。”哙曰：“此迫矣！臣请入，与之同命。”哙即带剑拥盾入军门。交戟之卫士欲止不内。樊哙侧其盾以撞，卫士</a:t>
            </a:r>
            <a:r>
              <a:rPr sz="3200" b="1" u="sng">
                <a:solidFill>
                  <a:srgbClr val="FF0000"/>
                </a:solidFill>
              </a:rPr>
              <a:t>仆</a:t>
            </a:r>
            <a:r>
              <a:rPr sz="3200" b="1"/>
              <a:t>（       ）地。哙遂入，</a:t>
            </a:r>
            <a:r>
              <a:rPr sz="3200" b="1" u="sng">
                <a:solidFill>
                  <a:srgbClr val="FF0000"/>
                </a:solidFill>
              </a:rPr>
              <a:t>披</a:t>
            </a:r>
            <a:r>
              <a:rPr sz="3200" b="1"/>
              <a:t>（       ）帷西向立，瞋目视项王，头发上指，</a:t>
            </a:r>
            <a:r>
              <a:rPr sz="3200" b="1" u="sng">
                <a:solidFill>
                  <a:srgbClr val="FF0000"/>
                </a:solidFill>
              </a:rPr>
              <a:t>目眦</a:t>
            </a:r>
            <a:r>
              <a:rPr sz="3200" b="1"/>
              <a:t>（       ）尽裂。项王按剑而跽曰：“客何为者？”张良曰：“沛公之参乘樊哙者也。”项王曰：“壮士！赐之卮酒。”则与斗卮酒。哙拜</a:t>
            </a:r>
            <a:r>
              <a:rPr sz="3200" b="1" u="sng">
                <a:solidFill>
                  <a:srgbClr val="FF0000"/>
                </a:solidFill>
              </a:rPr>
              <a:t>谢</a:t>
            </a:r>
            <a:r>
              <a:rPr sz="3200" b="1"/>
              <a:t>（       ），起，立而饮之。项王曰：“赐之彘肩。”则与一生彘肩。樊哙覆其盾于地，加彘肩上，拔剑切而</a:t>
            </a:r>
            <a:r>
              <a:rPr sz="3200" b="1" u="sng">
                <a:solidFill>
                  <a:srgbClr val="FF0000"/>
                </a:solidFill>
              </a:rPr>
              <a:t>啖</a:t>
            </a:r>
            <a:r>
              <a:rPr sz="3200" b="1"/>
              <a:t>（       ）之。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323215" y="332740"/>
            <a:ext cx="8423275" cy="649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sz="3200" b="1"/>
              <a:t>        </a:t>
            </a:r>
            <a:r>
              <a:rPr sz="3200" b="1"/>
              <a:t>于是张良至军门见樊哙。樊哙曰：“今日之事</a:t>
            </a:r>
            <a:r>
              <a:rPr sz="3200" b="1" u="sng">
                <a:solidFill>
                  <a:srgbClr val="FF0000"/>
                </a:solidFill>
              </a:rPr>
              <a:t>何如（怎么样）</a:t>
            </a:r>
            <a:r>
              <a:rPr sz="3200" b="1"/>
              <a:t>？”良曰：“甚急！今者项庄拔剑舞，其</a:t>
            </a:r>
            <a:r>
              <a:rPr sz="3200" b="1" u="sng">
                <a:solidFill>
                  <a:srgbClr val="FF0000"/>
                </a:solidFill>
              </a:rPr>
              <a:t>意（意图）</a:t>
            </a:r>
            <a:r>
              <a:rPr sz="3200" b="1"/>
              <a:t>常在沛公也。”哙曰：“此迫矣！臣请入，与之同命。”哙即带剑拥盾入军门。交戟之卫士欲止不内。樊哙侧其盾以撞，卫士</a:t>
            </a:r>
            <a:r>
              <a:rPr sz="3200" b="1" u="sng">
                <a:solidFill>
                  <a:srgbClr val="FF0000"/>
                </a:solidFill>
              </a:rPr>
              <a:t>仆（跌倒）</a:t>
            </a:r>
            <a:r>
              <a:rPr sz="3200" b="1"/>
              <a:t>地。哙遂入，</a:t>
            </a:r>
            <a:r>
              <a:rPr sz="3200" b="1" u="sng">
                <a:solidFill>
                  <a:srgbClr val="FF0000"/>
                </a:solidFill>
              </a:rPr>
              <a:t>披（分开）</a:t>
            </a:r>
            <a:r>
              <a:rPr sz="3200" b="1"/>
              <a:t>帷西向立，瞋目视项王，头发上指，</a:t>
            </a:r>
            <a:r>
              <a:rPr sz="3200" b="1" u="sng">
                <a:solidFill>
                  <a:srgbClr val="FF0000"/>
                </a:solidFill>
              </a:rPr>
              <a:t>目眦（眼眶）</a:t>
            </a:r>
            <a:r>
              <a:rPr sz="3200" b="1"/>
              <a:t>尽裂。项王按剑而跽曰：“客何为者？”张良曰：“沛公之参乘樊哙者也。”项王曰：“壮士！赐之卮酒。”则与斗卮酒。哙拜</a:t>
            </a:r>
            <a:r>
              <a:rPr sz="3200" b="1" u="sng">
                <a:solidFill>
                  <a:srgbClr val="FF0000"/>
                </a:solidFill>
              </a:rPr>
              <a:t>谢（感谢）</a:t>
            </a:r>
            <a:r>
              <a:rPr sz="3200" b="1"/>
              <a:t>，起，立而饮之。项王曰：“赐之彘肩。”则与一生彘肩。樊哙覆其盾于地，加彘肩上，拔剑切而</a:t>
            </a:r>
            <a:r>
              <a:rPr sz="3200" b="1" u="sng">
                <a:solidFill>
                  <a:srgbClr val="FF0000"/>
                </a:solidFill>
              </a:rPr>
              <a:t>啖（吃）</a:t>
            </a:r>
            <a:r>
              <a:rPr sz="3200" b="1"/>
              <a:t>之。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107315" y="116840"/>
            <a:ext cx="8968740" cy="6000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3200" b="1"/>
              <a:t>项王曰：“壮士！能复饮乎？”樊哙曰：“臣死</a:t>
            </a:r>
            <a:r>
              <a:rPr sz="3200" b="1" u="sng">
                <a:solidFill>
                  <a:srgbClr val="FF0000"/>
                </a:solidFill>
              </a:rPr>
              <a:t>且</a:t>
            </a:r>
            <a:r>
              <a:rPr sz="3200" b="1"/>
              <a:t>（       ）不避，卮酒</a:t>
            </a:r>
            <a:r>
              <a:rPr sz="3200" b="1" u="sng">
                <a:solidFill>
                  <a:srgbClr val="FF0000"/>
                </a:solidFill>
              </a:rPr>
              <a:t>安</a:t>
            </a:r>
            <a:r>
              <a:rPr sz="3200" b="1"/>
              <a:t>（       ）足</a:t>
            </a:r>
            <a:r>
              <a:rPr sz="3200" b="1" u="sng">
                <a:solidFill>
                  <a:srgbClr val="FF0000"/>
                </a:solidFill>
              </a:rPr>
              <a:t>辞</a:t>
            </a:r>
            <a:r>
              <a:rPr sz="3200" b="1"/>
              <a:t>（       ）！夫秦王有虎狼之心，杀人如不能</a:t>
            </a:r>
            <a:r>
              <a:rPr sz="3200" b="1" u="sng">
                <a:solidFill>
                  <a:srgbClr val="FF0000"/>
                </a:solidFill>
              </a:rPr>
              <a:t>举</a:t>
            </a:r>
            <a:r>
              <a:rPr sz="3200" b="1"/>
              <a:t>（       ），刑人如恐不</a:t>
            </a:r>
            <a:r>
              <a:rPr sz="3200" b="1" u="sng">
                <a:solidFill>
                  <a:srgbClr val="FF0000"/>
                </a:solidFill>
              </a:rPr>
              <a:t>胜</a:t>
            </a:r>
            <a:r>
              <a:rPr sz="3200" b="1"/>
              <a:t>（       ），天下皆叛之。怀王与诸将约曰：‘先破秦入咸阳者王之。’今沛公先破秦入咸阳，毫毛不敢有所近，封闭宫室，还军霸上，以待大王来。</a:t>
            </a:r>
            <a:r>
              <a:rPr sz="3200" b="1" u="sng">
                <a:solidFill>
                  <a:srgbClr val="FF0000"/>
                </a:solidFill>
              </a:rPr>
              <a:t>故</a:t>
            </a:r>
            <a:r>
              <a:rPr sz="3200" b="1"/>
              <a:t>（       ）遣将守关者，备他盗出人与非常也。劳苦而功高如此，未有封侯之赏，而</a:t>
            </a:r>
            <a:r>
              <a:rPr sz="3200" b="1" u="sng">
                <a:solidFill>
                  <a:srgbClr val="FF0000"/>
                </a:solidFill>
              </a:rPr>
              <a:t>听细</a:t>
            </a:r>
            <a:r>
              <a:rPr sz="3200" b="1"/>
              <a:t>（       ）说，欲诛有功之人，此</a:t>
            </a:r>
            <a:r>
              <a:rPr sz="3200" b="1" u="sng">
                <a:solidFill>
                  <a:srgbClr val="FF0000"/>
                </a:solidFill>
              </a:rPr>
              <a:t>亡</a:t>
            </a:r>
            <a:r>
              <a:rPr sz="3200" b="1"/>
              <a:t>（       ）秦之续耳。</a:t>
            </a:r>
            <a:r>
              <a:rPr sz="3200" b="1" u="sng">
                <a:solidFill>
                  <a:srgbClr val="FF0000"/>
                </a:solidFill>
              </a:rPr>
              <a:t>窃为</a:t>
            </a:r>
            <a:r>
              <a:rPr sz="3200" b="1"/>
              <a:t>（       ）大王不取也！”项王未有以应，曰“坐。”樊哙从良坐。坐</a:t>
            </a:r>
            <a:r>
              <a:rPr sz="3200" b="1" u="sng">
                <a:solidFill>
                  <a:srgbClr val="FF0000"/>
                </a:solidFill>
              </a:rPr>
              <a:t>须臾</a:t>
            </a:r>
            <a:r>
              <a:rPr sz="3200" b="1"/>
              <a:t>（       ），沛公起</a:t>
            </a:r>
            <a:r>
              <a:rPr sz="3200" b="1" u="sng">
                <a:solidFill>
                  <a:srgbClr val="FF0000"/>
                </a:solidFill>
              </a:rPr>
              <a:t>如</a:t>
            </a:r>
            <a:r>
              <a:rPr sz="3200" b="1"/>
              <a:t>（       ）厕，因招樊哙出。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35560" y="44450"/>
            <a:ext cx="8874125" cy="649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3200" b="1"/>
              <a:t>项王曰：“壮士！能复饮乎？”樊哙曰：“臣死</a:t>
            </a:r>
            <a:r>
              <a:rPr sz="3200" b="1" u="sng">
                <a:solidFill>
                  <a:srgbClr val="FF0000"/>
                </a:solidFill>
              </a:rPr>
              <a:t>且（尚且）</a:t>
            </a:r>
            <a:r>
              <a:rPr sz="3200" b="1"/>
              <a:t>不避，卮酒</a:t>
            </a:r>
            <a:r>
              <a:rPr sz="3200" b="1" u="sng">
                <a:solidFill>
                  <a:srgbClr val="FF0000"/>
                </a:solidFill>
              </a:rPr>
              <a:t>安（怎么）</a:t>
            </a:r>
            <a:r>
              <a:rPr sz="3200" b="1"/>
              <a:t>足</a:t>
            </a:r>
            <a:r>
              <a:rPr sz="3200" b="1" u="sng">
                <a:solidFill>
                  <a:srgbClr val="FF0000"/>
                </a:solidFill>
              </a:rPr>
              <a:t>辞（推辞）</a:t>
            </a:r>
            <a:r>
              <a:rPr sz="3200" b="1"/>
              <a:t>！夫秦王有虎狼之心，杀人如不能</a:t>
            </a:r>
            <a:r>
              <a:rPr sz="3200" b="1" u="sng">
                <a:solidFill>
                  <a:srgbClr val="FF0000"/>
                </a:solidFill>
              </a:rPr>
              <a:t>举（尽）</a:t>
            </a:r>
            <a:r>
              <a:rPr sz="3200" b="1"/>
              <a:t>，刑人如恐不</a:t>
            </a:r>
            <a:r>
              <a:rPr sz="3200" b="1" u="sng">
                <a:solidFill>
                  <a:srgbClr val="FF0000"/>
                </a:solidFill>
              </a:rPr>
              <a:t>胜（尽）</a:t>
            </a:r>
            <a:r>
              <a:rPr sz="3200" b="1"/>
              <a:t>，天下皆叛之。怀王与诸将约曰：‘先破秦入咸阳者王之。’今沛公先破秦入咸阳，毫毛不敢有所近，封闭宫室，还军霸上，以待大王来。</a:t>
            </a:r>
            <a:r>
              <a:rPr sz="3200" b="1" u="sng">
                <a:solidFill>
                  <a:srgbClr val="FF0000"/>
                </a:solidFill>
              </a:rPr>
              <a:t>故（特意）</a:t>
            </a:r>
            <a:r>
              <a:rPr sz="3200" b="1"/>
              <a:t>遣将守关者，备他盗出人与非常也。劳苦而功高如此，未有封侯之赏，而</a:t>
            </a:r>
            <a:r>
              <a:rPr sz="3200" b="1" u="sng">
                <a:solidFill>
                  <a:srgbClr val="FF0000"/>
                </a:solidFill>
              </a:rPr>
              <a:t>听细（小人的谗言）</a:t>
            </a:r>
            <a:r>
              <a:rPr sz="3200" b="1"/>
              <a:t>说，欲诛有功之人，此亡（已亡的）秦之续耳。</a:t>
            </a:r>
            <a:r>
              <a:rPr sz="3200" b="1" u="sng">
                <a:solidFill>
                  <a:srgbClr val="FF0000"/>
                </a:solidFill>
              </a:rPr>
              <a:t>窃为（私意认为，窃，表示个人意见的谦辞）</a:t>
            </a:r>
            <a:r>
              <a:rPr sz="3200" b="1"/>
              <a:t>大王不取也！”项王未有以应，曰“坐。”樊哙从良坐。坐</a:t>
            </a:r>
            <a:r>
              <a:rPr sz="3200" b="1" u="sng">
                <a:solidFill>
                  <a:srgbClr val="FF0000"/>
                </a:solidFill>
              </a:rPr>
              <a:t>须臾（一会儿）</a:t>
            </a:r>
            <a:r>
              <a:rPr sz="3200" b="1"/>
              <a:t>，沛公起</a:t>
            </a:r>
            <a:r>
              <a:rPr sz="3200" b="1" u="sng">
                <a:solidFill>
                  <a:srgbClr val="FF0000"/>
                </a:solidFill>
              </a:rPr>
              <a:t>如（去，上）</a:t>
            </a:r>
            <a:r>
              <a:rPr sz="3200" b="1"/>
              <a:t>厕，因招樊哙出。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107315" y="116840"/>
            <a:ext cx="8968740" cy="61239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sz="2800" b="1"/>
              <a:t>        </a:t>
            </a:r>
            <a:r>
              <a:rPr sz="2800" b="1"/>
              <a:t>沛公已出，项王使都尉陈平召沛公。沛公曰：“今者出，未</a:t>
            </a:r>
            <a:r>
              <a:rPr sz="2800" b="1" u="sng">
                <a:solidFill>
                  <a:srgbClr val="FF0000"/>
                </a:solidFill>
              </a:rPr>
              <a:t>辞</a:t>
            </a:r>
            <a:r>
              <a:rPr sz="2800" b="1"/>
              <a:t>（       ）也，为之奈何？”樊哙曰：“大行不</a:t>
            </a:r>
            <a:r>
              <a:rPr sz="2800" b="1" u="sng">
                <a:solidFill>
                  <a:srgbClr val="FF0000"/>
                </a:solidFill>
              </a:rPr>
              <a:t>顾</a:t>
            </a:r>
            <a:r>
              <a:rPr sz="2800" b="1"/>
              <a:t>（       ）细谨，大礼不</a:t>
            </a:r>
            <a:r>
              <a:rPr sz="2800" b="1" u="sng">
                <a:solidFill>
                  <a:srgbClr val="FF0000"/>
                </a:solidFill>
              </a:rPr>
              <a:t>辞</a:t>
            </a:r>
            <a:r>
              <a:rPr sz="2800" b="1"/>
              <a:t>（       ）小</a:t>
            </a:r>
            <a:r>
              <a:rPr sz="2800" b="1" u="sng">
                <a:solidFill>
                  <a:srgbClr val="FF0000"/>
                </a:solidFill>
              </a:rPr>
              <a:t>让</a:t>
            </a:r>
            <a:r>
              <a:rPr sz="2800" b="1"/>
              <a:t>（       ）。如今人</a:t>
            </a:r>
            <a:r>
              <a:rPr sz="2800" b="1" u="sng">
                <a:solidFill>
                  <a:srgbClr val="FF0000"/>
                </a:solidFill>
              </a:rPr>
              <a:t>方</a:t>
            </a:r>
            <a:r>
              <a:rPr sz="2800" b="1"/>
              <a:t>（       ）为</a:t>
            </a:r>
            <a:r>
              <a:rPr sz="2800" b="1" u="sng">
                <a:solidFill>
                  <a:srgbClr val="FF0000"/>
                </a:solidFill>
              </a:rPr>
              <a:t>刀俎</a:t>
            </a:r>
            <a:r>
              <a:rPr sz="2800" b="1"/>
              <a:t>（       ），我为鱼肉，何辞</a:t>
            </a:r>
            <a:r>
              <a:rPr sz="2800" b="1" u="sng">
                <a:solidFill>
                  <a:srgbClr val="FF0000"/>
                </a:solidFill>
              </a:rPr>
              <a:t>为</a:t>
            </a:r>
            <a:r>
              <a:rPr sz="2800" b="1"/>
              <a:t>（       ）？”于是遂去。乃令张良留</a:t>
            </a:r>
            <a:r>
              <a:rPr sz="2800" b="1" u="sng">
                <a:solidFill>
                  <a:srgbClr val="FF0000"/>
                </a:solidFill>
              </a:rPr>
              <a:t>谢</a:t>
            </a:r>
            <a:r>
              <a:rPr sz="2800" b="1"/>
              <a:t>（       ）。良问曰：“大王来何</a:t>
            </a:r>
            <a:r>
              <a:rPr sz="2800" b="1" u="sng">
                <a:solidFill>
                  <a:srgbClr val="FF0000"/>
                </a:solidFill>
              </a:rPr>
              <a:t>操</a:t>
            </a:r>
            <a:r>
              <a:rPr sz="2800" b="1"/>
              <a:t>（       ）？”曰：“我持白璧一双，欲献项王，玉斗一双，欲与亚父。</a:t>
            </a:r>
            <a:r>
              <a:rPr sz="2800" b="1" u="sng">
                <a:solidFill>
                  <a:srgbClr val="FF0000"/>
                </a:solidFill>
              </a:rPr>
              <a:t>会</a:t>
            </a:r>
            <a:r>
              <a:rPr sz="2800" b="1"/>
              <a:t>（       ）其怒，不敢献。公</a:t>
            </a:r>
            <a:r>
              <a:rPr sz="2800" b="1" u="sng">
                <a:solidFill>
                  <a:srgbClr val="FF0000"/>
                </a:solidFill>
              </a:rPr>
              <a:t>为</a:t>
            </a:r>
            <a:r>
              <a:rPr sz="2800" b="1"/>
              <a:t>（       ）我献之。”张良曰：“谨诺。”当是时，项王军在鸿门下，沛公军在霸上，相</a:t>
            </a:r>
            <a:r>
              <a:rPr sz="2800" b="1" u="sng">
                <a:solidFill>
                  <a:srgbClr val="FF0000"/>
                </a:solidFill>
              </a:rPr>
              <a:t>去</a:t>
            </a:r>
            <a:r>
              <a:rPr sz="2800" b="1"/>
              <a:t>（       ）四十里。沛公则</a:t>
            </a:r>
            <a:r>
              <a:rPr sz="2800" b="1" u="sng">
                <a:solidFill>
                  <a:srgbClr val="FF0000"/>
                </a:solidFill>
              </a:rPr>
              <a:t>置</a:t>
            </a:r>
            <a:r>
              <a:rPr sz="2800" b="1"/>
              <a:t>（       ）车骑，脱身独骑，与樊哙、夏侯婴、靳强、纪信等四人持剑盾步走，从郦山下，</a:t>
            </a:r>
            <a:r>
              <a:rPr sz="2800" b="1" u="sng">
                <a:solidFill>
                  <a:srgbClr val="FF0000"/>
                </a:solidFill>
              </a:rPr>
              <a:t>道</a:t>
            </a:r>
            <a:r>
              <a:rPr sz="2800" b="1"/>
              <a:t>（       ）芷阳</a:t>
            </a:r>
            <a:r>
              <a:rPr sz="2800" b="1" u="sng">
                <a:solidFill>
                  <a:srgbClr val="FF0000"/>
                </a:solidFill>
              </a:rPr>
              <a:t>间行（       </a:t>
            </a:r>
            <a:r>
              <a:rPr sz="2800" b="1"/>
              <a:t>）。沛公谓张良曰：“从此道至吾军，不</a:t>
            </a:r>
            <a:r>
              <a:rPr sz="2800" b="1" u="sng">
                <a:solidFill>
                  <a:srgbClr val="FF0000"/>
                </a:solidFill>
              </a:rPr>
              <a:t>过</a:t>
            </a:r>
            <a:r>
              <a:rPr sz="2800" b="1"/>
              <a:t>（       ）二十里耳。</a:t>
            </a:r>
            <a:r>
              <a:rPr sz="2800" b="1" u="sng">
                <a:solidFill>
                  <a:srgbClr val="FF0000"/>
                </a:solidFill>
              </a:rPr>
              <a:t>度</a:t>
            </a:r>
            <a:r>
              <a:rPr sz="2800" b="1"/>
              <a:t>（       ）我至军中，公</a:t>
            </a:r>
            <a:r>
              <a:rPr sz="2800" b="1" u="sng">
                <a:solidFill>
                  <a:srgbClr val="FF0000"/>
                </a:solidFill>
              </a:rPr>
              <a:t>乃</a:t>
            </a:r>
            <a:r>
              <a:rPr sz="2800" b="1"/>
              <a:t>（       ）入。”</a:t>
            </a:r>
            <a:endParaRPr sz="2800" b="1"/>
          </a:p>
        </p:txBody>
      </p:sp>
    </p:spTree>
  </p:cSld>
  <p:clrMapOvr>
    <a:masterClrMapping/>
  </p:clrMapOvr>
  <p:transition>
    <p:split orient="vert"/>
  </p:transition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35560" y="44450"/>
            <a:ext cx="8874125" cy="65544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sz="2800" b="1"/>
              <a:t>       </a:t>
            </a:r>
            <a:r>
              <a:rPr sz="2800" b="1"/>
              <a:t>沛公已出，项王使都尉陈平召沛公。沛公曰：“今者出，未</a:t>
            </a:r>
            <a:r>
              <a:rPr sz="2800" b="1" u="sng">
                <a:solidFill>
                  <a:srgbClr val="FF0000"/>
                </a:solidFill>
              </a:rPr>
              <a:t>辞（告辞）</a:t>
            </a:r>
            <a:r>
              <a:rPr sz="2800" b="1"/>
              <a:t>也，为之奈何？”樊哙曰：“大行不</a:t>
            </a:r>
            <a:r>
              <a:rPr sz="2800" b="1" u="sng">
                <a:solidFill>
                  <a:srgbClr val="FF0000"/>
                </a:solidFill>
              </a:rPr>
              <a:t>顾（理会）</a:t>
            </a:r>
            <a:r>
              <a:rPr sz="2800" b="1"/>
              <a:t>细谨，大礼不</a:t>
            </a:r>
            <a:r>
              <a:rPr sz="2800" b="1" u="sng">
                <a:solidFill>
                  <a:srgbClr val="FF0000"/>
                </a:solidFill>
              </a:rPr>
              <a:t>辞（回避）</a:t>
            </a:r>
            <a:r>
              <a:rPr sz="2800" b="1"/>
              <a:t>小</a:t>
            </a:r>
            <a:r>
              <a:rPr sz="2800" b="1" u="sng">
                <a:solidFill>
                  <a:srgbClr val="FF0000"/>
                </a:solidFill>
              </a:rPr>
              <a:t>让（责备）</a:t>
            </a:r>
            <a:r>
              <a:rPr sz="2800" b="1"/>
              <a:t>。如今人</a:t>
            </a:r>
            <a:r>
              <a:rPr sz="2800" b="1" u="sng">
                <a:solidFill>
                  <a:srgbClr val="FF0000"/>
                </a:solidFill>
              </a:rPr>
              <a:t>方（正）</a:t>
            </a:r>
            <a:r>
              <a:rPr sz="2800" b="1"/>
              <a:t>为</a:t>
            </a:r>
            <a:r>
              <a:rPr sz="2800" b="1" u="sng">
                <a:solidFill>
                  <a:srgbClr val="FF0000"/>
                </a:solidFill>
              </a:rPr>
              <a:t>刀俎（刀和砧板）</a:t>
            </a:r>
            <a:r>
              <a:rPr sz="2800" b="1"/>
              <a:t>，我为鱼肉，何辞</a:t>
            </a:r>
            <a:r>
              <a:rPr sz="2800" b="1" u="sng">
                <a:solidFill>
                  <a:srgbClr val="FF0000"/>
                </a:solidFill>
              </a:rPr>
              <a:t>为（为，语气助词，用于句末，表示反问）</a:t>
            </a:r>
            <a:r>
              <a:rPr sz="2800" b="1"/>
              <a:t>？”于是遂去。乃令张良留</a:t>
            </a:r>
            <a:r>
              <a:rPr sz="2800" b="1" u="sng">
                <a:solidFill>
                  <a:srgbClr val="FF0000"/>
                </a:solidFill>
              </a:rPr>
              <a:t>谢（道歉）</a:t>
            </a:r>
            <a:r>
              <a:rPr sz="2800" b="1"/>
              <a:t>。良问曰：“大王来何</a:t>
            </a:r>
            <a:r>
              <a:rPr sz="2800" b="1" u="sng">
                <a:solidFill>
                  <a:srgbClr val="FF0000"/>
                </a:solidFill>
              </a:rPr>
              <a:t>操（拿）</a:t>
            </a:r>
            <a:r>
              <a:rPr sz="2800" b="1"/>
              <a:t>？”曰：“我持白璧一双，欲献项王，玉斗一双，欲与亚父。</a:t>
            </a:r>
            <a:r>
              <a:rPr sz="2800" b="1" u="sng">
                <a:solidFill>
                  <a:srgbClr val="FF0000"/>
                </a:solidFill>
              </a:rPr>
              <a:t>会（正碰上）</a:t>
            </a:r>
            <a:r>
              <a:rPr sz="2800" b="1"/>
              <a:t>其怒，不敢献。公</a:t>
            </a:r>
            <a:r>
              <a:rPr sz="2800" b="1" u="sng">
                <a:solidFill>
                  <a:srgbClr val="FF0000"/>
                </a:solidFill>
              </a:rPr>
              <a:t>为（替）</a:t>
            </a:r>
            <a:r>
              <a:rPr sz="2800" b="1"/>
              <a:t>我献之。”张良曰：“谨诺。”当是时，项王军在鸿门下，沛公军在霸上，相</a:t>
            </a:r>
            <a:r>
              <a:rPr sz="2800" b="1" u="sng">
                <a:solidFill>
                  <a:srgbClr val="FF0000"/>
                </a:solidFill>
              </a:rPr>
              <a:t>去（距离）</a:t>
            </a:r>
            <a:r>
              <a:rPr sz="2800" b="1"/>
              <a:t>四十里。沛公则</a:t>
            </a:r>
            <a:r>
              <a:rPr sz="2800" b="1" u="sng">
                <a:solidFill>
                  <a:srgbClr val="FF0000"/>
                </a:solidFill>
              </a:rPr>
              <a:t>置（放弃，丢下）</a:t>
            </a:r>
            <a:r>
              <a:rPr sz="2800" b="1"/>
              <a:t>车骑，脱身独骑，与樊哙、夏侯婴、靳强、纪信等四人持剑盾步走，从郦山下，</a:t>
            </a:r>
            <a:r>
              <a:rPr sz="2800" b="1" u="sng">
                <a:solidFill>
                  <a:srgbClr val="FF0000"/>
                </a:solidFill>
              </a:rPr>
              <a:t>道（取道）</a:t>
            </a:r>
            <a:r>
              <a:rPr sz="2800" b="1"/>
              <a:t>芷阳</a:t>
            </a:r>
            <a:r>
              <a:rPr sz="2800" b="1" u="sng">
                <a:solidFill>
                  <a:srgbClr val="FF0000"/>
                </a:solidFill>
              </a:rPr>
              <a:t>间行（秘密地走。间，秘密地。）</a:t>
            </a:r>
            <a:r>
              <a:rPr sz="2800" b="1"/>
              <a:t>。沛公谓张良曰：“从此道至吾军，不</a:t>
            </a:r>
            <a:r>
              <a:rPr sz="2800" b="1" u="sng">
                <a:solidFill>
                  <a:srgbClr val="FF0000"/>
                </a:solidFill>
              </a:rPr>
              <a:t>过（超过）</a:t>
            </a:r>
            <a:r>
              <a:rPr sz="2800" b="1"/>
              <a:t>二十里耳。</a:t>
            </a:r>
            <a:r>
              <a:rPr sz="2800" b="1" u="sng">
                <a:solidFill>
                  <a:srgbClr val="FF0000"/>
                </a:solidFill>
              </a:rPr>
              <a:t>度（估计）</a:t>
            </a:r>
            <a:r>
              <a:rPr sz="2800" b="1"/>
              <a:t>我至军中，公</a:t>
            </a:r>
            <a:r>
              <a:rPr sz="2800" b="1" u="sng">
                <a:solidFill>
                  <a:srgbClr val="FF0000"/>
                </a:solidFill>
              </a:rPr>
              <a:t>乃（才）</a:t>
            </a:r>
            <a:r>
              <a:rPr sz="2800" b="1"/>
              <a:t>入。”</a:t>
            </a:r>
            <a:endParaRPr sz="2800" b="1"/>
          </a:p>
        </p:txBody>
      </p:sp>
    </p:spTree>
  </p:cSld>
  <p:clrMapOvr>
    <a:masterClrMapping/>
  </p:clrMapOvr>
  <p:transition>
    <p:split orient="vert"/>
  </p:transition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107315" y="116840"/>
            <a:ext cx="8968740" cy="50158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sz="3200" b="1"/>
              <a:t>       </a:t>
            </a:r>
            <a:r>
              <a:rPr sz="3200" b="1"/>
              <a:t>沛公已去，间至军中。张良入</a:t>
            </a:r>
            <a:r>
              <a:rPr sz="3200" b="1" u="sng">
                <a:solidFill>
                  <a:srgbClr val="FF0000"/>
                </a:solidFill>
              </a:rPr>
              <a:t>谢</a:t>
            </a:r>
            <a:r>
              <a:rPr sz="3200" b="1"/>
              <a:t>（       ），曰：“沛公不</a:t>
            </a:r>
            <a:r>
              <a:rPr sz="3200" b="1" u="sng">
                <a:solidFill>
                  <a:srgbClr val="FF0000"/>
                </a:solidFill>
              </a:rPr>
              <a:t>胜</a:t>
            </a:r>
            <a:r>
              <a:rPr sz="3200" b="1"/>
              <a:t>（       ）杯杓，不能</a:t>
            </a:r>
            <a:r>
              <a:rPr sz="3200" b="1" u="sng">
                <a:solidFill>
                  <a:srgbClr val="FF0000"/>
                </a:solidFill>
              </a:rPr>
              <a:t>辞</a:t>
            </a:r>
            <a:r>
              <a:rPr sz="3200" b="1"/>
              <a:t>（       ）。谨使臣良奉白璧一双，</a:t>
            </a:r>
            <a:r>
              <a:rPr sz="3200" b="1" u="sng">
                <a:solidFill>
                  <a:srgbClr val="FF0000"/>
                </a:solidFill>
              </a:rPr>
              <a:t>再拜</a:t>
            </a:r>
            <a:r>
              <a:rPr sz="3200" b="1"/>
              <a:t>（       ）献大王</a:t>
            </a:r>
            <a:r>
              <a:rPr sz="3200" b="1" u="sng">
                <a:solidFill>
                  <a:srgbClr val="FF0000"/>
                </a:solidFill>
              </a:rPr>
              <a:t>足下</a:t>
            </a:r>
            <a:r>
              <a:rPr sz="3200" b="1"/>
              <a:t>（       ），玉斗一双，再拜奉大将军足下。”项王曰：“沛公</a:t>
            </a:r>
            <a:r>
              <a:rPr sz="3200" b="1" u="sng">
                <a:solidFill>
                  <a:srgbClr val="FF0000"/>
                </a:solidFill>
              </a:rPr>
              <a:t>安</a:t>
            </a:r>
            <a:r>
              <a:rPr sz="3200" b="1"/>
              <a:t>（       ）在？”良曰：“闻大王有意</a:t>
            </a:r>
            <a:r>
              <a:rPr sz="3200" b="1" u="sng">
                <a:solidFill>
                  <a:srgbClr val="FF0000"/>
                </a:solidFill>
              </a:rPr>
              <a:t>督过</a:t>
            </a:r>
            <a:r>
              <a:rPr sz="3200" b="1"/>
              <a:t>（       ）之，脱身独去，已至军矣。”项王则受璧，</a:t>
            </a:r>
            <a:r>
              <a:rPr sz="3200" b="1" u="sng">
                <a:solidFill>
                  <a:srgbClr val="FF0000"/>
                </a:solidFill>
              </a:rPr>
              <a:t>置</a:t>
            </a:r>
            <a:r>
              <a:rPr sz="3200" b="1"/>
              <a:t>（       ）之坐上。亚父受玉斗，置之地，拔剑撞而破之，曰：“唉！</a:t>
            </a:r>
            <a:r>
              <a:rPr sz="3200" b="1" u="sng">
                <a:solidFill>
                  <a:srgbClr val="FF0000"/>
                </a:solidFill>
              </a:rPr>
              <a:t>竖子</a:t>
            </a:r>
            <a:r>
              <a:rPr sz="3200" b="1"/>
              <a:t>（       ）不足与谋！夺项王天下者必沛公也。</a:t>
            </a:r>
            <a:r>
              <a:rPr sz="3200" b="1" u="sng">
                <a:solidFill>
                  <a:srgbClr val="FF0000"/>
                </a:solidFill>
              </a:rPr>
              <a:t>吾属</a:t>
            </a:r>
            <a:r>
              <a:rPr sz="3200" b="1"/>
              <a:t>（       ）今</a:t>
            </a:r>
            <a:r>
              <a:rPr sz="3200" b="1" u="sng">
                <a:solidFill>
                  <a:srgbClr val="FF0000"/>
                </a:solidFill>
              </a:rPr>
              <a:t>为</a:t>
            </a:r>
            <a:r>
              <a:rPr sz="3200" b="1"/>
              <a:t>（       ）之虏矣！”沛公至军，立诛杀曹无伤。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827088" y="1125538"/>
            <a:ext cx="7631112" cy="27997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400" b="1" smtClean="0">
                <a:solidFill>
                  <a:srgbClr val="FF0000"/>
                </a:solidFill>
                <a:ea typeface="楷体_GB2312" panose="02010609030101010101" pitchFamily="49" charset="-122"/>
              </a:rPr>
              <a:t>学习目标：</a:t>
            </a:r>
            <a:endParaRPr lang="en-US" altLang="zh-CN" sz="4400" b="1" smtClean="0">
              <a:solidFill>
                <a:srgbClr val="FF0000"/>
              </a:solidFill>
              <a:ea typeface="楷体_GB2312" panose="02010609030101010101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4400" b="1" smtClean="0">
                <a:solidFill>
                  <a:srgbClr val="FF0000"/>
                </a:solidFill>
                <a:ea typeface="楷体_GB2312" panose="02010609030101010101" pitchFamily="49" charset="-122"/>
              </a:rPr>
              <a:t>1.</a:t>
            </a:r>
            <a:r>
              <a:rPr lang="zh-CN" altLang="en-US" sz="4400" b="1" smtClean="0">
                <a:solidFill>
                  <a:srgbClr val="FF0000"/>
                </a:solidFill>
                <a:ea typeface="楷体_GB2312" panose="02010609030101010101" pitchFamily="49" charset="-122"/>
              </a:rPr>
              <a:t>理解、落实关键字句</a:t>
            </a:r>
            <a:r>
              <a:rPr lang="en-US" altLang="zh-CN" sz="4400" b="1" smtClean="0">
                <a:solidFill>
                  <a:srgbClr val="FF0000"/>
                </a:solidFill>
                <a:ea typeface="楷体_GB2312" panose="02010609030101010101" pitchFamily="49" charset="-122"/>
              </a:rPr>
              <a:t>,</a:t>
            </a:r>
            <a:endParaRPr lang="en-US" altLang="zh-CN" sz="4400" b="1" smtClean="0">
              <a:solidFill>
                <a:srgbClr val="FF0000"/>
              </a:solidFill>
              <a:ea typeface="楷体_GB2312" panose="02010609030101010101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4400" b="1" smtClean="0">
                <a:solidFill>
                  <a:srgbClr val="FF0000"/>
                </a:solidFill>
                <a:ea typeface="楷体_GB2312" panose="02010609030101010101" pitchFamily="49" charset="-122"/>
              </a:rPr>
              <a:t>2.</a:t>
            </a:r>
            <a:r>
              <a:rPr lang="zh-CN" altLang="en-US" sz="4400" b="1" smtClean="0">
                <a:solidFill>
                  <a:srgbClr val="FF0000"/>
                </a:solidFill>
                <a:ea typeface="楷体_GB2312" panose="02010609030101010101" pitchFamily="49" charset="-122"/>
              </a:rPr>
              <a:t>积累文化常识。</a:t>
            </a:r>
            <a:endParaRPr lang="zh-CN" altLang="en-US" sz="4400" b="1" smtClean="0">
              <a:solidFill>
                <a:srgbClr val="FF0000"/>
              </a:solidFill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split orient="vert"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35560" y="44450"/>
            <a:ext cx="8874125" cy="6000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sz="3200" b="1"/>
              <a:t>       </a:t>
            </a:r>
            <a:r>
              <a:rPr sz="3200" b="1"/>
              <a:t>沛公已去，间至军中。张良入</a:t>
            </a:r>
            <a:r>
              <a:rPr sz="3200" b="1" u="sng">
                <a:solidFill>
                  <a:srgbClr val="FF0000"/>
                </a:solidFill>
              </a:rPr>
              <a:t>谢（道歉）</a:t>
            </a:r>
            <a:r>
              <a:rPr sz="3200" b="1"/>
              <a:t>，曰：“沛公不</a:t>
            </a:r>
            <a:r>
              <a:rPr sz="3200" b="1" u="sng">
                <a:solidFill>
                  <a:srgbClr val="FF0000"/>
                </a:solidFill>
              </a:rPr>
              <a:t>胜（承受）</a:t>
            </a:r>
            <a:r>
              <a:rPr sz="3200" b="1"/>
              <a:t>杯杓，不能</a:t>
            </a:r>
            <a:r>
              <a:rPr sz="3200" b="1" u="sng">
                <a:solidFill>
                  <a:srgbClr val="FF0000"/>
                </a:solidFill>
              </a:rPr>
              <a:t>辞（告辞）</a:t>
            </a:r>
            <a:r>
              <a:rPr sz="3200" b="1"/>
              <a:t>。谨使臣良奉白璧一双，再</a:t>
            </a:r>
            <a:r>
              <a:rPr sz="3200" b="1" u="sng">
                <a:solidFill>
                  <a:srgbClr val="FF0000"/>
                </a:solidFill>
              </a:rPr>
              <a:t>拜（拜两拜，古代一种较重的礼节）</a:t>
            </a:r>
            <a:r>
              <a:rPr sz="3200" b="1"/>
              <a:t>献大王</a:t>
            </a:r>
            <a:r>
              <a:rPr sz="3200" b="1" u="sng">
                <a:solidFill>
                  <a:srgbClr val="FF0000"/>
                </a:solidFill>
              </a:rPr>
              <a:t>足下（敬辞）</a:t>
            </a:r>
            <a:r>
              <a:rPr sz="3200" b="1"/>
              <a:t>，玉斗一双，再拜奉大将军足下。”项王曰：“沛公</a:t>
            </a:r>
            <a:r>
              <a:rPr sz="3200" b="1" u="sng">
                <a:solidFill>
                  <a:srgbClr val="FF0000"/>
                </a:solidFill>
              </a:rPr>
              <a:t>安（哪里）</a:t>
            </a:r>
            <a:r>
              <a:rPr sz="3200" b="1"/>
              <a:t>在？”良曰：“闻大王有意</a:t>
            </a:r>
            <a:r>
              <a:rPr sz="3200" b="1" u="sng">
                <a:solidFill>
                  <a:srgbClr val="FF0000"/>
                </a:solidFill>
              </a:rPr>
              <a:t>督过（责备，责罚）</a:t>
            </a:r>
            <a:r>
              <a:rPr sz="3200" b="1"/>
              <a:t>之，脱身独去，已至军矣。”项王则受璧，</a:t>
            </a:r>
            <a:r>
              <a:rPr sz="3200" b="1" u="sng">
                <a:solidFill>
                  <a:srgbClr val="FF0000"/>
                </a:solidFill>
              </a:rPr>
              <a:t>置（放）</a:t>
            </a:r>
            <a:r>
              <a:rPr sz="3200" b="1"/>
              <a:t>之坐上。亚父受玉斗，置之地，拔剑撞而破之，曰：“唉！</a:t>
            </a:r>
            <a:r>
              <a:rPr sz="3200" b="1" u="sng">
                <a:solidFill>
                  <a:srgbClr val="FF0000"/>
                </a:solidFill>
              </a:rPr>
              <a:t>竖子（骂人的话，相当于“小子”）</a:t>
            </a:r>
            <a:r>
              <a:rPr sz="3200" b="1"/>
              <a:t>不足与谋！夺项王天下者必沛公也。</a:t>
            </a:r>
            <a:r>
              <a:rPr sz="3200" b="1" u="sng">
                <a:solidFill>
                  <a:srgbClr val="FF0000"/>
                </a:solidFill>
              </a:rPr>
              <a:t>吾属（我们这些人）</a:t>
            </a:r>
            <a:r>
              <a:rPr sz="3200" b="1"/>
              <a:t>今</a:t>
            </a:r>
            <a:r>
              <a:rPr sz="3200" b="1" u="sng">
                <a:solidFill>
                  <a:srgbClr val="FF0000"/>
                </a:solidFill>
              </a:rPr>
              <a:t>为（被）</a:t>
            </a:r>
            <a:r>
              <a:rPr sz="3200" b="1"/>
              <a:t>之虏矣！”沛公至军，立诛杀曹无伤。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61239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800" b="1"/>
              <a:t>二．【一词多义】</a:t>
            </a:r>
            <a:endParaRPr lang="zh-CN" altLang="zh-CN" sz="2800" b="1"/>
          </a:p>
          <a:p>
            <a:r>
              <a:rPr lang="zh-CN" altLang="zh-CN" sz="2800" b="1"/>
              <a:t>1.安：①安稳，安定，安全；②安逸，安乐；③安心；④安放，设置（后起意义）；⑤疑问代词，哪里，哪儿；⑥疑问副词，怎么，哪里。</a:t>
            </a:r>
            <a:endParaRPr lang="zh-CN" altLang="zh-CN" sz="2800" b="1"/>
          </a:p>
          <a:p>
            <a:r>
              <a:rPr lang="zh-CN" altLang="zh-CN" sz="2800" b="1"/>
              <a:t>⑴丘也闻有国有家者，不患寡而患不均，不患贫而患不安。（《季氏将伐颛臾》）（       ）</a:t>
            </a:r>
            <a:endParaRPr lang="zh-CN" altLang="zh-CN" sz="2800" b="1"/>
          </a:p>
          <a:p>
            <a:r>
              <a:rPr lang="zh-CN" altLang="zh-CN" sz="2800" b="1"/>
              <a:t>⑵既来之，则安之。（《季氏将伐颛臾》）（       ）</a:t>
            </a:r>
            <a:endParaRPr lang="zh-CN" altLang="zh-CN" sz="2800" b="1"/>
          </a:p>
          <a:p>
            <a:r>
              <a:rPr lang="zh-CN" altLang="zh-CN" sz="2800" b="1"/>
              <a:t>⑶沛公曰：“君安与项伯有故？”（《鸿门宴》）（       ）</a:t>
            </a:r>
            <a:endParaRPr lang="zh-CN" altLang="zh-CN" sz="2800" b="1"/>
          </a:p>
          <a:p>
            <a:r>
              <a:rPr lang="zh-CN" altLang="zh-CN" sz="2800" b="1"/>
              <a:t>⑷臣死且不避，卮酒安足辞！（《鸿门宴》）（       ）</a:t>
            </a:r>
            <a:endParaRPr lang="zh-CN" altLang="zh-CN" sz="2800" b="1"/>
          </a:p>
          <a:p>
            <a:r>
              <a:rPr lang="zh-CN" altLang="zh-CN" sz="2800" b="1"/>
              <a:t>⑸项王曰：“沛公安在？” （《鸿门宴》）（       ）</a:t>
            </a:r>
            <a:endParaRPr lang="zh-CN" altLang="zh-CN" sz="2800" b="1"/>
          </a:p>
          <a:p>
            <a:r>
              <a:rPr lang="zh-CN" altLang="zh-CN" sz="2800" b="1"/>
              <a:t>⑹思国之安者，必积其德义。（《谏太宗十思疏》）（       ）</a:t>
            </a:r>
            <a:endParaRPr lang="zh-CN" altLang="zh-CN" sz="2800" b="1"/>
          </a:p>
          <a:p>
            <a:endParaRPr lang="zh-CN" altLang="zh-CN" sz="2800" b="1"/>
          </a:p>
        </p:txBody>
      </p:sp>
    </p:spTree>
  </p:cSld>
  <p:clrMapOvr>
    <a:masterClrMapping/>
  </p:clrMapOvr>
  <p:transition>
    <p:split orient="vert"/>
  </p:transition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61239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800" b="1"/>
              <a:t>⑺不念居安思危，戒奢以俭（《谏太宗十思疏》）（       ）</a:t>
            </a:r>
            <a:endParaRPr lang="zh-CN" altLang="zh-CN" sz="2800" b="1"/>
          </a:p>
          <a:p>
            <a:r>
              <a:rPr lang="zh-CN" altLang="zh-CN" sz="2800" b="1"/>
              <a:t>⑻将有作，则思知止以安人（《谏太宗十思疏》）（       ）</a:t>
            </a:r>
            <a:endParaRPr lang="zh-CN" altLang="zh-CN" sz="2800" b="1"/>
          </a:p>
          <a:p>
            <a:r>
              <a:rPr lang="zh-CN" altLang="zh-CN" sz="2800" b="1"/>
              <a:t>⑼固一世之雄也，而今安在哉？《赤壁赋》（       ）</a:t>
            </a:r>
            <a:endParaRPr lang="zh-CN" altLang="zh-CN" sz="2800" b="1"/>
          </a:p>
          <a:p>
            <a:r>
              <a:rPr lang="zh-CN" altLang="zh-CN" sz="2800" b="1"/>
              <a:t>⑽安得广厦千万间，大庇天下寒士俱欢颜，风雨不动安如山？（《茅屋为秋风所破歌》）（       ）（       ）⑾然后知生于忧患，而死于安乐也。（《生于忧患，死于安乐》）（       ）</a:t>
            </a:r>
            <a:endParaRPr lang="zh-CN" altLang="zh-CN" sz="2800" b="1"/>
          </a:p>
          <a:p>
            <a:r>
              <a:rPr lang="zh-CN" altLang="zh-CN" sz="2800" b="1"/>
              <a:t>⑿安能摧眉折腰事权贵，使我不得开心颜！（《梦游天姥吟留别》）（       ）</a:t>
            </a:r>
            <a:endParaRPr lang="zh-CN" altLang="zh-CN" sz="2800" b="1"/>
          </a:p>
          <a:p>
            <a:r>
              <a:rPr lang="zh-CN" altLang="zh-CN" sz="2800" b="1"/>
              <a:t>⒀燕雀安知鸿鹄之志哉？（《陈涉世家》）（       ）</a:t>
            </a:r>
            <a:endParaRPr lang="zh-CN" altLang="zh-CN" sz="2800" b="1"/>
          </a:p>
          <a:p>
            <a:r>
              <a:rPr lang="zh-CN" altLang="zh-CN" sz="2800" b="1"/>
              <a:t>⒁成语“皮之不存，毛将安（       ）附”“塞翁失马，安（       ）知非福”</a:t>
            </a:r>
            <a:endParaRPr lang="zh-CN" altLang="zh-CN" sz="2800" b="1"/>
          </a:p>
        </p:txBody>
      </p:sp>
    </p:spTree>
  </p:cSld>
  <p:clrMapOvr>
    <a:masterClrMapping/>
  </p:clrMapOvr>
  <p:transition>
    <p:split orient="vert"/>
  </p:transition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6677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800" b="1"/>
              <a:t>1.安：①安稳，安定，安全；②安逸，安乐；③安心；④安放，设置（后起意义）；⑤疑问代词，哪里，哪儿；⑥疑问副词，怎么，哪里。</a:t>
            </a:r>
            <a:endParaRPr lang="zh-CN" altLang="zh-CN" sz="2800" b="1"/>
          </a:p>
          <a:p>
            <a:r>
              <a:rPr lang="zh-CN" altLang="zh-CN" sz="2800" b="1"/>
              <a:t>⑴丘也闻有国有家者，不患寡而患不均，不患贫而患不安。（《季氏将伐颛臾》）</a:t>
            </a:r>
            <a:r>
              <a:rPr sz="3200" b="1" u="sng">
                <a:solidFill>
                  <a:srgbClr val="FF0000"/>
                </a:solidFill>
              </a:rPr>
              <a:t>（安稳，安定，安全）</a:t>
            </a:r>
            <a:endParaRPr lang="zh-CN" altLang="zh-CN" sz="2800" b="1"/>
          </a:p>
          <a:p>
            <a:r>
              <a:rPr lang="zh-CN" altLang="zh-CN" sz="2800" b="1"/>
              <a:t>⑵既来之，则安之。（《季氏将伐颛臾》）</a:t>
            </a:r>
            <a:r>
              <a:rPr sz="3200" b="1" u="sng">
                <a:solidFill>
                  <a:srgbClr val="FF0000"/>
                </a:solidFill>
              </a:rPr>
              <a:t>（安心）</a:t>
            </a:r>
            <a:endParaRPr lang="zh-CN" altLang="zh-CN" sz="2800" b="1"/>
          </a:p>
          <a:p>
            <a:r>
              <a:rPr lang="zh-CN" altLang="zh-CN" sz="2800" b="1"/>
              <a:t>⑶沛公曰：“君安与项伯有故？”（《鸿门宴》）</a:t>
            </a:r>
            <a:r>
              <a:rPr sz="3200" b="1" u="sng">
                <a:solidFill>
                  <a:srgbClr val="FF0000"/>
                </a:solidFill>
              </a:rPr>
              <a:t>（疑问副词，怎么，哪里）</a:t>
            </a:r>
            <a:endParaRPr sz="3200" b="1" u="sng">
              <a:solidFill>
                <a:srgbClr val="FF0000"/>
              </a:solidFill>
            </a:endParaRPr>
          </a:p>
          <a:p>
            <a:r>
              <a:rPr lang="zh-CN" altLang="zh-CN" sz="2800" b="1"/>
              <a:t>⑷臣死且不避，卮酒安足辞！（《鸿门宴》）</a:t>
            </a:r>
            <a:r>
              <a:rPr sz="3200" b="1" u="sng">
                <a:solidFill>
                  <a:srgbClr val="FF0000"/>
                </a:solidFill>
              </a:rPr>
              <a:t>（疑问副词，怎么，哪里）</a:t>
            </a:r>
            <a:endParaRPr sz="3200" b="1" u="sng">
              <a:solidFill>
                <a:srgbClr val="FF0000"/>
              </a:solidFill>
            </a:endParaRPr>
          </a:p>
          <a:p>
            <a:r>
              <a:rPr lang="zh-CN" altLang="zh-CN" sz="2800" b="1"/>
              <a:t>⑸项王曰：“沛公安在？” （《鸿门宴》）</a:t>
            </a:r>
            <a:r>
              <a:rPr sz="3200" b="1" u="sng">
                <a:solidFill>
                  <a:srgbClr val="FF0000"/>
                </a:solidFill>
              </a:rPr>
              <a:t>（疑问代词，哪里，哪儿）</a:t>
            </a:r>
            <a:endParaRPr sz="3200" b="1" u="sng">
              <a:solidFill>
                <a:srgbClr val="FF0000"/>
              </a:solidFill>
            </a:endParaRPr>
          </a:p>
          <a:p>
            <a:r>
              <a:rPr lang="zh-CN" altLang="zh-CN" sz="2800" b="1"/>
              <a:t>⑹思国之安者，必积其德义。（《谏太宗十思疏》）</a:t>
            </a:r>
            <a:r>
              <a:rPr sz="3200" b="1" u="sng">
                <a:solidFill>
                  <a:srgbClr val="FF0000"/>
                </a:solidFill>
              </a:rPr>
              <a:t>（安稳，安定，安全）</a:t>
            </a:r>
            <a:endParaRPr sz="3200" b="1" u="sng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63696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400" b="1"/>
              <a:t>⑺不念居安思危，戒奢以俭（《谏太宗十思疏》）</a:t>
            </a:r>
            <a:r>
              <a:rPr lang="zh-CN" altLang="zh-CN" sz="2400" b="1" u="sng">
                <a:solidFill>
                  <a:srgbClr val="FF0000"/>
                </a:solidFill>
              </a:rPr>
              <a:t>（安稳，安定，安全）</a:t>
            </a:r>
            <a:endParaRPr lang="zh-CN" altLang="zh-CN" sz="2400" b="1" u="sng">
              <a:solidFill>
                <a:srgbClr val="FF0000"/>
              </a:solidFill>
            </a:endParaRPr>
          </a:p>
          <a:p>
            <a:pPr algn="l">
              <a:buClrTx/>
              <a:buSzTx/>
              <a:buFontTx/>
            </a:pPr>
            <a:r>
              <a:rPr lang="zh-CN" altLang="zh-CN" sz="2400" b="1"/>
              <a:t>⑻将有作，则思知止以安人（《谏太宗十思疏》）</a:t>
            </a:r>
            <a:r>
              <a:rPr lang="zh-CN" altLang="zh-CN" sz="2400" b="1" u="sng">
                <a:solidFill>
                  <a:srgbClr val="FF0000"/>
                </a:solidFill>
              </a:rPr>
              <a:t>（安稳，安定，安全）</a:t>
            </a:r>
            <a:endParaRPr lang="zh-CN" altLang="zh-CN" sz="2400" b="1" u="sng">
              <a:solidFill>
                <a:srgbClr val="FF0000"/>
              </a:solidFill>
            </a:endParaRPr>
          </a:p>
          <a:p>
            <a:pPr algn="l">
              <a:buClrTx/>
              <a:buSzTx/>
              <a:buFontTx/>
            </a:pPr>
            <a:r>
              <a:rPr lang="zh-CN" altLang="zh-CN" sz="2400" b="1"/>
              <a:t>⑼固一世之雄也，而今安在哉？《赤壁赋》</a:t>
            </a:r>
            <a:r>
              <a:rPr lang="zh-CN" altLang="zh-CN" sz="2400" b="1" u="sng">
                <a:solidFill>
                  <a:srgbClr val="FF0000"/>
                </a:solidFill>
              </a:rPr>
              <a:t>（疑问代词，哪里，哪儿）</a:t>
            </a:r>
            <a:endParaRPr lang="zh-CN" altLang="zh-CN" sz="2400" b="1" u="sng">
              <a:solidFill>
                <a:srgbClr val="FF0000"/>
              </a:solidFill>
            </a:endParaRPr>
          </a:p>
          <a:p>
            <a:pPr algn="l">
              <a:buClrTx/>
              <a:buSzTx/>
              <a:buFontTx/>
            </a:pPr>
            <a:r>
              <a:rPr lang="zh-CN" altLang="zh-CN" sz="2400" b="1"/>
              <a:t>⑽安得广厦千万间，大庇天下寒士俱欢颜，风雨不动安如山？（《茅屋为秋风所破歌》）</a:t>
            </a:r>
            <a:r>
              <a:rPr lang="zh-CN" altLang="zh-CN" sz="2400" b="1" u="sng">
                <a:solidFill>
                  <a:srgbClr val="FF0000"/>
                </a:solidFill>
              </a:rPr>
              <a:t>（疑问副词，怎么，哪里）（安稳，安定，安全）</a:t>
            </a:r>
            <a:endParaRPr lang="zh-CN" altLang="zh-CN" sz="2400" b="1" u="sng">
              <a:solidFill>
                <a:srgbClr val="FF0000"/>
              </a:solidFill>
            </a:endParaRPr>
          </a:p>
          <a:p>
            <a:r>
              <a:rPr lang="zh-CN" altLang="zh-CN" sz="2400" b="1"/>
              <a:t>⑾然后知生于忧患，而死于安乐也。（《生于忧患，死于安乐》）</a:t>
            </a:r>
            <a:r>
              <a:rPr lang="zh-CN" altLang="zh-CN" sz="2400" b="1" u="sng">
                <a:solidFill>
                  <a:srgbClr val="FF0000"/>
                </a:solidFill>
              </a:rPr>
              <a:t>（安稳，安定，安全）</a:t>
            </a:r>
            <a:endParaRPr lang="zh-CN" altLang="zh-CN" sz="2400" b="1"/>
          </a:p>
          <a:p>
            <a:r>
              <a:rPr lang="zh-CN" altLang="zh-CN" sz="2400" b="1"/>
              <a:t>⑿安能摧眉折腰事权贵，使我不得开心颜！（《梦游天姥吟留别》）</a:t>
            </a:r>
            <a:r>
              <a:rPr lang="zh-CN" altLang="zh-CN" sz="2400" b="1" u="sng">
                <a:solidFill>
                  <a:srgbClr val="FF0000"/>
                </a:solidFill>
              </a:rPr>
              <a:t>（疑问副词，怎么，哪里）</a:t>
            </a:r>
            <a:endParaRPr lang="zh-CN" altLang="zh-CN" sz="2400" b="1"/>
          </a:p>
          <a:p>
            <a:pPr algn="l">
              <a:buClrTx/>
              <a:buSzTx/>
              <a:buFontTx/>
            </a:pPr>
            <a:r>
              <a:rPr lang="zh-CN" altLang="zh-CN" sz="2400" b="1"/>
              <a:t>⒀燕雀安知鸿鹄之志哉？（《陈涉世家》）</a:t>
            </a:r>
            <a:r>
              <a:rPr lang="zh-CN" altLang="zh-CN" sz="2400" b="1" u="sng">
                <a:solidFill>
                  <a:srgbClr val="FF0000"/>
                </a:solidFill>
              </a:rPr>
              <a:t>（疑问副词，怎么，哪里）</a:t>
            </a:r>
            <a:endParaRPr lang="zh-CN" altLang="zh-CN" sz="2400" b="1" u="sng">
              <a:solidFill>
                <a:srgbClr val="FF0000"/>
              </a:solidFill>
            </a:endParaRPr>
          </a:p>
          <a:p>
            <a:r>
              <a:rPr lang="zh-CN" altLang="zh-CN" sz="2400" b="1"/>
              <a:t>⒁成语“皮之不存，毛将安（</a:t>
            </a:r>
            <a:r>
              <a:rPr lang="zh-CN" altLang="zh-CN" sz="2400" b="1" u="sng">
                <a:solidFill>
                  <a:srgbClr val="FF0000"/>
                </a:solidFill>
              </a:rPr>
              <a:t>疑问代词，哪里，哪儿</a:t>
            </a:r>
            <a:r>
              <a:rPr lang="zh-CN" altLang="zh-CN" sz="2400" b="1"/>
              <a:t>）附”“塞翁失马，安（</a:t>
            </a:r>
            <a:r>
              <a:rPr lang="zh-CN" altLang="zh-CN" sz="2400" b="1" u="sng">
                <a:solidFill>
                  <a:srgbClr val="FF0000"/>
                </a:solidFill>
              </a:rPr>
              <a:t>疑问副词，怎么，哪里</a:t>
            </a:r>
            <a:r>
              <a:rPr lang="zh-CN" altLang="zh-CN" sz="2400" b="1"/>
              <a:t>）知非福”</a:t>
            </a:r>
            <a:endParaRPr lang="zh-CN" altLang="zh-CN" sz="2400" b="1"/>
          </a:p>
        </p:txBody>
      </p:sp>
    </p:spTree>
  </p:cSld>
  <p:clrMapOvr>
    <a:masterClrMapping/>
  </p:clrMapOvr>
  <p:transition>
    <p:split orient="vert"/>
  </p:transition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5692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800" b="1"/>
              <a:t>解释加点词语的意思：</a:t>
            </a:r>
            <a:endParaRPr lang="zh-CN" altLang="zh-CN" sz="2800" b="1"/>
          </a:p>
          <a:p>
            <a:r>
              <a:rPr lang="zh-CN" altLang="zh-CN" sz="2800" b="1"/>
              <a:t>（1）沛公曰“君安与项伯有故？”《鸿门宴》（       ）</a:t>
            </a:r>
            <a:endParaRPr lang="zh-CN" altLang="zh-CN" sz="2800" b="1"/>
          </a:p>
          <a:p>
            <a:r>
              <a:rPr lang="zh-CN" altLang="zh-CN" sz="2800" b="1"/>
              <a:t>（2）臣死且不避，卮酒安足辞！《鸿门宴》（       ）</a:t>
            </a:r>
            <a:endParaRPr lang="zh-CN" altLang="zh-CN" sz="2800" b="1"/>
          </a:p>
          <a:p>
            <a:r>
              <a:rPr lang="zh-CN" altLang="zh-CN" sz="2800" b="1"/>
              <a:t>（3）项王曰：“沛公安在？”《鸿门宴》（       ）</a:t>
            </a:r>
            <a:endParaRPr lang="zh-CN" altLang="zh-CN" sz="2800" b="1"/>
          </a:p>
          <a:p>
            <a:r>
              <a:rPr lang="zh-CN" altLang="zh-CN" sz="2800" b="1"/>
              <a:t>（4）思国之安者，必积其德义。《谏太宗十思疏》（       ）</a:t>
            </a:r>
            <a:endParaRPr lang="zh-CN" altLang="zh-CN" sz="2800" b="1"/>
          </a:p>
          <a:p>
            <a:r>
              <a:rPr lang="zh-CN" altLang="zh-CN" sz="2800" b="1"/>
              <a:t>（5）不念居安思危，戒奢以俭《谏太宗十思疏》（       ）</a:t>
            </a:r>
            <a:endParaRPr lang="zh-CN" altLang="zh-CN" sz="2800" b="1"/>
          </a:p>
          <a:p>
            <a:r>
              <a:rPr lang="zh-CN" altLang="zh-CN" sz="2800" b="1"/>
              <a:t>（6）将有作则思知止以安人《谏太宗十思疏》（       ）</a:t>
            </a:r>
            <a:endParaRPr lang="zh-CN" altLang="zh-CN" sz="2800" b="1"/>
          </a:p>
          <a:p>
            <a:r>
              <a:rPr lang="zh-CN" altLang="zh-CN" sz="2800" b="1"/>
              <a:t>（7）今日割五城，明日割十城，然后得一夕安寝。《六国论》（       ）</a:t>
            </a:r>
            <a:endParaRPr lang="zh-CN" altLang="zh-CN" sz="2800" b="1"/>
          </a:p>
          <a:p>
            <a:r>
              <a:rPr lang="zh-CN" altLang="zh-CN" sz="2800" b="1"/>
              <a:t>（8）君子食无求饱，居无求安《&lt;论语&gt;十二章》（       ）</a:t>
            </a:r>
            <a:endParaRPr lang="zh-CN" altLang="zh-CN" sz="2800" b="1"/>
          </a:p>
          <a:p>
            <a:r>
              <a:rPr lang="zh-CN" altLang="zh-CN" sz="2800" b="1"/>
              <a:t>（9）定而后能静，静而后能安《大学之道》（       ）</a:t>
            </a:r>
            <a:endParaRPr lang="zh-CN" altLang="zh-CN" sz="2800" b="1"/>
          </a:p>
          <a:p>
            <a:r>
              <a:rPr lang="zh-CN" altLang="zh-CN" sz="2800" b="1"/>
              <a:t>（10）其安易持，其未兆易谋《&lt;老子&gt;四章》（       ）</a:t>
            </a:r>
            <a:endParaRPr lang="zh-CN" altLang="zh-CN" sz="2800" b="1"/>
          </a:p>
        </p:txBody>
      </p:sp>
    </p:spTree>
  </p:cSld>
  <p:clrMapOvr>
    <a:masterClrMapping/>
  </p:clrMapOvr>
  <p:transition>
    <p:split orient="vert"/>
  </p:transition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649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600" b="1"/>
              <a:t>（11）又安能以皓皓之白，而蒙世俗之温蠖乎？《屈原列传》（       ）</a:t>
            </a:r>
            <a:endParaRPr lang="zh-CN" altLang="zh-CN" sz="2600" b="1"/>
          </a:p>
          <a:p>
            <a:r>
              <a:rPr lang="zh-CN" altLang="zh-CN" sz="2600" b="1"/>
              <a:t>（12）信义安所见乎？《苏武传》（       ）</a:t>
            </a:r>
            <a:endParaRPr lang="zh-CN" altLang="zh-CN" sz="2600" b="1"/>
          </a:p>
          <a:p>
            <a:r>
              <a:rPr lang="zh-CN" altLang="zh-CN" sz="2600" b="1"/>
              <a:t>（13）安危不可知，子卿尚复谁为乎？《苏武传》（       ）</a:t>
            </a:r>
            <a:endParaRPr lang="zh-CN" altLang="zh-CN" sz="2600" b="1"/>
          </a:p>
          <a:p>
            <a:r>
              <a:rPr lang="zh-CN" altLang="zh-CN" sz="2600" b="1"/>
              <a:t>（14）何方圜之能周兮，夫孰异道而相安？《离骚》（       ）</a:t>
            </a:r>
            <a:endParaRPr lang="zh-CN" altLang="zh-CN" sz="2600" b="1"/>
          </a:p>
          <a:p>
            <a:r>
              <a:rPr lang="zh-CN" altLang="zh-CN" sz="2600" b="1"/>
              <a:t>（15）时时为安慰，久久莫相忘！《孔雀东南飞》（       ）</a:t>
            </a:r>
            <a:endParaRPr lang="zh-CN" altLang="zh-CN" sz="2600" b="1"/>
          </a:p>
          <a:p>
            <a:r>
              <a:rPr lang="zh-CN" altLang="zh-CN" sz="2600" b="1"/>
              <a:t>（16）倚南窗以寄傲，审容膝之易安。《归去来兮辞》（       ）</a:t>
            </a:r>
            <a:endParaRPr lang="zh-CN" altLang="zh-CN" sz="2600" b="1"/>
          </a:p>
          <a:p>
            <a:r>
              <a:rPr lang="zh-CN" altLang="zh-CN" sz="2600" b="1"/>
              <a:t>（17）又何以蕃吾生而安吾性耶？《种树郭橐驼传》（       ）</a:t>
            </a:r>
            <a:endParaRPr lang="zh-CN" altLang="zh-CN" sz="2600" b="1"/>
          </a:p>
          <a:p>
            <a:r>
              <a:rPr lang="zh-CN" altLang="zh-CN" sz="2600" b="1"/>
              <a:t>（18）人生亦有命，安能行叹复坐愁！《拟行路难（其四）》（       ）</a:t>
            </a:r>
            <a:endParaRPr lang="zh-CN" altLang="zh-CN" sz="2600" b="1"/>
          </a:p>
          <a:p>
            <a:r>
              <a:rPr lang="zh-CN" altLang="zh-CN" sz="2600" b="1"/>
              <a:t>（19）安能摧眉折腰事权贵，使我不得开心颜？《蜀道难》（       ）</a:t>
            </a:r>
            <a:endParaRPr lang="zh-CN" altLang="zh-CN" sz="2600" b="1"/>
          </a:p>
          <a:p>
            <a:r>
              <a:rPr lang="zh-CN" altLang="zh-CN" sz="2600" b="1"/>
              <a:t>（20）固一世之雄也，而今安在哉？《赤壁赋》（       ）</a:t>
            </a:r>
            <a:endParaRPr lang="zh-CN" altLang="zh-CN" sz="2600" b="1"/>
          </a:p>
          <a:p>
            <a:r>
              <a:rPr lang="zh-CN" altLang="zh-CN" sz="2600" b="1"/>
              <a:t>（21）安见方六七十如五六十而非邦也者？《子路侍坐》（       ）</a:t>
            </a:r>
            <a:endParaRPr lang="zh-CN" altLang="zh-CN" sz="2600" b="1"/>
          </a:p>
        </p:txBody>
      </p:sp>
    </p:spTree>
  </p:cSld>
  <p:clrMapOvr>
    <a:masterClrMapping/>
  </p:clrMapOvr>
  <p:transition>
    <p:split orient="vert"/>
  </p:transition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63696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800" b="1"/>
              <a:t>解释句子加点词语的意思：</a:t>
            </a:r>
            <a:endParaRPr lang="zh-CN" altLang="zh-CN" sz="2800" b="1"/>
          </a:p>
          <a:p>
            <a:r>
              <a:rPr lang="zh-CN" altLang="zh-CN" sz="2800" b="1"/>
              <a:t>（1）沛公曰“君安与项伯有故？”《鸿门宴》</a:t>
            </a:r>
            <a:r>
              <a:rPr lang="zh-CN" altLang="zh-CN" sz="2800" b="1" u="sng">
                <a:solidFill>
                  <a:srgbClr val="FF0000"/>
                </a:solidFill>
              </a:rPr>
              <a:t>怎么</a:t>
            </a:r>
            <a:endParaRPr lang="zh-CN" altLang="zh-CN" sz="2800" b="1"/>
          </a:p>
          <a:p>
            <a:pPr algn="l">
              <a:buClrTx/>
              <a:buSzTx/>
              <a:buFontTx/>
            </a:pPr>
            <a:r>
              <a:rPr lang="zh-CN" altLang="zh-CN" sz="2800" b="1"/>
              <a:t>（2）臣死且不避，卮酒安足辞！《鸿门宴》</a:t>
            </a:r>
            <a:r>
              <a:rPr lang="zh-CN" altLang="zh-CN" sz="2400" b="1" u="sng">
                <a:solidFill>
                  <a:srgbClr val="FF0000"/>
                </a:solidFill>
              </a:rPr>
              <a:t>有什么，怎么</a:t>
            </a:r>
            <a:endParaRPr lang="zh-CN" altLang="zh-CN" sz="2400" b="1" u="sng">
              <a:solidFill>
                <a:srgbClr val="FF0000"/>
              </a:solidFill>
            </a:endParaRPr>
          </a:p>
          <a:p>
            <a:r>
              <a:rPr lang="zh-CN" altLang="zh-CN" sz="2800" b="1"/>
              <a:t>（3）项王曰：“沛公安在？”《鸿门宴》</a:t>
            </a:r>
            <a:r>
              <a:rPr lang="zh-CN" altLang="zh-CN" sz="2400" b="1" u="sng">
                <a:solidFill>
                  <a:srgbClr val="FF0000"/>
                </a:solidFill>
              </a:rPr>
              <a:t>哪里</a:t>
            </a:r>
            <a:endParaRPr lang="zh-CN" altLang="zh-CN" sz="2800" b="1"/>
          </a:p>
          <a:p>
            <a:r>
              <a:rPr lang="zh-CN" altLang="zh-CN" sz="2800" b="1"/>
              <a:t>（4）思国之安者，必积其德义。《谏太宗十思疏》</a:t>
            </a:r>
            <a:r>
              <a:rPr lang="zh-CN" altLang="zh-CN" sz="2800" b="1" u="sng">
                <a:solidFill>
                  <a:srgbClr val="FF0000"/>
                </a:solidFill>
              </a:rPr>
              <a:t>安定</a:t>
            </a:r>
            <a:endParaRPr lang="zh-CN" altLang="zh-CN" sz="2800" b="1"/>
          </a:p>
          <a:p>
            <a:r>
              <a:rPr lang="zh-CN" altLang="zh-CN" sz="2800" b="1"/>
              <a:t>（5）不念居安思危，戒奢以俭《谏太宗十思疏》</a:t>
            </a:r>
            <a:r>
              <a:rPr lang="zh-CN" altLang="zh-CN" sz="2400" b="1" u="sng">
                <a:solidFill>
                  <a:srgbClr val="FF0000"/>
                </a:solidFill>
              </a:rPr>
              <a:t>安逸的环境</a:t>
            </a:r>
            <a:endParaRPr lang="zh-CN" altLang="zh-CN" sz="2400" b="1" u="sng">
              <a:solidFill>
                <a:srgbClr val="FF0000"/>
              </a:solidFill>
            </a:endParaRPr>
          </a:p>
          <a:p>
            <a:pPr algn="l">
              <a:buClrTx/>
              <a:buSzTx/>
              <a:buFontTx/>
            </a:pPr>
            <a:r>
              <a:rPr lang="zh-CN" altLang="zh-CN" sz="2800" b="1"/>
              <a:t>（6）将有作则思知止以安人《谏太宗十思疏》</a:t>
            </a:r>
            <a:r>
              <a:rPr lang="zh-CN" altLang="zh-CN" sz="2400" b="1" u="sng">
                <a:solidFill>
                  <a:srgbClr val="FF0000"/>
                </a:solidFill>
              </a:rPr>
              <a:t>使百姓安宁</a:t>
            </a:r>
            <a:endParaRPr lang="zh-CN" altLang="zh-CN" sz="2400" b="1" u="sng">
              <a:solidFill>
                <a:srgbClr val="FF0000"/>
              </a:solidFill>
            </a:endParaRPr>
          </a:p>
          <a:p>
            <a:r>
              <a:rPr lang="zh-CN" altLang="zh-CN" sz="2800" b="1"/>
              <a:t>（7）今日割五城，明日割十城，然后得一夕安寝。《六国论》</a:t>
            </a:r>
            <a:r>
              <a:rPr lang="zh-CN" altLang="zh-CN" sz="2400" b="1" u="sng">
                <a:solidFill>
                  <a:srgbClr val="FF0000"/>
                </a:solidFill>
              </a:rPr>
              <a:t>安静的</a:t>
            </a:r>
            <a:endParaRPr lang="zh-CN" altLang="zh-CN" sz="2800" b="1"/>
          </a:p>
          <a:p>
            <a:r>
              <a:rPr lang="zh-CN" altLang="zh-CN" sz="2800" b="1"/>
              <a:t>（8）君子食无求饱，居无求安《&lt;论语&gt;十二章》</a:t>
            </a:r>
            <a:r>
              <a:rPr lang="zh-CN" altLang="zh-CN" sz="2400" b="1" u="sng">
                <a:solidFill>
                  <a:srgbClr val="FF0000"/>
                </a:solidFill>
              </a:rPr>
              <a:t>安适</a:t>
            </a:r>
            <a:endParaRPr lang="zh-CN" altLang="zh-CN" sz="2800" b="1"/>
          </a:p>
          <a:p>
            <a:r>
              <a:rPr lang="zh-CN" altLang="zh-CN" sz="2800" b="1"/>
              <a:t>（9）定而后能静，静而后能安《大学之道》</a:t>
            </a:r>
            <a:r>
              <a:rPr lang="zh-CN" altLang="zh-CN" sz="2400" b="1" u="sng">
                <a:solidFill>
                  <a:srgbClr val="FF0000"/>
                </a:solidFill>
              </a:rPr>
              <a:t>性情安和</a:t>
            </a:r>
            <a:endParaRPr lang="zh-CN" altLang="zh-CN" sz="2800" b="1"/>
          </a:p>
          <a:p>
            <a:pPr algn="l">
              <a:buClrTx/>
              <a:buSzTx/>
              <a:buFontTx/>
            </a:pPr>
            <a:r>
              <a:rPr lang="zh-CN" altLang="zh-CN" sz="2800" b="1"/>
              <a:t>（10）其安易持，其未兆易谋《&lt;老子&gt;四章》</a:t>
            </a:r>
            <a:r>
              <a:rPr lang="zh-CN" altLang="zh-CN" sz="2400" b="1" u="sng">
                <a:solidFill>
                  <a:srgbClr val="FF0000"/>
                </a:solidFill>
              </a:rPr>
              <a:t>安然未生变的</a:t>
            </a:r>
            <a:endParaRPr lang="zh-CN" altLang="zh-CN" sz="2400" b="1" u="sng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6708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600" b="1"/>
              <a:t>（11）又安能以皓皓之白，而蒙世俗之温蠖乎？《屈原列传》</a:t>
            </a:r>
            <a:r>
              <a:rPr lang="zh-CN" altLang="zh-CN" sz="2400" b="1" u="sng">
                <a:solidFill>
                  <a:srgbClr val="FF0000"/>
                </a:solidFill>
              </a:rPr>
              <a:t>哪里</a:t>
            </a:r>
            <a:endParaRPr lang="zh-CN" altLang="zh-CN" sz="2600" b="1"/>
          </a:p>
          <a:p>
            <a:r>
              <a:rPr lang="zh-CN" altLang="zh-CN" sz="2600" b="1"/>
              <a:t>（12）信义安所见乎？《苏武传》</a:t>
            </a:r>
            <a:r>
              <a:rPr lang="zh-CN" altLang="zh-CN" sz="2400" b="1" u="sng">
                <a:solidFill>
                  <a:srgbClr val="FF0000"/>
                </a:solidFill>
              </a:rPr>
              <a:t>哪里</a:t>
            </a:r>
            <a:endParaRPr lang="zh-CN" altLang="zh-CN" sz="2600" b="1"/>
          </a:p>
          <a:p>
            <a:r>
              <a:rPr lang="zh-CN" altLang="zh-CN" sz="2600" b="1"/>
              <a:t>（13）安危不可知，子卿尚复谁为乎？《苏武传》</a:t>
            </a:r>
            <a:r>
              <a:rPr lang="zh-CN" altLang="zh-CN" sz="2400" b="1" u="sng">
                <a:solidFill>
                  <a:srgbClr val="FF0000"/>
                </a:solidFill>
              </a:rPr>
              <a:t>安全</a:t>
            </a:r>
            <a:endParaRPr lang="zh-CN" altLang="zh-CN" sz="2600" b="1"/>
          </a:p>
          <a:p>
            <a:r>
              <a:rPr lang="zh-CN" altLang="zh-CN" sz="2600" b="1"/>
              <a:t>（14）何方圜之能周兮，夫孰异道而相安？《离骚》</a:t>
            </a:r>
            <a:r>
              <a:rPr lang="zh-CN" altLang="zh-CN" sz="2400" b="1" u="sng">
                <a:solidFill>
                  <a:srgbClr val="FF0000"/>
                </a:solidFill>
              </a:rPr>
              <a:t>安处</a:t>
            </a:r>
            <a:endParaRPr lang="zh-CN" altLang="zh-CN" sz="2600" b="1"/>
          </a:p>
          <a:p>
            <a:r>
              <a:rPr lang="zh-CN" altLang="zh-CN" sz="2600" b="1"/>
              <a:t>（15）时时为安慰，久久莫相忘！《孔雀东南飞》</a:t>
            </a:r>
            <a:r>
              <a:rPr lang="zh-CN" altLang="zh-CN" sz="2400" b="1" u="sng">
                <a:solidFill>
                  <a:srgbClr val="FF0000"/>
                </a:solidFill>
              </a:rPr>
              <a:t>慰问</a:t>
            </a:r>
            <a:endParaRPr lang="zh-CN" altLang="zh-CN" sz="2600" b="1"/>
          </a:p>
          <a:p>
            <a:r>
              <a:rPr lang="zh-CN" altLang="zh-CN" sz="2600" b="1"/>
              <a:t>（16）倚南窗以寄傲，审容膝之易安。《归去来兮辞》</a:t>
            </a:r>
            <a:r>
              <a:rPr lang="zh-CN" altLang="zh-CN" sz="2400" b="1" u="sng">
                <a:solidFill>
                  <a:srgbClr val="FF0000"/>
                </a:solidFill>
              </a:rPr>
              <a:t>使……安适</a:t>
            </a:r>
            <a:endParaRPr lang="zh-CN" altLang="zh-CN" sz="2600" b="1"/>
          </a:p>
          <a:p>
            <a:pPr algn="l">
              <a:buClrTx/>
              <a:buSzTx/>
              <a:buFontTx/>
            </a:pPr>
            <a:r>
              <a:rPr lang="zh-CN" altLang="zh-CN" sz="2600" b="1"/>
              <a:t>（17）又何以蕃吾生而安吾性耶？《种树郭橐驼传》</a:t>
            </a:r>
            <a:r>
              <a:rPr lang="zh-CN" altLang="zh-CN" sz="2400" b="1" u="sng">
                <a:solidFill>
                  <a:srgbClr val="FF0000"/>
                </a:solidFill>
              </a:rPr>
              <a:t>使……安定</a:t>
            </a:r>
            <a:endParaRPr lang="zh-CN" altLang="zh-CN" sz="2400" b="1" u="sng">
              <a:solidFill>
                <a:srgbClr val="FF0000"/>
              </a:solidFill>
            </a:endParaRPr>
          </a:p>
          <a:p>
            <a:r>
              <a:rPr lang="zh-CN" altLang="zh-CN" sz="2600" b="1"/>
              <a:t>（18）人生亦有命，安能行叹复坐愁！《拟行路难（其四）》</a:t>
            </a:r>
            <a:r>
              <a:rPr lang="zh-CN" altLang="zh-CN" sz="2400" b="1" u="sng">
                <a:solidFill>
                  <a:srgbClr val="FF0000"/>
                </a:solidFill>
              </a:rPr>
              <a:t>怎么</a:t>
            </a:r>
            <a:endParaRPr lang="zh-CN" altLang="zh-CN" sz="2600" b="1"/>
          </a:p>
          <a:p>
            <a:r>
              <a:rPr lang="zh-CN" altLang="zh-CN" sz="2600" b="1"/>
              <a:t>（19）安能摧眉折腰事权贵，使我不得开心颜？《蜀道难》</a:t>
            </a:r>
            <a:r>
              <a:rPr lang="zh-CN" altLang="zh-CN" sz="2400" b="1" u="sng">
                <a:solidFill>
                  <a:srgbClr val="FF0000"/>
                </a:solidFill>
              </a:rPr>
              <a:t>怎么，哪里</a:t>
            </a:r>
            <a:endParaRPr lang="zh-CN" altLang="zh-CN" sz="2600" b="1"/>
          </a:p>
          <a:p>
            <a:r>
              <a:rPr lang="zh-CN" altLang="zh-CN" sz="2600" b="1"/>
              <a:t>（20）固一世之雄也，而今安在哉？《赤壁赋》</a:t>
            </a:r>
            <a:r>
              <a:rPr lang="zh-CN" altLang="zh-CN" sz="2400" b="1" u="sng">
                <a:solidFill>
                  <a:srgbClr val="FF0000"/>
                </a:solidFill>
              </a:rPr>
              <a:t>哪里</a:t>
            </a:r>
            <a:endParaRPr lang="zh-CN" altLang="zh-CN" sz="2600" b="1"/>
          </a:p>
          <a:p>
            <a:pPr algn="l">
              <a:buClrTx/>
              <a:buSzTx/>
              <a:buFontTx/>
            </a:pPr>
            <a:r>
              <a:rPr lang="zh-CN" altLang="zh-CN" sz="2600" b="1"/>
              <a:t>（21）安见方六七十如五六十而非邦也者？《子路侍坐》</a:t>
            </a:r>
            <a:r>
              <a:rPr lang="zh-CN" altLang="zh-CN" sz="2400" b="1" u="sng">
                <a:solidFill>
                  <a:srgbClr val="FF0000"/>
                </a:solidFill>
              </a:rPr>
              <a:t>怎么</a:t>
            </a:r>
            <a:endParaRPr lang="zh-CN" altLang="zh-CN" sz="2400" b="1" u="sng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45231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200" b="1"/>
              <a:t>2.倍：①一倍，加倍；②通“背”，背向着，背对着；③通“背”，违背；④通“背”，背叛，反叛，背弃。</a:t>
            </a:r>
            <a:endParaRPr lang="zh-CN" altLang="zh-CN" sz="3200" b="1"/>
          </a:p>
          <a:p>
            <a:r>
              <a:rPr lang="zh-CN" altLang="zh-CN" sz="3200" b="1"/>
              <a:t>⑴尝以十倍之地，百万之师，叩关而攻秦。（《过秦论》）（       ）</a:t>
            </a:r>
            <a:endParaRPr lang="zh-CN" altLang="zh-CN" sz="3200" b="1"/>
          </a:p>
          <a:p>
            <a:r>
              <a:rPr lang="zh-CN" altLang="zh-CN" sz="3200" b="1"/>
              <a:t>⑵愿伯具言臣之不敢倍德也。（《鸿门宴》）（       ）</a:t>
            </a:r>
            <a:endParaRPr lang="zh-CN" altLang="zh-CN" sz="3200" b="1"/>
          </a:p>
          <a:p>
            <a:r>
              <a:rPr lang="zh-CN" altLang="zh-CN" sz="3200" b="1"/>
              <a:t>⑶成语“倍（       ）道而行”“乡（通‘向’）利倍（       ）义”</a:t>
            </a:r>
            <a:endParaRPr lang="zh-CN" altLang="zh-CN"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116840"/>
            <a:ext cx="9144635" cy="6000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3200" b="1"/>
              <a:t>一．解释文中加点词语的意思：</a:t>
            </a:r>
            <a:endParaRPr sz="3200" b="1"/>
          </a:p>
          <a:p>
            <a:r>
              <a:rPr sz="3200" b="1"/>
              <a:t>    </a:t>
            </a:r>
            <a:r>
              <a:rPr lang="en-US" sz="3200" b="1"/>
              <a:t>   </a:t>
            </a:r>
            <a:r>
              <a:rPr sz="3200" b="1"/>
              <a:t>沛公</a:t>
            </a:r>
            <a:r>
              <a:rPr sz="3200" b="1" u="sng">
                <a:solidFill>
                  <a:srgbClr val="FF0000"/>
                </a:solidFill>
              </a:rPr>
              <a:t>军</a:t>
            </a:r>
            <a:r>
              <a:rPr sz="3200" b="1"/>
              <a:t>（       ）霸上，未</a:t>
            </a:r>
            <a:r>
              <a:rPr sz="3200" b="1" u="sng">
                <a:solidFill>
                  <a:srgbClr val="FF0000"/>
                </a:solidFill>
              </a:rPr>
              <a:t>得</a:t>
            </a:r>
            <a:r>
              <a:rPr sz="3200" b="1"/>
              <a:t>（       ）与项羽相见。沛公左司马曹无伤使人言于项羽曰：“沛公欲</a:t>
            </a:r>
            <a:r>
              <a:rPr sz="3200" b="1" u="sng">
                <a:solidFill>
                  <a:srgbClr val="FF0000"/>
                </a:solidFill>
              </a:rPr>
              <a:t>王</a:t>
            </a:r>
            <a:r>
              <a:rPr sz="3200" b="1"/>
              <a:t>（       ）</a:t>
            </a:r>
            <a:r>
              <a:rPr sz="3200" b="1" u="sng">
                <a:solidFill>
                  <a:srgbClr val="FF0000"/>
                </a:solidFill>
              </a:rPr>
              <a:t>关中</a:t>
            </a:r>
            <a:r>
              <a:rPr sz="3200" b="1"/>
              <a:t>（       ），使子婴</a:t>
            </a:r>
            <a:r>
              <a:rPr sz="3200" b="1" u="sng">
                <a:solidFill>
                  <a:srgbClr val="FF0000"/>
                </a:solidFill>
              </a:rPr>
              <a:t>为</a:t>
            </a:r>
            <a:r>
              <a:rPr sz="3200" b="1"/>
              <a:t>（       ）相，珍宝</a:t>
            </a:r>
            <a:r>
              <a:rPr sz="3200" b="1" u="sng">
                <a:solidFill>
                  <a:srgbClr val="FF0000"/>
                </a:solidFill>
              </a:rPr>
              <a:t>尽</a:t>
            </a:r>
            <a:r>
              <a:rPr sz="3200" b="1"/>
              <a:t>（       ）有之。项羽大怒，曰：“旦日</a:t>
            </a:r>
            <a:r>
              <a:rPr sz="3200" b="1" u="sng">
                <a:solidFill>
                  <a:srgbClr val="FF0000"/>
                </a:solidFill>
              </a:rPr>
              <a:t>飨</a:t>
            </a:r>
            <a:r>
              <a:rPr sz="3200" b="1"/>
              <a:t>（       ）士卒，</a:t>
            </a:r>
            <a:r>
              <a:rPr sz="3200" b="1" u="sng">
                <a:solidFill>
                  <a:srgbClr val="FF0000"/>
                </a:solidFill>
              </a:rPr>
              <a:t>为</a:t>
            </a:r>
            <a:r>
              <a:rPr sz="3200" b="1"/>
              <a:t>（       ）击破沛公</a:t>
            </a:r>
            <a:r>
              <a:rPr sz="3200" b="1" u="sng">
                <a:solidFill>
                  <a:srgbClr val="FF0000"/>
                </a:solidFill>
              </a:rPr>
              <a:t>军</a:t>
            </a:r>
            <a:r>
              <a:rPr sz="3200" b="1"/>
              <a:t>（       ）！”当是时，项羽兵四十万，在新丰鸿门；沛公兵十万，在霸上。范增</a:t>
            </a:r>
            <a:r>
              <a:rPr sz="3200" b="1" u="sng">
                <a:solidFill>
                  <a:srgbClr val="FF0000"/>
                </a:solidFill>
              </a:rPr>
              <a:t>说</a:t>
            </a:r>
            <a:r>
              <a:rPr sz="3200" b="1"/>
              <a:t>（       ）项羽曰“沛公居</a:t>
            </a:r>
            <a:r>
              <a:rPr sz="3200" b="1" u="sng">
                <a:solidFill>
                  <a:srgbClr val="FF0000"/>
                </a:solidFill>
              </a:rPr>
              <a:t>山东</a:t>
            </a:r>
            <a:r>
              <a:rPr sz="3200" b="1"/>
              <a:t>（       ）时，贪于财货，好美姬。今入关，财物无所取，妇女无所</a:t>
            </a:r>
            <a:r>
              <a:rPr sz="3200" b="1" u="sng">
                <a:solidFill>
                  <a:srgbClr val="FF0000"/>
                </a:solidFill>
              </a:rPr>
              <a:t>幸</a:t>
            </a:r>
            <a:r>
              <a:rPr sz="3200" b="1"/>
              <a:t>（       ），此其志不在小。吾令人望其气，皆为龙虎，成五采，此天子气也。急击勿</a:t>
            </a:r>
            <a:r>
              <a:rPr sz="3200" b="1" u="sng">
                <a:solidFill>
                  <a:srgbClr val="FF0000"/>
                </a:solidFill>
              </a:rPr>
              <a:t>失</a:t>
            </a:r>
            <a:r>
              <a:rPr sz="3200" b="1"/>
              <a:t>（       ）！”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50158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200" b="1"/>
              <a:t>2.倍：①一倍，加倍；②通“背”，背向着，背对着；③通“背”，违背；④通“背”，背叛，反叛，背弃。</a:t>
            </a:r>
            <a:endParaRPr lang="zh-CN" altLang="zh-CN" sz="3200" b="1"/>
          </a:p>
          <a:p>
            <a:r>
              <a:rPr lang="zh-CN" altLang="zh-CN" sz="3200" b="1"/>
              <a:t>⑴尝以十倍</a:t>
            </a:r>
            <a:r>
              <a:rPr lang="zh-CN" altLang="zh-CN" sz="3200" b="1" u="sng">
                <a:solidFill>
                  <a:srgbClr val="FF0000"/>
                </a:solidFill>
              </a:rPr>
              <a:t>（一倍，加倍）</a:t>
            </a:r>
            <a:r>
              <a:rPr lang="zh-CN" altLang="zh-CN" sz="3200" b="1"/>
              <a:t>之地，百万之师，叩关而攻秦。（《过秦论》）</a:t>
            </a:r>
            <a:endParaRPr lang="zh-CN" altLang="zh-CN" sz="3200" b="1"/>
          </a:p>
          <a:p>
            <a:r>
              <a:rPr lang="zh-CN" altLang="zh-CN" sz="3200" b="1"/>
              <a:t>⑵愿伯具言臣之不敢倍</a:t>
            </a:r>
            <a:r>
              <a:rPr lang="zh-CN" altLang="zh-CN" sz="3200" b="1" u="sng">
                <a:solidFill>
                  <a:srgbClr val="FF0000"/>
                </a:solidFill>
              </a:rPr>
              <a:t>（通“背”，背叛，反叛，背弃）</a:t>
            </a:r>
            <a:r>
              <a:rPr lang="zh-CN" altLang="zh-CN" sz="3200" b="1"/>
              <a:t>德也。（《鸿门宴》）</a:t>
            </a:r>
            <a:endParaRPr lang="zh-CN" altLang="zh-CN" sz="3200" b="1"/>
          </a:p>
          <a:p>
            <a:r>
              <a:rPr lang="zh-CN" altLang="zh-CN" sz="3200" b="1"/>
              <a:t>⑶成语“倍</a:t>
            </a:r>
            <a:r>
              <a:rPr lang="zh-CN" altLang="zh-CN" sz="3200" b="1" u="sng">
                <a:solidFill>
                  <a:srgbClr val="FF0000"/>
                </a:solidFill>
              </a:rPr>
              <a:t>（通“背”，背向着，背对着）</a:t>
            </a:r>
            <a:r>
              <a:rPr lang="zh-CN" altLang="zh-CN" sz="3200" b="1"/>
              <a:t>道而行”“乡（通‘向’）利倍</a:t>
            </a:r>
            <a:r>
              <a:rPr lang="zh-CN" altLang="zh-CN" sz="3200" b="1" u="sng">
                <a:solidFill>
                  <a:srgbClr val="FF0000"/>
                </a:solidFill>
              </a:rPr>
              <a:t>（通“背”，违背）</a:t>
            </a:r>
            <a:r>
              <a:rPr lang="zh-CN" altLang="zh-CN" sz="3200" b="1"/>
              <a:t>义”</a:t>
            </a:r>
            <a:endParaRPr lang="zh-CN" altLang="zh-CN"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5692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800" b="1"/>
              <a:t>3.从：①跟随；②使……跟随；③依傍，紧挨着；④听从；⑤堂房亲属；⑥通“纵”，合纵。</a:t>
            </a:r>
            <a:endParaRPr lang="zh-CN" altLang="zh-CN" sz="2800" b="1"/>
          </a:p>
          <a:p>
            <a:r>
              <a:rPr lang="zh-CN" altLang="zh-CN" sz="2800" b="1"/>
              <a:t>⑴合从缔交，相与为一。（《过秦论》）（       ）</a:t>
            </a:r>
            <a:endParaRPr lang="zh-CN" altLang="zh-CN" sz="2800" b="1"/>
          </a:p>
          <a:p>
            <a:r>
              <a:rPr lang="zh-CN" altLang="zh-CN" sz="2800" b="1"/>
              <a:t>⑵天下云集响应，赢粮而景从。（《过秦论》）（       ）</a:t>
            </a:r>
            <a:endParaRPr lang="zh-CN" altLang="zh-CN" sz="2800" b="1"/>
          </a:p>
          <a:p>
            <a:r>
              <a:rPr lang="zh-CN" altLang="zh-CN" sz="2800" b="1"/>
              <a:t>⑶沛公旦日从百余骑来见项王。（《鸿门宴》）（       ）</a:t>
            </a:r>
            <a:endParaRPr lang="zh-CN" altLang="zh-CN" sz="2800" b="1"/>
          </a:p>
          <a:p>
            <a:r>
              <a:rPr lang="zh-CN" altLang="zh-CN" sz="2800" b="1"/>
              <a:t>⑷樊哙从良坐。（《鸿门宴》）（       ）</a:t>
            </a:r>
            <a:endParaRPr lang="zh-CN" altLang="zh-CN" sz="2800" b="1"/>
          </a:p>
          <a:p>
            <a:r>
              <a:rPr lang="zh-CN" altLang="zh-CN" sz="2800" b="1"/>
              <a:t>⑸简能而任之，择善而从之。（《谏太宗十思疏》）（       ）</a:t>
            </a:r>
            <a:endParaRPr lang="zh-CN" altLang="zh-CN" sz="2800" b="1"/>
          </a:p>
          <a:p>
            <a:r>
              <a:rPr lang="zh-CN" altLang="zh-CN" sz="2800" b="1"/>
              <a:t>⑹生乎吾前，其闻道也固先乎吾，吾从而师之。（《师说》）（       ）</a:t>
            </a:r>
            <a:endParaRPr lang="zh-CN" altLang="zh-CN" sz="2800" b="1"/>
          </a:p>
          <a:p>
            <a:r>
              <a:rPr lang="zh-CN" altLang="zh-CN" sz="2800" b="1"/>
              <a:t>⑺春夜宴从弟桃花园序（《春夜宴从弟桃花园序》）（       ）</a:t>
            </a:r>
            <a:endParaRPr lang="zh-CN" altLang="zh-CN" sz="2800" b="1"/>
          </a:p>
          <a:p>
            <a:r>
              <a:rPr lang="zh-CN" altLang="zh-CN" sz="2800" b="1"/>
              <a:t>⑻成语“从（       ）善如流”“恭敬不如从（       ）命”</a:t>
            </a:r>
            <a:endParaRPr lang="zh-CN" altLang="zh-CN" sz="2800" b="1"/>
          </a:p>
        </p:txBody>
      </p:sp>
    </p:spTree>
  </p:cSld>
  <p:clrMapOvr>
    <a:masterClrMapping/>
  </p:clrMapOvr>
  <p:transition>
    <p:split orient="vert"/>
  </p:transition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107315" y="151765"/>
            <a:ext cx="9036496" cy="65544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800" b="1"/>
              <a:t>3.从：①跟随；②使……跟随；③依傍，紧挨着；④听从；⑤堂房亲属；⑥通“纵”，合纵。</a:t>
            </a:r>
            <a:endParaRPr lang="zh-CN" altLang="zh-CN" sz="2800" b="1"/>
          </a:p>
          <a:p>
            <a:r>
              <a:rPr lang="zh-CN" altLang="zh-CN" sz="2800" b="1"/>
              <a:t>⑴合从</a:t>
            </a:r>
            <a:r>
              <a:rPr lang="zh-CN" altLang="zh-CN" sz="2800" b="1" u="sng">
                <a:solidFill>
                  <a:srgbClr val="FF0000"/>
                </a:solidFill>
              </a:rPr>
              <a:t>（通“纵”，合纵）</a:t>
            </a:r>
            <a:r>
              <a:rPr lang="zh-CN" altLang="zh-CN" sz="2800" b="1"/>
              <a:t>缔交，相与为一。（《过秦论》）</a:t>
            </a:r>
            <a:endParaRPr lang="zh-CN" altLang="zh-CN" sz="2800" b="1"/>
          </a:p>
          <a:p>
            <a:r>
              <a:rPr lang="zh-CN" altLang="zh-CN" sz="2800" b="1"/>
              <a:t>⑵天下云集响应，赢粮而景从</a:t>
            </a:r>
            <a:r>
              <a:rPr lang="zh-CN" altLang="zh-CN" sz="2800" b="1" u="sng">
                <a:solidFill>
                  <a:srgbClr val="FF0000"/>
                </a:solidFill>
              </a:rPr>
              <a:t>（跟随）</a:t>
            </a:r>
            <a:r>
              <a:rPr lang="zh-CN" altLang="zh-CN" sz="2800" b="1"/>
              <a:t>。（《过秦论》）</a:t>
            </a:r>
            <a:endParaRPr lang="zh-CN" altLang="zh-CN" sz="2800" b="1"/>
          </a:p>
          <a:p>
            <a:r>
              <a:rPr lang="zh-CN" altLang="zh-CN" sz="2800" b="1"/>
              <a:t>⑶沛公旦日从</a:t>
            </a:r>
            <a:r>
              <a:rPr lang="zh-CN" altLang="zh-CN" sz="2800" b="1" u="sng">
                <a:solidFill>
                  <a:srgbClr val="FF0000"/>
                </a:solidFill>
              </a:rPr>
              <a:t>（使……跟随，带领）</a:t>
            </a:r>
            <a:r>
              <a:rPr lang="zh-CN" altLang="zh-CN" sz="2800" b="1"/>
              <a:t>百余骑来见项王。（《鸿门宴》）</a:t>
            </a:r>
            <a:endParaRPr lang="zh-CN" altLang="zh-CN" sz="2800" b="1"/>
          </a:p>
          <a:p>
            <a:r>
              <a:rPr lang="zh-CN" altLang="zh-CN" sz="2800" b="1"/>
              <a:t>⑷樊哙从</a:t>
            </a:r>
            <a:r>
              <a:rPr lang="zh-CN" altLang="zh-CN" sz="2800" b="1" u="sng">
                <a:solidFill>
                  <a:srgbClr val="FF0000"/>
                </a:solidFill>
              </a:rPr>
              <a:t>（依傍，紧挨着）</a:t>
            </a:r>
            <a:r>
              <a:rPr lang="zh-CN" altLang="zh-CN" sz="2800" b="1"/>
              <a:t>良坐。（《鸿门宴》）</a:t>
            </a:r>
            <a:endParaRPr lang="zh-CN" altLang="zh-CN" sz="2800" b="1"/>
          </a:p>
          <a:p>
            <a:r>
              <a:rPr lang="zh-CN" altLang="zh-CN" sz="2800" b="1"/>
              <a:t>⑸简能而任之，择善而从</a:t>
            </a:r>
            <a:r>
              <a:rPr lang="zh-CN" altLang="zh-CN" sz="2800" b="1" u="sng">
                <a:solidFill>
                  <a:srgbClr val="FF0000"/>
                </a:solidFill>
              </a:rPr>
              <a:t>（听从）</a:t>
            </a:r>
            <a:r>
              <a:rPr lang="zh-CN" altLang="zh-CN" sz="2800" b="1"/>
              <a:t>之。（《谏太宗十思疏》）</a:t>
            </a:r>
            <a:endParaRPr lang="zh-CN" altLang="zh-CN" sz="2800" b="1"/>
          </a:p>
          <a:p>
            <a:r>
              <a:rPr lang="zh-CN" altLang="zh-CN" sz="2800" b="1"/>
              <a:t>⑹生乎吾前，其闻道也固先乎吾，吾从</a:t>
            </a:r>
            <a:r>
              <a:rPr lang="zh-CN" altLang="zh-CN" sz="2800" b="1" u="sng">
                <a:solidFill>
                  <a:srgbClr val="FF0000"/>
                </a:solidFill>
              </a:rPr>
              <a:t>（跟随）</a:t>
            </a:r>
            <a:r>
              <a:rPr lang="zh-CN" altLang="zh-CN" sz="2800" b="1"/>
              <a:t>而师之。（《师说》）</a:t>
            </a:r>
            <a:endParaRPr lang="zh-CN" altLang="zh-CN" sz="2800" b="1"/>
          </a:p>
          <a:p>
            <a:r>
              <a:rPr lang="zh-CN" altLang="zh-CN" sz="2800" b="1"/>
              <a:t>⑺春夜宴从</a:t>
            </a:r>
            <a:r>
              <a:rPr lang="zh-CN" altLang="zh-CN" sz="2800" b="1" u="sng">
                <a:solidFill>
                  <a:srgbClr val="FF0000"/>
                </a:solidFill>
              </a:rPr>
              <a:t>（堂房亲属）</a:t>
            </a:r>
            <a:r>
              <a:rPr lang="zh-CN" altLang="zh-CN" sz="2800" b="1"/>
              <a:t>弟桃花园序（《春夜宴从弟桃花园序》）</a:t>
            </a:r>
            <a:endParaRPr lang="zh-CN" altLang="zh-CN" sz="2800" b="1"/>
          </a:p>
          <a:p>
            <a:r>
              <a:rPr lang="zh-CN" altLang="zh-CN" sz="2800" b="1"/>
              <a:t>⑻成语“从</a:t>
            </a:r>
            <a:r>
              <a:rPr lang="zh-CN" altLang="zh-CN" sz="2800" b="1" u="sng">
                <a:solidFill>
                  <a:srgbClr val="FF0000"/>
                </a:solidFill>
              </a:rPr>
              <a:t>（听从）</a:t>
            </a:r>
            <a:r>
              <a:rPr lang="zh-CN" altLang="zh-CN" sz="2800" b="1"/>
              <a:t>善如流”“恭敬不如从</a:t>
            </a:r>
            <a:r>
              <a:rPr lang="zh-CN" altLang="zh-CN" sz="2800" b="1" u="sng">
                <a:solidFill>
                  <a:srgbClr val="FF0000"/>
                </a:solidFill>
              </a:rPr>
              <a:t>（听从）</a:t>
            </a:r>
            <a:r>
              <a:rPr lang="zh-CN" altLang="zh-CN" sz="2800" b="1"/>
              <a:t>命”</a:t>
            </a:r>
            <a:endParaRPr lang="zh-CN" altLang="zh-CN" sz="2800" b="1"/>
          </a:p>
        </p:txBody>
      </p:sp>
    </p:spTree>
  </p:cSld>
  <p:clrMapOvr>
    <a:masterClrMapping/>
  </p:clrMapOvr>
  <p:transition>
    <p:split orient="vert"/>
  </p:transition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69856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800" b="1"/>
              <a:t>解释句子加点词语的意思：</a:t>
            </a:r>
            <a:endParaRPr lang="zh-CN" altLang="zh-CN" sz="2800" b="1"/>
          </a:p>
          <a:p>
            <a:r>
              <a:rPr lang="zh-CN" altLang="zh-CN" sz="2800" b="1"/>
              <a:t>(1)张良是时从沛公，项伯乃夜驰之沛公军《鸿门宴》（       ）</a:t>
            </a:r>
            <a:endParaRPr lang="zh-CN" altLang="zh-CN" sz="2800" b="1"/>
          </a:p>
          <a:p>
            <a:r>
              <a:rPr lang="zh-CN" altLang="zh-CN" sz="2800" b="1"/>
              <a:t>(2)欲呼张良与俱去，曰：“毋从俱死也。”（       ）</a:t>
            </a:r>
            <a:endParaRPr lang="zh-CN" altLang="zh-CN" sz="2800" b="1"/>
          </a:p>
          <a:p>
            <a:r>
              <a:rPr lang="zh-CN" altLang="zh-CN" sz="2800" b="1"/>
              <a:t>(3)沛公旦日从百余骑来见项王。《鸿门宴》（       ）</a:t>
            </a:r>
            <a:endParaRPr lang="zh-CN" altLang="zh-CN" sz="2800" b="1"/>
          </a:p>
          <a:p>
            <a:r>
              <a:rPr lang="zh-CN" altLang="zh-CN" sz="2800" b="1"/>
              <a:t>(4)樊哙从良坐。《鸿门宴》（       ）</a:t>
            </a:r>
            <a:endParaRPr lang="zh-CN" altLang="zh-CN" sz="2800" b="1"/>
          </a:p>
          <a:p>
            <a:r>
              <a:rPr lang="zh-CN" altLang="zh-CN" sz="2800" b="1"/>
              <a:t>(5)从郦山下，道芷阳间行。《鸿门宴》（       ）</a:t>
            </a:r>
            <a:endParaRPr lang="zh-CN" altLang="zh-CN" sz="2800" b="1"/>
          </a:p>
          <a:p>
            <a:r>
              <a:rPr lang="zh-CN" altLang="zh-CN" sz="2800" b="1"/>
              <a:t>(6)苟以天下之大，下而从六国破亡之故事，是又在六国下矣。《六国论》（       ）</a:t>
            </a:r>
            <a:endParaRPr lang="zh-CN" altLang="zh-CN" sz="2800" b="1"/>
          </a:p>
          <a:p>
            <a:r>
              <a:rPr lang="zh-CN" altLang="zh-CN" sz="2800" b="1"/>
              <a:t>(7)民之从事，常于几成而败之。《&lt;老子&gt;四章》 （       ）</a:t>
            </a:r>
            <a:endParaRPr lang="zh-CN" altLang="zh-CN" sz="2800" b="1"/>
          </a:p>
          <a:p>
            <a:r>
              <a:rPr lang="zh-CN" altLang="zh-CN" sz="2800" b="1"/>
              <a:t>(8)屈平既绌，其后秦欲伐齐，齐与楚从亲。《屈原列传》（       ）</a:t>
            </a:r>
            <a:endParaRPr lang="zh-CN" altLang="zh-CN" sz="2800" b="1"/>
          </a:p>
          <a:p>
            <a:r>
              <a:rPr lang="zh-CN" altLang="zh-CN" sz="2800" b="1"/>
              <a:t>(9)然皆祖屈原之从容辞令。《屈原列传》（       ）</a:t>
            </a:r>
            <a:endParaRPr lang="zh-CN" altLang="zh-CN" sz="2800" b="1"/>
          </a:p>
          <a:p>
            <a:r>
              <a:rPr lang="zh-CN" altLang="zh-CN" sz="2800" b="1"/>
              <a:t>(10)若知我不降明，欲令两国相攻，匈奴之祸，从我始矣。《苏武传》（       ）</a:t>
            </a:r>
            <a:endParaRPr lang="zh-CN" altLang="zh-CN" sz="2800" b="1"/>
          </a:p>
          <a:p>
            <a:r>
              <a:rPr lang="zh-CN" altLang="zh-CN" sz="2800" b="1"/>
              <a:t>(11)前长君为奉车，从至雍棫阳宫。《苏武传》（       ）</a:t>
            </a:r>
            <a:endParaRPr lang="zh-CN" altLang="zh-CN" sz="2800" b="1"/>
          </a:p>
        </p:txBody>
      </p:sp>
    </p:spTree>
  </p:cSld>
  <p:clrMapOvr>
    <a:masterClrMapping/>
  </p:clrMapOvr>
  <p:transition>
    <p:split orient="vert"/>
  </p:transition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35560" y="44450"/>
            <a:ext cx="9137015" cy="69856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800" b="1"/>
              <a:t>解释句子加点词语的意思：</a:t>
            </a:r>
            <a:endParaRPr lang="zh-CN" altLang="zh-CN" sz="2800" b="1"/>
          </a:p>
          <a:p>
            <a:r>
              <a:rPr lang="zh-CN" altLang="zh-CN" sz="2800" b="1"/>
              <a:t>(1)张良是时从沛公，项伯乃夜驰之沛公军《鸿门宴》</a:t>
            </a:r>
            <a:r>
              <a:rPr lang="zh-CN" altLang="zh-CN" sz="2800" b="1" u="sng">
                <a:solidFill>
                  <a:srgbClr val="FF0000"/>
                </a:solidFill>
              </a:rPr>
              <a:t>跟随</a:t>
            </a:r>
            <a:endParaRPr lang="zh-CN" altLang="zh-CN" sz="2800" b="1" u="sng">
              <a:solidFill>
                <a:srgbClr val="FF0000"/>
              </a:solidFill>
            </a:endParaRPr>
          </a:p>
          <a:p>
            <a:r>
              <a:rPr lang="zh-CN" altLang="zh-CN" sz="2800" b="1"/>
              <a:t>(2)欲呼张良与俱去，曰：“毋从俱死也。”</a:t>
            </a:r>
            <a:r>
              <a:rPr lang="zh-CN" altLang="zh-CN" sz="2800" b="1" u="sng">
                <a:solidFill>
                  <a:srgbClr val="FF0000"/>
                </a:solidFill>
              </a:rPr>
              <a:t>跟随</a:t>
            </a:r>
            <a:endParaRPr lang="zh-CN" altLang="zh-CN" sz="2800" b="1"/>
          </a:p>
          <a:p>
            <a:r>
              <a:rPr lang="zh-CN" altLang="zh-CN" sz="2800" b="1"/>
              <a:t>(3)沛公旦日从百余骑来见项王。《鸿门宴》</a:t>
            </a:r>
            <a:r>
              <a:rPr lang="zh-CN" altLang="zh-CN" sz="2800" b="1" u="sng">
                <a:solidFill>
                  <a:srgbClr val="FF0000"/>
                </a:solidFill>
              </a:rPr>
              <a:t>率领、带领</a:t>
            </a:r>
            <a:endParaRPr lang="zh-CN" altLang="zh-CN" sz="2800" b="1" u="sng">
              <a:solidFill>
                <a:srgbClr val="FF0000"/>
              </a:solidFill>
            </a:endParaRPr>
          </a:p>
          <a:p>
            <a:r>
              <a:rPr lang="zh-CN" altLang="zh-CN" sz="2800" b="1"/>
              <a:t>(4)樊哙从良坐。《鸿门宴》</a:t>
            </a:r>
            <a:r>
              <a:rPr lang="zh-CN" altLang="zh-CN" sz="2800" b="1" u="sng">
                <a:solidFill>
                  <a:srgbClr val="FF0000"/>
                </a:solidFill>
              </a:rPr>
              <a:t>挨着</a:t>
            </a:r>
            <a:endParaRPr lang="zh-CN" altLang="zh-CN" sz="2800" b="1"/>
          </a:p>
          <a:p>
            <a:r>
              <a:rPr lang="zh-CN" altLang="zh-CN" sz="2800" b="1"/>
              <a:t>(5)从郦山下，道芷阳间行。《鸿门宴》</a:t>
            </a:r>
            <a:r>
              <a:rPr lang="zh-CN" altLang="zh-CN" sz="2800" b="1" u="sng">
                <a:solidFill>
                  <a:srgbClr val="FF0000"/>
                </a:solidFill>
              </a:rPr>
              <a:t>自</a:t>
            </a:r>
            <a:endParaRPr lang="zh-CN" altLang="zh-CN" sz="2800" b="1"/>
          </a:p>
          <a:p>
            <a:r>
              <a:rPr lang="zh-CN" altLang="zh-CN" sz="2800" b="1"/>
              <a:t>(6)苟以天下之大，下而从六国破亡之故事，是又在六国下矣。《六国论》</a:t>
            </a:r>
            <a:r>
              <a:rPr lang="zh-CN" altLang="zh-CN" sz="2800" b="1" u="sng">
                <a:solidFill>
                  <a:srgbClr val="FF0000"/>
                </a:solidFill>
              </a:rPr>
              <a:t>追随，跟随</a:t>
            </a:r>
            <a:endParaRPr lang="zh-CN" altLang="zh-CN" sz="2800" b="1"/>
          </a:p>
          <a:p>
            <a:r>
              <a:rPr lang="zh-CN" altLang="zh-CN" sz="2800" b="1"/>
              <a:t>(7)民之从事，常于几成而败之。《&lt;老子&gt;四章》  </a:t>
            </a:r>
            <a:r>
              <a:rPr lang="zh-CN" altLang="zh-CN" sz="2800" b="1" u="sng">
                <a:solidFill>
                  <a:srgbClr val="FF0000"/>
                </a:solidFill>
              </a:rPr>
              <a:t>做事</a:t>
            </a:r>
            <a:endParaRPr lang="zh-CN" altLang="zh-CN" sz="2800" b="1"/>
          </a:p>
          <a:p>
            <a:r>
              <a:rPr lang="zh-CN" altLang="zh-CN" sz="2800" b="1"/>
              <a:t>(8)屈平既绌，其后秦欲伐齐，齐与楚从亲。《屈原列传》</a:t>
            </a:r>
            <a:r>
              <a:rPr lang="zh-CN" altLang="zh-CN" sz="2800" b="1" u="sng">
                <a:solidFill>
                  <a:srgbClr val="FF0000"/>
                </a:solidFill>
              </a:rPr>
              <a:t>同“纵”，合纵，联合抗秦。</a:t>
            </a:r>
            <a:endParaRPr lang="zh-CN" altLang="zh-CN" sz="2800" b="1"/>
          </a:p>
          <a:p>
            <a:r>
              <a:rPr lang="zh-CN" altLang="zh-CN" sz="2800" b="1"/>
              <a:t>(9)然皆祖屈原之</a:t>
            </a:r>
            <a:r>
              <a:rPr lang="zh-CN" altLang="zh-CN" sz="2800" b="1" u="sng">
                <a:solidFill>
                  <a:srgbClr val="FF0000"/>
                </a:solidFill>
              </a:rPr>
              <a:t>从容</a:t>
            </a:r>
            <a:r>
              <a:rPr lang="zh-CN" altLang="zh-CN" sz="2800" b="1"/>
              <a:t>辞令。《屈原列传》</a:t>
            </a:r>
            <a:r>
              <a:rPr lang="zh-CN" altLang="zh-CN" sz="2800" b="1" u="sng">
                <a:solidFill>
                  <a:srgbClr val="FF0000"/>
                </a:solidFill>
              </a:rPr>
              <a:t>委婉得体</a:t>
            </a:r>
            <a:endParaRPr lang="zh-CN" altLang="zh-CN" sz="2800" b="1"/>
          </a:p>
          <a:p>
            <a:r>
              <a:rPr lang="zh-CN" altLang="zh-CN" sz="2800" b="1"/>
              <a:t>(10)若知我不降明，欲令两国相攻，匈奴之祸，从我始矣。《苏武传》</a:t>
            </a:r>
            <a:r>
              <a:rPr lang="zh-CN" altLang="zh-CN" sz="2800" b="1" u="sng">
                <a:solidFill>
                  <a:srgbClr val="FF0000"/>
                </a:solidFill>
              </a:rPr>
              <a:t>自</a:t>
            </a:r>
            <a:endParaRPr lang="zh-CN" altLang="zh-CN" sz="2800" b="1"/>
          </a:p>
          <a:p>
            <a:r>
              <a:rPr lang="zh-CN" altLang="zh-CN" sz="2800" b="1"/>
              <a:t>(11)前长君为奉车，从至雍棫阳宫。《苏武传》</a:t>
            </a:r>
            <a:r>
              <a:rPr lang="zh-CN" altLang="zh-CN" sz="2800" b="1" u="sng">
                <a:solidFill>
                  <a:srgbClr val="FF0000"/>
                </a:solidFill>
              </a:rPr>
              <a:t>跟随</a:t>
            </a:r>
            <a:endParaRPr lang="zh-CN" altLang="zh-CN" sz="2800" b="1" u="sng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649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600" b="1"/>
              <a:t>(12)号古木，雄飞雌从绕林间。《蜀道难》（       ）</a:t>
            </a:r>
            <a:endParaRPr lang="zh-CN" altLang="zh-CN" sz="2600" b="1"/>
          </a:p>
          <a:p>
            <a:r>
              <a:rPr lang="zh-CN" altLang="zh-CN" sz="2600" b="1"/>
              <a:t>(13)吾从板外孺卿从祠河东后土《苏武传》（       ）</a:t>
            </a:r>
            <a:endParaRPr lang="zh-CN" altLang="zh-CN" sz="2600" b="1"/>
          </a:p>
          <a:p>
            <a:r>
              <a:rPr lang="zh-CN" altLang="zh-CN" sz="2600" b="1"/>
              <a:t>(14)合从缔交，相与为一。《过秦论》（       ）</a:t>
            </a:r>
            <a:endParaRPr lang="zh-CN" altLang="zh-CN" sz="2600" b="1"/>
          </a:p>
          <a:p>
            <a:r>
              <a:rPr lang="zh-CN" altLang="zh-CN" sz="2600" b="1"/>
              <a:t>(15)于是从散约败，争割地而赂秦。《过秦论》（       ）</a:t>
            </a:r>
            <a:endParaRPr lang="zh-CN" altLang="zh-CN" sz="2600" b="1"/>
          </a:p>
          <a:p>
            <a:r>
              <a:rPr lang="zh-CN" altLang="zh-CN" sz="2600" b="1"/>
              <a:t>(16)天下云集响应，赢粮而景从。《过秦论》（       ）</a:t>
            </a:r>
            <a:endParaRPr lang="zh-CN" altLang="zh-CN" sz="2600" b="1"/>
          </a:p>
          <a:p>
            <a:r>
              <a:rPr lang="zh-CN" altLang="zh-CN" sz="2600" b="1"/>
              <a:t>(17)其后用兵，则遣从事以一少牢告庙《五代史伶官传序》（       ）</a:t>
            </a:r>
            <a:endParaRPr lang="zh-CN" altLang="zh-CN" sz="2600" b="1"/>
          </a:p>
          <a:p>
            <a:r>
              <a:rPr lang="zh-CN" altLang="zh-CN" sz="2600" b="1"/>
              <a:t>(18)相看白刃血纷纷，死节从来岂顾勋！《燕歌行并序》（       ）</a:t>
            </a:r>
            <a:endParaRPr lang="zh-CN" altLang="zh-CN" sz="2600" b="1"/>
          </a:p>
          <a:p>
            <a:r>
              <a:rPr lang="zh-CN" altLang="zh-CN" sz="2600" b="1"/>
              <a:t>(19)吾已失恩义，会不相从许！《孔雀东南飞》（       ）</a:t>
            </a:r>
            <a:endParaRPr lang="zh-CN" altLang="zh-CN" sz="2600" b="1"/>
          </a:p>
          <a:p>
            <a:r>
              <a:rPr lang="zh-CN" altLang="zh-CN" sz="2600" b="1"/>
              <a:t>(20)从人四五百，郁郁登郡门。《孔雀东南飞》（       ）</a:t>
            </a:r>
            <a:endParaRPr lang="zh-CN" altLang="zh-CN" sz="2600" b="1"/>
          </a:p>
          <a:p>
            <a:r>
              <a:rPr lang="zh-CN" altLang="zh-CN" sz="2600" b="1"/>
              <a:t>(21)但见悲鸟相为应答。/人往，从轩前过《项脊轩志》（       ）</a:t>
            </a:r>
            <a:endParaRPr lang="zh-CN" altLang="zh-CN" sz="2600" b="1"/>
          </a:p>
          <a:p>
            <a:r>
              <a:rPr lang="zh-CN" altLang="zh-CN" sz="2600" b="1"/>
              <a:t>(22)吾妻来归，时至轩中，从余问古事。《项脊轩志》（       ）</a:t>
            </a:r>
            <a:endParaRPr lang="zh-CN" altLang="zh-CN" sz="2600" b="1"/>
          </a:p>
          <a:p>
            <a:r>
              <a:rPr lang="zh-CN" altLang="zh-CN" sz="2600" b="1"/>
              <a:t>(23)尝从人事，皆口腹自役。《归去来兮辞并序》（       ）</a:t>
            </a:r>
            <a:endParaRPr lang="zh-CN" altLang="zh-CN" sz="2600" b="1"/>
          </a:p>
        </p:txBody>
      </p:sp>
    </p:spTree>
  </p:cSld>
  <p:clrMapOvr>
    <a:masterClrMapping/>
  </p:clrMapOvr>
  <p:transition>
    <p:split orient="vert"/>
  </p:transition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116840"/>
            <a:ext cx="9036496" cy="56311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600" b="1"/>
              <a:t>(12)孺卿从祠河东后土《苏武传》</a:t>
            </a:r>
            <a:r>
              <a:rPr lang="zh-CN" altLang="zh-CN" sz="2400" b="1" u="sng">
                <a:solidFill>
                  <a:srgbClr val="FF0000"/>
                </a:solidFill>
              </a:rPr>
              <a:t>跟随</a:t>
            </a:r>
            <a:endParaRPr lang="zh-CN" altLang="zh-CN" sz="2600" b="1"/>
          </a:p>
          <a:p>
            <a:r>
              <a:rPr lang="zh-CN" altLang="zh-CN" sz="2600" b="1"/>
              <a:t>(13)合从缔交，相与为一。《过秦论》</a:t>
            </a:r>
            <a:r>
              <a:rPr lang="zh-CN" altLang="zh-CN" sz="2400" b="1" u="sng">
                <a:solidFill>
                  <a:srgbClr val="FF0000"/>
                </a:solidFill>
              </a:rPr>
              <a:t>同“纵”，合纵</a:t>
            </a:r>
            <a:endParaRPr lang="zh-CN" altLang="zh-CN" sz="2600" b="1"/>
          </a:p>
          <a:p>
            <a:r>
              <a:rPr lang="zh-CN" altLang="zh-CN" sz="2600" b="1"/>
              <a:t>(14)于是从散约败，争割地而赂秦。《过秦论》</a:t>
            </a:r>
            <a:r>
              <a:rPr lang="zh-CN" altLang="zh-CN" sz="2400" b="1" u="sng">
                <a:solidFill>
                  <a:srgbClr val="FF0000"/>
                </a:solidFill>
              </a:rPr>
              <a:t>合纵</a:t>
            </a:r>
            <a:endParaRPr lang="zh-CN" altLang="zh-CN" sz="2600" b="1"/>
          </a:p>
          <a:p>
            <a:r>
              <a:rPr lang="zh-CN" altLang="zh-CN" sz="2600" b="1"/>
              <a:t>(15)天下云集响应，赢粮而景从。《过秦论》</a:t>
            </a:r>
            <a:r>
              <a:rPr lang="zh-CN" altLang="zh-CN" sz="2400" b="1" u="sng">
                <a:solidFill>
                  <a:srgbClr val="FF0000"/>
                </a:solidFill>
              </a:rPr>
              <a:t>跟着</a:t>
            </a:r>
            <a:endParaRPr lang="zh-CN" altLang="zh-CN" sz="2600" b="1"/>
          </a:p>
          <a:p>
            <a:r>
              <a:rPr lang="zh-CN" altLang="zh-CN" sz="2600" b="1"/>
              <a:t>(16)其后用兵，则遣</a:t>
            </a:r>
            <a:r>
              <a:rPr lang="zh-CN" altLang="zh-CN" sz="2400" b="1" u="sng">
                <a:solidFill>
                  <a:srgbClr val="FF0000"/>
                </a:solidFill>
              </a:rPr>
              <a:t>从事</a:t>
            </a:r>
            <a:r>
              <a:rPr lang="zh-CN" altLang="zh-CN" sz="2600" b="1"/>
              <a:t>以一少牢告庙《五代史伶官传序》</a:t>
            </a:r>
            <a:r>
              <a:rPr lang="zh-CN" altLang="zh-CN" sz="2400" b="1" u="sng">
                <a:solidFill>
                  <a:srgbClr val="FF0000"/>
                </a:solidFill>
              </a:rPr>
              <a:t>官名，这里泛指一般属官。</a:t>
            </a:r>
            <a:endParaRPr lang="zh-CN" altLang="zh-CN" sz="2600" b="1"/>
          </a:p>
          <a:p>
            <a:r>
              <a:rPr lang="zh-CN" altLang="zh-CN" sz="2600" b="1"/>
              <a:t>(17)相看白刃血纷纷，死节从来岂顾勋！《燕歌行并序》</a:t>
            </a:r>
            <a:r>
              <a:rPr lang="zh-CN" altLang="zh-CN" sz="2400" b="1" u="sng">
                <a:solidFill>
                  <a:srgbClr val="FF0000"/>
                </a:solidFill>
              </a:rPr>
              <a:t>历来</a:t>
            </a:r>
            <a:endParaRPr lang="zh-CN" altLang="zh-CN" sz="2400" b="1" u="sng">
              <a:solidFill>
                <a:srgbClr val="FF0000"/>
              </a:solidFill>
            </a:endParaRPr>
          </a:p>
          <a:p>
            <a:r>
              <a:rPr lang="zh-CN" altLang="zh-CN" sz="2600" b="1"/>
              <a:t>(18)吾已失恩义，会不相从许！《孔雀东南飞》</a:t>
            </a:r>
            <a:r>
              <a:rPr lang="zh-CN" altLang="zh-CN" sz="2400" b="1" u="sng">
                <a:solidFill>
                  <a:srgbClr val="FF0000"/>
                </a:solidFill>
              </a:rPr>
              <a:t>同意</a:t>
            </a:r>
            <a:endParaRPr lang="zh-CN" altLang="zh-CN" sz="2600" b="1"/>
          </a:p>
          <a:p>
            <a:r>
              <a:rPr lang="zh-CN" altLang="zh-CN" sz="2600" b="1"/>
              <a:t>(19)从人四五百，郁郁登郡门。《孔雀东南飞》</a:t>
            </a:r>
            <a:r>
              <a:rPr lang="zh-CN" altLang="zh-CN" sz="2400" b="1" u="sng">
                <a:solidFill>
                  <a:srgbClr val="FF0000"/>
                </a:solidFill>
              </a:rPr>
              <a:t>跟从的，随从的</a:t>
            </a:r>
            <a:endParaRPr lang="zh-CN" altLang="zh-CN" sz="2400" b="1" u="sng">
              <a:solidFill>
                <a:srgbClr val="FF0000"/>
              </a:solidFill>
            </a:endParaRPr>
          </a:p>
          <a:p>
            <a:r>
              <a:rPr lang="zh-CN" altLang="zh-CN" sz="2600" b="1"/>
              <a:t>(20)但见悲鸟号古木，雄飞雌从绕林间。《蜀道难》</a:t>
            </a:r>
            <a:r>
              <a:rPr lang="zh-CN" altLang="zh-CN" sz="2400" b="1" u="sng">
                <a:solidFill>
                  <a:srgbClr val="FF0000"/>
                </a:solidFill>
              </a:rPr>
              <a:t>跟从</a:t>
            </a:r>
            <a:endParaRPr lang="zh-CN" altLang="zh-CN" sz="2600" b="1"/>
          </a:p>
          <a:p>
            <a:r>
              <a:rPr lang="zh-CN" altLang="zh-CN" sz="2600" b="1"/>
              <a:t>(21)吾从板外相为应答。/人往，从轩前过《项脊轩志》</a:t>
            </a:r>
            <a:r>
              <a:rPr lang="zh-CN" altLang="zh-CN" sz="2400" b="1" u="sng">
                <a:solidFill>
                  <a:srgbClr val="FF0000"/>
                </a:solidFill>
              </a:rPr>
              <a:t>自</a:t>
            </a:r>
            <a:endParaRPr lang="zh-CN" altLang="zh-CN" sz="2600" b="1"/>
          </a:p>
          <a:p>
            <a:r>
              <a:rPr lang="zh-CN" altLang="zh-CN" sz="2600" b="1"/>
              <a:t>(22)吾妻来归，时至轩中，从余问古事。《项脊轩志》</a:t>
            </a:r>
            <a:r>
              <a:rPr lang="zh-CN" altLang="zh-CN" sz="2400" b="1" u="sng">
                <a:solidFill>
                  <a:srgbClr val="FF0000"/>
                </a:solidFill>
              </a:rPr>
              <a:t>跟</a:t>
            </a:r>
            <a:endParaRPr lang="zh-CN" altLang="zh-CN" sz="2600" b="1"/>
          </a:p>
          <a:p>
            <a:r>
              <a:rPr lang="zh-CN" altLang="zh-CN" sz="2600" b="1"/>
              <a:t>(23)尝从人事，皆口腹自役。《归去来兮辞并序》</a:t>
            </a:r>
            <a:r>
              <a:rPr lang="zh-CN" altLang="zh-CN" sz="2400" b="1" u="sng">
                <a:solidFill>
                  <a:srgbClr val="FF0000"/>
                </a:solidFill>
              </a:rPr>
              <a:t>从事</a:t>
            </a:r>
            <a:endParaRPr lang="zh-CN" altLang="zh-CN" sz="2400" b="1" u="sng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6092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600" b="1"/>
              <a:t>(24)忧从中来，不可断绝。《短歌行》（       ）</a:t>
            </a:r>
            <a:endParaRPr lang="zh-CN" altLang="zh-CN" sz="2600" b="1"/>
          </a:p>
          <a:p>
            <a:r>
              <a:rPr lang="zh-CN" altLang="zh-CN" sz="2600" b="1"/>
              <a:t>(25)及陷于罪，然后从而刑之，是罔民也。《齐桓晋文之事》（       ）</a:t>
            </a:r>
            <a:endParaRPr lang="zh-CN" altLang="zh-CN" sz="2600" b="1"/>
          </a:p>
          <a:p>
            <a:r>
              <a:rPr lang="zh-CN" altLang="zh-CN" sz="2600" b="1"/>
              <a:t>(26)然后驱而之善，故民之从之也轻。《齐桓晋文之事》（       ）</a:t>
            </a:r>
            <a:endParaRPr lang="zh-CN" altLang="zh-CN" sz="2600" b="1"/>
          </a:p>
          <a:p>
            <a:r>
              <a:rPr lang="zh-CN" altLang="zh-CN" sz="2600" b="1"/>
              <a:t>(27)公从之。《烛之武退秦师》（       ）</a:t>
            </a:r>
            <a:endParaRPr lang="zh-CN" altLang="zh-CN" sz="2600" b="1"/>
          </a:p>
          <a:p>
            <a:r>
              <a:rPr lang="zh-CN" altLang="zh-CN" sz="2600" b="1"/>
              <a:t>(28)遂散六国之从，使之西面事秦，功施到今。《谏逐客书》（       ）</a:t>
            </a:r>
            <a:endParaRPr lang="zh-CN" altLang="zh-CN" sz="2600" b="1"/>
          </a:p>
          <a:p>
            <a:r>
              <a:rPr lang="zh-CN" altLang="zh-CN" sz="2600" b="1"/>
              <a:t>(29)简能而任之，择善而从之《谏太宗十思疏》（       ）</a:t>
            </a:r>
            <a:endParaRPr lang="zh-CN" altLang="zh-CN" sz="2600" b="1"/>
          </a:p>
          <a:p>
            <a:r>
              <a:rPr lang="zh-CN" altLang="zh-CN" sz="2600" b="1"/>
              <a:t>(30)弟走从军阿姨死，暮去朝来颜色故。《琵琶行》  （       ）    </a:t>
            </a:r>
            <a:endParaRPr lang="zh-CN" altLang="zh-CN" sz="2600" b="1"/>
          </a:p>
          <a:p>
            <a:r>
              <a:rPr lang="zh-CN" altLang="zh-CN" sz="2600" b="1"/>
              <a:t>(31)我从去年辞帝京，谪居卧病浔阳城。《琵琶行》（       ）       </a:t>
            </a:r>
            <a:endParaRPr lang="zh-CN" altLang="zh-CN" sz="2600" b="1"/>
          </a:p>
          <a:p>
            <a:r>
              <a:rPr lang="zh-CN" altLang="zh-CN" sz="2600" b="1"/>
              <a:t>(32)惑而不从师，其为惑也，终不解矣。《师说》（       ）</a:t>
            </a:r>
            <a:endParaRPr lang="zh-CN" altLang="zh-CN" sz="2600" b="1"/>
          </a:p>
          <a:p>
            <a:r>
              <a:rPr lang="zh-CN" altLang="zh-CN" sz="2600" b="1"/>
              <a:t>(33)生乎吾前，其闻道也固先乎吾，吾从而师之。《师说》（       ）</a:t>
            </a:r>
            <a:endParaRPr lang="zh-CN" altLang="zh-CN" sz="2600" b="1"/>
          </a:p>
          <a:p>
            <a:r>
              <a:rPr lang="zh-CN" altLang="zh-CN" sz="2600" b="1"/>
              <a:t>古之圣人，其出人也远矣，犹且从师而问焉《师说》（       ）</a:t>
            </a:r>
            <a:endParaRPr lang="zh-CN" altLang="zh-CN" sz="2600" b="1"/>
          </a:p>
        </p:txBody>
      </p:sp>
    </p:spTree>
  </p:cSld>
  <p:clrMapOvr>
    <a:masterClrMapping/>
  </p:clrMapOvr>
  <p:transition>
    <p:split orient="vert"/>
  </p:transition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53340" y="188595"/>
            <a:ext cx="9036496" cy="59696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600" b="1"/>
              <a:t>(24)忧从中来，不可断绝。《短歌行》</a:t>
            </a:r>
            <a:r>
              <a:rPr lang="zh-CN" altLang="zh-CN" sz="2400" b="1" u="sng">
                <a:solidFill>
                  <a:srgbClr val="FF0000"/>
                </a:solidFill>
              </a:rPr>
              <a:t>自</a:t>
            </a:r>
            <a:endParaRPr lang="zh-CN" altLang="zh-CN" sz="2600" b="1"/>
          </a:p>
          <a:p>
            <a:r>
              <a:rPr lang="zh-CN" altLang="zh-CN" sz="2600" b="1"/>
              <a:t>(25)及陷于罪，然后从而刑之，是罔民也。《齐桓晋文之事》</a:t>
            </a:r>
            <a:r>
              <a:rPr lang="zh-CN" altLang="zh-CN" sz="2400" b="1" u="sng">
                <a:solidFill>
                  <a:srgbClr val="FF0000"/>
                </a:solidFill>
              </a:rPr>
              <a:t>接着</a:t>
            </a:r>
            <a:endParaRPr lang="zh-CN" altLang="zh-CN" sz="2600" b="1"/>
          </a:p>
          <a:p>
            <a:r>
              <a:rPr lang="zh-CN" altLang="zh-CN" sz="2600" b="1"/>
              <a:t>(26)然后驱而之善，故民之从之也轻。《齐桓晋文之事》</a:t>
            </a:r>
            <a:r>
              <a:rPr lang="zh-CN" altLang="zh-CN" sz="2400" b="1" u="sng">
                <a:solidFill>
                  <a:srgbClr val="FF0000"/>
                </a:solidFill>
              </a:rPr>
              <a:t>跟</a:t>
            </a:r>
            <a:endParaRPr lang="zh-CN" altLang="zh-CN" sz="2600" b="1"/>
          </a:p>
          <a:p>
            <a:r>
              <a:rPr lang="zh-CN" altLang="zh-CN" sz="2600" b="1"/>
              <a:t>(27)公从之。《烛之武退秦师》</a:t>
            </a:r>
            <a:r>
              <a:rPr lang="zh-CN" altLang="zh-CN" sz="2400" b="1" u="sng">
                <a:solidFill>
                  <a:srgbClr val="FF0000"/>
                </a:solidFill>
              </a:rPr>
              <a:t>同意</a:t>
            </a:r>
            <a:endParaRPr lang="zh-CN" altLang="zh-CN" sz="2600" b="1"/>
          </a:p>
          <a:p>
            <a:r>
              <a:rPr lang="zh-CN" altLang="zh-CN" sz="2600" b="1"/>
              <a:t>(28)遂散六国之从，使之西面事秦，功施到今。《谏逐客书》</a:t>
            </a:r>
            <a:r>
              <a:rPr lang="zh-CN" altLang="zh-CN" sz="2400" b="1" u="sng">
                <a:solidFill>
                  <a:srgbClr val="FF0000"/>
                </a:solidFill>
              </a:rPr>
              <a:t>同“纵”，合纵</a:t>
            </a:r>
            <a:endParaRPr lang="zh-CN" altLang="zh-CN" sz="2600" b="1"/>
          </a:p>
          <a:p>
            <a:r>
              <a:rPr lang="zh-CN" altLang="zh-CN" sz="2600" b="1"/>
              <a:t>(29)简能而任之，择善而从之《谏太宗十思疏》</a:t>
            </a:r>
            <a:r>
              <a:rPr lang="zh-CN" altLang="zh-CN" sz="2400" b="1" u="sng">
                <a:solidFill>
                  <a:srgbClr val="FF0000"/>
                </a:solidFill>
              </a:rPr>
              <a:t>采纳</a:t>
            </a:r>
            <a:endParaRPr lang="zh-CN" altLang="zh-CN" sz="2600" b="1"/>
          </a:p>
          <a:p>
            <a:r>
              <a:rPr lang="zh-CN" altLang="zh-CN" sz="2600" b="1"/>
              <a:t>(30)弟走从军阿姨死，暮去朝来颜色故。《琵琶行》</a:t>
            </a:r>
            <a:r>
              <a:rPr lang="zh-CN" altLang="zh-CN" sz="2400" b="1" u="sng">
                <a:solidFill>
                  <a:srgbClr val="FF0000"/>
                </a:solidFill>
              </a:rPr>
              <a:t>从事，做</a:t>
            </a:r>
            <a:endParaRPr lang="zh-CN" altLang="zh-CN" sz="2600" b="1"/>
          </a:p>
          <a:p>
            <a:r>
              <a:rPr lang="zh-CN" altLang="zh-CN" sz="2600" b="1"/>
              <a:t>(31)我从去年辞帝京，谪居卧病浔阳城。《琵琶行》</a:t>
            </a:r>
            <a:r>
              <a:rPr lang="zh-CN" altLang="zh-CN" sz="2400" b="1" u="sng">
                <a:solidFill>
                  <a:srgbClr val="FF0000"/>
                </a:solidFill>
              </a:rPr>
              <a:t>自</a:t>
            </a:r>
            <a:r>
              <a:rPr lang="zh-CN" altLang="zh-CN" sz="2600" b="1"/>
              <a:t>	</a:t>
            </a:r>
            <a:endParaRPr lang="zh-CN" altLang="zh-CN" sz="2600" b="1"/>
          </a:p>
          <a:p>
            <a:r>
              <a:rPr lang="zh-CN" altLang="zh-CN" sz="2600" b="1"/>
              <a:t>(32)惑而不从师，其为惑也，终不解矣。《师说》</a:t>
            </a:r>
            <a:r>
              <a:rPr lang="zh-CN" altLang="zh-CN" sz="2400" b="1" u="sng">
                <a:solidFill>
                  <a:srgbClr val="FF0000"/>
                </a:solidFill>
              </a:rPr>
              <a:t>跟随</a:t>
            </a:r>
            <a:endParaRPr lang="zh-CN" altLang="zh-CN" sz="2600" b="1"/>
          </a:p>
          <a:p>
            <a:r>
              <a:rPr lang="zh-CN" altLang="zh-CN" sz="2600" b="1"/>
              <a:t>(33)生乎吾前，其闻道也固先乎吾，吾从而师之。《师说》</a:t>
            </a:r>
            <a:r>
              <a:rPr lang="zh-CN" altLang="zh-CN" sz="2400" b="1" u="sng">
                <a:solidFill>
                  <a:srgbClr val="FF0000"/>
                </a:solidFill>
              </a:rPr>
              <a:t>跟从，跟随</a:t>
            </a:r>
            <a:endParaRPr lang="zh-CN" altLang="zh-CN" sz="2600" b="1"/>
          </a:p>
          <a:p>
            <a:r>
              <a:rPr lang="zh-CN" altLang="zh-CN" sz="2600" b="1"/>
              <a:t>(34)古之圣人，其出人也远矣，犹且从师而问焉《师说》</a:t>
            </a:r>
            <a:r>
              <a:rPr lang="zh-CN" altLang="zh-CN" sz="2400" b="1" u="sng">
                <a:solidFill>
                  <a:srgbClr val="FF0000"/>
                </a:solidFill>
              </a:rPr>
              <a:t>跟从，跟随</a:t>
            </a:r>
            <a:endParaRPr lang="zh-CN" altLang="zh-CN" sz="2400" b="1" u="sng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7293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600" b="1"/>
              <a:t>三．【重点句子翻译】</a:t>
            </a:r>
            <a:endParaRPr lang="zh-CN" altLang="zh-CN" sz="3600" b="1"/>
          </a:p>
          <a:p>
            <a:r>
              <a:rPr lang="zh-CN" altLang="zh-CN" sz="3600" b="1"/>
              <a:t>1.项羽大怒，曰：“旦日飨士卒，为击破沛公军！”</a:t>
            </a:r>
            <a:endParaRPr lang="zh-CN" altLang="zh-CN" sz="3600" b="1"/>
          </a:p>
          <a:p>
            <a:r>
              <a:rPr lang="zh-CN" altLang="zh-CN" sz="3600" b="1"/>
              <a:t>翻译：                                                                        </a:t>
            </a:r>
            <a:endParaRPr lang="zh-CN" altLang="zh-CN" sz="3600" b="1"/>
          </a:p>
          <a:p>
            <a:r>
              <a:rPr lang="zh-CN" altLang="zh-CN" sz="3600" b="1"/>
              <a:t>                                                                              </a:t>
            </a:r>
            <a:endParaRPr lang="zh-CN" altLang="zh-CN" sz="3600" b="1"/>
          </a:p>
          <a:p>
            <a:r>
              <a:rPr lang="zh-CN" altLang="zh-CN" sz="3600" b="1"/>
              <a:t>2.楚左尹项伯者，项羽季父也，素善留侯张良。张良是时从沛公，项伯乃夜驰之沛公军，私见张良，具告以事，欲呼张良与俱去，曰：“毋从俱死也。”</a:t>
            </a:r>
            <a:endParaRPr lang="zh-CN" altLang="zh-CN" sz="3600" b="1"/>
          </a:p>
          <a:p>
            <a:r>
              <a:rPr lang="zh-CN" altLang="zh-CN" sz="3600" b="1"/>
              <a:t>翻译：                                                                        </a:t>
            </a:r>
            <a:endParaRPr lang="zh-CN" altLang="zh-CN" sz="3600" b="1"/>
          </a:p>
          <a:p>
            <a:r>
              <a:rPr lang="zh-CN" altLang="zh-CN" sz="3600" b="1"/>
              <a:t>                                                                              </a:t>
            </a:r>
            <a:endParaRPr lang="zh-CN" altLang="zh-CN" sz="3600" b="1"/>
          </a:p>
          <a:p>
            <a:r>
              <a:rPr lang="zh-CN" altLang="zh-CN" sz="3600" b="1"/>
              <a:t>                                                                      </a:t>
            </a:r>
            <a:endParaRPr lang="zh-CN" altLang="zh-CN" sz="3600" b="1"/>
          </a:p>
          <a:p>
            <a:r>
              <a:rPr lang="zh-CN" altLang="zh-CN" sz="3600" b="1"/>
              <a:t>                                                                                                                                                                                                </a:t>
            </a:r>
            <a:endParaRPr lang="zh-CN" altLang="zh-CN" sz="3600" b="1"/>
          </a:p>
        </p:txBody>
      </p:sp>
    </p:spTree>
  </p:cSld>
  <p:clrMapOvr>
    <a:masterClrMapping/>
  </p:clrMapOvr>
  <p:transition>
    <p:split orient="vert"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-49530" y="0"/>
            <a:ext cx="9192895" cy="69856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3200" b="1"/>
              <a:t>一．解释文中加点词语的意思：</a:t>
            </a:r>
            <a:endParaRPr sz="3200" b="1"/>
          </a:p>
          <a:p>
            <a:r>
              <a:rPr lang="en-US" sz="3200" b="1"/>
              <a:t>    </a:t>
            </a:r>
            <a:r>
              <a:rPr sz="3200" b="1"/>
              <a:t>沛公</a:t>
            </a:r>
            <a:r>
              <a:rPr sz="3200" b="1" u="sng">
                <a:solidFill>
                  <a:srgbClr val="FF0000"/>
                </a:solidFill>
              </a:rPr>
              <a:t>军（驻军）</a:t>
            </a:r>
            <a:r>
              <a:rPr sz="3200" b="1"/>
              <a:t>霸上，未</a:t>
            </a:r>
            <a:r>
              <a:rPr sz="3200" b="1" u="sng">
                <a:solidFill>
                  <a:srgbClr val="FF0000"/>
                </a:solidFill>
              </a:rPr>
              <a:t>得（能够）</a:t>
            </a:r>
            <a:r>
              <a:rPr sz="3200" b="1"/>
              <a:t>与项羽相见。沛公左司马曹无伤使人言于项羽曰：“沛公欲</a:t>
            </a:r>
            <a:r>
              <a:rPr sz="3200" b="1" u="sng">
                <a:solidFill>
                  <a:srgbClr val="FF0000"/>
                </a:solidFill>
              </a:rPr>
              <a:t>王（称王）关中（函谷关（在今河南灵宝东北）以西，泛指战国末期秦之故地）</a:t>
            </a:r>
            <a:r>
              <a:rPr sz="3200" b="1"/>
              <a:t>，使子婴</a:t>
            </a:r>
            <a:r>
              <a:rPr sz="3200" b="1" u="sng">
                <a:solidFill>
                  <a:srgbClr val="FF0000"/>
                </a:solidFill>
              </a:rPr>
              <a:t>为（做）</a:t>
            </a:r>
            <a:r>
              <a:rPr sz="3200" b="1"/>
              <a:t>相，珍宝</a:t>
            </a:r>
            <a:r>
              <a:rPr sz="3200" b="1" u="sng">
                <a:solidFill>
                  <a:srgbClr val="FF0000"/>
                </a:solidFill>
              </a:rPr>
              <a:t>尽（全都）</a:t>
            </a:r>
            <a:r>
              <a:rPr sz="3200" b="1"/>
              <a:t>有之。项羽大怒，曰：“旦日</a:t>
            </a:r>
            <a:r>
              <a:rPr sz="3200" b="1" u="sng">
                <a:solidFill>
                  <a:srgbClr val="FF0000"/>
                </a:solidFill>
              </a:rPr>
              <a:t>飨（用酒食款待宾客。这里是“犒劳的意思）</a:t>
            </a:r>
            <a:r>
              <a:rPr sz="3200" b="1"/>
              <a:t>士卒，</a:t>
            </a:r>
            <a:r>
              <a:rPr sz="3200" b="1" u="sng">
                <a:solidFill>
                  <a:srgbClr val="FF0000"/>
                </a:solidFill>
              </a:rPr>
              <a:t>为（给）</a:t>
            </a:r>
            <a:r>
              <a:rPr sz="3200" b="1"/>
              <a:t>击破沛公</a:t>
            </a:r>
            <a:r>
              <a:rPr sz="3200" b="1" u="sng">
                <a:solidFill>
                  <a:srgbClr val="FF0000"/>
                </a:solidFill>
              </a:rPr>
              <a:t>军（军队）</a:t>
            </a:r>
            <a:r>
              <a:rPr sz="3200" b="1"/>
              <a:t>！”当是时，项羽兵四十万，在新丰鸿门；沛公兵十万，在霸上。范增</a:t>
            </a:r>
            <a:r>
              <a:rPr sz="3200" b="1" u="sng">
                <a:solidFill>
                  <a:srgbClr val="FF0000"/>
                </a:solidFill>
              </a:rPr>
              <a:t>说（劝说）</a:t>
            </a:r>
            <a:r>
              <a:rPr sz="3200" b="1"/>
              <a:t>项羽曰“沛公居</a:t>
            </a:r>
            <a:r>
              <a:rPr sz="3200" b="1" u="sng">
                <a:solidFill>
                  <a:srgbClr val="FF0000"/>
                </a:solidFill>
              </a:rPr>
              <a:t>山东（崤山以东，泛指东方六国之地）</a:t>
            </a:r>
            <a:r>
              <a:rPr sz="3200" b="1"/>
              <a:t>时，贪于财货，好美姬。今入关，财物无所取，妇女无所</a:t>
            </a:r>
            <a:r>
              <a:rPr sz="3200" b="1" u="sng">
                <a:solidFill>
                  <a:srgbClr val="FF0000"/>
                </a:solidFill>
              </a:rPr>
              <a:t>幸（指君主宠爱女子）</a:t>
            </a:r>
            <a:r>
              <a:rPr sz="3200" b="1"/>
              <a:t>，此其志不在小。吾令人望其气，皆为龙虎，成五采，此天子气也。急击勿</a:t>
            </a:r>
            <a:r>
              <a:rPr sz="3200" b="1" u="sng">
                <a:solidFill>
                  <a:srgbClr val="FF0000"/>
                </a:solidFill>
              </a:rPr>
              <a:t>失（指失去时机）</a:t>
            </a:r>
            <a:r>
              <a:rPr sz="3200" b="1"/>
              <a:t>！”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35560" y="116840"/>
            <a:ext cx="9036496" cy="69856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200" b="1"/>
              <a:t>【重点句子翻译】</a:t>
            </a:r>
            <a:endParaRPr lang="zh-CN" altLang="zh-CN" sz="3200" b="1"/>
          </a:p>
          <a:p>
            <a:r>
              <a:rPr lang="zh-CN" altLang="zh-CN" sz="3200" b="1"/>
              <a:t>1.项羽大怒，曰：“旦日飨士卒，为击破沛公军！”</a:t>
            </a:r>
            <a:endParaRPr lang="zh-CN" altLang="zh-CN" sz="3200" b="1"/>
          </a:p>
          <a:p>
            <a:r>
              <a:rPr lang="zh-CN" altLang="zh-CN" sz="3200" b="1" u="sng">
                <a:solidFill>
                  <a:srgbClr val="FF0000"/>
                </a:solidFill>
              </a:rPr>
              <a:t>翻译：项羽大怒，说：“明天犒劳士兵，给我打败刘邦的军队！”</a:t>
            </a:r>
            <a:endParaRPr lang="zh-CN" altLang="zh-CN" sz="3200" b="1"/>
          </a:p>
          <a:p>
            <a:r>
              <a:rPr lang="zh-CN" altLang="zh-CN" sz="3200" b="1"/>
              <a:t>2.楚左尹项伯者，项羽季父也，素善留侯张良。张良是时从沛公，项伯乃夜驰之沛公军，私见张良，具告以事，欲呼张良与俱去，曰：“毋从俱死也。”</a:t>
            </a:r>
            <a:endParaRPr lang="zh-CN" altLang="zh-CN" sz="3200" b="1"/>
          </a:p>
          <a:p>
            <a:r>
              <a:rPr lang="zh-CN" altLang="zh-CN" sz="3200" b="1" u="sng">
                <a:solidFill>
                  <a:srgbClr val="FF0000"/>
                </a:solidFill>
              </a:rPr>
              <a:t>翻译：楚国的左尹项伯，是项羽的叔父，一向同留侯张良交好。张良这时正跟随着刘邦，项伯就连夜骑马跑到刘邦的军营，私下会见张良，把事情详细地告诉了他，想叫张良和他一起离开，说不要和（刘邦）一起死了。”</a:t>
            </a:r>
            <a:endParaRPr lang="zh-CN" altLang="zh-CN"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-36195" y="260350"/>
            <a:ext cx="9036496" cy="40309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sz="3200" b="1"/>
              <a:t>3.</a:t>
            </a:r>
            <a:r>
              <a:rPr sz="3200" b="1"/>
              <a:t>秦时与臣游，项伯杀人，臣活之。今事有急，故幸来告良。</a:t>
            </a:r>
            <a:endParaRPr sz="3200" b="1"/>
          </a:p>
          <a:p>
            <a:r>
              <a:rPr sz="3200" b="1"/>
              <a:t>翻译：                                                                        </a:t>
            </a:r>
            <a:endParaRPr sz="3200" b="1"/>
          </a:p>
          <a:p>
            <a:r>
              <a:rPr sz="3200" b="1"/>
              <a:t>                                                                              </a:t>
            </a:r>
            <a:endParaRPr sz="3200" b="1"/>
          </a:p>
          <a:p>
            <a:r>
              <a:rPr sz="3200" b="1"/>
              <a:t>4.沛公曰：“孰与君少长？”良曰：“长于臣。”沛公曰：“君为我呼入，吾得兄事之。”</a:t>
            </a:r>
            <a:endParaRPr sz="3200" b="1"/>
          </a:p>
          <a:p>
            <a:r>
              <a:rPr sz="3200" b="1"/>
              <a:t>翻译：                                                                        </a:t>
            </a:r>
            <a:endParaRPr sz="3200" b="1"/>
          </a:p>
          <a:p>
            <a:r>
              <a:rPr sz="3200" b="1"/>
              <a:t>                                                                             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107315" y="476885"/>
            <a:ext cx="8635365" cy="45231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3200" b="1"/>
              <a:t>3.秦时与臣游，项伯杀人，臣活之。今事有急，故幸来告良。</a:t>
            </a:r>
            <a:endParaRPr sz="3200" b="1"/>
          </a:p>
          <a:p>
            <a:r>
              <a:rPr lang="zh-CN" altLang="zh-CN" sz="3200" b="1" u="sng">
                <a:solidFill>
                  <a:srgbClr val="FF0000"/>
                </a:solidFill>
              </a:rPr>
              <a:t>翻译：秦朝时，他和我交往，他杀了人，我救了他；现在事情危急，幸亏他来告诉我。</a:t>
            </a:r>
            <a:endParaRPr sz="3200" b="1"/>
          </a:p>
          <a:p>
            <a:r>
              <a:rPr sz="3200" b="1"/>
              <a:t>4.沛公曰：“孰与君少长？”良曰：“长于臣。”沛公曰：“君为我呼入，吾得兄事之。”</a:t>
            </a:r>
            <a:endParaRPr sz="3200" b="1"/>
          </a:p>
          <a:p>
            <a:r>
              <a:rPr lang="zh-CN" altLang="zh-CN" sz="3200" b="1" u="sng">
                <a:solidFill>
                  <a:srgbClr val="FF0000"/>
                </a:solidFill>
              </a:rPr>
              <a:t>翻译：刘邦说：“他和你年龄谁大谁小？”张良说：“他比我大。”刘邦说：“你替我请他进来，我要用侍奉兄长的礼节对待他。”</a:t>
            </a:r>
            <a:endParaRPr lang="zh-CN" altLang="zh-CN" sz="3200" b="1" u="sng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53975" y="44450"/>
            <a:ext cx="9036496" cy="4399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/>
              <a:t>5.吾入关，秋毫不敢有所近，籍吏民，封府库，而待将军。所以遣将守关者，备他盗之出入与非常也。</a:t>
            </a:r>
            <a:endParaRPr sz="2800" b="1"/>
          </a:p>
          <a:p>
            <a:r>
              <a:rPr sz="2800" b="1"/>
              <a:t>翻译：                                                                        </a:t>
            </a:r>
            <a:endParaRPr sz="2800" b="1"/>
          </a:p>
          <a:p>
            <a:r>
              <a:rPr sz="2800" b="1"/>
              <a:t>                                                                              </a:t>
            </a:r>
            <a:endParaRPr sz="2800" b="1"/>
          </a:p>
          <a:p>
            <a:r>
              <a:rPr sz="2800" b="1"/>
              <a:t>                                                                            </a:t>
            </a:r>
            <a:endParaRPr sz="2800" b="1"/>
          </a:p>
          <a:p>
            <a:r>
              <a:rPr sz="2800" b="1"/>
              <a:t>                                                                              </a:t>
            </a:r>
            <a:endParaRPr sz="2800" b="1"/>
          </a:p>
          <a:p>
            <a:r>
              <a:rPr sz="2800" b="1"/>
              <a:t>6.沛公不先破关中，公岂敢入乎？今人有大功而击之，不义也。不如因善遇之。</a:t>
            </a:r>
            <a:endParaRPr sz="2800" b="1"/>
          </a:p>
          <a:p>
            <a:r>
              <a:rPr sz="2800" b="1"/>
              <a:t>翻译：                                                                        </a:t>
            </a:r>
            <a:endParaRPr sz="2800" b="1"/>
          </a:p>
          <a:p>
            <a:r>
              <a:rPr sz="2800" b="1"/>
              <a:t>                                                             </a:t>
            </a:r>
            <a:endParaRPr sz="2800" b="1"/>
          </a:p>
        </p:txBody>
      </p:sp>
    </p:spTree>
  </p:cSld>
  <p:clrMapOvr>
    <a:masterClrMapping/>
  </p:clrMapOvr>
  <p:transition>
    <p:split orient="vert"/>
  </p:transition>
  <p:timing/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53975" y="44450"/>
            <a:ext cx="9036496" cy="5692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/>
              <a:t>5.吾入关，秋毫不敢有所近，籍吏民，封府库，而待将军。所以遣将守关者，备他盗之出入与非常也。</a:t>
            </a:r>
            <a:endParaRPr sz="2800" b="1"/>
          </a:p>
          <a:p>
            <a:r>
              <a:rPr sz="2800" b="1" u="sng">
                <a:solidFill>
                  <a:srgbClr val="FF0000"/>
                </a:solidFill>
              </a:rPr>
              <a:t>翻译：我进入关中，财物丝毫不敢据为己有，造册登记官吏、百姓，封闭了贮藏财物、兵甲的处所，等待将军到来。之所以派遣将领把守函谷关，是为了防备其他盗贼进来和意外的变故。我日夜盼望将军到来，怎么敢反叛呢！希望您详细地告诉项王我不敢背叛（项王的）恩德。</a:t>
            </a:r>
            <a:endParaRPr sz="2800" b="1" u="sng">
              <a:solidFill>
                <a:srgbClr val="FF0000"/>
              </a:solidFill>
            </a:endParaRPr>
          </a:p>
          <a:p>
            <a:r>
              <a:rPr sz="2800" b="1"/>
              <a:t>6.沛公不先破关中，公岂敢入乎？今人有大功而击之，不义也。不如因善遇之。</a:t>
            </a:r>
            <a:endParaRPr sz="2800" b="1"/>
          </a:p>
          <a:p>
            <a:pPr algn="l">
              <a:buClrTx/>
              <a:buSzTx/>
              <a:buFontTx/>
            </a:pPr>
            <a:r>
              <a:rPr sz="2800" b="1" u="sng">
                <a:solidFill>
                  <a:srgbClr val="FF0000"/>
                </a:solidFill>
              </a:rPr>
              <a:t>翻译：沛公不先攻破关中，您怎么敢进关来呢？现在人家有了大功，却要攻打他，这是不讲信义。不如趁机好好对待他。</a:t>
            </a:r>
            <a:endParaRPr sz="2800" b="1" u="sng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53975" y="44450"/>
            <a:ext cx="9036496" cy="649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sz="3200" b="1"/>
              <a:t>7</a:t>
            </a:r>
            <a:r>
              <a:rPr sz="3200" b="1"/>
              <a:t>.范增数目项王，举所佩玉玦以示之者三，项王默然不应。</a:t>
            </a:r>
            <a:endParaRPr sz="3200" b="1"/>
          </a:p>
          <a:p>
            <a:r>
              <a:rPr sz="3200" b="1"/>
              <a:t>翻译：                                                                        </a:t>
            </a:r>
            <a:endParaRPr sz="3200" b="1"/>
          </a:p>
          <a:p>
            <a:r>
              <a:rPr sz="3200" b="1"/>
              <a:t>                                                                              </a:t>
            </a:r>
            <a:endParaRPr sz="3200" b="1"/>
          </a:p>
          <a:p>
            <a:r>
              <a:rPr sz="3200" b="1"/>
              <a:t>8.臣死且不避，卮酒安足辞！夫秦王有虎狼之心，杀人如不能举，刑人如恐不胜，天下皆叛之。</a:t>
            </a:r>
            <a:endParaRPr sz="3200" b="1"/>
          </a:p>
          <a:p>
            <a:r>
              <a:rPr sz="3200" b="1">
                <a:sym typeface="+mn-ea"/>
              </a:rPr>
              <a:t>翻译：</a:t>
            </a:r>
            <a:endParaRPr sz="3200" b="1">
              <a:sym typeface="+mn-ea"/>
            </a:endParaRPr>
          </a:p>
          <a:p>
            <a:r>
              <a:rPr sz="3200" b="1"/>
              <a:t>                                                                        </a:t>
            </a:r>
            <a:endParaRPr sz="3200" b="1"/>
          </a:p>
          <a:p>
            <a:r>
              <a:rPr sz="3200" b="1"/>
              <a:t>                                                                              </a:t>
            </a:r>
            <a:endParaRPr sz="3200" b="1"/>
          </a:p>
          <a:p>
            <a:r>
              <a:rPr lang="en-US" sz="3200" b="1"/>
              <a:t>9</a:t>
            </a:r>
            <a:r>
              <a:rPr sz="3200" b="1"/>
              <a:t>.大行不顾细谨，大礼不辞小让。如今人方为刀俎，我为鱼肉，何辞为？</a:t>
            </a:r>
            <a:endParaRPr sz="3200" b="1"/>
          </a:p>
          <a:p>
            <a:r>
              <a:rPr sz="3200" b="1"/>
              <a:t>翻译：                                                                        </a:t>
            </a:r>
            <a:endParaRPr sz="3200" b="1"/>
          </a:p>
          <a:p>
            <a:r>
              <a:rPr sz="3200" b="1"/>
              <a:t>                                                     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53975" y="44450"/>
            <a:ext cx="9036496" cy="61239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/>
              <a:t>7.范增数目项王，举所佩玉玦以示之者三，项王默然不应。</a:t>
            </a:r>
            <a:endParaRPr sz="2800" b="1"/>
          </a:p>
          <a:p>
            <a:pPr algn="l">
              <a:buClrTx/>
              <a:buSzTx/>
              <a:buFontTx/>
            </a:pPr>
            <a:r>
              <a:rPr sz="2800" b="1" u="sng">
                <a:solidFill>
                  <a:srgbClr val="FF0000"/>
                </a:solidFill>
              </a:rPr>
              <a:t>翻译：范增多次向项王递眼色，多次举起他佩戴的玉玦暗示项王，项王沉默着没有反应。</a:t>
            </a:r>
            <a:endParaRPr sz="2800" b="1" u="sng">
              <a:solidFill>
                <a:srgbClr val="FF0000"/>
              </a:solidFill>
            </a:endParaRPr>
          </a:p>
          <a:p>
            <a:r>
              <a:rPr sz="2800" b="1"/>
              <a:t>8.臣死且不避，卮酒安足辞！夫秦王有虎狼之心，杀人如不能举，刑人如恐不胜，天下皆叛之。</a:t>
            </a:r>
            <a:endParaRPr sz="2800" b="1"/>
          </a:p>
          <a:p>
            <a:pPr algn="l">
              <a:buClrTx/>
              <a:buSzTx/>
              <a:buFontTx/>
            </a:pPr>
            <a:r>
              <a:rPr sz="2800" b="1" u="sng">
                <a:solidFill>
                  <a:srgbClr val="FF0000"/>
                </a:solidFill>
              </a:rPr>
              <a:t>翻译：我死尚且不怕，一杯酒有什么可推辞的！秦王有虎狼一样的心肠，杀人像是怕不能杀尽，给人用刑像是怕不能用尽，天下人都背叛他。</a:t>
            </a:r>
            <a:endParaRPr sz="2800" b="1" u="sng">
              <a:solidFill>
                <a:srgbClr val="FF0000"/>
              </a:solidFill>
            </a:endParaRPr>
          </a:p>
          <a:p>
            <a:r>
              <a:rPr sz="2800" b="1"/>
              <a:t>9.大行不顾细谨，大礼不辞小让。如今人方为刀俎，我为鱼肉，何辞为？</a:t>
            </a:r>
            <a:endParaRPr sz="2800" b="1"/>
          </a:p>
          <a:p>
            <a:pPr algn="l">
              <a:buClrTx/>
              <a:buSzTx/>
              <a:buFontTx/>
            </a:pPr>
            <a:r>
              <a:rPr sz="2800" b="1" u="sng">
                <a:solidFill>
                  <a:srgbClr val="FF0000"/>
                </a:solidFill>
              </a:rPr>
              <a:t>翻译：做大事不必注意细枝末节，行大礼不必讲究小的辞让。现在人家正好比是刀和砧板，我们则好比是鱼和肉，何必告辞呢？</a:t>
            </a:r>
            <a:endParaRPr sz="2800" b="1" u="sng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144000" cy="69856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sz="3200" b="1" smtClean="0"/>
              <a:t>四．【文化常识积累】</a:t>
            </a:r>
            <a:endParaRPr lang="zh-CN" sz="3200" b="1" smtClean="0"/>
          </a:p>
          <a:p>
            <a:r>
              <a:rPr sz="2400" b="1"/>
              <a:t>1.</a:t>
            </a:r>
            <a:r>
              <a:rPr sz="2800" b="1" u="sng">
                <a:solidFill>
                  <a:srgbClr val="FF0000"/>
                </a:solidFill>
              </a:rPr>
              <a:t>《史记》</a:t>
            </a:r>
            <a:r>
              <a:rPr sz="2400" b="1"/>
              <a:t>：是由司马迁编写的中国历史上第一部纪传体通史，记载了从黄帝到汉武帝三千多年的历史。最初称为《太史公》、《太史公记》或《太史记》。全书有本纪十二篇，表十篇，书八篇，世家三十篇，列传七十篇，共一百三十篇。它是“二十四史”之首，被鲁迅誉为“史家之绝唱，无韵之离骚”。</a:t>
            </a:r>
            <a:endParaRPr sz="2400" b="1"/>
          </a:p>
          <a:p>
            <a:r>
              <a:rPr sz="2400" b="1"/>
              <a:t>2. </a:t>
            </a:r>
            <a:r>
              <a:rPr sz="2800" b="1" u="sng">
                <a:solidFill>
                  <a:srgbClr val="FF0000"/>
                </a:solidFill>
              </a:rPr>
              <a:t>纪传体</a:t>
            </a:r>
            <a:r>
              <a:rPr sz="2400" b="1"/>
              <a:t>：以为人物立传记的方式记叙史实。司马迁的《史记》是中国第一部纪传体通史，中国的官方正史“二十四史”，都依照《史记》体例，都是纪传体。二十四史中除《史记》外，都是断代史。</a:t>
            </a:r>
            <a:endParaRPr sz="2400" b="1"/>
          </a:p>
          <a:p>
            <a:pPr algn="l">
              <a:buClrTx/>
              <a:buSzTx/>
              <a:buFontTx/>
            </a:pPr>
            <a:r>
              <a:rPr sz="2400" b="1" u="sng">
                <a:solidFill>
                  <a:srgbClr val="FF0000"/>
                </a:solidFill>
              </a:rPr>
              <a:t>3. 古代“座次”安排：</a:t>
            </a:r>
            <a:endParaRPr sz="2400" b="1" u="sng">
              <a:solidFill>
                <a:srgbClr val="FF0000"/>
              </a:solidFill>
            </a:endParaRPr>
          </a:p>
          <a:p>
            <a:r>
              <a:rPr sz="2400" b="1"/>
              <a:t>（1）官职：古代以右为尊。“位在廉颇之右”。</a:t>
            </a:r>
            <a:endParaRPr sz="2400" b="1"/>
          </a:p>
          <a:p>
            <a:r>
              <a:rPr sz="2400" b="1"/>
              <a:t>（2）车骑：由以左为尊。“信陵君虚左以待侯生”“坐定，公子从车骑，虚左”。</a:t>
            </a:r>
            <a:endParaRPr sz="2400" b="1"/>
          </a:p>
          <a:p>
            <a:r>
              <a:rPr sz="2400" b="1"/>
              <a:t>（3）室内：西为宾、长、贵；东为主、幼、贱。</a:t>
            </a:r>
            <a:endParaRPr sz="2400" b="1"/>
          </a:p>
          <a:p>
            <a:r>
              <a:rPr sz="2400" b="1"/>
              <a:t>（4）堂上座位：北为帝（尊），南为臣（卑）故有“南面称王，北面称臣”之说。</a:t>
            </a:r>
            <a:endParaRPr sz="2400" b="1"/>
          </a:p>
          <a:p>
            <a:r>
              <a:rPr sz="2400" b="1"/>
              <a:t>（5）四面环坐：由尊到卑，依次排列：西——北——南——东。</a:t>
            </a:r>
            <a:endParaRPr sz="2400" b="1"/>
          </a:p>
        </p:txBody>
      </p:sp>
    </p:spTree>
  </p:cSld>
  <p:clrMapOvr>
    <a:masterClrMapping/>
  </p:clrMapOvr>
  <p:transition>
    <p:split orient="vert"/>
  </p:transition>
  <p:timing/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144000" cy="69240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sz="3200" b="1" smtClean="0"/>
              <a:t>四．【文化常识积累】</a:t>
            </a:r>
            <a:endParaRPr lang="zh-CN" sz="3200" b="1" smtClean="0"/>
          </a:p>
          <a:p>
            <a:pPr algn="l">
              <a:buClrTx/>
              <a:buSzTx/>
              <a:buFontTx/>
            </a:pPr>
            <a:r>
              <a:rPr sz="2800" b="1" u="sng">
                <a:solidFill>
                  <a:srgbClr val="FF0000"/>
                </a:solidFill>
              </a:rPr>
              <a:t>4. 古代坐姿与礼节：</a:t>
            </a:r>
            <a:endParaRPr sz="2800" b="1" u="sng">
              <a:solidFill>
                <a:srgbClr val="FF0000"/>
              </a:solidFill>
            </a:endParaRPr>
          </a:p>
          <a:p>
            <a:r>
              <a:rPr sz="2400" b="1"/>
              <a:t>【坐】古代席地而坐，坐时两膝着地，臀部贴于脚跟。</a:t>
            </a:r>
            <a:endParaRPr sz="2400" b="1"/>
          </a:p>
          <a:p>
            <a:r>
              <a:rPr sz="2400" b="1"/>
              <a:t>【跪】两膝着地，挺直身子，臀不沾脚跟，以示庄重。</a:t>
            </a:r>
            <a:endParaRPr sz="2400" b="1"/>
          </a:p>
          <a:p>
            <a:r>
              <a:rPr sz="2400" b="1"/>
              <a:t>【跽】跽就是跪坐，也叫做长跪，臀部离开双足称为跽，以两膝着地。由坐而跽，多是表示敬意或被对方所震动，或表示警惕。</a:t>
            </a:r>
            <a:endParaRPr sz="2400" b="1"/>
          </a:p>
          <a:p>
            <a:r>
              <a:rPr sz="2400" b="1"/>
              <a:t>【拜】跪而用手碰地，头不碰地。</a:t>
            </a:r>
            <a:endParaRPr sz="2400" b="1"/>
          </a:p>
          <a:p>
            <a:r>
              <a:rPr sz="2400" b="1"/>
              <a:t>【再拜】先后拜两次，表示礼节之隆重。旧时书信末尾也常用“再拜”，以表示敬意。</a:t>
            </a:r>
            <a:endParaRPr sz="2400" b="1"/>
          </a:p>
          <a:p>
            <a:r>
              <a:rPr sz="2400" b="1"/>
              <a:t>【顿首】古时一种拜礼，为“九拜”之一，俗称叩头。行礼时，头碰地即起。因其头接触地面时间短暂，故称顿首。通常用于下对上及平辈间的敬礼，如官僚间的拜迎、拜送，民间的拜贺、拜望、拜别等。也常用于书信中的起头或末尾。</a:t>
            </a:r>
            <a:endParaRPr sz="2400" b="1"/>
          </a:p>
          <a:p>
            <a:r>
              <a:rPr sz="2400" b="1"/>
              <a:t>【稽首】古代的拜礼，为“九拜”之一。行礼时，施礼者屈膝跪地，左手按右手，拱手于地，头也缓缓至于地。头至地须停留一段时间，手在膝前，头在手后。这是九拜中最隆重的拜礼，常为臣子拜见君王时所用。后来，子拜父，拜天拜神，新婚夫妇拜天地父母，拜祖拜庙，拜师，拜墓等，也都用此大礼。</a:t>
            </a:r>
            <a:endParaRPr sz="2400" b="1"/>
          </a:p>
        </p:txBody>
      </p:sp>
    </p:spTree>
  </p:cSld>
  <p:clrMapOvr>
    <a:masterClrMapping/>
  </p:clrMapOvr>
  <p:transition>
    <p:split orient="vert"/>
  </p:transition>
  <p:timing/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144000" cy="61855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sz="3200" b="1" smtClean="0"/>
              <a:t>四．【文化常识积累】</a:t>
            </a:r>
            <a:endParaRPr lang="zh-CN" sz="3200" b="1" smtClean="0"/>
          </a:p>
          <a:p>
            <a:r>
              <a:rPr sz="2800" b="1"/>
              <a:t>5. </a:t>
            </a:r>
            <a:r>
              <a:rPr sz="2800" b="1" u="sng">
                <a:solidFill>
                  <a:srgbClr val="FF0000"/>
                </a:solidFill>
              </a:rPr>
              <a:t>参乘</a:t>
            </a:r>
            <a:r>
              <a:rPr sz="2800" b="1"/>
              <a:t>：亦作骖乘古时乘车站在车右担任警卫的人。乘：四匹马拉的车。</a:t>
            </a:r>
            <a:endParaRPr sz="2800" b="1"/>
          </a:p>
          <a:p>
            <a:r>
              <a:rPr sz="2800" b="1"/>
              <a:t>6. </a:t>
            </a:r>
            <a:r>
              <a:rPr sz="2800" b="1" u="sng">
                <a:solidFill>
                  <a:srgbClr val="FF0000"/>
                </a:solidFill>
              </a:rPr>
              <a:t>窃</a:t>
            </a:r>
            <a:r>
              <a:rPr sz="2800" b="1"/>
              <a:t>：常用作表示个人意见的谦称。</a:t>
            </a:r>
            <a:endParaRPr sz="2800" b="1"/>
          </a:p>
          <a:p>
            <a:r>
              <a:rPr sz="2800" b="1"/>
              <a:t>7. </a:t>
            </a:r>
            <a:r>
              <a:rPr sz="2800" b="1" u="sng">
                <a:solidFill>
                  <a:srgbClr val="FF0000"/>
                </a:solidFill>
              </a:rPr>
              <a:t>竖子</a:t>
            </a:r>
            <a:r>
              <a:rPr sz="2800" b="1"/>
              <a:t>：骂人的话，相当于“小子”。</a:t>
            </a:r>
            <a:endParaRPr sz="2800" b="1"/>
          </a:p>
          <a:p>
            <a:r>
              <a:rPr sz="2800" b="1"/>
              <a:t>8. </a:t>
            </a:r>
            <a:r>
              <a:rPr sz="2800" b="1" u="sng">
                <a:solidFill>
                  <a:srgbClr val="FF0000"/>
                </a:solidFill>
              </a:rPr>
              <a:t>左司马</a:t>
            </a:r>
            <a:r>
              <a:rPr sz="2800" b="1"/>
              <a:t>：官名，将军下面的属官，掌管军事。</a:t>
            </a:r>
            <a:endParaRPr sz="2800" b="1"/>
          </a:p>
          <a:p>
            <a:r>
              <a:rPr sz="2800" b="1"/>
              <a:t>9. </a:t>
            </a:r>
            <a:r>
              <a:rPr sz="2800" b="1" u="sng">
                <a:solidFill>
                  <a:srgbClr val="FF0000"/>
                </a:solidFill>
              </a:rPr>
              <a:t>山东</a:t>
            </a:r>
            <a:r>
              <a:rPr sz="2800" b="1"/>
              <a:t>：指崤山以东，也就是函谷关以东地区。</a:t>
            </a:r>
            <a:endParaRPr sz="2800" b="1"/>
          </a:p>
          <a:p>
            <a:r>
              <a:rPr sz="2800" b="1"/>
              <a:t>10. 古代兄弟姊妹间</a:t>
            </a:r>
            <a:r>
              <a:rPr sz="2800" b="1" u="sng">
                <a:solidFill>
                  <a:srgbClr val="FF0000"/>
                </a:solidFill>
              </a:rPr>
              <a:t>排行习惯</a:t>
            </a:r>
            <a:r>
              <a:rPr sz="2800" b="1"/>
              <a:t>以伯仲叔季排序，伯是老大，仲是第二，叔是第三，季是最小的。“伯仲”两字连用，表示相差不多，难分高下，成语有“不相伯仲、伯仲之间”。</a:t>
            </a:r>
            <a:endParaRPr sz="2800" b="1"/>
          </a:p>
          <a:p>
            <a:r>
              <a:rPr sz="2800" b="1"/>
              <a:t>“孟仲叔季”指兄弟姊妹的长幼顺序，“孟”为最长，“季”为最幼。</a:t>
            </a:r>
            <a:endParaRPr sz="2800" b="1"/>
          </a:p>
          <a:p>
            <a:r>
              <a:rPr sz="2800" b="1"/>
              <a:t>注：伯和孟的区别：嫡长为伯，庶长为孟。长子是正妻所生用“伯”字，非正妻所生则用“孟”字。</a:t>
            </a:r>
            <a:endParaRPr sz="2800" b="1"/>
          </a:p>
        </p:txBody>
      </p:sp>
      <p:pic>
        <p:nvPicPr>
          <p:cNvPr id="11267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248900" y="103886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>
    <p:split orient="vert"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107315" y="116840"/>
            <a:ext cx="9144635" cy="61239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/>
              <a:t>楚左尹项伯者，项羽季父也，</a:t>
            </a:r>
            <a:r>
              <a:rPr sz="2800" b="1" u="sng">
                <a:solidFill>
                  <a:srgbClr val="FF0000"/>
                </a:solidFill>
              </a:rPr>
              <a:t>素</a:t>
            </a:r>
            <a:r>
              <a:rPr sz="2800" b="1"/>
              <a:t>（       ）</a:t>
            </a:r>
            <a:r>
              <a:rPr sz="2800" b="1" u="sng">
                <a:solidFill>
                  <a:srgbClr val="FF0000"/>
                </a:solidFill>
              </a:rPr>
              <a:t>善</a:t>
            </a:r>
            <a:r>
              <a:rPr sz="2800" b="1"/>
              <a:t>（       ）留侯张良。张良是时从沛公，项伯</a:t>
            </a:r>
            <a:r>
              <a:rPr sz="2800" b="1" u="sng">
                <a:solidFill>
                  <a:srgbClr val="FF0000"/>
                </a:solidFill>
              </a:rPr>
              <a:t>乃</a:t>
            </a:r>
            <a:r>
              <a:rPr sz="2800" b="1"/>
              <a:t>（       ）</a:t>
            </a:r>
            <a:r>
              <a:rPr sz="2800" b="1" u="sng">
                <a:solidFill>
                  <a:srgbClr val="FF0000"/>
                </a:solidFill>
              </a:rPr>
              <a:t>夜</a:t>
            </a:r>
            <a:r>
              <a:rPr sz="2800" b="1"/>
              <a:t>（       ）驰之（       ）沛公军，私见张良，</a:t>
            </a:r>
            <a:r>
              <a:rPr sz="2800" b="1" u="sng">
                <a:solidFill>
                  <a:srgbClr val="FF0000"/>
                </a:solidFill>
              </a:rPr>
              <a:t>具</a:t>
            </a:r>
            <a:r>
              <a:rPr sz="2800" b="1"/>
              <a:t>（       ）告</a:t>
            </a:r>
            <a:r>
              <a:rPr sz="2800" b="1" u="sng">
                <a:solidFill>
                  <a:srgbClr val="FF0000"/>
                </a:solidFill>
              </a:rPr>
              <a:t>以</a:t>
            </a:r>
            <a:r>
              <a:rPr sz="2800" b="1"/>
              <a:t>（       ）事，欲呼张良与</a:t>
            </a:r>
            <a:r>
              <a:rPr sz="2800" b="1" u="sng">
                <a:solidFill>
                  <a:srgbClr val="FF0000"/>
                </a:solidFill>
              </a:rPr>
              <a:t>俱</a:t>
            </a:r>
            <a:r>
              <a:rPr sz="2800" b="1"/>
              <a:t>（       ）去，曰：“</a:t>
            </a:r>
            <a:r>
              <a:rPr sz="2800" b="1" u="sng">
                <a:solidFill>
                  <a:srgbClr val="FF0000"/>
                </a:solidFill>
              </a:rPr>
              <a:t>毋</a:t>
            </a:r>
            <a:r>
              <a:rPr sz="2800" b="1"/>
              <a:t>（       ）从俱死也。”张良曰：“臣</a:t>
            </a:r>
            <a:r>
              <a:rPr sz="2800" b="1" u="sng">
                <a:solidFill>
                  <a:srgbClr val="FF0000"/>
                </a:solidFill>
              </a:rPr>
              <a:t>为</a:t>
            </a:r>
            <a:r>
              <a:rPr sz="2800" b="1"/>
              <a:t>（       ）韩王送沛公，沛公今事有急，</a:t>
            </a:r>
            <a:r>
              <a:rPr sz="2800" b="1" u="sng">
                <a:solidFill>
                  <a:srgbClr val="FF0000"/>
                </a:solidFill>
              </a:rPr>
              <a:t>亡</a:t>
            </a:r>
            <a:r>
              <a:rPr sz="2800" b="1"/>
              <a:t>（       ）去不义，不可不语。”良乃入，具告沛公。沛公大惊，曰：“为之奈何？”张良曰：“谁为大王</a:t>
            </a:r>
            <a:r>
              <a:rPr sz="2800" b="1" u="sng">
                <a:solidFill>
                  <a:srgbClr val="FF0000"/>
                </a:solidFill>
              </a:rPr>
              <a:t>为</a:t>
            </a:r>
            <a:r>
              <a:rPr sz="2800" b="1"/>
              <a:t>（       ）此计者？”曰：“</a:t>
            </a:r>
            <a:r>
              <a:rPr sz="2800" b="1" u="sng">
                <a:solidFill>
                  <a:srgbClr val="FF0000"/>
                </a:solidFill>
              </a:rPr>
              <a:t>鲰生</a:t>
            </a:r>
            <a:r>
              <a:rPr sz="2800" b="1"/>
              <a:t>（       ）说我曰：‘</a:t>
            </a:r>
            <a:r>
              <a:rPr sz="2800" b="1" u="sng">
                <a:solidFill>
                  <a:srgbClr val="FF0000"/>
                </a:solidFill>
              </a:rPr>
              <a:t>距</a:t>
            </a:r>
            <a:r>
              <a:rPr sz="2800" b="1"/>
              <a:t>（       ）关，毋</a:t>
            </a:r>
            <a:r>
              <a:rPr sz="2800" b="1" u="sng">
                <a:solidFill>
                  <a:srgbClr val="FF0000"/>
                </a:solidFill>
              </a:rPr>
              <a:t>内</a:t>
            </a:r>
            <a:r>
              <a:rPr sz="2800" b="1"/>
              <a:t>（       ）诸侯，秦地可尽王也。’故听之。”良曰：“料大王士卒足以</a:t>
            </a:r>
            <a:r>
              <a:rPr sz="2800" b="1" u="sng">
                <a:solidFill>
                  <a:srgbClr val="FF0000"/>
                </a:solidFill>
              </a:rPr>
              <a:t>当</a:t>
            </a:r>
            <a:r>
              <a:rPr sz="2800" b="1"/>
              <a:t>（       ）项王乎？”沛公默然，曰：“</a:t>
            </a:r>
            <a:r>
              <a:rPr sz="2800" b="1" u="sng">
                <a:solidFill>
                  <a:srgbClr val="FF0000"/>
                </a:solidFill>
              </a:rPr>
              <a:t>固</a:t>
            </a:r>
            <a:r>
              <a:rPr sz="2800" b="1"/>
              <a:t>（       ）不如也。且为之奈何？”张良曰：“请往谓项伯，言沛公不敢背项王也。”沛公曰“君安与项伯有</a:t>
            </a:r>
            <a:r>
              <a:rPr sz="2800" b="1" u="sng">
                <a:solidFill>
                  <a:srgbClr val="FF0000"/>
                </a:solidFill>
              </a:rPr>
              <a:t>故</a:t>
            </a:r>
            <a:r>
              <a:rPr sz="2800" b="1"/>
              <a:t>（       ）？”张良曰：“秦时与臣</a:t>
            </a:r>
            <a:r>
              <a:rPr sz="2800" b="1" u="sng">
                <a:solidFill>
                  <a:srgbClr val="FF0000"/>
                </a:solidFill>
              </a:rPr>
              <a:t>游</a:t>
            </a:r>
            <a:r>
              <a:rPr sz="2800" b="1"/>
              <a:t>（       ），项伯杀人，臣</a:t>
            </a:r>
            <a:r>
              <a:rPr sz="2800" b="1" u="sng">
                <a:solidFill>
                  <a:srgbClr val="FF0000"/>
                </a:solidFill>
              </a:rPr>
              <a:t>活</a:t>
            </a:r>
            <a:r>
              <a:rPr sz="2800" b="1"/>
              <a:t>（       ）之。今事有急，故</a:t>
            </a:r>
            <a:r>
              <a:rPr sz="2800" b="1" u="sng">
                <a:solidFill>
                  <a:srgbClr val="FF0000"/>
                </a:solidFill>
              </a:rPr>
              <a:t>幸</a:t>
            </a:r>
            <a:r>
              <a:rPr sz="2800" b="1"/>
              <a:t>（       ）来告良。”</a:t>
            </a:r>
            <a:endParaRPr sz="2800" b="1"/>
          </a:p>
        </p:txBody>
      </p:sp>
    </p:spTree>
  </p:cSld>
  <p:clrMapOvr>
    <a:masterClrMapping/>
  </p:clrMapOvr>
  <p:transition>
    <p:split orient="vert"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144000" cy="69856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/>
              <a:t>楚左尹项伯者，项羽季父也，</a:t>
            </a:r>
            <a:r>
              <a:rPr sz="2800" b="1" u="sng">
                <a:solidFill>
                  <a:srgbClr val="FF0000"/>
                </a:solidFill>
              </a:rPr>
              <a:t>素（一向）善（友善、交好）</a:t>
            </a:r>
            <a:r>
              <a:rPr sz="2800" b="1"/>
              <a:t>留侯张良。张良是时从沛公，项伯</a:t>
            </a:r>
            <a:r>
              <a:rPr sz="2800" b="1" u="sng">
                <a:solidFill>
                  <a:srgbClr val="FF0000"/>
                </a:solidFill>
              </a:rPr>
              <a:t>乃（就）夜（连夜）</a:t>
            </a:r>
            <a:r>
              <a:rPr sz="2800" b="1"/>
              <a:t>驰</a:t>
            </a:r>
            <a:r>
              <a:rPr sz="2800" b="1" u="sng">
                <a:solidFill>
                  <a:srgbClr val="FF0000"/>
                </a:solidFill>
              </a:rPr>
              <a:t>之（往）</a:t>
            </a:r>
            <a:r>
              <a:rPr sz="2800" b="1"/>
              <a:t>沛公军，私见张良，</a:t>
            </a:r>
            <a:r>
              <a:rPr sz="2800" b="1" u="sng">
                <a:solidFill>
                  <a:srgbClr val="FF0000"/>
                </a:solidFill>
              </a:rPr>
              <a:t>具（详细地）</a:t>
            </a:r>
            <a:r>
              <a:rPr sz="2800" b="1"/>
              <a:t>告</a:t>
            </a:r>
            <a:r>
              <a:rPr sz="2800" b="1" u="sng">
                <a:solidFill>
                  <a:srgbClr val="FF0000"/>
                </a:solidFill>
              </a:rPr>
              <a:t>以（把）</a:t>
            </a:r>
            <a:r>
              <a:rPr sz="2800" b="1"/>
              <a:t>事，欲呼张良与</a:t>
            </a:r>
            <a:r>
              <a:rPr sz="2800" b="1" u="sng">
                <a:solidFill>
                  <a:srgbClr val="FF0000"/>
                </a:solidFill>
              </a:rPr>
              <a:t>俱（一起）</a:t>
            </a:r>
            <a:r>
              <a:rPr sz="2800" b="1"/>
              <a:t>去，曰：“</a:t>
            </a:r>
            <a:r>
              <a:rPr sz="2800" b="1" u="sng">
                <a:solidFill>
                  <a:srgbClr val="FF0000"/>
                </a:solidFill>
              </a:rPr>
              <a:t>毋（不要）</a:t>
            </a:r>
            <a:r>
              <a:rPr sz="2800" b="1"/>
              <a:t>从俱死也。”张良曰：“臣</a:t>
            </a:r>
            <a:r>
              <a:rPr sz="2800" b="1" u="sng">
                <a:solidFill>
                  <a:srgbClr val="FF0000"/>
                </a:solidFill>
              </a:rPr>
              <a:t>为（替）</a:t>
            </a:r>
            <a:r>
              <a:rPr sz="2800" b="1"/>
              <a:t>韩王送沛公，沛公今事有急，</a:t>
            </a:r>
            <a:r>
              <a:rPr sz="2800" b="1" u="sng">
                <a:solidFill>
                  <a:srgbClr val="FF0000"/>
                </a:solidFill>
              </a:rPr>
              <a:t>亡（逃走）</a:t>
            </a:r>
            <a:r>
              <a:rPr sz="2800" b="1"/>
              <a:t>去不义，不可不语。”良乃入，具告沛公。沛公大惊，曰：“为之奈何？”张良曰：“谁为大王</a:t>
            </a:r>
            <a:r>
              <a:rPr sz="2800" b="1" u="sng">
                <a:solidFill>
                  <a:srgbClr val="FF0000"/>
                </a:solidFill>
              </a:rPr>
              <a:t>为（给）</a:t>
            </a:r>
            <a:r>
              <a:rPr sz="2800" b="1"/>
              <a:t>此计者？”曰：“</a:t>
            </a:r>
            <a:r>
              <a:rPr sz="2800" b="1" u="sng">
                <a:solidFill>
                  <a:srgbClr val="FF0000"/>
                </a:solidFill>
              </a:rPr>
              <a:t>鲰生（浅陋无知的小人。鲰，浅陋、卑微）</a:t>
            </a:r>
            <a:r>
              <a:rPr sz="2800" b="1"/>
              <a:t>说我曰：‘</a:t>
            </a:r>
            <a:r>
              <a:rPr sz="2800" b="1" u="sng">
                <a:solidFill>
                  <a:srgbClr val="FF0000"/>
                </a:solidFill>
              </a:rPr>
              <a:t>距（同“拒”，据守）</a:t>
            </a:r>
            <a:r>
              <a:rPr sz="2800" b="1"/>
              <a:t>关，毋</a:t>
            </a:r>
            <a:r>
              <a:rPr sz="2800" b="1" u="sng">
                <a:solidFill>
                  <a:srgbClr val="FF0000"/>
                </a:solidFill>
              </a:rPr>
              <a:t>内（内，同“纳”，接纳）</a:t>
            </a:r>
            <a:r>
              <a:rPr sz="2800" b="1"/>
              <a:t>诸侯，秦地可尽王也。’故听之。”良曰：“料大王士卒足以</a:t>
            </a:r>
            <a:r>
              <a:rPr sz="2800" b="1" u="sng">
                <a:solidFill>
                  <a:srgbClr val="FF0000"/>
                </a:solidFill>
              </a:rPr>
              <a:t>当（对等，比得上）</a:t>
            </a:r>
            <a:r>
              <a:rPr sz="2800" b="1"/>
              <a:t>项王乎？”沛公默然，曰：“</a:t>
            </a:r>
            <a:r>
              <a:rPr sz="2800" b="1" u="sng">
                <a:solidFill>
                  <a:srgbClr val="FF0000"/>
                </a:solidFill>
              </a:rPr>
              <a:t>固（当然）</a:t>
            </a:r>
            <a:r>
              <a:rPr sz="2800" b="1"/>
              <a:t>不如也。且为之奈何？”张良曰：“请往谓项伯，言沛公不敢背项王也。”沛公曰“君安与项伯有</a:t>
            </a:r>
            <a:r>
              <a:rPr sz="2800" b="1" u="sng">
                <a:solidFill>
                  <a:srgbClr val="FF0000"/>
                </a:solidFill>
              </a:rPr>
              <a:t>故（有旧，有交情）</a:t>
            </a:r>
            <a:r>
              <a:rPr sz="2800" b="1"/>
              <a:t>？”张良曰：“秦时与臣</a:t>
            </a:r>
            <a:r>
              <a:rPr sz="2800" b="1" u="sng">
                <a:solidFill>
                  <a:srgbClr val="FF0000"/>
                </a:solidFill>
              </a:rPr>
              <a:t>游（交往）</a:t>
            </a:r>
            <a:r>
              <a:rPr sz="2800" b="1"/>
              <a:t>，项伯杀人，臣</a:t>
            </a:r>
            <a:r>
              <a:rPr sz="2800" b="1" u="sng">
                <a:solidFill>
                  <a:srgbClr val="FF0000"/>
                </a:solidFill>
              </a:rPr>
              <a:t>活（使……活命）</a:t>
            </a:r>
            <a:r>
              <a:rPr sz="2800" b="1"/>
              <a:t>之。今事有急，故</a:t>
            </a:r>
            <a:r>
              <a:rPr sz="2800" b="1" u="sng">
                <a:solidFill>
                  <a:srgbClr val="FF0000"/>
                </a:solidFill>
              </a:rPr>
              <a:t>幸（幸亏，幸而）</a:t>
            </a:r>
            <a:r>
              <a:rPr sz="2800" b="1"/>
              <a:t>来告良。”</a:t>
            </a:r>
            <a:endParaRPr sz="2800" b="1"/>
          </a:p>
        </p:txBody>
      </p:sp>
    </p:spTree>
  </p:cSld>
  <p:clrMapOvr>
    <a:masterClrMapping/>
  </p:clrMapOvr>
  <p:transition>
    <p:split orient="vert"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323850" y="188595"/>
            <a:ext cx="8493760" cy="5692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/>
              <a:t>沛公曰：“</a:t>
            </a:r>
            <a:r>
              <a:rPr sz="2800" b="1" u="sng">
                <a:solidFill>
                  <a:srgbClr val="FF0000"/>
                </a:solidFill>
              </a:rPr>
              <a:t>孰与</a:t>
            </a:r>
            <a:r>
              <a:rPr sz="2800" b="1"/>
              <a:t>（       ）君少长？”良曰：“长于臣。”沛公曰：“君为我呼入，吾</a:t>
            </a:r>
            <a:r>
              <a:rPr sz="2800" b="1" u="sng">
                <a:solidFill>
                  <a:srgbClr val="FF0000"/>
                </a:solidFill>
              </a:rPr>
              <a:t>得</a:t>
            </a:r>
            <a:r>
              <a:rPr sz="2800" b="1"/>
              <a:t>（       ）</a:t>
            </a:r>
            <a:r>
              <a:rPr sz="2800" b="1" u="sng">
                <a:solidFill>
                  <a:srgbClr val="FF0000"/>
                </a:solidFill>
              </a:rPr>
              <a:t>兄</a:t>
            </a:r>
            <a:r>
              <a:rPr sz="2800" b="1"/>
              <a:t>（       ）</a:t>
            </a:r>
            <a:r>
              <a:rPr sz="2800" b="1" u="sng">
                <a:solidFill>
                  <a:srgbClr val="FF0000"/>
                </a:solidFill>
              </a:rPr>
              <a:t>事</a:t>
            </a:r>
            <a:r>
              <a:rPr sz="2800" b="1"/>
              <a:t>（       ）之。”张良出</a:t>
            </a:r>
            <a:r>
              <a:rPr sz="2800" b="1" u="sng">
                <a:solidFill>
                  <a:srgbClr val="FF0000"/>
                </a:solidFill>
              </a:rPr>
              <a:t>要</a:t>
            </a:r>
            <a:r>
              <a:rPr sz="2800" b="1"/>
              <a:t>（       ）项伯。项伯即入见沛公。沛公奉卮酒</a:t>
            </a:r>
            <a:r>
              <a:rPr sz="2800" b="1" u="sng">
                <a:solidFill>
                  <a:srgbClr val="FF0000"/>
                </a:solidFill>
              </a:rPr>
              <a:t>为寿</a:t>
            </a:r>
            <a:r>
              <a:rPr sz="2800" b="1"/>
              <a:t>（       ），约为</a:t>
            </a:r>
            <a:r>
              <a:rPr sz="2800" b="1" u="sng">
                <a:solidFill>
                  <a:srgbClr val="FF0000"/>
                </a:solidFill>
              </a:rPr>
              <a:t>婚姻</a:t>
            </a:r>
            <a:r>
              <a:rPr sz="2800" b="1"/>
              <a:t>（       ），曰“吾入关，秋毫不敢有所近，</a:t>
            </a:r>
            <a:r>
              <a:rPr sz="2800" b="1" u="sng">
                <a:solidFill>
                  <a:srgbClr val="FF0000"/>
                </a:solidFill>
              </a:rPr>
              <a:t>籍</a:t>
            </a:r>
            <a:r>
              <a:rPr sz="2800" b="1"/>
              <a:t>（       ）吏民，封府库，而待将军。所以遣将守关者，备他盗之出入与</a:t>
            </a:r>
            <a:r>
              <a:rPr sz="2800" b="1" u="sng">
                <a:solidFill>
                  <a:srgbClr val="FF0000"/>
                </a:solidFill>
              </a:rPr>
              <a:t>非常</a:t>
            </a:r>
            <a:r>
              <a:rPr sz="2800" b="1"/>
              <a:t>（       ）也。日夜望将军至，</a:t>
            </a:r>
            <a:r>
              <a:rPr sz="2800" b="1" u="sng">
                <a:solidFill>
                  <a:srgbClr val="FF0000"/>
                </a:solidFill>
              </a:rPr>
              <a:t>岂</a:t>
            </a:r>
            <a:r>
              <a:rPr sz="2800" b="1"/>
              <a:t>（       ）敢反乎！愿伯具言臣之不敢</a:t>
            </a:r>
            <a:r>
              <a:rPr sz="2800" b="1" u="sng">
                <a:solidFill>
                  <a:srgbClr val="FF0000"/>
                </a:solidFill>
              </a:rPr>
              <a:t>倍</a:t>
            </a:r>
            <a:r>
              <a:rPr sz="2800" b="1"/>
              <a:t>（       ）德也。”项伯许诺，谓沛公曰：“旦日不可不</a:t>
            </a:r>
            <a:r>
              <a:rPr sz="2800" b="1" u="sng">
                <a:solidFill>
                  <a:srgbClr val="FF0000"/>
                </a:solidFill>
              </a:rPr>
              <a:t>蚤</a:t>
            </a:r>
            <a:r>
              <a:rPr sz="2800" b="1"/>
              <a:t>（       ）自来</a:t>
            </a:r>
            <a:r>
              <a:rPr sz="2800" b="1" u="sng">
                <a:solidFill>
                  <a:srgbClr val="FF0000"/>
                </a:solidFill>
              </a:rPr>
              <a:t>谢</a:t>
            </a:r>
            <a:r>
              <a:rPr sz="2800" b="1"/>
              <a:t>（       ）项王。”沛公曰：“诺。”于是项伯复夜去，至军中，具以沛公言</a:t>
            </a:r>
            <a:r>
              <a:rPr sz="2800" b="1" u="sng">
                <a:solidFill>
                  <a:srgbClr val="FF0000"/>
                </a:solidFill>
              </a:rPr>
              <a:t>报</a:t>
            </a:r>
            <a:r>
              <a:rPr sz="2800" b="1"/>
              <a:t>（       ）项王。</a:t>
            </a:r>
            <a:r>
              <a:rPr sz="2800" b="1" u="sng">
                <a:solidFill>
                  <a:srgbClr val="FF0000"/>
                </a:solidFill>
              </a:rPr>
              <a:t>因</a:t>
            </a:r>
            <a:r>
              <a:rPr sz="2800" b="1"/>
              <a:t>（       ）言曰：“沛公不先破关中，公岂敢入乎？今人有大功而击之，不义也。不如</a:t>
            </a:r>
            <a:r>
              <a:rPr sz="2800" b="1" u="sng">
                <a:solidFill>
                  <a:srgbClr val="FF0000"/>
                </a:solidFill>
              </a:rPr>
              <a:t>因</a:t>
            </a:r>
            <a:r>
              <a:rPr sz="2800" b="1"/>
              <a:t>（       ）善</a:t>
            </a:r>
            <a:r>
              <a:rPr sz="2800" b="1" u="sng">
                <a:solidFill>
                  <a:srgbClr val="FF0000"/>
                </a:solidFill>
              </a:rPr>
              <a:t>遇</a:t>
            </a:r>
            <a:r>
              <a:rPr sz="2800" b="1"/>
              <a:t>（       ）之。”项王许诺。</a:t>
            </a:r>
            <a:endParaRPr sz="2800" b="1"/>
          </a:p>
        </p:txBody>
      </p:sp>
    </p:spTree>
  </p:cSld>
  <p:clrMapOvr>
    <a:masterClrMapping/>
  </p:clrMapOvr>
  <p:transition>
    <p:split orient="vert"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107315" y="116840"/>
            <a:ext cx="8875395" cy="65544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/>
              <a:t>沛公曰：“</a:t>
            </a:r>
            <a:r>
              <a:rPr sz="2800" b="1" u="sng">
                <a:solidFill>
                  <a:srgbClr val="FF0000"/>
                </a:solidFill>
              </a:rPr>
              <a:t>孰与（……和……相比，谁更……）</a:t>
            </a:r>
            <a:r>
              <a:rPr sz="2800" b="1"/>
              <a:t>君少长？”良曰：“长于臣。”沛公曰：“君为我呼入，吾</a:t>
            </a:r>
            <a:r>
              <a:rPr sz="2800" b="1" u="sng">
                <a:solidFill>
                  <a:srgbClr val="FF0000"/>
                </a:solidFill>
              </a:rPr>
              <a:t>得（应该）兄（用侍奉兄长的礼节）事（对待）</a:t>
            </a:r>
            <a:r>
              <a:rPr sz="2800" b="1"/>
              <a:t>之。”张良出</a:t>
            </a:r>
            <a:r>
              <a:rPr sz="2800" b="1" u="sng">
                <a:solidFill>
                  <a:srgbClr val="FF0000"/>
                </a:solidFill>
              </a:rPr>
              <a:t>要（同“邀”，邀请）</a:t>
            </a:r>
            <a:r>
              <a:rPr sz="2800" b="1"/>
              <a:t>项伯。项伯即入见沛公。沛公奉卮酒</a:t>
            </a:r>
            <a:r>
              <a:rPr sz="2800" b="1" u="sng">
                <a:solidFill>
                  <a:srgbClr val="FF0000"/>
                </a:solidFill>
              </a:rPr>
              <a:t>为寿（祝（项伯）健康长寿）</a:t>
            </a:r>
            <a:r>
              <a:rPr sz="2800" b="1"/>
              <a:t>，约为</a:t>
            </a:r>
            <a:r>
              <a:rPr sz="2800" b="1" u="sng">
                <a:solidFill>
                  <a:srgbClr val="FF0000"/>
                </a:solidFill>
              </a:rPr>
              <a:t>婚姻（亲家，有婚姻关系的亲戚）</a:t>
            </a:r>
            <a:r>
              <a:rPr sz="2800" b="1"/>
              <a:t>，曰“吾入关，秋毫不敢有所近，</a:t>
            </a:r>
            <a:r>
              <a:rPr sz="2800" b="1" u="sng">
                <a:solidFill>
                  <a:srgbClr val="FF0000"/>
                </a:solidFill>
              </a:rPr>
              <a:t>籍（造册登记）</a:t>
            </a:r>
            <a:r>
              <a:rPr sz="2800" b="1"/>
              <a:t>吏民，封府库，而待将军。所以遣将守关者，备他盗之出入与</a:t>
            </a:r>
            <a:r>
              <a:rPr sz="2800" b="1" u="sng">
                <a:solidFill>
                  <a:srgbClr val="FF0000"/>
                </a:solidFill>
              </a:rPr>
              <a:t>非常（指意外的变故）</a:t>
            </a:r>
            <a:r>
              <a:rPr sz="2800" b="1"/>
              <a:t>也。日夜望将军至，</a:t>
            </a:r>
            <a:r>
              <a:rPr sz="2800" b="1" u="sng">
                <a:solidFill>
                  <a:srgbClr val="FF0000"/>
                </a:solidFill>
              </a:rPr>
              <a:t>岂（怎么）</a:t>
            </a:r>
            <a:r>
              <a:rPr sz="2800" b="1"/>
              <a:t>敢反乎！愿伯具言臣之不敢</a:t>
            </a:r>
            <a:r>
              <a:rPr sz="2800" b="1" u="sng">
                <a:solidFill>
                  <a:srgbClr val="FF0000"/>
                </a:solidFill>
              </a:rPr>
              <a:t>倍（同“背”）</a:t>
            </a:r>
            <a:r>
              <a:rPr sz="2800" b="1"/>
              <a:t>德也。”项伯许诺，谓沛公曰：“旦日不可不</a:t>
            </a:r>
            <a:r>
              <a:rPr sz="2800" b="1" u="sng">
                <a:solidFill>
                  <a:srgbClr val="FF0000"/>
                </a:solidFill>
              </a:rPr>
              <a:t>蚤（同“早”）</a:t>
            </a:r>
            <a:r>
              <a:rPr sz="2800" b="1"/>
              <a:t>自来</a:t>
            </a:r>
            <a:r>
              <a:rPr sz="2800" b="1" u="sng">
                <a:solidFill>
                  <a:srgbClr val="FF0000"/>
                </a:solidFill>
              </a:rPr>
              <a:t>谢（道歉）</a:t>
            </a:r>
            <a:r>
              <a:rPr sz="2800" b="1"/>
              <a:t>项王。”沛公曰：“诺。”于是项伯复夜去，至军中，具以沛公言</a:t>
            </a:r>
            <a:r>
              <a:rPr sz="2800" b="1" u="sng">
                <a:solidFill>
                  <a:srgbClr val="FF0000"/>
                </a:solidFill>
              </a:rPr>
              <a:t>报（告诉）</a:t>
            </a:r>
            <a:r>
              <a:rPr sz="2800" b="1"/>
              <a:t>项王。</a:t>
            </a:r>
            <a:r>
              <a:rPr sz="2800" b="1" u="sng">
                <a:solidFill>
                  <a:srgbClr val="FF0000"/>
                </a:solidFill>
              </a:rPr>
              <a:t>因（趁着（机会））</a:t>
            </a:r>
            <a:r>
              <a:rPr sz="2800" b="1"/>
              <a:t>言曰：“沛公不先破关中，公岂敢入乎？今人有大功而击之，不义也。不如</a:t>
            </a:r>
            <a:r>
              <a:rPr sz="2800" b="1" u="sng">
                <a:solidFill>
                  <a:srgbClr val="FF0000"/>
                </a:solidFill>
              </a:rPr>
              <a:t>因（趁着（机会））善遇（好好对待）</a:t>
            </a:r>
            <a:r>
              <a:rPr sz="2800" b="1"/>
              <a:t>之。”项王许诺。</a:t>
            </a:r>
            <a:endParaRPr sz="2800" b="1"/>
          </a:p>
        </p:txBody>
      </p:sp>
    </p:spTree>
  </p:cSld>
  <p:clrMapOvr>
    <a:masterClrMapping/>
  </p:clrMapOvr>
  <p:transition>
    <p:split orient="vert"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107315" y="116840"/>
            <a:ext cx="8968740" cy="45231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sz="3200" b="1"/>
              <a:t>        </a:t>
            </a:r>
            <a:r>
              <a:rPr sz="3200" b="1"/>
              <a:t>沛公旦日</a:t>
            </a:r>
            <a:r>
              <a:rPr sz="3200" b="1" u="sng">
                <a:solidFill>
                  <a:srgbClr val="FF0000"/>
                </a:solidFill>
              </a:rPr>
              <a:t>从</a:t>
            </a:r>
            <a:r>
              <a:rPr sz="3200" b="1"/>
              <a:t>（       ）百余骑来见项王，至鸿门，</a:t>
            </a:r>
            <a:r>
              <a:rPr sz="3200" b="1" u="sng">
                <a:solidFill>
                  <a:srgbClr val="FF0000"/>
                </a:solidFill>
              </a:rPr>
              <a:t>谢</a:t>
            </a:r>
            <a:r>
              <a:rPr sz="3200" b="1"/>
              <a:t>（       ）曰：“臣与将军</a:t>
            </a:r>
            <a:r>
              <a:rPr sz="3200" b="1" u="sng">
                <a:solidFill>
                  <a:srgbClr val="FF0000"/>
                </a:solidFill>
              </a:rPr>
              <a:t>戮力</a:t>
            </a:r>
            <a:r>
              <a:rPr sz="3200" b="1"/>
              <a:t>（       ）而攻秦，将军战</a:t>
            </a:r>
            <a:r>
              <a:rPr sz="3200" b="1" u="sng">
                <a:solidFill>
                  <a:srgbClr val="FF0000"/>
                </a:solidFill>
              </a:rPr>
              <a:t>河北</a:t>
            </a:r>
            <a:r>
              <a:rPr sz="3200" b="1"/>
              <a:t>（       ），臣战河南，然不自</a:t>
            </a:r>
            <a:r>
              <a:rPr sz="3200" b="1" u="sng">
                <a:solidFill>
                  <a:srgbClr val="FF0000"/>
                </a:solidFill>
              </a:rPr>
              <a:t>意</a:t>
            </a:r>
            <a:r>
              <a:rPr sz="3200" b="1"/>
              <a:t>（       ）能先入关破秦，得复见将军于此。今者有小人之言，令将军与臣有</a:t>
            </a:r>
            <a:r>
              <a:rPr sz="3200" b="1" u="sng">
                <a:solidFill>
                  <a:srgbClr val="FF0000"/>
                </a:solidFill>
              </a:rPr>
              <a:t>郤</a:t>
            </a:r>
            <a:r>
              <a:rPr sz="3200" b="1"/>
              <a:t>（       ）。”项王曰“此沛公左司马曹无伤言之。不然，籍何以至此？”项王即日</a:t>
            </a:r>
            <a:r>
              <a:rPr sz="3200" b="1" u="sng">
                <a:solidFill>
                  <a:srgbClr val="FF0000"/>
                </a:solidFill>
              </a:rPr>
              <a:t>因</a:t>
            </a:r>
            <a:r>
              <a:rPr sz="3200" b="1"/>
              <a:t>（       ）留沛公与饮。项王、项伯东向坐；</a:t>
            </a:r>
            <a:r>
              <a:rPr sz="3200" b="1" u="sng">
                <a:solidFill>
                  <a:srgbClr val="FF0000"/>
                </a:solidFill>
              </a:rPr>
              <a:t>亚</a:t>
            </a:r>
            <a:r>
              <a:rPr sz="3200" b="1"/>
              <a:t>（       ）父南向坐，亚父者，范增也；沛公北向坐；张良西向侍。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274</Paragraphs>
  <Slides>49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baseType="lpstr" size="54">
      <vt:lpstr>Arial</vt:lpstr>
      <vt:lpstr>Calibri</vt:lpstr>
      <vt:lpstr>宋体</vt:lpstr>
      <vt:lpstr>楷体_GB2312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2021-11-09T10:12:39.809</cp:lastPrinted>
  <dcterms:created xsi:type="dcterms:W3CDTF">2021-11-09T10:12:39Z</dcterms:created>
  <dcterms:modified xsi:type="dcterms:W3CDTF">2021-11-09T02:12:39Z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