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Lst>
  <p:sldIdLst>
    <p:sldId id="256" r:id="rId12"/>
    <p:sldId id="467" r:id="rId13"/>
    <p:sldId id="899" r:id="rId14"/>
    <p:sldId id="900" r:id="rId15"/>
    <p:sldId id="1137" r:id="rId16"/>
    <p:sldId id="1298" r:id="rId17"/>
    <p:sldId id="1452" r:id="rId18"/>
    <p:sldId id="1453" r:id="rId19"/>
    <p:sldId id="377" r:id="rId20"/>
    <p:sldId id="379" r:id="rId21"/>
    <p:sldId id="380" r:id="rId22"/>
    <p:sldId id="381" r:id="rId23"/>
    <p:sldId id="385" r:id="rId24"/>
    <p:sldId id="386" r:id="rId25"/>
    <p:sldId id="1224" r:id="rId26"/>
    <p:sldId id="387" r:id="rId27"/>
    <p:sldId id="388" r:id="rId28"/>
    <p:sldId id="498" r:id="rId29"/>
    <p:sldId id="500" r:id="rId30"/>
    <p:sldId id="840" r:id="rId31"/>
    <p:sldId id="839" r:id="rId32"/>
    <p:sldId id="1225" r:id="rId33"/>
    <p:sldId id="755" r:id="rId34"/>
    <p:sldId id="499" r:id="rId35"/>
    <p:sldId id="503" r:id="rId36"/>
    <p:sldId id="389" r:id="rId37"/>
    <p:sldId id="567" r:id="rId38"/>
    <p:sldId id="1387" r:id="rId39"/>
    <p:sldId id="1388" r:id="rId40"/>
    <p:sldId id="1389" r:id="rId41"/>
    <p:sldId id="1390" r:id="rId42"/>
    <p:sldId id="1391" r:id="rId43"/>
    <p:sldId id="505" r:id="rId44"/>
    <p:sldId id="391" r:id="rId45"/>
    <p:sldId id="1532" r:id="rId46"/>
    <p:sldId id="506" r:id="rId47"/>
    <p:sldId id="1533" r:id="rId48"/>
    <p:sldId id="1534" r:id="rId49"/>
    <p:sldId id="1535" r:id="rId50"/>
    <p:sldId id="1536" r:id="rId51"/>
    <p:sldId id="392" r:id="rId52"/>
    <p:sldId id="393" r:id="rId53"/>
    <p:sldId id="486" r:id="rId54"/>
    <p:sldId id="478" r:id="rId55"/>
    <p:sldId id="760" r:id="rId56"/>
    <p:sldId id="394" r:id="rId57"/>
    <p:sldId id="568" r:id="rId58"/>
    <p:sldId id="395" r:id="rId59"/>
    <p:sldId id="569" r:id="rId60"/>
    <p:sldId id="988" r:id="rId61"/>
    <p:sldId id="989" r:id="rId62"/>
    <p:sldId id="396" r:id="rId63"/>
    <p:sldId id="491" r:id="rId64"/>
    <p:sldId id="987" r:id="rId65"/>
    <p:sldId id="397" r:id="rId66"/>
    <p:sldId id="473" r:id="rId67"/>
    <p:sldId id="476" r:id="rId68"/>
    <p:sldId id="1226" r:id="rId69"/>
    <p:sldId id="398" r:id="rId70"/>
    <p:sldId id="472" r:id="rId71"/>
    <p:sldId id="985" r:id="rId72"/>
    <p:sldId id="574" r:id="rId73"/>
    <p:sldId id="399" r:id="rId74"/>
    <p:sldId id="471" r:id="rId75"/>
    <p:sldId id="477" r:id="rId76"/>
    <p:sldId id="400" r:id="rId77"/>
    <p:sldId id="468" r:id="rId78"/>
    <p:sldId id="487" r:id="rId79"/>
    <p:sldId id="401" r:id="rId80"/>
    <p:sldId id="475" r:id="rId81"/>
    <p:sldId id="570" r:id="rId82"/>
    <p:sldId id="402" r:id="rId83"/>
    <p:sldId id="497" r:id="rId84"/>
    <p:sldId id="403" r:id="rId85"/>
    <p:sldId id="496" r:id="rId86"/>
    <p:sldId id="1227" r:id="rId87"/>
    <p:sldId id="757" r:id="rId88"/>
    <p:sldId id="1228" r:id="rId89"/>
    <p:sldId id="573" r:id="rId90"/>
    <p:sldId id="758" r:id="rId91"/>
    <p:sldId id="990" r:id="rId92"/>
    <p:sldId id="469" r:id="rId93"/>
    <p:sldId id="470" r:id="rId94"/>
    <p:sldId id="474" r:id="rId95"/>
    <p:sldId id="404" r:id="rId96"/>
    <p:sldId id="1229" r:id="rId97"/>
    <p:sldId id="668" r:id="rId98"/>
    <p:sldId id="981" r:id="rId99"/>
    <p:sldId id="982" r:id="rId100"/>
    <p:sldId id="979" r:id="rId101"/>
    <p:sldId id="372" r:id="rId10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showGuides="1">
      <p:cViewPr varScale="1">
        <p:scale>
          <a:sx n="69" d="100"/>
          <a:sy n="69" d="100"/>
        </p:scale>
        <p:origin x="-138" y="-102"/>
      </p:cViewPr>
      <p:guideLst>
        <p:guide orient="horz" pos="2203"/>
        <p:guide pos="290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8.xml"/><Relationship Id="rId98" Type="http://schemas.openxmlformats.org/officeDocument/2006/relationships/slide" Target="slides/slide87.xml"/><Relationship Id="rId97" Type="http://schemas.openxmlformats.org/officeDocument/2006/relationships/slide" Target="slides/slide86.xml"/><Relationship Id="rId96" Type="http://schemas.openxmlformats.org/officeDocument/2006/relationships/slide" Target="slides/slide85.xml"/><Relationship Id="rId95" Type="http://schemas.openxmlformats.org/officeDocument/2006/relationships/slide" Target="slides/slide84.xml"/><Relationship Id="rId94" Type="http://schemas.openxmlformats.org/officeDocument/2006/relationships/slide" Target="slides/slide83.xml"/><Relationship Id="rId93" Type="http://schemas.openxmlformats.org/officeDocument/2006/relationships/slide" Target="slides/slide82.xml"/><Relationship Id="rId92" Type="http://schemas.openxmlformats.org/officeDocument/2006/relationships/slide" Target="slides/slide81.xml"/><Relationship Id="rId91" Type="http://schemas.openxmlformats.org/officeDocument/2006/relationships/slide" Target="slides/slide80.xml"/><Relationship Id="rId90" Type="http://schemas.openxmlformats.org/officeDocument/2006/relationships/slide" Target="slides/slide79.xml"/><Relationship Id="rId9" Type="http://schemas.openxmlformats.org/officeDocument/2006/relationships/slideMaster" Target="slideMasters/slideMaster8.xml"/><Relationship Id="rId89" Type="http://schemas.openxmlformats.org/officeDocument/2006/relationships/slide" Target="slides/slide78.xml"/><Relationship Id="rId88" Type="http://schemas.openxmlformats.org/officeDocument/2006/relationships/slide" Target="slides/slide77.xml"/><Relationship Id="rId87" Type="http://schemas.openxmlformats.org/officeDocument/2006/relationships/slide" Target="slides/slide76.xml"/><Relationship Id="rId86" Type="http://schemas.openxmlformats.org/officeDocument/2006/relationships/slide" Target="slides/slide75.xml"/><Relationship Id="rId85" Type="http://schemas.openxmlformats.org/officeDocument/2006/relationships/slide" Target="slides/slide74.xml"/><Relationship Id="rId84" Type="http://schemas.openxmlformats.org/officeDocument/2006/relationships/slide" Target="slides/slide73.xml"/><Relationship Id="rId83" Type="http://schemas.openxmlformats.org/officeDocument/2006/relationships/slide" Target="slides/slide72.xml"/><Relationship Id="rId82" Type="http://schemas.openxmlformats.org/officeDocument/2006/relationships/slide" Target="slides/slide71.xml"/><Relationship Id="rId81" Type="http://schemas.openxmlformats.org/officeDocument/2006/relationships/slide" Target="slides/slide70.xml"/><Relationship Id="rId80" Type="http://schemas.openxmlformats.org/officeDocument/2006/relationships/slide" Target="slides/slide69.xml"/><Relationship Id="rId8" Type="http://schemas.openxmlformats.org/officeDocument/2006/relationships/slideMaster" Target="slideMasters/slideMaster7.xml"/><Relationship Id="rId79" Type="http://schemas.openxmlformats.org/officeDocument/2006/relationships/slide" Target="slides/slide68.xml"/><Relationship Id="rId78" Type="http://schemas.openxmlformats.org/officeDocument/2006/relationships/slide" Target="slides/slide67.xml"/><Relationship Id="rId77" Type="http://schemas.openxmlformats.org/officeDocument/2006/relationships/slide" Target="slides/slide66.xml"/><Relationship Id="rId76" Type="http://schemas.openxmlformats.org/officeDocument/2006/relationships/slide" Target="slides/slide65.xml"/><Relationship Id="rId75" Type="http://schemas.openxmlformats.org/officeDocument/2006/relationships/slide" Target="slides/slide64.xml"/><Relationship Id="rId74" Type="http://schemas.openxmlformats.org/officeDocument/2006/relationships/slide" Target="slides/slide63.xml"/><Relationship Id="rId73" Type="http://schemas.openxmlformats.org/officeDocument/2006/relationships/slide" Target="slides/slide62.xml"/><Relationship Id="rId72" Type="http://schemas.openxmlformats.org/officeDocument/2006/relationships/slide" Target="slides/slide61.xml"/><Relationship Id="rId71" Type="http://schemas.openxmlformats.org/officeDocument/2006/relationships/slide" Target="slides/slide60.xml"/><Relationship Id="rId70" Type="http://schemas.openxmlformats.org/officeDocument/2006/relationships/slide" Target="slides/slide59.xml"/><Relationship Id="rId7" Type="http://schemas.openxmlformats.org/officeDocument/2006/relationships/slideMaster" Target="slideMasters/slideMaster6.xml"/><Relationship Id="rId69" Type="http://schemas.openxmlformats.org/officeDocument/2006/relationships/slide" Target="slides/slide58.xml"/><Relationship Id="rId68" Type="http://schemas.openxmlformats.org/officeDocument/2006/relationships/slide" Target="slides/slide57.xml"/><Relationship Id="rId67" Type="http://schemas.openxmlformats.org/officeDocument/2006/relationships/slide" Target="slides/slide56.xml"/><Relationship Id="rId66" Type="http://schemas.openxmlformats.org/officeDocument/2006/relationships/slide" Target="slides/slide55.xml"/><Relationship Id="rId65" Type="http://schemas.openxmlformats.org/officeDocument/2006/relationships/slide" Target="slides/slide54.xml"/><Relationship Id="rId64" Type="http://schemas.openxmlformats.org/officeDocument/2006/relationships/slide" Target="slides/slide53.xml"/><Relationship Id="rId63" Type="http://schemas.openxmlformats.org/officeDocument/2006/relationships/slide" Target="slides/slide52.xml"/><Relationship Id="rId62" Type="http://schemas.openxmlformats.org/officeDocument/2006/relationships/slide" Target="slides/slide51.xml"/><Relationship Id="rId61" Type="http://schemas.openxmlformats.org/officeDocument/2006/relationships/slide" Target="slides/slide50.xml"/><Relationship Id="rId60" Type="http://schemas.openxmlformats.org/officeDocument/2006/relationships/slide" Target="slides/slide49.xml"/><Relationship Id="rId6" Type="http://schemas.openxmlformats.org/officeDocument/2006/relationships/slideMaster" Target="slideMasters/slideMaster5.xml"/><Relationship Id="rId59" Type="http://schemas.openxmlformats.org/officeDocument/2006/relationships/slide" Target="slides/slide48.xml"/><Relationship Id="rId58" Type="http://schemas.openxmlformats.org/officeDocument/2006/relationships/slide" Target="slides/slide47.xml"/><Relationship Id="rId57" Type="http://schemas.openxmlformats.org/officeDocument/2006/relationships/slide" Target="slides/slide46.xml"/><Relationship Id="rId56" Type="http://schemas.openxmlformats.org/officeDocument/2006/relationships/slide" Target="slides/slide45.xml"/><Relationship Id="rId55" Type="http://schemas.openxmlformats.org/officeDocument/2006/relationships/slide" Target="slides/slide44.xml"/><Relationship Id="rId54" Type="http://schemas.openxmlformats.org/officeDocument/2006/relationships/slide" Target="slides/slide43.xml"/><Relationship Id="rId53" Type="http://schemas.openxmlformats.org/officeDocument/2006/relationships/slide" Target="slides/slide42.xml"/><Relationship Id="rId52" Type="http://schemas.openxmlformats.org/officeDocument/2006/relationships/slide" Target="slides/slide4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slide" Target="slides/slide91.xml"/><Relationship Id="rId101" Type="http://schemas.openxmlformats.org/officeDocument/2006/relationships/slide" Target="slides/slide90.xml"/><Relationship Id="rId100" Type="http://schemas.openxmlformats.org/officeDocument/2006/relationships/slide" Target="slides/slide89.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alpha val="100000"/>
          </a:schemeClr>
        </a:solidFill>
        <a:effectLst/>
      </p:bgPr>
    </p:bg>
    <p:spTree>
      <p:nvGrpSpPr>
        <p:cNvPr id="1" name=""/>
        <p:cNvGrpSpPr/>
        <p:nvPr/>
      </p:nvGrpSpPr>
      <p:grpSpPr/>
      <p:sp>
        <p:nvSpPr>
          <p:cNvPr id="13314" name="标题 13313"/>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13315" name="副标题 13314"/>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a:t>单击此处编辑母版副标题样式</a:t>
            </a:r>
            <a:endParaRPr lang="zh-CN" altLang="en-US"/>
          </a:p>
        </p:txBody>
      </p:sp>
      <p:sp>
        <p:nvSpPr>
          <p:cNvPr id="13316" name="日期占位符 13315"/>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13317" name="页脚占位符 13316"/>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13318" name="灯片编号占位符 13317"/>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hf sldNum="0"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sp>
        <p:nvSpPr>
          <p:cNvPr id="7170" name="未知"/>
          <p:cNvSpPr/>
          <p:nvPr/>
        </p:nvSpPr>
        <p:spPr>
          <a:xfrm>
            <a:off x="4760913" y="20638"/>
            <a:ext cx="4438650" cy="4038600"/>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9525">
            <a:noFill/>
          </a:ln>
        </p:spPr>
        <p:txBody>
          <a:bodyPr/>
          <a:p>
            <a:endParaRPr lang="zh-CN" altLang="en-US"/>
          </a:p>
        </p:txBody>
      </p:sp>
      <p:grpSp>
        <p:nvGrpSpPr>
          <p:cNvPr id="7171" name="组合 7170"/>
          <p:cNvGrpSpPr/>
          <p:nvPr/>
        </p:nvGrpSpPr>
        <p:grpSpPr>
          <a:xfrm>
            <a:off x="4572000" y="28575"/>
            <a:ext cx="4756150" cy="4338638"/>
            <a:chOff x="0" y="0"/>
            <a:chExt cx="2958" cy="2699"/>
          </a:xfrm>
        </p:grpSpPr>
        <p:sp>
          <p:nvSpPr>
            <p:cNvPr id="7172" name="未知"/>
            <p:cNvSpPr/>
            <p:nvPr/>
          </p:nvSpPr>
          <p:spPr>
            <a:xfrm>
              <a:off x="142" y="0"/>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9525">
              <a:noFill/>
            </a:ln>
          </p:spPr>
          <p:txBody>
            <a:bodyPr/>
            <a:p>
              <a:endParaRPr lang="zh-CN" altLang="en-US"/>
            </a:p>
          </p:txBody>
        </p:sp>
        <p:sp>
          <p:nvSpPr>
            <p:cNvPr id="7173" name="未知"/>
            <p:cNvSpPr>
              <a:spLocks noEditPoints="1"/>
            </p:cNvSpPr>
            <p:nvPr/>
          </p:nvSpPr>
          <p:spPr>
            <a:xfrm>
              <a:off x="0" y="0"/>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9525">
              <a:noFill/>
            </a:ln>
          </p:spPr>
          <p:txBody>
            <a:bodyPr/>
            <a:p>
              <a:endParaRPr lang="zh-CN" altLang="en-US"/>
            </a:p>
          </p:txBody>
        </p:sp>
        <p:sp>
          <p:nvSpPr>
            <p:cNvPr id="7174" name="未知"/>
            <p:cNvSpPr/>
            <p:nvPr/>
          </p:nvSpPr>
          <p:spPr>
            <a:xfrm>
              <a:off x="703" y="1269"/>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9525">
              <a:noFill/>
            </a:ln>
          </p:spPr>
          <p:txBody>
            <a:bodyPr/>
            <a:p>
              <a:endParaRPr lang="zh-CN" altLang="en-US"/>
            </a:p>
          </p:txBody>
        </p:sp>
        <p:sp>
          <p:nvSpPr>
            <p:cNvPr id="7175" name="未知"/>
            <p:cNvSpPr/>
            <p:nvPr/>
          </p:nvSpPr>
          <p:spPr>
            <a:xfrm>
              <a:off x="485" y="1385"/>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9525">
              <a:noFill/>
            </a:ln>
          </p:spPr>
          <p:txBody>
            <a:bodyPr/>
            <a:p>
              <a:endParaRPr lang="zh-CN" altLang="en-US"/>
            </a:p>
          </p:txBody>
        </p:sp>
        <p:sp>
          <p:nvSpPr>
            <p:cNvPr id="7176" name="未知"/>
            <p:cNvSpPr/>
            <p:nvPr/>
          </p:nvSpPr>
          <p:spPr>
            <a:xfrm>
              <a:off x="354" y="627"/>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9525">
              <a:noFill/>
            </a:ln>
          </p:spPr>
          <p:txBody>
            <a:bodyPr/>
            <a:p>
              <a:endParaRPr lang="zh-CN" altLang="en-US"/>
            </a:p>
          </p:txBody>
        </p:sp>
        <p:sp>
          <p:nvSpPr>
            <p:cNvPr id="7177" name="未知"/>
            <p:cNvSpPr/>
            <p:nvPr/>
          </p:nvSpPr>
          <p:spPr>
            <a:xfrm>
              <a:off x="1128" y="1527"/>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9525">
              <a:noFill/>
            </a:ln>
          </p:spPr>
          <p:txBody>
            <a:bodyPr/>
            <a:p>
              <a:endParaRPr lang="zh-CN" altLang="en-US"/>
            </a:p>
          </p:txBody>
        </p:sp>
        <p:sp>
          <p:nvSpPr>
            <p:cNvPr id="7178" name="未知"/>
            <p:cNvSpPr/>
            <p:nvPr/>
          </p:nvSpPr>
          <p:spPr>
            <a:xfrm>
              <a:off x="2255" y="1006"/>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9525">
              <a:noFill/>
            </a:ln>
          </p:spPr>
          <p:txBody>
            <a:bodyPr/>
            <a:p>
              <a:endParaRPr lang="zh-CN" altLang="en-US"/>
            </a:p>
          </p:txBody>
        </p:sp>
        <p:sp>
          <p:nvSpPr>
            <p:cNvPr id="7179" name="未知"/>
            <p:cNvSpPr/>
            <p:nvPr/>
          </p:nvSpPr>
          <p:spPr>
            <a:xfrm>
              <a:off x="2422" y="986"/>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9525">
              <a:noFill/>
            </a:ln>
          </p:spPr>
          <p:txBody>
            <a:bodyPr/>
            <a:p>
              <a:endParaRPr lang="zh-CN" altLang="en-US"/>
            </a:p>
          </p:txBody>
        </p:sp>
        <p:sp>
          <p:nvSpPr>
            <p:cNvPr id="7180" name="未知"/>
            <p:cNvSpPr/>
            <p:nvPr/>
          </p:nvSpPr>
          <p:spPr>
            <a:xfrm>
              <a:off x="2407" y="1183"/>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9525">
              <a:noFill/>
            </a:ln>
          </p:spPr>
          <p:txBody>
            <a:bodyPr/>
            <a:p>
              <a:endParaRPr lang="zh-CN" altLang="en-US"/>
            </a:p>
          </p:txBody>
        </p:sp>
        <p:sp>
          <p:nvSpPr>
            <p:cNvPr id="7181" name="未知"/>
            <p:cNvSpPr/>
            <p:nvPr/>
          </p:nvSpPr>
          <p:spPr>
            <a:xfrm>
              <a:off x="2083" y="1360"/>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9525">
              <a:noFill/>
            </a:ln>
          </p:spPr>
          <p:txBody>
            <a:bodyPr/>
            <a:p>
              <a:endParaRPr lang="zh-CN" altLang="en-US"/>
            </a:p>
          </p:txBody>
        </p:sp>
        <p:sp>
          <p:nvSpPr>
            <p:cNvPr id="7182" name="未知"/>
            <p:cNvSpPr/>
            <p:nvPr/>
          </p:nvSpPr>
          <p:spPr>
            <a:xfrm>
              <a:off x="2159" y="1522"/>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9525">
              <a:noFill/>
            </a:ln>
          </p:spPr>
          <p:txBody>
            <a:bodyPr/>
            <a:p>
              <a:endParaRPr lang="zh-CN" altLang="en-US"/>
            </a:p>
          </p:txBody>
        </p:sp>
        <p:sp>
          <p:nvSpPr>
            <p:cNvPr id="7183" name="未知"/>
            <p:cNvSpPr/>
            <p:nvPr/>
          </p:nvSpPr>
          <p:spPr>
            <a:xfrm>
              <a:off x="2124" y="1638"/>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9525">
              <a:noFill/>
            </a:ln>
          </p:spPr>
          <p:txBody>
            <a:bodyPr/>
            <a:p>
              <a:endParaRPr lang="zh-CN" altLang="en-US"/>
            </a:p>
          </p:txBody>
        </p:sp>
        <p:sp>
          <p:nvSpPr>
            <p:cNvPr id="7184" name="未知"/>
            <p:cNvSpPr/>
            <p:nvPr/>
          </p:nvSpPr>
          <p:spPr>
            <a:xfrm>
              <a:off x="2503" y="1446"/>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9525">
              <a:noFill/>
            </a:ln>
          </p:spPr>
          <p:txBody>
            <a:bodyPr/>
            <a:p>
              <a:endParaRPr lang="zh-CN" altLang="en-US"/>
            </a:p>
          </p:txBody>
        </p:sp>
      </p:grpSp>
      <p:grpSp>
        <p:nvGrpSpPr>
          <p:cNvPr id="7185" name="组合 7184"/>
          <p:cNvGrpSpPr/>
          <p:nvPr/>
        </p:nvGrpSpPr>
        <p:grpSpPr>
          <a:xfrm>
            <a:off x="554038" y="36513"/>
            <a:ext cx="7891462" cy="6821487"/>
            <a:chOff x="0" y="0"/>
            <a:chExt cx="4971" cy="4297"/>
          </a:xfrm>
        </p:grpSpPr>
        <p:sp>
          <p:nvSpPr>
            <p:cNvPr id="7186" name="矩形 7185"/>
            <p:cNvSpPr/>
            <p:nvPr/>
          </p:nvSpPr>
          <p:spPr>
            <a:xfrm>
              <a:off x="35" y="0"/>
              <a:ext cx="21" cy="101"/>
            </a:xfrm>
            <a:prstGeom prst="rect">
              <a:avLst/>
            </a:prstGeom>
            <a:solidFill>
              <a:schemeClr val="bg2">
                <a:alpha val="50000"/>
              </a:schemeClr>
            </a:solidFill>
            <a:ln w="9525">
              <a:noFill/>
            </a:ln>
          </p:spPr>
          <p:txBody>
            <a:bodyPr/>
            <a:p>
              <a:endParaRPr lang="zh-CN" altLang="en-US"/>
            </a:p>
          </p:txBody>
        </p:sp>
        <p:sp>
          <p:nvSpPr>
            <p:cNvPr id="7187" name="未知"/>
            <p:cNvSpPr>
              <a:spLocks noEditPoints="1"/>
            </p:cNvSpPr>
            <p:nvPr/>
          </p:nvSpPr>
          <p:spPr>
            <a:xfrm>
              <a:off x="35"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88" name="未知"/>
            <p:cNvSpPr>
              <a:spLocks noEditPoints="1"/>
            </p:cNvSpPr>
            <p:nvPr/>
          </p:nvSpPr>
          <p:spPr>
            <a:xfrm>
              <a:off x="35"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89" name="未知"/>
            <p:cNvSpPr>
              <a:spLocks noEditPoints="1"/>
            </p:cNvSpPr>
            <p:nvPr/>
          </p:nvSpPr>
          <p:spPr>
            <a:xfrm>
              <a:off x="35"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0" name="未知"/>
            <p:cNvSpPr>
              <a:spLocks noEditPoints="1"/>
            </p:cNvSpPr>
            <p:nvPr/>
          </p:nvSpPr>
          <p:spPr>
            <a:xfrm>
              <a:off x="35"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1" name="未知"/>
            <p:cNvSpPr>
              <a:spLocks noEditPoints="1"/>
            </p:cNvSpPr>
            <p:nvPr/>
          </p:nvSpPr>
          <p:spPr>
            <a:xfrm>
              <a:off x="35"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2" name="未知"/>
            <p:cNvSpPr>
              <a:spLocks noEditPoints="1"/>
            </p:cNvSpPr>
            <p:nvPr/>
          </p:nvSpPr>
          <p:spPr>
            <a:xfrm>
              <a:off x="35"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3" name="未知"/>
            <p:cNvSpPr>
              <a:spLocks noEditPoints="1"/>
            </p:cNvSpPr>
            <p:nvPr/>
          </p:nvSpPr>
          <p:spPr>
            <a:xfrm>
              <a:off x="35"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4" name="未知"/>
            <p:cNvSpPr>
              <a:spLocks noEditPoints="1"/>
            </p:cNvSpPr>
            <p:nvPr/>
          </p:nvSpPr>
          <p:spPr>
            <a:xfrm>
              <a:off x="35"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5" name="未知"/>
            <p:cNvSpPr>
              <a:spLocks noEditPoints="1"/>
            </p:cNvSpPr>
            <p:nvPr/>
          </p:nvSpPr>
          <p:spPr>
            <a:xfrm>
              <a:off x="35"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6" name="未知"/>
            <p:cNvSpPr>
              <a:spLocks noEditPoints="1"/>
            </p:cNvSpPr>
            <p:nvPr/>
          </p:nvSpPr>
          <p:spPr>
            <a:xfrm>
              <a:off x="35"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197" name="矩形 7196"/>
            <p:cNvSpPr/>
            <p:nvPr/>
          </p:nvSpPr>
          <p:spPr>
            <a:xfrm>
              <a:off x="35" y="4246"/>
              <a:ext cx="21" cy="51"/>
            </a:xfrm>
            <a:prstGeom prst="rect">
              <a:avLst/>
            </a:prstGeom>
            <a:solidFill>
              <a:schemeClr val="bg2">
                <a:alpha val="50000"/>
              </a:schemeClr>
            </a:solidFill>
            <a:ln w="9525">
              <a:noFill/>
            </a:ln>
          </p:spPr>
          <p:txBody>
            <a:bodyPr/>
            <a:p>
              <a:endParaRPr lang="zh-CN" altLang="en-US"/>
            </a:p>
          </p:txBody>
        </p:sp>
        <p:sp>
          <p:nvSpPr>
            <p:cNvPr id="7198" name="矩形 7197"/>
            <p:cNvSpPr/>
            <p:nvPr/>
          </p:nvSpPr>
          <p:spPr>
            <a:xfrm>
              <a:off x="480" y="0"/>
              <a:ext cx="21" cy="101"/>
            </a:xfrm>
            <a:prstGeom prst="rect">
              <a:avLst/>
            </a:prstGeom>
            <a:solidFill>
              <a:schemeClr val="bg2">
                <a:alpha val="50000"/>
              </a:schemeClr>
            </a:solidFill>
            <a:ln w="9525">
              <a:noFill/>
            </a:ln>
          </p:spPr>
          <p:txBody>
            <a:bodyPr/>
            <a:p>
              <a:endParaRPr lang="zh-CN" altLang="en-US"/>
            </a:p>
          </p:txBody>
        </p:sp>
        <p:sp>
          <p:nvSpPr>
            <p:cNvPr id="7199" name="未知"/>
            <p:cNvSpPr>
              <a:spLocks noEditPoints="1"/>
            </p:cNvSpPr>
            <p:nvPr/>
          </p:nvSpPr>
          <p:spPr>
            <a:xfrm>
              <a:off x="48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0" name="未知"/>
            <p:cNvSpPr>
              <a:spLocks noEditPoints="1"/>
            </p:cNvSpPr>
            <p:nvPr/>
          </p:nvSpPr>
          <p:spPr>
            <a:xfrm>
              <a:off x="48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1" name="未知"/>
            <p:cNvSpPr>
              <a:spLocks noEditPoints="1"/>
            </p:cNvSpPr>
            <p:nvPr/>
          </p:nvSpPr>
          <p:spPr>
            <a:xfrm>
              <a:off x="48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2" name="未知"/>
            <p:cNvSpPr>
              <a:spLocks noEditPoints="1"/>
            </p:cNvSpPr>
            <p:nvPr/>
          </p:nvSpPr>
          <p:spPr>
            <a:xfrm>
              <a:off x="48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3" name="未知"/>
            <p:cNvSpPr>
              <a:spLocks noEditPoints="1"/>
            </p:cNvSpPr>
            <p:nvPr/>
          </p:nvSpPr>
          <p:spPr>
            <a:xfrm>
              <a:off x="48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4" name="未知"/>
            <p:cNvSpPr>
              <a:spLocks noEditPoints="1"/>
            </p:cNvSpPr>
            <p:nvPr/>
          </p:nvSpPr>
          <p:spPr>
            <a:xfrm>
              <a:off x="48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5" name="未知"/>
            <p:cNvSpPr>
              <a:spLocks noEditPoints="1"/>
            </p:cNvSpPr>
            <p:nvPr/>
          </p:nvSpPr>
          <p:spPr>
            <a:xfrm>
              <a:off x="48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6" name="未知"/>
            <p:cNvSpPr>
              <a:spLocks noEditPoints="1"/>
            </p:cNvSpPr>
            <p:nvPr/>
          </p:nvSpPr>
          <p:spPr>
            <a:xfrm>
              <a:off x="48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7" name="未知"/>
            <p:cNvSpPr>
              <a:spLocks noEditPoints="1"/>
            </p:cNvSpPr>
            <p:nvPr/>
          </p:nvSpPr>
          <p:spPr>
            <a:xfrm>
              <a:off x="48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8" name="未知"/>
            <p:cNvSpPr>
              <a:spLocks noEditPoints="1"/>
            </p:cNvSpPr>
            <p:nvPr/>
          </p:nvSpPr>
          <p:spPr>
            <a:xfrm>
              <a:off x="48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09" name="矩形 7208"/>
            <p:cNvSpPr/>
            <p:nvPr/>
          </p:nvSpPr>
          <p:spPr>
            <a:xfrm>
              <a:off x="480" y="4246"/>
              <a:ext cx="21" cy="51"/>
            </a:xfrm>
            <a:prstGeom prst="rect">
              <a:avLst/>
            </a:prstGeom>
            <a:solidFill>
              <a:schemeClr val="bg2">
                <a:alpha val="50000"/>
              </a:schemeClr>
            </a:solidFill>
            <a:ln w="9525">
              <a:noFill/>
            </a:ln>
          </p:spPr>
          <p:txBody>
            <a:bodyPr/>
            <a:p>
              <a:endParaRPr lang="zh-CN" altLang="en-US"/>
            </a:p>
          </p:txBody>
        </p:sp>
        <p:sp>
          <p:nvSpPr>
            <p:cNvPr id="7210" name="矩形 7209"/>
            <p:cNvSpPr/>
            <p:nvPr/>
          </p:nvSpPr>
          <p:spPr>
            <a:xfrm>
              <a:off x="930" y="0"/>
              <a:ext cx="21" cy="101"/>
            </a:xfrm>
            <a:prstGeom prst="rect">
              <a:avLst/>
            </a:prstGeom>
            <a:solidFill>
              <a:schemeClr val="bg2">
                <a:alpha val="50000"/>
              </a:schemeClr>
            </a:solidFill>
            <a:ln w="9525">
              <a:noFill/>
            </a:ln>
          </p:spPr>
          <p:txBody>
            <a:bodyPr/>
            <a:p>
              <a:endParaRPr lang="zh-CN" altLang="en-US"/>
            </a:p>
          </p:txBody>
        </p:sp>
        <p:sp>
          <p:nvSpPr>
            <p:cNvPr id="7211" name="未知"/>
            <p:cNvSpPr>
              <a:spLocks noEditPoints="1"/>
            </p:cNvSpPr>
            <p:nvPr/>
          </p:nvSpPr>
          <p:spPr>
            <a:xfrm>
              <a:off x="93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2" name="未知"/>
            <p:cNvSpPr>
              <a:spLocks noEditPoints="1"/>
            </p:cNvSpPr>
            <p:nvPr/>
          </p:nvSpPr>
          <p:spPr>
            <a:xfrm>
              <a:off x="93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3" name="未知"/>
            <p:cNvSpPr>
              <a:spLocks noEditPoints="1"/>
            </p:cNvSpPr>
            <p:nvPr/>
          </p:nvSpPr>
          <p:spPr>
            <a:xfrm>
              <a:off x="93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4" name="未知"/>
            <p:cNvSpPr>
              <a:spLocks noEditPoints="1"/>
            </p:cNvSpPr>
            <p:nvPr/>
          </p:nvSpPr>
          <p:spPr>
            <a:xfrm>
              <a:off x="93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5" name="未知"/>
            <p:cNvSpPr>
              <a:spLocks noEditPoints="1"/>
            </p:cNvSpPr>
            <p:nvPr/>
          </p:nvSpPr>
          <p:spPr>
            <a:xfrm>
              <a:off x="93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6" name="未知"/>
            <p:cNvSpPr>
              <a:spLocks noEditPoints="1"/>
            </p:cNvSpPr>
            <p:nvPr/>
          </p:nvSpPr>
          <p:spPr>
            <a:xfrm>
              <a:off x="93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7" name="未知"/>
            <p:cNvSpPr>
              <a:spLocks noEditPoints="1"/>
            </p:cNvSpPr>
            <p:nvPr/>
          </p:nvSpPr>
          <p:spPr>
            <a:xfrm>
              <a:off x="93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8" name="未知"/>
            <p:cNvSpPr>
              <a:spLocks noEditPoints="1"/>
            </p:cNvSpPr>
            <p:nvPr/>
          </p:nvSpPr>
          <p:spPr>
            <a:xfrm>
              <a:off x="93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19" name="未知"/>
            <p:cNvSpPr>
              <a:spLocks noEditPoints="1"/>
            </p:cNvSpPr>
            <p:nvPr/>
          </p:nvSpPr>
          <p:spPr>
            <a:xfrm>
              <a:off x="93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0" name="未知"/>
            <p:cNvSpPr>
              <a:spLocks noEditPoints="1"/>
            </p:cNvSpPr>
            <p:nvPr/>
          </p:nvSpPr>
          <p:spPr>
            <a:xfrm>
              <a:off x="93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1" name="矩形 7220"/>
            <p:cNvSpPr/>
            <p:nvPr/>
          </p:nvSpPr>
          <p:spPr>
            <a:xfrm>
              <a:off x="930" y="4246"/>
              <a:ext cx="21" cy="51"/>
            </a:xfrm>
            <a:prstGeom prst="rect">
              <a:avLst/>
            </a:prstGeom>
            <a:solidFill>
              <a:schemeClr val="bg2">
                <a:alpha val="50000"/>
              </a:schemeClr>
            </a:solidFill>
            <a:ln w="9525">
              <a:noFill/>
            </a:ln>
          </p:spPr>
          <p:txBody>
            <a:bodyPr/>
            <a:p>
              <a:endParaRPr lang="zh-CN" altLang="en-US"/>
            </a:p>
          </p:txBody>
        </p:sp>
        <p:sp>
          <p:nvSpPr>
            <p:cNvPr id="7222" name="矩形 7221"/>
            <p:cNvSpPr/>
            <p:nvPr/>
          </p:nvSpPr>
          <p:spPr>
            <a:xfrm>
              <a:off x="1375" y="0"/>
              <a:ext cx="21" cy="101"/>
            </a:xfrm>
            <a:prstGeom prst="rect">
              <a:avLst/>
            </a:prstGeom>
            <a:solidFill>
              <a:schemeClr val="bg2">
                <a:alpha val="50000"/>
              </a:schemeClr>
            </a:solidFill>
            <a:ln w="9525">
              <a:noFill/>
            </a:ln>
          </p:spPr>
          <p:txBody>
            <a:bodyPr/>
            <a:p>
              <a:endParaRPr lang="zh-CN" altLang="en-US"/>
            </a:p>
          </p:txBody>
        </p:sp>
        <p:sp>
          <p:nvSpPr>
            <p:cNvPr id="7223" name="未知"/>
            <p:cNvSpPr>
              <a:spLocks noEditPoints="1"/>
            </p:cNvSpPr>
            <p:nvPr/>
          </p:nvSpPr>
          <p:spPr>
            <a:xfrm>
              <a:off x="1375"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4" name="未知"/>
            <p:cNvSpPr>
              <a:spLocks noEditPoints="1"/>
            </p:cNvSpPr>
            <p:nvPr/>
          </p:nvSpPr>
          <p:spPr>
            <a:xfrm>
              <a:off x="1375"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5" name="未知"/>
            <p:cNvSpPr>
              <a:spLocks noEditPoints="1"/>
            </p:cNvSpPr>
            <p:nvPr/>
          </p:nvSpPr>
          <p:spPr>
            <a:xfrm>
              <a:off x="1375"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6" name="未知"/>
            <p:cNvSpPr>
              <a:spLocks noEditPoints="1"/>
            </p:cNvSpPr>
            <p:nvPr/>
          </p:nvSpPr>
          <p:spPr>
            <a:xfrm>
              <a:off x="1375"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7" name="未知"/>
            <p:cNvSpPr>
              <a:spLocks noEditPoints="1"/>
            </p:cNvSpPr>
            <p:nvPr/>
          </p:nvSpPr>
          <p:spPr>
            <a:xfrm>
              <a:off x="1375"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8" name="未知"/>
            <p:cNvSpPr>
              <a:spLocks noEditPoints="1"/>
            </p:cNvSpPr>
            <p:nvPr/>
          </p:nvSpPr>
          <p:spPr>
            <a:xfrm>
              <a:off x="1375"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29" name="未知"/>
            <p:cNvSpPr>
              <a:spLocks noEditPoints="1"/>
            </p:cNvSpPr>
            <p:nvPr/>
          </p:nvSpPr>
          <p:spPr>
            <a:xfrm>
              <a:off x="1375"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0" name="未知"/>
            <p:cNvSpPr>
              <a:spLocks noEditPoints="1"/>
            </p:cNvSpPr>
            <p:nvPr/>
          </p:nvSpPr>
          <p:spPr>
            <a:xfrm>
              <a:off x="1375"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1" name="未知"/>
            <p:cNvSpPr>
              <a:spLocks noEditPoints="1"/>
            </p:cNvSpPr>
            <p:nvPr/>
          </p:nvSpPr>
          <p:spPr>
            <a:xfrm>
              <a:off x="1375"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2" name="未知"/>
            <p:cNvSpPr>
              <a:spLocks noEditPoints="1"/>
            </p:cNvSpPr>
            <p:nvPr/>
          </p:nvSpPr>
          <p:spPr>
            <a:xfrm>
              <a:off x="1375"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3" name="矩形 7232"/>
            <p:cNvSpPr/>
            <p:nvPr/>
          </p:nvSpPr>
          <p:spPr>
            <a:xfrm>
              <a:off x="1375" y="4246"/>
              <a:ext cx="21" cy="51"/>
            </a:xfrm>
            <a:prstGeom prst="rect">
              <a:avLst/>
            </a:prstGeom>
            <a:solidFill>
              <a:schemeClr val="bg2">
                <a:alpha val="50000"/>
              </a:schemeClr>
            </a:solidFill>
            <a:ln w="9525">
              <a:noFill/>
            </a:ln>
          </p:spPr>
          <p:txBody>
            <a:bodyPr/>
            <a:p>
              <a:endParaRPr lang="zh-CN" altLang="en-US"/>
            </a:p>
          </p:txBody>
        </p:sp>
        <p:sp>
          <p:nvSpPr>
            <p:cNvPr id="7234" name="矩形 7233"/>
            <p:cNvSpPr/>
            <p:nvPr/>
          </p:nvSpPr>
          <p:spPr>
            <a:xfrm>
              <a:off x="1820" y="0"/>
              <a:ext cx="21" cy="101"/>
            </a:xfrm>
            <a:prstGeom prst="rect">
              <a:avLst/>
            </a:prstGeom>
            <a:solidFill>
              <a:schemeClr val="bg2">
                <a:alpha val="50000"/>
              </a:schemeClr>
            </a:solidFill>
            <a:ln w="9525">
              <a:noFill/>
            </a:ln>
          </p:spPr>
          <p:txBody>
            <a:bodyPr/>
            <a:p>
              <a:endParaRPr lang="zh-CN" altLang="en-US"/>
            </a:p>
          </p:txBody>
        </p:sp>
        <p:sp>
          <p:nvSpPr>
            <p:cNvPr id="7235" name="未知"/>
            <p:cNvSpPr>
              <a:spLocks noEditPoints="1"/>
            </p:cNvSpPr>
            <p:nvPr/>
          </p:nvSpPr>
          <p:spPr>
            <a:xfrm>
              <a:off x="182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6" name="未知"/>
            <p:cNvSpPr>
              <a:spLocks noEditPoints="1"/>
            </p:cNvSpPr>
            <p:nvPr/>
          </p:nvSpPr>
          <p:spPr>
            <a:xfrm>
              <a:off x="182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7" name="未知"/>
            <p:cNvSpPr>
              <a:spLocks noEditPoints="1"/>
            </p:cNvSpPr>
            <p:nvPr/>
          </p:nvSpPr>
          <p:spPr>
            <a:xfrm>
              <a:off x="182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8" name="未知"/>
            <p:cNvSpPr>
              <a:spLocks noEditPoints="1"/>
            </p:cNvSpPr>
            <p:nvPr/>
          </p:nvSpPr>
          <p:spPr>
            <a:xfrm>
              <a:off x="182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39" name="未知"/>
            <p:cNvSpPr>
              <a:spLocks noEditPoints="1"/>
            </p:cNvSpPr>
            <p:nvPr/>
          </p:nvSpPr>
          <p:spPr>
            <a:xfrm>
              <a:off x="182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0" name="未知"/>
            <p:cNvSpPr>
              <a:spLocks noEditPoints="1"/>
            </p:cNvSpPr>
            <p:nvPr/>
          </p:nvSpPr>
          <p:spPr>
            <a:xfrm>
              <a:off x="182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1" name="未知"/>
            <p:cNvSpPr>
              <a:spLocks noEditPoints="1"/>
            </p:cNvSpPr>
            <p:nvPr/>
          </p:nvSpPr>
          <p:spPr>
            <a:xfrm>
              <a:off x="182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2" name="未知"/>
            <p:cNvSpPr>
              <a:spLocks noEditPoints="1"/>
            </p:cNvSpPr>
            <p:nvPr/>
          </p:nvSpPr>
          <p:spPr>
            <a:xfrm>
              <a:off x="182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3" name="未知"/>
            <p:cNvSpPr>
              <a:spLocks noEditPoints="1"/>
            </p:cNvSpPr>
            <p:nvPr/>
          </p:nvSpPr>
          <p:spPr>
            <a:xfrm>
              <a:off x="182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4" name="未知"/>
            <p:cNvSpPr>
              <a:spLocks noEditPoints="1"/>
            </p:cNvSpPr>
            <p:nvPr/>
          </p:nvSpPr>
          <p:spPr>
            <a:xfrm>
              <a:off x="182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5" name="矩形 7244"/>
            <p:cNvSpPr/>
            <p:nvPr/>
          </p:nvSpPr>
          <p:spPr>
            <a:xfrm>
              <a:off x="1820" y="4246"/>
              <a:ext cx="21" cy="51"/>
            </a:xfrm>
            <a:prstGeom prst="rect">
              <a:avLst/>
            </a:prstGeom>
            <a:solidFill>
              <a:schemeClr val="bg2">
                <a:alpha val="50000"/>
              </a:schemeClr>
            </a:solidFill>
            <a:ln w="9525">
              <a:noFill/>
            </a:ln>
          </p:spPr>
          <p:txBody>
            <a:bodyPr/>
            <a:p>
              <a:endParaRPr lang="zh-CN" altLang="en-US"/>
            </a:p>
          </p:txBody>
        </p:sp>
        <p:sp>
          <p:nvSpPr>
            <p:cNvPr id="7246" name="矩形 7245"/>
            <p:cNvSpPr/>
            <p:nvPr/>
          </p:nvSpPr>
          <p:spPr>
            <a:xfrm>
              <a:off x="2271" y="0"/>
              <a:ext cx="20" cy="101"/>
            </a:xfrm>
            <a:prstGeom prst="rect">
              <a:avLst/>
            </a:prstGeom>
            <a:solidFill>
              <a:schemeClr val="bg2">
                <a:alpha val="50000"/>
              </a:schemeClr>
            </a:solidFill>
            <a:ln w="9525">
              <a:noFill/>
            </a:ln>
          </p:spPr>
          <p:txBody>
            <a:bodyPr/>
            <a:p>
              <a:endParaRPr lang="zh-CN" altLang="en-US"/>
            </a:p>
          </p:txBody>
        </p:sp>
        <p:sp>
          <p:nvSpPr>
            <p:cNvPr id="7247" name="未知"/>
            <p:cNvSpPr>
              <a:spLocks noEditPoints="1"/>
            </p:cNvSpPr>
            <p:nvPr/>
          </p:nvSpPr>
          <p:spPr>
            <a:xfrm>
              <a:off x="227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8" name="未知"/>
            <p:cNvSpPr>
              <a:spLocks noEditPoints="1"/>
            </p:cNvSpPr>
            <p:nvPr/>
          </p:nvSpPr>
          <p:spPr>
            <a:xfrm>
              <a:off x="227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49" name="未知"/>
            <p:cNvSpPr>
              <a:spLocks noEditPoints="1"/>
            </p:cNvSpPr>
            <p:nvPr/>
          </p:nvSpPr>
          <p:spPr>
            <a:xfrm>
              <a:off x="227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0" name="未知"/>
            <p:cNvSpPr>
              <a:spLocks noEditPoints="1"/>
            </p:cNvSpPr>
            <p:nvPr/>
          </p:nvSpPr>
          <p:spPr>
            <a:xfrm>
              <a:off x="227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1" name="未知"/>
            <p:cNvSpPr>
              <a:spLocks noEditPoints="1"/>
            </p:cNvSpPr>
            <p:nvPr/>
          </p:nvSpPr>
          <p:spPr>
            <a:xfrm>
              <a:off x="227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2" name="未知"/>
            <p:cNvSpPr>
              <a:spLocks noEditPoints="1"/>
            </p:cNvSpPr>
            <p:nvPr/>
          </p:nvSpPr>
          <p:spPr>
            <a:xfrm>
              <a:off x="227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3" name="未知"/>
            <p:cNvSpPr>
              <a:spLocks noEditPoints="1"/>
            </p:cNvSpPr>
            <p:nvPr/>
          </p:nvSpPr>
          <p:spPr>
            <a:xfrm>
              <a:off x="227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4" name="未知"/>
            <p:cNvSpPr>
              <a:spLocks noEditPoints="1"/>
            </p:cNvSpPr>
            <p:nvPr/>
          </p:nvSpPr>
          <p:spPr>
            <a:xfrm>
              <a:off x="227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5" name="未知"/>
            <p:cNvSpPr>
              <a:spLocks noEditPoints="1"/>
            </p:cNvSpPr>
            <p:nvPr/>
          </p:nvSpPr>
          <p:spPr>
            <a:xfrm>
              <a:off x="227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6" name="未知"/>
            <p:cNvSpPr>
              <a:spLocks noEditPoints="1"/>
            </p:cNvSpPr>
            <p:nvPr/>
          </p:nvSpPr>
          <p:spPr>
            <a:xfrm>
              <a:off x="227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57" name="矩形 7256"/>
            <p:cNvSpPr/>
            <p:nvPr/>
          </p:nvSpPr>
          <p:spPr>
            <a:xfrm>
              <a:off x="2271" y="4246"/>
              <a:ext cx="20" cy="51"/>
            </a:xfrm>
            <a:prstGeom prst="rect">
              <a:avLst/>
            </a:prstGeom>
            <a:solidFill>
              <a:schemeClr val="bg2">
                <a:alpha val="50000"/>
              </a:schemeClr>
            </a:solidFill>
            <a:ln w="9525">
              <a:noFill/>
            </a:ln>
          </p:spPr>
          <p:txBody>
            <a:bodyPr/>
            <a:p>
              <a:endParaRPr lang="zh-CN" altLang="en-US"/>
            </a:p>
          </p:txBody>
        </p:sp>
        <p:sp>
          <p:nvSpPr>
            <p:cNvPr id="7258" name="矩形 7257"/>
            <p:cNvSpPr/>
            <p:nvPr/>
          </p:nvSpPr>
          <p:spPr>
            <a:xfrm>
              <a:off x="2716" y="0"/>
              <a:ext cx="20" cy="101"/>
            </a:xfrm>
            <a:prstGeom prst="rect">
              <a:avLst/>
            </a:prstGeom>
            <a:solidFill>
              <a:schemeClr val="bg2">
                <a:alpha val="50000"/>
              </a:schemeClr>
            </a:solidFill>
            <a:ln w="9525">
              <a:noFill/>
            </a:ln>
          </p:spPr>
          <p:txBody>
            <a:bodyPr/>
            <a:p>
              <a:endParaRPr lang="zh-CN" altLang="en-US"/>
            </a:p>
          </p:txBody>
        </p:sp>
        <p:sp>
          <p:nvSpPr>
            <p:cNvPr id="7259" name="未知"/>
            <p:cNvSpPr>
              <a:spLocks noEditPoints="1"/>
            </p:cNvSpPr>
            <p:nvPr/>
          </p:nvSpPr>
          <p:spPr>
            <a:xfrm>
              <a:off x="2716"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0" name="未知"/>
            <p:cNvSpPr>
              <a:spLocks noEditPoints="1"/>
            </p:cNvSpPr>
            <p:nvPr/>
          </p:nvSpPr>
          <p:spPr>
            <a:xfrm>
              <a:off x="2716"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1" name="未知"/>
            <p:cNvSpPr>
              <a:spLocks noEditPoints="1"/>
            </p:cNvSpPr>
            <p:nvPr/>
          </p:nvSpPr>
          <p:spPr>
            <a:xfrm>
              <a:off x="2716"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2" name="未知"/>
            <p:cNvSpPr>
              <a:spLocks noEditPoints="1"/>
            </p:cNvSpPr>
            <p:nvPr/>
          </p:nvSpPr>
          <p:spPr>
            <a:xfrm>
              <a:off x="2716"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3" name="未知"/>
            <p:cNvSpPr>
              <a:spLocks noEditPoints="1"/>
            </p:cNvSpPr>
            <p:nvPr/>
          </p:nvSpPr>
          <p:spPr>
            <a:xfrm>
              <a:off x="2716"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4" name="未知"/>
            <p:cNvSpPr>
              <a:spLocks noEditPoints="1"/>
            </p:cNvSpPr>
            <p:nvPr/>
          </p:nvSpPr>
          <p:spPr>
            <a:xfrm>
              <a:off x="2716"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5" name="未知"/>
            <p:cNvSpPr>
              <a:spLocks noEditPoints="1"/>
            </p:cNvSpPr>
            <p:nvPr/>
          </p:nvSpPr>
          <p:spPr>
            <a:xfrm>
              <a:off x="2716"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6" name="未知"/>
            <p:cNvSpPr>
              <a:spLocks noEditPoints="1"/>
            </p:cNvSpPr>
            <p:nvPr/>
          </p:nvSpPr>
          <p:spPr>
            <a:xfrm>
              <a:off x="2716"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7" name="未知"/>
            <p:cNvSpPr>
              <a:spLocks noEditPoints="1"/>
            </p:cNvSpPr>
            <p:nvPr/>
          </p:nvSpPr>
          <p:spPr>
            <a:xfrm>
              <a:off x="2716"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8" name="未知"/>
            <p:cNvSpPr>
              <a:spLocks noEditPoints="1"/>
            </p:cNvSpPr>
            <p:nvPr/>
          </p:nvSpPr>
          <p:spPr>
            <a:xfrm>
              <a:off x="2716"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69" name="矩形 7268"/>
            <p:cNvSpPr/>
            <p:nvPr/>
          </p:nvSpPr>
          <p:spPr>
            <a:xfrm>
              <a:off x="2716" y="4246"/>
              <a:ext cx="20" cy="51"/>
            </a:xfrm>
            <a:prstGeom prst="rect">
              <a:avLst/>
            </a:prstGeom>
            <a:solidFill>
              <a:schemeClr val="bg2">
                <a:alpha val="50000"/>
              </a:schemeClr>
            </a:solidFill>
            <a:ln w="9525">
              <a:noFill/>
            </a:ln>
          </p:spPr>
          <p:txBody>
            <a:bodyPr/>
            <a:p>
              <a:endParaRPr lang="zh-CN" altLang="en-US"/>
            </a:p>
          </p:txBody>
        </p:sp>
        <p:sp>
          <p:nvSpPr>
            <p:cNvPr id="7270" name="矩形 7269"/>
            <p:cNvSpPr/>
            <p:nvPr/>
          </p:nvSpPr>
          <p:spPr>
            <a:xfrm>
              <a:off x="3161" y="0"/>
              <a:ext cx="20" cy="101"/>
            </a:xfrm>
            <a:prstGeom prst="rect">
              <a:avLst/>
            </a:prstGeom>
            <a:solidFill>
              <a:schemeClr val="bg2">
                <a:alpha val="50000"/>
              </a:schemeClr>
            </a:solidFill>
            <a:ln w="9525">
              <a:noFill/>
            </a:ln>
          </p:spPr>
          <p:txBody>
            <a:bodyPr/>
            <a:p>
              <a:endParaRPr lang="zh-CN" altLang="en-US"/>
            </a:p>
          </p:txBody>
        </p:sp>
        <p:sp>
          <p:nvSpPr>
            <p:cNvPr id="7271" name="未知"/>
            <p:cNvSpPr>
              <a:spLocks noEditPoints="1"/>
            </p:cNvSpPr>
            <p:nvPr/>
          </p:nvSpPr>
          <p:spPr>
            <a:xfrm>
              <a:off x="316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2" name="未知"/>
            <p:cNvSpPr>
              <a:spLocks noEditPoints="1"/>
            </p:cNvSpPr>
            <p:nvPr/>
          </p:nvSpPr>
          <p:spPr>
            <a:xfrm>
              <a:off x="316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3" name="未知"/>
            <p:cNvSpPr>
              <a:spLocks noEditPoints="1"/>
            </p:cNvSpPr>
            <p:nvPr/>
          </p:nvSpPr>
          <p:spPr>
            <a:xfrm>
              <a:off x="316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4" name="未知"/>
            <p:cNvSpPr>
              <a:spLocks noEditPoints="1"/>
            </p:cNvSpPr>
            <p:nvPr/>
          </p:nvSpPr>
          <p:spPr>
            <a:xfrm>
              <a:off x="316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5" name="未知"/>
            <p:cNvSpPr>
              <a:spLocks noEditPoints="1"/>
            </p:cNvSpPr>
            <p:nvPr/>
          </p:nvSpPr>
          <p:spPr>
            <a:xfrm>
              <a:off x="316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6" name="未知"/>
            <p:cNvSpPr>
              <a:spLocks noEditPoints="1"/>
            </p:cNvSpPr>
            <p:nvPr/>
          </p:nvSpPr>
          <p:spPr>
            <a:xfrm>
              <a:off x="316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7" name="未知"/>
            <p:cNvSpPr>
              <a:spLocks noEditPoints="1"/>
            </p:cNvSpPr>
            <p:nvPr/>
          </p:nvSpPr>
          <p:spPr>
            <a:xfrm>
              <a:off x="316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8" name="未知"/>
            <p:cNvSpPr>
              <a:spLocks noEditPoints="1"/>
            </p:cNvSpPr>
            <p:nvPr/>
          </p:nvSpPr>
          <p:spPr>
            <a:xfrm>
              <a:off x="316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79" name="未知"/>
            <p:cNvSpPr>
              <a:spLocks noEditPoints="1"/>
            </p:cNvSpPr>
            <p:nvPr/>
          </p:nvSpPr>
          <p:spPr>
            <a:xfrm>
              <a:off x="316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0" name="未知"/>
            <p:cNvSpPr>
              <a:spLocks noEditPoints="1"/>
            </p:cNvSpPr>
            <p:nvPr/>
          </p:nvSpPr>
          <p:spPr>
            <a:xfrm>
              <a:off x="316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1" name="矩形 7280"/>
            <p:cNvSpPr/>
            <p:nvPr/>
          </p:nvSpPr>
          <p:spPr>
            <a:xfrm>
              <a:off x="3161" y="4246"/>
              <a:ext cx="20" cy="51"/>
            </a:xfrm>
            <a:prstGeom prst="rect">
              <a:avLst/>
            </a:prstGeom>
            <a:solidFill>
              <a:schemeClr val="bg2">
                <a:alpha val="50000"/>
              </a:schemeClr>
            </a:solidFill>
            <a:ln w="9525">
              <a:noFill/>
            </a:ln>
          </p:spPr>
          <p:txBody>
            <a:bodyPr/>
            <a:p>
              <a:endParaRPr lang="zh-CN" altLang="en-US"/>
            </a:p>
          </p:txBody>
        </p:sp>
        <p:sp>
          <p:nvSpPr>
            <p:cNvPr id="7282" name="矩形 7281"/>
            <p:cNvSpPr/>
            <p:nvPr/>
          </p:nvSpPr>
          <p:spPr>
            <a:xfrm>
              <a:off x="3611" y="0"/>
              <a:ext cx="20" cy="101"/>
            </a:xfrm>
            <a:prstGeom prst="rect">
              <a:avLst/>
            </a:prstGeom>
            <a:solidFill>
              <a:schemeClr val="bg2">
                <a:alpha val="50000"/>
              </a:schemeClr>
            </a:solidFill>
            <a:ln w="9525">
              <a:noFill/>
            </a:ln>
          </p:spPr>
          <p:txBody>
            <a:bodyPr/>
            <a:p>
              <a:endParaRPr lang="zh-CN" altLang="en-US"/>
            </a:p>
          </p:txBody>
        </p:sp>
        <p:sp>
          <p:nvSpPr>
            <p:cNvPr id="7283" name="未知"/>
            <p:cNvSpPr>
              <a:spLocks noEditPoints="1"/>
            </p:cNvSpPr>
            <p:nvPr/>
          </p:nvSpPr>
          <p:spPr>
            <a:xfrm>
              <a:off x="361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4" name="未知"/>
            <p:cNvSpPr>
              <a:spLocks noEditPoints="1"/>
            </p:cNvSpPr>
            <p:nvPr/>
          </p:nvSpPr>
          <p:spPr>
            <a:xfrm>
              <a:off x="361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5" name="未知"/>
            <p:cNvSpPr>
              <a:spLocks noEditPoints="1"/>
            </p:cNvSpPr>
            <p:nvPr/>
          </p:nvSpPr>
          <p:spPr>
            <a:xfrm>
              <a:off x="361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6" name="未知"/>
            <p:cNvSpPr>
              <a:spLocks noEditPoints="1"/>
            </p:cNvSpPr>
            <p:nvPr/>
          </p:nvSpPr>
          <p:spPr>
            <a:xfrm>
              <a:off x="361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7" name="未知"/>
            <p:cNvSpPr>
              <a:spLocks noEditPoints="1"/>
            </p:cNvSpPr>
            <p:nvPr/>
          </p:nvSpPr>
          <p:spPr>
            <a:xfrm>
              <a:off x="361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8" name="未知"/>
            <p:cNvSpPr>
              <a:spLocks noEditPoints="1"/>
            </p:cNvSpPr>
            <p:nvPr/>
          </p:nvSpPr>
          <p:spPr>
            <a:xfrm>
              <a:off x="361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89" name="未知"/>
            <p:cNvSpPr>
              <a:spLocks noEditPoints="1"/>
            </p:cNvSpPr>
            <p:nvPr/>
          </p:nvSpPr>
          <p:spPr>
            <a:xfrm>
              <a:off x="361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0" name="未知"/>
            <p:cNvSpPr>
              <a:spLocks noEditPoints="1"/>
            </p:cNvSpPr>
            <p:nvPr/>
          </p:nvSpPr>
          <p:spPr>
            <a:xfrm>
              <a:off x="361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1" name="未知"/>
            <p:cNvSpPr>
              <a:spLocks noEditPoints="1"/>
            </p:cNvSpPr>
            <p:nvPr/>
          </p:nvSpPr>
          <p:spPr>
            <a:xfrm>
              <a:off x="361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2" name="未知"/>
            <p:cNvSpPr>
              <a:spLocks noEditPoints="1"/>
            </p:cNvSpPr>
            <p:nvPr/>
          </p:nvSpPr>
          <p:spPr>
            <a:xfrm>
              <a:off x="361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3" name="矩形 7292"/>
            <p:cNvSpPr/>
            <p:nvPr/>
          </p:nvSpPr>
          <p:spPr>
            <a:xfrm>
              <a:off x="3611" y="4246"/>
              <a:ext cx="20" cy="51"/>
            </a:xfrm>
            <a:prstGeom prst="rect">
              <a:avLst/>
            </a:prstGeom>
            <a:solidFill>
              <a:schemeClr val="bg2">
                <a:alpha val="50000"/>
              </a:schemeClr>
            </a:solidFill>
            <a:ln w="9525">
              <a:noFill/>
            </a:ln>
          </p:spPr>
          <p:txBody>
            <a:bodyPr/>
            <a:p>
              <a:endParaRPr lang="zh-CN" altLang="en-US"/>
            </a:p>
          </p:txBody>
        </p:sp>
        <p:sp>
          <p:nvSpPr>
            <p:cNvPr id="7294" name="矩形 7293"/>
            <p:cNvSpPr/>
            <p:nvPr/>
          </p:nvSpPr>
          <p:spPr>
            <a:xfrm>
              <a:off x="4056" y="0"/>
              <a:ext cx="20" cy="101"/>
            </a:xfrm>
            <a:prstGeom prst="rect">
              <a:avLst/>
            </a:prstGeom>
            <a:solidFill>
              <a:schemeClr val="bg2">
                <a:alpha val="50000"/>
              </a:schemeClr>
            </a:solidFill>
            <a:ln w="9525">
              <a:noFill/>
            </a:ln>
          </p:spPr>
          <p:txBody>
            <a:bodyPr/>
            <a:p>
              <a:endParaRPr lang="zh-CN" altLang="en-US"/>
            </a:p>
          </p:txBody>
        </p:sp>
        <p:sp>
          <p:nvSpPr>
            <p:cNvPr id="7295" name="未知"/>
            <p:cNvSpPr>
              <a:spLocks noEditPoints="1"/>
            </p:cNvSpPr>
            <p:nvPr/>
          </p:nvSpPr>
          <p:spPr>
            <a:xfrm>
              <a:off x="4056"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6" name="未知"/>
            <p:cNvSpPr>
              <a:spLocks noEditPoints="1"/>
            </p:cNvSpPr>
            <p:nvPr/>
          </p:nvSpPr>
          <p:spPr>
            <a:xfrm>
              <a:off x="4056"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7" name="未知"/>
            <p:cNvSpPr>
              <a:spLocks noEditPoints="1"/>
            </p:cNvSpPr>
            <p:nvPr/>
          </p:nvSpPr>
          <p:spPr>
            <a:xfrm>
              <a:off x="4056"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8" name="未知"/>
            <p:cNvSpPr>
              <a:spLocks noEditPoints="1"/>
            </p:cNvSpPr>
            <p:nvPr/>
          </p:nvSpPr>
          <p:spPr>
            <a:xfrm>
              <a:off x="4056"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299" name="未知"/>
            <p:cNvSpPr>
              <a:spLocks noEditPoints="1"/>
            </p:cNvSpPr>
            <p:nvPr/>
          </p:nvSpPr>
          <p:spPr>
            <a:xfrm>
              <a:off x="4056"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0" name="未知"/>
            <p:cNvSpPr>
              <a:spLocks noEditPoints="1"/>
            </p:cNvSpPr>
            <p:nvPr/>
          </p:nvSpPr>
          <p:spPr>
            <a:xfrm>
              <a:off x="4056"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1" name="未知"/>
            <p:cNvSpPr>
              <a:spLocks noEditPoints="1"/>
            </p:cNvSpPr>
            <p:nvPr/>
          </p:nvSpPr>
          <p:spPr>
            <a:xfrm>
              <a:off x="4056"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2" name="未知"/>
            <p:cNvSpPr>
              <a:spLocks noEditPoints="1"/>
            </p:cNvSpPr>
            <p:nvPr/>
          </p:nvSpPr>
          <p:spPr>
            <a:xfrm>
              <a:off x="4056"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3" name="未知"/>
            <p:cNvSpPr>
              <a:spLocks noEditPoints="1"/>
            </p:cNvSpPr>
            <p:nvPr/>
          </p:nvSpPr>
          <p:spPr>
            <a:xfrm>
              <a:off x="4056"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4" name="未知"/>
            <p:cNvSpPr>
              <a:spLocks noEditPoints="1"/>
            </p:cNvSpPr>
            <p:nvPr/>
          </p:nvSpPr>
          <p:spPr>
            <a:xfrm>
              <a:off x="4056"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5" name="矩形 7304"/>
            <p:cNvSpPr/>
            <p:nvPr/>
          </p:nvSpPr>
          <p:spPr>
            <a:xfrm>
              <a:off x="4056" y="4246"/>
              <a:ext cx="20" cy="51"/>
            </a:xfrm>
            <a:prstGeom prst="rect">
              <a:avLst/>
            </a:prstGeom>
            <a:solidFill>
              <a:schemeClr val="bg2">
                <a:alpha val="50000"/>
              </a:schemeClr>
            </a:solidFill>
            <a:ln w="9525">
              <a:noFill/>
            </a:ln>
          </p:spPr>
          <p:txBody>
            <a:bodyPr/>
            <a:p>
              <a:endParaRPr lang="zh-CN" altLang="en-US"/>
            </a:p>
          </p:txBody>
        </p:sp>
        <p:sp>
          <p:nvSpPr>
            <p:cNvPr id="7306" name="矩形 7305"/>
            <p:cNvSpPr/>
            <p:nvPr/>
          </p:nvSpPr>
          <p:spPr>
            <a:xfrm>
              <a:off x="4501" y="0"/>
              <a:ext cx="20" cy="101"/>
            </a:xfrm>
            <a:prstGeom prst="rect">
              <a:avLst/>
            </a:prstGeom>
            <a:solidFill>
              <a:schemeClr val="bg2">
                <a:alpha val="50000"/>
              </a:schemeClr>
            </a:solidFill>
            <a:ln w="9525">
              <a:noFill/>
            </a:ln>
          </p:spPr>
          <p:txBody>
            <a:bodyPr/>
            <a:p>
              <a:endParaRPr lang="zh-CN" altLang="en-US"/>
            </a:p>
          </p:txBody>
        </p:sp>
        <p:sp>
          <p:nvSpPr>
            <p:cNvPr id="7307" name="未知"/>
            <p:cNvSpPr>
              <a:spLocks noEditPoints="1"/>
            </p:cNvSpPr>
            <p:nvPr/>
          </p:nvSpPr>
          <p:spPr>
            <a:xfrm>
              <a:off x="450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8" name="未知"/>
            <p:cNvSpPr>
              <a:spLocks noEditPoints="1"/>
            </p:cNvSpPr>
            <p:nvPr/>
          </p:nvSpPr>
          <p:spPr>
            <a:xfrm>
              <a:off x="450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09" name="未知"/>
            <p:cNvSpPr>
              <a:spLocks noEditPoints="1"/>
            </p:cNvSpPr>
            <p:nvPr/>
          </p:nvSpPr>
          <p:spPr>
            <a:xfrm>
              <a:off x="450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0" name="未知"/>
            <p:cNvSpPr>
              <a:spLocks noEditPoints="1"/>
            </p:cNvSpPr>
            <p:nvPr/>
          </p:nvSpPr>
          <p:spPr>
            <a:xfrm>
              <a:off x="450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1" name="未知"/>
            <p:cNvSpPr>
              <a:spLocks noEditPoints="1"/>
            </p:cNvSpPr>
            <p:nvPr/>
          </p:nvSpPr>
          <p:spPr>
            <a:xfrm>
              <a:off x="450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2" name="未知"/>
            <p:cNvSpPr>
              <a:spLocks noEditPoints="1"/>
            </p:cNvSpPr>
            <p:nvPr/>
          </p:nvSpPr>
          <p:spPr>
            <a:xfrm>
              <a:off x="450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3" name="未知"/>
            <p:cNvSpPr>
              <a:spLocks noEditPoints="1"/>
            </p:cNvSpPr>
            <p:nvPr/>
          </p:nvSpPr>
          <p:spPr>
            <a:xfrm>
              <a:off x="450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4" name="未知"/>
            <p:cNvSpPr>
              <a:spLocks noEditPoints="1"/>
            </p:cNvSpPr>
            <p:nvPr/>
          </p:nvSpPr>
          <p:spPr>
            <a:xfrm>
              <a:off x="450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5" name="未知"/>
            <p:cNvSpPr>
              <a:spLocks noEditPoints="1"/>
            </p:cNvSpPr>
            <p:nvPr/>
          </p:nvSpPr>
          <p:spPr>
            <a:xfrm>
              <a:off x="450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6" name="未知"/>
            <p:cNvSpPr>
              <a:spLocks noEditPoints="1"/>
            </p:cNvSpPr>
            <p:nvPr/>
          </p:nvSpPr>
          <p:spPr>
            <a:xfrm>
              <a:off x="450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17" name="矩形 7316"/>
            <p:cNvSpPr/>
            <p:nvPr/>
          </p:nvSpPr>
          <p:spPr>
            <a:xfrm>
              <a:off x="4501" y="4246"/>
              <a:ext cx="20" cy="51"/>
            </a:xfrm>
            <a:prstGeom prst="rect">
              <a:avLst/>
            </a:prstGeom>
            <a:solidFill>
              <a:schemeClr val="bg2">
                <a:alpha val="50000"/>
              </a:schemeClr>
            </a:solidFill>
            <a:ln w="9525">
              <a:noFill/>
            </a:ln>
          </p:spPr>
          <p:txBody>
            <a:bodyPr/>
            <a:p>
              <a:endParaRPr lang="zh-CN" altLang="en-US"/>
            </a:p>
          </p:txBody>
        </p:sp>
        <p:sp>
          <p:nvSpPr>
            <p:cNvPr id="7318" name="矩形 7317"/>
            <p:cNvSpPr/>
            <p:nvPr/>
          </p:nvSpPr>
          <p:spPr>
            <a:xfrm>
              <a:off x="4951" y="0"/>
              <a:ext cx="20" cy="101"/>
            </a:xfrm>
            <a:prstGeom prst="rect">
              <a:avLst/>
            </a:prstGeom>
            <a:solidFill>
              <a:schemeClr val="bg2">
                <a:alpha val="50000"/>
              </a:schemeClr>
            </a:solidFill>
            <a:ln w="9525">
              <a:noFill/>
            </a:ln>
          </p:spPr>
          <p:txBody>
            <a:bodyPr/>
            <a:p>
              <a:endParaRPr lang="zh-CN" altLang="en-US"/>
            </a:p>
          </p:txBody>
        </p:sp>
        <p:sp>
          <p:nvSpPr>
            <p:cNvPr id="7319" name="未知"/>
            <p:cNvSpPr>
              <a:spLocks noEditPoints="1"/>
            </p:cNvSpPr>
            <p:nvPr/>
          </p:nvSpPr>
          <p:spPr>
            <a:xfrm>
              <a:off x="495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0" name="未知"/>
            <p:cNvSpPr>
              <a:spLocks noEditPoints="1"/>
            </p:cNvSpPr>
            <p:nvPr/>
          </p:nvSpPr>
          <p:spPr>
            <a:xfrm>
              <a:off x="495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1" name="未知"/>
            <p:cNvSpPr>
              <a:spLocks noEditPoints="1"/>
            </p:cNvSpPr>
            <p:nvPr/>
          </p:nvSpPr>
          <p:spPr>
            <a:xfrm>
              <a:off x="495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2" name="未知"/>
            <p:cNvSpPr>
              <a:spLocks noEditPoints="1"/>
            </p:cNvSpPr>
            <p:nvPr/>
          </p:nvSpPr>
          <p:spPr>
            <a:xfrm>
              <a:off x="495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3" name="未知"/>
            <p:cNvSpPr>
              <a:spLocks noEditPoints="1"/>
            </p:cNvSpPr>
            <p:nvPr/>
          </p:nvSpPr>
          <p:spPr>
            <a:xfrm>
              <a:off x="495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4" name="未知"/>
            <p:cNvSpPr>
              <a:spLocks noEditPoints="1"/>
            </p:cNvSpPr>
            <p:nvPr/>
          </p:nvSpPr>
          <p:spPr>
            <a:xfrm>
              <a:off x="495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5" name="未知"/>
            <p:cNvSpPr>
              <a:spLocks noEditPoints="1"/>
            </p:cNvSpPr>
            <p:nvPr/>
          </p:nvSpPr>
          <p:spPr>
            <a:xfrm>
              <a:off x="495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6" name="未知"/>
            <p:cNvSpPr>
              <a:spLocks noEditPoints="1"/>
            </p:cNvSpPr>
            <p:nvPr/>
          </p:nvSpPr>
          <p:spPr>
            <a:xfrm>
              <a:off x="495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7" name="未知"/>
            <p:cNvSpPr>
              <a:spLocks noEditPoints="1"/>
            </p:cNvSpPr>
            <p:nvPr/>
          </p:nvSpPr>
          <p:spPr>
            <a:xfrm>
              <a:off x="495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8" name="未知"/>
            <p:cNvSpPr>
              <a:spLocks noEditPoints="1"/>
            </p:cNvSpPr>
            <p:nvPr/>
          </p:nvSpPr>
          <p:spPr>
            <a:xfrm>
              <a:off x="495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9525">
              <a:noFill/>
            </a:ln>
          </p:spPr>
          <p:txBody>
            <a:bodyPr/>
            <a:p>
              <a:endParaRPr lang="zh-CN" altLang="en-US"/>
            </a:p>
          </p:txBody>
        </p:sp>
        <p:sp>
          <p:nvSpPr>
            <p:cNvPr id="7329" name="矩形 7328"/>
            <p:cNvSpPr/>
            <p:nvPr/>
          </p:nvSpPr>
          <p:spPr>
            <a:xfrm>
              <a:off x="4951" y="4246"/>
              <a:ext cx="20" cy="51"/>
            </a:xfrm>
            <a:prstGeom prst="rect">
              <a:avLst/>
            </a:prstGeom>
            <a:solidFill>
              <a:schemeClr val="bg2">
                <a:alpha val="50000"/>
              </a:schemeClr>
            </a:solidFill>
            <a:ln w="9525">
              <a:noFill/>
            </a:ln>
          </p:spPr>
          <p:txBody>
            <a:bodyPr/>
            <a:p>
              <a:endParaRPr lang="zh-CN" altLang="en-US"/>
            </a:p>
          </p:txBody>
        </p:sp>
        <p:sp>
          <p:nvSpPr>
            <p:cNvPr id="7330" name="未知"/>
            <p:cNvSpPr/>
            <p:nvPr/>
          </p:nvSpPr>
          <p:spPr>
            <a:xfrm>
              <a:off x="0" y="3281"/>
              <a:ext cx="20" cy="10"/>
            </a:xfrm>
            <a:custGeom>
              <a:avLst/>
              <a:gdLst/>
              <a:ahLst/>
              <a:cxnLst/>
              <a:pathLst>
                <a:path w="4" h="2">
                  <a:moveTo>
                    <a:pt x="0" y="1"/>
                  </a:moveTo>
                  <a:cubicBezTo>
                    <a:pt x="1" y="2"/>
                    <a:pt x="4" y="0"/>
                    <a:pt x="0" y="1"/>
                  </a:cubicBezTo>
                  <a:close/>
                </a:path>
              </a:pathLst>
            </a:custGeom>
            <a:solidFill>
              <a:schemeClr val="bg2">
                <a:alpha val="50000"/>
              </a:schemeClr>
            </a:solidFill>
            <a:ln w="9525">
              <a:noFill/>
            </a:ln>
          </p:spPr>
          <p:txBody>
            <a:bodyPr/>
            <a:p>
              <a:endParaRPr lang="zh-CN" altLang="en-US"/>
            </a:p>
          </p:txBody>
        </p:sp>
      </p:grpSp>
      <p:sp>
        <p:nvSpPr>
          <p:cNvPr id="7331" name="标题 7330"/>
          <p:cNvSpPr>
            <a:spLocks noGrp="1" noRot="1"/>
          </p:cNvSpPr>
          <p:nvPr>
            <p:ph type="ctrTitle"/>
          </p:nvPr>
        </p:nvSpPr>
        <p:spPr>
          <a:xfrm>
            <a:off x="685800" y="2057400"/>
            <a:ext cx="7772400" cy="11430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7332" name="日期占位符 7331"/>
          <p:cNvSpPr>
            <a:spLocks noGrp="1"/>
          </p:cNvSpPr>
          <p:nvPr>
            <p:ph type="dt" sz="half" idx="2"/>
          </p:nvPr>
        </p:nvSpPr>
        <p:spPr>
          <a:xfrm>
            <a:off x="301625" y="6248400"/>
            <a:ext cx="2289175"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7333" name="页脚占位符 7332"/>
          <p:cNvSpPr>
            <a:spLocks noGrp="1"/>
          </p:cNvSpPr>
          <p:nvPr>
            <p:ph type="ftr" sz="quarter" idx="3"/>
          </p:nvPr>
        </p:nvSpPr>
        <p:spPr>
          <a:xfrm>
            <a:off x="3124200" y="6248400"/>
            <a:ext cx="28956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7334" name="灯片编号占位符 7333"/>
          <p:cNvSpPr>
            <a:spLocks noGrp="1"/>
          </p:cNvSpPr>
          <p:nvPr>
            <p:ph type="sldNum" sz="quarter" idx="4"/>
          </p:nvPr>
        </p:nvSpPr>
        <p:spPr>
          <a:xfrm>
            <a:off x="6553200" y="6248400"/>
            <a:ext cx="2289175"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7335" name="副标题 7334"/>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Clr>
                <a:schemeClr val="hlink"/>
              </a:buClr>
              <a:buSzTx/>
              <a:buFont typeface="Wingdings" panose="05000000000000000000" pitchFamily="2" charset="2"/>
              <a:buNone/>
              <a:defRPr/>
            </a:lvl1pPr>
            <a:lvl2pPr marL="457200" lvl="1" indent="0" algn="ctr">
              <a:buClr>
                <a:schemeClr val="hlink"/>
              </a:buClr>
              <a:buSzPct val="85000"/>
              <a:buFont typeface="Wingdings" panose="05000000000000000000" pitchFamily="2" charset="2"/>
              <a:buNone/>
              <a:defRPr/>
            </a:lvl2pPr>
            <a:lvl3pPr marL="914400" lvl="2" indent="0" algn="ctr">
              <a:buClr>
                <a:schemeClr val="hlink"/>
              </a:buClr>
              <a:buSzPct val="85000"/>
              <a:buFont typeface="Wingdings" panose="05000000000000000000" pitchFamily="2" charset="2"/>
              <a:buNone/>
              <a:defRPr/>
            </a:lvl3pPr>
            <a:lvl4pPr marL="1371600" lvl="3" indent="0" algn="ctr">
              <a:buClr>
                <a:schemeClr val="hlink"/>
              </a:buClr>
              <a:buSzPct val="85000"/>
              <a:buFont typeface="Wingdings" panose="05000000000000000000" pitchFamily="2" charset="2"/>
              <a:buNone/>
              <a:defRPr/>
            </a:lvl4pPr>
            <a:lvl5pPr marL="1828800" lvl="4" indent="0" algn="ctr">
              <a:buClr>
                <a:schemeClr val="hlink"/>
              </a:buClr>
              <a:buSzTx/>
              <a:buFont typeface="Wingdings" panose="05000000000000000000" pitchFamily="2" charset="2"/>
              <a:buNone/>
              <a:defRPr/>
            </a:lvl5pPr>
          </a:lstStyle>
          <a:p>
            <a:pPr lvl="0"/>
            <a:r>
              <a:rPr lang="zh-CN" altLang="en-US"/>
              <a:t>单击此处编辑母版副标题样式</a:t>
            </a:r>
            <a:endParaRPr lang="zh-CN" altLang="en-US"/>
          </a:p>
        </p:txBody>
      </p:sp>
      <p:grpSp>
        <p:nvGrpSpPr>
          <p:cNvPr id="7336" name="组合 7335"/>
          <p:cNvGrpSpPr/>
          <p:nvPr/>
        </p:nvGrpSpPr>
        <p:grpSpPr>
          <a:xfrm>
            <a:off x="152400" y="4724400"/>
            <a:ext cx="1685925" cy="1557338"/>
            <a:chOff x="0" y="0"/>
            <a:chExt cx="1062" cy="981"/>
          </a:xfrm>
        </p:grpSpPr>
        <p:sp>
          <p:nvSpPr>
            <p:cNvPr id="7337"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9525">
              <a:noFill/>
            </a:ln>
          </p:spPr>
          <p:txBody>
            <a:bodyPr/>
            <a:p>
              <a:endParaRPr lang="zh-CN" altLang="en-US"/>
            </a:p>
          </p:txBody>
        </p:sp>
        <p:sp>
          <p:nvSpPr>
            <p:cNvPr id="7338"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9525">
              <a:noFill/>
            </a:ln>
          </p:spPr>
          <p:txBody>
            <a:bodyPr/>
            <a:p>
              <a:endParaRPr lang="zh-CN" altLang="en-US"/>
            </a:p>
          </p:txBody>
        </p:sp>
        <p:sp>
          <p:nvSpPr>
            <p:cNvPr id="7339"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folHlink"/>
            </a:solidFill>
            <a:ln w="9525">
              <a:noFill/>
            </a:ln>
          </p:spPr>
          <p:txBody>
            <a:bodyPr/>
            <a:p>
              <a:endParaRPr lang="zh-CN" altLang="en-US"/>
            </a:p>
          </p:txBody>
        </p:sp>
        <p:sp>
          <p:nvSpPr>
            <p:cNvPr id="7340"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9525">
              <a:noFill/>
            </a:ln>
          </p:spPr>
          <p:txBody>
            <a:bodyPr/>
            <a:p>
              <a:endParaRPr lang="zh-CN" altLang="en-US"/>
            </a:p>
          </p:txBody>
        </p:sp>
        <p:sp>
          <p:nvSpPr>
            <p:cNvPr id="7341"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9525">
              <a:noFill/>
            </a:ln>
          </p:spPr>
          <p:txBody>
            <a:bodyPr/>
            <a:p>
              <a:endParaRPr lang="zh-CN" altLang="en-US"/>
            </a:p>
          </p:txBody>
        </p:sp>
        <p:sp>
          <p:nvSpPr>
            <p:cNvPr id="7342"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9525">
              <a:noFill/>
            </a:ln>
          </p:spPr>
          <p:txBody>
            <a:bodyPr/>
            <a:p>
              <a:endParaRPr lang="zh-CN" altLang="en-US"/>
            </a:p>
          </p:txBody>
        </p:sp>
        <p:sp>
          <p:nvSpPr>
            <p:cNvPr id="7343"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folHlink"/>
            </a:solidFill>
            <a:ln w="9525">
              <a:noFill/>
            </a:ln>
          </p:spPr>
          <p:txBody>
            <a:bodyPr/>
            <a:p>
              <a:endParaRPr lang="zh-CN" altLang="en-US"/>
            </a:p>
          </p:txBody>
        </p:sp>
        <p:sp>
          <p:nvSpPr>
            <p:cNvPr id="7344"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9525">
              <a:noFill/>
            </a:ln>
          </p:spPr>
          <p:txBody>
            <a:bodyPr/>
            <a:p>
              <a:endParaRPr lang="zh-CN" altLang="en-US"/>
            </a:p>
          </p:txBody>
        </p:sp>
        <p:sp>
          <p:nvSpPr>
            <p:cNvPr id="7345"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9525">
              <a:noFill/>
            </a:ln>
          </p:spPr>
          <p:txBody>
            <a:bodyPr/>
            <a:p>
              <a:endParaRPr lang="zh-CN" altLang="en-US"/>
            </a:p>
          </p:txBody>
        </p:sp>
        <p:sp>
          <p:nvSpPr>
            <p:cNvPr id="7346"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9525">
              <a:noFill/>
            </a:ln>
          </p:spPr>
          <p:txBody>
            <a:bodyPr/>
            <a:p>
              <a:endParaRPr lang="zh-CN" altLang="en-US"/>
            </a:p>
          </p:txBody>
        </p:sp>
        <p:sp>
          <p:nvSpPr>
            <p:cNvPr id="7347"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9525">
              <a:noFill/>
            </a:ln>
          </p:spPr>
          <p:txBody>
            <a:bodyPr/>
            <a:p>
              <a:endParaRPr lang="zh-CN" altLang="en-US"/>
            </a:p>
          </p:txBody>
        </p:sp>
        <p:sp>
          <p:nvSpPr>
            <p:cNvPr id="7348"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9525">
              <a:noFill/>
            </a:ln>
          </p:spPr>
          <p:txBody>
            <a:bodyPr/>
            <a:p>
              <a:endParaRPr lang="zh-CN" altLang="en-US"/>
            </a:p>
          </p:txBody>
        </p:sp>
        <p:sp>
          <p:nvSpPr>
            <p:cNvPr id="7349"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9525">
              <a:noFill/>
            </a:ln>
          </p:spPr>
          <p:txBody>
            <a:bodyPr/>
            <a:p>
              <a:endParaRPr lang="zh-CN" altLang="en-US"/>
            </a:p>
          </p:txBody>
        </p:sp>
      </p:grpSp>
    </p:spTree>
  </p:cSld>
  <p:clrMapOvr>
    <a:masterClrMapping/>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7834"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81138"/>
            <a:ext cx="4032504" cy="45259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latinLnBrk="0" hangingPunct="1"/>
            <a:endParaRPr>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solidFill>
          <a:schemeClr val="bg1">
            <a:alpha val="100000"/>
          </a:schemeClr>
        </a:solidFill>
        <a:effectLst/>
      </p:bgPr>
    </p:bg>
    <p:spTree>
      <p:nvGrpSpPr>
        <p:cNvPr id="1" name=""/>
        <p:cNvGrpSpPr/>
        <p:nvPr/>
      </p:nvGrpSpPr>
      <p:grpSpPr/>
      <p:sp>
        <p:nvSpPr>
          <p:cNvPr id="11266" name="标题 11265"/>
          <p:cNvSpPr>
            <a:spLocks noGrp="1" noRot="1"/>
          </p:cNvSpPr>
          <p:nvPr>
            <p:ph type="ctrTitle"/>
          </p:nvPr>
        </p:nvSpPr>
        <p:spPr>
          <a:xfrm>
            <a:off x="3962400" y="1066800"/>
            <a:ext cx="4648200" cy="1981200"/>
          </a:xfrm>
          <a:prstGeom prst="rect">
            <a:avLst/>
          </a:prstGeom>
          <a:noFill/>
          <a:ln w="9525">
            <a:noFill/>
          </a:ln>
        </p:spPr>
        <p:txBody>
          <a:bodyPr anchor="ctr"/>
          <a:lstStyle>
            <a:lvl1pPr lvl="0">
              <a:buClrTx/>
              <a:buSzTx/>
              <a:buFontTx/>
              <a:defRPr/>
            </a:lvl1pPr>
          </a:lstStyle>
          <a:p>
            <a:pPr lvl="0"/>
            <a:r>
              <a:rPr lang="zh-CN" altLang="en-US"/>
              <a:t>单击此处编辑母版标题样式</a:t>
            </a:r>
            <a:endParaRPr lang="zh-CN" altLang="en-US"/>
          </a:p>
        </p:txBody>
      </p:sp>
      <p:sp>
        <p:nvSpPr>
          <p:cNvPr id="11267" name="副标题 11266"/>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Clr>
                <a:schemeClr val="hlink"/>
              </a:buClr>
              <a:buSzPct val="70000"/>
              <a:buFont typeface="Wingdings" panose="05000000000000000000" pitchFamily="2" charset="2"/>
              <a:buNone/>
              <a:defRPr/>
            </a:lvl1pPr>
            <a:lvl2pPr marL="457200" lvl="1" indent="0" algn="ctr">
              <a:buClr>
                <a:schemeClr va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a:t>单击此处编辑母版副标题样式</a:t>
            </a:r>
            <a:endParaRPr lang="zh-CN" altLang="en-US"/>
          </a:p>
        </p:txBody>
      </p:sp>
      <p:sp>
        <p:nvSpPr>
          <p:cNvPr id="11268" name="日期占位符 11267"/>
          <p:cNvSpPr>
            <a:spLocks noGrp="1"/>
          </p:cNvSpPr>
          <p:nvPr>
            <p:ph type="dt" sz="half" idx="2"/>
          </p:nvPr>
        </p:nvSpPr>
        <p:spPr>
          <a:xfrm>
            <a:off x="301625" y="6076950"/>
            <a:ext cx="2289175" cy="476250"/>
          </a:xfrm>
          <a:prstGeom prst="rect">
            <a:avLst/>
          </a:prstGeom>
          <a:noFill/>
          <a:ln w="9525">
            <a:noFill/>
          </a:ln>
        </p:spPr>
        <p:txBody>
          <a:bodyPr anchor="t"/>
          <a:lstStyle>
            <a:lvl1pPr>
              <a:defRPr sz="1400"/>
            </a:lvl1pPr>
          </a:lstStyle>
          <a:p>
            <a:endParaRPr lang="zh-CN" altLang="en-US">
              <a:latin typeface="Arial" panose="020B0604020202020204" pitchFamily="34" charset="0"/>
            </a:endParaRPr>
          </a:p>
        </p:txBody>
      </p:sp>
      <p:sp>
        <p:nvSpPr>
          <p:cNvPr id="11269" name="页脚占位符 11268"/>
          <p:cNvSpPr>
            <a:spLocks noGrp="1"/>
          </p:cNvSpPr>
          <p:nvPr>
            <p:ph type="ftr" sz="quarter" idx="3"/>
          </p:nvPr>
        </p:nvSpPr>
        <p:spPr>
          <a:xfrm>
            <a:off x="3124200" y="6076950"/>
            <a:ext cx="2895600" cy="476250"/>
          </a:xfrm>
          <a:prstGeom prst="rect">
            <a:avLst/>
          </a:prstGeom>
          <a:noFill/>
          <a:ln w="9525">
            <a:noFill/>
          </a:ln>
        </p:spPr>
        <p:txBody>
          <a:bodyPr anchor="t"/>
          <a:lstStyle>
            <a:lvl1pPr algn="ctr">
              <a:defRPr sz="1400"/>
            </a:lvl1pPr>
          </a:lstStyle>
          <a:p>
            <a:endParaRPr lang="zh-CN" altLang="en-US">
              <a:latin typeface="Arial" panose="020B0604020202020204" pitchFamily="34" charset="0"/>
            </a:endParaRPr>
          </a:p>
        </p:txBody>
      </p:sp>
      <p:sp>
        <p:nvSpPr>
          <p:cNvPr id="11270" name="灯片编号占位符 11269"/>
          <p:cNvSpPr>
            <a:spLocks noGrp="1"/>
          </p:cNvSpPr>
          <p:nvPr>
            <p:ph type="sldNum" sz="quarter" idx="4"/>
          </p:nvPr>
        </p:nvSpPr>
        <p:spPr>
          <a:xfrm>
            <a:off x="6553200" y="6076950"/>
            <a:ext cx="2289175"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image" Target="../media/image1.jpe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2290" name="标题 12289"/>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12291" name="文本占位符 12290"/>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2" name="日期占位符 12291"/>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2293" name="页脚占位符 12292"/>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2294" name="灯片编号占位符 12293"/>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2050" name="标题 2049"/>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2050"/>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3074" name="任意多边形 12"/>
          <p:cNvSpPr/>
          <p:nvPr/>
        </p:nvSpPr>
        <p:spPr>
          <a:xfrm>
            <a:off x="498475" y="5945188"/>
            <a:ext cx="4941888" cy="920750"/>
          </a:xfrm>
          <a:custGeom>
            <a:avLst/>
            <a:gdLst>
              <a:gd name="txL" fmla="*/ 0 w 7485"/>
              <a:gd name="txT" fmla="*/ 0 h 337"/>
              <a:gd name="txR" fmla="*/ 7485 w 7485"/>
              <a:gd name="txB" fmla="*/ 337 h 337"/>
            </a:gdLst>
            <a:ahLst/>
            <a:cxnLst>
              <a:cxn ang="0">
                <a:pos x="0" y="0"/>
              </a:cxn>
              <a:cxn ang="0">
                <a:pos x="5760" y="0"/>
              </a:cxn>
              <a:cxn ang="0">
                <a:pos x="5760" y="528"/>
              </a:cxn>
              <a:cxn ang="0">
                <a:pos x="48" y="0"/>
              </a:cxn>
            </a:cxnLst>
            <a:rect l="txL" t="txT" r="txR" b="txB"/>
            <a:pathLst>
              <a:path w="7485" h="337">
                <a:moveTo>
                  <a:pt x="0" y="2"/>
                </a:moveTo>
                <a:lnTo>
                  <a:pt x="7485" y="337"/>
                </a:lnTo>
                <a:lnTo>
                  <a:pt x="5558" y="337"/>
                </a:lnTo>
                <a:lnTo>
                  <a:pt x="1" y="0"/>
                </a:lnTo>
              </a:path>
            </a:pathLst>
          </a:custGeom>
          <a:solidFill>
            <a:srgbClr val="9DCADC">
              <a:alpha val="39999"/>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3075" name="任意多边形 11"/>
          <p:cNvSpPr/>
          <p:nvPr/>
        </p:nvSpPr>
        <p:spPr>
          <a:xfrm>
            <a:off x="485775" y="5938838"/>
            <a:ext cx="3690938" cy="933450"/>
          </a:xfrm>
          <a:custGeom>
            <a:avLst/>
            <a:gdLst>
              <a:gd name="txL" fmla="*/ 0 w 5591"/>
              <a:gd name="txT" fmla="*/ 0 h 588"/>
              <a:gd name="txR" fmla="*/ 5591 w 5591"/>
              <a:gd name="txB" fmla="*/ 588 h 588"/>
            </a:gdLst>
            <a:ahLst/>
            <a:cxnLst>
              <a:cxn ang="0">
                <a:pos x="0" y="0"/>
              </a:cxn>
              <a:cxn ang="0">
                <a:pos x="5760" y="0"/>
              </a:cxn>
              <a:cxn ang="0">
                <a:pos x="5760" y="528"/>
              </a:cxn>
              <a:cxn ang="0">
                <a:pos x="48" y="0"/>
              </a:cxn>
            </a:cxnLst>
            <a:rect l="txL" t="txT" r="txR" b="txB"/>
            <a:pathLst>
              <a:path w="5591" h="588">
                <a:moveTo>
                  <a:pt x="0" y="0"/>
                </a:moveTo>
                <a:lnTo>
                  <a:pt x="5591" y="585"/>
                </a:lnTo>
                <a:lnTo>
                  <a:pt x="4415" y="588"/>
                </a:lnTo>
                <a:lnTo>
                  <a:pt x="12" y="4"/>
                </a:lnTo>
              </a:path>
            </a:pathLst>
          </a:custGeom>
          <a:solidFill>
            <a:srgbClr val="000000">
              <a:alpha val="100000"/>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3076" name="直角三角形 13"/>
          <p:cNvSpPr/>
          <p:nvPr/>
        </p:nvSpPr>
        <p:spPr>
          <a:xfrm>
            <a:off x="0" y="5791200"/>
            <a:ext cx="3397250" cy="1081088"/>
          </a:xfrm>
          <a:prstGeom prst="rtTriangle">
            <a:avLst/>
          </a:prstGeom>
          <a:blipFill rotWithShape="1">
            <a:blip r:embed="rId12">
              <a:alphaModFix amt="50000"/>
            </a:blip>
          </a:blipFill>
          <a:ln w="9525">
            <a:noFill/>
          </a:ln>
        </p:spPr>
        <p:txBody>
          <a:bodyPr vert="horz" wrap="square" anchor="ctr"/>
          <a:p>
            <a:pPr lvl="0" algn="ctr" eaLnBrk="1" latinLnBrk="0" hangingPunct="1">
              <a:lnSpc>
                <a:spcPct val="100000"/>
              </a:lnSpc>
            </a:pPr>
            <a:endParaRPr sz="1800">
              <a:solidFill>
                <a:srgbClr val="FFFFFF"/>
              </a:solidFill>
              <a:latin typeface="Lucida Sans Unicode" panose="020B0602030504020204" charset="0"/>
              <a:ea typeface="Lucida Sans Unicode" panose="020B0602030504020204" charset="0"/>
              <a:sym typeface="Lucida Sans Unicode" panose="020B0602030504020204" charset="0"/>
            </a:endParaRPr>
          </a:p>
        </p:txBody>
      </p:sp>
      <p:sp>
        <p:nvSpPr>
          <p:cNvPr id="3077" name="直接连接符 14"/>
          <p:cNvSpPr/>
          <p:nvPr/>
        </p:nvSpPr>
        <p:spPr>
          <a:xfrm>
            <a:off x="0" y="5788025"/>
            <a:ext cx="3397250" cy="1084263"/>
          </a:xfrm>
          <a:prstGeom prst="line">
            <a:avLst/>
          </a:prstGeom>
          <a:ln w="12065" cap="flat" cmpd="sng">
            <a:pattFill prst="horz">
              <a:fgClr>
                <a:schemeClr val="accent1"/>
              </a:fgClr>
              <a:bgClr>
                <a:srgbClr val="FFFFFF"/>
              </a:bgClr>
            </a:pattFill>
            <a:prstDash val="solid"/>
            <a:headEnd type="none" w="med" len="med"/>
            <a:tailEnd type="none" w="med" len="med"/>
          </a:ln>
        </p:spPr>
      </p:sp>
      <p:sp>
        <p:nvSpPr>
          <p:cNvPr id="3078" name="标题占位符 8"/>
          <p:cNvSpPr>
            <a:spLocks noGrp="1"/>
          </p:cNvSpPr>
          <p:nvPr>
            <p:ph type="title"/>
          </p:nvPr>
        </p:nvSpPr>
        <p:spPr>
          <a:xfrm>
            <a:off x="457200" y="274638"/>
            <a:ext cx="8229600" cy="1143000"/>
          </a:xfrm>
          <a:prstGeom prst="rect">
            <a:avLst/>
          </a:prstGeom>
          <a:noFill/>
          <a:ln w="9525">
            <a:noFill/>
          </a:ln>
        </p:spPr>
        <p:txBody>
          <a:bodyPr vert="horz" anchor="ctr">
            <a:normAutofit/>
          </a:bodyPr>
          <a:p>
            <a:pPr lvl="0"/>
            <a:r>
              <a:rPr lang="zh-CN" altLang="en-US"/>
              <a:t>单击此处编辑母版标题样式</a:t>
            </a:r>
            <a:endParaRPr lang="zh-CN" altLang="en-US"/>
          </a:p>
        </p:txBody>
      </p:sp>
      <p:sp>
        <p:nvSpPr>
          <p:cNvPr id="3079" name="文本占位符 29"/>
          <p:cNvSpPr>
            <a:spLocks noGrp="1"/>
          </p:cNvSpPr>
          <p:nvPr>
            <p:ph type="body" idx="1"/>
          </p:nvPr>
        </p:nvSpPr>
        <p:spPr>
          <a:xfrm>
            <a:off x="457200" y="1481138"/>
            <a:ext cx="8229600" cy="4525962"/>
          </a:xfrm>
          <a:prstGeom prst="rect">
            <a:avLst/>
          </a:prstGeom>
          <a:noFill/>
          <a:ln w="9525">
            <a:noFill/>
          </a:ln>
        </p:spPr>
        <p:txBody>
          <a:bodyPr vert="horz">
            <a:normAutofit/>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80" name="日期占位符 9"/>
          <p:cNvSpPr>
            <a:spLocks noGrp="1"/>
          </p:cNvSpPr>
          <p:nvPr>
            <p:ph type="dt" sz="half" idx="2"/>
          </p:nvPr>
        </p:nvSpPr>
        <p:spPr>
          <a:xfrm>
            <a:off x="6727825" y="6407150"/>
            <a:ext cx="1919288" cy="366713"/>
          </a:xfrm>
          <a:prstGeom prst="rect">
            <a:avLst/>
          </a:prstGeom>
          <a:noFill/>
          <a:ln w="9525">
            <a:noFill/>
          </a:ln>
        </p:spPr>
        <p:txBody>
          <a:bodyPr vert="horz" anchor="b"/>
          <a:lstStyle>
            <a:lvl1pPr algn="l">
              <a:defRPr sz="1000">
                <a:solidFill>
                  <a:schemeClr val="tx1"/>
                </a:solidFill>
              </a:defRPr>
            </a:lvl1p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3081" name="页脚占位符 21"/>
          <p:cNvSpPr>
            <a:spLocks noGrp="1"/>
          </p:cNvSpPr>
          <p:nvPr>
            <p:ph type="ftr" sz="quarter" idx="3"/>
          </p:nvPr>
        </p:nvSpPr>
        <p:spPr>
          <a:xfrm>
            <a:off x="4379913" y="6407150"/>
            <a:ext cx="2351087" cy="365125"/>
          </a:xfrm>
          <a:prstGeom prst="rect">
            <a:avLst/>
          </a:prstGeom>
          <a:noFill/>
          <a:ln w="9525">
            <a:noFill/>
          </a:ln>
        </p:spPr>
        <p:txBody>
          <a:bodyPr vert="horz" anchor="b"/>
          <a:lstStyle>
            <a:lvl1pPr algn="r">
              <a:defRPr sz="1000">
                <a:solidFill>
                  <a:schemeClr val="tx1"/>
                </a:solidFill>
              </a:defRPr>
            </a:lvl1pPr>
          </a:lstStyle>
          <a:p>
            <a:pPr lvl="0" eaLnBrk="1" latinLnBrk="0" hangingPunct="1"/>
            <a:endParaRPr>
              <a:latin typeface="Arial" panose="020B0604020202020204" pitchFamily="34" charset="0"/>
            </a:endParaRPr>
          </a:p>
        </p:txBody>
      </p:sp>
      <p:sp>
        <p:nvSpPr>
          <p:cNvPr id="3082" name="灯片编号占位符 17"/>
          <p:cNvSpPr>
            <a:spLocks noGrp="1"/>
          </p:cNvSpPr>
          <p:nvPr>
            <p:ph type="sldNum" sz="quarter" idx="4"/>
          </p:nvPr>
        </p:nvSpPr>
        <p:spPr>
          <a:xfrm>
            <a:off x="8647113" y="6407150"/>
            <a:ext cx="366712" cy="365125"/>
          </a:xfrm>
          <a:prstGeom prst="rect">
            <a:avLst/>
          </a:prstGeom>
          <a:noFill/>
          <a:ln w="9525">
            <a:noFill/>
          </a:ln>
        </p:spPr>
        <p:txBody>
          <a:bodyPr vert="horz" anchor="b"/>
          <a:lstStyle>
            <a:lvl1pPr algn="r">
              <a:defRPr sz="1000" b="1">
                <a:solidFill>
                  <a:schemeClr val="tx1"/>
                </a:solidFill>
              </a:defRPr>
            </a:lvl1p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l" eaLnBrk="1" latinLnBrk="0" hangingPunct="1">
        <a:lnSpc>
          <a:spcPct val="100000"/>
        </a:lnSpc>
        <a:spcBef>
          <a:spcPct val="0"/>
        </a:spcBef>
        <a:buNone/>
        <a:defRPr sz="4100" b="1" kern="1200">
          <a:solidFill>
            <a:schemeClr val="tx2"/>
          </a:solidFill>
          <a:latin typeface="+mj-lt"/>
          <a:ea typeface="+mj-ea"/>
          <a:cs typeface="+mj-cs"/>
          <a:sym typeface="Lucida Sans Unicode" panose="020B0602030504020204" charset="0"/>
        </a:defRPr>
      </a:lvl1pPr>
    </p:titleStyle>
    <p:bodyStyle>
      <a:lvl1pPr marL="365125" lvl="0" indent="-254000" algn="l" defTabSz="0" eaLnBrk="1" fontAlgn="base" latinLnBrk="0" hangingPunct="1">
        <a:lnSpc>
          <a:spcPct val="100000"/>
        </a:lnSpc>
        <a:spcBef>
          <a:spcPts val="400"/>
        </a:spcBef>
        <a:spcAft>
          <a:spcPct val="0"/>
        </a:spcAft>
        <a:buClr>
          <a:schemeClr val="accent1"/>
        </a:buClr>
        <a:buSzPct val="68000"/>
        <a:buFont typeface="Wingdings 3" panose="05040102010807070707" charset="0"/>
        <a:buChar char=""/>
        <a:defRPr sz="2700" kern="1200">
          <a:solidFill>
            <a:schemeClr val="tx1"/>
          </a:solidFill>
          <a:latin typeface="+mn-lt"/>
          <a:ea typeface="+mn-ea"/>
          <a:cs typeface="+mn-cs"/>
          <a:sym typeface="Lucida Sans Unicode" panose="020B0602030504020204" charset="0"/>
        </a:defRPr>
      </a:lvl1pPr>
      <a:lvl2pPr marL="622300" lvl="1" indent="-228600" algn="l" defTabSz="0" eaLnBrk="1" fontAlgn="base" latinLnBrk="0" hangingPunct="1">
        <a:lnSpc>
          <a:spcPct val="100000"/>
        </a:lnSpc>
        <a:spcBef>
          <a:spcPts val="325"/>
        </a:spcBef>
        <a:spcAft>
          <a:spcPct val="0"/>
        </a:spcAft>
        <a:buClr>
          <a:schemeClr val="accent1"/>
        </a:buClr>
        <a:buSzPct val="68000"/>
        <a:buFont typeface="Verdana" panose="020B0604030504040204" charset="0"/>
        <a:buChar char="◦"/>
        <a:defRPr sz="23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2pPr>
      <a:lvl3pPr marL="860425" lvl="2"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21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3pPr>
      <a:lvl4pPr marL="1143000" lvl="3"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9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4pPr>
      <a:lvl5pPr marL="1371600" lvl="4"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5pPr>
      <a:lvl6pPr marL="2514600" lvl="5"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6pPr>
      <a:lvl7pPr marL="2971800" lvl="6"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7pPr>
      <a:lvl8pPr marL="3429000" lvl="7"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8pPr>
      <a:lvl9pPr marL="3886200" lvl="8"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4098" name="任意多边形 12"/>
          <p:cNvSpPr/>
          <p:nvPr/>
        </p:nvSpPr>
        <p:spPr>
          <a:xfrm>
            <a:off x="498475" y="5945188"/>
            <a:ext cx="4941888" cy="920750"/>
          </a:xfrm>
          <a:custGeom>
            <a:avLst/>
            <a:gdLst>
              <a:gd name="txL" fmla="*/ 0 w 7485"/>
              <a:gd name="txT" fmla="*/ 0 h 337"/>
              <a:gd name="txR" fmla="*/ 7485 w 7485"/>
              <a:gd name="txB" fmla="*/ 337 h 337"/>
            </a:gdLst>
            <a:ahLst/>
            <a:cxnLst>
              <a:cxn ang="0">
                <a:pos x="0" y="0"/>
              </a:cxn>
              <a:cxn ang="0">
                <a:pos x="5760" y="0"/>
              </a:cxn>
              <a:cxn ang="0">
                <a:pos x="5760" y="528"/>
              </a:cxn>
              <a:cxn ang="0">
                <a:pos x="48" y="0"/>
              </a:cxn>
            </a:cxnLst>
            <a:rect l="txL" t="txT" r="txR" b="txB"/>
            <a:pathLst>
              <a:path w="7485" h="337">
                <a:moveTo>
                  <a:pt x="0" y="2"/>
                </a:moveTo>
                <a:lnTo>
                  <a:pt x="7485" y="337"/>
                </a:lnTo>
                <a:lnTo>
                  <a:pt x="5558" y="337"/>
                </a:lnTo>
                <a:lnTo>
                  <a:pt x="1" y="0"/>
                </a:lnTo>
              </a:path>
            </a:pathLst>
          </a:custGeom>
          <a:solidFill>
            <a:srgbClr val="9DCADC">
              <a:alpha val="39999"/>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4099" name="任意多边形 11"/>
          <p:cNvSpPr/>
          <p:nvPr/>
        </p:nvSpPr>
        <p:spPr>
          <a:xfrm>
            <a:off x="485775" y="5938838"/>
            <a:ext cx="3690938" cy="933450"/>
          </a:xfrm>
          <a:custGeom>
            <a:avLst/>
            <a:gdLst>
              <a:gd name="txL" fmla="*/ 0 w 5591"/>
              <a:gd name="txT" fmla="*/ 0 h 588"/>
              <a:gd name="txR" fmla="*/ 5591 w 5591"/>
              <a:gd name="txB" fmla="*/ 588 h 588"/>
            </a:gdLst>
            <a:ahLst/>
            <a:cxnLst>
              <a:cxn ang="0">
                <a:pos x="0" y="0"/>
              </a:cxn>
              <a:cxn ang="0">
                <a:pos x="5760" y="0"/>
              </a:cxn>
              <a:cxn ang="0">
                <a:pos x="5760" y="528"/>
              </a:cxn>
              <a:cxn ang="0">
                <a:pos x="48" y="0"/>
              </a:cxn>
            </a:cxnLst>
            <a:rect l="txL" t="txT" r="txR" b="txB"/>
            <a:pathLst>
              <a:path w="5591" h="588">
                <a:moveTo>
                  <a:pt x="0" y="0"/>
                </a:moveTo>
                <a:lnTo>
                  <a:pt x="5591" y="585"/>
                </a:lnTo>
                <a:lnTo>
                  <a:pt x="4415" y="588"/>
                </a:lnTo>
                <a:lnTo>
                  <a:pt x="12" y="4"/>
                </a:lnTo>
              </a:path>
            </a:pathLst>
          </a:custGeom>
          <a:solidFill>
            <a:srgbClr val="000000">
              <a:alpha val="100000"/>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4100" name="直角三角形 13"/>
          <p:cNvSpPr/>
          <p:nvPr/>
        </p:nvSpPr>
        <p:spPr>
          <a:xfrm>
            <a:off x="0" y="5791200"/>
            <a:ext cx="3397250" cy="1081088"/>
          </a:xfrm>
          <a:prstGeom prst="rtTriangle">
            <a:avLst/>
          </a:prstGeom>
          <a:blipFill rotWithShape="1">
            <a:blip r:embed="rId12">
              <a:alphaModFix amt="50000"/>
            </a:blip>
          </a:blipFill>
          <a:ln w="9525">
            <a:noFill/>
          </a:ln>
        </p:spPr>
        <p:txBody>
          <a:bodyPr vert="horz" wrap="square" anchor="ctr"/>
          <a:p>
            <a:pPr lvl="0" algn="ctr" eaLnBrk="1" latinLnBrk="0" hangingPunct="1">
              <a:lnSpc>
                <a:spcPct val="100000"/>
              </a:lnSpc>
            </a:pPr>
            <a:endParaRPr sz="1800">
              <a:solidFill>
                <a:srgbClr val="FFFFFF"/>
              </a:solidFill>
              <a:latin typeface="Lucida Sans Unicode" panose="020B0602030504020204" charset="0"/>
              <a:ea typeface="Lucida Sans Unicode" panose="020B0602030504020204" charset="0"/>
              <a:sym typeface="Lucida Sans Unicode" panose="020B0602030504020204" charset="0"/>
            </a:endParaRPr>
          </a:p>
        </p:txBody>
      </p:sp>
      <p:sp>
        <p:nvSpPr>
          <p:cNvPr id="4101" name="直接连接符 14"/>
          <p:cNvSpPr/>
          <p:nvPr/>
        </p:nvSpPr>
        <p:spPr>
          <a:xfrm>
            <a:off x="0" y="5788025"/>
            <a:ext cx="3397250" cy="1084263"/>
          </a:xfrm>
          <a:prstGeom prst="line">
            <a:avLst/>
          </a:prstGeom>
          <a:ln w="12065" cap="flat" cmpd="sng">
            <a:pattFill prst="horz">
              <a:fgClr>
                <a:schemeClr val="accent1"/>
              </a:fgClr>
              <a:bgClr>
                <a:srgbClr val="FFFFFF"/>
              </a:bgClr>
            </a:pattFill>
            <a:prstDash val="solid"/>
            <a:headEnd type="none" w="med" len="med"/>
            <a:tailEnd type="none" w="med" len="med"/>
          </a:ln>
        </p:spPr>
      </p:sp>
      <p:sp>
        <p:nvSpPr>
          <p:cNvPr id="4102" name="标题占位符 8"/>
          <p:cNvSpPr>
            <a:spLocks noGrp="1"/>
          </p:cNvSpPr>
          <p:nvPr>
            <p:ph type="title"/>
          </p:nvPr>
        </p:nvSpPr>
        <p:spPr>
          <a:xfrm>
            <a:off x="457200" y="274638"/>
            <a:ext cx="8229600" cy="1143000"/>
          </a:xfrm>
          <a:prstGeom prst="rect">
            <a:avLst/>
          </a:prstGeom>
          <a:noFill/>
          <a:ln w="9525">
            <a:noFill/>
          </a:ln>
        </p:spPr>
        <p:txBody>
          <a:bodyPr vert="horz" anchor="ctr">
            <a:normAutofit/>
          </a:bodyPr>
          <a:p>
            <a:pPr lvl="0"/>
            <a:r>
              <a:rPr lang="zh-CN" altLang="en-US"/>
              <a:t>单击此处编辑母版标题样式</a:t>
            </a:r>
            <a:endParaRPr lang="zh-CN" altLang="en-US"/>
          </a:p>
        </p:txBody>
      </p:sp>
      <p:sp>
        <p:nvSpPr>
          <p:cNvPr id="4103" name="文本占位符 29"/>
          <p:cNvSpPr>
            <a:spLocks noGrp="1"/>
          </p:cNvSpPr>
          <p:nvPr>
            <p:ph type="body" idx="1"/>
          </p:nvPr>
        </p:nvSpPr>
        <p:spPr>
          <a:xfrm>
            <a:off x="457200" y="1481138"/>
            <a:ext cx="8229600" cy="4525962"/>
          </a:xfrm>
          <a:prstGeom prst="rect">
            <a:avLst/>
          </a:prstGeom>
          <a:noFill/>
          <a:ln w="9525">
            <a:noFill/>
          </a:ln>
        </p:spPr>
        <p:txBody>
          <a:bodyPr vert="horz">
            <a:normAutofit/>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4" name="日期占位符 9"/>
          <p:cNvSpPr>
            <a:spLocks noGrp="1"/>
          </p:cNvSpPr>
          <p:nvPr>
            <p:ph type="dt" sz="half" idx="2"/>
          </p:nvPr>
        </p:nvSpPr>
        <p:spPr>
          <a:xfrm>
            <a:off x="6727825" y="6407150"/>
            <a:ext cx="1919288" cy="366713"/>
          </a:xfrm>
          <a:prstGeom prst="rect">
            <a:avLst/>
          </a:prstGeom>
          <a:noFill/>
          <a:ln w="9525">
            <a:noFill/>
          </a:ln>
        </p:spPr>
        <p:txBody>
          <a:bodyPr vert="horz" anchor="b"/>
          <a:lstStyle>
            <a:lvl1pPr algn="l">
              <a:defRPr sz="1000">
                <a:solidFill>
                  <a:schemeClr val="tx1"/>
                </a:solidFill>
              </a:defRPr>
            </a:lvl1p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4105" name="页脚占位符 21"/>
          <p:cNvSpPr>
            <a:spLocks noGrp="1"/>
          </p:cNvSpPr>
          <p:nvPr>
            <p:ph type="ftr" sz="quarter" idx="3"/>
          </p:nvPr>
        </p:nvSpPr>
        <p:spPr>
          <a:xfrm>
            <a:off x="4379913" y="6407150"/>
            <a:ext cx="2351087" cy="365125"/>
          </a:xfrm>
          <a:prstGeom prst="rect">
            <a:avLst/>
          </a:prstGeom>
          <a:noFill/>
          <a:ln w="9525">
            <a:noFill/>
          </a:ln>
        </p:spPr>
        <p:txBody>
          <a:bodyPr vert="horz" anchor="b"/>
          <a:lstStyle>
            <a:lvl1pPr algn="r">
              <a:defRPr sz="1000">
                <a:solidFill>
                  <a:schemeClr val="tx1"/>
                </a:solidFill>
              </a:defRPr>
            </a:lvl1pPr>
          </a:lstStyle>
          <a:p>
            <a:pPr lvl="0" eaLnBrk="1" latinLnBrk="0" hangingPunct="1"/>
            <a:endParaRPr>
              <a:latin typeface="Arial" panose="020B0604020202020204" pitchFamily="34" charset="0"/>
            </a:endParaRPr>
          </a:p>
        </p:txBody>
      </p:sp>
      <p:sp>
        <p:nvSpPr>
          <p:cNvPr id="4106" name="灯片编号占位符 17"/>
          <p:cNvSpPr>
            <a:spLocks noGrp="1"/>
          </p:cNvSpPr>
          <p:nvPr>
            <p:ph type="sldNum" sz="quarter" idx="4"/>
          </p:nvPr>
        </p:nvSpPr>
        <p:spPr>
          <a:xfrm>
            <a:off x="8647113" y="6407150"/>
            <a:ext cx="366712" cy="365125"/>
          </a:xfrm>
          <a:prstGeom prst="rect">
            <a:avLst/>
          </a:prstGeom>
          <a:noFill/>
          <a:ln w="9525">
            <a:noFill/>
          </a:ln>
        </p:spPr>
        <p:txBody>
          <a:bodyPr vert="horz" anchor="b"/>
          <a:lstStyle>
            <a:lvl1pPr algn="r">
              <a:defRPr sz="1000" b="1">
                <a:solidFill>
                  <a:schemeClr val="tx1"/>
                </a:solidFill>
              </a:defRPr>
            </a:lvl1p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eaLnBrk="1" latinLnBrk="0" hangingPunct="1">
        <a:lnSpc>
          <a:spcPct val="100000"/>
        </a:lnSpc>
        <a:spcBef>
          <a:spcPct val="0"/>
        </a:spcBef>
        <a:buNone/>
        <a:defRPr sz="4100" b="1" kern="1200">
          <a:solidFill>
            <a:schemeClr val="tx2"/>
          </a:solidFill>
          <a:latin typeface="+mj-lt"/>
          <a:ea typeface="+mj-ea"/>
          <a:cs typeface="+mj-cs"/>
          <a:sym typeface="Lucida Sans Unicode" panose="020B0602030504020204" charset="0"/>
        </a:defRPr>
      </a:lvl1pPr>
    </p:titleStyle>
    <p:bodyStyle>
      <a:lvl1pPr marL="365125" lvl="0" indent="-254000" algn="l" defTabSz="0" eaLnBrk="1" fontAlgn="base" latinLnBrk="0" hangingPunct="1">
        <a:lnSpc>
          <a:spcPct val="100000"/>
        </a:lnSpc>
        <a:spcBef>
          <a:spcPts val="400"/>
        </a:spcBef>
        <a:spcAft>
          <a:spcPct val="0"/>
        </a:spcAft>
        <a:buClr>
          <a:schemeClr val="accent1"/>
        </a:buClr>
        <a:buSzPct val="68000"/>
        <a:buFont typeface="Wingdings 3" panose="05040102010807070707" charset="0"/>
        <a:buChar char=""/>
        <a:defRPr sz="2700" kern="1200">
          <a:solidFill>
            <a:schemeClr val="tx1"/>
          </a:solidFill>
          <a:latin typeface="+mn-lt"/>
          <a:ea typeface="+mn-ea"/>
          <a:cs typeface="+mn-cs"/>
          <a:sym typeface="Lucida Sans Unicode" panose="020B0602030504020204" charset="0"/>
        </a:defRPr>
      </a:lvl1pPr>
      <a:lvl2pPr marL="622300" lvl="1" indent="-228600" algn="l" defTabSz="0" eaLnBrk="1" fontAlgn="base" latinLnBrk="0" hangingPunct="1">
        <a:lnSpc>
          <a:spcPct val="100000"/>
        </a:lnSpc>
        <a:spcBef>
          <a:spcPts val="325"/>
        </a:spcBef>
        <a:spcAft>
          <a:spcPct val="0"/>
        </a:spcAft>
        <a:buClr>
          <a:schemeClr val="accent1"/>
        </a:buClr>
        <a:buSzPct val="68000"/>
        <a:buFont typeface="Verdana" panose="020B0604030504040204" charset="0"/>
        <a:buChar char="◦"/>
        <a:defRPr sz="23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2pPr>
      <a:lvl3pPr marL="860425" lvl="2"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21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3pPr>
      <a:lvl4pPr marL="1143000" lvl="3"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9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4pPr>
      <a:lvl5pPr marL="1371600" lvl="4"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5pPr>
      <a:lvl6pPr marL="2514600" lvl="5"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6pPr>
      <a:lvl7pPr marL="2971800" lvl="6"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7pPr>
      <a:lvl8pPr marL="3429000" lvl="7"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8pPr>
      <a:lvl9pPr marL="3886200" lvl="8"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5122" name="标题 5121"/>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5123" name="文本占位符 512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4" name="日期占位符 5123"/>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5125" name="页脚占位符 5124"/>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5126" name="灯片编号占位符 5125"/>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grpSp>
        <p:nvGrpSpPr>
          <p:cNvPr id="6146" name="组合 6145"/>
          <p:cNvGrpSpPr/>
          <p:nvPr/>
        </p:nvGrpSpPr>
        <p:grpSpPr>
          <a:xfrm>
            <a:off x="566738" y="0"/>
            <a:ext cx="7891462" cy="6821488"/>
            <a:chOff x="0" y="0"/>
            <a:chExt cx="4971" cy="4297"/>
          </a:xfrm>
        </p:grpSpPr>
        <p:sp>
          <p:nvSpPr>
            <p:cNvPr id="6147" name="矩形 6146"/>
            <p:cNvSpPr/>
            <p:nvPr/>
          </p:nvSpPr>
          <p:spPr>
            <a:xfrm>
              <a:off x="35" y="0"/>
              <a:ext cx="21" cy="101"/>
            </a:xfrm>
            <a:prstGeom prst="rect">
              <a:avLst/>
            </a:prstGeom>
            <a:solidFill>
              <a:schemeClr val="bg2">
                <a:alpha val="59999"/>
              </a:schemeClr>
            </a:solidFill>
            <a:ln w="9525">
              <a:noFill/>
            </a:ln>
          </p:spPr>
          <p:txBody>
            <a:bodyPr/>
            <a:p>
              <a:endParaRPr lang="zh-CN" altLang="en-US"/>
            </a:p>
          </p:txBody>
        </p:sp>
        <p:sp>
          <p:nvSpPr>
            <p:cNvPr id="6148" name="未知"/>
            <p:cNvSpPr>
              <a:spLocks noEditPoints="1"/>
            </p:cNvSpPr>
            <p:nvPr/>
          </p:nvSpPr>
          <p:spPr>
            <a:xfrm>
              <a:off x="35"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49" name="未知"/>
            <p:cNvSpPr>
              <a:spLocks noEditPoints="1"/>
            </p:cNvSpPr>
            <p:nvPr/>
          </p:nvSpPr>
          <p:spPr>
            <a:xfrm>
              <a:off x="35"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0" name="未知"/>
            <p:cNvSpPr>
              <a:spLocks noEditPoints="1"/>
            </p:cNvSpPr>
            <p:nvPr/>
          </p:nvSpPr>
          <p:spPr>
            <a:xfrm>
              <a:off x="35"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1" name="未知"/>
            <p:cNvSpPr>
              <a:spLocks noEditPoints="1"/>
            </p:cNvSpPr>
            <p:nvPr/>
          </p:nvSpPr>
          <p:spPr>
            <a:xfrm>
              <a:off x="35"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2" name="未知"/>
            <p:cNvSpPr>
              <a:spLocks noEditPoints="1"/>
            </p:cNvSpPr>
            <p:nvPr/>
          </p:nvSpPr>
          <p:spPr>
            <a:xfrm>
              <a:off x="35"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3" name="未知"/>
            <p:cNvSpPr>
              <a:spLocks noEditPoints="1"/>
            </p:cNvSpPr>
            <p:nvPr/>
          </p:nvSpPr>
          <p:spPr>
            <a:xfrm>
              <a:off x="35"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4" name="未知"/>
            <p:cNvSpPr>
              <a:spLocks noEditPoints="1"/>
            </p:cNvSpPr>
            <p:nvPr/>
          </p:nvSpPr>
          <p:spPr>
            <a:xfrm>
              <a:off x="35"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5" name="未知"/>
            <p:cNvSpPr>
              <a:spLocks noEditPoints="1"/>
            </p:cNvSpPr>
            <p:nvPr/>
          </p:nvSpPr>
          <p:spPr>
            <a:xfrm>
              <a:off x="35"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6" name="未知"/>
            <p:cNvSpPr>
              <a:spLocks noEditPoints="1"/>
            </p:cNvSpPr>
            <p:nvPr/>
          </p:nvSpPr>
          <p:spPr>
            <a:xfrm>
              <a:off x="35"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7" name="未知"/>
            <p:cNvSpPr>
              <a:spLocks noEditPoints="1"/>
            </p:cNvSpPr>
            <p:nvPr/>
          </p:nvSpPr>
          <p:spPr>
            <a:xfrm>
              <a:off x="35"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58" name="矩形 6157"/>
            <p:cNvSpPr/>
            <p:nvPr/>
          </p:nvSpPr>
          <p:spPr>
            <a:xfrm>
              <a:off x="35" y="4246"/>
              <a:ext cx="21" cy="51"/>
            </a:xfrm>
            <a:prstGeom prst="rect">
              <a:avLst/>
            </a:prstGeom>
            <a:solidFill>
              <a:schemeClr val="bg2">
                <a:alpha val="59999"/>
              </a:schemeClr>
            </a:solidFill>
            <a:ln w="9525">
              <a:noFill/>
            </a:ln>
          </p:spPr>
          <p:txBody>
            <a:bodyPr/>
            <a:p>
              <a:endParaRPr lang="zh-CN" altLang="en-US"/>
            </a:p>
          </p:txBody>
        </p:sp>
        <p:sp>
          <p:nvSpPr>
            <p:cNvPr id="6159" name="矩形 6158"/>
            <p:cNvSpPr/>
            <p:nvPr/>
          </p:nvSpPr>
          <p:spPr>
            <a:xfrm>
              <a:off x="480" y="0"/>
              <a:ext cx="21" cy="101"/>
            </a:xfrm>
            <a:prstGeom prst="rect">
              <a:avLst/>
            </a:prstGeom>
            <a:solidFill>
              <a:schemeClr val="bg2">
                <a:alpha val="59999"/>
              </a:schemeClr>
            </a:solidFill>
            <a:ln w="9525">
              <a:noFill/>
            </a:ln>
          </p:spPr>
          <p:txBody>
            <a:bodyPr/>
            <a:p>
              <a:endParaRPr lang="zh-CN" altLang="en-US"/>
            </a:p>
          </p:txBody>
        </p:sp>
        <p:sp>
          <p:nvSpPr>
            <p:cNvPr id="6160" name="未知"/>
            <p:cNvSpPr>
              <a:spLocks noEditPoints="1"/>
            </p:cNvSpPr>
            <p:nvPr/>
          </p:nvSpPr>
          <p:spPr>
            <a:xfrm>
              <a:off x="48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1" name="未知"/>
            <p:cNvSpPr>
              <a:spLocks noEditPoints="1"/>
            </p:cNvSpPr>
            <p:nvPr/>
          </p:nvSpPr>
          <p:spPr>
            <a:xfrm>
              <a:off x="48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2" name="未知"/>
            <p:cNvSpPr>
              <a:spLocks noEditPoints="1"/>
            </p:cNvSpPr>
            <p:nvPr/>
          </p:nvSpPr>
          <p:spPr>
            <a:xfrm>
              <a:off x="48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3" name="未知"/>
            <p:cNvSpPr>
              <a:spLocks noEditPoints="1"/>
            </p:cNvSpPr>
            <p:nvPr/>
          </p:nvSpPr>
          <p:spPr>
            <a:xfrm>
              <a:off x="48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4" name="未知"/>
            <p:cNvSpPr>
              <a:spLocks noEditPoints="1"/>
            </p:cNvSpPr>
            <p:nvPr/>
          </p:nvSpPr>
          <p:spPr>
            <a:xfrm>
              <a:off x="48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5" name="未知"/>
            <p:cNvSpPr>
              <a:spLocks noEditPoints="1"/>
            </p:cNvSpPr>
            <p:nvPr/>
          </p:nvSpPr>
          <p:spPr>
            <a:xfrm>
              <a:off x="48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6" name="未知"/>
            <p:cNvSpPr>
              <a:spLocks noEditPoints="1"/>
            </p:cNvSpPr>
            <p:nvPr/>
          </p:nvSpPr>
          <p:spPr>
            <a:xfrm>
              <a:off x="48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7" name="未知"/>
            <p:cNvSpPr>
              <a:spLocks noEditPoints="1"/>
            </p:cNvSpPr>
            <p:nvPr/>
          </p:nvSpPr>
          <p:spPr>
            <a:xfrm>
              <a:off x="48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8" name="未知"/>
            <p:cNvSpPr>
              <a:spLocks noEditPoints="1"/>
            </p:cNvSpPr>
            <p:nvPr/>
          </p:nvSpPr>
          <p:spPr>
            <a:xfrm>
              <a:off x="48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69" name="未知"/>
            <p:cNvSpPr>
              <a:spLocks noEditPoints="1"/>
            </p:cNvSpPr>
            <p:nvPr/>
          </p:nvSpPr>
          <p:spPr>
            <a:xfrm>
              <a:off x="48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0" name="矩形 6169"/>
            <p:cNvSpPr/>
            <p:nvPr/>
          </p:nvSpPr>
          <p:spPr>
            <a:xfrm>
              <a:off x="480" y="4246"/>
              <a:ext cx="21" cy="51"/>
            </a:xfrm>
            <a:prstGeom prst="rect">
              <a:avLst/>
            </a:prstGeom>
            <a:solidFill>
              <a:schemeClr val="bg2">
                <a:alpha val="59999"/>
              </a:schemeClr>
            </a:solidFill>
            <a:ln w="9525">
              <a:noFill/>
            </a:ln>
          </p:spPr>
          <p:txBody>
            <a:bodyPr/>
            <a:p>
              <a:endParaRPr lang="zh-CN" altLang="en-US"/>
            </a:p>
          </p:txBody>
        </p:sp>
        <p:sp>
          <p:nvSpPr>
            <p:cNvPr id="6171" name="矩形 6170"/>
            <p:cNvSpPr/>
            <p:nvPr/>
          </p:nvSpPr>
          <p:spPr>
            <a:xfrm>
              <a:off x="930" y="0"/>
              <a:ext cx="21" cy="101"/>
            </a:xfrm>
            <a:prstGeom prst="rect">
              <a:avLst/>
            </a:prstGeom>
            <a:solidFill>
              <a:schemeClr val="bg2">
                <a:alpha val="59999"/>
              </a:schemeClr>
            </a:solidFill>
            <a:ln w="9525">
              <a:noFill/>
            </a:ln>
          </p:spPr>
          <p:txBody>
            <a:bodyPr/>
            <a:p>
              <a:endParaRPr lang="zh-CN" altLang="en-US"/>
            </a:p>
          </p:txBody>
        </p:sp>
        <p:sp>
          <p:nvSpPr>
            <p:cNvPr id="6172" name="未知"/>
            <p:cNvSpPr>
              <a:spLocks noEditPoints="1"/>
            </p:cNvSpPr>
            <p:nvPr/>
          </p:nvSpPr>
          <p:spPr>
            <a:xfrm>
              <a:off x="93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3" name="未知"/>
            <p:cNvSpPr>
              <a:spLocks noEditPoints="1"/>
            </p:cNvSpPr>
            <p:nvPr/>
          </p:nvSpPr>
          <p:spPr>
            <a:xfrm>
              <a:off x="93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4" name="未知"/>
            <p:cNvSpPr>
              <a:spLocks noEditPoints="1"/>
            </p:cNvSpPr>
            <p:nvPr/>
          </p:nvSpPr>
          <p:spPr>
            <a:xfrm>
              <a:off x="93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5" name="未知"/>
            <p:cNvSpPr>
              <a:spLocks noEditPoints="1"/>
            </p:cNvSpPr>
            <p:nvPr/>
          </p:nvSpPr>
          <p:spPr>
            <a:xfrm>
              <a:off x="93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6" name="未知"/>
            <p:cNvSpPr>
              <a:spLocks noEditPoints="1"/>
            </p:cNvSpPr>
            <p:nvPr/>
          </p:nvSpPr>
          <p:spPr>
            <a:xfrm>
              <a:off x="93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7" name="未知"/>
            <p:cNvSpPr>
              <a:spLocks noEditPoints="1"/>
            </p:cNvSpPr>
            <p:nvPr/>
          </p:nvSpPr>
          <p:spPr>
            <a:xfrm>
              <a:off x="93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8" name="未知"/>
            <p:cNvSpPr>
              <a:spLocks noEditPoints="1"/>
            </p:cNvSpPr>
            <p:nvPr/>
          </p:nvSpPr>
          <p:spPr>
            <a:xfrm>
              <a:off x="93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79" name="未知"/>
            <p:cNvSpPr>
              <a:spLocks noEditPoints="1"/>
            </p:cNvSpPr>
            <p:nvPr/>
          </p:nvSpPr>
          <p:spPr>
            <a:xfrm>
              <a:off x="93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0" name="未知"/>
            <p:cNvSpPr>
              <a:spLocks noEditPoints="1"/>
            </p:cNvSpPr>
            <p:nvPr/>
          </p:nvSpPr>
          <p:spPr>
            <a:xfrm>
              <a:off x="93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1" name="未知"/>
            <p:cNvSpPr>
              <a:spLocks noEditPoints="1"/>
            </p:cNvSpPr>
            <p:nvPr/>
          </p:nvSpPr>
          <p:spPr>
            <a:xfrm>
              <a:off x="93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2" name="矩形 6181"/>
            <p:cNvSpPr/>
            <p:nvPr/>
          </p:nvSpPr>
          <p:spPr>
            <a:xfrm>
              <a:off x="930" y="4246"/>
              <a:ext cx="21" cy="51"/>
            </a:xfrm>
            <a:prstGeom prst="rect">
              <a:avLst/>
            </a:prstGeom>
            <a:solidFill>
              <a:schemeClr val="bg2">
                <a:alpha val="59999"/>
              </a:schemeClr>
            </a:solidFill>
            <a:ln w="9525">
              <a:noFill/>
            </a:ln>
          </p:spPr>
          <p:txBody>
            <a:bodyPr/>
            <a:p>
              <a:endParaRPr lang="zh-CN" altLang="en-US"/>
            </a:p>
          </p:txBody>
        </p:sp>
        <p:sp>
          <p:nvSpPr>
            <p:cNvPr id="6183" name="矩形 6182"/>
            <p:cNvSpPr/>
            <p:nvPr/>
          </p:nvSpPr>
          <p:spPr>
            <a:xfrm>
              <a:off x="1375" y="0"/>
              <a:ext cx="21" cy="101"/>
            </a:xfrm>
            <a:prstGeom prst="rect">
              <a:avLst/>
            </a:prstGeom>
            <a:solidFill>
              <a:schemeClr val="bg2">
                <a:alpha val="59999"/>
              </a:schemeClr>
            </a:solidFill>
            <a:ln w="9525">
              <a:noFill/>
            </a:ln>
          </p:spPr>
          <p:txBody>
            <a:bodyPr/>
            <a:p>
              <a:endParaRPr lang="zh-CN" altLang="en-US"/>
            </a:p>
          </p:txBody>
        </p:sp>
        <p:sp>
          <p:nvSpPr>
            <p:cNvPr id="6184" name="未知"/>
            <p:cNvSpPr>
              <a:spLocks noEditPoints="1"/>
            </p:cNvSpPr>
            <p:nvPr/>
          </p:nvSpPr>
          <p:spPr>
            <a:xfrm>
              <a:off x="1375"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5" name="未知"/>
            <p:cNvSpPr>
              <a:spLocks noEditPoints="1"/>
            </p:cNvSpPr>
            <p:nvPr/>
          </p:nvSpPr>
          <p:spPr>
            <a:xfrm>
              <a:off x="1375"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6" name="未知"/>
            <p:cNvSpPr>
              <a:spLocks noEditPoints="1"/>
            </p:cNvSpPr>
            <p:nvPr/>
          </p:nvSpPr>
          <p:spPr>
            <a:xfrm>
              <a:off x="1375"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7" name="未知"/>
            <p:cNvSpPr>
              <a:spLocks noEditPoints="1"/>
            </p:cNvSpPr>
            <p:nvPr/>
          </p:nvSpPr>
          <p:spPr>
            <a:xfrm>
              <a:off x="1375"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8" name="未知"/>
            <p:cNvSpPr>
              <a:spLocks noEditPoints="1"/>
            </p:cNvSpPr>
            <p:nvPr/>
          </p:nvSpPr>
          <p:spPr>
            <a:xfrm>
              <a:off x="1375"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89" name="未知"/>
            <p:cNvSpPr>
              <a:spLocks noEditPoints="1"/>
            </p:cNvSpPr>
            <p:nvPr/>
          </p:nvSpPr>
          <p:spPr>
            <a:xfrm>
              <a:off x="1375"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0" name="未知"/>
            <p:cNvSpPr>
              <a:spLocks noEditPoints="1"/>
            </p:cNvSpPr>
            <p:nvPr/>
          </p:nvSpPr>
          <p:spPr>
            <a:xfrm>
              <a:off x="1375"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1" name="未知"/>
            <p:cNvSpPr>
              <a:spLocks noEditPoints="1"/>
            </p:cNvSpPr>
            <p:nvPr/>
          </p:nvSpPr>
          <p:spPr>
            <a:xfrm>
              <a:off x="1375"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2" name="未知"/>
            <p:cNvSpPr>
              <a:spLocks noEditPoints="1"/>
            </p:cNvSpPr>
            <p:nvPr/>
          </p:nvSpPr>
          <p:spPr>
            <a:xfrm>
              <a:off x="1375"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3" name="未知"/>
            <p:cNvSpPr>
              <a:spLocks noEditPoints="1"/>
            </p:cNvSpPr>
            <p:nvPr/>
          </p:nvSpPr>
          <p:spPr>
            <a:xfrm>
              <a:off x="1375"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4" name="矩形 6193"/>
            <p:cNvSpPr/>
            <p:nvPr/>
          </p:nvSpPr>
          <p:spPr>
            <a:xfrm>
              <a:off x="1375" y="4246"/>
              <a:ext cx="21" cy="51"/>
            </a:xfrm>
            <a:prstGeom prst="rect">
              <a:avLst/>
            </a:prstGeom>
            <a:solidFill>
              <a:schemeClr val="bg2">
                <a:alpha val="59999"/>
              </a:schemeClr>
            </a:solidFill>
            <a:ln w="9525">
              <a:noFill/>
            </a:ln>
          </p:spPr>
          <p:txBody>
            <a:bodyPr/>
            <a:p>
              <a:endParaRPr lang="zh-CN" altLang="en-US"/>
            </a:p>
          </p:txBody>
        </p:sp>
        <p:sp>
          <p:nvSpPr>
            <p:cNvPr id="6195" name="矩形 6194"/>
            <p:cNvSpPr/>
            <p:nvPr/>
          </p:nvSpPr>
          <p:spPr>
            <a:xfrm>
              <a:off x="1820" y="0"/>
              <a:ext cx="21" cy="101"/>
            </a:xfrm>
            <a:prstGeom prst="rect">
              <a:avLst/>
            </a:prstGeom>
            <a:solidFill>
              <a:schemeClr val="bg2">
                <a:alpha val="59999"/>
              </a:schemeClr>
            </a:solidFill>
            <a:ln w="9525">
              <a:noFill/>
            </a:ln>
          </p:spPr>
          <p:txBody>
            <a:bodyPr/>
            <a:p>
              <a:endParaRPr lang="zh-CN" altLang="en-US"/>
            </a:p>
          </p:txBody>
        </p:sp>
        <p:sp>
          <p:nvSpPr>
            <p:cNvPr id="6196" name="未知"/>
            <p:cNvSpPr>
              <a:spLocks noEditPoints="1"/>
            </p:cNvSpPr>
            <p:nvPr/>
          </p:nvSpPr>
          <p:spPr>
            <a:xfrm>
              <a:off x="1820" y="202"/>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7" name="未知"/>
            <p:cNvSpPr>
              <a:spLocks noEditPoints="1"/>
            </p:cNvSpPr>
            <p:nvPr/>
          </p:nvSpPr>
          <p:spPr>
            <a:xfrm>
              <a:off x="1820" y="607"/>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8" name="未知"/>
            <p:cNvSpPr>
              <a:spLocks noEditPoints="1"/>
            </p:cNvSpPr>
            <p:nvPr/>
          </p:nvSpPr>
          <p:spPr>
            <a:xfrm>
              <a:off x="1820" y="101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199" name="未知"/>
            <p:cNvSpPr>
              <a:spLocks noEditPoints="1"/>
            </p:cNvSpPr>
            <p:nvPr/>
          </p:nvSpPr>
          <p:spPr>
            <a:xfrm>
              <a:off x="1820" y="141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0" name="未知"/>
            <p:cNvSpPr>
              <a:spLocks noEditPoints="1"/>
            </p:cNvSpPr>
            <p:nvPr/>
          </p:nvSpPr>
          <p:spPr>
            <a:xfrm>
              <a:off x="1820" y="182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1" name="未知"/>
            <p:cNvSpPr>
              <a:spLocks noEditPoints="1"/>
            </p:cNvSpPr>
            <p:nvPr/>
          </p:nvSpPr>
          <p:spPr>
            <a:xfrm>
              <a:off x="1820" y="2224"/>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2" name="未知"/>
            <p:cNvSpPr>
              <a:spLocks noEditPoints="1"/>
            </p:cNvSpPr>
            <p:nvPr/>
          </p:nvSpPr>
          <p:spPr>
            <a:xfrm>
              <a:off x="1820" y="2629"/>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3" name="未知"/>
            <p:cNvSpPr>
              <a:spLocks noEditPoints="1"/>
            </p:cNvSpPr>
            <p:nvPr/>
          </p:nvSpPr>
          <p:spPr>
            <a:xfrm>
              <a:off x="1820" y="303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4" name="未知"/>
            <p:cNvSpPr>
              <a:spLocks noEditPoints="1"/>
            </p:cNvSpPr>
            <p:nvPr/>
          </p:nvSpPr>
          <p:spPr>
            <a:xfrm>
              <a:off x="1820" y="3438"/>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5" name="未知"/>
            <p:cNvSpPr>
              <a:spLocks noEditPoints="1"/>
            </p:cNvSpPr>
            <p:nvPr/>
          </p:nvSpPr>
          <p:spPr>
            <a:xfrm>
              <a:off x="1820" y="384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6" name="矩形 6205"/>
            <p:cNvSpPr/>
            <p:nvPr/>
          </p:nvSpPr>
          <p:spPr>
            <a:xfrm>
              <a:off x="1820" y="4246"/>
              <a:ext cx="21" cy="51"/>
            </a:xfrm>
            <a:prstGeom prst="rect">
              <a:avLst/>
            </a:prstGeom>
            <a:solidFill>
              <a:schemeClr val="bg2">
                <a:alpha val="59999"/>
              </a:schemeClr>
            </a:solidFill>
            <a:ln w="9525">
              <a:noFill/>
            </a:ln>
          </p:spPr>
          <p:txBody>
            <a:bodyPr/>
            <a:p>
              <a:endParaRPr lang="zh-CN" altLang="en-US"/>
            </a:p>
          </p:txBody>
        </p:sp>
        <p:sp>
          <p:nvSpPr>
            <p:cNvPr id="6207" name="矩形 6206"/>
            <p:cNvSpPr/>
            <p:nvPr/>
          </p:nvSpPr>
          <p:spPr>
            <a:xfrm>
              <a:off x="2271" y="0"/>
              <a:ext cx="20" cy="101"/>
            </a:xfrm>
            <a:prstGeom prst="rect">
              <a:avLst/>
            </a:prstGeom>
            <a:solidFill>
              <a:schemeClr val="bg2">
                <a:alpha val="59999"/>
              </a:schemeClr>
            </a:solidFill>
            <a:ln w="9525">
              <a:noFill/>
            </a:ln>
          </p:spPr>
          <p:txBody>
            <a:bodyPr/>
            <a:p>
              <a:endParaRPr lang="zh-CN" altLang="en-US"/>
            </a:p>
          </p:txBody>
        </p:sp>
        <p:sp>
          <p:nvSpPr>
            <p:cNvPr id="6208" name="未知"/>
            <p:cNvSpPr>
              <a:spLocks noEditPoints="1"/>
            </p:cNvSpPr>
            <p:nvPr/>
          </p:nvSpPr>
          <p:spPr>
            <a:xfrm>
              <a:off x="227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09" name="未知"/>
            <p:cNvSpPr>
              <a:spLocks noEditPoints="1"/>
            </p:cNvSpPr>
            <p:nvPr/>
          </p:nvSpPr>
          <p:spPr>
            <a:xfrm>
              <a:off x="227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0" name="未知"/>
            <p:cNvSpPr>
              <a:spLocks noEditPoints="1"/>
            </p:cNvSpPr>
            <p:nvPr/>
          </p:nvSpPr>
          <p:spPr>
            <a:xfrm>
              <a:off x="227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1" name="未知"/>
            <p:cNvSpPr>
              <a:spLocks noEditPoints="1"/>
            </p:cNvSpPr>
            <p:nvPr/>
          </p:nvSpPr>
          <p:spPr>
            <a:xfrm>
              <a:off x="227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2" name="未知"/>
            <p:cNvSpPr>
              <a:spLocks noEditPoints="1"/>
            </p:cNvSpPr>
            <p:nvPr/>
          </p:nvSpPr>
          <p:spPr>
            <a:xfrm>
              <a:off x="227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3" name="未知"/>
            <p:cNvSpPr>
              <a:spLocks noEditPoints="1"/>
            </p:cNvSpPr>
            <p:nvPr/>
          </p:nvSpPr>
          <p:spPr>
            <a:xfrm>
              <a:off x="227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4" name="未知"/>
            <p:cNvSpPr>
              <a:spLocks noEditPoints="1"/>
            </p:cNvSpPr>
            <p:nvPr/>
          </p:nvSpPr>
          <p:spPr>
            <a:xfrm>
              <a:off x="227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5" name="未知"/>
            <p:cNvSpPr>
              <a:spLocks noEditPoints="1"/>
            </p:cNvSpPr>
            <p:nvPr/>
          </p:nvSpPr>
          <p:spPr>
            <a:xfrm>
              <a:off x="227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6" name="未知"/>
            <p:cNvSpPr>
              <a:spLocks noEditPoints="1"/>
            </p:cNvSpPr>
            <p:nvPr/>
          </p:nvSpPr>
          <p:spPr>
            <a:xfrm>
              <a:off x="227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7" name="未知"/>
            <p:cNvSpPr>
              <a:spLocks noEditPoints="1"/>
            </p:cNvSpPr>
            <p:nvPr/>
          </p:nvSpPr>
          <p:spPr>
            <a:xfrm>
              <a:off x="227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18" name="矩形 6217"/>
            <p:cNvSpPr/>
            <p:nvPr/>
          </p:nvSpPr>
          <p:spPr>
            <a:xfrm>
              <a:off x="2271" y="4246"/>
              <a:ext cx="20" cy="51"/>
            </a:xfrm>
            <a:prstGeom prst="rect">
              <a:avLst/>
            </a:prstGeom>
            <a:solidFill>
              <a:schemeClr val="bg2">
                <a:alpha val="59999"/>
              </a:schemeClr>
            </a:solidFill>
            <a:ln w="9525">
              <a:noFill/>
            </a:ln>
          </p:spPr>
          <p:txBody>
            <a:bodyPr/>
            <a:p>
              <a:endParaRPr lang="zh-CN" altLang="en-US"/>
            </a:p>
          </p:txBody>
        </p:sp>
        <p:sp>
          <p:nvSpPr>
            <p:cNvPr id="6219" name="矩形 6218"/>
            <p:cNvSpPr/>
            <p:nvPr/>
          </p:nvSpPr>
          <p:spPr>
            <a:xfrm>
              <a:off x="2716" y="0"/>
              <a:ext cx="20" cy="101"/>
            </a:xfrm>
            <a:prstGeom prst="rect">
              <a:avLst/>
            </a:prstGeom>
            <a:solidFill>
              <a:schemeClr val="bg2">
                <a:alpha val="59999"/>
              </a:schemeClr>
            </a:solidFill>
            <a:ln w="9525">
              <a:noFill/>
            </a:ln>
          </p:spPr>
          <p:txBody>
            <a:bodyPr/>
            <a:p>
              <a:endParaRPr lang="zh-CN" altLang="en-US"/>
            </a:p>
          </p:txBody>
        </p:sp>
        <p:sp>
          <p:nvSpPr>
            <p:cNvPr id="6220" name="未知"/>
            <p:cNvSpPr>
              <a:spLocks noEditPoints="1"/>
            </p:cNvSpPr>
            <p:nvPr/>
          </p:nvSpPr>
          <p:spPr>
            <a:xfrm>
              <a:off x="2716"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1" name="未知"/>
            <p:cNvSpPr>
              <a:spLocks noEditPoints="1"/>
            </p:cNvSpPr>
            <p:nvPr/>
          </p:nvSpPr>
          <p:spPr>
            <a:xfrm>
              <a:off x="2716"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2" name="未知"/>
            <p:cNvSpPr>
              <a:spLocks noEditPoints="1"/>
            </p:cNvSpPr>
            <p:nvPr/>
          </p:nvSpPr>
          <p:spPr>
            <a:xfrm>
              <a:off x="2716"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3" name="未知"/>
            <p:cNvSpPr>
              <a:spLocks noEditPoints="1"/>
            </p:cNvSpPr>
            <p:nvPr/>
          </p:nvSpPr>
          <p:spPr>
            <a:xfrm>
              <a:off x="2716"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4" name="未知"/>
            <p:cNvSpPr>
              <a:spLocks noEditPoints="1"/>
            </p:cNvSpPr>
            <p:nvPr/>
          </p:nvSpPr>
          <p:spPr>
            <a:xfrm>
              <a:off x="2716"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5" name="未知"/>
            <p:cNvSpPr>
              <a:spLocks noEditPoints="1"/>
            </p:cNvSpPr>
            <p:nvPr/>
          </p:nvSpPr>
          <p:spPr>
            <a:xfrm>
              <a:off x="2716"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6" name="未知"/>
            <p:cNvSpPr>
              <a:spLocks noEditPoints="1"/>
            </p:cNvSpPr>
            <p:nvPr/>
          </p:nvSpPr>
          <p:spPr>
            <a:xfrm>
              <a:off x="2716"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7" name="未知"/>
            <p:cNvSpPr>
              <a:spLocks noEditPoints="1"/>
            </p:cNvSpPr>
            <p:nvPr/>
          </p:nvSpPr>
          <p:spPr>
            <a:xfrm>
              <a:off x="2716"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8" name="未知"/>
            <p:cNvSpPr>
              <a:spLocks noEditPoints="1"/>
            </p:cNvSpPr>
            <p:nvPr/>
          </p:nvSpPr>
          <p:spPr>
            <a:xfrm>
              <a:off x="2716"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29" name="未知"/>
            <p:cNvSpPr>
              <a:spLocks noEditPoints="1"/>
            </p:cNvSpPr>
            <p:nvPr/>
          </p:nvSpPr>
          <p:spPr>
            <a:xfrm>
              <a:off x="2716"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0" name="矩形 6229"/>
            <p:cNvSpPr/>
            <p:nvPr/>
          </p:nvSpPr>
          <p:spPr>
            <a:xfrm>
              <a:off x="2716" y="4246"/>
              <a:ext cx="20" cy="51"/>
            </a:xfrm>
            <a:prstGeom prst="rect">
              <a:avLst/>
            </a:prstGeom>
            <a:solidFill>
              <a:schemeClr val="bg2">
                <a:alpha val="59999"/>
              </a:schemeClr>
            </a:solidFill>
            <a:ln w="9525">
              <a:noFill/>
            </a:ln>
          </p:spPr>
          <p:txBody>
            <a:bodyPr/>
            <a:p>
              <a:endParaRPr lang="zh-CN" altLang="en-US"/>
            </a:p>
          </p:txBody>
        </p:sp>
        <p:sp>
          <p:nvSpPr>
            <p:cNvPr id="6231" name="矩形 6230"/>
            <p:cNvSpPr/>
            <p:nvPr/>
          </p:nvSpPr>
          <p:spPr>
            <a:xfrm>
              <a:off x="3161" y="0"/>
              <a:ext cx="20" cy="101"/>
            </a:xfrm>
            <a:prstGeom prst="rect">
              <a:avLst/>
            </a:prstGeom>
            <a:solidFill>
              <a:schemeClr val="bg2">
                <a:alpha val="59999"/>
              </a:schemeClr>
            </a:solidFill>
            <a:ln w="9525">
              <a:noFill/>
            </a:ln>
          </p:spPr>
          <p:txBody>
            <a:bodyPr/>
            <a:p>
              <a:endParaRPr lang="zh-CN" altLang="en-US"/>
            </a:p>
          </p:txBody>
        </p:sp>
        <p:sp>
          <p:nvSpPr>
            <p:cNvPr id="6232" name="未知"/>
            <p:cNvSpPr>
              <a:spLocks noEditPoints="1"/>
            </p:cNvSpPr>
            <p:nvPr/>
          </p:nvSpPr>
          <p:spPr>
            <a:xfrm>
              <a:off x="316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3" name="未知"/>
            <p:cNvSpPr>
              <a:spLocks noEditPoints="1"/>
            </p:cNvSpPr>
            <p:nvPr/>
          </p:nvSpPr>
          <p:spPr>
            <a:xfrm>
              <a:off x="316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4" name="未知"/>
            <p:cNvSpPr>
              <a:spLocks noEditPoints="1"/>
            </p:cNvSpPr>
            <p:nvPr/>
          </p:nvSpPr>
          <p:spPr>
            <a:xfrm>
              <a:off x="316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5" name="未知"/>
            <p:cNvSpPr>
              <a:spLocks noEditPoints="1"/>
            </p:cNvSpPr>
            <p:nvPr/>
          </p:nvSpPr>
          <p:spPr>
            <a:xfrm>
              <a:off x="316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6" name="未知"/>
            <p:cNvSpPr>
              <a:spLocks noEditPoints="1"/>
            </p:cNvSpPr>
            <p:nvPr/>
          </p:nvSpPr>
          <p:spPr>
            <a:xfrm>
              <a:off x="316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7" name="未知"/>
            <p:cNvSpPr>
              <a:spLocks noEditPoints="1"/>
            </p:cNvSpPr>
            <p:nvPr/>
          </p:nvSpPr>
          <p:spPr>
            <a:xfrm>
              <a:off x="316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8" name="未知"/>
            <p:cNvSpPr>
              <a:spLocks noEditPoints="1"/>
            </p:cNvSpPr>
            <p:nvPr/>
          </p:nvSpPr>
          <p:spPr>
            <a:xfrm>
              <a:off x="316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39" name="未知"/>
            <p:cNvSpPr>
              <a:spLocks noEditPoints="1"/>
            </p:cNvSpPr>
            <p:nvPr/>
          </p:nvSpPr>
          <p:spPr>
            <a:xfrm>
              <a:off x="316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0" name="未知"/>
            <p:cNvSpPr>
              <a:spLocks noEditPoints="1"/>
            </p:cNvSpPr>
            <p:nvPr/>
          </p:nvSpPr>
          <p:spPr>
            <a:xfrm>
              <a:off x="316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1" name="未知"/>
            <p:cNvSpPr>
              <a:spLocks noEditPoints="1"/>
            </p:cNvSpPr>
            <p:nvPr/>
          </p:nvSpPr>
          <p:spPr>
            <a:xfrm>
              <a:off x="316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2" name="矩形 6241"/>
            <p:cNvSpPr/>
            <p:nvPr/>
          </p:nvSpPr>
          <p:spPr>
            <a:xfrm>
              <a:off x="3161" y="4246"/>
              <a:ext cx="20" cy="51"/>
            </a:xfrm>
            <a:prstGeom prst="rect">
              <a:avLst/>
            </a:prstGeom>
            <a:solidFill>
              <a:schemeClr val="bg2">
                <a:alpha val="59999"/>
              </a:schemeClr>
            </a:solidFill>
            <a:ln w="9525">
              <a:noFill/>
            </a:ln>
          </p:spPr>
          <p:txBody>
            <a:bodyPr/>
            <a:p>
              <a:endParaRPr lang="zh-CN" altLang="en-US"/>
            </a:p>
          </p:txBody>
        </p:sp>
        <p:sp>
          <p:nvSpPr>
            <p:cNvPr id="6243" name="矩形 6242"/>
            <p:cNvSpPr/>
            <p:nvPr/>
          </p:nvSpPr>
          <p:spPr>
            <a:xfrm>
              <a:off x="3611" y="0"/>
              <a:ext cx="20" cy="101"/>
            </a:xfrm>
            <a:prstGeom prst="rect">
              <a:avLst/>
            </a:prstGeom>
            <a:solidFill>
              <a:schemeClr val="bg2">
                <a:alpha val="59999"/>
              </a:schemeClr>
            </a:solidFill>
            <a:ln w="9525">
              <a:noFill/>
            </a:ln>
          </p:spPr>
          <p:txBody>
            <a:bodyPr/>
            <a:p>
              <a:endParaRPr lang="zh-CN" altLang="en-US"/>
            </a:p>
          </p:txBody>
        </p:sp>
        <p:sp>
          <p:nvSpPr>
            <p:cNvPr id="6244" name="未知"/>
            <p:cNvSpPr>
              <a:spLocks noEditPoints="1"/>
            </p:cNvSpPr>
            <p:nvPr/>
          </p:nvSpPr>
          <p:spPr>
            <a:xfrm>
              <a:off x="361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5" name="未知"/>
            <p:cNvSpPr>
              <a:spLocks noEditPoints="1"/>
            </p:cNvSpPr>
            <p:nvPr/>
          </p:nvSpPr>
          <p:spPr>
            <a:xfrm>
              <a:off x="361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6" name="未知"/>
            <p:cNvSpPr>
              <a:spLocks noEditPoints="1"/>
            </p:cNvSpPr>
            <p:nvPr/>
          </p:nvSpPr>
          <p:spPr>
            <a:xfrm>
              <a:off x="361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7" name="未知"/>
            <p:cNvSpPr>
              <a:spLocks noEditPoints="1"/>
            </p:cNvSpPr>
            <p:nvPr/>
          </p:nvSpPr>
          <p:spPr>
            <a:xfrm>
              <a:off x="361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8" name="未知"/>
            <p:cNvSpPr>
              <a:spLocks noEditPoints="1"/>
            </p:cNvSpPr>
            <p:nvPr/>
          </p:nvSpPr>
          <p:spPr>
            <a:xfrm>
              <a:off x="361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49" name="未知"/>
            <p:cNvSpPr>
              <a:spLocks noEditPoints="1"/>
            </p:cNvSpPr>
            <p:nvPr/>
          </p:nvSpPr>
          <p:spPr>
            <a:xfrm>
              <a:off x="361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0" name="未知"/>
            <p:cNvSpPr>
              <a:spLocks noEditPoints="1"/>
            </p:cNvSpPr>
            <p:nvPr/>
          </p:nvSpPr>
          <p:spPr>
            <a:xfrm>
              <a:off x="361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1" name="未知"/>
            <p:cNvSpPr>
              <a:spLocks noEditPoints="1"/>
            </p:cNvSpPr>
            <p:nvPr/>
          </p:nvSpPr>
          <p:spPr>
            <a:xfrm>
              <a:off x="361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2" name="未知"/>
            <p:cNvSpPr>
              <a:spLocks noEditPoints="1"/>
            </p:cNvSpPr>
            <p:nvPr/>
          </p:nvSpPr>
          <p:spPr>
            <a:xfrm>
              <a:off x="361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3" name="未知"/>
            <p:cNvSpPr>
              <a:spLocks noEditPoints="1"/>
            </p:cNvSpPr>
            <p:nvPr/>
          </p:nvSpPr>
          <p:spPr>
            <a:xfrm>
              <a:off x="361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4" name="矩形 6253"/>
            <p:cNvSpPr/>
            <p:nvPr/>
          </p:nvSpPr>
          <p:spPr>
            <a:xfrm>
              <a:off x="3611" y="4246"/>
              <a:ext cx="20" cy="51"/>
            </a:xfrm>
            <a:prstGeom prst="rect">
              <a:avLst/>
            </a:prstGeom>
            <a:solidFill>
              <a:schemeClr val="bg2">
                <a:alpha val="59999"/>
              </a:schemeClr>
            </a:solidFill>
            <a:ln w="9525">
              <a:noFill/>
            </a:ln>
          </p:spPr>
          <p:txBody>
            <a:bodyPr/>
            <a:p>
              <a:endParaRPr lang="zh-CN" altLang="en-US"/>
            </a:p>
          </p:txBody>
        </p:sp>
        <p:sp>
          <p:nvSpPr>
            <p:cNvPr id="6255" name="矩形 6254"/>
            <p:cNvSpPr/>
            <p:nvPr/>
          </p:nvSpPr>
          <p:spPr>
            <a:xfrm>
              <a:off x="4056" y="0"/>
              <a:ext cx="20" cy="101"/>
            </a:xfrm>
            <a:prstGeom prst="rect">
              <a:avLst/>
            </a:prstGeom>
            <a:solidFill>
              <a:schemeClr val="bg2">
                <a:alpha val="59999"/>
              </a:schemeClr>
            </a:solidFill>
            <a:ln w="9525">
              <a:noFill/>
            </a:ln>
          </p:spPr>
          <p:txBody>
            <a:bodyPr/>
            <a:p>
              <a:endParaRPr lang="zh-CN" altLang="en-US"/>
            </a:p>
          </p:txBody>
        </p:sp>
        <p:sp>
          <p:nvSpPr>
            <p:cNvPr id="6256" name="未知"/>
            <p:cNvSpPr>
              <a:spLocks noEditPoints="1"/>
            </p:cNvSpPr>
            <p:nvPr/>
          </p:nvSpPr>
          <p:spPr>
            <a:xfrm>
              <a:off x="4056"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7" name="未知"/>
            <p:cNvSpPr>
              <a:spLocks noEditPoints="1"/>
            </p:cNvSpPr>
            <p:nvPr/>
          </p:nvSpPr>
          <p:spPr>
            <a:xfrm>
              <a:off x="4056"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8" name="未知"/>
            <p:cNvSpPr>
              <a:spLocks noEditPoints="1"/>
            </p:cNvSpPr>
            <p:nvPr/>
          </p:nvSpPr>
          <p:spPr>
            <a:xfrm>
              <a:off x="4056"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59" name="未知"/>
            <p:cNvSpPr>
              <a:spLocks noEditPoints="1"/>
            </p:cNvSpPr>
            <p:nvPr/>
          </p:nvSpPr>
          <p:spPr>
            <a:xfrm>
              <a:off x="4056"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0" name="未知"/>
            <p:cNvSpPr>
              <a:spLocks noEditPoints="1"/>
            </p:cNvSpPr>
            <p:nvPr/>
          </p:nvSpPr>
          <p:spPr>
            <a:xfrm>
              <a:off x="4056"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1" name="未知"/>
            <p:cNvSpPr>
              <a:spLocks noEditPoints="1"/>
            </p:cNvSpPr>
            <p:nvPr/>
          </p:nvSpPr>
          <p:spPr>
            <a:xfrm>
              <a:off x="4056"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2" name="未知"/>
            <p:cNvSpPr>
              <a:spLocks noEditPoints="1"/>
            </p:cNvSpPr>
            <p:nvPr/>
          </p:nvSpPr>
          <p:spPr>
            <a:xfrm>
              <a:off x="4056"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3" name="未知"/>
            <p:cNvSpPr>
              <a:spLocks noEditPoints="1"/>
            </p:cNvSpPr>
            <p:nvPr/>
          </p:nvSpPr>
          <p:spPr>
            <a:xfrm>
              <a:off x="4056"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4" name="未知"/>
            <p:cNvSpPr>
              <a:spLocks noEditPoints="1"/>
            </p:cNvSpPr>
            <p:nvPr/>
          </p:nvSpPr>
          <p:spPr>
            <a:xfrm>
              <a:off x="4056"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5" name="未知"/>
            <p:cNvSpPr>
              <a:spLocks noEditPoints="1"/>
            </p:cNvSpPr>
            <p:nvPr/>
          </p:nvSpPr>
          <p:spPr>
            <a:xfrm>
              <a:off x="4056"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6" name="矩形 6265"/>
            <p:cNvSpPr/>
            <p:nvPr/>
          </p:nvSpPr>
          <p:spPr>
            <a:xfrm>
              <a:off x="4056" y="4246"/>
              <a:ext cx="20" cy="51"/>
            </a:xfrm>
            <a:prstGeom prst="rect">
              <a:avLst/>
            </a:prstGeom>
            <a:solidFill>
              <a:schemeClr val="bg2">
                <a:alpha val="59999"/>
              </a:schemeClr>
            </a:solidFill>
            <a:ln w="9525">
              <a:noFill/>
            </a:ln>
          </p:spPr>
          <p:txBody>
            <a:bodyPr/>
            <a:p>
              <a:endParaRPr lang="zh-CN" altLang="en-US"/>
            </a:p>
          </p:txBody>
        </p:sp>
        <p:sp>
          <p:nvSpPr>
            <p:cNvPr id="6267" name="矩形 6266"/>
            <p:cNvSpPr/>
            <p:nvPr/>
          </p:nvSpPr>
          <p:spPr>
            <a:xfrm>
              <a:off x="4501" y="0"/>
              <a:ext cx="20" cy="101"/>
            </a:xfrm>
            <a:prstGeom prst="rect">
              <a:avLst/>
            </a:prstGeom>
            <a:solidFill>
              <a:schemeClr val="bg2">
                <a:alpha val="59999"/>
              </a:schemeClr>
            </a:solidFill>
            <a:ln w="9525">
              <a:noFill/>
            </a:ln>
          </p:spPr>
          <p:txBody>
            <a:bodyPr/>
            <a:p>
              <a:endParaRPr lang="zh-CN" altLang="en-US"/>
            </a:p>
          </p:txBody>
        </p:sp>
        <p:sp>
          <p:nvSpPr>
            <p:cNvPr id="6268" name="未知"/>
            <p:cNvSpPr>
              <a:spLocks noEditPoints="1"/>
            </p:cNvSpPr>
            <p:nvPr/>
          </p:nvSpPr>
          <p:spPr>
            <a:xfrm>
              <a:off x="450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69" name="未知"/>
            <p:cNvSpPr>
              <a:spLocks noEditPoints="1"/>
            </p:cNvSpPr>
            <p:nvPr/>
          </p:nvSpPr>
          <p:spPr>
            <a:xfrm>
              <a:off x="450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0" name="未知"/>
            <p:cNvSpPr>
              <a:spLocks noEditPoints="1"/>
            </p:cNvSpPr>
            <p:nvPr/>
          </p:nvSpPr>
          <p:spPr>
            <a:xfrm>
              <a:off x="450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1" name="未知"/>
            <p:cNvSpPr>
              <a:spLocks noEditPoints="1"/>
            </p:cNvSpPr>
            <p:nvPr/>
          </p:nvSpPr>
          <p:spPr>
            <a:xfrm>
              <a:off x="450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2" name="未知"/>
            <p:cNvSpPr>
              <a:spLocks noEditPoints="1"/>
            </p:cNvSpPr>
            <p:nvPr/>
          </p:nvSpPr>
          <p:spPr>
            <a:xfrm>
              <a:off x="450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3" name="未知"/>
            <p:cNvSpPr>
              <a:spLocks noEditPoints="1"/>
            </p:cNvSpPr>
            <p:nvPr/>
          </p:nvSpPr>
          <p:spPr>
            <a:xfrm>
              <a:off x="450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4" name="未知"/>
            <p:cNvSpPr>
              <a:spLocks noEditPoints="1"/>
            </p:cNvSpPr>
            <p:nvPr/>
          </p:nvSpPr>
          <p:spPr>
            <a:xfrm>
              <a:off x="450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5" name="未知"/>
            <p:cNvSpPr>
              <a:spLocks noEditPoints="1"/>
            </p:cNvSpPr>
            <p:nvPr/>
          </p:nvSpPr>
          <p:spPr>
            <a:xfrm>
              <a:off x="450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6" name="未知"/>
            <p:cNvSpPr>
              <a:spLocks noEditPoints="1"/>
            </p:cNvSpPr>
            <p:nvPr/>
          </p:nvSpPr>
          <p:spPr>
            <a:xfrm>
              <a:off x="450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7" name="未知"/>
            <p:cNvSpPr>
              <a:spLocks noEditPoints="1"/>
            </p:cNvSpPr>
            <p:nvPr/>
          </p:nvSpPr>
          <p:spPr>
            <a:xfrm>
              <a:off x="450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78" name="矩形 6277"/>
            <p:cNvSpPr/>
            <p:nvPr/>
          </p:nvSpPr>
          <p:spPr>
            <a:xfrm>
              <a:off x="4501" y="4246"/>
              <a:ext cx="20" cy="51"/>
            </a:xfrm>
            <a:prstGeom prst="rect">
              <a:avLst/>
            </a:prstGeom>
            <a:solidFill>
              <a:schemeClr val="bg2">
                <a:alpha val="59999"/>
              </a:schemeClr>
            </a:solidFill>
            <a:ln w="9525">
              <a:noFill/>
            </a:ln>
          </p:spPr>
          <p:txBody>
            <a:bodyPr/>
            <a:p>
              <a:endParaRPr lang="zh-CN" altLang="en-US"/>
            </a:p>
          </p:txBody>
        </p:sp>
        <p:sp>
          <p:nvSpPr>
            <p:cNvPr id="6279" name="矩形 6278"/>
            <p:cNvSpPr/>
            <p:nvPr/>
          </p:nvSpPr>
          <p:spPr>
            <a:xfrm>
              <a:off x="4951" y="0"/>
              <a:ext cx="20" cy="101"/>
            </a:xfrm>
            <a:prstGeom prst="rect">
              <a:avLst/>
            </a:prstGeom>
            <a:solidFill>
              <a:schemeClr val="bg2">
                <a:alpha val="59999"/>
              </a:schemeClr>
            </a:solidFill>
            <a:ln w="9525">
              <a:noFill/>
            </a:ln>
          </p:spPr>
          <p:txBody>
            <a:bodyPr/>
            <a:p>
              <a:endParaRPr lang="zh-CN" altLang="en-US"/>
            </a:p>
          </p:txBody>
        </p:sp>
        <p:sp>
          <p:nvSpPr>
            <p:cNvPr id="6280" name="未知"/>
            <p:cNvSpPr>
              <a:spLocks noEditPoints="1"/>
            </p:cNvSpPr>
            <p:nvPr/>
          </p:nvSpPr>
          <p:spPr>
            <a:xfrm>
              <a:off x="4951" y="202"/>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1" name="未知"/>
            <p:cNvSpPr>
              <a:spLocks noEditPoints="1"/>
            </p:cNvSpPr>
            <p:nvPr/>
          </p:nvSpPr>
          <p:spPr>
            <a:xfrm>
              <a:off x="4951" y="607"/>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2" name="未知"/>
            <p:cNvSpPr>
              <a:spLocks noEditPoints="1"/>
            </p:cNvSpPr>
            <p:nvPr/>
          </p:nvSpPr>
          <p:spPr>
            <a:xfrm>
              <a:off x="4951" y="101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3" name="未知"/>
            <p:cNvSpPr>
              <a:spLocks noEditPoints="1"/>
            </p:cNvSpPr>
            <p:nvPr/>
          </p:nvSpPr>
          <p:spPr>
            <a:xfrm>
              <a:off x="4951" y="141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4" name="未知"/>
            <p:cNvSpPr>
              <a:spLocks noEditPoints="1"/>
            </p:cNvSpPr>
            <p:nvPr/>
          </p:nvSpPr>
          <p:spPr>
            <a:xfrm>
              <a:off x="4951" y="182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5" name="未知"/>
            <p:cNvSpPr>
              <a:spLocks noEditPoints="1"/>
            </p:cNvSpPr>
            <p:nvPr/>
          </p:nvSpPr>
          <p:spPr>
            <a:xfrm>
              <a:off x="4951" y="2224"/>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6" name="未知"/>
            <p:cNvSpPr>
              <a:spLocks noEditPoints="1"/>
            </p:cNvSpPr>
            <p:nvPr/>
          </p:nvSpPr>
          <p:spPr>
            <a:xfrm>
              <a:off x="4951" y="2629"/>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7" name="未知"/>
            <p:cNvSpPr>
              <a:spLocks noEditPoints="1"/>
            </p:cNvSpPr>
            <p:nvPr/>
          </p:nvSpPr>
          <p:spPr>
            <a:xfrm>
              <a:off x="4951" y="303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8" name="未知"/>
            <p:cNvSpPr>
              <a:spLocks noEditPoints="1"/>
            </p:cNvSpPr>
            <p:nvPr/>
          </p:nvSpPr>
          <p:spPr>
            <a:xfrm>
              <a:off x="4951" y="3438"/>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89" name="未知"/>
            <p:cNvSpPr>
              <a:spLocks noEditPoints="1"/>
            </p:cNvSpPr>
            <p:nvPr/>
          </p:nvSpPr>
          <p:spPr>
            <a:xfrm>
              <a:off x="4951" y="384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9525">
              <a:noFill/>
            </a:ln>
          </p:spPr>
          <p:txBody>
            <a:bodyPr/>
            <a:p>
              <a:endParaRPr lang="zh-CN" altLang="en-US"/>
            </a:p>
          </p:txBody>
        </p:sp>
        <p:sp>
          <p:nvSpPr>
            <p:cNvPr id="6290" name="矩形 6289"/>
            <p:cNvSpPr/>
            <p:nvPr/>
          </p:nvSpPr>
          <p:spPr>
            <a:xfrm>
              <a:off x="4951" y="4246"/>
              <a:ext cx="20" cy="51"/>
            </a:xfrm>
            <a:prstGeom prst="rect">
              <a:avLst/>
            </a:prstGeom>
            <a:solidFill>
              <a:schemeClr val="bg2">
                <a:alpha val="59999"/>
              </a:schemeClr>
            </a:solidFill>
            <a:ln w="9525">
              <a:noFill/>
            </a:ln>
          </p:spPr>
          <p:txBody>
            <a:bodyPr/>
            <a:p>
              <a:endParaRPr lang="zh-CN" altLang="en-US"/>
            </a:p>
          </p:txBody>
        </p:sp>
        <p:sp>
          <p:nvSpPr>
            <p:cNvPr id="6291" name="未知"/>
            <p:cNvSpPr/>
            <p:nvPr/>
          </p:nvSpPr>
          <p:spPr>
            <a:xfrm>
              <a:off x="0" y="3281"/>
              <a:ext cx="20" cy="10"/>
            </a:xfrm>
            <a:custGeom>
              <a:avLst/>
              <a:gdLst/>
              <a:ahLst/>
              <a:cxnLst/>
              <a:pathLst>
                <a:path w="4" h="2">
                  <a:moveTo>
                    <a:pt x="0" y="1"/>
                  </a:moveTo>
                  <a:cubicBezTo>
                    <a:pt x="1" y="2"/>
                    <a:pt x="4" y="0"/>
                    <a:pt x="0" y="1"/>
                  </a:cubicBezTo>
                  <a:close/>
                </a:path>
              </a:pathLst>
            </a:custGeom>
            <a:solidFill>
              <a:schemeClr val="bg2">
                <a:alpha val="59999"/>
              </a:schemeClr>
            </a:solidFill>
            <a:ln w="9525">
              <a:noFill/>
            </a:ln>
          </p:spPr>
          <p:txBody>
            <a:bodyPr/>
            <a:p>
              <a:endParaRPr lang="zh-CN" altLang="en-US"/>
            </a:p>
          </p:txBody>
        </p:sp>
      </p:grpSp>
      <p:grpSp>
        <p:nvGrpSpPr>
          <p:cNvPr id="6292" name="组合 6291"/>
          <p:cNvGrpSpPr/>
          <p:nvPr/>
        </p:nvGrpSpPr>
        <p:grpSpPr>
          <a:xfrm>
            <a:off x="1066800" y="3444875"/>
            <a:ext cx="533400" cy="492125"/>
            <a:chOff x="0" y="0"/>
            <a:chExt cx="1062" cy="981"/>
          </a:xfrm>
        </p:grpSpPr>
        <p:sp>
          <p:nvSpPr>
            <p:cNvPr id="6293"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294"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295"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296"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297"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298"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299"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00"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01"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02"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03"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04"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05"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06" name="组合 6305"/>
          <p:cNvGrpSpPr/>
          <p:nvPr/>
        </p:nvGrpSpPr>
        <p:grpSpPr>
          <a:xfrm>
            <a:off x="1066800" y="4552950"/>
            <a:ext cx="533400" cy="492125"/>
            <a:chOff x="0" y="0"/>
            <a:chExt cx="1062" cy="981"/>
          </a:xfrm>
        </p:grpSpPr>
        <p:sp>
          <p:nvSpPr>
            <p:cNvPr id="6307"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308"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309"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310"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311"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312"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313"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14"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15"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16"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17"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18"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19"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20" name="组合 6319"/>
          <p:cNvGrpSpPr/>
          <p:nvPr/>
        </p:nvGrpSpPr>
        <p:grpSpPr>
          <a:xfrm>
            <a:off x="1066800" y="5562600"/>
            <a:ext cx="533400" cy="492125"/>
            <a:chOff x="0" y="0"/>
            <a:chExt cx="1062" cy="981"/>
          </a:xfrm>
        </p:grpSpPr>
        <p:sp>
          <p:nvSpPr>
            <p:cNvPr id="6321"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322"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323"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324"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325"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326"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327"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28"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29"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30"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31"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32"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33"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34" name="组合 6333"/>
          <p:cNvGrpSpPr/>
          <p:nvPr/>
        </p:nvGrpSpPr>
        <p:grpSpPr>
          <a:xfrm>
            <a:off x="381000" y="3962400"/>
            <a:ext cx="533400" cy="492125"/>
            <a:chOff x="0" y="0"/>
            <a:chExt cx="1062" cy="981"/>
          </a:xfrm>
        </p:grpSpPr>
        <p:sp>
          <p:nvSpPr>
            <p:cNvPr id="6335"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336"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337"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338"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339"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340"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341"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42"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43"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44"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45"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46"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47"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48" name="组合 6347"/>
          <p:cNvGrpSpPr/>
          <p:nvPr/>
        </p:nvGrpSpPr>
        <p:grpSpPr>
          <a:xfrm>
            <a:off x="381000" y="5070475"/>
            <a:ext cx="533400" cy="492125"/>
            <a:chOff x="0" y="0"/>
            <a:chExt cx="1062" cy="981"/>
          </a:xfrm>
        </p:grpSpPr>
        <p:sp>
          <p:nvSpPr>
            <p:cNvPr id="6349"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350"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351"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352"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353"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354"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355"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56"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57"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58"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59"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60"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61"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62" name="组合 6361"/>
          <p:cNvGrpSpPr/>
          <p:nvPr/>
        </p:nvGrpSpPr>
        <p:grpSpPr>
          <a:xfrm>
            <a:off x="381000" y="6121400"/>
            <a:ext cx="533400" cy="492125"/>
            <a:chOff x="0" y="0"/>
            <a:chExt cx="1062" cy="981"/>
          </a:xfrm>
        </p:grpSpPr>
        <p:sp>
          <p:nvSpPr>
            <p:cNvPr id="6363" name="未知"/>
            <p:cNvSpPr/>
            <p:nvPr userDrawn="1"/>
          </p:nvSpPr>
          <p:spPr>
            <a:xfrm>
              <a:off x="25" y="0"/>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9525">
              <a:noFill/>
            </a:ln>
          </p:spPr>
          <p:txBody>
            <a:bodyPr/>
            <a:p>
              <a:endParaRPr lang="zh-CN" altLang="en-US"/>
            </a:p>
          </p:txBody>
        </p:sp>
        <p:sp>
          <p:nvSpPr>
            <p:cNvPr id="6364" name="未知"/>
            <p:cNvSpPr>
              <a:spLocks noEditPoints="1"/>
            </p:cNvSpPr>
            <p:nvPr userDrawn="1"/>
          </p:nvSpPr>
          <p:spPr>
            <a:xfrm>
              <a:off x="0" y="5"/>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9525">
              <a:noFill/>
            </a:ln>
          </p:spPr>
          <p:txBody>
            <a:bodyPr/>
            <a:p>
              <a:endParaRPr lang="zh-CN" altLang="en-US"/>
            </a:p>
          </p:txBody>
        </p:sp>
        <p:sp>
          <p:nvSpPr>
            <p:cNvPr id="6365" name="未知"/>
            <p:cNvSpPr/>
            <p:nvPr userDrawn="1"/>
          </p:nvSpPr>
          <p:spPr>
            <a:xfrm>
              <a:off x="252" y="470"/>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9525">
              <a:noFill/>
            </a:ln>
          </p:spPr>
          <p:txBody>
            <a:bodyPr/>
            <a:p>
              <a:endParaRPr lang="zh-CN" altLang="en-US"/>
            </a:p>
          </p:txBody>
        </p:sp>
        <p:sp>
          <p:nvSpPr>
            <p:cNvPr id="6366" name="未知"/>
            <p:cNvSpPr/>
            <p:nvPr userDrawn="1"/>
          </p:nvSpPr>
          <p:spPr>
            <a:xfrm>
              <a:off x="171" y="511"/>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9525">
              <a:noFill/>
            </a:ln>
          </p:spPr>
          <p:txBody>
            <a:bodyPr/>
            <a:p>
              <a:endParaRPr lang="zh-CN" altLang="en-US"/>
            </a:p>
          </p:txBody>
        </p:sp>
        <p:sp>
          <p:nvSpPr>
            <p:cNvPr id="6367" name="未知"/>
            <p:cNvSpPr/>
            <p:nvPr userDrawn="1"/>
          </p:nvSpPr>
          <p:spPr>
            <a:xfrm>
              <a:off x="126" y="238"/>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9525">
              <a:noFill/>
            </a:ln>
          </p:spPr>
          <p:txBody>
            <a:bodyPr/>
            <a:p>
              <a:endParaRPr lang="zh-CN" altLang="en-US"/>
            </a:p>
          </p:txBody>
        </p:sp>
        <p:sp>
          <p:nvSpPr>
            <p:cNvPr id="6368" name="未知"/>
            <p:cNvSpPr/>
            <p:nvPr userDrawn="1"/>
          </p:nvSpPr>
          <p:spPr>
            <a:xfrm>
              <a:off x="404" y="561"/>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9525">
              <a:noFill/>
            </a:ln>
          </p:spPr>
          <p:txBody>
            <a:bodyPr/>
            <a:p>
              <a:endParaRPr lang="zh-CN" altLang="en-US"/>
            </a:p>
          </p:txBody>
        </p:sp>
        <p:sp>
          <p:nvSpPr>
            <p:cNvPr id="6369" name="未知"/>
            <p:cNvSpPr/>
            <p:nvPr userDrawn="1"/>
          </p:nvSpPr>
          <p:spPr>
            <a:xfrm>
              <a:off x="809" y="374"/>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9525">
              <a:noFill/>
            </a:ln>
          </p:spPr>
          <p:txBody>
            <a:bodyPr/>
            <a:p>
              <a:endParaRPr lang="zh-CN" altLang="en-US"/>
            </a:p>
          </p:txBody>
        </p:sp>
        <p:sp>
          <p:nvSpPr>
            <p:cNvPr id="6370" name="未知"/>
            <p:cNvSpPr/>
            <p:nvPr userDrawn="1"/>
          </p:nvSpPr>
          <p:spPr>
            <a:xfrm>
              <a:off x="869" y="369"/>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9525">
              <a:noFill/>
            </a:ln>
          </p:spPr>
          <p:txBody>
            <a:bodyPr/>
            <a:p>
              <a:endParaRPr lang="zh-CN" altLang="en-US"/>
            </a:p>
          </p:txBody>
        </p:sp>
        <p:sp>
          <p:nvSpPr>
            <p:cNvPr id="6371" name="未知"/>
            <p:cNvSpPr/>
            <p:nvPr userDrawn="1"/>
          </p:nvSpPr>
          <p:spPr>
            <a:xfrm>
              <a:off x="864" y="420"/>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9525">
              <a:noFill/>
            </a:ln>
          </p:spPr>
          <p:txBody>
            <a:bodyPr/>
            <a:p>
              <a:endParaRPr lang="zh-CN" altLang="en-US"/>
            </a:p>
          </p:txBody>
        </p:sp>
        <p:sp>
          <p:nvSpPr>
            <p:cNvPr id="6372" name="未知"/>
            <p:cNvSpPr/>
            <p:nvPr userDrawn="1"/>
          </p:nvSpPr>
          <p:spPr>
            <a:xfrm>
              <a:off x="748" y="501"/>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9525">
              <a:noFill/>
            </a:ln>
          </p:spPr>
          <p:txBody>
            <a:bodyPr/>
            <a:p>
              <a:endParaRPr lang="zh-CN" altLang="en-US"/>
            </a:p>
          </p:txBody>
        </p:sp>
        <p:sp>
          <p:nvSpPr>
            <p:cNvPr id="6373" name="未知"/>
            <p:cNvSpPr/>
            <p:nvPr userDrawn="1"/>
          </p:nvSpPr>
          <p:spPr>
            <a:xfrm>
              <a:off x="773" y="556"/>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9525">
              <a:noFill/>
            </a:ln>
          </p:spPr>
          <p:txBody>
            <a:bodyPr/>
            <a:p>
              <a:endParaRPr lang="zh-CN" altLang="en-US"/>
            </a:p>
          </p:txBody>
        </p:sp>
        <p:sp>
          <p:nvSpPr>
            <p:cNvPr id="6374" name="未知"/>
            <p:cNvSpPr/>
            <p:nvPr userDrawn="1"/>
          </p:nvSpPr>
          <p:spPr>
            <a:xfrm>
              <a:off x="763" y="602"/>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9525">
              <a:noFill/>
            </a:ln>
          </p:spPr>
          <p:txBody>
            <a:bodyPr/>
            <a:p>
              <a:endParaRPr lang="zh-CN" altLang="en-US"/>
            </a:p>
          </p:txBody>
        </p:sp>
        <p:sp>
          <p:nvSpPr>
            <p:cNvPr id="6375" name="未知"/>
            <p:cNvSpPr/>
            <p:nvPr userDrawn="1"/>
          </p:nvSpPr>
          <p:spPr>
            <a:xfrm>
              <a:off x="900" y="521"/>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9525">
              <a:noFill/>
            </a:ln>
          </p:spPr>
          <p:txBody>
            <a:bodyPr/>
            <a:p>
              <a:endParaRPr lang="zh-CN" altLang="en-US"/>
            </a:p>
          </p:txBody>
        </p:sp>
      </p:grpSp>
      <p:grpSp>
        <p:nvGrpSpPr>
          <p:cNvPr id="6376" name="组合 6375"/>
          <p:cNvGrpSpPr/>
          <p:nvPr/>
        </p:nvGrpSpPr>
        <p:grpSpPr>
          <a:xfrm>
            <a:off x="6934200" y="0"/>
            <a:ext cx="2317750" cy="2055813"/>
            <a:chOff x="0" y="0"/>
            <a:chExt cx="1748" cy="1556"/>
          </a:xfrm>
        </p:grpSpPr>
        <p:sp>
          <p:nvSpPr>
            <p:cNvPr id="6377" name="未知"/>
            <p:cNvSpPr/>
            <p:nvPr userDrawn="1"/>
          </p:nvSpPr>
          <p:spPr>
            <a:xfrm>
              <a:off x="81" y="0"/>
              <a:ext cx="1586" cy="1443"/>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9525">
              <a:noFill/>
            </a:ln>
          </p:spPr>
          <p:txBody>
            <a:bodyPr/>
            <a:p>
              <a:endParaRPr lang="zh-CN" altLang="en-US"/>
            </a:p>
          </p:txBody>
        </p:sp>
        <p:grpSp>
          <p:nvGrpSpPr>
            <p:cNvPr id="6378" name="组合 6377"/>
            <p:cNvGrpSpPr/>
            <p:nvPr userDrawn="1"/>
          </p:nvGrpSpPr>
          <p:grpSpPr>
            <a:xfrm>
              <a:off x="0" y="5"/>
              <a:ext cx="1748" cy="1551"/>
              <a:chOff x="0" y="0"/>
              <a:chExt cx="2958" cy="2699"/>
            </a:xfrm>
          </p:grpSpPr>
          <p:sp>
            <p:nvSpPr>
              <p:cNvPr id="6379" name="未知"/>
              <p:cNvSpPr/>
              <p:nvPr/>
            </p:nvSpPr>
            <p:spPr>
              <a:xfrm>
                <a:off x="142" y="0"/>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9525">
                <a:noFill/>
              </a:ln>
            </p:spPr>
            <p:txBody>
              <a:bodyPr/>
              <a:p>
                <a:endParaRPr lang="zh-CN" altLang="en-US"/>
              </a:p>
            </p:txBody>
          </p:sp>
          <p:sp>
            <p:nvSpPr>
              <p:cNvPr id="6380" name="未知"/>
              <p:cNvSpPr>
                <a:spLocks noEditPoints="1"/>
              </p:cNvSpPr>
              <p:nvPr/>
            </p:nvSpPr>
            <p:spPr>
              <a:xfrm>
                <a:off x="0" y="0"/>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9525">
                <a:noFill/>
              </a:ln>
            </p:spPr>
            <p:txBody>
              <a:bodyPr/>
              <a:p>
                <a:endParaRPr lang="zh-CN" altLang="en-US"/>
              </a:p>
            </p:txBody>
          </p:sp>
          <p:sp>
            <p:nvSpPr>
              <p:cNvPr id="6381" name="未知"/>
              <p:cNvSpPr/>
              <p:nvPr/>
            </p:nvSpPr>
            <p:spPr>
              <a:xfrm>
                <a:off x="703" y="1269"/>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9525">
                <a:noFill/>
              </a:ln>
            </p:spPr>
            <p:txBody>
              <a:bodyPr/>
              <a:p>
                <a:endParaRPr lang="zh-CN" altLang="en-US"/>
              </a:p>
            </p:txBody>
          </p:sp>
          <p:sp>
            <p:nvSpPr>
              <p:cNvPr id="6382" name="未知"/>
              <p:cNvSpPr/>
              <p:nvPr/>
            </p:nvSpPr>
            <p:spPr>
              <a:xfrm>
                <a:off x="485" y="1385"/>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9525">
                <a:noFill/>
              </a:ln>
            </p:spPr>
            <p:txBody>
              <a:bodyPr/>
              <a:p>
                <a:endParaRPr lang="zh-CN" altLang="en-US"/>
              </a:p>
            </p:txBody>
          </p:sp>
          <p:sp>
            <p:nvSpPr>
              <p:cNvPr id="6383" name="未知"/>
              <p:cNvSpPr/>
              <p:nvPr/>
            </p:nvSpPr>
            <p:spPr>
              <a:xfrm>
                <a:off x="354" y="627"/>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9525">
                <a:noFill/>
              </a:ln>
            </p:spPr>
            <p:txBody>
              <a:bodyPr/>
              <a:p>
                <a:endParaRPr lang="zh-CN" altLang="en-US"/>
              </a:p>
            </p:txBody>
          </p:sp>
          <p:sp>
            <p:nvSpPr>
              <p:cNvPr id="6384" name="未知"/>
              <p:cNvSpPr/>
              <p:nvPr/>
            </p:nvSpPr>
            <p:spPr>
              <a:xfrm>
                <a:off x="1128" y="1527"/>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9525">
                <a:noFill/>
              </a:ln>
            </p:spPr>
            <p:txBody>
              <a:bodyPr/>
              <a:p>
                <a:endParaRPr lang="zh-CN" altLang="en-US"/>
              </a:p>
            </p:txBody>
          </p:sp>
          <p:sp>
            <p:nvSpPr>
              <p:cNvPr id="6385" name="未知"/>
              <p:cNvSpPr/>
              <p:nvPr/>
            </p:nvSpPr>
            <p:spPr>
              <a:xfrm>
                <a:off x="2255" y="1006"/>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9525">
                <a:noFill/>
              </a:ln>
            </p:spPr>
            <p:txBody>
              <a:bodyPr/>
              <a:p>
                <a:endParaRPr lang="zh-CN" altLang="en-US"/>
              </a:p>
            </p:txBody>
          </p:sp>
          <p:sp>
            <p:nvSpPr>
              <p:cNvPr id="6386" name="未知"/>
              <p:cNvSpPr/>
              <p:nvPr/>
            </p:nvSpPr>
            <p:spPr>
              <a:xfrm>
                <a:off x="2422" y="986"/>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9525">
                <a:noFill/>
              </a:ln>
            </p:spPr>
            <p:txBody>
              <a:bodyPr/>
              <a:p>
                <a:endParaRPr lang="zh-CN" altLang="en-US"/>
              </a:p>
            </p:txBody>
          </p:sp>
          <p:sp>
            <p:nvSpPr>
              <p:cNvPr id="6387" name="未知"/>
              <p:cNvSpPr/>
              <p:nvPr/>
            </p:nvSpPr>
            <p:spPr>
              <a:xfrm>
                <a:off x="2407" y="1183"/>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9525">
                <a:noFill/>
              </a:ln>
            </p:spPr>
            <p:txBody>
              <a:bodyPr/>
              <a:p>
                <a:endParaRPr lang="zh-CN" altLang="en-US"/>
              </a:p>
            </p:txBody>
          </p:sp>
          <p:sp>
            <p:nvSpPr>
              <p:cNvPr id="6388" name="未知"/>
              <p:cNvSpPr/>
              <p:nvPr/>
            </p:nvSpPr>
            <p:spPr>
              <a:xfrm>
                <a:off x="2083" y="1360"/>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9525">
                <a:noFill/>
              </a:ln>
            </p:spPr>
            <p:txBody>
              <a:bodyPr/>
              <a:p>
                <a:endParaRPr lang="zh-CN" altLang="en-US"/>
              </a:p>
            </p:txBody>
          </p:sp>
          <p:sp>
            <p:nvSpPr>
              <p:cNvPr id="6389" name="未知"/>
              <p:cNvSpPr/>
              <p:nvPr/>
            </p:nvSpPr>
            <p:spPr>
              <a:xfrm>
                <a:off x="2159" y="1522"/>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9525">
                <a:noFill/>
              </a:ln>
            </p:spPr>
            <p:txBody>
              <a:bodyPr/>
              <a:p>
                <a:endParaRPr lang="zh-CN" altLang="en-US"/>
              </a:p>
            </p:txBody>
          </p:sp>
          <p:sp>
            <p:nvSpPr>
              <p:cNvPr id="6390" name="未知"/>
              <p:cNvSpPr/>
              <p:nvPr/>
            </p:nvSpPr>
            <p:spPr>
              <a:xfrm>
                <a:off x="2124" y="1638"/>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9525">
                <a:noFill/>
              </a:ln>
            </p:spPr>
            <p:txBody>
              <a:bodyPr/>
              <a:p>
                <a:endParaRPr lang="zh-CN" altLang="en-US"/>
              </a:p>
            </p:txBody>
          </p:sp>
          <p:sp>
            <p:nvSpPr>
              <p:cNvPr id="6391" name="未知"/>
              <p:cNvSpPr/>
              <p:nvPr/>
            </p:nvSpPr>
            <p:spPr>
              <a:xfrm>
                <a:off x="2503" y="1446"/>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9525">
                <a:noFill/>
              </a:ln>
            </p:spPr>
            <p:txBody>
              <a:bodyPr/>
              <a:p>
                <a:endParaRPr lang="zh-CN" altLang="en-US"/>
              </a:p>
            </p:txBody>
          </p:sp>
        </p:grpSp>
      </p:grpSp>
      <p:sp>
        <p:nvSpPr>
          <p:cNvPr id="6392" name="标题 6391"/>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6393" name="文本占位符 6392"/>
          <p:cNvSpPr>
            <a:spLocks noGrp="1" noRot="1"/>
          </p:cNvSpPr>
          <p:nvPr>
            <p:ph type="body" idx="1"/>
          </p:nvPr>
        </p:nvSpPr>
        <p:spPr>
          <a:xfrm>
            <a:off x="609600" y="1600200"/>
            <a:ext cx="8153400" cy="44989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394" name="日期占位符 6393"/>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6395" name="页脚占位符 6394"/>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6396" name="灯片编号占位符 6395"/>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任意多边形 12"/>
          <p:cNvSpPr/>
          <p:nvPr/>
        </p:nvSpPr>
        <p:spPr>
          <a:xfrm>
            <a:off x="498475" y="5945188"/>
            <a:ext cx="4941888" cy="920750"/>
          </a:xfrm>
          <a:custGeom>
            <a:avLst/>
            <a:gdLst>
              <a:gd name="txL" fmla="*/ 0 w 7485"/>
              <a:gd name="txT" fmla="*/ 0 h 337"/>
              <a:gd name="txR" fmla="*/ 7485 w 7485"/>
              <a:gd name="txB" fmla="*/ 337 h 337"/>
            </a:gdLst>
            <a:ahLst/>
            <a:cxnLst>
              <a:cxn ang="0">
                <a:pos x="0" y="0"/>
              </a:cxn>
              <a:cxn ang="0">
                <a:pos x="5760" y="0"/>
              </a:cxn>
              <a:cxn ang="0">
                <a:pos x="5760" y="528"/>
              </a:cxn>
              <a:cxn ang="0">
                <a:pos x="48" y="0"/>
              </a:cxn>
            </a:cxnLst>
            <a:rect l="txL" t="txT" r="txR" b="txB"/>
            <a:pathLst>
              <a:path w="7485" h="337">
                <a:moveTo>
                  <a:pt x="0" y="2"/>
                </a:moveTo>
                <a:lnTo>
                  <a:pt x="7485" y="337"/>
                </a:lnTo>
                <a:lnTo>
                  <a:pt x="5558" y="337"/>
                </a:lnTo>
                <a:lnTo>
                  <a:pt x="1" y="0"/>
                </a:lnTo>
              </a:path>
            </a:pathLst>
          </a:custGeom>
          <a:solidFill>
            <a:srgbClr val="9DCADC">
              <a:alpha val="39999"/>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8195" name="任意多边形 11"/>
          <p:cNvSpPr/>
          <p:nvPr/>
        </p:nvSpPr>
        <p:spPr>
          <a:xfrm>
            <a:off x="485775" y="5938838"/>
            <a:ext cx="3690938" cy="933450"/>
          </a:xfrm>
          <a:custGeom>
            <a:avLst/>
            <a:gdLst>
              <a:gd name="txL" fmla="*/ 0 w 5591"/>
              <a:gd name="txT" fmla="*/ 0 h 588"/>
              <a:gd name="txR" fmla="*/ 5591 w 5591"/>
              <a:gd name="txB" fmla="*/ 588 h 588"/>
            </a:gdLst>
            <a:ahLst/>
            <a:cxnLst>
              <a:cxn ang="0">
                <a:pos x="0" y="0"/>
              </a:cxn>
              <a:cxn ang="0">
                <a:pos x="5760" y="0"/>
              </a:cxn>
              <a:cxn ang="0">
                <a:pos x="5760" y="528"/>
              </a:cxn>
              <a:cxn ang="0">
                <a:pos x="48" y="0"/>
              </a:cxn>
            </a:cxnLst>
            <a:rect l="txL" t="txT" r="txR" b="txB"/>
            <a:pathLst>
              <a:path w="5591" h="588">
                <a:moveTo>
                  <a:pt x="0" y="0"/>
                </a:moveTo>
                <a:lnTo>
                  <a:pt x="5591" y="585"/>
                </a:lnTo>
                <a:lnTo>
                  <a:pt x="4415" y="588"/>
                </a:lnTo>
                <a:lnTo>
                  <a:pt x="12" y="4"/>
                </a:lnTo>
              </a:path>
            </a:pathLst>
          </a:custGeom>
          <a:solidFill>
            <a:srgbClr val="000000">
              <a:alpha val="100000"/>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8196" name="直角三角形 13"/>
          <p:cNvSpPr/>
          <p:nvPr/>
        </p:nvSpPr>
        <p:spPr>
          <a:xfrm>
            <a:off x="0" y="5791200"/>
            <a:ext cx="3397250" cy="1081088"/>
          </a:xfrm>
          <a:prstGeom prst="rtTriangle">
            <a:avLst/>
          </a:prstGeom>
          <a:blipFill rotWithShape="1">
            <a:blip r:embed="rId12">
              <a:alphaModFix amt="50000"/>
            </a:blip>
          </a:blipFill>
          <a:ln w="9525">
            <a:noFill/>
          </a:ln>
        </p:spPr>
        <p:txBody>
          <a:bodyPr vert="horz" wrap="square" anchor="ctr"/>
          <a:p>
            <a:pPr lvl="0" algn="ctr" eaLnBrk="1" latinLnBrk="0" hangingPunct="1">
              <a:lnSpc>
                <a:spcPct val="100000"/>
              </a:lnSpc>
            </a:pPr>
            <a:endParaRPr sz="1800">
              <a:solidFill>
                <a:srgbClr val="FFFFFF"/>
              </a:solidFill>
              <a:latin typeface="Lucida Sans Unicode" panose="020B0602030504020204" charset="0"/>
              <a:ea typeface="Lucida Sans Unicode" panose="020B0602030504020204" charset="0"/>
              <a:sym typeface="Lucida Sans Unicode" panose="020B0602030504020204" charset="0"/>
            </a:endParaRPr>
          </a:p>
        </p:txBody>
      </p:sp>
      <p:sp>
        <p:nvSpPr>
          <p:cNvPr id="8197" name="直接连接符 14"/>
          <p:cNvSpPr/>
          <p:nvPr/>
        </p:nvSpPr>
        <p:spPr>
          <a:xfrm>
            <a:off x="0" y="5788025"/>
            <a:ext cx="3397250" cy="1084263"/>
          </a:xfrm>
          <a:prstGeom prst="line">
            <a:avLst/>
          </a:prstGeom>
          <a:ln w="12065" cap="flat" cmpd="sng">
            <a:pattFill prst="horz">
              <a:fgClr>
                <a:schemeClr val="accent1"/>
              </a:fgClr>
              <a:bgClr>
                <a:srgbClr val="FFFFFF"/>
              </a:bgClr>
            </a:pattFill>
            <a:prstDash val="solid"/>
            <a:headEnd type="none" w="med" len="med"/>
            <a:tailEnd type="none" w="med" len="med"/>
          </a:ln>
        </p:spPr>
      </p:sp>
      <p:sp>
        <p:nvSpPr>
          <p:cNvPr id="8198" name="标题占位符 8"/>
          <p:cNvSpPr>
            <a:spLocks noGrp="1"/>
          </p:cNvSpPr>
          <p:nvPr>
            <p:ph type="title"/>
          </p:nvPr>
        </p:nvSpPr>
        <p:spPr>
          <a:xfrm>
            <a:off x="457200" y="274638"/>
            <a:ext cx="8229600" cy="1143000"/>
          </a:xfrm>
          <a:prstGeom prst="rect">
            <a:avLst/>
          </a:prstGeom>
          <a:noFill/>
          <a:ln w="9525">
            <a:noFill/>
          </a:ln>
        </p:spPr>
        <p:txBody>
          <a:bodyPr vert="horz" anchor="ctr">
            <a:normAutofit/>
          </a:bodyPr>
          <a:p>
            <a:pPr lvl="0"/>
            <a:r>
              <a:rPr lang="zh-CN" altLang="en-US"/>
              <a:t>单击此处编辑母版标题样式</a:t>
            </a:r>
            <a:endParaRPr lang="zh-CN" altLang="en-US"/>
          </a:p>
        </p:txBody>
      </p:sp>
      <p:sp>
        <p:nvSpPr>
          <p:cNvPr id="8199" name="文本占位符 29"/>
          <p:cNvSpPr>
            <a:spLocks noGrp="1"/>
          </p:cNvSpPr>
          <p:nvPr>
            <p:ph type="body" idx="1"/>
          </p:nvPr>
        </p:nvSpPr>
        <p:spPr>
          <a:xfrm>
            <a:off x="457200" y="1481138"/>
            <a:ext cx="8229600" cy="4525962"/>
          </a:xfrm>
          <a:prstGeom prst="rect">
            <a:avLst/>
          </a:prstGeom>
          <a:noFill/>
          <a:ln w="9525">
            <a:noFill/>
          </a:ln>
        </p:spPr>
        <p:txBody>
          <a:bodyPr vert="horz">
            <a:normAutofit/>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200" name="日期占位符 9"/>
          <p:cNvSpPr>
            <a:spLocks noGrp="1"/>
          </p:cNvSpPr>
          <p:nvPr>
            <p:ph type="dt" sz="half" idx="2"/>
          </p:nvPr>
        </p:nvSpPr>
        <p:spPr>
          <a:xfrm>
            <a:off x="6727825" y="6407150"/>
            <a:ext cx="1919288" cy="366713"/>
          </a:xfrm>
          <a:prstGeom prst="rect">
            <a:avLst/>
          </a:prstGeom>
          <a:noFill/>
          <a:ln w="9525">
            <a:noFill/>
          </a:ln>
        </p:spPr>
        <p:txBody>
          <a:bodyPr vert="horz" anchor="b"/>
          <a:lstStyle>
            <a:lvl1pPr algn="l">
              <a:defRPr sz="1000">
                <a:solidFill>
                  <a:schemeClr val="tx1"/>
                </a:solidFill>
              </a:defRPr>
            </a:lvl1p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8201" name="页脚占位符 21"/>
          <p:cNvSpPr>
            <a:spLocks noGrp="1"/>
          </p:cNvSpPr>
          <p:nvPr>
            <p:ph type="ftr" sz="quarter" idx="3"/>
          </p:nvPr>
        </p:nvSpPr>
        <p:spPr>
          <a:xfrm>
            <a:off x="4379913" y="6407150"/>
            <a:ext cx="2351087" cy="365125"/>
          </a:xfrm>
          <a:prstGeom prst="rect">
            <a:avLst/>
          </a:prstGeom>
          <a:noFill/>
          <a:ln w="9525">
            <a:noFill/>
          </a:ln>
        </p:spPr>
        <p:txBody>
          <a:bodyPr vert="horz" anchor="b"/>
          <a:lstStyle>
            <a:lvl1pPr algn="r">
              <a:defRPr sz="1000">
                <a:solidFill>
                  <a:schemeClr val="tx1"/>
                </a:solidFill>
              </a:defRPr>
            </a:lvl1pPr>
          </a:lstStyle>
          <a:p>
            <a:pPr lvl="0" eaLnBrk="1" latinLnBrk="0" hangingPunct="1"/>
            <a:endParaRPr>
              <a:latin typeface="Arial" panose="020B0604020202020204" pitchFamily="34" charset="0"/>
            </a:endParaRPr>
          </a:p>
        </p:txBody>
      </p:sp>
      <p:sp>
        <p:nvSpPr>
          <p:cNvPr id="8202" name="灯片编号占位符 17"/>
          <p:cNvSpPr>
            <a:spLocks noGrp="1"/>
          </p:cNvSpPr>
          <p:nvPr>
            <p:ph type="sldNum" sz="quarter" idx="4"/>
          </p:nvPr>
        </p:nvSpPr>
        <p:spPr>
          <a:xfrm>
            <a:off x="8647113" y="6407150"/>
            <a:ext cx="366712" cy="365125"/>
          </a:xfrm>
          <a:prstGeom prst="rect">
            <a:avLst/>
          </a:prstGeom>
          <a:noFill/>
          <a:ln w="9525">
            <a:noFill/>
          </a:ln>
        </p:spPr>
        <p:txBody>
          <a:bodyPr vert="horz" anchor="b"/>
          <a:lstStyle>
            <a:lvl1pPr algn="r">
              <a:defRPr sz="1000" b="1">
                <a:solidFill>
                  <a:schemeClr val="tx1"/>
                </a:solidFill>
              </a:defRPr>
            </a:lvl1p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l" eaLnBrk="1" latinLnBrk="0" hangingPunct="1">
        <a:lnSpc>
          <a:spcPct val="100000"/>
        </a:lnSpc>
        <a:spcBef>
          <a:spcPct val="0"/>
        </a:spcBef>
        <a:buNone/>
        <a:defRPr sz="4100" b="1" kern="1200">
          <a:solidFill>
            <a:schemeClr val="tx2"/>
          </a:solidFill>
          <a:latin typeface="+mj-lt"/>
          <a:ea typeface="+mj-ea"/>
          <a:cs typeface="+mj-cs"/>
          <a:sym typeface="Lucida Sans Unicode" panose="020B0602030504020204" charset="0"/>
        </a:defRPr>
      </a:lvl1pPr>
    </p:titleStyle>
    <p:bodyStyle>
      <a:lvl1pPr marL="365125" lvl="0" indent="-254000" algn="l" defTabSz="0" eaLnBrk="1" fontAlgn="base" latinLnBrk="0" hangingPunct="1">
        <a:lnSpc>
          <a:spcPct val="100000"/>
        </a:lnSpc>
        <a:spcBef>
          <a:spcPts val="400"/>
        </a:spcBef>
        <a:spcAft>
          <a:spcPct val="0"/>
        </a:spcAft>
        <a:buClr>
          <a:schemeClr val="accent1"/>
        </a:buClr>
        <a:buSzPct val="68000"/>
        <a:buFont typeface="Wingdings 3" panose="05040102010807070707" charset="0"/>
        <a:buChar char=""/>
        <a:defRPr sz="2700" kern="1200">
          <a:solidFill>
            <a:schemeClr val="tx1"/>
          </a:solidFill>
          <a:latin typeface="+mn-lt"/>
          <a:ea typeface="+mn-ea"/>
          <a:cs typeface="+mn-cs"/>
          <a:sym typeface="Lucida Sans Unicode" panose="020B0602030504020204" charset="0"/>
        </a:defRPr>
      </a:lvl1pPr>
      <a:lvl2pPr marL="622300" lvl="1" indent="-228600" algn="l" defTabSz="0" eaLnBrk="1" fontAlgn="base" latinLnBrk="0" hangingPunct="1">
        <a:lnSpc>
          <a:spcPct val="100000"/>
        </a:lnSpc>
        <a:spcBef>
          <a:spcPts val="325"/>
        </a:spcBef>
        <a:spcAft>
          <a:spcPct val="0"/>
        </a:spcAft>
        <a:buClr>
          <a:schemeClr val="accent1"/>
        </a:buClr>
        <a:buSzPct val="68000"/>
        <a:buFont typeface="Verdana" panose="020B0604030504040204" charset="0"/>
        <a:buChar char="◦"/>
        <a:defRPr sz="23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2pPr>
      <a:lvl3pPr marL="860425" lvl="2"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21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3pPr>
      <a:lvl4pPr marL="1143000" lvl="3"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9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4pPr>
      <a:lvl5pPr marL="1371600" lvl="4"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5pPr>
      <a:lvl6pPr marL="2514600" lvl="5"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6pPr>
      <a:lvl7pPr marL="2971800" lvl="6"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7pPr>
      <a:lvl8pPr marL="3429000" lvl="7"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8pPr>
      <a:lvl9pPr marL="3886200" lvl="8"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9218" name="任意多边形 12"/>
          <p:cNvSpPr/>
          <p:nvPr/>
        </p:nvSpPr>
        <p:spPr>
          <a:xfrm>
            <a:off x="498475" y="5945188"/>
            <a:ext cx="4941888" cy="920750"/>
          </a:xfrm>
          <a:custGeom>
            <a:avLst/>
            <a:gdLst>
              <a:gd name="txL" fmla="*/ 0 w 7485"/>
              <a:gd name="txT" fmla="*/ 0 h 337"/>
              <a:gd name="txR" fmla="*/ 7485 w 7485"/>
              <a:gd name="txB" fmla="*/ 337 h 337"/>
            </a:gdLst>
            <a:ahLst/>
            <a:cxnLst>
              <a:cxn ang="0">
                <a:pos x="0" y="0"/>
              </a:cxn>
              <a:cxn ang="0">
                <a:pos x="5760" y="0"/>
              </a:cxn>
              <a:cxn ang="0">
                <a:pos x="5760" y="528"/>
              </a:cxn>
              <a:cxn ang="0">
                <a:pos x="48" y="0"/>
              </a:cxn>
            </a:cxnLst>
            <a:rect l="txL" t="txT" r="txR" b="txB"/>
            <a:pathLst>
              <a:path w="7485" h="337">
                <a:moveTo>
                  <a:pt x="0" y="2"/>
                </a:moveTo>
                <a:lnTo>
                  <a:pt x="7485" y="337"/>
                </a:lnTo>
                <a:lnTo>
                  <a:pt x="5558" y="337"/>
                </a:lnTo>
                <a:lnTo>
                  <a:pt x="1" y="0"/>
                </a:lnTo>
              </a:path>
            </a:pathLst>
          </a:custGeom>
          <a:solidFill>
            <a:srgbClr val="9DCADC">
              <a:alpha val="39999"/>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9219" name="任意多边形 11"/>
          <p:cNvSpPr/>
          <p:nvPr/>
        </p:nvSpPr>
        <p:spPr>
          <a:xfrm>
            <a:off x="485775" y="5938838"/>
            <a:ext cx="3690938" cy="933450"/>
          </a:xfrm>
          <a:custGeom>
            <a:avLst/>
            <a:gdLst>
              <a:gd name="txL" fmla="*/ 0 w 5591"/>
              <a:gd name="txT" fmla="*/ 0 h 588"/>
              <a:gd name="txR" fmla="*/ 5591 w 5591"/>
              <a:gd name="txB" fmla="*/ 588 h 588"/>
            </a:gdLst>
            <a:ahLst/>
            <a:cxnLst>
              <a:cxn ang="0">
                <a:pos x="0" y="0"/>
              </a:cxn>
              <a:cxn ang="0">
                <a:pos x="5760" y="0"/>
              </a:cxn>
              <a:cxn ang="0">
                <a:pos x="5760" y="528"/>
              </a:cxn>
              <a:cxn ang="0">
                <a:pos x="48" y="0"/>
              </a:cxn>
            </a:cxnLst>
            <a:rect l="txL" t="txT" r="txR" b="txB"/>
            <a:pathLst>
              <a:path w="5591" h="588">
                <a:moveTo>
                  <a:pt x="0" y="0"/>
                </a:moveTo>
                <a:lnTo>
                  <a:pt x="5591" y="585"/>
                </a:lnTo>
                <a:lnTo>
                  <a:pt x="4415" y="588"/>
                </a:lnTo>
                <a:lnTo>
                  <a:pt x="12" y="4"/>
                </a:lnTo>
              </a:path>
            </a:pathLst>
          </a:custGeom>
          <a:solidFill>
            <a:srgbClr val="000000">
              <a:alpha val="100000"/>
            </a:srgbClr>
          </a:solidFill>
          <a:ln w="9525">
            <a:noFill/>
          </a:ln>
        </p:spPr>
        <p:txBody>
          <a:bodyPr vert="horz" wrap="square" anchor="t"/>
          <a:p>
            <a:pPr lvl="0">
              <a:lnSpc>
                <a:spcPct val="100000"/>
              </a:lnSpc>
            </a:pPr>
            <a:endParaRPr sz="180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9220" name="直角三角形 13"/>
          <p:cNvSpPr/>
          <p:nvPr/>
        </p:nvSpPr>
        <p:spPr>
          <a:xfrm>
            <a:off x="0" y="5791200"/>
            <a:ext cx="3397250" cy="1081088"/>
          </a:xfrm>
          <a:prstGeom prst="rtTriangle">
            <a:avLst/>
          </a:prstGeom>
          <a:blipFill rotWithShape="1">
            <a:blip r:embed="rId12">
              <a:alphaModFix amt="50000"/>
            </a:blip>
          </a:blipFill>
          <a:ln w="9525">
            <a:noFill/>
          </a:ln>
        </p:spPr>
        <p:txBody>
          <a:bodyPr vert="horz" wrap="square" anchor="ctr"/>
          <a:p>
            <a:pPr lvl="0" algn="ctr" eaLnBrk="1" latinLnBrk="0" hangingPunct="1">
              <a:lnSpc>
                <a:spcPct val="100000"/>
              </a:lnSpc>
            </a:pPr>
            <a:endParaRPr sz="1800">
              <a:solidFill>
                <a:srgbClr val="FFFFFF"/>
              </a:solidFill>
              <a:latin typeface="Lucida Sans Unicode" panose="020B0602030504020204" charset="0"/>
              <a:ea typeface="Lucida Sans Unicode" panose="020B0602030504020204" charset="0"/>
              <a:sym typeface="Lucida Sans Unicode" panose="020B0602030504020204" charset="0"/>
            </a:endParaRPr>
          </a:p>
        </p:txBody>
      </p:sp>
      <p:sp>
        <p:nvSpPr>
          <p:cNvPr id="9221" name="直接连接符 14"/>
          <p:cNvSpPr/>
          <p:nvPr/>
        </p:nvSpPr>
        <p:spPr>
          <a:xfrm>
            <a:off x="0" y="5788025"/>
            <a:ext cx="3397250" cy="1084263"/>
          </a:xfrm>
          <a:prstGeom prst="line">
            <a:avLst/>
          </a:prstGeom>
          <a:ln w="12065" cap="flat" cmpd="sng">
            <a:pattFill prst="horz">
              <a:fgClr>
                <a:schemeClr val="accent1"/>
              </a:fgClr>
              <a:bgClr>
                <a:srgbClr val="FFFFFF"/>
              </a:bgClr>
            </a:pattFill>
            <a:prstDash val="solid"/>
            <a:headEnd type="none" w="med" len="med"/>
            <a:tailEnd type="none" w="med" len="med"/>
          </a:ln>
        </p:spPr>
      </p:sp>
      <p:sp>
        <p:nvSpPr>
          <p:cNvPr id="9222" name="标题占位符 8"/>
          <p:cNvSpPr>
            <a:spLocks noGrp="1"/>
          </p:cNvSpPr>
          <p:nvPr>
            <p:ph type="title"/>
          </p:nvPr>
        </p:nvSpPr>
        <p:spPr>
          <a:xfrm>
            <a:off x="457200" y="274638"/>
            <a:ext cx="8229600" cy="1143000"/>
          </a:xfrm>
          <a:prstGeom prst="rect">
            <a:avLst/>
          </a:prstGeom>
          <a:noFill/>
          <a:ln w="9525">
            <a:noFill/>
          </a:ln>
        </p:spPr>
        <p:txBody>
          <a:bodyPr vert="horz" anchor="ctr">
            <a:normAutofit/>
          </a:bodyPr>
          <a:p>
            <a:pPr lvl="0"/>
            <a:r>
              <a:rPr lang="zh-CN" altLang="en-US"/>
              <a:t>单击此处编辑母版标题样式</a:t>
            </a:r>
            <a:endParaRPr lang="zh-CN" altLang="en-US"/>
          </a:p>
        </p:txBody>
      </p:sp>
      <p:sp>
        <p:nvSpPr>
          <p:cNvPr id="9223" name="文本占位符 29"/>
          <p:cNvSpPr>
            <a:spLocks noGrp="1"/>
          </p:cNvSpPr>
          <p:nvPr>
            <p:ph type="body" idx="1"/>
          </p:nvPr>
        </p:nvSpPr>
        <p:spPr>
          <a:xfrm>
            <a:off x="457200" y="1481138"/>
            <a:ext cx="8229600" cy="4525962"/>
          </a:xfrm>
          <a:prstGeom prst="rect">
            <a:avLst/>
          </a:prstGeom>
          <a:noFill/>
          <a:ln w="9525">
            <a:noFill/>
          </a:ln>
        </p:spPr>
        <p:txBody>
          <a:bodyPr vert="horz">
            <a:normAutofit/>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224" name="日期占位符 9"/>
          <p:cNvSpPr>
            <a:spLocks noGrp="1"/>
          </p:cNvSpPr>
          <p:nvPr>
            <p:ph type="dt" sz="half" idx="2"/>
          </p:nvPr>
        </p:nvSpPr>
        <p:spPr>
          <a:xfrm>
            <a:off x="6727825" y="6407150"/>
            <a:ext cx="1919288" cy="366713"/>
          </a:xfrm>
          <a:prstGeom prst="rect">
            <a:avLst/>
          </a:prstGeom>
          <a:noFill/>
          <a:ln w="9525">
            <a:noFill/>
          </a:ln>
        </p:spPr>
        <p:txBody>
          <a:bodyPr vert="horz" anchor="b"/>
          <a:lstStyle>
            <a:lvl1pPr algn="l">
              <a:defRPr sz="1000">
                <a:solidFill>
                  <a:schemeClr val="tx1"/>
                </a:solidFill>
              </a:defRPr>
            </a:lvl1pPr>
          </a:lstStyle>
          <a:p>
            <a:pPr lvl="0" eaLnBrk="1" latinLnBrk="0" hangingPunct="1"/>
            <a:fld id="{BB962C8B-B14F-4D97-AF65-F5344CB8AC3E}" type="datetime1">
              <a:rPr lang="zh-CN" altLang="en-US" dirty="0">
                <a:latin typeface="Arial" panose="020B0604020202020204" pitchFamily="34" charset="0"/>
              </a:rPr>
            </a:fld>
            <a:endParaRPr lang="zh-CN" altLang="en-US" dirty="0">
              <a:latin typeface="Arial" panose="020B0604020202020204" pitchFamily="34" charset="0"/>
            </a:endParaRPr>
          </a:p>
        </p:txBody>
      </p:sp>
      <p:sp>
        <p:nvSpPr>
          <p:cNvPr id="9225" name="页脚占位符 21"/>
          <p:cNvSpPr>
            <a:spLocks noGrp="1"/>
          </p:cNvSpPr>
          <p:nvPr>
            <p:ph type="ftr" sz="quarter" idx="3"/>
          </p:nvPr>
        </p:nvSpPr>
        <p:spPr>
          <a:xfrm>
            <a:off x="4379913" y="6407150"/>
            <a:ext cx="2351087" cy="365125"/>
          </a:xfrm>
          <a:prstGeom prst="rect">
            <a:avLst/>
          </a:prstGeom>
          <a:noFill/>
          <a:ln w="9525">
            <a:noFill/>
          </a:ln>
        </p:spPr>
        <p:txBody>
          <a:bodyPr vert="horz" anchor="b"/>
          <a:lstStyle>
            <a:lvl1pPr algn="r">
              <a:defRPr sz="1000">
                <a:solidFill>
                  <a:schemeClr val="tx1"/>
                </a:solidFill>
              </a:defRPr>
            </a:lvl1pPr>
          </a:lstStyle>
          <a:p>
            <a:pPr lvl="0" eaLnBrk="1" latinLnBrk="0" hangingPunct="1"/>
            <a:endParaRPr>
              <a:latin typeface="Arial" panose="020B0604020202020204" pitchFamily="34" charset="0"/>
            </a:endParaRPr>
          </a:p>
        </p:txBody>
      </p:sp>
      <p:sp>
        <p:nvSpPr>
          <p:cNvPr id="9226" name="灯片编号占位符 17"/>
          <p:cNvSpPr>
            <a:spLocks noGrp="1"/>
          </p:cNvSpPr>
          <p:nvPr>
            <p:ph type="sldNum" sz="quarter" idx="4"/>
          </p:nvPr>
        </p:nvSpPr>
        <p:spPr>
          <a:xfrm>
            <a:off x="8647113" y="6407150"/>
            <a:ext cx="366712" cy="365125"/>
          </a:xfrm>
          <a:prstGeom prst="rect">
            <a:avLst/>
          </a:prstGeom>
          <a:noFill/>
          <a:ln w="9525">
            <a:noFill/>
          </a:ln>
        </p:spPr>
        <p:txBody>
          <a:bodyPr vert="horz" anchor="b"/>
          <a:lstStyle>
            <a:lvl1pPr algn="r">
              <a:defRPr sz="1000" b="1">
                <a:solidFill>
                  <a:schemeClr val="tx1"/>
                </a:solidFill>
              </a:defRPr>
            </a:lvl1pPr>
          </a:lstStyle>
          <a:p>
            <a:pPr lvl="0" eaLnBrk="1" latinLnBrk="0"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marL="0" lvl="0" indent="0" algn="l" eaLnBrk="1" latinLnBrk="0" hangingPunct="1">
        <a:lnSpc>
          <a:spcPct val="100000"/>
        </a:lnSpc>
        <a:spcBef>
          <a:spcPct val="0"/>
        </a:spcBef>
        <a:buNone/>
        <a:defRPr sz="4100" b="1" kern="1200">
          <a:solidFill>
            <a:schemeClr val="tx2"/>
          </a:solidFill>
          <a:latin typeface="+mj-lt"/>
          <a:ea typeface="+mj-ea"/>
          <a:cs typeface="+mj-cs"/>
          <a:sym typeface="Lucida Sans Unicode" panose="020B0602030504020204" charset="0"/>
        </a:defRPr>
      </a:lvl1pPr>
    </p:titleStyle>
    <p:bodyStyle>
      <a:lvl1pPr marL="365125" lvl="0" indent="-254000" algn="l" defTabSz="0" eaLnBrk="1" fontAlgn="base" latinLnBrk="0" hangingPunct="1">
        <a:lnSpc>
          <a:spcPct val="100000"/>
        </a:lnSpc>
        <a:spcBef>
          <a:spcPts val="400"/>
        </a:spcBef>
        <a:spcAft>
          <a:spcPct val="0"/>
        </a:spcAft>
        <a:buClr>
          <a:schemeClr val="accent1"/>
        </a:buClr>
        <a:buSzPct val="68000"/>
        <a:buFont typeface="Wingdings 3" panose="05040102010807070707" charset="0"/>
        <a:buChar char=""/>
        <a:defRPr sz="2700" kern="1200">
          <a:solidFill>
            <a:schemeClr val="tx1"/>
          </a:solidFill>
          <a:latin typeface="+mn-lt"/>
          <a:ea typeface="+mn-ea"/>
          <a:cs typeface="+mn-cs"/>
          <a:sym typeface="Lucida Sans Unicode" panose="020B0602030504020204" charset="0"/>
        </a:defRPr>
      </a:lvl1pPr>
      <a:lvl2pPr marL="622300" lvl="1" indent="-228600" algn="l" defTabSz="0" eaLnBrk="1" fontAlgn="base" latinLnBrk="0" hangingPunct="1">
        <a:lnSpc>
          <a:spcPct val="100000"/>
        </a:lnSpc>
        <a:spcBef>
          <a:spcPts val="325"/>
        </a:spcBef>
        <a:spcAft>
          <a:spcPct val="0"/>
        </a:spcAft>
        <a:buClr>
          <a:schemeClr val="accent1"/>
        </a:buClr>
        <a:buSzPct val="68000"/>
        <a:buFont typeface="Verdana" panose="020B0604030504040204" charset="0"/>
        <a:buChar char="◦"/>
        <a:defRPr sz="23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2pPr>
      <a:lvl3pPr marL="860425" lvl="2"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21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3pPr>
      <a:lvl4pPr marL="1143000" lvl="3"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9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4pPr>
      <a:lvl5pPr marL="1371600" lvl="4"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5pPr>
      <a:lvl6pPr marL="2514600" lvl="5"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6pPr>
      <a:lvl7pPr marL="2971800" lvl="6"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7pPr>
      <a:lvl8pPr marL="3429000" lvl="7"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8pPr>
      <a:lvl9pPr marL="3886200" lvl="8" indent="-228600" algn="l" defTabSz="0" eaLnBrk="1" fontAlgn="base" latinLnBrk="0" hangingPunct="1">
        <a:lnSpc>
          <a:spcPct val="100000"/>
        </a:lnSpc>
        <a:spcBef>
          <a:spcPts val="350"/>
        </a:spcBef>
        <a:spcAft>
          <a:spcPct val="0"/>
        </a:spcAft>
        <a:buClr>
          <a:schemeClr val="accent2"/>
        </a:buClr>
        <a:buSzPct val="100000"/>
        <a:buFont typeface="Wingdings 2" panose="05020102010507070707" pitchFamily="2" charset="2"/>
        <a:buChar char=""/>
        <a:defRPr sz="1800" kern="1200">
          <a:solidFill>
            <a:schemeClr val="tx1"/>
          </a:solidFill>
          <a:latin typeface="Lucida Sans Unicode" panose="020B0602030504020204" charset="0"/>
          <a:ea typeface="黑体" panose="02010609060101010101" pitchFamily="2" charset="-122"/>
          <a:cs typeface="+mn-cs"/>
          <a:sym typeface="Lucida Sans Unicode" panose="020B060203050402020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42" name="标题 10241"/>
          <p:cNvSpPr>
            <a:spLocks noGrp="1" noRot="1"/>
          </p:cNvSpPr>
          <p:nvPr>
            <p:ph type="title"/>
          </p:nvPr>
        </p:nvSpPr>
        <p:spPr>
          <a:xfrm>
            <a:off x="301625" y="6858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10243" name="文本占位符 10242"/>
          <p:cNvSpPr>
            <a:spLocks noGrp="1" noRot="1"/>
          </p:cNvSpPr>
          <p:nvPr>
            <p:ph type="body" idx="1"/>
          </p:nvPr>
        </p:nvSpPr>
        <p:spPr>
          <a:xfrm>
            <a:off x="304800" y="1981200"/>
            <a:ext cx="8540750" cy="38862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44" name="日期占位符 10243"/>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45" name="页脚占位符 10244"/>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246" name="灯片编号占位符 10245"/>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6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2" name="图片 15361" descr="2008110411150158"/>
          <p:cNvPicPr>
            <a:picLocks noChangeAspect="1"/>
          </p:cNvPicPr>
          <p:nvPr/>
        </p:nvPicPr>
        <p:blipFill>
          <a:blip r:embed="rId1"/>
          <a:stretch>
            <a:fillRect/>
          </a:stretch>
        </p:blipFill>
        <p:spPr>
          <a:xfrm>
            <a:off x="669925" y="668338"/>
            <a:ext cx="7804150" cy="5853112"/>
          </a:xfrm>
          <a:prstGeom prst="rect">
            <a:avLst/>
          </a:prstGeom>
          <a:noFill/>
          <a:ln w="9525">
            <a:noFill/>
          </a:ln>
        </p:spPr>
      </p:pic>
      <p:sp>
        <p:nvSpPr>
          <p:cNvPr id="15363" name="标题 15362"/>
          <p:cNvSpPr>
            <a:spLocks noGrp="1"/>
          </p:cNvSpPr>
          <p:nvPr>
            <p:ph type="ctrTitle"/>
          </p:nvPr>
        </p:nvSpPr>
        <p:spPr>
          <a:xfrm>
            <a:off x="38100" y="1343025"/>
            <a:ext cx="4175125" cy="3598863"/>
          </a:xfrm>
          <a:ln/>
        </p:spPr>
        <p:txBody>
          <a:bodyPr anchor="ctr"/>
          <a:p>
            <a:pPr defTabSz="914400">
              <a:buClrTx/>
              <a:buSzTx/>
              <a:buFontTx/>
            </a:pPr>
            <a:br>
              <a:rPr lang="zh-CN" altLang="en-US" sz="3600" kern="1200" baseline="0" dirty="0">
                <a:latin typeface="华文细黑" charset="-122"/>
                <a:ea typeface="华文细黑" charset="-122"/>
              </a:rPr>
            </a:br>
            <a:r>
              <a:rPr lang="zh-CN" altLang="en-US" sz="5400" b="1" kern="1200" baseline="0" dirty="0">
                <a:solidFill>
                  <a:srgbClr val="FF0000"/>
                </a:solidFill>
                <a:latin typeface="Arial" panose="020B0604020202020204" pitchFamily="34" charset="0"/>
                <a:ea typeface="书体坊王学勤钢笔行书" charset="-122"/>
              </a:rPr>
              <a:t> </a:t>
            </a:r>
            <a:r>
              <a:rPr lang="zh-CN" altLang="en-US" sz="6600" b="1" kern="1200" baseline="0" dirty="0">
                <a:solidFill>
                  <a:srgbClr val="FF0000"/>
                </a:solidFill>
                <a:latin typeface="微软雅黑" panose="020B0503020204020204" charset="-122"/>
                <a:ea typeface="微软雅黑" panose="020B0503020204020204" charset="-122"/>
              </a:rPr>
              <a:t>阅读指导</a:t>
            </a:r>
            <a:br>
              <a:rPr lang="zh-CN" altLang="en-US" sz="4000" kern="1200" baseline="0" dirty="0">
                <a:latin typeface="Arial" panose="020B0604020202020204" pitchFamily="34" charset="0"/>
                <a:ea typeface="宋体" panose="02010600030101010101" pitchFamily="2" charset="-122"/>
              </a:rPr>
            </a:br>
            <a:endParaRPr lang="zh-CN" altLang="en-US" sz="4000" kern="1200" baseline="0" dirty="0">
              <a:latin typeface="Arial" panose="020B0604020202020204" pitchFamily="34" charset="0"/>
              <a:ea typeface="宋体" panose="02010600030101010101" pitchFamily="2" charset="-122"/>
            </a:endParaRPr>
          </a:p>
        </p:txBody>
      </p:sp>
      <p:sp>
        <p:nvSpPr>
          <p:cNvPr id="15364" name="文本框 15363"/>
          <p:cNvSpPr txBox="1"/>
          <p:nvPr/>
        </p:nvSpPr>
        <p:spPr>
          <a:xfrm>
            <a:off x="52388" y="28575"/>
            <a:ext cx="5167312" cy="645160"/>
          </a:xfrm>
          <a:prstGeom prst="rect">
            <a:avLst/>
          </a:prstGeom>
          <a:solidFill>
            <a:schemeClr val="folHlink"/>
          </a:solidFill>
          <a:ln w="9525">
            <a:noFill/>
          </a:ln>
        </p:spPr>
        <p:txBody>
          <a:bodyPr wrap="square">
            <a:spAutoFit/>
          </a:bodyPr>
          <a:p>
            <a:r>
              <a:rPr lang="zh-CN" altLang="en-US" sz="3600" dirty="0">
                <a:latin typeface="微软雅黑" panose="020B0503020204020204" charset="-122"/>
                <a:ea typeface="微软雅黑" panose="020B0503020204020204" charset="-122"/>
              </a:rPr>
              <a:t>20</a:t>
            </a:r>
            <a:r>
              <a:rPr lang="en-US" altLang="zh-CN" sz="3600" dirty="0">
                <a:latin typeface="微软雅黑" panose="020B0503020204020204" charset="-122"/>
                <a:ea typeface="微软雅黑" panose="020B0503020204020204" charset="-122"/>
              </a:rPr>
              <a:t>20</a:t>
            </a:r>
            <a:r>
              <a:rPr lang="zh-CN" altLang="en-US" sz="3600" dirty="0">
                <a:latin typeface="微软雅黑" panose="020B0503020204020204" charset="-122"/>
                <a:ea typeface="微软雅黑" panose="020B0503020204020204" charset="-122"/>
              </a:rPr>
              <a:t>年高考论述类文本</a:t>
            </a:r>
            <a:endParaRPr lang="zh-CN" altLang="en-US" sz="3600" dirty="0">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78" name="Rectangle 2"/>
          <p:cNvSpPr>
            <a:spLocks noGrp="1" noRot="1"/>
          </p:cNvSpPr>
          <p:nvPr>
            <p:ph type="title"/>
          </p:nvPr>
        </p:nvSpPr>
        <p:spPr>
          <a:xfrm>
            <a:off x="5473700" y="406400"/>
            <a:ext cx="2498725" cy="720725"/>
          </a:xfrm>
          <a:ln/>
        </p:spPr>
        <p:txBody>
          <a:bodyPr vert="horz" anchor="ctr">
            <a:normAutofit/>
          </a:bodyPr>
          <a:p>
            <a:pPr algn="l"/>
            <a:r>
              <a:rPr lang="zh-CN" altLang="en-US" sz="3200" kern="1200" dirty="0">
                <a:solidFill>
                  <a:srgbClr val="FF3300"/>
                </a:solidFill>
                <a:latin typeface="Lucida Sans Unicode" panose="020B0602030504020204" charset="0"/>
                <a:ea typeface="微软雅黑" panose="020B0503020204020204" charset="-122"/>
                <a:sym typeface="Lucida Sans Unicode" panose="020B0602030504020204" charset="0"/>
              </a:rPr>
              <a:t>三遍阅读法</a:t>
            </a:r>
            <a:endParaRPr lang="zh-CN" altLang="en-US" sz="3200" kern="1200" dirty="0">
              <a:solidFill>
                <a:srgbClr val="FF3300"/>
              </a:solidFill>
              <a:latin typeface="Lucida Sans Unicode" panose="020B0602030504020204" charset="0"/>
              <a:ea typeface="微软雅黑" panose="020B0503020204020204" charset="-122"/>
              <a:sym typeface="Lucida Sans Unicode" panose="020B0602030504020204" charset="0"/>
            </a:endParaRPr>
          </a:p>
        </p:txBody>
      </p:sp>
      <p:sp>
        <p:nvSpPr>
          <p:cNvPr id="24579" name="AutoShape 3"/>
          <p:cNvSpPr/>
          <p:nvPr/>
        </p:nvSpPr>
        <p:spPr>
          <a:xfrm>
            <a:off x="250825" y="0"/>
            <a:ext cx="2520950" cy="1557338"/>
          </a:xfrm>
          <a:prstGeom prst="horizontalScroll">
            <a:avLst>
              <a:gd name="adj" fmla="val 12500"/>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rPr>
              <a:t>怎么读</a:t>
            </a:r>
            <a:endPar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endParaRPr>
          </a:p>
        </p:txBody>
      </p:sp>
      <p:sp>
        <p:nvSpPr>
          <p:cNvPr id="24580" name="AutoShape 4"/>
          <p:cNvSpPr/>
          <p:nvPr/>
        </p:nvSpPr>
        <p:spPr>
          <a:xfrm>
            <a:off x="2700338" y="549275"/>
            <a:ext cx="2303462" cy="431800"/>
          </a:xfrm>
          <a:custGeom>
            <a:avLst/>
            <a:gdLst>
              <a:gd name="txL" fmla="*/ 0 w 21600"/>
              <a:gd name="txT" fmla="*/ 0 h 21600"/>
              <a:gd name="txR" fmla="*/ 21600 w 21600"/>
              <a:gd name="txB" fmla="*/ 21600 h 21600"/>
            </a:gdLst>
            <a:ahLst/>
            <a:cxnLst>
              <a:cxn ang="0">
                <a:pos x="16200" y="0"/>
              </a:cxn>
              <a:cxn ang="0">
                <a:pos x="0" y="10800"/>
              </a:cxn>
              <a:cxn ang="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4581" name="Text Box 5"/>
          <p:cNvSpPr/>
          <p:nvPr/>
        </p:nvSpPr>
        <p:spPr>
          <a:xfrm>
            <a:off x="187325" y="2608263"/>
            <a:ext cx="671513" cy="2736850"/>
          </a:xfrm>
          <a:prstGeom prst="rect">
            <a:avLst/>
          </a:prstGeom>
          <a:noFill/>
          <a:ln w="9525">
            <a:noFill/>
          </a:ln>
        </p:spPr>
        <p:txBody>
          <a:bodyPr>
            <a:spAutoFit/>
          </a:bodyPr>
          <a:p>
            <a:pPr>
              <a:spcBef>
                <a:spcPct val="50000"/>
              </a:spcBef>
            </a:pPr>
            <a:r>
              <a:rPr lang="zh-CN" altLang="en-US" sz="3200" b="1" dirty="0">
                <a:solidFill>
                  <a:srgbClr val="FF0000"/>
                </a:solidFill>
                <a:latin typeface="Lucida Sans Unicode" panose="020B0602030504020204" charset="0"/>
                <a:ea typeface="微软雅黑" panose="020B0503020204020204" charset="-122"/>
                <a:sym typeface="黑体" panose="02010609060101010101" pitchFamily="2" charset="-122"/>
              </a:rPr>
              <a:t>整体感知读</a:t>
            </a:r>
            <a:endParaRPr lang="zh-CN" altLang="en-US" sz="3200" b="1" dirty="0">
              <a:solidFill>
                <a:srgbClr val="FF0000"/>
              </a:solidFill>
              <a:latin typeface="Lucida Sans Unicode" panose="020B0602030504020204" charset="0"/>
              <a:ea typeface="微软雅黑" panose="020B0503020204020204" charset="-122"/>
              <a:sym typeface="黑体" panose="02010609060101010101" pitchFamily="2" charset="-122"/>
            </a:endParaRPr>
          </a:p>
        </p:txBody>
      </p:sp>
      <p:sp>
        <p:nvSpPr>
          <p:cNvPr id="24582" name="AutoShape 6"/>
          <p:cNvSpPr/>
          <p:nvPr/>
        </p:nvSpPr>
        <p:spPr>
          <a:xfrm>
            <a:off x="1187450" y="2060575"/>
            <a:ext cx="288925" cy="4321175"/>
          </a:xfrm>
          <a:prstGeom prst="curvedRightArrow">
            <a:avLst>
              <a:gd name="adj1" fmla="val 299120"/>
              <a:gd name="adj2" fmla="val 598241"/>
              <a:gd name="adj3" fmla="val 33328"/>
            </a:avLst>
          </a:pr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4583" name="Text Box 7"/>
          <p:cNvSpPr/>
          <p:nvPr/>
        </p:nvSpPr>
        <p:spPr>
          <a:xfrm>
            <a:off x="4572000" y="1484313"/>
            <a:ext cx="4572000" cy="2928937"/>
          </a:xfrm>
          <a:prstGeom prst="rect">
            <a:avLst/>
          </a:prstGeom>
          <a:noFill/>
          <a:ln w="9525">
            <a:noFill/>
          </a:ln>
        </p:spPr>
        <p:txBody>
          <a:bodyPr>
            <a:spAutoFit/>
          </a:bodyPr>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话题词、概念术语</a:t>
            </a:r>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关联词</a:t>
            </a:r>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修饰语、限制语</a:t>
            </a:r>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1800" b="1"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24584" name="Text Box 8"/>
          <p:cNvSpPr/>
          <p:nvPr/>
        </p:nvSpPr>
        <p:spPr>
          <a:xfrm>
            <a:off x="5508625" y="2997200"/>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4585" name="Text Box 9"/>
          <p:cNvSpPr/>
          <p:nvPr/>
        </p:nvSpPr>
        <p:spPr>
          <a:xfrm>
            <a:off x="1547813" y="2205038"/>
            <a:ext cx="3795712" cy="793750"/>
          </a:xfrm>
          <a:prstGeom prst="rect">
            <a:avLst/>
          </a:prstGeom>
          <a:noFill/>
          <a:ln w="9525">
            <a:noFill/>
          </a:ln>
        </p:spPr>
        <p:txBody>
          <a:bodyPr>
            <a:spAutoFit/>
          </a:bodyPr>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标出</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重要词语</a:t>
            </a:r>
            <a:endPar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endParaRPr lang="zh-CN" altLang="en-US" sz="1800" b="1"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24586" name="AutoShape 10"/>
          <p:cNvSpPr/>
          <p:nvPr/>
        </p:nvSpPr>
        <p:spPr>
          <a:xfrm>
            <a:off x="4140200" y="1628775"/>
            <a:ext cx="215900" cy="1944688"/>
          </a:xfrm>
          <a:prstGeom prst="leftBrace">
            <a:avLst>
              <a:gd name="adj1" fmla="val 75019"/>
              <a:gd name="adj2" fmla="val 50000"/>
            </a:avLst>
          </a:prstGeom>
          <a:noFill/>
          <a:ln w="9525" cap="flat" cmpd="sng">
            <a:solidFill>
              <a:schemeClr val="tx1"/>
            </a:solidFill>
            <a:prstDash val="solid"/>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4587" name="Text Box 11"/>
          <p:cNvSpPr/>
          <p:nvPr/>
        </p:nvSpPr>
        <p:spPr>
          <a:xfrm>
            <a:off x="1619250" y="4221163"/>
            <a:ext cx="2592388" cy="519112"/>
          </a:xfrm>
          <a:prstGeom prst="rect">
            <a:avLst/>
          </a:prstGeom>
          <a:noFill/>
          <a:ln w="9525">
            <a:noFill/>
          </a:ln>
        </p:spPr>
        <p:txBody>
          <a:bodyPr>
            <a:spAutoFit/>
          </a:bodyPr>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标出</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重要句子</a:t>
            </a:r>
            <a:endParaRPr lang="zh-CN" altLang="en-US" sz="1800" dirty="0">
              <a:latin typeface="Arial" panose="020B0604020202020204" pitchFamily="34" charset="0"/>
            </a:endParaRPr>
          </a:p>
        </p:txBody>
      </p:sp>
      <p:sp>
        <p:nvSpPr>
          <p:cNvPr id="24588" name="Text Box 12"/>
          <p:cNvSpPr/>
          <p:nvPr/>
        </p:nvSpPr>
        <p:spPr>
          <a:xfrm>
            <a:off x="4427538" y="3716338"/>
            <a:ext cx="3549650" cy="2074862"/>
          </a:xfrm>
          <a:prstGeom prst="rect">
            <a:avLst/>
          </a:prstGeom>
          <a:noFill/>
          <a:ln w="9525">
            <a:noFill/>
          </a:ln>
        </p:spPr>
        <p:txBody>
          <a:bodyPr>
            <a:spAutoFit/>
          </a:bodyPr>
          <a:p>
            <a:endParaRPr lang="zh-CN" altLang="en-US" sz="1800" dirty="0">
              <a:solidFill>
                <a:srgbClr val="000099"/>
              </a:solidFill>
              <a:latin typeface="Lucida Sans Unicode" panose="020B0602030504020204" charset="0"/>
              <a:cs typeface="Lucida Sans Unicode" panose="020B0602030504020204" charset="0"/>
              <a:sym typeface="Lucida Sans Unicode" panose="020B0602030504020204" charset="0"/>
            </a:endParaRPr>
          </a:p>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中心句、观点句</a:t>
            </a:r>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关联句、过渡句</a:t>
            </a:r>
            <a:r>
              <a:rPr lang="en-US" altLang="zh-CN" sz="2800" dirty="0">
                <a:solidFill>
                  <a:srgbClr val="0000CC"/>
                </a:solidFill>
                <a:latin typeface="Lucida Sans Unicode" panose="020B0602030504020204" charset="0"/>
                <a:cs typeface="Lucida Sans Unicode" panose="020B0602030504020204" charset="0"/>
                <a:sym typeface="Lucida Sans Unicode" panose="020B0602030504020204" charset="0"/>
              </a:rPr>
              <a:t>(</a:t>
            </a:r>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段</a:t>
            </a:r>
            <a:r>
              <a:rPr lang="en-US" altLang="zh-CN" sz="2800" dirty="0">
                <a:solidFill>
                  <a:srgbClr val="0000CC"/>
                </a:solidFill>
                <a:latin typeface="Lucida Sans Unicode" panose="020B0602030504020204" charset="0"/>
                <a:cs typeface="Lucida Sans Unicode" panose="020B0602030504020204" charset="0"/>
                <a:sym typeface="Lucida Sans Unicode" panose="020B0602030504020204" charset="0"/>
              </a:rPr>
              <a:t>)</a:t>
            </a:r>
            <a:endParaRPr lang="zh-CN" altLang="en-US" sz="2800" dirty="0">
              <a:solidFill>
                <a:srgbClr val="0000CC"/>
              </a:solidFill>
              <a:latin typeface="Lucida Sans Unicode" panose="020B0602030504020204" charset="0"/>
              <a:cs typeface="Lucida Sans Unicode" panose="020B0602030504020204" charset="0"/>
              <a:sym typeface="Lucida Sans Unicode" panose="020B0602030504020204" charset="0"/>
            </a:endParaRPr>
          </a:p>
          <a:p>
            <a:endParaRPr lang="zh-CN" altLang="en-US" sz="2800" b="1" dirty="0">
              <a:solidFill>
                <a:srgbClr val="0000CC"/>
              </a:solidFill>
              <a:latin typeface="Lucida Sans Unicode" panose="020B0602030504020204" charset="0"/>
              <a:ea typeface="Lucida Sans Unicode" panose="020B0602030504020204" charset="0"/>
              <a:sym typeface="Lucida Sans Unicode" panose="020B0602030504020204" charset="0"/>
            </a:endParaRPr>
          </a:p>
        </p:txBody>
      </p:sp>
      <p:sp>
        <p:nvSpPr>
          <p:cNvPr id="24589" name="AutoShape 13"/>
          <p:cNvSpPr/>
          <p:nvPr/>
        </p:nvSpPr>
        <p:spPr>
          <a:xfrm>
            <a:off x="4140200" y="4221163"/>
            <a:ext cx="144463" cy="935037"/>
          </a:xfrm>
          <a:prstGeom prst="leftBrace">
            <a:avLst>
              <a:gd name="adj1" fmla="val 54057"/>
              <a:gd name="adj2" fmla="val 50000"/>
            </a:avLst>
          </a:prstGeom>
          <a:noFill/>
          <a:ln w="9525" cap="flat" cmpd="sng">
            <a:solidFill>
              <a:schemeClr val="tx1"/>
            </a:solidFill>
            <a:prstDash val="solid"/>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4590" name="Text Box 14"/>
          <p:cNvSpPr/>
          <p:nvPr/>
        </p:nvSpPr>
        <p:spPr>
          <a:xfrm>
            <a:off x="1619250" y="5680075"/>
            <a:ext cx="5095875" cy="793750"/>
          </a:xfrm>
          <a:prstGeom prst="rect">
            <a:avLst/>
          </a:prstGeom>
          <a:noFill/>
          <a:ln w="9525">
            <a:noFill/>
          </a:ln>
        </p:spPr>
        <p:txBody>
          <a:bodyPr>
            <a:spAutoFit/>
          </a:bodyPr>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理清层次结构</a:t>
            </a:r>
            <a:r>
              <a:rPr lang="zh-CN" altLang="en-US" sz="2800" dirty="0">
                <a:solidFill>
                  <a:srgbClr val="000099"/>
                </a:solidFill>
                <a:latin typeface="Lucida Sans Unicode" panose="020B0602030504020204" charset="0"/>
                <a:ea typeface="黑体" panose="02010609060101010101" pitchFamily="2" charset="-122"/>
                <a:sym typeface="黑体" panose="02010609060101010101" pitchFamily="2" charset="-122"/>
              </a:rPr>
              <a:t>，</a:t>
            </a:r>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归纳概括</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文意</a:t>
            </a:r>
            <a:endPar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endParaRPr lang="zh-CN" altLang="en-US" sz="1800" b="1"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500" fill="hold"/>
                                        <p:tgtEl>
                                          <p:spTgt spid="24579"/>
                                        </p:tgtEl>
                                        <p:attrNameLst>
                                          <p:attrName>ppt_x</p:attrName>
                                        </p:attrNameLst>
                                      </p:cBhvr>
                                      <p:tavLst>
                                        <p:tav tm="0">
                                          <p:val>
                                            <p:strVal val="#ppt_x"/>
                                          </p:val>
                                        </p:tav>
                                        <p:tav tm="100000">
                                          <p:val>
                                            <p:strVal val="#ppt_x"/>
                                          </p:val>
                                        </p:tav>
                                      </p:tavLst>
                                    </p:anim>
                                    <p:anim calcmode="lin" valueType="num">
                                      <p:cBhvr>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0"/>
                                        </p:tgtEl>
                                        <p:attrNameLst>
                                          <p:attrName>style.visibility</p:attrName>
                                        </p:attrNameLst>
                                      </p:cBhvr>
                                      <p:to>
                                        <p:strVal val="visible"/>
                                      </p:to>
                                    </p:set>
                                    <p:anim calcmode="lin" valueType="num">
                                      <p:cBhvr>
                                        <p:cTn id="13" dur="500" fill="hold"/>
                                        <p:tgtEl>
                                          <p:spTgt spid="24580"/>
                                        </p:tgtEl>
                                        <p:attrNameLst>
                                          <p:attrName>ppt_x</p:attrName>
                                        </p:attrNameLst>
                                      </p:cBhvr>
                                      <p:tavLst>
                                        <p:tav tm="0">
                                          <p:val>
                                            <p:strVal val="#ppt_x"/>
                                          </p:val>
                                        </p:tav>
                                        <p:tav tm="100000">
                                          <p:val>
                                            <p:strVal val="#ppt_x"/>
                                          </p:val>
                                        </p:tav>
                                      </p:tavLst>
                                    </p:anim>
                                    <p:anim calcmode="lin" valueType="num">
                                      <p:cBhvr>
                                        <p:cTn id="14"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type="lt">
                                    <p:tmAbs val="0"/>
                                  </p:iterate>
                                  <p:childTnLst>
                                    <p:set>
                                      <p:cBhvr>
                                        <p:cTn id="18" dur="1" fill="hold">
                                          <p:stCondLst>
                                            <p:cond delay="0"/>
                                          </p:stCondLst>
                                        </p:cTn>
                                        <p:tgtEl>
                                          <p:spTgt spid="24578"/>
                                        </p:tgtEl>
                                        <p:attrNameLst>
                                          <p:attrName>style.visibility</p:attrName>
                                        </p:attrNameLst>
                                      </p:cBhvr>
                                      <p:to>
                                        <p:strVal val="visible"/>
                                      </p:to>
                                    </p:set>
                                    <p:anim calcmode="lin" valueType="num">
                                      <p:cBhvr>
                                        <p:cTn id="19" dur="500" fill="hold"/>
                                        <p:tgtEl>
                                          <p:spTgt spid="24578"/>
                                        </p:tgtEl>
                                        <p:attrNameLst>
                                          <p:attrName>ppt_x</p:attrName>
                                        </p:attrNameLst>
                                      </p:cBhvr>
                                      <p:tavLst>
                                        <p:tav tm="0">
                                          <p:val>
                                            <p:strVal val="#ppt_x"/>
                                          </p:val>
                                        </p:tav>
                                        <p:tav tm="100000">
                                          <p:val>
                                            <p:strVal val="#ppt_x"/>
                                          </p:val>
                                        </p:tav>
                                      </p:tavLst>
                                    </p:anim>
                                    <p:anim calcmode="lin" valueType="num">
                                      <p:cBhvr>
                                        <p:cTn id="20"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81"/>
                                        </p:tgtEl>
                                        <p:attrNameLst>
                                          <p:attrName>style.visibility</p:attrName>
                                        </p:attrNameLst>
                                      </p:cBhvr>
                                      <p:to>
                                        <p:strVal val="visible"/>
                                      </p:to>
                                    </p:set>
                                    <p:anim calcmode="lin" valueType="num">
                                      <p:cBhvr>
                                        <p:cTn id="25" dur="500" fill="hold"/>
                                        <p:tgtEl>
                                          <p:spTgt spid="24581"/>
                                        </p:tgtEl>
                                        <p:attrNameLst>
                                          <p:attrName>ppt_x</p:attrName>
                                        </p:attrNameLst>
                                      </p:cBhvr>
                                      <p:tavLst>
                                        <p:tav tm="0">
                                          <p:val>
                                            <p:strVal val="#ppt_x"/>
                                          </p:val>
                                        </p:tav>
                                        <p:tav tm="100000">
                                          <p:val>
                                            <p:strVal val="#ppt_x"/>
                                          </p:val>
                                        </p:tav>
                                      </p:tavLst>
                                    </p:anim>
                                    <p:anim calcmode="lin" valueType="num">
                                      <p:cBhvr>
                                        <p:cTn id="26"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582"/>
                                        </p:tgtEl>
                                        <p:attrNameLst>
                                          <p:attrName>style.visibility</p:attrName>
                                        </p:attrNameLst>
                                      </p:cBhvr>
                                      <p:to>
                                        <p:strVal val="visible"/>
                                      </p:to>
                                    </p:set>
                                    <p:anim calcmode="lin" valueType="num">
                                      <p:cBhvr>
                                        <p:cTn id="31" dur="500" fill="hold"/>
                                        <p:tgtEl>
                                          <p:spTgt spid="24582"/>
                                        </p:tgtEl>
                                        <p:attrNameLst>
                                          <p:attrName>ppt_x</p:attrName>
                                        </p:attrNameLst>
                                      </p:cBhvr>
                                      <p:tavLst>
                                        <p:tav tm="0">
                                          <p:val>
                                            <p:strVal val="#ppt_x"/>
                                          </p:val>
                                        </p:tav>
                                        <p:tav tm="100000">
                                          <p:val>
                                            <p:strVal val="#ppt_x"/>
                                          </p:val>
                                        </p:tav>
                                      </p:tavLst>
                                    </p:anim>
                                    <p:anim calcmode="lin" valueType="num">
                                      <p:cBhvr>
                                        <p:cTn id="32"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585"/>
                                        </p:tgtEl>
                                        <p:attrNameLst>
                                          <p:attrName>style.visibility</p:attrName>
                                        </p:attrNameLst>
                                      </p:cBhvr>
                                      <p:to>
                                        <p:strVal val="visible"/>
                                      </p:to>
                                    </p:set>
                                    <p:anim calcmode="lin" valueType="num">
                                      <p:cBhvr>
                                        <p:cTn id="37" dur="500" fill="hold"/>
                                        <p:tgtEl>
                                          <p:spTgt spid="24585"/>
                                        </p:tgtEl>
                                        <p:attrNameLst>
                                          <p:attrName>ppt_x</p:attrName>
                                        </p:attrNameLst>
                                      </p:cBhvr>
                                      <p:tavLst>
                                        <p:tav tm="0">
                                          <p:val>
                                            <p:strVal val="#ppt_x"/>
                                          </p:val>
                                        </p:tav>
                                        <p:tav tm="100000">
                                          <p:val>
                                            <p:strVal val="#ppt_x"/>
                                          </p:val>
                                        </p:tav>
                                      </p:tavLst>
                                    </p:anim>
                                    <p:anim calcmode="lin" valueType="num">
                                      <p:cBhvr>
                                        <p:cTn id="38" dur="500" fill="hold"/>
                                        <p:tgtEl>
                                          <p:spTgt spid="2458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586"/>
                                        </p:tgtEl>
                                        <p:attrNameLst>
                                          <p:attrName>style.visibility</p:attrName>
                                        </p:attrNameLst>
                                      </p:cBhvr>
                                      <p:to>
                                        <p:strVal val="visible"/>
                                      </p:to>
                                    </p:set>
                                    <p:anim calcmode="lin" valueType="num">
                                      <p:cBhvr>
                                        <p:cTn id="43" dur="500" fill="hold"/>
                                        <p:tgtEl>
                                          <p:spTgt spid="24586"/>
                                        </p:tgtEl>
                                        <p:attrNameLst>
                                          <p:attrName>ppt_x</p:attrName>
                                        </p:attrNameLst>
                                      </p:cBhvr>
                                      <p:tavLst>
                                        <p:tav tm="0">
                                          <p:val>
                                            <p:strVal val="#ppt_x"/>
                                          </p:val>
                                        </p:tav>
                                        <p:tav tm="100000">
                                          <p:val>
                                            <p:strVal val="#ppt_x"/>
                                          </p:val>
                                        </p:tav>
                                      </p:tavLst>
                                    </p:anim>
                                    <p:anim calcmode="lin" valueType="num">
                                      <p:cBhvr>
                                        <p:cTn id="44" dur="500" fill="hold"/>
                                        <p:tgtEl>
                                          <p:spTgt spid="2458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583"/>
                                        </p:tgtEl>
                                        <p:attrNameLst>
                                          <p:attrName>style.visibility</p:attrName>
                                        </p:attrNameLst>
                                      </p:cBhvr>
                                      <p:to>
                                        <p:strVal val="visible"/>
                                      </p:to>
                                    </p:set>
                                    <p:anim calcmode="lin" valueType="num">
                                      <p:cBhvr>
                                        <p:cTn id="49" dur="500" fill="hold"/>
                                        <p:tgtEl>
                                          <p:spTgt spid="24583"/>
                                        </p:tgtEl>
                                        <p:attrNameLst>
                                          <p:attrName>ppt_x</p:attrName>
                                        </p:attrNameLst>
                                      </p:cBhvr>
                                      <p:tavLst>
                                        <p:tav tm="0">
                                          <p:val>
                                            <p:strVal val="#ppt_x"/>
                                          </p:val>
                                        </p:tav>
                                        <p:tav tm="100000">
                                          <p:val>
                                            <p:strVal val="#ppt_x"/>
                                          </p:val>
                                        </p:tav>
                                      </p:tavLst>
                                    </p:anim>
                                    <p:anim calcmode="lin" valueType="num">
                                      <p:cBhvr>
                                        <p:cTn id="50"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4587"/>
                                        </p:tgtEl>
                                        <p:attrNameLst>
                                          <p:attrName>style.visibility</p:attrName>
                                        </p:attrNameLst>
                                      </p:cBhvr>
                                      <p:to>
                                        <p:strVal val="visible"/>
                                      </p:to>
                                    </p:set>
                                    <p:anim calcmode="lin" valueType="num">
                                      <p:cBhvr>
                                        <p:cTn id="55" dur="500" fill="hold"/>
                                        <p:tgtEl>
                                          <p:spTgt spid="24587"/>
                                        </p:tgtEl>
                                        <p:attrNameLst>
                                          <p:attrName>ppt_x</p:attrName>
                                        </p:attrNameLst>
                                      </p:cBhvr>
                                      <p:tavLst>
                                        <p:tav tm="0">
                                          <p:val>
                                            <p:strVal val="#ppt_x"/>
                                          </p:val>
                                        </p:tav>
                                        <p:tav tm="100000">
                                          <p:val>
                                            <p:strVal val="#ppt_x"/>
                                          </p:val>
                                        </p:tav>
                                      </p:tavLst>
                                    </p:anim>
                                    <p:anim calcmode="lin" valueType="num">
                                      <p:cBhvr>
                                        <p:cTn id="56" dur="500" fill="hold"/>
                                        <p:tgtEl>
                                          <p:spTgt spid="2458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4589"/>
                                        </p:tgtEl>
                                        <p:attrNameLst>
                                          <p:attrName>style.visibility</p:attrName>
                                        </p:attrNameLst>
                                      </p:cBhvr>
                                      <p:to>
                                        <p:strVal val="visible"/>
                                      </p:to>
                                    </p:set>
                                    <p:anim calcmode="lin" valueType="num">
                                      <p:cBhvr>
                                        <p:cTn id="61" dur="500" fill="hold"/>
                                        <p:tgtEl>
                                          <p:spTgt spid="24589"/>
                                        </p:tgtEl>
                                        <p:attrNameLst>
                                          <p:attrName>ppt_x</p:attrName>
                                        </p:attrNameLst>
                                      </p:cBhvr>
                                      <p:tavLst>
                                        <p:tav tm="0">
                                          <p:val>
                                            <p:strVal val="#ppt_x"/>
                                          </p:val>
                                        </p:tav>
                                        <p:tav tm="100000">
                                          <p:val>
                                            <p:strVal val="#ppt_x"/>
                                          </p:val>
                                        </p:tav>
                                      </p:tavLst>
                                    </p:anim>
                                    <p:anim calcmode="lin" valueType="num">
                                      <p:cBhvr>
                                        <p:cTn id="62" dur="500" fill="hold"/>
                                        <p:tgtEl>
                                          <p:spTgt spid="2458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588"/>
                                        </p:tgtEl>
                                        <p:attrNameLst>
                                          <p:attrName>style.visibility</p:attrName>
                                        </p:attrNameLst>
                                      </p:cBhvr>
                                      <p:to>
                                        <p:strVal val="visible"/>
                                      </p:to>
                                    </p:set>
                                    <p:anim calcmode="lin" valueType="num">
                                      <p:cBhvr>
                                        <p:cTn id="67" dur="500" fill="hold"/>
                                        <p:tgtEl>
                                          <p:spTgt spid="24588"/>
                                        </p:tgtEl>
                                        <p:attrNameLst>
                                          <p:attrName>ppt_x</p:attrName>
                                        </p:attrNameLst>
                                      </p:cBhvr>
                                      <p:tavLst>
                                        <p:tav tm="0">
                                          <p:val>
                                            <p:strVal val="#ppt_x"/>
                                          </p:val>
                                        </p:tav>
                                        <p:tav tm="100000">
                                          <p:val>
                                            <p:strVal val="#ppt_x"/>
                                          </p:val>
                                        </p:tav>
                                      </p:tavLst>
                                    </p:anim>
                                    <p:anim calcmode="lin" valueType="num">
                                      <p:cBhvr>
                                        <p:cTn id="68" dur="500" fill="hold"/>
                                        <p:tgtEl>
                                          <p:spTgt spid="2458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4590"/>
                                        </p:tgtEl>
                                        <p:attrNameLst>
                                          <p:attrName>style.visibility</p:attrName>
                                        </p:attrNameLst>
                                      </p:cBhvr>
                                      <p:to>
                                        <p:strVal val="visible"/>
                                      </p:to>
                                    </p:set>
                                    <p:anim calcmode="lin" valueType="num">
                                      <p:cBhvr>
                                        <p:cTn id="73" dur="500" fill="hold"/>
                                        <p:tgtEl>
                                          <p:spTgt spid="24590"/>
                                        </p:tgtEl>
                                        <p:attrNameLst>
                                          <p:attrName>ppt_x</p:attrName>
                                        </p:attrNameLst>
                                      </p:cBhvr>
                                      <p:tavLst>
                                        <p:tav tm="0">
                                          <p:val>
                                            <p:strVal val="#ppt_x"/>
                                          </p:val>
                                        </p:tav>
                                        <p:tav tm="100000">
                                          <p:val>
                                            <p:strVal val="#ppt_x"/>
                                          </p:val>
                                        </p:tav>
                                      </p:tavLst>
                                    </p:anim>
                                    <p:anim calcmode="lin" valueType="num">
                                      <p:cBhvr>
                                        <p:cTn id="74" dur="500" fill="hold"/>
                                        <p:tgtEl>
                                          <p:spTgt spid="245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p:bldP spid="24579" grpId="0" bldLvl="0"/>
      <p:bldP spid="24580" grpId="0" bldLvl="0"/>
      <p:bldP spid="24581" grpId="0" bldLvl="0"/>
      <p:bldP spid="24582" grpId="0" bldLvl="0"/>
      <p:bldP spid="24583" grpId="0" bldLvl="0"/>
      <p:bldP spid="24585" grpId="0" bldLvl="0"/>
      <p:bldP spid="24586" grpId="0" bldLvl="0"/>
      <p:bldP spid="24587" grpId="0" bldLvl="0"/>
      <p:bldP spid="24588" grpId="0" bldLvl="0"/>
      <p:bldP spid="24589" grpId="0" bldLvl="0"/>
      <p:bldP spid="24590"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2" name="Rectangle 2"/>
          <p:cNvSpPr>
            <a:spLocks noGrp="1" noRot="1"/>
          </p:cNvSpPr>
          <p:nvPr>
            <p:ph type="title"/>
          </p:nvPr>
        </p:nvSpPr>
        <p:spPr>
          <a:xfrm>
            <a:off x="5473700" y="406400"/>
            <a:ext cx="2611438" cy="720725"/>
          </a:xfrm>
          <a:ln/>
        </p:spPr>
        <p:txBody>
          <a:bodyPr vert="horz" anchor="ctr">
            <a:normAutofit/>
          </a:bodyPr>
          <a:p>
            <a:pPr algn="l"/>
            <a:r>
              <a:rPr lang="zh-CN" altLang="en-US" sz="3200" kern="1200" dirty="0">
                <a:solidFill>
                  <a:srgbClr val="FF3300"/>
                </a:solidFill>
                <a:latin typeface="Lucida Sans Unicode" panose="020B0602030504020204" charset="0"/>
                <a:ea typeface="微软雅黑" panose="020B0503020204020204" charset="-122"/>
                <a:sym typeface="Lucida Sans Unicode" panose="020B0602030504020204" charset="0"/>
              </a:rPr>
              <a:t>三遍阅读法</a:t>
            </a:r>
            <a:endParaRPr lang="zh-CN" altLang="en-US" sz="3200" kern="1200" dirty="0">
              <a:solidFill>
                <a:srgbClr val="FF3300"/>
              </a:solidFill>
              <a:latin typeface="Lucida Sans Unicode" panose="020B0602030504020204" charset="0"/>
              <a:ea typeface="微软雅黑" panose="020B0503020204020204" charset="-122"/>
              <a:sym typeface="Lucida Sans Unicode" panose="020B0602030504020204" charset="0"/>
            </a:endParaRPr>
          </a:p>
        </p:txBody>
      </p:sp>
      <p:sp>
        <p:nvSpPr>
          <p:cNvPr id="25603" name="AutoShape 3"/>
          <p:cNvSpPr/>
          <p:nvPr/>
        </p:nvSpPr>
        <p:spPr>
          <a:xfrm>
            <a:off x="0" y="0"/>
            <a:ext cx="2413000" cy="1557338"/>
          </a:xfrm>
          <a:prstGeom prst="horizontalScroll">
            <a:avLst>
              <a:gd name="adj" fmla="val 12500"/>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rPr>
              <a:t>怎么读</a:t>
            </a:r>
            <a:endPar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endParaRPr>
          </a:p>
        </p:txBody>
      </p:sp>
      <p:sp>
        <p:nvSpPr>
          <p:cNvPr id="25604" name="AutoShape 4"/>
          <p:cNvSpPr/>
          <p:nvPr/>
        </p:nvSpPr>
        <p:spPr>
          <a:xfrm>
            <a:off x="2700338" y="549275"/>
            <a:ext cx="2303462" cy="431800"/>
          </a:xfrm>
          <a:custGeom>
            <a:avLst/>
            <a:gdLst>
              <a:gd name="txL" fmla="*/ 0 w 21600"/>
              <a:gd name="txT" fmla="*/ 0 h 21600"/>
              <a:gd name="txR" fmla="*/ 21600 w 21600"/>
              <a:gd name="txB" fmla="*/ 21600 h 21600"/>
            </a:gdLst>
            <a:ahLst/>
            <a:cxnLst>
              <a:cxn ang="0">
                <a:pos x="16200" y="0"/>
              </a:cxn>
              <a:cxn ang="0">
                <a:pos x="0" y="10800"/>
              </a:cxn>
              <a:cxn ang="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5605" name="Text Box 5"/>
          <p:cNvSpPr/>
          <p:nvPr/>
        </p:nvSpPr>
        <p:spPr>
          <a:xfrm>
            <a:off x="227013" y="2651125"/>
            <a:ext cx="731837" cy="2736850"/>
          </a:xfrm>
          <a:prstGeom prst="rect">
            <a:avLst/>
          </a:prstGeom>
          <a:noFill/>
          <a:ln w="9525">
            <a:noFill/>
          </a:ln>
        </p:spPr>
        <p:txBody>
          <a:bodyPr>
            <a:spAutoFit/>
          </a:bodyPr>
          <a:p>
            <a:pPr>
              <a:spcBef>
                <a:spcPct val="50000"/>
              </a:spcBef>
            </a:pPr>
            <a:r>
              <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rPr>
              <a:t>查找定位读</a:t>
            </a:r>
            <a:endPar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endParaRPr>
          </a:p>
        </p:txBody>
      </p:sp>
      <p:sp>
        <p:nvSpPr>
          <p:cNvPr id="25606" name="AutoShape 6"/>
          <p:cNvSpPr/>
          <p:nvPr/>
        </p:nvSpPr>
        <p:spPr>
          <a:xfrm>
            <a:off x="1187450" y="2060575"/>
            <a:ext cx="288925" cy="4321175"/>
          </a:xfrm>
          <a:prstGeom prst="curvedRightArrow">
            <a:avLst>
              <a:gd name="adj1" fmla="val 299120"/>
              <a:gd name="adj2" fmla="val 598241"/>
              <a:gd name="adj3" fmla="val 33328"/>
            </a:avLst>
          </a:pr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5607" name="Text Box 7"/>
          <p:cNvSpPr/>
          <p:nvPr/>
        </p:nvSpPr>
        <p:spPr>
          <a:xfrm>
            <a:off x="5508625" y="2997200"/>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5608" name="Text Box 8"/>
          <p:cNvSpPr/>
          <p:nvPr/>
        </p:nvSpPr>
        <p:spPr>
          <a:xfrm>
            <a:off x="1547813" y="2205038"/>
            <a:ext cx="3795712" cy="519112"/>
          </a:xfrm>
          <a:prstGeom prst="rect">
            <a:avLst/>
          </a:prstGeom>
          <a:noFill/>
          <a:ln w="9525">
            <a:noFill/>
          </a:ln>
        </p:spPr>
        <p:txBody>
          <a:bodyPr>
            <a:spAutoFit/>
          </a:bodyPr>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根据对象找准信息区间</a:t>
            </a:r>
            <a:endParaRPr lang="zh-CN" altLang="en-US" sz="1800" dirty="0">
              <a:latin typeface="Arial" panose="020B0604020202020204" pitchFamily="34" charset="0"/>
            </a:endParaRPr>
          </a:p>
        </p:txBody>
      </p:sp>
      <p:sp>
        <p:nvSpPr>
          <p:cNvPr id="25609" name="Text Box 9"/>
          <p:cNvSpPr/>
          <p:nvPr/>
        </p:nvSpPr>
        <p:spPr>
          <a:xfrm>
            <a:off x="1619250" y="4945063"/>
            <a:ext cx="2592388" cy="1066800"/>
          </a:xfrm>
          <a:prstGeom prst="rect">
            <a:avLst/>
          </a:prstGeom>
          <a:noFill/>
          <a:ln w="9525">
            <a:noFill/>
          </a:ln>
        </p:spPr>
        <p:txBody>
          <a:bodyPr>
            <a:spAutoFit/>
          </a:bodyPr>
          <a:p>
            <a:r>
              <a:rPr lang="en-US" altLang="zh-CN" sz="3200" dirty="0">
                <a:solidFill>
                  <a:srgbClr val="0000CC"/>
                </a:solidFill>
                <a:latin typeface="Lucida Sans Unicode" panose="020B0602030504020204" charset="0"/>
                <a:cs typeface="Lucida Sans Unicode" panose="020B0602030504020204" charset="0"/>
                <a:sym typeface="Lucida Sans Unicode" panose="020B0602030504020204" charset="0"/>
              </a:rPr>
              <a:t>“</a:t>
            </a: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投石探波”</a:t>
            </a:r>
            <a:endPar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endParaRPr lang="zh-CN" altLang="en-US" sz="3200" dirty="0">
              <a:solidFill>
                <a:srgbClr val="0000CC"/>
              </a:solidFill>
              <a:latin typeface="Lucida Sans Unicode" panose="020B0602030504020204" charset="0"/>
              <a:ea typeface="Lucida Sans Unicode" panose="020B0602030504020204" charset="0"/>
              <a:sym typeface="Lucida Sans Unicode" panose="020B0602030504020204" charset="0"/>
            </a:endParaRPr>
          </a:p>
        </p:txBody>
      </p:sp>
      <p:sp>
        <p:nvSpPr>
          <p:cNvPr id="25610" name="Text Box 10"/>
          <p:cNvSpPr/>
          <p:nvPr/>
        </p:nvSpPr>
        <p:spPr>
          <a:xfrm>
            <a:off x="4284663" y="3141663"/>
            <a:ext cx="4679950" cy="3078162"/>
          </a:xfrm>
          <a:prstGeom prst="rect">
            <a:avLst/>
          </a:prstGeom>
          <a:noFill/>
          <a:ln w="9525">
            <a:noFill/>
          </a:ln>
        </p:spPr>
        <p:txBody>
          <a:bodyPr>
            <a:spAutoFit/>
          </a:bodyPr>
          <a:p>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在读题目的时候，要能够迅速从文章中找到</a:t>
            </a:r>
            <a:r>
              <a:rPr lang="zh-CN" altLang="en-US" sz="2800" b="1" dirty="0">
                <a:solidFill>
                  <a:srgbClr val="0000FF"/>
                </a:solidFill>
                <a:latin typeface="汉仪楷体简" panose="02010609000101010101" charset="-122"/>
                <a:ea typeface="汉仪楷体简" panose="02010609000101010101" charset="-122"/>
                <a:sym typeface="黑体" panose="02010609060101010101" pitchFamily="2" charset="-122"/>
              </a:rPr>
              <a:t>句子的位置</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，以它为圆心“投石探波”，根据句子本意、与它相关的文字、文中表达的意思或层次转换的词语等，来确定</a:t>
            </a:r>
            <a:r>
              <a:rPr lang="zh-CN" altLang="en-US" sz="2800" b="1" dirty="0">
                <a:solidFill>
                  <a:srgbClr val="0000FF"/>
                </a:solidFill>
                <a:latin typeface="汉仪楷体简" panose="02010609000101010101" charset="-122"/>
                <a:ea typeface="汉仪楷体简" panose="02010609000101010101" charset="-122"/>
                <a:sym typeface="黑体" panose="02010609060101010101" pitchFamily="2" charset="-122"/>
              </a:rPr>
              <a:t>句子所管涉的信息范围</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a:t>
            </a:r>
            <a:endParaRPr lang="zh-CN" altLang="en-US" sz="1800" b="1" dirty="0">
              <a:latin typeface="汉仪楷体简" panose="02010609000101010101" charset="-122"/>
              <a:ea typeface="汉仪楷体简" panose="02010609000101010101" charset="-122"/>
            </a:endParaRPr>
          </a:p>
        </p:txBody>
      </p:sp>
      <p:sp>
        <p:nvSpPr>
          <p:cNvPr id="25611" name="AutoShape 11"/>
          <p:cNvSpPr/>
          <p:nvPr/>
        </p:nvSpPr>
        <p:spPr>
          <a:xfrm>
            <a:off x="3779838" y="3213100"/>
            <a:ext cx="287337" cy="2879725"/>
          </a:xfrm>
          <a:prstGeom prst="curvedRightArrow">
            <a:avLst>
              <a:gd name="adj1" fmla="val 200201"/>
              <a:gd name="adj2" fmla="val 400463"/>
              <a:gd name="adj3" fmla="val 33328"/>
            </a:avLst>
          </a:pr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ppt_x</p:attrName>
                                        </p:attrNameLst>
                                      </p:cBhvr>
                                      <p:tavLst>
                                        <p:tav tm="0">
                                          <p:val>
                                            <p:strVal val="#ppt_x"/>
                                          </p:val>
                                        </p:tav>
                                        <p:tav tm="100000">
                                          <p:val>
                                            <p:strVal val="#ppt_x"/>
                                          </p:val>
                                        </p:tav>
                                      </p:tavLst>
                                    </p:anim>
                                    <p:anim calcmode="lin" valueType="num">
                                      <p:cBhvr>
                                        <p:cTn id="8" dur="500" fill="hold"/>
                                        <p:tgtEl>
                                          <p:spTgt spid="2560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p:cTn id="13" dur="500" fill="hold"/>
                                        <p:tgtEl>
                                          <p:spTgt spid="25604"/>
                                        </p:tgtEl>
                                        <p:attrNameLst>
                                          <p:attrName>ppt_x</p:attrName>
                                        </p:attrNameLst>
                                      </p:cBhvr>
                                      <p:tavLst>
                                        <p:tav tm="0">
                                          <p:val>
                                            <p:strVal val="#ppt_x"/>
                                          </p:val>
                                        </p:tav>
                                        <p:tav tm="100000">
                                          <p:val>
                                            <p:strVal val="#ppt_x"/>
                                          </p:val>
                                        </p:tav>
                                      </p:tavLst>
                                    </p:anim>
                                    <p:anim calcmode="lin" valueType="num">
                                      <p:cBhvr>
                                        <p:cTn id="14"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type="lt">
                                    <p:tmAbs val="0"/>
                                  </p:iterate>
                                  <p:childTnLst>
                                    <p:set>
                                      <p:cBhvr>
                                        <p:cTn id="18" dur="1" fill="hold">
                                          <p:stCondLst>
                                            <p:cond delay="0"/>
                                          </p:stCondLst>
                                        </p:cTn>
                                        <p:tgtEl>
                                          <p:spTgt spid="25602"/>
                                        </p:tgtEl>
                                        <p:attrNameLst>
                                          <p:attrName>style.visibility</p:attrName>
                                        </p:attrNameLst>
                                      </p:cBhvr>
                                      <p:to>
                                        <p:strVal val="visible"/>
                                      </p:to>
                                    </p:set>
                                    <p:anim calcmode="lin" valueType="num">
                                      <p:cBhvr>
                                        <p:cTn id="19" dur="500" fill="hold"/>
                                        <p:tgtEl>
                                          <p:spTgt spid="25602"/>
                                        </p:tgtEl>
                                        <p:attrNameLst>
                                          <p:attrName>ppt_x</p:attrName>
                                        </p:attrNameLst>
                                      </p:cBhvr>
                                      <p:tavLst>
                                        <p:tav tm="0">
                                          <p:val>
                                            <p:strVal val="#ppt_x"/>
                                          </p:val>
                                        </p:tav>
                                        <p:tav tm="100000">
                                          <p:val>
                                            <p:strVal val="#ppt_x"/>
                                          </p:val>
                                        </p:tav>
                                      </p:tavLst>
                                    </p:anim>
                                    <p:anim calcmode="lin" valueType="num">
                                      <p:cBhvr>
                                        <p:cTn id="20"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5"/>
                                        </p:tgtEl>
                                        <p:attrNameLst>
                                          <p:attrName>style.visibility</p:attrName>
                                        </p:attrNameLst>
                                      </p:cBhvr>
                                      <p:to>
                                        <p:strVal val="visible"/>
                                      </p:to>
                                    </p:set>
                                    <p:anim calcmode="lin" valueType="num">
                                      <p:cBhvr>
                                        <p:cTn id="25" dur="500" fill="hold"/>
                                        <p:tgtEl>
                                          <p:spTgt spid="25605"/>
                                        </p:tgtEl>
                                        <p:attrNameLst>
                                          <p:attrName>ppt_x</p:attrName>
                                        </p:attrNameLst>
                                      </p:cBhvr>
                                      <p:tavLst>
                                        <p:tav tm="0">
                                          <p:val>
                                            <p:strVal val="#ppt_x"/>
                                          </p:val>
                                        </p:tav>
                                        <p:tav tm="100000">
                                          <p:val>
                                            <p:strVal val="#ppt_x"/>
                                          </p:val>
                                        </p:tav>
                                      </p:tavLst>
                                    </p:anim>
                                    <p:anim calcmode="lin" valueType="num">
                                      <p:cBhvr>
                                        <p:cTn id="26"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6"/>
                                        </p:tgtEl>
                                        <p:attrNameLst>
                                          <p:attrName>style.visibility</p:attrName>
                                        </p:attrNameLst>
                                      </p:cBhvr>
                                      <p:to>
                                        <p:strVal val="visible"/>
                                      </p:to>
                                    </p:set>
                                    <p:anim calcmode="lin" valueType="num">
                                      <p:cBhvr>
                                        <p:cTn id="31" dur="500" fill="hold"/>
                                        <p:tgtEl>
                                          <p:spTgt spid="25606"/>
                                        </p:tgtEl>
                                        <p:attrNameLst>
                                          <p:attrName>ppt_x</p:attrName>
                                        </p:attrNameLst>
                                      </p:cBhvr>
                                      <p:tavLst>
                                        <p:tav tm="0">
                                          <p:val>
                                            <p:strVal val="#ppt_x"/>
                                          </p:val>
                                        </p:tav>
                                        <p:tav tm="100000">
                                          <p:val>
                                            <p:strVal val="#ppt_x"/>
                                          </p:val>
                                        </p:tav>
                                      </p:tavLst>
                                    </p:anim>
                                    <p:anim calcmode="lin" valueType="num">
                                      <p:cBhvr>
                                        <p:cTn id="32"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8"/>
                                        </p:tgtEl>
                                        <p:attrNameLst>
                                          <p:attrName>style.visibility</p:attrName>
                                        </p:attrNameLst>
                                      </p:cBhvr>
                                      <p:to>
                                        <p:strVal val="visible"/>
                                      </p:to>
                                    </p:set>
                                    <p:anim calcmode="lin" valueType="num">
                                      <p:cBhvr>
                                        <p:cTn id="37" dur="500" fill="hold"/>
                                        <p:tgtEl>
                                          <p:spTgt spid="25608"/>
                                        </p:tgtEl>
                                        <p:attrNameLst>
                                          <p:attrName>ppt_x</p:attrName>
                                        </p:attrNameLst>
                                      </p:cBhvr>
                                      <p:tavLst>
                                        <p:tav tm="0">
                                          <p:val>
                                            <p:strVal val="#ppt_x"/>
                                          </p:val>
                                        </p:tav>
                                        <p:tav tm="100000">
                                          <p:val>
                                            <p:strVal val="#ppt_x"/>
                                          </p:val>
                                        </p:tav>
                                      </p:tavLst>
                                    </p:anim>
                                    <p:anim calcmode="lin" valueType="num">
                                      <p:cBhvr>
                                        <p:cTn id="38"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5609"/>
                                        </p:tgtEl>
                                        <p:attrNameLst>
                                          <p:attrName>style.visibility</p:attrName>
                                        </p:attrNameLst>
                                      </p:cBhvr>
                                      <p:to>
                                        <p:strVal val="visible"/>
                                      </p:to>
                                    </p:set>
                                    <p:anim calcmode="lin" valueType="num">
                                      <p:cBhvr>
                                        <p:cTn id="43" dur="500" fill="hold"/>
                                        <p:tgtEl>
                                          <p:spTgt spid="25609"/>
                                        </p:tgtEl>
                                        <p:attrNameLst>
                                          <p:attrName>ppt_x</p:attrName>
                                        </p:attrNameLst>
                                      </p:cBhvr>
                                      <p:tavLst>
                                        <p:tav tm="0">
                                          <p:val>
                                            <p:strVal val="#ppt_x"/>
                                          </p:val>
                                        </p:tav>
                                        <p:tav tm="100000">
                                          <p:val>
                                            <p:strVal val="#ppt_x"/>
                                          </p:val>
                                        </p:tav>
                                      </p:tavLst>
                                    </p:anim>
                                    <p:anim calcmode="lin" valueType="num">
                                      <p:cBhvr>
                                        <p:cTn id="44" dur="500" fill="hold"/>
                                        <p:tgtEl>
                                          <p:spTgt spid="2560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611"/>
                                        </p:tgtEl>
                                        <p:attrNameLst>
                                          <p:attrName>style.visibility</p:attrName>
                                        </p:attrNameLst>
                                      </p:cBhvr>
                                      <p:to>
                                        <p:strVal val="visible"/>
                                      </p:to>
                                    </p:set>
                                    <p:anim calcmode="lin" valueType="num">
                                      <p:cBhvr>
                                        <p:cTn id="49" dur="500" fill="hold"/>
                                        <p:tgtEl>
                                          <p:spTgt spid="25611"/>
                                        </p:tgtEl>
                                        <p:attrNameLst>
                                          <p:attrName>ppt_x</p:attrName>
                                        </p:attrNameLst>
                                      </p:cBhvr>
                                      <p:tavLst>
                                        <p:tav tm="0">
                                          <p:val>
                                            <p:strVal val="#ppt_x"/>
                                          </p:val>
                                        </p:tav>
                                        <p:tav tm="100000">
                                          <p:val>
                                            <p:strVal val="#ppt_x"/>
                                          </p:val>
                                        </p:tav>
                                      </p:tavLst>
                                    </p:anim>
                                    <p:anim calcmode="lin" valueType="num">
                                      <p:cBhvr>
                                        <p:cTn id="50" dur="500" fill="hold"/>
                                        <p:tgtEl>
                                          <p:spTgt spid="256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610">
                                            <p:txEl>
                                              <p:charRg st="0" end="87"/>
                                            </p:txEl>
                                          </p:spTgt>
                                        </p:tgtEl>
                                        <p:attrNameLst>
                                          <p:attrName>style.visibility</p:attrName>
                                        </p:attrNameLst>
                                      </p:cBhvr>
                                      <p:to>
                                        <p:strVal val="visible"/>
                                      </p:to>
                                    </p:set>
                                    <p:anim calcmode="lin" valueType="num">
                                      <p:cBhvr>
                                        <p:cTn id="55" dur="500" fill="hold"/>
                                        <p:tgtEl>
                                          <p:spTgt spid="25610">
                                            <p:txEl>
                                              <p:charRg st="0" end="87"/>
                                            </p:txEl>
                                          </p:spTgt>
                                        </p:tgtEl>
                                        <p:attrNameLst>
                                          <p:attrName>ppt_x</p:attrName>
                                        </p:attrNameLst>
                                      </p:cBhvr>
                                      <p:tavLst>
                                        <p:tav tm="0">
                                          <p:val>
                                            <p:strVal val="#ppt_x"/>
                                          </p:val>
                                        </p:tav>
                                        <p:tav tm="100000">
                                          <p:val>
                                            <p:strVal val="#ppt_x"/>
                                          </p:val>
                                        </p:tav>
                                      </p:tavLst>
                                    </p:anim>
                                    <p:anim calcmode="lin" valueType="num">
                                      <p:cBhvr>
                                        <p:cTn id="56" dur="500" fill="hold"/>
                                        <p:tgtEl>
                                          <p:spTgt spid="25610">
                                            <p:txEl>
                                              <p:charRg st="0" end="8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ldLvl="0"/>
      <p:bldP spid="25603" grpId="0" bldLvl="0"/>
      <p:bldP spid="25604" grpId="0" bldLvl="0"/>
      <p:bldP spid="25605" grpId="0" bldLvl="0"/>
      <p:bldP spid="25606" grpId="0" bldLvl="0"/>
      <p:bldP spid="25608" grpId="0" bldLvl="0"/>
      <p:bldP spid="25609" grpId="0" bldLvl="0"/>
      <p:bldP spid="25611" grpId="0" bldLvl="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Rectangle 2"/>
          <p:cNvSpPr>
            <a:spLocks noGrp="1" noRot="1"/>
          </p:cNvSpPr>
          <p:nvPr>
            <p:ph type="title"/>
          </p:nvPr>
        </p:nvSpPr>
        <p:spPr>
          <a:xfrm>
            <a:off x="5472113" y="404813"/>
            <a:ext cx="3671887" cy="720725"/>
          </a:xfrm>
          <a:ln/>
        </p:spPr>
        <p:txBody>
          <a:bodyPr vert="horz" anchor="ctr">
            <a:normAutofit/>
          </a:bodyPr>
          <a:p>
            <a:pPr algn="l"/>
            <a:r>
              <a:rPr lang="zh-CN" altLang="en-US" sz="3200" kern="1200" dirty="0">
                <a:solidFill>
                  <a:srgbClr val="FF3300"/>
                </a:solidFill>
                <a:latin typeface="Lucida Sans Unicode" panose="020B0602030504020204" charset="0"/>
                <a:ea typeface="黑体" panose="02010609060101010101" pitchFamily="2" charset="-122"/>
                <a:sym typeface="Lucida Sans Unicode" panose="020B0602030504020204" charset="0"/>
              </a:rPr>
              <a:t>三遍阅读法</a:t>
            </a:r>
            <a:endParaRPr lang="zh-CN" altLang="en-US" sz="4100" kern="1200" dirty="0">
              <a:latin typeface="Lucida Sans Unicode" panose="020B0602030504020204" charset="0"/>
              <a:ea typeface="黑体" panose="02010609060101010101" pitchFamily="2" charset="-122"/>
              <a:sym typeface="Lucida Sans Unicode" panose="020B0602030504020204" charset="0"/>
            </a:endParaRPr>
          </a:p>
        </p:txBody>
      </p:sp>
      <p:sp>
        <p:nvSpPr>
          <p:cNvPr id="26627" name="AutoShape 3"/>
          <p:cNvSpPr/>
          <p:nvPr/>
        </p:nvSpPr>
        <p:spPr>
          <a:xfrm>
            <a:off x="250825" y="0"/>
            <a:ext cx="2449513" cy="1557338"/>
          </a:xfrm>
          <a:prstGeom prst="horizontalScroll">
            <a:avLst>
              <a:gd name="adj" fmla="val 12500"/>
            </a:avLst>
          </a:prstGeom>
          <a:solidFill>
            <a:schemeClr val="accent1"/>
          </a:solidFill>
          <a:ln w="9525" cap="flat" cmpd="sng">
            <a:solidFill>
              <a:schemeClr val="tx1"/>
            </a:solidFill>
            <a:prstDash val="solid"/>
            <a:headEnd type="none" w="med" len="med"/>
            <a:tailEnd type="none" w="med" len="med"/>
          </a:ln>
        </p:spPr>
        <p:txBody>
          <a:bodyPr wrap="none" anchor="ctr"/>
          <a:p>
            <a:pPr algn="ctr"/>
            <a:r>
              <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rPr>
              <a:t>怎么读</a:t>
            </a:r>
            <a:endParaRPr lang="zh-CN" altLang="en-US" sz="3600" b="1" dirty="0">
              <a:solidFill>
                <a:srgbClr val="FF0000"/>
              </a:solidFill>
              <a:latin typeface="Lucida Sans Unicode" panose="020B0602030504020204" charset="0"/>
              <a:ea typeface="微软雅黑" panose="020B0503020204020204" charset="-122"/>
              <a:sym typeface="黑体" panose="02010609060101010101" pitchFamily="2" charset="-122"/>
            </a:endParaRPr>
          </a:p>
        </p:txBody>
      </p:sp>
      <p:sp>
        <p:nvSpPr>
          <p:cNvPr id="26628" name="AutoShape 4"/>
          <p:cNvSpPr/>
          <p:nvPr/>
        </p:nvSpPr>
        <p:spPr>
          <a:xfrm>
            <a:off x="2700338" y="549275"/>
            <a:ext cx="2303462" cy="431800"/>
          </a:xfrm>
          <a:custGeom>
            <a:avLst/>
            <a:gdLst>
              <a:gd name="txL" fmla="*/ 0 w 21600"/>
              <a:gd name="txT" fmla="*/ 0 h 21600"/>
              <a:gd name="txR" fmla="*/ 21600 w 21600"/>
              <a:gd name="txB" fmla="*/ 21600 h 21600"/>
            </a:gdLst>
            <a:ahLst/>
            <a:cxnLst>
              <a:cxn ang="0">
                <a:pos x="16200" y="0"/>
              </a:cxn>
              <a:cxn ang="0">
                <a:pos x="0" y="10800"/>
              </a:cxn>
              <a:cxn ang="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6629" name="Text Box 5"/>
          <p:cNvSpPr/>
          <p:nvPr/>
        </p:nvSpPr>
        <p:spPr>
          <a:xfrm>
            <a:off x="382588" y="2636838"/>
            <a:ext cx="733425" cy="2736850"/>
          </a:xfrm>
          <a:prstGeom prst="rect">
            <a:avLst/>
          </a:prstGeom>
          <a:noFill/>
          <a:ln w="9525">
            <a:noFill/>
          </a:ln>
        </p:spPr>
        <p:txBody>
          <a:bodyPr>
            <a:spAutoFit/>
          </a:bodyPr>
          <a:p>
            <a:pPr>
              <a:spcBef>
                <a:spcPct val="50000"/>
              </a:spcBef>
            </a:pPr>
            <a:r>
              <a:rPr lang="zh-CN" altLang="en-US" sz="3600" b="1" dirty="0">
                <a:solidFill>
                  <a:srgbClr val="FF0000"/>
                </a:solidFill>
                <a:latin typeface="Lucida Sans Unicode" panose="020B0602030504020204" charset="0"/>
                <a:ea typeface="黑体" panose="02010609060101010101" pitchFamily="2" charset="-122"/>
                <a:sym typeface="黑体" panose="02010609060101010101" pitchFamily="2" charset="-122"/>
              </a:rPr>
              <a:t>比对筛选读</a:t>
            </a:r>
            <a:endParaRPr lang="zh-CN" altLang="en-US" sz="1800" dirty="0">
              <a:latin typeface="Arial" panose="020B0604020202020204" pitchFamily="34" charset="0"/>
            </a:endParaRPr>
          </a:p>
        </p:txBody>
      </p:sp>
      <p:sp>
        <p:nvSpPr>
          <p:cNvPr id="26630" name="AutoShape 6"/>
          <p:cNvSpPr/>
          <p:nvPr/>
        </p:nvSpPr>
        <p:spPr>
          <a:xfrm>
            <a:off x="1116013" y="2060575"/>
            <a:ext cx="288925" cy="4321175"/>
          </a:xfrm>
          <a:prstGeom prst="curvedRightArrow">
            <a:avLst>
              <a:gd name="adj1" fmla="val 299120"/>
              <a:gd name="adj2" fmla="val 598241"/>
              <a:gd name="adj3" fmla="val 33328"/>
            </a:avLst>
          </a:pr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6631" name="Text Box 7"/>
          <p:cNvSpPr/>
          <p:nvPr/>
        </p:nvSpPr>
        <p:spPr>
          <a:xfrm>
            <a:off x="4067175" y="1484313"/>
            <a:ext cx="5013325" cy="3505200"/>
          </a:xfrm>
          <a:prstGeom prst="rect">
            <a:avLst/>
          </a:prstGeom>
          <a:noFill/>
          <a:ln w="9525">
            <a:noFill/>
          </a:ln>
        </p:spPr>
        <p:txBody>
          <a:bodyPr wrap="square">
            <a:spAutoFit/>
          </a:bodyPr>
          <a:p>
            <a:r>
              <a:rPr lang="en-US" altLang="zh-CN" sz="2800" dirty="0">
                <a:solidFill>
                  <a:srgbClr val="000099"/>
                </a:solidFill>
                <a:latin typeface="Lucida Sans Unicode" panose="020B0602030504020204" charset="0"/>
                <a:cs typeface="Lucida Sans Unicode" panose="020B0602030504020204" charset="0"/>
                <a:sym typeface="Lucida Sans Unicode" panose="020B0602030504020204" charset="0"/>
              </a:rPr>
              <a:t> </a:t>
            </a:r>
            <a:r>
              <a:rPr lang="en-US" altLang="zh-CN" sz="2800" b="1" dirty="0">
                <a:solidFill>
                  <a:srgbClr val="000099"/>
                </a:solidFill>
                <a:latin typeface="汉仪楷体简" panose="02010609000101010101" charset="-122"/>
                <a:ea typeface="汉仪楷体简" panose="02010609000101010101" charset="-122"/>
                <a:sym typeface="Lucida Sans Unicode" panose="020B0602030504020204" charset="0"/>
              </a:rPr>
              <a:t>(1)</a:t>
            </a:r>
            <a:r>
              <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rPr>
              <a:t>不能盲目认同</a:t>
            </a:r>
            <a:endPar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endParaRPr>
          </a:p>
          <a:p>
            <a:r>
              <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rPr>
              <a:t>   摘抄原文多、</a:t>
            </a:r>
            <a:br>
              <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rPr>
            </a:br>
            <a:r>
              <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rPr>
              <a:t>   结构形式类似的选项</a:t>
            </a:r>
            <a:endPar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endParaRPr>
          </a:p>
          <a:p>
            <a:endPar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endParaRPr>
          </a:p>
          <a:p>
            <a:endPar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endParaRPr>
          </a:p>
          <a:p>
            <a:r>
              <a:rPr lang="en-US" altLang="zh-CN" sz="2800" b="1" dirty="0">
                <a:solidFill>
                  <a:srgbClr val="000099"/>
                </a:solidFill>
                <a:latin typeface="汉仪楷体简" panose="02010609000101010101" charset="-122"/>
                <a:ea typeface="汉仪楷体简" panose="02010609000101010101" charset="-122"/>
                <a:sym typeface="Lucida Sans Unicode" panose="020B0602030504020204" charset="0"/>
              </a:rPr>
              <a:t>(2)</a:t>
            </a:r>
            <a:r>
              <a:rPr lang="zh-CN" altLang="en-US" sz="2800" b="1" dirty="0">
                <a:solidFill>
                  <a:srgbClr val="000099"/>
                </a:solidFill>
                <a:latin typeface="汉仪楷体简" panose="02010609000101010101" charset="-122"/>
                <a:ea typeface="汉仪楷体简" panose="02010609000101010101" charset="-122"/>
                <a:sym typeface="黑体" panose="02010609060101010101" pitchFamily="2" charset="-122"/>
              </a:rPr>
              <a:t>不能轻易否定换了说法，换了表达形式，找不到相应词语和句子的选项</a:t>
            </a:r>
            <a:endParaRPr lang="zh-CN" altLang="en-US" sz="1800" b="1" dirty="0">
              <a:latin typeface="汉仪楷体简" panose="02010609000101010101" charset="-122"/>
              <a:ea typeface="汉仪楷体简" panose="02010609000101010101" charset="-122"/>
            </a:endParaRPr>
          </a:p>
        </p:txBody>
      </p:sp>
      <p:sp>
        <p:nvSpPr>
          <p:cNvPr id="26632" name="Text Box 8"/>
          <p:cNvSpPr/>
          <p:nvPr/>
        </p:nvSpPr>
        <p:spPr>
          <a:xfrm>
            <a:off x="5508625" y="2997200"/>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6633" name="Text Box 9"/>
          <p:cNvSpPr/>
          <p:nvPr/>
        </p:nvSpPr>
        <p:spPr>
          <a:xfrm>
            <a:off x="1403350" y="5791200"/>
            <a:ext cx="3795713" cy="1066800"/>
          </a:xfrm>
          <a:prstGeom prst="rect">
            <a:avLst/>
          </a:prstGeom>
          <a:noFill/>
          <a:ln w="9525">
            <a:noFill/>
          </a:ln>
        </p:spPr>
        <p:txBody>
          <a:bodyPr>
            <a:spAutoFit/>
          </a:bodyPr>
          <a:p>
            <a:r>
              <a:rPr lang="zh-CN" altLang="en-US" sz="3200" dirty="0">
                <a:solidFill>
                  <a:srgbClr val="0000FF"/>
                </a:solidFill>
                <a:latin typeface="Lucida Sans Unicode" panose="020B0602030504020204" charset="0"/>
                <a:ea typeface="黑体" panose="02010609060101010101" pitchFamily="2" charset="-122"/>
                <a:sym typeface="黑体" panose="02010609060101010101" pitchFamily="2" charset="-122"/>
              </a:rPr>
              <a:t>识破设题陷阱</a:t>
            </a:r>
            <a:endParaRPr lang="zh-CN" altLang="en-US" sz="3200" dirty="0">
              <a:solidFill>
                <a:srgbClr val="0000FF"/>
              </a:solidFill>
              <a:latin typeface="Lucida Sans Unicode" panose="020B0602030504020204" charset="0"/>
              <a:ea typeface="黑体" panose="02010609060101010101" pitchFamily="2" charset="-122"/>
              <a:sym typeface="黑体" panose="02010609060101010101" pitchFamily="2" charset="-122"/>
            </a:endParaRPr>
          </a:p>
          <a:p>
            <a:endParaRPr lang="zh-CN" altLang="en-US" sz="3200"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26634" name="AutoShape 10"/>
          <p:cNvSpPr/>
          <p:nvPr/>
        </p:nvSpPr>
        <p:spPr>
          <a:xfrm>
            <a:off x="3563938" y="1628775"/>
            <a:ext cx="576262" cy="2808288"/>
          </a:xfrm>
          <a:prstGeom prst="leftBrace">
            <a:avLst>
              <a:gd name="adj1" fmla="val 40565"/>
              <a:gd name="adj2" fmla="val 50000"/>
            </a:avLst>
          </a:prstGeom>
          <a:noFill/>
          <a:ln w="9525" cap="flat" cmpd="sng">
            <a:solidFill>
              <a:schemeClr val="tx1"/>
            </a:solidFill>
            <a:prstDash val="solid"/>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6635" name="Text Box 11"/>
          <p:cNvSpPr/>
          <p:nvPr/>
        </p:nvSpPr>
        <p:spPr>
          <a:xfrm>
            <a:off x="1547813" y="2349500"/>
            <a:ext cx="2592387" cy="579438"/>
          </a:xfrm>
          <a:prstGeom prst="rect">
            <a:avLst/>
          </a:prstGeom>
          <a:noFill/>
          <a:ln w="9525">
            <a:noFill/>
          </a:ln>
        </p:spPr>
        <p:txBody>
          <a:bodyPr>
            <a:spAutoFit/>
          </a:bodyPr>
          <a:p>
            <a:r>
              <a:rPr lang="zh-CN" altLang="en-US" sz="3200" dirty="0">
                <a:solidFill>
                  <a:srgbClr val="0000FF"/>
                </a:solidFill>
                <a:latin typeface="Lucida Sans Unicode" panose="020B0602030504020204" charset="0"/>
                <a:ea typeface="黑体" panose="02010609060101010101" pitchFamily="2" charset="-122"/>
                <a:sym typeface="黑体" panose="02010609060101010101" pitchFamily="2" charset="-122"/>
              </a:rPr>
              <a:t>不流于形式</a:t>
            </a:r>
            <a:endParaRPr lang="zh-CN" altLang="en-US" sz="1800" dirty="0">
              <a:latin typeface="Arial" panose="020B0604020202020204" pitchFamily="34" charset="0"/>
            </a:endParaRPr>
          </a:p>
        </p:txBody>
      </p:sp>
      <p:sp>
        <p:nvSpPr>
          <p:cNvPr id="26636" name="Text Box 12"/>
          <p:cNvSpPr/>
          <p:nvPr/>
        </p:nvSpPr>
        <p:spPr>
          <a:xfrm>
            <a:off x="1403350" y="5013325"/>
            <a:ext cx="4052888" cy="579438"/>
          </a:xfrm>
          <a:prstGeom prst="rect">
            <a:avLst/>
          </a:prstGeom>
          <a:noFill/>
          <a:ln w="9525">
            <a:noFill/>
          </a:ln>
        </p:spPr>
        <p:txBody>
          <a:bodyPr>
            <a:spAutoFit/>
          </a:bodyPr>
          <a:p>
            <a:r>
              <a:rPr lang="zh-CN" altLang="en-US" sz="3200" dirty="0">
                <a:solidFill>
                  <a:srgbClr val="0000FF"/>
                </a:solidFill>
                <a:latin typeface="Lucida Sans Unicode" panose="020B0602030504020204" charset="0"/>
                <a:ea typeface="黑体" panose="02010609060101010101" pitchFamily="2" charset="-122"/>
                <a:sym typeface="黑体" panose="02010609060101010101" pitchFamily="2" charset="-122"/>
              </a:rPr>
              <a:t>设误的常用方法</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p:cTn id="7" dur="500" fill="hold"/>
                                        <p:tgtEl>
                                          <p:spTgt spid="26627"/>
                                        </p:tgtEl>
                                        <p:attrNameLst>
                                          <p:attrName>ppt_x</p:attrName>
                                        </p:attrNameLst>
                                      </p:cBhvr>
                                      <p:tavLst>
                                        <p:tav tm="0">
                                          <p:val>
                                            <p:strVal val="#ppt_x"/>
                                          </p:val>
                                        </p:tav>
                                        <p:tav tm="100000">
                                          <p:val>
                                            <p:strVal val="#ppt_x"/>
                                          </p:val>
                                        </p:tav>
                                      </p:tavLst>
                                    </p:anim>
                                    <p:anim calcmode="lin" valueType="num">
                                      <p:cBhvr>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p:cTn id="13" dur="500" fill="hold"/>
                                        <p:tgtEl>
                                          <p:spTgt spid="26628"/>
                                        </p:tgtEl>
                                        <p:attrNameLst>
                                          <p:attrName>ppt_x</p:attrName>
                                        </p:attrNameLst>
                                      </p:cBhvr>
                                      <p:tavLst>
                                        <p:tav tm="0">
                                          <p:val>
                                            <p:strVal val="#ppt_x"/>
                                          </p:val>
                                        </p:tav>
                                        <p:tav tm="100000">
                                          <p:val>
                                            <p:strVal val="#ppt_x"/>
                                          </p:val>
                                        </p:tav>
                                      </p:tavLst>
                                    </p:anim>
                                    <p:anim calcmode="lin" valueType="num">
                                      <p:cBhvr>
                                        <p:cTn id="14"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type="lt">
                                    <p:tmAbs val="0"/>
                                  </p:iterate>
                                  <p:childTnLst>
                                    <p:set>
                                      <p:cBhvr>
                                        <p:cTn id="18" dur="1" fill="hold">
                                          <p:stCondLst>
                                            <p:cond delay="0"/>
                                          </p:stCondLst>
                                        </p:cTn>
                                        <p:tgtEl>
                                          <p:spTgt spid="26626"/>
                                        </p:tgtEl>
                                        <p:attrNameLst>
                                          <p:attrName>style.visibility</p:attrName>
                                        </p:attrNameLst>
                                      </p:cBhvr>
                                      <p:to>
                                        <p:strVal val="visible"/>
                                      </p:to>
                                    </p:set>
                                    <p:anim calcmode="lin" valueType="num">
                                      <p:cBhvr>
                                        <p:cTn id="19" dur="500" fill="hold"/>
                                        <p:tgtEl>
                                          <p:spTgt spid="26626"/>
                                        </p:tgtEl>
                                        <p:attrNameLst>
                                          <p:attrName>ppt_x</p:attrName>
                                        </p:attrNameLst>
                                      </p:cBhvr>
                                      <p:tavLst>
                                        <p:tav tm="0">
                                          <p:val>
                                            <p:strVal val="#ppt_x"/>
                                          </p:val>
                                        </p:tav>
                                        <p:tav tm="100000">
                                          <p:val>
                                            <p:strVal val="#ppt_x"/>
                                          </p:val>
                                        </p:tav>
                                      </p:tavLst>
                                    </p:anim>
                                    <p:anim calcmode="lin" valueType="num">
                                      <p:cBhvr>
                                        <p:cTn id="20"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9"/>
                                        </p:tgtEl>
                                        <p:attrNameLst>
                                          <p:attrName>style.visibility</p:attrName>
                                        </p:attrNameLst>
                                      </p:cBhvr>
                                      <p:to>
                                        <p:strVal val="visible"/>
                                      </p:to>
                                    </p:set>
                                    <p:anim calcmode="lin" valueType="num">
                                      <p:cBhvr>
                                        <p:cTn id="25" dur="500" fill="hold"/>
                                        <p:tgtEl>
                                          <p:spTgt spid="26629"/>
                                        </p:tgtEl>
                                        <p:attrNameLst>
                                          <p:attrName>ppt_x</p:attrName>
                                        </p:attrNameLst>
                                      </p:cBhvr>
                                      <p:tavLst>
                                        <p:tav tm="0">
                                          <p:val>
                                            <p:strVal val="#ppt_x"/>
                                          </p:val>
                                        </p:tav>
                                        <p:tav tm="100000">
                                          <p:val>
                                            <p:strVal val="#ppt_x"/>
                                          </p:val>
                                        </p:tav>
                                      </p:tavLst>
                                    </p:anim>
                                    <p:anim calcmode="lin" valueType="num">
                                      <p:cBhvr>
                                        <p:cTn id="26"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30"/>
                                        </p:tgtEl>
                                        <p:attrNameLst>
                                          <p:attrName>style.visibility</p:attrName>
                                        </p:attrNameLst>
                                      </p:cBhvr>
                                      <p:to>
                                        <p:strVal val="visible"/>
                                      </p:to>
                                    </p:set>
                                    <p:anim calcmode="lin" valueType="num">
                                      <p:cBhvr>
                                        <p:cTn id="31" dur="500" fill="hold"/>
                                        <p:tgtEl>
                                          <p:spTgt spid="26630"/>
                                        </p:tgtEl>
                                        <p:attrNameLst>
                                          <p:attrName>ppt_x</p:attrName>
                                        </p:attrNameLst>
                                      </p:cBhvr>
                                      <p:tavLst>
                                        <p:tav tm="0">
                                          <p:val>
                                            <p:strVal val="#ppt_x"/>
                                          </p:val>
                                        </p:tav>
                                        <p:tav tm="100000">
                                          <p:val>
                                            <p:strVal val="#ppt_x"/>
                                          </p:val>
                                        </p:tav>
                                      </p:tavLst>
                                    </p:anim>
                                    <p:anim calcmode="lin" valueType="num">
                                      <p:cBhvr>
                                        <p:cTn id="32"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35"/>
                                        </p:tgtEl>
                                        <p:attrNameLst>
                                          <p:attrName>style.visibility</p:attrName>
                                        </p:attrNameLst>
                                      </p:cBhvr>
                                      <p:to>
                                        <p:strVal val="visible"/>
                                      </p:to>
                                    </p:set>
                                    <p:anim calcmode="lin" valueType="num">
                                      <p:cBhvr>
                                        <p:cTn id="37" dur="500" fill="hold"/>
                                        <p:tgtEl>
                                          <p:spTgt spid="26635"/>
                                        </p:tgtEl>
                                        <p:attrNameLst>
                                          <p:attrName>ppt_x</p:attrName>
                                        </p:attrNameLst>
                                      </p:cBhvr>
                                      <p:tavLst>
                                        <p:tav tm="0">
                                          <p:val>
                                            <p:strVal val="#ppt_x"/>
                                          </p:val>
                                        </p:tav>
                                        <p:tav tm="100000">
                                          <p:val>
                                            <p:strVal val="#ppt_x"/>
                                          </p:val>
                                        </p:tav>
                                      </p:tavLst>
                                    </p:anim>
                                    <p:anim calcmode="lin" valueType="num">
                                      <p:cBhvr>
                                        <p:cTn id="38" dur="500" fill="hold"/>
                                        <p:tgtEl>
                                          <p:spTgt spid="266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34"/>
                                        </p:tgtEl>
                                        <p:attrNameLst>
                                          <p:attrName>style.visibility</p:attrName>
                                        </p:attrNameLst>
                                      </p:cBhvr>
                                      <p:to>
                                        <p:strVal val="visible"/>
                                      </p:to>
                                    </p:set>
                                    <p:anim calcmode="lin" valueType="num">
                                      <p:cBhvr>
                                        <p:cTn id="43" dur="500" fill="hold"/>
                                        <p:tgtEl>
                                          <p:spTgt spid="26634"/>
                                        </p:tgtEl>
                                        <p:attrNameLst>
                                          <p:attrName>ppt_x</p:attrName>
                                        </p:attrNameLst>
                                      </p:cBhvr>
                                      <p:tavLst>
                                        <p:tav tm="0">
                                          <p:val>
                                            <p:strVal val="#ppt_x"/>
                                          </p:val>
                                        </p:tav>
                                        <p:tav tm="100000">
                                          <p:val>
                                            <p:strVal val="#ppt_x"/>
                                          </p:val>
                                        </p:tav>
                                      </p:tavLst>
                                    </p:anim>
                                    <p:anim calcmode="lin" valueType="num">
                                      <p:cBhvr>
                                        <p:cTn id="44" dur="500" fill="hold"/>
                                        <p:tgtEl>
                                          <p:spTgt spid="2663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31"/>
                                        </p:tgtEl>
                                        <p:attrNameLst>
                                          <p:attrName>style.visibility</p:attrName>
                                        </p:attrNameLst>
                                      </p:cBhvr>
                                      <p:to>
                                        <p:strVal val="visible"/>
                                      </p:to>
                                    </p:set>
                                    <p:anim calcmode="lin" valueType="num">
                                      <p:cBhvr>
                                        <p:cTn id="49" dur="500" fill="hold"/>
                                        <p:tgtEl>
                                          <p:spTgt spid="26631"/>
                                        </p:tgtEl>
                                        <p:attrNameLst>
                                          <p:attrName>ppt_x</p:attrName>
                                        </p:attrNameLst>
                                      </p:cBhvr>
                                      <p:tavLst>
                                        <p:tav tm="0">
                                          <p:val>
                                            <p:strVal val="#ppt_x"/>
                                          </p:val>
                                        </p:tav>
                                        <p:tav tm="100000">
                                          <p:val>
                                            <p:strVal val="#ppt_x"/>
                                          </p:val>
                                        </p:tav>
                                      </p:tavLst>
                                    </p:anim>
                                    <p:anim calcmode="lin" valueType="num">
                                      <p:cBhvr>
                                        <p:cTn id="50"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636"/>
                                        </p:tgtEl>
                                        <p:attrNameLst>
                                          <p:attrName>style.visibility</p:attrName>
                                        </p:attrNameLst>
                                      </p:cBhvr>
                                      <p:to>
                                        <p:strVal val="visible"/>
                                      </p:to>
                                    </p:set>
                                    <p:anim calcmode="lin" valueType="num">
                                      <p:cBhvr>
                                        <p:cTn id="55" dur="500" fill="hold"/>
                                        <p:tgtEl>
                                          <p:spTgt spid="26636"/>
                                        </p:tgtEl>
                                        <p:attrNameLst>
                                          <p:attrName>ppt_x</p:attrName>
                                        </p:attrNameLst>
                                      </p:cBhvr>
                                      <p:tavLst>
                                        <p:tav tm="0">
                                          <p:val>
                                            <p:strVal val="#ppt_x"/>
                                          </p:val>
                                        </p:tav>
                                        <p:tav tm="100000">
                                          <p:val>
                                            <p:strVal val="#ppt_x"/>
                                          </p:val>
                                        </p:tav>
                                      </p:tavLst>
                                    </p:anim>
                                    <p:anim calcmode="lin" valueType="num">
                                      <p:cBhvr>
                                        <p:cTn id="56" dur="500" fill="hold"/>
                                        <p:tgtEl>
                                          <p:spTgt spid="2663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633"/>
                                        </p:tgtEl>
                                        <p:attrNameLst>
                                          <p:attrName>style.visibility</p:attrName>
                                        </p:attrNameLst>
                                      </p:cBhvr>
                                      <p:to>
                                        <p:strVal val="visible"/>
                                      </p:to>
                                    </p:set>
                                    <p:anim calcmode="lin" valueType="num">
                                      <p:cBhvr>
                                        <p:cTn id="61" dur="500" fill="hold"/>
                                        <p:tgtEl>
                                          <p:spTgt spid="26633"/>
                                        </p:tgtEl>
                                        <p:attrNameLst>
                                          <p:attrName>ppt_x</p:attrName>
                                        </p:attrNameLst>
                                      </p:cBhvr>
                                      <p:tavLst>
                                        <p:tav tm="0">
                                          <p:val>
                                            <p:strVal val="#ppt_x"/>
                                          </p:val>
                                        </p:tav>
                                        <p:tav tm="100000">
                                          <p:val>
                                            <p:strVal val="#ppt_x"/>
                                          </p:val>
                                        </p:tav>
                                      </p:tavLst>
                                    </p:anim>
                                    <p:anim calcmode="lin" valueType="num">
                                      <p:cBhvr>
                                        <p:cTn id="62" dur="500" fill="hold"/>
                                        <p:tgtEl>
                                          <p:spTgt spid="266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ldLvl="0"/>
      <p:bldP spid="26627" grpId="0" bldLvl="0"/>
      <p:bldP spid="26628" grpId="0" bldLvl="0"/>
      <p:bldP spid="26629" grpId="0" bldLvl="0"/>
      <p:bldP spid="26630" grpId="0" bldLvl="0"/>
      <p:bldP spid="26631" grpId="0" bldLvl="0"/>
      <p:bldP spid="26633" grpId="0" bldLvl="0"/>
      <p:bldP spid="26634" grpId="0" bldLvl="0"/>
      <p:bldP spid="26635" grpId="0" bldLvl="0"/>
      <p:bldP spid="26636" grpId="0" bldLvl="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50" name="TextBox 8"/>
          <p:cNvSpPr/>
          <p:nvPr/>
        </p:nvSpPr>
        <p:spPr>
          <a:xfrm>
            <a:off x="34925" y="785813"/>
            <a:ext cx="9145588" cy="5680075"/>
          </a:xfrm>
          <a:prstGeom prst="rect">
            <a:avLst/>
          </a:prstGeom>
          <a:solidFill>
            <a:schemeClr val="bg1"/>
          </a:solidFill>
          <a:ln w="9525">
            <a:noFill/>
          </a:ln>
        </p:spPr>
        <p:txBody>
          <a:bodyPr wrap="square">
            <a:spAutoFit/>
          </a:bodyPr>
          <a:p>
            <a:pPr indent="611505"/>
            <a:r>
              <a:rPr lang="zh-CN" altLang="en-US" sz="2800" b="1" dirty="0">
                <a:solidFill>
                  <a:srgbClr val="FF0000"/>
                </a:solidFill>
                <a:latin typeface="Lucida Sans Unicode" panose="020B0602030504020204" charset="0"/>
                <a:ea typeface="微软雅黑" panose="020B0503020204020204" charset="-122"/>
                <a:sym typeface="黑体" panose="02010609060101010101" pitchFamily="2" charset="-122"/>
              </a:rPr>
              <a:t>阅读、解题技法一</a:t>
            </a:r>
            <a:endParaRPr lang="zh-CN" altLang="en-US" sz="2800" b="1" dirty="0">
              <a:solidFill>
                <a:srgbClr val="FF0000"/>
              </a:solidFill>
              <a:latin typeface="Lucida Sans Unicode" panose="020B0602030504020204" charset="0"/>
              <a:ea typeface="微软雅黑" panose="020B0503020204020204" charset="-122"/>
              <a:sym typeface="黑体" panose="02010609060101010101" pitchFamily="2" charset="-122"/>
            </a:endParaRPr>
          </a:p>
          <a:p>
            <a:pPr indent="611505">
              <a:lnSpc>
                <a:spcPct val="110000"/>
              </a:lnSpc>
            </a:pP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1</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．总体阅读六“要”</a:t>
            </a:r>
            <a:endParaRPr lang="zh-CN" altLang="en-US" sz="32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611505">
              <a:lnSpc>
                <a:spcPct val="11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①要正确认知该文章</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阐述、说明、分析、辩驳、介绍了什么，作者为什么要这样做，其中心意思是什么，是怎样表达和写作的，</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并标示一下，做到心中有数。可提出如下问题：</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本文说明或论证的对象是什么？有什么最新成果或最新观点？今后的发展前景如何？作者对此新成果或新观点的态度和看法如何？</a:t>
            </a:r>
            <a:endPar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endParaRPr>
          </a:p>
          <a:p>
            <a:pPr indent="611505">
              <a:lnSpc>
                <a:spcPct val="11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②要抓住中心句和关键句，尤其是</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起始句、结束句和结论句</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，明晓每段要表达的意思；找出</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作者的观点</a:t>
            </a: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分论点和中心论点</a:t>
            </a: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，明确作者要证明、阐发什么，怎样论证、阐发，用了哪些论据和方法，论点与论据有怎样的联系等。</a:t>
            </a:r>
            <a:endParaRPr lang="zh-CN" altLang="en-US" sz="3200" b="1" dirty="0">
              <a:solidFill>
                <a:srgbClr val="000000"/>
              </a:solidFill>
              <a:latin typeface="汉仪楷体简" panose="02010609000101010101" charset="-122"/>
              <a:ea typeface="汉仪楷体简" panose="02010609000101010101" charset="-122"/>
              <a:sym typeface="黑体" panose="02010609060101010101" pitchFamily="2" charset="-122"/>
            </a:endParaRPr>
          </a:p>
        </p:txBody>
      </p:sp>
      <p:grpSp>
        <p:nvGrpSpPr>
          <p:cNvPr id="27651" name="组合 27650"/>
          <p:cNvGrpSpPr/>
          <p:nvPr/>
        </p:nvGrpSpPr>
        <p:grpSpPr>
          <a:xfrm>
            <a:off x="34925" y="-46037"/>
            <a:ext cx="2233613" cy="833437"/>
            <a:chOff x="0" y="0"/>
            <a:chExt cx="2991267" cy="714380"/>
          </a:xfrm>
        </p:grpSpPr>
        <p:sp>
          <p:nvSpPr>
            <p:cNvPr id="27652" name="矩形 10"/>
            <p:cNvSpPr/>
            <p:nvPr/>
          </p:nvSpPr>
          <p:spPr>
            <a:xfrm>
              <a:off x="0" y="0"/>
              <a:ext cx="714475" cy="714380"/>
            </a:xfrm>
            <a:prstGeom prst="rect">
              <a:avLst/>
            </a:prstGeom>
            <a:noFill/>
            <a:ln w="22225" cap="flat" cmpd="sng">
              <a:solidFill>
                <a:srgbClr val="CC0099"/>
              </a:solidFill>
              <a:prstDash val="solid"/>
              <a:miter/>
              <a:headEnd type="none" w="med" len="med"/>
              <a:tailEnd type="none" w="med" len="med"/>
            </a:ln>
          </p:spPr>
          <p:txBody>
            <a:bodyPr anchor="ctr"/>
            <a:p>
              <a:pPr algn="ctr"/>
              <a:endParaRPr sz="1800">
                <a:solidFill>
                  <a:srgbClr val="FFFFFF"/>
                </a:solidFill>
                <a:latin typeface="Calibri" panose="020F0502020204030204" charset="0"/>
                <a:sym typeface="Calibri" panose="020F0502020204030204" charset="0"/>
              </a:endParaRPr>
            </a:p>
          </p:txBody>
        </p:sp>
        <p:sp>
          <p:nvSpPr>
            <p:cNvPr id="27653" name="TextBox 11"/>
            <p:cNvSpPr/>
            <p:nvPr/>
          </p:nvSpPr>
          <p:spPr>
            <a:xfrm>
              <a:off x="152421" y="147638"/>
              <a:ext cx="2838846" cy="423866"/>
            </a:xfrm>
            <a:prstGeom prst="rect">
              <a:avLst/>
            </a:prstGeom>
            <a:solidFill>
              <a:schemeClr val="bg1"/>
            </a:solidFill>
            <a:ln w="9525">
              <a:noFill/>
            </a:ln>
          </p:spPr>
          <p:txBody>
            <a:bodyPr lIns="54000" tIns="180000" rIns="54000" bIns="180000"/>
            <a:p>
              <a:pPr>
                <a:lnSpc>
                  <a:spcPts val="1600"/>
                </a:lnSpc>
                <a:spcBef>
                  <a:spcPts val="400"/>
                </a:spcBef>
              </a:pPr>
              <a:r>
                <a:rPr lang="zh-CN" altLang="en-US" sz="3200" b="1" dirty="0">
                  <a:solidFill>
                    <a:srgbClr val="CC0099"/>
                  </a:solidFill>
                  <a:latin typeface="黑体" panose="02010609060101010101" pitchFamily="2" charset="-122"/>
                  <a:ea typeface="微软雅黑" panose="020B0503020204020204" charset="-122"/>
                  <a:sym typeface="黑体" panose="02010609060101010101" pitchFamily="2" charset="-122"/>
                </a:rPr>
                <a:t>技巧点拨</a:t>
              </a:r>
              <a:endParaRPr lang="zh-CN" altLang="en-US" sz="3200" b="1" dirty="0">
                <a:solidFill>
                  <a:srgbClr val="CC0099"/>
                </a:solidFill>
                <a:latin typeface="黑体" panose="02010609060101010101" pitchFamily="2" charset="-122"/>
                <a:ea typeface="微软雅黑" panose="020B0503020204020204" charset="-122"/>
                <a:sym typeface="黑体" panose="02010609060101010101" pitchFamily="2" charset="-122"/>
              </a:endParaRPr>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500" fill="hold"/>
                                        <p:tgtEl>
                                          <p:spTgt spid="27651"/>
                                        </p:tgtEl>
                                        <p:attrNameLst>
                                          <p:attrName>ppt_x</p:attrName>
                                        </p:attrNameLst>
                                      </p:cBhvr>
                                      <p:tavLst>
                                        <p:tav tm="0">
                                          <p:val>
                                            <p:strVal val="0-#ppt_w/2"/>
                                          </p:val>
                                        </p:tav>
                                        <p:tav tm="100000">
                                          <p:val>
                                            <p:strVal val="#ppt_x"/>
                                          </p:val>
                                        </p:tav>
                                      </p:tavLst>
                                    </p:anim>
                                    <p:anim calcmode="lin" valueType="num">
                                      <p:cBhvr>
                                        <p:cTn id="8" dur="500" fill="hold"/>
                                        <p:tgtEl>
                                          <p:spTgt spid="276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7650"/>
                                        </p:tgtEl>
                                        <p:attrNameLst>
                                          <p:attrName>style.visibility</p:attrName>
                                        </p:attrNameLst>
                                      </p:cBhvr>
                                      <p:to>
                                        <p:strVal val="visible"/>
                                      </p:to>
                                    </p:set>
                                    <p:animEffect filter="blinds(horizontal)">
                                      <p:cBhvr>
                                        <p:cTn id="12" dur="500"/>
                                        <p:tgtEl>
                                          <p:spTgt spid="2765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1" nodeType="clickEffect">
                                  <p:stCondLst>
                                    <p:cond delay="0"/>
                                  </p:stCondLst>
                                  <p:childTnLst>
                                    <p:set>
                                      <p:cBhvr>
                                        <p:cTn id="16" dur="1" fill="hold">
                                          <p:stCondLst>
                                            <p:cond delay="0"/>
                                          </p:stCondLst>
                                        </p:cTn>
                                        <p:tgtEl>
                                          <p:spTgt spid="27650"/>
                                        </p:tgtEl>
                                        <p:attrNameLst>
                                          <p:attrName>style.visibility</p:attrName>
                                        </p:attrNameLst>
                                      </p:cBhvr>
                                      <p:to>
                                        <p:strVal val="visible"/>
                                      </p:to>
                                    </p:set>
                                    <p:anim calcmode="lin" valueType="num">
                                      <p:cBhvr additive="base">
                                        <p:cTn id="17" dur="500" fill="hold"/>
                                        <p:tgtEl>
                                          <p:spTgt spid="27650"/>
                                        </p:tgtEl>
                                        <p:attrNameLst>
                                          <p:attrName>ppt_x</p:attrName>
                                        </p:attrNameLst>
                                      </p:cBhvr>
                                      <p:tavLst>
                                        <p:tav tm="0">
                                          <p:val>
                                            <p:strVal val="#ppt_x"/>
                                          </p:val>
                                        </p:tav>
                                        <p:tav tm="100000">
                                          <p:val>
                                            <p:strVal val="#ppt_x"/>
                                          </p:val>
                                        </p:tav>
                                      </p:tavLst>
                                    </p:anim>
                                    <p:anim calcmode="lin" valueType="num">
                                      <p:cBhvr additive="base">
                                        <p:cTn id="1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p:bldP spid="27650" grpId="1" bldLvl="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4" name="TextBox 3"/>
          <p:cNvSpPr/>
          <p:nvPr/>
        </p:nvSpPr>
        <p:spPr>
          <a:xfrm>
            <a:off x="36513" y="17463"/>
            <a:ext cx="8999537" cy="6618287"/>
          </a:xfrm>
          <a:prstGeom prst="rect">
            <a:avLst/>
          </a:prstGeom>
          <a:noFill/>
          <a:ln w="9525">
            <a:noFill/>
          </a:ln>
        </p:spPr>
        <p:txBody>
          <a:bodyPr wrap="square">
            <a:spAutoFit/>
          </a:bodyPr>
          <a:p>
            <a:pPr indent="466725">
              <a:lnSpc>
                <a:spcPct val="170000"/>
              </a:lnSpc>
            </a:pP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③要关注文中表示对情况的推测和估计、表示消息的来源或依据、表示肯定或强调的语气的插入语，并标注出来；要特别注意定语、状语和关联词语以及注释、说明等等。</a:t>
            </a:r>
            <a:endPar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endParaRPr>
          </a:p>
          <a:p>
            <a:pPr indent="466725">
              <a:lnSpc>
                <a:spcPct val="170000"/>
              </a:lnSpc>
            </a:pP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④</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要把握</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论证思路</a:t>
            </a: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提出问题、分析问题、解决问题</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，理清论证结构</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并列式、递进式、总分总式、对照式</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等</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7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⑤要注意信息间的各种关系：</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解说关系、总分关系、因果关系、本原与转折关系、前后照应关系、替代与被替代关系</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等。</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8674"/>
                                        </p:tgtEl>
                                        <p:attrNameLst>
                                          <p:attrName>style.visibility</p:attrName>
                                        </p:attrNameLst>
                                      </p:cBhvr>
                                      <p:to>
                                        <p:strVal val="visible"/>
                                      </p:to>
                                    </p:set>
                                    <p:animEffect filter="box(in)">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TextBox 3"/>
          <p:cNvSpPr/>
          <p:nvPr/>
        </p:nvSpPr>
        <p:spPr>
          <a:xfrm>
            <a:off x="36513" y="17463"/>
            <a:ext cx="8999537" cy="6573837"/>
          </a:xfrm>
          <a:prstGeom prst="rect">
            <a:avLst/>
          </a:prstGeom>
          <a:noFill/>
          <a:ln w="9525">
            <a:noFill/>
          </a:ln>
        </p:spPr>
        <p:txBody>
          <a:bodyPr wrap="square">
            <a:spAutoFit/>
          </a:bodyPr>
          <a:p>
            <a:pPr indent="466725">
              <a:lnSpc>
                <a:spcPct val="19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⑥要特别注意信息的标志。可以作为标志性词语的有：</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顺序词、关联词、指代词、范围词、类别词、过渡词</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。此外还有文中不同地方</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反复出现的同义或近义的词语</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    </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9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  以下的标志性词语在读文本时要圈画出来：</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有助于理解文章内容、提示信息的词语，如</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表时间、数据、概括、修饰限制、已然未然、或然必然的词语；有助于理清文章思路，避免逻辑错误的词语，如表因果、转折、并列、递进或分类分层、举例的词语。</a:t>
            </a:r>
            <a:endParaRPr lang="zh-CN" altLang="en-US" sz="1800" dirty="0">
              <a:solidFill>
                <a:schemeClr val="accent2"/>
              </a:solidFill>
              <a:latin typeface="汉仪楷体简" panose="02010609000101010101" charset="-122"/>
              <a:ea typeface="汉仪楷体简" panose="02010609000101010101"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filter="box(in)">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矩形 2"/>
          <p:cNvSpPr/>
          <p:nvPr/>
        </p:nvSpPr>
        <p:spPr>
          <a:xfrm>
            <a:off x="20638" y="47625"/>
            <a:ext cx="9028112" cy="6745288"/>
          </a:xfrm>
          <a:prstGeom prst="rect">
            <a:avLst/>
          </a:prstGeom>
          <a:solidFill>
            <a:schemeClr val="bg1"/>
          </a:solidFill>
          <a:ln w="9525">
            <a:noFill/>
          </a:ln>
        </p:spPr>
        <p:txBody>
          <a:bodyPr wrap="square">
            <a:spAutoFit/>
          </a:bodyPr>
          <a:p>
            <a:pPr indent="466725">
              <a:lnSpc>
                <a:spcPct val="120000"/>
              </a:lnSpc>
            </a:pPr>
            <a:r>
              <a:rPr lang="en-US" altLang="zh-CN" sz="2800" b="1" dirty="0">
                <a:solidFill>
                  <a:srgbClr val="000000"/>
                </a:solidFill>
                <a:latin typeface="Lucida Sans Unicode" panose="020B0602030504020204" charset="0"/>
                <a:cs typeface="Lucida Sans Unicode" panose="020B0602030504020204" charset="0"/>
                <a:sym typeface="Lucida Sans Unicode" panose="020B0602030504020204" charset="0"/>
              </a:rPr>
              <a:t>2</a:t>
            </a:r>
            <a:r>
              <a:rPr lang="zh-CN" altLang="en-US" sz="2800" b="1" dirty="0">
                <a:solidFill>
                  <a:srgbClr val="000000"/>
                </a:solidFill>
                <a:latin typeface="Lucida Sans Unicode" panose="020B0602030504020204" charset="0"/>
                <a:ea typeface="黑体" panose="02010609060101010101" pitchFamily="2" charset="-122"/>
                <a:sym typeface="黑体" panose="02010609060101010101" pitchFamily="2" charset="-122"/>
              </a:rPr>
              <a:t>．解题步骤:</a:t>
            </a:r>
            <a:endParaRPr lang="zh-CN" altLang="en-US" sz="28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pPr indent="466725">
              <a:lnSpc>
                <a:spcPct val="12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论述类文章的解题步骤主要有</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“读”“找”“比”</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三个方面：</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2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①通读全文。</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一读</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先</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总体浏览文章</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，整理一下思路，基本抓住主要内容，为下一步读做准备。</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2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②“精”读文段。</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二读</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读，基本上要</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突出一个“精”字</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，“精”才能准确吸纳判断；所谓“精读”，不是“精细”地读，而是“精明”地读。</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所谓“精明”地读，最简单的解释是</a:t>
            </a: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chemeClr val="tx2"/>
                </a:solidFill>
                <a:latin typeface="汉仪楷体简" panose="02010609000101010101" charset="-122"/>
                <a:ea typeface="汉仪楷体简" panose="02010609000101010101" charset="-122"/>
                <a:sym typeface="黑体" panose="02010609060101010101" pitchFamily="2" charset="-122"/>
              </a:rPr>
              <a:t>该读的读，抓紧勿松，读得精确；不该读的不读，置之不理，弃得坚决。和解题无多大关系的读过后就不再读</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　　应该读的是重要信息，对重要信息要抓紧，要精确把握；不该读的是次要信息，对次要信息要舍弃，要置之不理。</a:t>
            </a:r>
            <a:endPar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0722">
                                            <p:txEl>
                                              <p:charRg st="0" end="8"/>
                                            </p:txEl>
                                          </p:spTgt>
                                        </p:tgtEl>
                                        <p:attrNameLst>
                                          <p:attrName>style.visibility</p:attrName>
                                        </p:attrNameLst>
                                      </p:cBhvr>
                                      <p:to>
                                        <p:strVal val="visible"/>
                                      </p:to>
                                    </p:set>
                                    <p:animEffect filter="checkerboard(across)">
                                      <p:cBhvr>
                                        <p:cTn id="7" dur="500"/>
                                        <p:tgtEl>
                                          <p:spTgt spid="30722">
                                            <p:txEl>
                                              <p:charRg st="0" end="8"/>
                                            </p:txEl>
                                          </p:spTgt>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filter="checkerboard(across)">
                                      <p:cBhvr>
                                        <p:cTn id="11" dur="500"/>
                                        <p:tgtEl>
                                          <p:spTgt spid="30722"/>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30722">
                                            <p:txEl>
                                              <p:charRg st="36" end="80"/>
                                            </p:txEl>
                                          </p:spTgt>
                                        </p:tgtEl>
                                        <p:attrNameLst>
                                          <p:attrName>style.visibility</p:attrName>
                                        </p:attrNameLst>
                                      </p:cBhvr>
                                      <p:to>
                                        <p:strVal val="visible"/>
                                      </p:to>
                                    </p:set>
                                    <p:animEffect filter="diamond(in)">
                                      <p:cBhvr>
                                        <p:cTn id="16" dur="2000"/>
                                        <p:tgtEl>
                                          <p:spTgt spid="30722">
                                            <p:txEl>
                                              <p:charRg st="36" end="80"/>
                                            </p:txEl>
                                          </p:spTgt>
                                        </p:tgtEl>
                                      </p:cBhvr>
                                    </p:animEffect>
                                  </p:childTnLst>
                                </p:cTn>
                              </p:par>
                              <p:par>
                                <p:cTn id="17" presetID="8" presetClass="entr" presetSubtype="16" fill="hold" nodeType="withEffect">
                                  <p:stCondLst>
                                    <p:cond delay="0"/>
                                  </p:stCondLst>
                                  <p:childTnLst>
                                    <p:set>
                                      <p:cBhvr>
                                        <p:cTn id="18" dur="1" fill="hold">
                                          <p:stCondLst>
                                            <p:cond delay="0"/>
                                          </p:stCondLst>
                                        </p:cTn>
                                        <p:tgtEl>
                                          <p:spTgt spid="30722">
                                            <p:txEl>
                                              <p:charRg st="80" end="264"/>
                                            </p:txEl>
                                          </p:spTgt>
                                        </p:tgtEl>
                                        <p:attrNameLst>
                                          <p:attrName>style.visibility</p:attrName>
                                        </p:attrNameLst>
                                      </p:cBhvr>
                                      <p:to>
                                        <p:strVal val="visible"/>
                                      </p:to>
                                    </p:set>
                                    <p:animEffect filter="diamond(in)">
                                      <p:cBhvr>
                                        <p:cTn id="19" dur="2000"/>
                                        <p:tgtEl>
                                          <p:spTgt spid="30722">
                                            <p:txEl>
                                              <p:charRg st="80" end="2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ldLvl="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矩形 2"/>
          <p:cNvSpPr/>
          <p:nvPr/>
        </p:nvSpPr>
        <p:spPr>
          <a:xfrm>
            <a:off x="47625" y="49213"/>
            <a:ext cx="9043988" cy="3675062"/>
          </a:xfrm>
          <a:prstGeom prst="rect">
            <a:avLst/>
          </a:prstGeom>
          <a:noFill/>
          <a:ln w="9525">
            <a:noFill/>
          </a:ln>
        </p:spPr>
        <p:txBody>
          <a:bodyPr wrap="square">
            <a:spAutoFit/>
          </a:bodyPr>
          <a:p>
            <a:pPr indent="466725">
              <a:lnSpc>
                <a:spcPct val="120000"/>
              </a:lnSpc>
            </a:pP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③</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依据选项中的关键词，</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找选项在原文中的对应句</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一找</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在选项中择定“定位”的关键词语，在文本中找出与之“对应”的词语，据此确定选项的对应句。</a:t>
            </a:r>
            <a:endParaRPr lang="zh-CN" altLang="en-US" sz="32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2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④</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比较题干和选项，看选项是不是答非所问。</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第一比</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有的选项本身符合原文的意思，但它不是在回答题干所问的问题。</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的目的、原因、依据”的题目特别注意，符合或不符合原文意思的题和推断题可省略此步</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endPar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endParaRPr>
          </a:p>
        </p:txBody>
      </p:sp>
      <p:sp>
        <p:nvSpPr>
          <p:cNvPr id="31747" name="矩形 3"/>
          <p:cNvSpPr/>
          <p:nvPr/>
        </p:nvSpPr>
        <p:spPr>
          <a:xfrm>
            <a:off x="4763" y="3616325"/>
            <a:ext cx="9191625" cy="3162300"/>
          </a:xfrm>
          <a:prstGeom prst="rect">
            <a:avLst/>
          </a:prstGeom>
          <a:noFill/>
          <a:ln w="9525">
            <a:noFill/>
          </a:ln>
        </p:spPr>
        <p:txBody>
          <a:bodyPr wrap="square">
            <a:spAutoFit/>
          </a:bodyPr>
          <a:p>
            <a:pPr indent="466725">
              <a:lnSpc>
                <a:spcPct val="120000"/>
              </a:lnSpc>
            </a:pP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⑤</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比较选项和对应句。</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第二比</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比较选项和对应句，找到二者有差异的表述相对照，符合原文意思的是正确选项，否则是错误选项。</a:t>
            </a:r>
            <a:endParaRPr lang="zh-CN" altLang="en-US" sz="32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20000"/>
              </a:lnSpc>
            </a:pP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⑥</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比较选项和选项，选出最正确的或错误的一项</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第三比</a:t>
            </a:r>
            <a:r>
              <a:rPr lang="en-US" altLang="zh-CN" sz="2800" b="1" dirty="0">
                <a:solidFill>
                  <a:srgbClr val="000000"/>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对照中需要通过联想、推断，自觉调动自己知识和能力的积累，从而快速、准确判定选项的正误。</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6">
                                            <p:txEl>
                                              <p:charRg st="0" end="71"/>
                                            </p:txEl>
                                          </p:spTgt>
                                        </p:tgtEl>
                                        <p:attrNameLst>
                                          <p:attrName>style.visibility</p:attrName>
                                        </p:attrNameLst>
                                      </p:cBhvr>
                                      <p:to>
                                        <p:strVal val="visible"/>
                                      </p:to>
                                    </p:set>
                                    <p:animEffect filter="box(in)">
                                      <p:cBhvr>
                                        <p:cTn id="7" dur="500"/>
                                        <p:tgtEl>
                                          <p:spTgt spid="31746">
                                            <p:txEl>
                                              <p:charRg st="0" end="71"/>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1746">
                                            <p:txEl>
                                              <p:charRg st="71" end="170"/>
                                            </p:txEl>
                                          </p:spTgt>
                                        </p:tgtEl>
                                        <p:attrNameLst>
                                          <p:attrName>style.visibility</p:attrName>
                                        </p:attrNameLst>
                                      </p:cBhvr>
                                      <p:to>
                                        <p:strVal val="visible"/>
                                      </p:to>
                                    </p:set>
                                    <p:animEffect filter="box(in)">
                                      <p:cBhvr>
                                        <p:cTn id="10" dur="500"/>
                                        <p:tgtEl>
                                          <p:spTgt spid="31746">
                                            <p:txEl>
                                              <p:charRg st="71" end="17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nodeType="clickEffect">
                                  <p:stCondLst>
                                    <p:cond delay="0"/>
                                  </p:stCondLst>
                                  <p:childTnLst>
                                    <p:set>
                                      <p:cBhvr>
                                        <p:cTn id="14" dur="1" fill="hold">
                                          <p:stCondLst>
                                            <p:cond delay="0"/>
                                          </p:stCondLst>
                                        </p:cTn>
                                        <p:tgtEl>
                                          <p:spTgt spid="31747">
                                            <p:txEl>
                                              <p:charRg st="0" end="60"/>
                                            </p:txEl>
                                          </p:spTgt>
                                        </p:tgtEl>
                                        <p:attrNameLst>
                                          <p:attrName>style.visibility</p:attrName>
                                        </p:attrNameLst>
                                      </p:cBhvr>
                                      <p:to>
                                        <p:strVal val="visible"/>
                                      </p:to>
                                    </p:set>
                                    <p:animEffect filter="diamond(in)">
                                      <p:cBhvr>
                                        <p:cTn id="15" dur="2000"/>
                                        <p:tgtEl>
                                          <p:spTgt spid="31747">
                                            <p:txEl>
                                              <p:charRg st="0" end="60"/>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31747">
                                            <p:txEl>
                                              <p:charRg st="60" end="131"/>
                                            </p:txEl>
                                          </p:spTgt>
                                        </p:tgtEl>
                                        <p:attrNameLst>
                                          <p:attrName>style.visibility</p:attrName>
                                        </p:attrNameLst>
                                      </p:cBhvr>
                                      <p:to>
                                        <p:strVal val="visible"/>
                                      </p:to>
                                    </p:set>
                                    <p:animEffect filter="diamond(in)">
                                      <p:cBhvr>
                                        <p:cTn id="18" dur="2000"/>
                                        <p:tgtEl>
                                          <p:spTgt spid="31747">
                                            <p:txEl>
                                              <p:charRg st="60"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0" name="标题 32769"/>
          <p:cNvSpPr>
            <a:spLocks noGrp="1" noRot="1"/>
          </p:cNvSpPr>
          <p:nvPr>
            <p:ph type="title"/>
          </p:nvPr>
        </p:nvSpPr>
        <p:spPr>
          <a:xfrm>
            <a:off x="457200" y="0"/>
            <a:ext cx="8385175" cy="1412875"/>
          </a:xfrm>
          <a:ln/>
        </p:spPr>
        <p:txBody>
          <a:bodyPr anchor="ctr"/>
          <a:p>
            <a:r>
              <a:rPr lang="zh-CN" altLang="en-US" sz="4000" b="1">
                <a:latin typeface="微软雅黑" panose="020B0503020204020204" charset="-122"/>
                <a:ea typeface="微软雅黑" panose="020B0503020204020204" charset="-122"/>
              </a:rPr>
              <a:t>温馨提醒</a:t>
            </a:r>
            <a:br>
              <a:rPr lang="zh-CN" altLang="en-US" sz="4000" b="1">
                <a:latin typeface="微软雅黑" panose="020B0503020204020204" charset="-122"/>
                <a:ea typeface="微软雅黑" panose="020B0503020204020204" charset="-122"/>
              </a:rPr>
            </a:br>
            <a:r>
              <a:rPr lang="zh-CN" altLang="en-US" sz="4000" b="1">
                <a:ea typeface="汉仪行楷简" panose="02010609000101010101" charset="-122"/>
              </a:rPr>
              <a:t>抓住关键词语要注意</a:t>
            </a:r>
            <a:endParaRPr lang="zh-CN" altLang="en-US" sz="4000" b="1">
              <a:ea typeface="汉仪行楷简" panose="02010609000101010101" charset="-122"/>
            </a:endParaRPr>
          </a:p>
        </p:txBody>
      </p:sp>
      <p:sp>
        <p:nvSpPr>
          <p:cNvPr id="32771" name="文本占位符 32770"/>
          <p:cNvSpPr>
            <a:spLocks noGrp="1" noRot="1"/>
          </p:cNvSpPr>
          <p:nvPr>
            <p:ph type="body" idx="1"/>
          </p:nvPr>
        </p:nvSpPr>
        <p:spPr>
          <a:xfrm>
            <a:off x="0" y="1557338"/>
            <a:ext cx="9144000" cy="5300662"/>
          </a:xfrm>
          <a:solidFill>
            <a:srgbClr val="FFFF99">
              <a:alpha val="100000"/>
            </a:srgbClr>
          </a:solidFill>
          <a:ln/>
        </p:spPr>
        <p:txBody>
          <a:bodyPr/>
          <a:p>
            <a:r>
              <a:rPr lang="en-US" altLang="zh-CN" b="1" dirty="0">
                <a:latin typeface="汉仪楷体简" panose="02010609000101010101" charset="-122"/>
                <a:ea typeface="汉仪楷体简" panose="02010609000101010101" charset="-122"/>
              </a:rPr>
              <a:t>1</a:t>
            </a:r>
            <a:r>
              <a:rPr lang="zh-CN" altLang="en-US" b="1" dirty="0">
                <a:latin typeface="汉仪楷体简" panose="02010609000101010101" charset="-122"/>
                <a:ea typeface="汉仪楷体简" panose="02010609000101010101" charset="-122"/>
              </a:rPr>
              <a:t>、尽量落实到</a:t>
            </a:r>
            <a:r>
              <a:rPr lang="zh-CN" altLang="en-US" b="1" dirty="0">
                <a:solidFill>
                  <a:schemeClr val="tx2"/>
                </a:solidFill>
                <a:latin typeface="汉仪楷体简" panose="02010609000101010101" charset="-122"/>
                <a:ea typeface="汉仪楷体简" panose="02010609000101010101" charset="-122"/>
              </a:rPr>
              <a:t>词</a:t>
            </a:r>
            <a:r>
              <a:rPr lang="zh-CN" altLang="en-US" b="1" dirty="0">
                <a:latin typeface="汉仪楷体简" panose="02010609000101010101" charset="-122"/>
                <a:ea typeface="汉仪楷体简" panose="02010609000101010101" charset="-122"/>
              </a:rPr>
              <a:t>，集中注意点。</a:t>
            </a:r>
            <a:endParaRPr lang="zh-CN" altLang="en-US" b="1" dirty="0">
              <a:latin typeface="汉仪楷体简" panose="02010609000101010101" charset="-122"/>
              <a:ea typeface="汉仪楷体简" panose="02010609000101010101" charset="-122"/>
            </a:endParaRPr>
          </a:p>
          <a:p>
            <a:r>
              <a:rPr lang="en-US" altLang="zh-CN" b="1" dirty="0">
                <a:latin typeface="汉仪楷体简" panose="02010609000101010101" charset="-122"/>
                <a:ea typeface="汉仪楷体简" panose="02010609000101010101" charset="-122"/>
              </a:rPr>
              <a:t>2</a:t>
            </a:r>
            <a:r>
              <a:rPr lang="zh-CN" altLang="en-US" b="1" dirty="0">
                <a:latin typeface="汉仪楷体简" panose="02010609000101010101" charset="-122"/>
                <a:ea typeface="汉仪楷体简" panose="02010609000101010101" charset="-122"/>
              </a:rPr>
              <a:t>、可以用</a:t>
            </a:r>
            <a:r>
              <a:rPr lang="zh-CN" altLang="en-US" b="1" dirty="0">
                <a:solidFill>
                  <a:schemeClr val="tx2"/>
                </a:solidFill>
                <a:latin typeface="汉仪楷体简" panose="02010609000101010101" charset="-122"/>
                <a:ea typeface="汉仪楷体简" panose="02010609000101010101" charset="-122"/>
              </a:rPr>
              <a:t>符号</a:t>
            </a:r>
            <a:r>
              <a:rPr lang="zh-CN" altLang="en-US" b="1" dirty="0">
                <a:latin typeface="汉仪楷体简" panose="02010609000101010101" charset="-122"/>
                <a:ea typeface="汉仪楷体简" panose="02010609000101010101" charset="-122"/>
              </a:rPr>
              <a:t>将有用信息做好标记</a:t>
            </a:r>
            <a:endParaRPr lang="zh-CN" altLang="en-US" b="1" dirty="0">
              <a:latin typeface="汉仪楷体简" panose="02010609000101010101" charset="-122"/>
              <a:ea typeface="汉仪楷体简" panose="02010609000101010101" charset="-122"/>
            </a:endParaRPr>
          </a:p>
          <a:p>
            <a:r>
              <a:rPr lang="en-US" altLang="zh-CN" b="1" dirty="0">
                <a:latin typeface="汉仪楷体简" panose="02010609000101010101" charset="-122"/>
                <a:ea typeface="汉仪楷体简" panose="02010609000101010101" charset="-122"/>
              </a:rPr>
              <a:t>3</a:t>
            </a:r>
            <a:r>
              <a:rPr lang="zh-CN" altLang="en-US" b="1" dirty="0">
                <a:latin typeface="汉仪楷体简" panose="02010609000101010101" charset="-122"/>
                <a:ea typeface="汉仪楷体简" panose="02010609000101010101" charset="-122"/>
              </a:rPr>
              <a:t>、若有</a:t>
            </a:r>
            <a:r>
              <a:rPr lang="zh-CN" altLang="en-US" b="1" dirty="0">
                <a:solidFill>
                  <a:schemeClr val="tx2"/>
                </a:solidFill>
                <a:latin typeface="汉仪楷体简" panose="02010609000101010101" charset="-122"/>
                <a:ea typeface="汉仪楷体简" panose="02010609000101010101" charset="-122"/>
              </a:rPr>
              <a:t>题目</a:t>
            </a:r>
            <a:r>
              <a:rPr lang="zh-CN" altLang="en-US" b="1" dirty="0">
                <a:latin typeface="汉仪楷体简" panose="02010609000101010101" charset="-122"/>
                <a:ea typeface="汉仪楷体简" panose="02010609000101010101" charset="-122"/>
              </a:rPr>
              <a:t>，根据题目把握全文的中心，若没有题目，找出出现</a:t>
            </a:r>
            <a:r>
              <a:rPr lang="zh-CN" altLang="en-US" b="1" dirty="0">
                <a:solidFill>
                  <a:schemeClr val="tx2"/>
                </a:solidFill>
                <a:latin typeface="汉仪楷体简" panose="02010609000101010101" charset="-122"/>
                <a:ea typeface="汉仪楷体简" panose="02010609000101010101" charset="-122"/>
              </a:rPr>
              <a:t>频率较高的词</a:t>
            </a:r>
            <a:r>
              <a:rPr lang="zh-CN" altLang="en-US" b="1" dirty="0">
                <a:latin typeface="汉仪楷体简" panose="02010609000101010101" charset="-122"/>
                <a:ea typeface="汉仪楷体简" panose="02010609000101010101" charset="-122"/>
              </a:rPr>
              <a:t>，尽快弄清文章的</a:t>
            </a:r>
            <a:r>
              <a:rPr lang="zh-CN" altLang="en-US" b="1" dirty="0">
                <a:solidFill>
                  <a:schemeClr val="tx2"/>
                </a:solidFill>
                <a:latin typeface="汉仪楷体简" panose="02010609000101010101" charset="-122"/>
                <a:ea typeface="汉仪楷体简" panose="02010609000101010101" charset="-122"/>
              </a:rPr>
              <a:t>论题及观点</a:t>
            </a:r>
            <a:r>
              <a:rPr lang="zh-CN" altLang="en-US" b="1" dirty="0">
                <a:latin typeface="汉仪楷体简" panose="02010609000101010101" charset="-122"/>
                <a:ea typeface="汉仪楷体简" panose="02010609000101010101" charset="-122"/>
              </a:rPr>
              <a:t>。</a:t>
            </a:r>
            <a:endParaRPr lang="zh-CN" altLang="en-US" b="1" dirty="0">
              <a:latin typeface="汉仪楷体简" panose="02010609000101010101" charset="-122"/>
              <a:ea typeface="汉仪楷体简" panose="02010609000101010101" charset="-122"/>
            </a:endParaRPr>
          </a:p>
          <a:p>
            <a:r>
              <a:rPr lang="en-US" altLang="zh-CN" b="1" dirty="0">
                <a:latin typeface="汉仪楷体简" panose="02010609000101010101" charset="-122"/>
                <a:ea typeface="汉仪楷体简" panose="02010609000101010101" charset="-122"/>
              </a:rPr>
              <a:t>4</a:t>
            </a:r>
            <a:r>
              <a:rPr lang="zh-CN" altLang="en-US" b="1" dirty="0">
                <a:latin typeface="汉仪楷体简" panose="02010609000101010101" charset="-122"/>
                <a:ea typeface="汉仪楷体简" panose="02010609000101010101" charset="-122"/>
              </a:rPr>
              <a:t>、注意把握全文的</a:t>
            </a:r>
            <a:r>
              <a:rPr lang="zh-CN" altLang="en-US" b="1" dirty="0">
                <a:solidFill>
                  <a:schemeClr val="tx2"/>
                </a:solidFill>
                <a:latin typeface="汉仪楷体简" panose="02010609000101010101" charset="-122"/>
                <a:ea typeface="汉仪楷体简" panose="02010609000101010101" charset="-122"/>
              </a:rPr>
              <a:t>顺序</a:t>
            </a:r>
            <a:r>
              <a:rPr lang="zh-CN" altLang="en-US" b="1" dirty="0">
                <a:latin typeface="汉仪楷体简" panose="02010609000101010101" charset="-122"/>
                <a:ea typeface="汉仪楷体简" panose="02010609000101010101" charset="-122"/>
              </a:rPr>
              <a:t>，边读边理清</a:t>
            </a:r>
            <a:r>
              <a:rPr lang="zh-CN" altLang="en-US" b="1" dirty="0">
                <a:solidFill>
                  <a:schemeClr val="tx2"/>
                </a:solidFill>
                <a:latin typeface="汉仪楷体简" panose="02010609000101010101" charset="-122"/>
                <a:ea typeface="汉仪楷体简" panose="02010609000101010101" charset="-122"/>
              </a:rPr>
              <a:t>思路</a:t>
            </a:r>
            <a:r>
              <a:rPr lang="zh-CN" altLang="en-US" b="1" dirty="0">
                <a:latin typeface="汉仪楷体简" panose="02010609000101010101" charset="-122"/>
                <a:ea typeface="汉仪楷体简" panose="02010609000101010101" charset="-122"/>
              </a:rPr>
              <a:t>，读完全文要整理出全文的</a:t>
            </a:r>
            <a:r>
              <a:rPr lang="zh-CN" altLang="en-US" b="1" dirty="0">
                <a:solidFill>
                  <a:schemeClr val="tx2"/>
                </a:solidFill>
                <a:latin typeface="汉仪楷体简" panose="02010609000101010101" charset="-122"/>
                <a:ea typeface="汉仪楷体简" panose="02010609000101010101" charset="-122"/>
              </a:rPr>
              <a:t>中心主旨</a:t>
            </a:r>
            <a:r>
              <a:rPr lang="zh-CN" altLang="en-US" b="1" dirty="0">
                <a:latin typeface="汉仪楷体简" panose="02010609000101010101" charset="-122"/>
                <a:ea typeface="汉仪楷体简" panose="02010609000101010101" charset="-122"/>
              </a:rPr>
              <a:t>。</a:t>
            </a:r>
            <a:endParaRPr lang="en-US" altLang="zh-CN" b="1" dirty="0">
              <a:latin typeface="汉仪楷体简" panose="02010609000101010101" charset="-122"/>
              <a:ea typeface="汉仪楷体简" panose="02010609000101010101" charset="-122"/>
            </a:endParaRPr>
          </a:p>
          <a:p>
            <a:r>
              <a:rPr lang="en-US" altLang="zh-CN" b="1" dirty="0">
                <a:latin typeface="汉仪楷体简" panose="02010609000101010101" charset="-122"/>
                <a:ea typeface="汉仪楷体简" panose="02010609000101010101" charset="-122"/>
              </a:rPr>
              <a:t>5</a:t>
            </a:r>
            <a:r>
              <a:rPr lang="zh-CN" altLang="en-US" b="1" dirty="0">
                <a:latin typeface="汉仪楷体简" panose="02010609000101010101" charset="-122"/>
                <a:ea typeface="汉仪楷体简" panose="02010609000101010101" charset="-122"/>
              </a:rPr>
              <a:t>、</a:t>
            </a:r>
            <a:r>
              <a:rPr lang="zh-CN" altLang="en-US" b="1" dirty="0">
                <a:solidFill>
                  <a:srgbClr val="FF0000"/>
                </a:solidFill>
                <a:latin typeface="汉仪楷体简" panose="02010609000101010101" charset="-122"/>
                <a:ea typeface="汉仪楷体简" panose="02010609000101010101" charset="-122"/>
              </a:rPr>
              <a:t>去掉文本中作为材料的内容</a:t>
            </a:r>
            <a:r>
              <a:rPr lang="zh-CN" altLang="en-US" b="1" dirty="0">
                <a:latin typeface="汉仪楷体简" panose="02010609000101010101" charset="-122"/>
                <a:ea typeface="汉仪楷体简" panose="02010609000101010101" charset="-122"/>
              </a:rPr>
              <a:t>，挖掘出所要论证的话。</a:t>
            </a:r>
            <a:endParaRPr lang="zh-CN" altLang="en-US" b="1" dirty="0">
              <a:latin typeface="汉仪楷体简" panose="02010609000101010101" charset="-122"/>
              <a:ea typeface="汉仪楷体简" panose="02010609000101010101" charset="-122"/>
            </a:endParaRPr>
          </a:p>
          <a:p>
            <a:endParaRPr lang="zh-CN" altLang="en-US" b="1" dirty="0">
              <a:latin typeface="汉仪楷体简" panose="02010609000101010101" charset="-122"/>
              <a:ea typeface="汉仪楷体简" panose="02010609000101010101" charset="-122"/>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794" name="标题 33793"/>
          <p:cNvSpPr>
            <a:spLocks noGrp="1" noRot="1"/>
          </p:cNvSpPr>
          <p:nvPr>
            <p:ph type="title"/>
          </p:nvPr>
        </p:nvSpPr>
        <p:spPr>
          <a:xfrm>
            <a:off x="2035175" y="304800"/>
            <a:ext cx="5443538" cy="1143000"/>
          </a:xfrm>
          <a:ln/>
        </p:spPr>
        <p:txBody>
          <a:bodyPr anchor="ctr"/>
          <a:p>
            <a:r>
              <a:rPr lang="zh-CN" altLang="en-US" sz="3200" b="1" dirty="0">
                <a:latin typeface="微软雅黑" panose="020B0503020204020204" charset="-122"/>
                <a:ea typeface="微软雅黑" panose="020B0503020204020204" charset="-122"/>
              </a:rPr>
              <a:t>第一步  读</a:t>
            </a:r>
            <a:r>
              <a:rPr lang="en-US" altLang="zh-CN" sz="3200" b="1" dirty="0">
                <a:latin typeface="微软雅黑" panose="020B0503020204020204" charset="-122"/>
                <a:ea typeface="微软雅黑" panose="020B0503020204020204" charset="-122"/>
              </a:rPr>
              <a:t>—</a:t>
            </a:r>
            <a:r>
              <a:rPr lang="zh-CN" altLang="en-US" sz="4000" b="1" dirty="0">
                <a:latin typeface="微软雅黑" panose="020B0503020204020204" charset="-122"/>
                <a:ea typeface="汉仪行楷简" panose="02010609000101010101" charset="-122"/>
              </a:rPr>
              <a:t>速读文本</a:t>
            </a:r>
            <a:endParaRPr lang="zh-CN" altLang="en-US" sz="4000" b="1" dirty="0">
              <a:latin typeface="微软雅黑" panose="020B0503020204020204" charset="-122"/>
              <a:ea typeface="汉仪行楷简" panose="02010609000101010101" charset="-122"/>
            </a:endParaRPr>
          </a:p>
        </p:txBody>
      </p:sp>
      <p:sp>
        <p:nvSpPr>
          <p:cNvPr id="33795" name="文本框 33794"/>
          <p:cNvSpPr txBox="1"/>
          <p:nvPr/>
        </p:nvSpPr>
        <p:spPr>
          <a:xfrm>
            <a:off x="6350" y="1398588"/>
            <a:ext cx="9140825" cy="5254625"/>
          </a:xfrm>
          <a:prstGeom prst="rect">
            <a:avLst/>
          </a:prstGeom>
          <a:solidFill>
            <a:srgbClr val="FFFF99">
              <a:alpha val="100000"/>
            </a:srgbClr>
          </a:solidFill>
          <a:ln w="9525">
            <a:noFill/>
          </a:ln>
        </p:spPr>
        <p:txBody>
          <a:bodyPr vert="horz" wrap="square" anchor="t">
            <a:spAutoFit/>
          </a:bodyPr>
          <a:p>
            <a:pPr>
              <a:lnSpc>
                <a:spcPct val="110000"/>
              </a:lnSpc>
            </a:pPr>
            <a:r>
              <a:rPr lang="zh-CN" altLang="en-US" sz="2800" b="1" dirty="0">
                <a:latin typeface="汉仪楷体简" panose="02010609000101010101" charset="-122"/>
                <a:ea typeface="汉仪楷体简" panose="02010609000101010101" charset="-122"/>
              </a:rPr>
              <a:t>1.第一遍阅读：局部读   </a:t>
            </a:r>
            <a:r>
              <a:rPr lang="zh-CN" altLang="en-US" sz="2800" b="1" dirty="0">
                <a:solidFill>
                  <a:schemeClr val="tx2"/>
                </a:solidFill>
                <a:latin typeface="汉仪楷体简" panose="02010609000101010101" charset="-122"/>
                <a:ea typeface="汉仪楷体简" panose="02010609000101010101" charset="-122"/>
              </a:rPr>
              <a:t>通读全文，做好标记（5分钟）</a:t>
            </a:r>
            <a:endParaRPr lang="zh-CN" altLang="en-US" sz="2800" b="1" dirty="0">
              <a:solidFill>
                <a:schemeClr val="tx2"/>
              </a:solidFill>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（1）</a:t>
            </a:r>
            <a:r>
              <a:rPr lang="zh-CN" altLang="en-US" sz="2800" b="1" dirty="0">
                <a:solidFill>
                  <a:schemeClr val="tx2"/>
                </a:solidFill>
                <a:latin typeface="汉仪楷体简" panose="02010609000101010101" charset="-122"/>
                <a:ea typeface="汉仪楷体简" panose="02010609000101010101" charset="-122"/>
              </a:rPr>
              <a:t>看标题，定文体，预想内容。</a:t>
            </a:r>
            <a:r>
              <a:rPr lang="zh-CN" altLang="en-US" sz="2800" b="1" dirty="0">
                <a:latin typeface="汉仪楷体简" panose="02010609000101010101" charset="-122"/>
                <a:ea typeface="汉仪楷体简" panose="02010609000101010101" charset="-122"/>
              </a:rPr>
              <a:t> </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标题是话题还是观点？正文会写什么，怎么写？</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（是什么，为什么，怎么做）</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如果我写，打算写什么，怎么写。</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（2）</a:t>
            </a:r>
            <a:r>
              <a:rPr lang="zh-CN" altLang="en-US" sz="2800" b="1" dirty="0">
                <a:solidFill>
                  <a:schemeClr val="tx2"/>
                </a:solidFill>
                <a:latin typeface="汉仪楷体简" panose="02010609000101010101" charset="-122"/>
                <a:ea typeface="汉仪楷体简" panose="02010609000101010101" charset="-122"/>
              </a:rPr>
              <a:t>标出自然段序号，标记重要词语句子</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标志性词语：顺序词，关联词，指代词，</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范围词（主要  基本） 程度词（可能 也许）</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重要句子：首尾句，过渡句，前后呼应句</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 标点--“：”   “；” </a:t>
            </a:r>
            <a:endParaRPr lang="zh-CN" altLang="en-US" sz="2800" b="1" dirty="0">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（3）</a:t>
            </a:r>
            <a:r>
              <a:rPr lang="zh-CN" altLang="en-US" sz="2800" b="1" dirty="0">
                <a:solidFill>
                  <a:schemeClr val="tx2"/>
                </a:solidFill>
                <a:latin typeface="汉仪楷体简" panose="02010609000101010101" charset="-122"/>
                <a:ea typeface="汉仪楷体简" panose="02010609000101010101" charset="-122"/>
              </a:rPr>
              <a:t>简要概括每一自然段的中心内容</a:t>
            </a:r>
            <a:endParaRPr lang="zh-CN" altLang="en-US" sz="1800" dirty="0">
              <a:solidFill>
                <a:schemeClr val="tx2"/>
              </a:solidFill>
              <a:latin typeface="Arial" panose="020B0604020202020204" pitchFamily="34" charset="0"/>
            </a:endParaRPr>
          </a:p>
        </p:txBody>
      </p:sp>
      <p:sp>
        <p:nvSpPr>
          <p:cNvPr id="33796" name="文本框 33795"/>
          <p:cNvSpPr txBox="1"/>
          <p:nvPr/>
        </p:nvSpPr>
        <p:spPr>
          <a:xfrm>
            <a:off x="-14287" y="28575"/>
            <a:ext cx="3146425" cy="517525"/>
          </a:xfrm>
          <a:prstGeom prst="rect">
            <a:avLst/>
          </a:prstGeom>
          <a:noFill/>
          <a:ln w="9525">
            <a:noFill/>
          </a:ln>
        </p:spPr>
        <p:txBody>
          <a:bodyPr wrap="square">
            <a:spAutoFit/>
          </a:bodyPr>
          <a:p>
            <a:r>
              <a:rPr lang="zh-CN" altLang="en-US" sz="2800" b="1" dirty="0">
                <a:solidFill>
                  <a:srgbClr val="FF0000"/>
                </a:solidFill>
                <a:latin typeface="Arial" panose="020B0604020202020204" pitchFamily="34" charset="0"/>
                <a:ea typeface="微软雅黑" panose="020B0503020204020204" charset="-122"/>
              </a:rPr>
              <a:t>阅读、解题技法二</a:t>
            </a:r>
            <a:endParaRPr lang="zh-CN" altLang="en-US" sz="2800" b="1" dirty="0">
              <a:solidFill>
                <a:srgbClr val="FF0000"/>
              </a:solidFill>
              <a:latin typeface="Arial" panose="020B0604020202020204" pitchFamily="34" charset="0"/>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horizontal)">
                                      <p:cBhvr>
                                        <p:cTn id="7"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ldLvl="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Rectangle 2"/>
          <p:cNvSpPr>
            <a:spLocks noGrp="1" noRot="1"/>
          </p:cNvSpPr>
          <p:nvPr>
            <p:ph idx="1"/>
          </p:nvPr>
        </p:nvSpPr>
        <p:spPr>
          <a:xfrm>
            <a:off x="0" y="1052513"/>
            <a:ext cx="9144000" cy="5805487"/>
          </a:xfrm>
          <a:ln/>
        </p:spPr>
        <p:txBody>
          <a:bodyPr vert="horz">
            <a:normAutofit/>
          </a:bodyPr>
          <a:p>
            <a:pPr marL="365125" indent="-254000" algn="l" defTabSz="0">
              <a:lnSpc>
                <a:spcPct val="130000"/>
              </a:lnSpc>
              <a:buSzPct val="68000"/>
              <a:buChar char=""/>
            </a:pPr>
            <a:r>
              <a:rPr lang="zh-CN" altLang="en-US" sz="2800" b="1" kern="1200" dirty="0">
                <a:solidFill>
                  <a:srgbClr val="FF3300"/>
                </a:solidFill>
                <a:latin typeface="黑体" panose="02010609060101010101" pitchFamily="2" charset="-122"/>
                <a:ea typeface="黑体" panose="02010609060101010101" pitchFamily="2" charset="-122"/>
                <a:sym typeface="黑体" panose="02010609060101010101" pitchFamily="2" charset="-122"/>
              </a:rPr>
              <a:t>阅读一般论述类文章。</a:t>
            </a:r>
            <a:endParaRPr lang="zh-CN" altLang="en-US" sz="2800" b="1" kern="1200" dirty="0">
              <a:solidFill>
                <a:srgbClr val="FF3300"/>
              </a:solidFill>
              <a:latin typeface="黑体" panose="02010609060101010101" pitchFamily="2" charset="-122"/>
              <a:ea typeface="黑体" panose="02010609060101010101" pitchFamily="2" charset="-122"/>
              <a:sym typeface="黑体" panose="02010609060101010101" pitchFamily="2" charset="-122"/>
            </a:endParaRPr>
          </a:p>
          <a:p>
            <a:pPr marL="365125" indent="-254000" algn="l" defTabSz="0">
              <a:lnSpc>
                <a:spcPct val="130000"/>
              </a:lnSpc>
              <a:buSzPct val="68000"/>
              <a:buChar char=""/>
            </a:pPr>
            <a:r>
              <a:rPr lang="en-US" altLang="zh-CN"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rPr>
              <a:t>1</a:t>
            </a:r>
            <a:r>
              <a:rPr lang="zh-CN" altLang="en-US"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rPr>
              <a:t>、 理解</a:t>
            </a:r>
            <a:endParaRPr lang="zh-CN" altLang="en-US"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1</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）理解文中</a:t>
            </a:r>
            <a:r>
              <a:rPr lang="zh-CN" altLang="en-US" sz="2800" b="1" u="sng" kern="1200" dirty="0">
                <a:solidFill>
                  <a:srgbClr val="FF3300"/>
                </a:solidFill>
                <a:latin typeface="汉仪楷体简" panose="02010609000101010101" charset="-122"/>
                <a:ea typeface="汉仪楷体简" panose="02010609000101010101" charset="-122"/>
                <a:sym typeface="黑体" panose="02010609060101010101" pitchFamily="2" charset="-122"/>
              </a:rPr>
              <a:t>重要概念</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的含义</a:t>
            </a:r>
            <a:endPar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2</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）理解文种</a:t>
            </a:r>
            <a:r>
              <a:rPr lang="zh-CN" altLang="en-US" sz="2800" b="1" u="sng" kern="1200" dirty="0">
                <a:solidFill>
                  <a:srgbClr val="FF3300"/>
                </a:solidFill>
                <a:latin typeface="汉仪楷体简" panose="02010609000101010101" charset="-122"/>
                <a:ea typeface="汉仪楷体简" panose="02010609000101010101" charset="-122"/>
                <a:sym typeface="黑体" panose="02010609060101010101" pitchFamily="2" charset="-122"/>
              </a:rPr>
              <a:t>重要句子</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的含义</a:t>
            </a:r>
            <a:endPar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endParaRPr>
          </a:p>
          <a:p>
            <a:pPr marL="365125" indent="-254000" algn="l" defTabSz="0">
              <a:lnSpc>
                <a:spcPct val="130000"/>
              </a:lnSpc>
              <a:buSzPct val="68000"/>
              <a:buChar char=""/>
            </a:pPr>
            <a:r>
              <a:rPr lang="en-US" altLang="zh-CN"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rPr>
              <a:t>2</a:t>
            </a:r>
            <a:r>
              <a:rPr lang="zh-CN" altLang="en-US"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rPr>
              <a:t>、 分析综合</a:t>
            </a:r>
            <a:endParaRPr lang="zh-CN" altLang="en-US" sz="2800" b="1" kern="1200" dirty="0">
              <a:solidFill>
                <a:srgbClr val="0000CC"/>
              </a:solidFill>
              <a:latin typeface="黑体" panose="02010609060101010101" pitchFamily="2" charset="-122"/>
              <a:ea typeface="黑体" panose="02010609060101010101" pitchFamily="2"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1</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zh-CN" altLang="en-US" sz="2800" b="1" kern="1200" dirty="0">
                <a:solidFill>
                  <a:srgbClr val="FF0000"/>
                </a:solidFill>
                <a:latin typeface="汉仪楷体简" panose="02010609000101010101" charset="-122"/>
                <a:ea typeface="汉仪楷体简" panose="02010609000101010101" charset="-122"/>
                <a:sym typeface="Arial" panose="020B0604020202020204" pitchFamily="34" charset="0"/>
              </a:rPr>
              <a:t> </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筛选</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并</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整合</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文中</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信息</a:t>
            </a:r>
            <a:endPar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2</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zh-CN" altLang="en-US" sz="2800" b="1" kern="1200" dirty="0">
                <a:latin typeface="汉仪楷体简" panose="02010609000101010101" charset="-122"/>
                <a:ea typeface="汉仪楷体简" panose="02010609000101010101" charset="-122"/>
                <a:sym typeface="Arial" panose="020B0604020202020204" pitchFamily="34" charset="0"/>
              </a:rPr>
              <a:t> </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分析</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文章结构</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，把握文章</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思路</a:t>
            </a:r>
            <a:endPar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3</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zh-CN" altLang="en-US" sz="2800" b="1" kern="1200" dirty="0">
                <a:solidFill>
                  <a:srgbClr val="FF0000"/>
                </a:solidFill>
                <a:latin typeface="汉仪楷体简" panose="02010609000101010101" charset="-122"/>
                <a:ea typeface="汉仪楷体简" panose="02010609000101010101" charset="-122"/>
                <a:sym typeface="Arial" panose="020B0604020202020204" pitchFamily="34" charset="0"/>
              </a:rPr>
              <a:t> </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归纳</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内容要点</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概括</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中心意思</a:t>
            </a:r>
            <a:endPar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endParaRPr>
          </a:p>
          <a:p>
            <a:pPr marL="365125" indent="-254000" algn="l" defTabSz="0">
              <a:lnSpc>
                <a:spcPct val="130000"/>
              </a:lnSpc>
              <a:buSzPct val="68000"/>
              <a:buChar char=""/>
            </a:pP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en-US" altLang="zh-CN"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4</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a:t>
            </a:r>
            <a:r>
              <a:rPr lang="zh-CN" altLang="en-US" sz="2800" b="1" kern="1200" dirty="0">
                <a:solidFill>
                  <a:srgbClr val="FF0000"/>
                </a:solidFill>
                <a:latin typeface="汉仪楷体简" panose="02010609000101010101" charset="-122"/>
                <a:ea typeface="汉仪楷体简" panose="02010609000101010101" charset="-122"/>
                <a:sym typeface="Arial" panose="020B0604020202020204" pitchFamily="34" charset="0"/>
              </a:rPr>
              <a:t> </a:t>
            </a:r>
            <a:r>
              <a:rPr lang="zh-CN" altLang="en-US" sz="2800" b="1" kern="1200" dirty="0">
                <a:solidFill>
                  <a:srgbClr val="FF0000"/>
                </a:solidFill>
                <a:latin typeface="汉仪楷体简" panose="02010609000101010101" charset="-122"/>
                <a:ea typeface="汉仪楷体简" panose="02010609000101010101" charset="-122"/>
                <a:sym typeface="黑体" panose="02010609060101010101" pitchFamily="2" charset="-122"/>
              </a:rPr>
              <a:t>分析概括</a:t>
            </a:r>
            <a:r>
              <a:rPr lang="zh-CN" altLang="en-US" sz="2800" b="1" u="sng" kern="1200" dirty="0">
                <a:solidFill>
                  <a:srgbClr val="0000CC"/>
                </a:solidFill>
                <a:latin typeface="汉仪楷体简" panose="02010609000101010101" charset="-122"/>
                <a:ea typeface="汉仪楷体简" panose="02010609000101010101" charset="-122"/>
                <a:sym typeface="黑体" panose="02010609060101010101" pitchFamily="2" charset="-122"/>
              </a:rPr>
              <a:t>作者在文中的</a:t>
            </a:r>
            <a:r>
              <a:rPr lang="zh-CN" altLang="en-US" sz="2800" b="1" kern="1200" dirty="0">
                <a:solidFill>
                  <a:srgbClr val="0000CC"/>
                </a:solidFill>
                <a:latin typeface="汉仪楷体简" panose="02010609000101010101" charset="-122"/>
                <a:ea typeface="汉仪楷体简" panose="02010609000101010101" charset="-122"/>
                <a:sym typeface="黑体" panose="02010609060101010101" pitchFamily="2" charset="-122"/>
              </a:rPr>
              <a:t>观点态度</a:t>
            </a:r>
            <a:endParaRPr lang="zh-CN" altLang="en-US" sz="2700" kern="1200" dirty="0">
              <a:latin typeface="汉仪楷体简" panose="02010609000101010101" charset="-122"/>
              <a:ea typeface="汉仪楷体简" panose="02010609000101010101" charset="-122"/>
              <a:sym typeface="Lucida Sans Unicode" panose="020B0602030504020204" charset="0"/>
            </a:endParaRPr>
          </a:p>
        </p:txBody>
      </p:sp>
      <p:sp>
        <p:nvSpPr>
          <p:cNvPr id="16387" name="Rectangle 3"/>
          <p:cNvSpPr/>
          <p:nvPr/>
        </p:nvSpPr>
        <p:spPr>
          <a:xfrm>
            <a:off x="323850" y="260350"/>
            <a:ext cx="6408738" cy="649288"/>
          </a:xfrm>
          <a:prstGeom prst="rect">
            <a:avLst/>
          </a:prstGeom>
          <a:solidFill>
            <a:srgbClr val="FAFAA4"/>
          </a:solidFill>
          <a:ln w="9525" cap="flat" cmpd="sng">
            <a:solidFill>
              <a:srgbClr val="FF0000"/>
            </a:solidFill>
            <a:prstDash val="solid"/>
            <a:miter/>
            <a:headEnd type="none" w="med" len="med"/>
            <a:tailEnd type="none" w="med" len="med"/>
          </a:ln>
        </p:spPr>
        <p:txBody>
          <a:bodyPr>
            <a:spAutoFit/>
          </a:bodyPr>
          <a:p>
            <a:r>
              <a:rPr lang="zh-CN" altLang="en-US" sz="3600" dirty="0">
                <a:solidFill>
                  <a:schemeClr val="accent2"/>
                </a:solidFill>
                <a:latin typeface="Lucida Sans Unicode" panose="020B0602030504020204" charset="0"/>
                <a:ea typeface="黑体" panose="02010609060101010101" pitchFamily="2" charset="-122"/>
                <a:sym typeface="黑体" panose="02010609060101010101" pitchFamily="2" charset="-122"/>
              </a:rPr>
              <a:t>语文高考考试说明</a:t>
            </a:r>
            <a:endParaRPr lang="zh-CN" altLang="en-US" sz="1800" dirty="0">
              <a:latin typeface="Arial" panose="020B0604020202020204" pitchFamily="34" charset="0"/>
            </a:endParaRPr>
          </a:p>
        </p:txBody>
      </p:sp>
      <p:sp>
        <p:nvSpPr>
          <p:cNvPr id="16388" name="AutoShape 4"/>
          <p:cNvSpPr/>
          <p:nvPr/>
        </p:nvSpPr>
        <p:spPr>
          <a:xfrm>
            <a:off x="7164388" y="260350"/>
            <a:ext cx="1728787" cy="1046163"/>
          </a:xfrm>
          <a:prstGeom prst="flowChartMultidocument">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zh-CN" altLang="en-US" sz="2400" dirty="0">
                <a:solidFill>
                  <a:srgbClr val="FF0000"/>
                </a:solidFill>
                <a:latin typeface="Lucida Sans Unicode" panose="020B0602030504020204" charset="0"/>
                <a:ea typeface="黑体" panose="02010609060101010101" pitchFamily="2" charset="-122"/>
                <a:sym typeface="黑体" panose="02010609060101010101" pitchFamily="2" charset="-122"/>
              </a:rPr>
              <a:t>考什么</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500" fill="hold"/>
                                        <p:tgtEl>
                                          <p:spTgt spid="16388"/>
                                        </p:tgtEl>
                                        <p:attrNameLst>
                                          <p:attrName>ppt_x</p:attrName>
                                        </p:attrNameLst>
                                      </p:cBhvr>
                                      <p:tavLst>
                                        <p:tav tm="0">
                                          <p:val>
                                            <p:strVal val="#ppt_x"/>
                                          </p:val>
                                        </p:tav>
                                        <p:tav tm="100000">
                                          <p:val>
                                            <p:strVal val="#ppt_x"/>
                                          </p:val>
                                        </p:tav>
                                      </p:tavLst>
                                    </p:anim>
                                    <p:anim calcmode="lin" valueType="num">
                                      <p:cBhvr>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animEffect filter="diamond(in)">
                                      <p:cBhvr>
                                        <p:cTn id="13" dur="2000"/>
                                        <p:tgtEl>
                                          <p:spTgt spid="16387"/>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16386">
                                            <p:txEl>
                                              <p:charRg st="0" end="11"/>
                                            </p:txEl>
                                          </p:spTgt>
                                        </p:tgtEl>
                                        <p:attrNameLst>
                                          <p:attrName>style.visibility</p:attrName>
                                        </p:attrNameLst>
                                      </p:cBhvr>
                                      <p:to>
                                        <p:strVal val="visible"/>
                                      </p:to>
                                    </p:set>
                                    <p:anim calcmode="fmla" valueType="clr">
                                      <p:cBhvr override="childStyle">
                                        <p:cTn id="18" dur="80"/>
                                        <p:tgtEl>
                                          <p:spTgt spid="16386">
                                            <p:txEl>
                                              <p:charRg st="0" end="11"/>
                                            </p:txEl>
                                          </p:spTgt>
                                        </p:tgtEl>
                                        <p:attrNameLst>
                                          <p:attrName>style.color</p:attrName>
                                        </p:attrNameLst>
                                      </p:cBhvr>
                                      <p:tavLst>
                                        <p:tav tm="0">
                                          <p:val>
                                            <p:clrVal>
                                              <a:schemeClr val="accent1"/>
                                            </p:clrVal>
                                          </p:val>
                                        </p:tav>
                                        <p:tav tm="50000">
                                          <p:val>
                                            <p:clrVal>
                                              <a:schemeClr val="accent1"/>
                                            </p:clrVal>
                                          </p:val>
                                        </p:tav>
                                      </p:tavLst>
                                    </p:anim>
                                    <p:anim calcmode="fmla" valueType="clr">
                                      <p:cBhvr>
                                        <p:cTn id="19" dur="80"/>
                                        <p:tgtEl>
                                          <p:spTgt spid="16386">
                                            <p:txEl>
                                              <p:charRg st="0" end="11"/>
                                            </p:txEl>
                                          </p:spTgt>
                                        </p:tgtEl>
                                        <p:attrNameLst>
                                          <p:attrName>fillcolor</p:attrName>
                                        </p:attrNameLst>
                                      </p:cBhvr>
                                      <p:tavLst>
                                        <p:tav tm="0">
                                          <p:val>
                                            <p:clrVal>
                                              <a:schemeClr val="accent1"/>
                                            </p:clrVal>
                                          </p:val>
                                        </p:tav>
                                        <p:tav tm="50000">
                                          <p:val>
                                            <p:clrVal>
                                              <a:schemeClr val="accent1"/>
                                            </p:clrVal>
                                          </p:val>
                                        </p:tav>
                                      </p:tavLst>
                                    </p:anim>
                                    <p:set>
                                      <p:cBhvr>
                                        <p:cTn id="20" dur="80"/>
                                        <p:tgtEl>
                                          <p:spTgt spid="16386">
                                            <p:txEl>
                                              <p:charRg st="0" end="1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6386">
                                            <p:txEl>
                                              <p:charRg st="11" end="17"/>
                                            </p:txEl>
                                          </p:spTgt>
                                        </p:tgtEl>
                                        <p:attrNameLst>
                                          <p:attrName>style.visibility</p:attrName>
                                        </p:attrNameLst>
                                      </p:cBhvr>
                                      <p:to>
                                        <p:strVal val="visible"/>
                                      </p:to>
                                    </p:set>
                                    <p:anim calcmode="fmla" valueType="clr">
                                      <p:cBhvr override="childStyle">
                                        <p:cTn id="25" dur="80"/>
                                        <p:tgtEl>
                                          <p:spTgt spid="16386">
                                            <p:txEl>
                                              <p:charRg st="11" end="17"/>
                                            </p:txEl>
                                          </p:spTgt>
                                        </p:tgtEl>
                                        <p:attrNameLst>
                                          <p:attrName>style.color</p:attrName>
                                        </p:attrNameLst>
                                      </p:cBhvr>
                                      <p:tavLst>
                                        <p:tav tm="0">
                                          <p:val>
                                            <p:clrVal>
                                              <a:schemeClr val="accent1"/>
                                            </p:clrVal>
                                          </p:val>
                                        </p:tav>
                                        <p:tav tm="50000">
                                          <p:val>
                                            <p:clrVal>
                                              <a:schemeClr val="accent1"/>
                                            </p:clrVal>
                                          </p:val>
                                        </p:tav>
                                      </p:tavLst>
                                    </p:anim>
                                    <p:anim calcmode="fmla" valueType="clr">
                                      <p:cBhvr>
                                        <p:cTn id="26" dur="80"/>
                                        <p:tgtEl>
                                          <p:spTgt spid="16386">
                                            <p:txEl>
                                              <p:charRg st="11" end="17"/>
                                            </p:txEl>
                                          </p:spTgt>
                                        </p:tgtEl>
                                        <p:attrNameLst>
                                          <p:attrName>fillcolor</p:attrName>
                                        </p:attrNameLst>
                                      </p:cBhvr>
                                      <p:tavLst>
                                        <p:tav tm="0">
                                          <p:val>
                                            <p:clrVal>
                                              <a:schemeClr val="accent1"/>
                                            </p:clrVal>
                                          </p:val>
                                        </p:tav>
                                        <p:tav tm="50000">
                                          <p:val>
                                            <p:clrVal>
                                              <a:schemeClr val="accent1"/>
                                            </p:clrVal>
                                          </p:val>
                                        </p:tav>
                                      </p:tavLst>
                                    </p:anim>
                                    <p:set>
                                      <p:cBhvr>
                                        <p:cTn id="27" dur="80"/>
                                        <p:tgtEl>
                                          <p:spTgt spid="16386">
                                            <p:txEl>
                                              <p:charRg st="11" end="17"/>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16386">
                                            <p:txEl>
                                              <p:charRg st="17" end="32"/>
                                            </p:txEl>
                                          </p:spTgt>
                                        </p:tgtEl>
                                        <p:attrNameLst>
                                          <p:attrName>style.visibility</p:attrName>
                                        </p:attrNameLst>
                                      </p:cBhvr>
                                      <p:to>
                                        <p:strVal val="visible"/>
                                      </p:to>
                                    </p:set>
                                    <p:anim calcmode="fmla" valueType="clr">
                                      <p:cBhvr override="childStyle">
                                        <p:cTn id="32" dur="80"/>
                                        <p:tgtEl>
                                          <p:spTgt spid="16386">
                                            <p:txEl>
                                              <p:charRg st="17" end="32"/>
                                            </p:txEl>
                                          </p:spTgt>
                                        </p:tgtEl>
                                        <p:attrNameLst>
                                          <p:attrName>style.color</p:attrName>
                                        </p:attrNameLst>
                                      </p:cBhvr>
                                      <p:tavLst>
                                        <p:tav tm="0">
                                          <p:val>
                                            <p:clrVal>
                                              <a:schemeClr val="accent1"/>
                                            </p:clrVal>
                                          </p:val>
                                        </p:tav>
                                        <p:tav tm="50000">
                                          <p:val>
                                            <p:clrVal>
                                              <a:schemeClr val="accent1"/>
                                            </p:clrVal>
                                          </p:val>
                                        </p:tav>
                                      </p:tavLst>
                                    </p:anim>
                                    <p:anim calcmode="fmla" valueType="clr">
                                      <p:cBhvr>
                                        <p:cTn id="33" dur="80"/>
                                        <p:tgtEl>
                                          <p:spTgt spid="16386">
                                            <p:txEl>
                                              <p:charRg st="17" end="32"/>
                                            </p:txEl>
                                          </p:spTgt>
                                        </p:tgtEl>
                                        <p:attrNameLst>
                                          <p:attrName>fillcolor</p:attrName>
                                        </p:attrNameLst>
                                      </p:cBhvr>
                                      <p:tavLst>
                                        <p:tav tm="0">
                                          <p:val>
                                            <p:clrVal>
                                              <a:schemeClr val="accent1"/>
                                            </p:clrVal>
                                          </p:val>
                                        </p:tav>
                                        <p:tav tm="50000">
                                          <p:val>
                                            <p:clrVal>
                                              <a:schemeClr val="accent1"/>
                                            </p:clrVal>
                                          </p:val>
                                        </p:tav>
                                      </p:tavLst>
                                    </p:anim>
                                    <p:set>
                                      <p:cBhvr>
                                        <p:cTn id="34" dur="80"/>
                                        <p:tgtEl>
                                          <p:spTgt spid="16386">
                                            <p:txEl>
                                              <p:charRg st="17" end="32"/>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16386">
                                            <p:txEl>
                                              <p:charRg st="32" end="47"/>
                                            </p:txEl>
                                          </p:spTgt>
                                        </p:tgtEl>
                                        <p:attrNameLst>
                                          <p:attrName>style.visibility</p:attrName>
                                        </p:attrNameLst>
                                      </p:cBhvr>
                                      <p:to>
                                        <p:strVal val="visible"/>
                                      </p:to>
                                    </p:set>
                                    <p:anim calcmode="fmla" valueType="clr">
                                      <p:cBhvr override="childStyle">
                                        <p:cTn id="39" dur="80"/>
                                        <p:tgtEl>
                                          <p:spTgt spid="16386">
                                            <p:txEl>
                                              <p:charRg st="32" end="47"/>
                                            </p:txEl>
                                          </p:spTgt>
                                        </p:tgtEl>
                                        <p:attrNameLst>
                                          <p:attrName>style.color</p:attrName>
                                        </p:attrNameLst>
                                      </p:cBhvr>
                                      <p:tavLst>
                                        <p:tav tm="0">
                                          <p:val>
                                            <p:clrVal>
                                              <a:schemeClr val="accent1"/>
                                            </p:clrVal>
                                          </p:val>
                                        </p:tav>
                                        <p:tav tm="50000">
                                          <p:val>
                                            <p:clrVal>
                                              <a:schemeClr val="accent1"/>
                                            </p:clrVal>
                                          </p:val>
                                        </p:tav>
                                      </p:tavLst>
                                    </p:anim>
                                    <p:anim calcmode="fmla" valueType="clr">
                                      <p:cBhvr>
                                        <p:cTn id="40" dur="80"/>
                                        <p:tgtEl>
                                          <p:spTgt spid="16386">
                                            <p:txEl>
                                              <p:charRg st="32" end="47"/>
                                            </p:txEl>
                                          </p:spTgt>
                                        </p:tgtEl>
                                        <p:attrNameLst>
                                          <p:attrName>fillcolor</p:attrName>
                                        </p:attrNameLst>
                                      </p:cBhvr>
                                      <p:tavLst>
                                        <p:tav tm="0">
                                          <p:val>
                                            <p:clrVal>
                                              <a:schemeClr val="accent1"/>
                                            </p:clrVal>
                                          </p:val>
                                        </p:tav>
                                        <p:tav tm="50000">
                                          <p:val>
                                            <p:clrVal>
                                              <a:schemeClr val="accent1"/>
                                            </p:clrVal>
                                          </p:val>
                                        </p:tav>
                                      </p:tavLst>
                                    </p:anim>
                                    <p:set>
                                      <p:cBhvr>
                                        <p:cTn id="41" dur="80"/>
                                        <p:tgtEl>
                                          <p:spTgt spid="16386">
                                            <p:txEl>
                                              <p:charRg st="32" end="47"/>
                                            </p:txEl>
                                          </p:spTgt>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16386">
                                            <p:txEl>
                                              <p:charRg st="47" end="55"/>
                                            </p:txEl>
                                          </p:spTgt>
                                        </p:tgtEl>
                                        <p:attrNameLst>
                                          <p:attrName>style.visibility</p:attrName>
                                        </p:attrNameLst>
                                      </p:cBhvr>
                                      <p:to>
                                        <p:strVal val="visible"/>
                                      </p:to>
                                    </p:set>
                                    <p:anim calcmode="fmla" valueType="clr">
                                      <p:cBhvr override="childStyle">
                                        <p:cTn id="46" dur="80"/>
                                        <p:tgtEl>
                                          <p:spTgt spid="16386">
                                            <p:txEl>
                                              <p:charRg st="47" end="55"/>
                                            </p:txEl>
                                          </p:spTgt>
                                        </p:tgtEl>
                                        <p:attrNameLst>
                                          <p:attrName>style.color</p:attrName>
                                        </p:attrNameLst>
                                      </p:cBhvr>
                                      <p:tavLst>
                                        <p:tav tm="0">
                                          <p:val>
                                            <p:clrVal>
                                              <a:schemeClr val="accent1"/>
                                            </p:clrVal>
                                          </p:val>
                                        </p:tav>
                                        <p:tav tm="50000">
                                          <p:val>
                                            <p:clrVal>
                                              <a:schemeClr val="accent1"/>
                                            </p:clrVal>
                                          </p:val>
                                        </p:tav>
                                      </p:tavLst>
                                    </p:anim>
                                    <p:anim calcmode="fmla" valueType="clr">
                                      <p:cBhvr>
                                        <p:cTn id="47" dur="80"/>
                                        <p:tgtEl>
                                          <p:spTgt spid="16386">
                                            <p:txEl>
                                              <p:charRg st="47" end="55"/>
                                            </p:txEl>
                                          </p:spTgt>
                                        </p:tgtEl>
                                        <p:attrNameLst>
                                          <p:attrName>fillcolor</p:attrName>
                                        </p:attrNameLst>
                                      </p:cBhvr>
                                      <p:tavLst>
                                        <p:tav tm="0">
                                          <p:val>
                                            <p:clrVal>
                                              <a:schemeClr val="accent1"/>
                                            </p:clrVal>
                                          </p:val>
                                        </p:tav>
                                        <p:tav tm="50000">
                                          <p:val>
                                            <p:clrVal>
                                              <a:schemeClr val="accent1"/>
                                            </p:clrVal>
                                          </p:val>
                                        </p:tav>
                                      </p:tavLst>
                                    </p:anim>
                                    <p:set>
                                      <p:cBhvr>
                                        <p:cTn id="48" dur="80"/>
                                        <p:tgtEl>
                                          <p:spTgt spid="16386">
                                            <p:txEl>
                                              <p:charRg st="47" end="55"/>
                                            </p:txEl>
                                          </p:spTgt>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16386">
                                            <p:txEl>
                                              <p:charRg st="55" end="69"/>
                                            </p:txEl>
                                          </p:spTgt>
                                        </p:tgtEl>
                                        <p:attrNameLst>
                                          <p:attrName>style.visibility</p:attrName>
                                        </p:attrNameLst>
                                      </p:cBhvr>
                                      <p:to>
                                        <p:strVal val="visible"/>
                                      </p:to>
                                    </p:set>
                                    <p:anim calcmode="fmla" valueType="clr">
                                      <p:cBhvr override="childStyle">
                                        <p:cTn id="53" dur="80"/>
                                        <p:tgtEl>
                                          <p:spTgt spid="16386">
                                            <p:txEl>
                                              <p:charRg st="55" end="69"/>
                                            </p:txEl>
                                          </p:spTgt>
                                        </p:tgtEl>
                                        <p:attrNameLst>
                                          <p:attrName>style.color</p:attrName>
                                        </p:attrNameLst>
                                      </p:cBhvr>
                                      <p:tavLst>
                                        <p:tav tm="0">
                                          <p:val>
                                            <p:clrVal>
                                              <a:schemeClr val="accent1"/>
                                            </p:clrVal>
                                          </p:val>
                                        </p:tav>
                                        <p:tav tm="50000">
                                          <p:val>
                                            <p:clrVal>
                                              <a:schemeClr val="accent1"/>
                                            </p:clrVal>
                                          </p:val>
                                        </p:tav>
                                      </p:tavLst>
                                    </p:anim>
                                    <p:anim calcmode="fmla" valueType="clr">
                                      <p:cBhvr>
                                        <p:cTn id="54" dur="80"/>
                                        <p:tgtEl>
                                          <p:spTgt spid="16386">
                                            <p:txEl>
                                              <p:charRg st="55" end="69"/>
                                            </p:txEl>
                                          </p:spTgt>
                                        </p:tgtEl>
                                        <p:attrNameLst>
                                          <p:attrName>fillcolor</p:attrName>
                                        </p:attrNameLst>
                                      </p:cBhvr>
                                      <p:tavLst>
                                        <p:tav tm="0">
                                          <p:val>
                                            <p:clrVal>
                                              <a:schemeClr val="accent1"/>
                                            </p:clrVal>
                                          </p:val>
                                        </p:tav>
                                        <p:tav tm="50000">
                                          <p:val>
                                            <p:clrVal>
                                              <a:schemeClr val="accent1"/>
                                            </p:clrVal>
                                          </p:val>
                                        </p:tav>
                                      </p:tavLst>
                                    </p:anim>
                                    <p:set>
                                      <p:cBhvr>
                                        <p:cTn id="55" dur="80"/>
                                        <p:tgtEl>
                                          <p:spTgt spid="16386">
                                            <p:txEl>
                                              <p:charRg st="55" end="69"/>
                                            </p:txEl>
                                          </p:spTgt>
                                        </p:tgtEl>
                                        <p:attrNameLst>
                                          <p:attrName>fill.type</p:attrName>
                                        </p:attrNameLst>
                                      </p:cBhvr>
                                      <p:to>
                                        <p:strVal val="solid"/>
                                      </p:to>
                                    </p:se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grpId="0" nodeType="clickEffect">
                                  <p:stCondLst>
                                    <p:cond delay="0"/>
                                  </p:stCondLst>
                                  <p:iterate type="lt">
                                    <p:tmPct val="50000"/>
                                  </p:iterate>
                                  <p:childTnLst>
                                    <p:set>
                                      <p:cBhvr>
                                        <p:cTn id="59" dur="1" fill="hold">
                                          <p:stCondLst>
                                            <p:cond delay="0"/>
                                          </p:stCondLst>
                                        </p:cTn>
                                        <p:tgtEl>
                                          <p:spTgt spid="16386">
                                            <p:txEl>
                                              <p:charRg st="69" end="87"/>
                                            </p:txEl>
                                          </p:spTgt>
                                        </p:tgtEl>
                                        <p:attrNameLst>
                                          <p:attrName>style.visibility</p:attrName>
                                        </p:attrNameLst>
                                      </p:cBhvr>
                                      <p:to>
                                        <p:strVal val="visible"/>
                                      </p:to>
                                    </p:set>
                                    <p:anim calcmode="fmla" valueType="clr">
                                      <p:cBhvr override="childStyle">
                                        <p:cTn id="60" dur="80"/>
                                        <p:tgtEl>
                                          <p:spTgt spid="16386">
                                            <p:txEl>
                                              <p:charRg st="69" end="87"/>
                                            </p:txEl>
                                          </p:spTgt>
                                        </p:tgtEl>
                                        <p:attrNameLst>
                                          <p:attrName>style.color</p:attrName>
                                        </p:attrNameLst>
                                      </p:cBhvr>
                                      <p:tavLst>
                                        <p:tav tm="0">
                                          <p:val>
                                            <p:clrVal>
                                              <a:schemeClr val="accent1"/>
                                            </p:clrVal>
                                          </p:val>
                                        </p:tav>
                                        <p:tav tm="50000">
                                          <p:val>
                                            <p:clrVal>
                                              <a:schemeClr val="accent1"/>
                                            </p:clrVal>
                                          </p:val>
                                        </p:tav>
                                      </p:tavLst>
                                    </p:anim>
                                    <p:anim calcmode="fmla" valueType="clr">
                                      <p:cBhvr>
                                        <p:cTn id="61" dur="80"/>
                                        <p:tgtEl>
                                          <p:spTgt spid="16386">
                                            <p:txEl>
                                              <p:charRg st="69" end="87"/>
                                            </p:txEl>
                                          </p:spTgt>
                                        </p:tgtEl>
                                        <p:attrNameLst>
                                          <p:attrName>fillcolor</p:attrName>
                                        </p:attrNameLst>
                                      </p:cBhvr>
                                      <p:tavLst>
                                        <p:tav tm="0">
                                          <p:val>
                                            <p:clrVal>
                                              <a:schemeClr val="accent1"/>
                                            </p:clrVal>
                                          </p:val>
                                        </p:tav>
                                        <p:tav tm="50000">
                                          <p:val>
                                            <p:clrVal>
                                              <a:schemeClr val="accent1"/>
                                            </p:clrVal>
                                          </p:val>
                                        </p:tav>
                                      </p:tavLst>
                                    </p:anim>
                                    <p:set>
                                      <p:cBhvr>
                                        <p:cTn id="62" dur="80"/>
                                        <p:tgtEl>
                                          <p:spTgt spid="16386">
                                            <p:txEl>
                                              <p:charRg st="69" end="87"/>
                                            </p:txEl>
                                          </p:spTgt>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grpId="0" nodeType="clickEffect">
                                  <p:stCondLst>
                                    <p:cond delay="0"/>
                                  </p:stCondLst>
                                  <p:iterate type="lt">
                                    <p:tmPct val="50000"/>
                                  </p:iterate>
                                  <p:childTnLst>
                                    <p:set>
                                      <p:cBhvr>
                                        <p:cTn id="66" dur="1" fill="hold">
                                          <p:stCondLst>
                                            <p:cond delay="0"/>
                                          </p:stCondLst>
                                        </p:cTn>
                                        <p:tgtEl>
                                          <p:spTgt spid="16386">
                                            <p:txEl>
                                              <p:charRg st="87" end="105"/>
                                            </p:txEl>
                                          </p:spTgt>
                                        </p:tgtEl>
                                        <p:attrNameLst>
                                          <p:attrName>style.visibility</p:attrName>
                                        </p:attrNameLst>
                                      </p:cBhvr>
                                      <p:to>
                                        <p:strVal val="visible"/>
                                      </p:to>
                                    </p:set>
                                    <p:anim calcmode="fmla" valueType="clr">
                                      <p:cBhvr override="childStyle">
                                        <p:cTn id="67" dur="80"/>
                                        <p:tgtEl>
                                          <p:spTgt spid="16386">
                                            <p:txEl>
                                              <p:charRg st="87" end="105"/>
                                            </p:txEl>
                                          </p:spTgt>
                                        </p:tgtEl>
                                        <p:attrNameLst>
                                          <p:attrName>style.color</p:attrName>
                                        </p:attrNameLst>
                                      </p:cBhvr>
                                      <p:tavLst>
                                        <p:tav tm="0">
                                          <p:val>
                                            <p:clrVal>
                                              <a:schemeClr val="accent1"/>
                                            </p:clrVal>
                                          </p:val>
                                        </p:tav>
                                        <p:tav tm="50000">
                                          <p:val>
                                            <p:clrVal>
                                              <a:schemeClr val="accent1"/>
                                            </p:clrVal>
                                          </p:val>
                                        </p:tav>
                                      </p:tavLst>
                                    </p:anim>
                                    <p:anim calcmode="fmla" valueType="clr">
                                      <p:cBhvr>
                                        <p:cTn id="68" dur="80"/>
                                        <p:tgtEl>
                                          <p:spTgt spid="16386">
                                            <p:txEl>
                                              <p:charRg st="87" end="105"/>
                                            </p:txEl>
                                          </p:spTgt>
                                        </p:tgtEl>
                                        <p:attrNameLst>
                                          <p:attrName>fillcolor</p:attrName>
                                        </p:attrNameLst>
                                      </p:cBhvr>
                                      <p:tavLst>
                                        <p:tav tm="0">
                                          <p:val>
                                            <p:clrVal>
                                              <a:schemeClr val="accent1"/>
                                            </p:clrVal>
                                          </p:val>
                                        </p:tav>
                                        <p:tav tm="50000">
                                          <p:val>
                                            <p:clrVal>
                                              <a:schemeClr val="accent1"/>
                                            </p:clrVal>
                                          </p:val>
                                        </p:tav>
                                      </p:tavLst>
                                    </p:anim>
                                    <p:set>
                                      <p:cBhvr>
                                        <p:cTn id="69" dur="80"/>
                                        <p:tgtEl>
                                          <p:spTgt spid="16386">
                                            <p:txEl>
                                              <p:charRg st="87" end="105"/>
                                            </p:txEl>
                                          </p:spTgt>
                                        </p:tgtEl>
                                        <p:attrNameLst>
                                          <p:attrName>fill.type</p:attrName>
                                        </p:attrNameLst>
                                      </p:cBhvr>
                                      <p:to>
                                        <p:strVal val="solid"/>
                                      </p:to>
                                    </p:set>
                                  </p:childTnLst>
                                </p:cTn>
                              </p:par>
                            </p:childTnLst>
                          </p:cTn>
                        </p:par>
                      </p:childTnLst>
                    </p:cTn>
                  </p:par>
                  <p:par>
                    <p:cTn id="70" fill="hold">
                      <p:stCondLst>
                        <p:cond delay="indefinite"/>
                      </p:stCondLst>
                      <p:childTnLst>
                        <p:par>
                          <p:cTn id="71" fill="hold">
                            <p:stCondLst>
                              <p:cond delay="0"/>
                            </p:stCondLst>
                            <p:childTnLst>
                              <p:par>
                                <p:cTn id="72" presetID="27" presetClass="entr" presetSubtype="0" fill="hold" grpId="0" nodeType="clickEffect">
                                  <p:stCondLst>
                                    <p:cond delay="0"/>
                                  </p:stCondLst>
                                  <p:iterate type="lt">
                                    <p:tmPct val="50000"/>
                                  </p:iterate>
                                  <p:childTnLst>
                                    <p:set>
                                      <p:cBhvr>
                                        <p:cTn id="73" dur="1" fill="hold">
                                          <p:stCondLst>
                                            <p:cond delay="0"/>
                                          </p:stCondLst>
                                        </p:cTn>
                                        <p:tgtEl>
                                          <p:spTgt spid="16386">
                                            <p:txEl>
                                              <p:charRg st="105" end="124"/>
                                            </p:txEl>
                                          </p:spTgt>
                                        </p:tgtEl>
                                        <p:attrNameLst>
                                          <p:attrName>style.visibility</p:attrName>
                                        </p:attrNameLst>
                                      </p:cBhvr>
                                      <p:to>
                                        <p:strVal val="visible"/>
                                      </p:to>
                                    </p:set>
                                    <p:anim calcmode="fmla" valueType="clr">
                                      <p:cBhvr override="childStyle">
                                        <p:cTn id="74" dur="80"/>
                                        <p:tgtEl>
                                          <p:spTgt spid="16386">
                                            <p:txEl>
                                              <p:charRg st="105" end="124"/>
                                            </p:txEl>
                                          </p:spTgt>
                                        </p:tgtEl>
                                        <p:attrNameLst>
                                          <p:attrName>style.color</p:attrName>
                                        </p:attrNameLst>
                                      </p:cBhvr>
                                      <p:tavLst>
                                        <p:tav tm="0">
                                          <p:val>
                                            <p:clrVal>
                                              <a:schemeClr val="accent1"/>
                                            </p:clrVal>
                                          </p:val>
                                        </p:tav>
                                        <p:tav tm="50000">
                                          <p:val>
                                            <p:clrVal>
                                              <a:schemeClr val="accent1"/>
                                            </p:clrVal>
                                          </p:val>
                                        </p:tav>
                                      </p:tavLst>
                                    </p:anim>
                                    <p:anim calcmode="fmla" valueType="clr">
                                      <p:cBhvr>
                                        <p:cTn id="75" dur="80"/>
                                        <p:tgtEl>
                                          <p:spTgt spid="16386">
                                            <p:txEl>
                                              <p:charRg st="105" end="124"/>
                                            </p:txEl>
                                          </p:spTgt>
                                        </p:tgtEl>
                                        <p:attrNameLst>
                                          <p:attrName>fillcolor</p:attrName>
                                        </p:attrNameLst>
                                      </p:cBhvr>
                                      <p:tavLst>
                                        <p:tav tm="0">
                                          <p:val>
                                            <p:clrVal>
                                              <a:schemeClr val="accent1"/>
                                            </p:clrVal>
                                          </p:val>
                                        </p:tav>
                                        <p:tav tm="50000">
                                          <p:val>
                                            <p:clrVal>
                                              <a:schemeClr val="accent1"/>
                                            </p:clrVal>
                                          </p:val>
                                        </p:tav>
                                      </p:tavLst>
                                    </p:anim>
                                    <p:set>
                                      <p:cBhvr>
                                        <p:cTn id="76" dur="80"/>
                                        <p:tgtEl>
                                          <p:spTgt spid="16386">
                                            <p:txEl>
                                              <p:charRg st="105" end="12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ldLvl="0" build="p"/>
      <p:bldP spid="16387" grpId="0" bldLvl="0"/>
      <p:bldP spid="16388" grpId="0" bldLvl="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8" name="文本占位符 34817"/>
          <p:cNvSpPr>
            <a:spLocks noGrp="1" noRot="1"/>
          </p:cNvSpPr>
          <p:nvPr>
            <p:ph type="body" idx="1"/>
          </p:nvPr>
        </p:nvSpPr>
        <p:spPr>
          <a:xfrm>
            <a:off x="36513" y="90488"/>
            <a:ext cx="9129712" cy="6681787"/>
          </a:xfrm>
          <a:ln/>
        </p:spPr>
        <p:txBody>
          <a:bodyPr/>
          <a:p>
            <a:pPr>
              <a:lnSpc>
                <a:spcPct val="130000"/>
              </a:lnSpc>
              <a:spcBef>
                <a:spcPct val="0"/>
              </a:spcBef>
            </a:pPr>
            <a:r>
              <a:rPr lang="zh-CN" altLang="en-US" b="1" dirty="0">
                <a:solidFill>
                  <a:srgbClr val="FF0000"/>
                </a:solidFill>
                <a:latin typeface="汉仪楷体简" panose="02010609000101010101" charset="-122"/>
                <a:ea typeface="微软雅黑" panose="020B0503020204020204" charset="-122"/>
              </a:rPr>
              <a:t>有助于理解文章内容、提示信息的词语</a:t>
            </a:r>
            <a:endParaRPr lang="zh-CN" altLang="en-US" b="1" dirty="0">
              <a:solidFill>
                <a:srgbClr val="FF0000"/>
              </a:solidFill>
              <a:latin typeface="汉仪楷体简" panose="02010609000101010101" charset="-122"/>
              <a:ea typeface="微软雅黑" panose="020B0503020204020204" charset="-122"/>
            </a:endParaRPr>
          </a:p>
          <a:p>
            <a:pPr>
              <a:lnSpc>
                <a:spcPct val="130000"/>
              </a:lnSpc>
              <a:spcBef>
                <a:spcPct val="0"/>
              </a:spcBef>
            </a:pPr>
            <a:r>
              <a:rPr lang="zh-CN" altLang="en-US" b="1" dirty="0">
                <a:latin typeface="汉仪楷体简" panose="02010609000101010101" charset="-122"/>
                <a:ea typeface="汉仪楷体简" panose="02010609000101010101" charset="-122"/>
              </a:rPr>
              <a:t>（</a:t>
            </a:r>
            <a:r>
              <a:rPr lang="en-US" altLang="zh-CN" b="1" dirty="0">
                <a:latin typeface="汉仪楷体简" panose="02010609000101010101" charset="-122"/>
                <a:ea typeface="汉仪楷体简" panose="02010609000101010101" charset="-122"/>
              </a:rPr>
              <a:t>1</a:t>
            </a:r>
            <a:r>
              <a:rPr lang="zh-CN" altLang="en-US" b="1" dirty="0">
                <a:latin typeface="汉仪楷体简" panose="02010609000101010101" charset="-122"/>
                <a:ea typeface="汉仪楷体简" panose="02010609000101010101" charset="-122"/>
              </a:rPr>
              <a:t>）年代时间、数据及其概括语。如：多数、少量、部分、凡、凡是、所有、都、全、几乎、仅仅等表范围的词语。</a:t>
            </a:r>
            <a:endParaRPr lang="zh-CN" altLang="en-US" b="1" dirty="0">
              <a:latin typeface="汉仪楷体简" panose="02010609000101010101" charset="-122"/>
              <a:ea typeface="汉仪楷体简" panose="02010609000101010101" charset="-122"/>
            </a:endParaRPr>
          </a:p>
          <a:p>
            <a:pPr>
              <a:lnSpc>
                <a:spcPct val="130000"/>
              </a:lnSpc>
              <a:spcBef>
                <a:spcPct val="0"/>
              </a:spcBef>
            </a:pPr>
            <a:r>
              <a:rPr lang="zh-CN" altLang="en-US" b="1" dirty="0">
                <a:latin typeface="汉仪楷体简" panose="02010609000101010101" charset="-122"/>
                <a:ea typeface="汉仪楷体简" panose="02010609000101010101" charset="-122"/>
              </a:rPr>
              <a:t>（</a:t>
            </a:r>
            <a:r>
              <a:rPr lang="en-US" altLang="zh-CN" b="1" dirty="0">
                <a:latin typeface="汉仪楷体简" panose="02010609000101010101" charset="-122"/>
                <a:ea typeface="汉仪楷体简" panose="02010609000101010101" charset="-122"/>
              </a:rPr>
              <a:t>2</a:t>
            </a:r>
            <a:r>
              <a:rPr lang="zh-CN" altLang="en-US" b="1" dirty="0">
                <a:latin typeface="汉仪楷体简" panose="02010609000101010101" charset="-122"/>
                <a:ea typeface="汉仪楷体简" panose="02010609000101010101" charset="-122"/>
              </a:rPr>
              <a:t>）重要的修饰限制词语。如：基本、根本、重要、最、十分、非常、总共等表示程度的词语。</a:t>
            </a:r>
            <a:endParaRPr lang="zh-CN" altLang="en-US" b="1" dirty="0">
              <a:latin typeface="汉仪楷体简" panose="02010609000101010101" charset="-122"/>
              <a:ea typeface="汉仪楷体简" panose="02010609000101010101" charset="-122"/>
            </a:endParaRPr>
          </a:p>
          <a:p>
            <a:pPr>
              <a:lnSpc>
                <a:spcPct val="130000"/>
              </a:lnSpc>
              <a:spcBef>
                <a:spcPct val="0"/>
              </a:spcBef>
            </a:pPr>
            <a:r>
              <a:rPr lang="zh-CN" altLang="en-US" b="1" dirty="0">
                <a:latin typeface="汉仪楷体简" panose="02010609000101010101" charset="-122"/>
                <a:ea typeface="汉仪楷体简" panose="02010609000101010101" charset="-122"/>
              </a:rPr>
              <a:t>（</a:t>
            </a:r>
            <a:r>
              <a:rPr lang="en-US" altLang="zh-CN" b="1" dirty="0">
                <a:latin typeface="汉仪楷体简" panose="02010609000101010101" charset="-122"/>
                <a:ea typeface="汉仪楷体简" panose="02010609000101010101" charset="-122"/>
              </a:rPr>
              <a:t>3</a:t>
            </a:r>
            <a:r>
              <a:rPr lang="zh-CN" altLang="en-US" b="1" dirty="0">
                <a:latin typeface="汉仪楷体简" panose="02010609000101010101" charset="-122"/>
                <a:ea typeface="汉仪楷体简" panose="02010609000101010101" charset="-122"/>
              </a:rPr>
              <a:t>）已然未然。如：迄今为止，到目前为止，现在所见的等表时间的词语。</a:t>
            </a:r>
            <a:endParaRPr lang="zh-CN" altLang="en-US" b="1" dirty="0">
              <a:latin typeface="汉仪楷体简" panose="02010609000101010101" charset="-122"/>
              <a:ea typeface="汉仪楷体简" panose="02010609000101010101" charset="-122"/>
            </a:endParaRPr>
          </a:p>
          <a:p>
            <a:pPr>
              <a:lnSpc>
                <a:spcPct val="130000"/>
              </a:lnSpc>
              <a:spcBef>
                <a:spcPct val="0"/>
              </a:spcBef>
            </a:pPr>
            <a:r>
              <a:rPr lang="zh-CN" altLang="en-US" b="1" dirty="0">
                <a:latin typeface="汉仪楷体简" panose="02010609000101010101" charset="-122"/>
                <a:ea typeface="汉仪楷体简" panose="02010609000101010101" charset="-122"/>
              </a:rPr>
              <a:t>（</a:t>
            </a:r>
            <a:r>
              <a:rPr lang="en-US" altLang="zh-CN" b="1" dirty="0">
                <a:latin typeface="汉仪楷体简" panose="02010609000101010101" charset="-122"/>
                <a:ea typeface="汉仪楷体简" panose="02010609000101010101" charset="-122"/>
              </a:rPr>
              <a:t>4</a:t>
            </a:r>
            <a:r>
              <a:rPr lang="zh-CN" altLang="en-US" b="1" dirty="0">
                <a:latin typeface="汉仪楷体简" panose="02010609000101010101" charset="-122"/>
                <a:ea typeface="汉仪楷体简" panose="02010609000101010101" charset="-122"/>
              </a:rPr>
              <a:t>）或然必然。如：如果、可能、也许、一定、必然等表判断的词语。</a:t>
            </a:r>
            <a:endParaRPr lang="zh-CN" altLang="en-US" b="1" dirty="0">
              <a:latin typeface="汉仪楷体简" panose="02010609000101010101" charset="-122"/>
              <a:ea typeface="汉仪楷体简" panose="02010609000101010101"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2" name="文本框 35841"/>
          <p:cNvSpPr txBox="1"/>
          <p:nvPr/>
        </p:nvSpPr>
        <p:spPr>
          <a:xfrm>
            <a:off x="0" y="188913"/>
            <a:ext cx="9144000" cy="6492875"/>
          </a:xfrm>
          <a:prstGeom prst="rect">
            <a:avLst/>
          </a:prstGeom>
          <a:noFill/>
          <a:ln w="9525">
            <a:noFill/>
          </a:ln>
        </p:spPr>
        <p:txBody>
          <a:bodyPr>
            <a:spAutoFit/>
          </a:bodyPr>
          <a:p>
            <a:r>
              <a:rPr lang="en-US" altLang="zh-CN" sz="2800" b="1">
                <a:latin typeface="汉仪楷体简" panose="02010609000101010101" charset="-122"/>
                <a:ea typeface="汉仪楷体简" panose="02010609000101010101" charset="-122"/>
              </a:rPr>
              <a:t>①</a:t>
            </a:r>
            <a:r>
              <a:rPr lang="zh-CN" altLang="en-US" sz="2800" b="1">
                <a:solidFill>
                  <a:schemeClr val="tx2"/>
                </a:solidFill>
                <a:latin typeface="汉仪楷体简" panose="02010609000101010101" charset="-122"/>
                <a:ea typeface="汉仪楷体简" panose="02010609000101010101" charset="-122"/>
              </a:rPr>
              <a:t>概念词</a:t>
            </a:r>
            <a:r>
              <a:rPr lang="zh-CN" altLang="en-US" sz="2800" b="1">
                <a:latin typeface="汉仪楷体简" panose="02010609000101010101" charset="-122"/>
                <a:ea typeface="汉仪楷体简" panose="02010609000101010101" charset="-122"/>
              </a:rPr>
              <a:t>，准确了解概念的内涵和外延；</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②</a:t>
            </a:r>
            <a:r>
              <a:rPr lang="zh-CN" altLang="en-US" sz="2800" b="1">
                <a:solidFill>
                  <a:schemeClr val="tx2"/>
                </a:solidFill>
                <a:latin typeface="汉仪楷体简" panose="02010609000101010101" charset="-122"/>
                <a:ea typeface="汉仪楷体简" panose="02010609000101010101" charset="-122"/>
              </a:rPr>
              <a:t>范围词</a:t>
            </a:r>
            <a:r>
              <a:rPr lang="zh-CN" altLang="en-US" sz="2800" b="1">
                <a:latin typeface="汉仪楷体简" panose="02010609000101010101" charset="-122"/>
                <a:ea typeface="汉仪楷体简" panose="02010609000101010101" charset="-122"/>
              </a:rPr>
              <a:t>，准确了解陈述或判断的数量范围是全部（全、凡、任何等），还是部分（有的、有些、基本上、大部分等），或是个别（只、唯有等）；</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③</a:t>
            </a:r>
            <a:r>
              <a:rPr lang="zh-CN" altLang="en-US" sz="2800" b="1">
                <a:solidFill>
                  <a:schemeClr val="tx2"/>
                </a:solidFill>
                <a:latin typeface="汉仪楷体简" panose="02010609000101010101" charset="-122"/>
                <a:ea typeface="汉仪楷体简" panose="02010609000101010101" charset="-122"/>
              </a:rPr>
              <a:t>动态词</a:t>
            </a:r>
            <a:r>
              <a:rPr lang="zh-CN" altLang="en-US" sz="2800" b="1">
                <a:latin typeface="汉仪楷体简" panose="02010609000101010101" charset="-122"/>
                <a:ea typeface="汉仪楷体简" panose="02010609000101010101" charset="-122"/>
              </a:rPr>
              <a:t>，准确了解事件事物进行发展的情况（已然：了、过等；未然：将、会等；必然：一定、定能等；或然：可能、或许等）；</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④</a:t>
            </a:r>
            <a:r>
              <a:rPr lang="zh-CN" altLang="en-US" sz="2800" b="1">
                <a:solidFill>
                  <a:schemeClr val="tx2"/>
                </a:solidFill>
                <a:latin typeface="汉仪楷体简" panose="02010609000101010101" charset="-122"/>
                <a:ea typeface="汉仪楷体简" panose="02010609000101010101" charset="-122"/>
              </a:rPr>
              <a:t>称代词</a:t>
            </a:r>
            <a:r>
              <a:rPr lang="zh-CN" altLang="en-US" sz="2800" b="1">
                <a:latin typeface="汉仪楷体简" panose="02010609000101010101" charset="-122"/>
                <a:ea typeface="汉仪楷体简" panose="02010609000101010101" charset="-122"/>
              </a:rPr>
              <a:t>（这、那、之、其等），准确了解它们所指代的人物、事件、时间及范围等；</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⑤</a:t>
            </a:r>
            <a:r>
              <a:rPr lang="zh-CN" altLang="en-US" sz="2800" b="1">
                <a:solidFill>
                  <a:schemeClr val="tx2"/>
                </a:solidFill>
                <a:latin typeface="汉仪楷体简" panose="02010609000101010101" charset="-122"/>
                <a:ea typeface="汉仪楷体简" panose="02010609000101010101" charset="-122"/>
              </a:rPr>
              <a:t>总领词</a:t>
            </a:r>
            <a:r>
              <a:rPr lang="zh-CN" altLang="en-US" sz="2800" b="1">
                <a:latin typeface="汉仪楷体简" panose="02010609000101010101" charset="-122"/>
                <a:ea typeface="汉仪楷体简" panose="02010609000101010101" charset="-122"/>
              </a:rPr>
              <a:t>，准确了解它们所领起的内容和所管辖的内容范围；</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⑥</a:t>
            </a:r>
            <a:r>
              <a:rPr lang="zh-CN" altLang="en-US" sz="2800" b="1">
                <a:solidFill>
                  <a:schemeClr val="tx2"/>
                </a:solidFill>
                <a:latin typeface="汉仪楷体简" panose="02010609000101010101" charset="-122"/>
                <a:ea typeface="汉仪楷体简" panose="02010609000101010101" charset="-122"/>
              </a:rPr>
              <a:t>总括词</a:t>
            </a:r>
            <a:r>
              <a:rPr lang="zh-CN" altLang="en-US" sz="2800" b="1">
                <a:latin typeface="汉仪楷体简" panose="02010609000101010101" charset="-122"/>
                <a:ea typeface="汉仪楷体简" panose="02010609000101010101" charset="-122"/>
              </a:rPr>
              <a:t>（总之、可见、由此看来、综上所述等），准确了解它们所总结的结论；</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⑦</a:t>
            </a:r>
            <a:r>
              <a:rPr lang="zh-CN" altLang="en-US" sz="2800" b="1">
                <a:solidFill>
                  <a:schemeClr val="tx2"/>
                </a:solidFill>
                <a:latin typeface="汉仪楷体简" panose="02010609000101010101" charset="-122"/>
                <a:ea typeface="汉仪楷体简" panose="02010609000101010101" charset="-122"/>
              </a:rPr>
              <a:t>因果词</a:t>
            </a:r>
            <a:r>
              <a:rPr lang="zh-CN" altLang="en-US" sz="2800" b="1">
                <a:latin typeface="汉仪楷体简" panose="02010609000101010101" charset="-122"/>
                <a:ea typeface="汉仪楷体简" panose="02010609000101010101" charset="-122"/>
              </a:rPr>
              <a:t>（由于、因为、因此、因而等），准确了解何因导致何果，何果由于何因。</a:t>
            </a:r>
            <a:endParaRPr lang="zh-CN" altLang="en-US" sz="1800">
              <a:latin typeface="Arial" panose="020B0604020202020204" pitchFamily="34" charset="0"/>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6" name="标题 36865"/>
          <p:cNvSpPr>
            <a:spLocks noGrp="1" noRot="1"/>
          </p:cNvSpPr>
          <p:nvPr>
            <p:ph type="title"/>
          </p:nvPr>
        </p:nvSpPr>
        <p:spPr>
          <a:xfrm>
            <a:off x="280988" y="363538"/>
            <a:ext cx="8229600" cy="549275"/>
          </a:xfrm>
          <a:ln/>
        </p:spPr>
        <p:txBody>
          <a:bodyPr vert="horz" wrap="square" anchor="ctr"/>
          <a:p>
            <a:r>
              <a:rPr lang="zh-CN" altLang="en-US" sz="3200" b="1">
                <a:ea typeface="微软雅黑" panose="020B0503020204020204" charset="-122"/>
              </a:rPr>
              <a:t>有助于理清文章思路，避免逻辑错误的词语</a:t>
            </a:r>
            <a:endParaRPr lang="zh-CN" altLang="en-US" sz="3200" b="1">
              <a:ea typeface="微软雅黑" panose="020B0503020204020204" charset="-122"/>
            </a:endParaRPr>
          </a:p>
        </p:txBody>
      </p:sp>
      <p:sp>
        <p:nvSpPr>
          <p:cNvPr id="36867" name="矩形 36866"/>
          <p:cNvSpPr>
            <a:spLocks noGrp="1" noRot="1"/>
          </p:cNvSpPr>
          <p:nvPr/>
        </p:nvSpPr>
        <p:spPr>
          <a:xfrm>
            <a:off x="33338" y="1539875"/>
            <a:ext cx="9129712" cy="5030788"/>
          </a:xfrm>
          <a:prstGeom prst="rect">
            <a:avLst/>
          </a:prstGeom>
          <a:solidFill>
            <a:srgbClr val="FFFF99">
              <a:alpha val="100000"/>
            </a:srgbClr>
          </a:solidFill>
          <a:ln w="9525">
            <a:noFill/>
          </a:ln>
        </p:spPr>
        <p:txBody>
          <a:bodyPr vert="horz" wrap="square" anchor="t"/>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140000"/>
              </a:lnSpc>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1</a:t>
            </a:r>
            <a:r>
              <a:rPr lang="zh-CN" altLang="en-US" sz="2800" b="1" dirty="0">
                <a:latin typeface="汉仪楷体简" panose="02010609000101010101" charset="-122"/>
                <a:ea typeface="汉仪楷体简" panose="02010609000101010101" charset="-122"/>
              </a:rPr>
              <a:t>）因果（因为、因此</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的原因是、因而、由于、从而）。</a:t>
            </a:r>
            <a:endParaRPr lang="zh-CN" altLang="en-US" sz="2800" b="1" dirty="0">
              <a:latin typeface="汉仪楷体简" panose="02010609000101010101" charset="-122"/>
              <a:ea typeface="汉仪楷体简" panose="02010609000101010101" charset="-122"/>
            </a:endParaRPr>
          </a:p>
          <a:p>
            <a:pPr lvl="0">
              <a:lnSpc>
                <a:spcPct val="140000"/>
              </a:lnSpc>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2</a:t>
            </a:r>
            <a:r>
              <a:rPr lang="zh-CN" altLang="en-US" sz="2800" b="1" dirty="0">
                <a:latin typeface="汉仪楷体简" panose="02010609000101010101" charset="-122"/>
                <a:ea typeface="汉仪楷体简" panose="02010609000101010101" charset="-122"/>
              </a:rPr>
              <a:t>）转折（但是、反而、其实、实际上）。</a:t>
            </a:r>
            <a:endParaRPr lang="zh-CN" altLang="en-US" sz="2800" b="1" dirty="0">
              <a:latin typeface="汉仪楷体简" panose="02010609000101010101" charset="-122"/>
              <a:ea typeface="汉仪楷体简" panose="02010609000101010101" charset="-122"/>
            </a:endParaRPr>
          </a:p>
          <a:p>
            <a:pPr lvl="0">
              <a:lnSpc>
                <a:spcPct val="140000"/>
              </a:lnSpc>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3</a:t>
            </a:r>
            <a:r>
              <a:rPr lang="zh-CN" altLang="en-US" sz="2800" b="1" dirty="0">
                <a:latin typeface="汉仪楷体简" panose="02010609000101010101" charset="-122"/>
                <a:ea typeface="汉仪楷体简" panose="02010609000101010101" charset="-122"/>
              </a:rPr>
              <a:t>）并列或递进（也、又、不再是</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而是</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lvl="0">
              <a:lnSpc>
                <a:spcPct val="140000"/>
              </a:lnSpc>
            </a:pPr>
            <a:r>
              <a:rPr lang="zh-CN" altLang="en-US" sz="2800" b="1" dirty="0">
                <a:latin typeface="汉仪楷体简" panose="02010609000101010101" charset="-122"/>
                <a:ea typeface="汉仪楷体简" panose="02010609000101010101" charset="-122"/>
              </a:rPr>
              <a:t>不仅</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还</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lvl="0">
              <a:lnSpc>
                <a:spcPct val="140000"/>
              </a:lnSpc>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4</a:t>
            </a:r>
            <a:r>
              <a:rPr lang="zh-CN" altLang="en-US" sz="2800" b="1" dirty="0">
                <a:latin typeface="汉仪楷体简" panose="02010609000101010101" charset="-122"/>
                <a:ea typeface="汉仪楷体简" panose="02010609000101010101" charset="-122"/>
              </a:rPr>
              <a:t>）分类分层（首先、其次、“：”等等）</a:t>
            </a:r>
            <a:endParaRPr lang="zh-CN" altLang="en-US" sz="2800" b="1" dirty="0">
              <a:latin typeface="汉仪楷体简" panose="02010609000101010101" charset="-122"/>
              <a:ea typeface="汉仪楷体简" panose="02010609000101010101" charset="-122"/>
            </a:endParaRPr>
          </a:p>
          <a:p>
            <a:pPr lvl="0">
              <a:lnSpc>
                <a:spcPct val="140000"/>
              </a:lnSpc>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5</a:t>
            </a:r>
            <a:r>
              <a:rPr lang="zh-CN" altLang="en-US" sz="2800" b="1" dirty="0">
                <a:latin typeface="汉仪楷体简" panose="02010609000101010101" charset="-122"/>
                <a:ea typeface="汉仪楷体简" panose="02010609000101010101" charset="-122"/>
              </a:rPr>
              <a:t>）举例子（例如、如、人名）。</a:t>
            </a:r>
            <a:endParaRPr lang="zh-CN" altLang="en-US" sz="2800" b="1" dirty="0">
              <a:latin typeface="汉仪楷体简" panose="02010609000101010101" charset="-122"/>
              <a:ea typeface="汉仪楷体简" panose="0201060900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ldLvl="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90" name="文本框 37889"/>
          <p:cNvSpPr txBox="1"/>
          <p:nvPr/>
        </p:nvSpPr>
        <p:spPr>
          <a:xfrm>
            <a:off x="31750" y="117475"/>
            <a:ext cx="9148763" cy="6492875"/>
          </a:xfrm>
          <a:prstGeom prst="rect">
            <a:avLst/>
          </a:prstGeom>
          <a:noFill/>
          <a:ln w="9525">
            <a:noFill/>
          </a:ln>
        </p:spPr>
        <p:txBody>
          <a:bodyPr>
            <a:spAutoFit/>
          </a:bodyPr>
          <a:p>
            <a:r>
              <a:rPr lang="en-US" altLang="zh-CN" sz="2800" b="1">
                <a:latin typeface="微软雅黑" panose="020B0503020204020204" charset="-122"/>
                <a:ea typeface="微软雅黑" panose="020B0503020204020204" charset="-122"/>
              </a:rPr>
              <a:t>2. </a:t>
            </a:r>
            <a:r>
              <a:rPr lang="zh-CN" altLang="en-US" sz="2800" b="1">
                <a:latin typeface="微软雅黑" panose="020B0503020204020204" charset="-122"/>
                <a:ea typeface="微软雅黑" panose="020B0503020204020204" charset="-122"/>
              </a:rPr>
              <a:t>第二遍阅读：整体读  </a:t>
            </a:r>
            <a:r>
              <a:rPr lang="zh-CN" altLang="en-US" sz="2800" b="1">
                <a:solidFill>
                  <a:schemeClr val="tx2"/>
                </a:solidFill>
                <a:latin typeface="微软雅黑" panose="020B0503020204020204" charset="-122"/>
                <a:ea typeface="微软雅黑" panose="020B0503020204020204" charset="-122"/>
              </a:rPr>
              <a:t>抓关键，作连线，理清思路，归纳观点（</a:t>
            </a:r>
            <a:r>
              <a:rPr lang="en-US" altLang="zh-CN" sz="2800" b="1">
                <a:solidFill>
                  <a:schemeClr val="tx2"/>
                </a:solidFill>
                <a:latin typeface="微软雅黑" panose="020B0503020204020204" charset="-122"/>
                <a:ea typeface="微软雅黑" panose="020B0503020204020204" charset="-122"/>
              </a:rPr>
              <a:t>5</a:t>
            </a:r>
            <a:r>
              <a:rPr lang="zh-CN" altLang="en-US" sz="2800" b="1">
                <a:solidFill>
                  <a:schemeClr val="tx2"/>
                </a:solidFill>
                <a:latin typeface="微软雅黑" panose="020B0503020204020204" charset="-122"/>
                <a:ea typeface="微软雅黑" panose="020B0503020204020204" charset="-122"/>
              </a:rPr>
              <a:t>分钟）</a:t>
            </a:r>
            <a:endParaRPr lang="zh-CN" altLang="en-US" sz="2800" b="1">
              <a:solidFill>
                <a:schemeClr val="tx2"/>
              </a:solidFill>
              <a:latin typeface="微软雅黑" panose="020B0503020204020204" charset="-122"/>
              <a:ea typeface="微软雅黑" panose="020B0503020204020204" charset="-122"/>
            </a:endParaRPr>
          </a:p>
          <a:p>
            <a:r>
              <a:rPr lang="zh-CN" altLang="en-US" sz="2800" b="1">
                <a:latin typeface="汉仪楷体简" panose="02010609000101010101" charset="-122"/>
                <a:ea typeface="汉仪楷体简" panose="02010609000101010101" charset="-122"/>
              </a:rPr>
              <a:t>（</a:t>
            </a:r>
            <a:r>
              <a:rPr lang="en-US" altLang="zh-CN" sz="2800" b="1">
                <a:latin typeface="汉仪楷体简" panose="02010609000101010101" charset="-122"/>
                <a:ea typeface="汉仪楷体简" panose="02010609000101010101" charset="-122"/>
              </a:rPr>
              <a:t>1</a:t>
            </a:r>
            <a:r>
              <a:rPr lang="zh-CN" altLang="en-US" sz="2800" b="1">
                <a:latin typeface="汉仪楷体简" panose="02010609000101010101" charset="-122"/>
                <a:ea typeface="汉仪楷体简" panose="02010609000101010101" charset="-122"/>
              </a:rPr>
              <a:t>）</a:t>
            </a:r>
            <a:r>
              <a:rPr lang="en-US" altLang="zh-CN" sz="2800" b="1">
                <a:latin typeface="汉仪楷体简" panose="02010609000101010101" charset="-122"/>
                <a:ea typeface="汉仪楷体简" panose="02010609000101010101" charset="-122"/>
              </a:rPr>
              <a:t>. </a:t>
            </a:r>
            <a:r>
              <a:rPr lang="zh-CN" altLang="en-US" sz="2800" b="1">
                <a:solidFill>
                  <a:schemeClr val="tx2"/>
                </a:solidFill>
                <a:latin typeface="汉仪楷体简" panose="02010609000101010101" charset="-122"/>
                <a:ea typeface="汉仪楷体简" panose="02010609000101010101" charset="-122"/>
              </a:rPr>
              <a:t>抓关键，作连线，理清思路</a:t>
            </a:r>
            <a:endParaRPr lang="zh-CN" altLang="en-US" sz="2800" b="1">
              <a:solidFill>
                <a:schemeClr val="tx2"/>
              </a:solidFill>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画出各段中心句、首括句、尾结句（没有的简要概括段意）后，</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画出结构上起过渡、连接作用的词语、句子、段落，</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画出画龙点晴的句子。</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将这些关键词句串联起来，从而把握文章的思路。 </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a:t>
            </a:r>
            <a:r>
              <a:rPr lang="en-US" altLang="zh-CN" sz="2800" b="1">
                <a:latin typeface="汉仪楷体简" panose="02010609000101010101" charset="-122"/>
                <a:ea typeface="汉仪楷体简" panose="02010609000101010101" charset="-122"/>
              </a:rPr>
              <a:t>2</a:t>
            </a:r>
            <a:r>
              <a:rPr lang="zh-CN" altLang="en-US" sz="2800" b="1">
                <a:latin typeface="汉仪楷体简" panose="02010609000101010101" charset="-122"/>
                <a:ea typeface="汉仪楷体简" panose="02010609000101010101" charset="-122"/>
              </a:rPr>
              <a:t>）</a:t>
            </a:r>
            <a:r>
              <a:rPr lang="en-US" altLang="zh-CN" sz="2800" b="1">
                <a:latin typeface="汉仪楷体简" panose="02010609000101010101" charset="-122"/>
                <a:ea typeface="汉仪楷体简" panose="02010609000101010101" charset="-122"/>
              </a:rPr>
              <a:t>.</a:t>
            </a:r>
            <a:r>
              <a:rPr lang="zh-CN" altLang="en-US" sz="2800" b="1">
                <a:solidFill>
                  <a:schemeClr val="tx2"/>
                </a:solidFill>
                <a:latin typeface="汉仪楷体简" panose="02010609000101010101" charset="-122"/>
                <a:ea typeface="汉仪楷体简" panose="02010609000101010101" charset="-122"/>
              </a:rPr>
              <a:t>归纳概括，确定观点</a:t>
            </a:r>
            <a:endParaRPr lang="zh-CN" altLang="en-US" sz="2800" b="1">
              <a:solidFill>
                <a:schemeClr val="tx2"/>
              </a:solidFill>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明确：观点是什么？如何提出观点？</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观点与材料的关系怎样？（是先观点后材料，还是先材料分析后观点）</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行文中论证部分的结构是总分式、并列式还是层递式？）。</a:t>
            </a:r>
            <a:endParaRPr lang="zh-CN" altLang="en-US" sz="2800" b="1">
              <a:latin typeface="汉仪楷体简" panose="02010609000101010101" charset="-122"/>
              <a:ea typeface="汉仪楷体简" panose="02010609000101010101" charset="-122"/>
            </a:endParaRPr>
          </a:p>
          <a:p>
            <a:r>
              <a:rPr lang="en-US" altLang="zh-CN" sz="2800" b="1">
                <a:latin typeface="微软雅黑" panose="020B0503020204020204" charset="-122"/>
                <a:ea typeface="微软雅黑" panose="020B0503020204020204" charset="-122"/>
              </a:rPr>
              <a:t>3.</a:t>
            </a:r>
            <a:r>
              <a:rPr lang="zh-CN" altLang="en-US" sz="2800" b="1">
                <a:latin typeface="微软雅黑" panose="020B0503020204020204" charset="-122"/>
                <a:ea typeface="微软雅黑" panose="020B0503020204020204" charset="-122"/>
              </a:rPr>
              <a:t>第三遍阅读：局部精读  </a:t>
            </a:r>
            <a:r>
              <a:rPr lang="zh-CN" altLang="en-US" sz="2800" b="1">
                <a:solidFill>
                  <a:schemeClr val="tx2"/>
                </a:solidFill>
                <a:latin typeface="微软雅黑" panose="020B0503020204020204" charset="-122"/>
                <a:ea typeface="微软雅黑" panose="020B0503020204020204" charset="-122"/>
              </a:rPr>
              <a:t>对照文题，精读答题区间答题（</a:t>
            </a:r>
            <a:r>
              <a:rPr lang="en-US" altLang="zh-CN" sz="2800" b="1">
                <a:solidFill>
                  <a:schemeClr val="tx2"/>
                </a:solidFill>
                <a:latin typeface="微软雅黑" panose="020B0503020204020204" charset="-122"/>
                <a:ea typeface="微软雅黑" panose="020B0503020204020204" charset="-122"/>
              </a:rPr>
              <a:t>10</a:t>
            </a:r>
            <a:r>
              <a:rPr lang="zh-CN" altLang="en-US" sz="2800" b="1">
                <a:solidFill>
                  <a:schemeClr val="tx2"/>
                </a:solidFill>
                <a:latin typeface="微软雅黑" panose="020B0503020204020204" charset="-122"/>
                <a:ea typeface="微软雅黑" panose="020B0503020204020204" charset="-122"/>
              </a:rPr>
              <a:t>分钟）</a:t>
            </a:r>
            <a:endParaRPr lang="zh-CN" altLang="en-US" sz="1800">
              <a:solidFill>
                <a:schemeClr val="tx2"/>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4" name="标题 38913"/>
          <p:cNvSpPr>
            <a:spLocks noGrp="1" noRot="1"/>
          </p:cNvSpPr>
          <p:nvPr>
            <p:ph type="title"/>
          </p:nvPr>
        </p:nvSpPr>
        <p:spPr>
          <a:xfrm>
            <a:off x="250825" y="44450"/>
            <a:ext cx="8540750" cy="1270000"/>
          </a:xfrm>
          <a:ln/>
        </p:spPr>
        <p:txBody>
          <a:bodyPr anchor="ctr"/>
          <a:p>
            <a:r>
              <a:rPr lang="zh-CN" altLang="en-US" sz="3600" b="1" dirty="0">
                <a:latin typeface="微软雅黑" panose="020B0503020204020204" charset="-122"/>
                <a:ea typeface="微软雅黑" panose="020B0503020204020204" charset="-122"/>
              </a:rPr>
              <a:t>第二步</a:t>
            </a:r>
            <a:br>
              <a:rPr lang="zh-CN" altLang="en-US" sz="3600" b="1" dirty="0">
                <a:latin typeface="微软雅黑" panose="020B0503020204020204" charset="-122"/>
                <a:ea typeface="微软雅黑" panose="020B0503020204020204" charset="-122"/>
              </a:rPr>
            </a:br>
            <a:r>
              <a:rPr lang="zh-CN" altLang="en-US" sz="3600" b="1" dirty="0">
                <a:ea typeface="微软雅黑" panose="020B0503020204020204" charset="-122"/>
              </a:rPr>
              <a:t>审</a:t>
            </a:r>
            <a:r>
              <a:rPr lang="en-US" altLang="zh-CN" sz="3600" b="1" dirty="0">
                <a:latin typeface="Arial" panose="020B0604020202020204" pitchFamily="34" charset="0"/>
                <a:ea typeface="黑体" panose="02010609060101010101" pitchFamily="2" charset="-122"/>
              </a:rPr>
              <a:t>—</a:t>
            </a:r>
            <a:r>
              <a:rPr lang="zh-CN" altLang="en-US" sz="3600" b="1" dirty="0">
                <a:ea typeface="汉仪行楷简" panose="02010609000101010101" charset="-122"/>
              </a:rPr>
              <a:t>审读题干，圈定答题区间</a:t>
            </a:r>
            <a:endParaRPr lang="zh-CN" altLang="en-US" sz="3600" b="1" dirty="0">
              <a:ea typeface="汉仪行楷简" panose="02010609000101010101" charset="-122"/>
            </a:endParaRPr>
          </a:p>
        </p:txBody>
      </p:sp>
      <p:sp>
        <p:nvSpPr>
          <p:cNvPr id="38915" name="文本占位符 38914"/>
          <p:cNvSpPr>
            <a:spLocks noGrp="1" noRot="1"/>
          </p:cNvSpPr>
          <p:nvPr>
            <p:ph type="body" idx="1"/>
          </p:nvPr>
        </p:nvSpPr>
        <p:spPr>
          <a:xfrm>
            <a:off x="0" y="1314450"/>
            <a:ext cx="9120188" cy="5559425"/>
          </a:xfrm>
          <a:solidFill>
            <a:srgbClr val="FFFF99">
              <a:alpha val="100000"/>
            </a:srgbClr>
          </a:solidFill>
          <a:ln/>
        </p:spPr>
        <p:txBody>
          <a:bodyPr/>
          <a:p>
            <a:pPr>
              <a:lnSpc>
                <a:spcPct val="90000"/>
              </a:lnSpc>
            </a:pPr>
            <a:r>
              <a:rPr lang="zh-CN" altLang="en-US" sz="2800" b="1" dirty="0">
                <a:solidFill>
                  <a:srgbClr val="FF3300"/>
                </a:solidFill>
                <a:latin typeface="汉仪楷体简" panose="02010609000101010101" charset="-122"/>
                <a:ea typeface="汉仪楷体简" panose="02010609000101010101" charset="-122"/>
              </a:rPr>
              <a:t>明确题干要求及陈述对象。</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en-US" altLang="zh-CN" sz="2800" b="1" dirty="0">
                <a:solidFill>
                  <a:srgbClr val="FF3300"/>
                </a:solidFill>
                <a:latin typeface="汉仪楷体简" panose="02010609000101010101" charset="-122"/>
                <a:ea typeface="汉仪楷体简" panose="02010609000101010101" charset="-122"/>
              </a:rPr>
              <a:t>1</a:t>
            </a:r>
            <a:r>
              <a:rPr lang="zh-CN" altLang="en-US" sz="2800" b="1" dirty="0">
                <a:solidFill>
                  <a:srgbClr val="FF3300"/>
                </a:solidFill>
                <a:latin typeface="汉仪楷体简" panose="02010609000101010101" charset="-122"/>
                <a:ea typeface="汉仪楷体简" panose="02010609000101010101" charset="-122"/>
              </a:rPr>
              <a:t>）选择“</a:t>
            </a:r>
            <a:r>
              <a:rPr lang="zh-CN" altLang="en-US" sz="2800" b="1" dirty="0">
                <a:solidFill>
                  <a:schemeClr val="hlink"/>
                </a:solidFill>
                <a:latin typeface="汉仪楷体简" panose="02010609000101010101" charset="-122"/>
                <a:ea typeface="汉仪楷体简" panose="02010609000101010101" charset="-122"/>
              </a:rPr>
              <a:t>正确的”还是“错误的</a:t>
            </a:r>
            <a:r>
              <a:rPr lang="zh-CN" altLang="en-US" sz="2800" b="1" dirty="0">
                <a:solidFill>
                  <a:srgbClr val="FF3300"/>
                </a:solidFill>
                <a:latin typeface="汉仪楷体简" panose="02010609000101010101" charset="-122"/>
                <a:ea typeface="汉仪楷体简" panose="02010609000101010101" charset="-122"/>
              </a:rPr>
              <a:t>”。</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en-US" altLang="zh-CN" sz="2800" b="1" dirty="0">
                <a:solidFill>
                  <a:srgbClr val="FF3300"/>
                </a:solidFill>
                <a:latin typeface="汉仪楷体简" panose="02010609000101010101" charset="-122"/>
                <a:ea typeface="汉仪楷体简" panose="02010609000101010101" charset="-122"/>
              </a:rPr>
              <a:t>2</a:t>
            </a:r>
            <a:r>
              <a:rPr lang="zh-CN" altLang="en-US" sz="2800" b="1" dirty="0">
                <a:solidFill>
                  <a:srgbClr val="FF3300"/>
                </a:solidFill>
                <a:latin typeface="汉仪楷体简" panose="02010609000101010101" charset="-122"/>
                <a:ea typeface="汉仪楷体简" panose="02010609000101010101" charset="-122"/>
              </a:rPr>
              <a:t>）选择“</a:t>
            </a:r>
            <a:r>
              <a:rPr lang="zh-CN" altLang="en-US" sz="2800" b="1" dirty="0">
                <a:solidFill>
                  <a:schemeClr val="hlink"/>
                </a:solidFill>
                <a:latin typeface="汉仪楷体简" panose="02010609000101010101" charset="-122"/>
                <a:ea typeface="汉仪楷体简" panose="02010609000101010101" charset="-122"/>
              </a:rPr>
              <a:t>符合”的还是“不符合</a:t>
            </a:r>
            <a:r>
              <a:rPr lang="zh-CN" altLang="en-US" sz="2800" b="1" dirty="0">
                <a:solidFill>
                  <a:srgbClr val="FF3300"/>
                </a:solidFill>
                <a:latin typeface="汉仪楷体简" panose="02010609000101010101" charset="-122"/>
                <a:ea typeface="汉仪楷体简" panose="02010609000101010101" charset="-122"/>
              </a:rPr>
              <a:t>”的。</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en-US" altLang="zh-CN" sz="2800" b="1" dirty="0">
                <a:solidFill>
                  <a:srgbClr val="FF3300"/>
                </a:solidFill>
                <a:latin typeface="汉仪楷体简" panose="02010609000101010101" charset="-122"/>
                <a:ea typeface="汉仪楷体简" panose="02010609000101010101" charset="-122"/>
              </a:rPr>
              <a:t>3</a:t>
            </a:r>
            <a:r>
              <a:rPr lang="zh-CN" altLang="en-US" sz="2800" b="1" dirty="0">
                <a:solidFill>
                  <a:srgbClr val="FF3300"/>
                </a:solidFill>
                <a:latin typeface="汉仪楷体简" panose="02010609000101010101" charset="-122"/>
                <a:ea typeface="汉仪楷体简" panose="02010609000101010101" charset="-122"/>
              </a:rPr>
              <a:t>）选择“</a:t>
            </a:r>
            <a:r>
              <a:rPr lang="zh-CN" altLang="en-US" sz="2800" b="1" dirty="0">
                <a:solidFill>
                  <a:schemeClr val="hlink"/>
                </a:solidFill>
                <a:latin typeface="汉仪楷体简" panose="02010609000101010101" charset="-122"/>
                <a:ea typeface="汉仪楷体简" panose="02010609000101010101" charset="-122"/>
              </a:rPr>
              <a:t>属于”的还是“不属于</a:t>
            </a:r>
            <a:r>
              <a:rPr lang="zh-CN" altLang="en-US" sz="2800" b="1" dirty="0">
                <a:solidFill>
                  <a:srgbClr val="FF3300"/>
                </a:solidFill>
                <a:latin typeface="汉仪楷体简" panose="02010609000101010101" charset="-122"/>
                <a:ea typeface="汉仪楷体简" panose="02010609000101010101" charset="-122"/>
              </a:rPr>
              <a:t>”的。</a:t>
            </a:r>
            <a:r>
              <a:rPr lang="ko-KR" altLang="en-US" sz="2800" dirty="0">
                <a:solidFill>
                  <a:srgbClr val="FF3300"/>
                </a:solidFill>
                <a:latin typeface="汉仪楷体简" panose="02010609000101010101" charset="-122"/>
                <a:ea typeface="汉仪楷体简" panose="02010609000101010101" charset="-122"/>
              </a:rPr>
              <a:t> </a:t>
            </a:r>
            <a:endParaRPr lang="ko-KR" altLang="en-US" sz="2800"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en-US" altLang="zh-CN" sz="2800" b="1" dirty="0">
                <a:solidFill>
                  <a:srgbClr val="FF3300"/>
                </a:solidFill>
                <a:latin typeface="汉仪楷体简" panose="02010609000101010101" charset="-122"/>
                <a:ea typeface="汉仪楷体简" panose="02010609000101010101" charset="-122"/>
              </a:rPr>
              <a:t>4</a:t>
            </a:r>
            <a:r>
              <a:rPr lang="zh-CN" altLang="en-US" sz="2800" b="1" dirty="0">
                <a:solidFill>
                  <a:srgbClr val="FF3300"/>
                </a:solidFill>
                <a:latin typeface="汉仪楷体简" panose="02010609000101010101" charset="-122"/>
                <a:ea typeface="汉仪楷体简" panose="02010609000101010101" charset="-122"/>
              </a:rPr>
              <a:t>）是</a:t>
            </a:r>
            <a:r>
              <a:rPr lang="zh-CN" altLang="en-US" sz="2800" b="1" dirty="0">
                <a:solidFill>
                  <a:schemeClr val="hlink"/>
                </a:solidFill>
                <a:latin typeface="汉仪楷体简" panose="02010609000101010101" charset="-122"/>
                <a:ea typeface="汉仪楷体简" panose="02010609000101010101" charset="-122"/>
              </a:rPr>
              <a:t>理解题还是分析概括题</a:t>
            </a:r>
            <a:r>
              <a:rPr lang="zh-CN" altLang="en-US" sz="2800" b="1" dirty="0">
                <a:solidFill>
                  <a:srgbClr val="FF3300"/>
                </a:solidFill>
                <a:latin typeface="汉仪楷体简" panose="02010609000101010101" charset="-122"/>
                <a:ea typeface="汉仪楷体简" panose="02010609000101010101" charset="-122"/>
              </a:rPr>
              <a:t>。题干有些词语经常出现，分为三类：</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zh-CN" altLang="en-US" sz="2800" b="1" dirty="0">
                <a:solidFill>
                  <a:srgbClr val="0000FF"/>
                </a:solidFill>
                <a:latin typeface="汉仪楷体简" panose="02010609000101010101" charset="-122"/>
                <a:ea typeface="汉仪楷体简" panose="02010609000101010101" charset="-122"/>
              </a:rPr>
              <a:t>解释”“理解</a:t>
            </a:r>
            <a:r>
              <a:rPr lang="zh-CN" altLang="en-US" sz="2800" b="1" dirty="0">
                <a:solidFill>
                  <a:srgbClr val="FF3300"/>
                </a:solidFill>
                <a:latin typeface="汉仪楷体简" panose="02010609000101010101" charset="-122"/>
                <a:ea typeface="汉仪楷体简" panose="02010609000101010101" charset="-122"/>
              </a:rPr>
              <a:t>”：命题者考查学生对内容的理解，错因要注意：内容方面、程度差异</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zh-CN" altLang="en-US" sz="2800" b="1" dirty="0">
                <a:solidFill>
                  <a:srgbClr val="0000FF"/>
                </a:solidFill>
                <a:latin typeface="汉仪楷体简" panose="02010609000101010101" charset="-122"/>
                <a:ea typeface="汉仪楷体简" panose="02010609000101010101" charset="-122"/>
              </a:rPr>
              <a:t>推测”、“分析</a:t>
            </a:r>
            <a:r>
              <a:rPr lang="zh-CN" altLang="en-US" sz="2800" b="1" dirty="0">
                <a:solidFill>
                  <a:srgbClr val="FF3300"/>
                </a:solidFill>
                <a:latin typeface="汉仪楷体简" panose="02010609000101010101" charset="-122"/>
                <a:ea typeface="汉仪楷体简" panose="02010609000101010101" charset="-122"/>
              </a:rPr>
              <a:t>”：考查对文章延伸意义的理解，错因：程度差异、逻辑错误</a:t>
            </a:r>
            <a:endParaRPr lang="zh-CN" altLang="en-US" sz="2800" b="1" dirty="0">
              <a:solidFill>
                <a:srgbClr val="FF3300"/>
              </a:solidFill>
              <a:latin typeface="汉仪楷体简" panose="02010609000101010101" charset="-122"/>
              <a:ea typeface="汉仪楷体简" panose="02010609000101010101" charset="-122"/>
            </a:endParaRPr>
          </a:p>
          <a:p>
            <a:pPr>
              <a:lnSpc>
                <a:spcPct val="90000"/>
              </a:lnSpc>
            </a:pPr>
            <a:r>
              <a:rPr lang="zh-CN" altLang="en-US" sz="2800" b="1" dirty="0">
                <a:solidFill>
                  <a:srgbClr val="FF3300"/>
                </a:solidFill>
                <a:latin typeface="汉仪楷体简" panose="02010609000101010101" charset="-122"/>
                <a:ea typeface="汉仪楷体简" panose="02010609000101010101" charset="-122"/>
              </a:rPr>
              <a:t>“</a:t>
            </a:r>
            <a:r>
              <a:rPr lang="zh-CN" altLang="en-US" sz="2800" b="1" dirty="0">
                <a:solidFill>
                  <a:srgbClr val="0000FF"/>
                </a:solidFill>
                <a:latin typeface="汉仪楷体简" panose="02010609000101010101" charset="-122"/>
                <a:ea typeface="汉仪楷体简" panose="02010609000101010101" charset="-122"/>
              </a:rPr>
              <a:t>原因”、“证据</a:t>
            </a:r>
            <a:r>
              <a:rPr lang="zh-CN" altLang="en-US" sz="2800" b="1" dirty="0">
                <a:solidFill>
                  <a:srgbClr val="FF3300"/>
                </a:solidFill>
                <a:latin typeface="汉仪楷体简" panose="02010609000101010101" charset="-122"/>
                <a:ea typeface="汉仪楷体简" panose="02010609000101010101" charset="-122"/>
              </a:rPr>
              <a:t>”：考查对文章的逻辑关系的理解，错因：程度差异、逻辑错误。</a:t>
            </a:r>
            <a:endParaRPr lang="en-US" altLang="zh-CN" sz="4000" b="1" dirty="0">
              <a:solidFill>
                <a:srgbClr val="FF3300"/>
              </a:solidFill>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9938" name="标题 39937"/>
          <p:cNvSpPr>
            <a:spLocks noGrp="1" noRot="1"/>
          </p:cNvSpPr>
          <p:nvPr>
            <p:ph type="title"/>
          </p:nvPr>
        </p:nvSpPr>
        <p:spPr>
          <a:xfrm>
            <a:off x="269875" y="69850"/>
            <a:ext cx="8540750" cy="609600"/>
          </a:xfrm>
          <a:ln/>
        </p:spPr>
        <p:txBody>
          <a:bodyPr anchor="ctr"/>
          <a:p>
            <a:r>
              <a:rPr lang="zh-CN" altLang="en-US" sz="3200" b="1" dirty="0">
                <a:ea typeface="微软雅黑" panose="020B0503020204020204" charset="-122"/>
              </a:rPr>
              <a:t>第三步：找</a:t>
            </a:r>
            <a:r>
              <a:rPr lang="en-US" altLang="zh-CN" sz="3200" b="1" dirty="0">
                <a:latin typeface="Arial" panose="020B0604020202020204" pitchFamily="34" charset="0"/>
                <a:ea typeface="黑体" panose="02010609060101010101" pitchFamily="2" charset="-122"/>
              </a:rPr>
              <a:t>—</a:t>
            </a:r>
            <a:r>
              <a:rPr lang="zh-CN" altLang="en-US" sz="3200" b="1" dirty="0">
                <a:ea typeface="汉仪行楷简" panose="02010609000101010101" charset="-122"/>
              </a:rPr>
              <a:t>扣住问题，细心查找信息</a:t>
            </a:r>
            <a:endParaRPr lang="zh-CN" altLang="en-US" sz="3200" b="1" dirty="0">
              <a:ea typeface="汉仪行楷简" panose="02010609000101010101" charset="-122"/>
            </a:endParaRPr>
          </a:p>
        </p:txBody>
      </p:sp>
      <p:sp>
        <p:nvSpPr>
          <p:cNvPr id="39939" name="文本占位符 39938"/>
          <p:cNvSpPr>
            <a:spLocks noGrp="1" noRot="1"/>
          </p:cNvSpPr>
          <p:nvPr>
            <p:ph type="body" idx="1"/>
          </p:nvPr>
        </p:nvSpPr>
        <p:spPr>
          <a:xfrm>
            <a:off x="0" y="838200"/>
            <a:ext cx="9120188" cy="5962650"/>
          </a:xfrm>
          <a:solidFill>
            <a:srgbClr val="FFFF99">
              <a:alpha val="100000"/>
            </a:srgbClr>
          </a:solidFill>
          <a:ln/>
        </p:spPr>
        <p:txBody>
          <a:bodyPr/>
          <a:p>
            <a:pPr>
              <a:lnSpc>
                <a:spcPct val="125000"/>
              </a:lnSpc>
              <a:spcBef>
                <a:spcPct val="0"/>
              </a:spcBef>
            </a:pPr>
            <a:r>
              <a:rPr lang="en-US" altLang="zh-CN" sz="2800" b="1" dirty="0">
                <a:latin typeface="汉仪楷体简" panose="02010609000101010101" charset="-122"/>
                <a:ea typeface="汉仪楷体简" panose="02010609000101010101" charset="-122"/>
              </a:rPr>
              <a:t>1</a:t>
            </a:r>
            <a:r>
              <a:rPr lang="zh-CN" altLang="en-US" sz="2800" b="1" dirty="0">
                <a:latin typeface="汉仪楷体简" panose="02010609000101010101" charset="-122"/>
                <a:ea typeface="汉仪楷体简" panose="02010609000101010101" charset="-122"/>
              </a:rPr>
              <a:t>、查找角度</a:t>
            </a:r>
            <a:endParaRPr lang="zh-CN" altLang="en-US" sz="2800" b="1" dirty="0">
              <a:latin typeface="汉仪楷体简" panose="02010609000101010101" charset="-122"/>
              <a:ea typeface="汉仪楷体简" panose="02010609000101010101" charset="-122"/>
            </a:endParaRPr>
          </a:p>
          <a:p>
            <a:pPr>
              <a:lnSpc>
                <a:spcPct val="125000"/>
              </a:lnSpc>
              <a:spcBef>
                <a:spcPct val="0"/>
              </a:spcBef>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1</a:t>
            </a:r>
            <a:r>
              <a:rPr lang="zh-CN" altLang="en-US" sz="2800" b="1" dirty="0">
                <a:latin typeface="汉仪楷体简" panose="02010609000101010101" charset="-122"/>
                <a:ea typeface="汉仪楷体简" panose="02010609000101010101" charset="-122"/>
              </a:rPr>
              <a:t>）找</a:t>
            </a:r>
            <a:r>
              <a:rPr lang="zh-CN" altLang="en-US" sz="2800" b="1" dirty="0">
                <a:solidFill>
                  <a:schemeClr val="tx2"/>
                </a:solidFill>
                <a:latin typeface="汉仪楷体简" panose="02010609000101010101" charset="-122"/>
                <a:ea typeface="汉仪楷体简" panose="02010609000101010101" charset="-122"/>
              </a:rPr>
              <a:t>区位</a:t>
            </a:r>
            <a:r>
              <a:rPr lang="zh-CN" altLang="en-US" sz="2800" b="1" dirty="0">
                <a:latin typeface="汉仪楷体简" panose="02010609000101010101" charset="-122"/>
                <a:ea typeface="汉仪楷体简" panose="02010609000101010101" charset="-122"/>
              </a:rPr>
              <a:t>。即阅读每一选项，并从原文中找到相对应的区位。</a:t>
            </a:r>
            <a:endParaRPr lang="zh-CN" altLang="en-US" sz="2800" b="1" dirty="0">
              <a:latin typeface="汉仪楷体简" panose="02010609000101010101" charset="-122"/>
              <a:ea typeface="汉仪楷体简" panose="02010609000101010101" charset="-122"/>
            </a:endParaRPr>
          </a:p>
          <a:p>
            <a:pPr>
              <a:lnSpc>
                <a:spcPct val="125000"/>
              </a:lnSpc>
              <a:spcBef>
                <a:spcPct val="0"/>
              </a:spcBef>
            </a:pPr>
            <a:r>
              <a:rPr lang="zh-CN" altLang="en-US" sz="2800" b="1" dirty="0">
                <a:latin typeface="汉仪楷体简" panose="02010609000101010101" charset="-122"/>
                <a:ea typeface="汉仪楷体简" panose="02010609000101010101" charset="-122"/>
              </a:rPr>
              <a:t>（</a:t>
            </a:r>
            <a:r>
              <a:rPr lang="en-US" altLang="zh-CN" sz="2800" b="1" dirty="0">
                <a:latin typeface="汉仪楷体简" panose="02010609000101010101" charset="-122"/>
                <a:ea typeface="汉仪楷体简" panose="02010609000101010101" charset="-122"/>
              </a:rPr>
              <a:t>2</a:t>
            </a:r>
            <a:r>
              <a:rPr lang="zh-CN" altLang="en-US" sz="2800" b="1" dirty="0">
                <a:latin typeface="汉仪楷体简" panose="02010609000101010101" charset="-122"/>
                <a:ea typeface="汉仪楷体简" panose="02010609000101010101" charset="-122"/>
              </a:rPr>
              <a:t>）找</a:t>
            </a:r>
            <a:r>
              <a:rPr lang="zh-CN" altLang="en-US" sz="2800" b="1" dirty="0">
                <a:solidFill>
                  <a:schemeClr val="tx2"/>
                </a:solidFill>
                <a:latin typeface="汉仪楷体简" panose="02010609000101010101" charset="-122"/>
                <a:ea typeface="汉仪楷体简" panose="02010609000101010101" charset="-122"/>
              </a:rPr>
              <a:t>差别</a:t>
            </a:r>
            <a:r>
              <a:rPr lang="zh-CN" altLang="en-US" sz="2800" b="1" dirty="0">
                <a:latin typeface="汉仪楷体简" panose="02010609000101010101" charset="-122"/>
                <a:ea typeface="汉仪楷体简" panose="02010609000101010101" charset="-122"/>
              </a:rPr>
              <a:t>。包括内查语意和外查关系。</a:t>
            </a:r>
            <a:endParaRPr lang="zh-CN" altLang="en-US" sz="2800" b="1" dirty="0">
              <a:latin typeface="汉仪楷体简" panose="02010609000101010101" charset="-122"/>
              <a:ea typeface="汉仪楷体简" panose="02010609000101010101" charset="-122"/>
            </a:endParaRPr>
          </a:p>
          <a:p>
            <a:pPr>
              <a:lnSpc>
                <a:spcPct val="125000"/>
              </a:lnSpc>
              <a:spcBef>
                <a:spcPct val="0"/>
              </a:spcBef>
            </a:pPr>
            <a:r>
              <a:rPr lang="zh-CN" altLang="en-US" sz="2800" b="1" dirty="0">
                <a:solidFill>
                  <a:schemeClr val="tx2"/>
                </a:solidFill>
                <a:latin typeface="汉仪楷体简" panose="02010609000101010101" charset="-122"/>
                <a:ea typeface="汉仪楷体简" panose="02010609000101010101" charset="-122"/>
              </a:rPr>
              <a:t>内查语意</a:t>
            </a:r>
            <a:r>
              <a:rPr lang="zh-CN" altLang="en-US" sz="2800" b="1" dirty="0">
                <a:latin typeface="汉仪楷体简" panose="02010609000101010101" charset="-122"/>
                <a:ea typeface="汉仪楷体简" panose="02010609000101010101" charset="-122"/>
              </a:rPr>
              <a:t>：对照原文精度相应文字，查找区位的相关叙述与选项有没有意思上的差别，</a:t>
            </a:r>
            <a:r>
              <a:rPr lang="zh-CN" altLang="en-US" sz="2800" b="1" dirty="0">
                <a:solidFill>
                  <a:schemeClr val="hlink"/>
                </a:solidFill>
                <a:latin typeface="汉仪楷体简" panose="02010609000101010101" charset="-122"/>
                <a:ea typeface="汉仪楷体简" panose="02010609000101010101" charset="-122"/>
              </a:rPr>
              <a:t>尤其是一些细微的差别，如程度、范围、角度、先后顺序</a:t>
            </a:r>
            <a:r>
              <a:rPr lang="zh-CN" altLang="en-US" sz="2800" b="1" dirty="0">
                <a:latin typeface="汉仪楷体简" panose="02010609000101010101" charset="-122"/>
                <a:ea typeface="汉仪楷体简" panose="02010609000101010101" charset="-122"/>
              </a:rPr>
              <a:t>等</a:t>
            </a:r>
            <a:endParaRPr lang="zh-CN" altLang="en-US" sz="2800" b="1" dirty="0">
              <a:latin typeface="汉仪楷体简" panose="02010609000101010101" charset="-122"/>
              <a:ea typeface="汉仪楷体简" panose="02010609000101010101" charset="-122"/>
            </a:endParaRPr>
          </a:p>
          <a:p>
            <a:pPr>
              <a:lnSpc>
                <a:spcPct val="125000"/>
              </a:lnSpc>
              <a:spcBef>
                <a:spcPct val="0"/>
              </a:spcBef>
            </a:pPr>
            <a:r>
              <a:rPr lang="zh-CN" altLang="en-US" sz="2800" b="1" dirty="0">
                <a:solidFill>
                  <a:srgbClr val="FF0000"/>
                </a:solidFill>
                <a:latin typeface="汉仪楷体简" panose="02010609000101010101" charset="-122"/>
                <a:ea typeface="汉仪楷体简" panose="02010609000101010101" charset="-122"/>
              </a:rPr>
              <a:t>外查关系：</a:t>
            </a:r>
            <a:r>
              <a:rPr lang="zh-CN" altLang="en-US" sz="2800" b="1" dirty="0">
                <a:latin typeface="汉仪楷体简" panose="02010609000101010101" charset="-122"/>
                <a:ea typeface="汉仪楷体简" panose="02010609000101010101" charset="-122"/>
              </a:rPr>
              <a:t>查找时，要注意上下文之间的关系，主要包括：</a:t>
            </a:r>
            <a:r>
              <a:rPr lang="zh-CN" altLang="en-US" sz="2800" b="1" dirty="0">
                <a:solidFill>
                  <a:schemeClr val="hlink"/>
                </a:solidFill>
                <a:latin typeface="汉仪楷体简" panose="02010609000101010101" charset="-122"/>
                <a:ea typeface="汉仪楷体简" panose="02010609000101010101" charset="-122"/>
              </a:rPr>
              <a:t>话题关系——与前后文是否属于同一话题。逻辑关系——在逻辑上与前后文是否一致。</a:t>
            </a:r>
            <a:endParaRPr lang="zh-CN" altLang="en-US" sz="2800" b="1" dirty="0">
              <a:solidFill>
                <a:schemeClr val="hlink"/>
              </a:solidFill>
              <a:latin typeface="汉仪楷体简" panose="02010609000101010101" charset="-122"/>
              <a:ea typeface="汉仪楷体简" panose="02010609000101010101" charset="-122"/>
            </a:endParaRPr>
          </a:p>
          <a:p>
            <a:pPr>
              <a:lnSpc>
                <a:spcPct val="125000"/>
              </a:lnSpc>
              <a:spcBef>
                <a:spcPct val="0"/>
              </a:spcBef>
            </a:pPr>
            <a:r>
              <a:rPr lang="zh-CN" altLang="en-US" sz="2800" b="1" dirty="0">
                <a:latin typeface="汉仪楷体简" panose="02010609000101010101" charset="-122"/>
                <a:ea typeface="汉仪楷体简" panose="02010609000101010101" charset="-122"/>
              </a:rPr>
              <a:t>（3）</a:t>
            </a:r>
            <a:r>
              <a:rPr lang="zh-CN" altLang="en-US" sz="2800" b="1" dirty="0">
                <a:solidFill>
                  <a:srgbClr val="FF0000"/>
                </a:solidFill>
                <a:latin typeface="汉仪楷体简" panose="02010609000101010101" charset="-122"/>
                <a:ea typeface="汉仪楷体简" panose="02010609000101010101" charset="-122"/>
              </a:rPr>
              <a:t>找错因</a:t>
            </a:r>
            <a:r>
              <a:rPr lang="zh-CN" altLang="en-US" sz="2800" b="1" dirty="0">
                <a:latin typeface="汉仪楷体简" panose="02010609000101010101" charset="-122"/>
                <a:ea typeface="汉仪楷体简" panose="02010609000101010101" charset="-122"/>
              </a:rPr>
              <a:t>。错因往往体现在</a:t>
            </a:r>
            <a:r>
              <a:rPr lang="zh-CN" altLang="en-US" sz="2800" b="1" dirty="0">
                <a:solidFill>
                  <a:schemeClr val="hlink"/>
                </a:solidFill>
                <a:latin typeface="汉仪楷体简" panose="02010609000101010101" charset="-122"/>
                <a:ea typeface="汉仪楷体简" panose="02010609000101010101" charset="-122"/>
              </a:rPr>
              <a:t>选项的干扰点上:“陷阱”</a:t>
            </a:r>
            <a:endParaRPr lang="zh-CN" altLang="en-US" sz="2800" b="1" dirty="0">
              <a:solidFill>
                <a:schemeClr val="hlink"/>
              </a:solidFill>
              <a:latin typeface="汉仪楷体简" panose="02010609000101010101" charset="-122"/>
              <a:ea typeface="汉仪楷体简" panose="02010609000101010101"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62" name="矩形 2"/>
          <p:cNvSpPr/>
          <p:nvPr/>
        </p:nvSpPr>
        <p:spPr>
          <a:xfrm>
            <a:off x="0" y="69850"/>
            <a:ext cx="9148763" cy="6746875"/>
          </a:xfrm>
          <a:prstGeom prst="rect">
            <a:avLst/>
          </a:prstGeom>
          <a:noFill/>
          <a:ln w="9525">
            <a:noFill/>
          </a:ln>
        </p:spPr>
        <p:txBody>
          <a:bodyPr wrap="square">
            <a:spAutoFit/>
          </a:bodyPr>
          <a:p>
            <a:pPr indent="466725"/>
            <a:r>
              <a:rPr lang="zh-CN" altLang="en-US" sz="4000" b="1" dirty="0">
                <a:solidFill>
                  <a:srgbClr val="FF0000"/>
                </a:solidFill>
                <a:latin typeface="Lucida Sans Unicode" panose="020B0602030504020204" charset="0"/>
                <a:ea typeface="微软雅黑" panose="020B0503020204020204" charset="-122"/>
                <a:sym typeface="黑体" panose="02010609060101010101" pitchFamily="2" charset="-122"/>
              </a:rPr>
              <a:t>答题注意事项</a:t>
            </a:r>
            <a:endParaRPr lang="zh-CN" altLang="en-US" sz="4000" b="1" dirty="0">
              <a:solidFill>
                <a:srgbClr val="FF0000"/>
              </a:solidFill>
              <a:latin typeface="Lucida Sans Unicode" panose="020B0602030504020204" charset="0"/>
              <a:ea typeface="微软雅黑" panose="020B0503020204020204" charset="-122"/>
              <a:sym typeface="黑体" panose="02010609060101010101" pitchFamily="2" charset="-122"/>
            </a:endParaRPr>
          </a:p>
          <a:p>
            <a:pPr indent="466725"/>
            <a:r>
              <a:rPr lang="en-US" altLang="zh-CN" sz="3200" b="1" dirty="0">
                <a:solidFill>
                  <a:srgbClr val="000000"/>
                </a:solidFill>
                <a:latin typeface="Lucida Sans Unicode" panose="020B0602030504020204" charset="0"/>
                <a:cs typeface="Lucida Sans Unicode" panose="020B0602030504020204" charset="0"/>
                <a:sym typeface="Lucida Sans Unicode" panose="020B0602030504020204" charset="0"/>
              </a:rPr>
              <a:t>1</a:t>
            </a:r>
            <a:r>
              <a:rPr lang="zh-CN" altLang="en-US" sz="3200" b="1" dirty="0">
                <a:solidFill>
                  <a:srgbClr val="000000"/>
                </a:solidFill>
                <a:latin typeface="Lucida Sans Unicode" panose="020B0602030504020204" charset="0"/>
                <a:ea typeface="黑体" panose="02010609060101010101" pitchFamily="2" charset="-122"/>
                <a:sym typeface="黑体" panose="02010609060101010101" pitchFamily="2" charset="-122"/>
              </a:rPr>
              <a:t>．解答能力突破两“注意”</a:t>
            </a:r>
            <a:endParaRPr lang="zh-CN" altLang="en-US" sz="32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pPr indent="466725"/>
            <a:r>
              <a:rPr lang="zh-CN" altLang="en-US" sz="3200" b="1" dirty="0">
                <a:solidFill>
                  <a:srgbClr val="000000"/>
                </a:solidFill>
                <a:latin typeface="Lucida Sans Unicode" panose="020B0602030504020204" charset="0"/>
                <a:ea typeface="黑体" panose="02010609060101010101" pitchFamily="2" charset="-122"/>
                <a:sym typeface="黑体" panose="02010609060101010101" pitchFamily="2" charset="-122"/>
              </a:rPr>
              <a:t>①“理解文中重要概念的含义”要注意：</a:t>
            </a:r>
            <a:endParaRPr lang="zh-CN" altLang="en-US" sz="32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pPr indent="466725">
              <a:lnSpc>
                <a:spcPct val="130000"/>
              </a:lnSpc>
            </a:pPr>
            <a:r>
              <a:rPr lang="zh-CN" altLang="en-US" sz="3200" b="1" dirty="0">
                <a:solidFill>
                  <a:srgbClr val="000000"/>
                </a:solidFill>
                <a:latin typeface="Lucida Sans Unicode" panose="020B0602030504020204" charset="0"/>
                <a:ea typeface="汉仪楷体简" panose="02010609000101010101" charset="-122"/>
                <a:sym typeface="黑体" panose="02010609060101010101" pitchFamily="2" charset="-122"/>
              </a:rPr>
              <a:t>   在阅读论述文时，要辨别概念与概念之间的</a:t>
            </a:r>
            <a:r>
              <a:rPr lang="zh-CN" altLang="en-US" sz="3200" b="1" dirty="0">
                <a:solidFill>
                  <a:srgbClr val="FF0000"/>
                </a:solidFill>
                <a:latin typeface="Lucida Sans Unicode" panose="020B0602030504020204" charset="0"/>
                <a:ea typeface="汉仪楷体简" panose="02010609000101010101" charset="-122"/>
                <a:sym typeface="黑体" panose="02010609060101010101" pitchFamily="2" charset="-122"/>
              </a:rPr>
              <a:t>同一、从属、交叉、矛盾和反对关系</a:t>
            </a:r>
            <a:r>
              <a:rPr lang="zh-CN" altLang="en-US" sz="3200" b="1" dirty="0">
                <a:solidFill>
                  <a:srgbClr val="000000"/>
                </a:solidFill>
                <a:latin typeface="Lucida Sans Unicode" panose="020B0602030504020204" charset="0"/>
                <a:ea typeface="汉仪楷体简" panose="02010609000101010101" charset="-122"/>
                <a:sym typeface="黑体" panose="02010609060101010101" pitchFamily="2" charset="-122"/>
              </a:rPr>
              <a:t>，为理解文中重要概念的含义做准备；解答这一类题目要</a:t>
            </a:r>
            <a:r>
              <a:rPr lang="zh-CN" altLang="en-US" sz="3200" b="1" dirty="0">
                <a:solidFill>
                  <a:srgbClr val="FF0000"/>
                </a:solidFill>
                <a:latin typeface="Lucida Sans Unicode" panose="020B0602030504020204" charset="0"/>
                <a:ea typeface="汉仪楷体简" panose="02010609000101010101" charset="-122"/>
                <a:sym typeface="黑体" panose="02010609060101010101" pitchFamily="2" charset="-122"/>
              </a:rPr>
              <a:t>抓住阐释概念的文字，把握本质特征，明确概念的内涵；抓住分类解说的文字，把握分类标准和相关阐释，明确概念的外延；特别是要透过表象深入本质，明晰下定义和诠释这两个词语的意义，弄清楚它们在对重要概念含义的理解中的地位和作用。</a:t>
            </a:r>
            <a:endParaRPr lang="zh-CN" altLang="en-US" sz="1800" dirty="0">
              <a:solidFill>
                <a:srgbClr val="FF0000"/>
              </a:solidFill>
              <a:latin typeface="Arial" panose="020B0604020202020204" pitchFamily="34" charset="0"/>
              <a:ea typeface="汉仪楷体简" panose="02010609000101010101"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filter="checkerboard(across)">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ldLvl="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1986" name="TextBox 37"/>
          <p:cNvSpPr/>
          <p:nvPr/>
        </p:nvSpPr>
        <p:spPr>
          <a:xfrm>
            <a:off x="22225" y="198438"/>
            <a:ext cx="9083675" cy="6743700"/>
          </a:xfrm>
          <a:prstGeom prst="rect">
            <a:avLst/>
          </a:prstGeom>
          <a:noFill/>
          <a:ln w="9525">
            <a:noFill/>
          </a:ln>
        </p:spPr>
        <p:txBody>
          <a:bodyPr wrap="square" lIns="0">
            <a:spAutoFit/>
          </a:bodyPr>
          <a:p>
            <a:pPr indent="466725">
              <a:lnSpc>
                <a:spcPct val="140000"/>
              </a:lnSpc>
            </a:pPr>
            <a:r>
              <a:rPr lang="zh-CN" altLang="en-US" sz="3200" b="1" dirty="0">
                <a:solidFill>
                  <a:srgbClr val="FF0000"/>
                </a:solidFill>
                <a:latin typeface="Lucida Sans Unicode" panose="020B0602030504020204" charset="0"/>
                <a:ea typeface="黑体" panose="02010609060101010101" pitchFamily="2" charset="-122"/>
                <a:sym typeface="黑体" panose="02010609060101010101" pitchFamily="2" charset="-122"/>
              </a:rPr>
              <a:t>概念的相容关系有：</a:t>
            </a:r>
            <a:endParaRPr lang="zh-CN" altLang="en-US" sz="3200" b="1"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indent="466725">
              <a:lnSpc>
                <a:spcPct val="140000"/>
              </a:lnSpc>
            </a:pP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(1)</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同一关系，是指</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外延完全重合的两个概念之间的关系</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。例如，“北京”与“中华人民共和国首都”这两个概念就是同一关系的概念。</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40000"/>
              </a:lnSpc>
            </a:pP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(2)</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从属关系，是指</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一个概念的外延包含着另一个概念的全部外延的这样两个概念之间的关系</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。比如，“教师”和“教授”这两个概念，前者的外延就包含着后者的全部外延。</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a:p>
            <a:pPr indent="466725">
              <a:lnSpc>
                <a:spcPct val="140000"/>
              </a:lnSpc>
            </a:pPr>
            <a:r>
              <a:rPr lang="en-US" altLang="zh-CN" sz="2800" b="1" dirty="0">
                <a:solidFill>
                  <a:srgbClr val="FF0000"/>
                </a:solidFill>
                <a:latin typeface="汉仪楷体简" panose="02010609000101010101" charset="-122"/>
                <a:ea typeface="汉仪楷体简" panose="02010609000101010101" charset="-122"/>
                <a:sym typeface="Lucida Sans Unicode" panose="020B0602030504020204" charset="0"/>
              </a:rPr>
              <a:t>(3)</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交叉关系，是指</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外延有且只有一部分重合的这样两个概念之间的关系</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。比如，“青年”和“大学生”这两个概念的外延就具有交叉关系。</a:t>
            </a:r>
            <a:endParaRPr lang="zh-CN" altLang="en-US" sz="1800" dirty="0">
              <a:latin typeface="汉仪楷体简" panose="02010609000101010101" charset="-122"/>
              <a:ea typeface="汉仪楷体简" panose="02010609000101010101"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1986">
                                            <p:txEl>
                                              <p:charRg st="0" end="10"/>
                                            </p:txEl>
                                          </p:spTgt>
                                        </p:tgtEl>
                                        <p:attrNameLst>
                                          <p:attrName>style.visibility</p:attrName>
                                        </p:attrNameLst>
                                      </p:cBhvr>
                                      <p:to>
                                        <p:strVal val="visible"/>
                                      </p:to>
                                    </p:set>
                                    <p:animEffect filter="blinds(horizontal)">
                                      <p:cBhvr>
                                        <p:cTn id="7" dur="500"/>
                                        <p:tgtEl>
                                          <p:spTgt spid="41986">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1986">
                                            <p:txEl>
                                              <p:charRg st="10" end="72"/>
                                            </p:txEl>
                                          </p:spTgt>
                                        </p:tgtEl>
                                        <p:attrNameLst>
                                          <p:attrName>style.visibility</p:attrName>
                                        </p:attrNameLst>
                                      </p:cBhvr>
                                      <p:to>
                                        <p:strVal val="visible"/>
                                      </p:to>
                                    </p:set>
                                    <p:animEffect filter="diamond(in)">
                                      <p:cBhvr>
                                        <p:cTn id="12" dur="2000"/>
                                        <p:tgtEl>
                                          <p:spTgt spid="41986">
                                            <p:txEl>
                                              <p:charRg st="10" end="72"/>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41986">
                                            <p:txEl>
                                              <p:charRg st="72" end="151"/>
                                            </p:txEl>
                                          </p:spTgt>
                                        </p:tgtEl>
                                        <p:attrNameLst>
                                          <p:attrName>style.visibility</p:attrName>
                                        </p:attrNameLst>
                                      </p:cBhvr>
                                      <p:to>
                                        <p:strVal val="visible"/>
                                      </p:to>
                                    </p:set>
                                    <p:animEffect filter="diamond(in)">
                                      <p:cBhvr>
                                        <p:cTn id="15" dur="2000"/>
                                        <p:tgtEl>
                                          <p:spTgt spid="41986">
                                            <p:txEl>
                                              <p:charRg st="72" end="151"/>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41986">
                                            <p:txEl>
                                              <p:charRg st="151" end="215"/>
                                            </p:txEl>
                                          </p:spTgt>
                                        </p:tgtEl>
                                        <p:attrNameLst>
                                          <p:attrName>style.visibility</p:attrName>
                                        </p:attrNameLst>
                                      </p:cBhvr>
                                      <p:to>
                                        <p:strVal val="visible"/>
                                      </p:to>
                                    </p:set>
                                    <p:animEffect filter="diamond(in)">
                                      <p:cBhvr>
                                        <p:cTn id="18" dur="2000"/>
                                        <p:tgtEl>
                                          <p:spTgt spid="41986">
                                            <p:txEl>
                                              <p:charRg st="151"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ldLvl="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43010" name="标题 43009"/>
          <p:cNvSpPr>
            <a:spLocks noGrp="1"/>
          </p:cNvSpPr>
          <p:nvPr>
            <p:ph type="title"/>
          </p:nvPr>
        </p:nvSpPr>
        <p:spPr>
          <a:xfrm>
            <a:off x="69850" y="60325"/>
            <a:ext cx="3886200" cy="866775"/>
          </a:xfrm>
          <a:ln/>
        </p:spPr>
        <p:txBody>
          <a:bodyPr vert="horz" anchor="ctr">
            <a:normAutofit/>
          </a:bodyPr>
          <a:p>
            <a:r>
              <a:rPr lang="zh-CN" altLang="en-US" sz="3200">
                <a:solidFill>
                  <a:srgbClr val="FF0000"/>
                </a:solidFill>
                <a:ea typeface="微软雅黑" panose="020B0503020204020204" charset="-122"/>
              </a:rPr>
              <a:t>一、全同关系</a:t>
            </a:r>
            <a:endParaRPr lang="zh-CN" altLang="en-US" sz="3200">
              <a:solidFill>
                <a:srgbClr val="FF0000"/>
              </a:solidFill>
              <a:ea typeface="微软雅黑" panose="020B0503020204020204" charset="-122"/>
            </a:endParaRPr>
          </a:p>
        </p:txBody>
      </p:sp>
      <p:sp>
        <p:nvSpPr>
          <p:cNvPr id="43011" name="文本框 43010"/>
          <p:cNvSpPr txBox="1"/>
          <p:nvPr/>
        </p:nvSpPr>
        <p:spPr>
          <a:xfrm>
            <a:off x="111125" y="1066800"/>
            <a:ext cx="9009063" cy="1798638"/>
          </a:xfrm>
          <a:prstGeom prst="rect">
            <a:avLst/>
          </a:prstGeom>
          <a:noFill/>
          <a:ln w="9525">
            <a:noFill/>
          </a:ln>
        </p:spPr>
        <p:txBody>
          <a:bodyPr wrap="square">
            <a:spAutoFit/>
          </a:bodyPr>
          <a:p>
            <a:r>
              <a:rPr lang="zh-CN" altLang="en-US" sz="2800" b="1">
                <a:latin typeface="汉仪楷体简" panose="02010609000101010101" charset="-122"/>
                <a:ea typeface="汉仪楷体简" panose="02010609000101010101" charset="-122"/>
              </a:rPr>
              <a:t>全同关系是指外延完全重合的两个概念间的关系。例如：   </a:t>
            </a:r>
            <a:r>
              <a:rPr lang="en-US" altLang="zh-CN" sz="2800" b="1">
                <a:latin typeface="汉仪楷体简" panose="02010609000101010101" charset="-122"/>
                <a:ea typeface="汉仪楷体简" panose="02010609000101010101" charset="-122"/>
              </a:rPr>
              <a:t>①“</a:t>
            </a:r>
            <a:r>
              <a:rPr lang="zh-CN" altLang="en-US" sz="2800" b="1">
                <a:latin typeface="汉仪楷体简" panose="02010609000101010101" charset="-122"/>
                <a:ea typeface="汉仪楷体简" panose="02010609000101010101" charset="-122"/>
              </a:rPr>
              <a:t>北京”与“中华人民共和国首都”</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②“</a:t>
            </a:r>
            <a:r>
              <a:rPr lang="zh-CN" altLang="en-US" sz="2800" b="1">
                <a:latin typeface="汉仪楷体简" panose="02010609000101010101" charset="-122"/>
                <a:ea typeface="汉仪楷体简" panose="02010609000101010101" charset="-122"/>
              </a:rPr>
              <a:t>鲁迅”与“</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阿</a:t>
            </a:r>
            <a:r>
              <a:rPr lang="en-US" altLang="zh-CN" sz="2800" b="1">
                <a:latin typeface="汉仪楷体简" panose="02010609000101010101" charset="-122"/>
                <a:ea typeface="汉仪楷体简" panose="02010609000101010101" charset="-122"/>
              </a:rPr>
              <a:t>Q</a:t>
            </a:r>
            <a:r>
              <a:rPr lang="zh-CN" altLang="en-US" sz="2800" b="1">
                <a:latin typeface="汉仪楷体简" panose="02010609000101010101" charset="-122"/>
                <a:ea typeface="汉仪楷体简" panose="02010609000101010101" charset="-122"/>
              </a:rPr>
              <a:t>正传</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的作者”</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③“</a:t>
            </a:r>
            <a:r>
              <a:rPr lang="zh-CN" altLang="en-US" sz="2800" b="1">
                <a:latin typeface="汉仪楷体简" panose="02010609000101010101" charset="-122"/>
                <a:ea typeface="汉仪楷体简" panose="02010609000101010101" charset="-122"/>
              </a:rPr>
              <a:t>长江”与“中国最长的河流”</a:t>
            </a:r>
            <a:endParaRPr lang="zh-CN" altLang="en-US" sz="2800" b="1">
              <a:latin typeface="汉仪楷体简" panose="02010609000101010101" charset="-122"/>
              <a:ea typeface="汉仪楷体简" panose="02010609000101010101" charset="-122"/>
            </a:endParaRPr>
          </a:p>
        </p:txBody>
      </p:sp>
      <p:sp>
        <p:nvSpPr>
          <p:cNvPr id="43012" name="矩形 43011"/>
          <p:cNvSpPr/>
          <p:nvPr/>
        </p:nvSpPr>
        <p:spPr>
          <a:xfrm>
            <a:off x="1066800" y="2854325"/>
            <a:ext cx="7162800" cy="1028700"/>
          </a:xfrm>
          <a:prstGeom prst="rect">
            <a:avLst/>
          </a:prstGeom>
          <a:solidFill>
            <a:srgbClr val="FFFF99">
              <a:alpha val="100000"/>
            </a:srgbClr>
          </a:solidFill>
          <a:ln w="9525">
            <a:noFill/>
          </a:ln>
        </p:spPr>
        <p:txBody>
          <a:bodyPr anchor="ctr">
            <a:spAutoFit/>
          </a:bodyPr>
          <a:p>
            <a:pPr indent="323850">
              <a:lnSpc>
                <a:spcPct val="110000"/>
              </a:lnSpc>
            </a:pPr>
            <a:r>
              <a:rPr lang="en-US" altLang="zh-CN" sz="2800">
                <a:latin typeface="Times New Roman" panose="02020603050405020304" pitchFamily="2" charset="0"/>
                <a:cs typeface="Times New Roman" panose="02020603050405020304" pitchFamily="2" charset="0"/>
              </a:rPr>
              <a:t>   </a:t>
            </a:r>
            <a:r>
              <a:rPr lang="zh-CN" altLang="en-US" sz="2800">
                <a:solidFill>
                  <a:srgbClr val="FF0000"/>
                </a:solidFill>
                <a:latin typeface="微软雅黑" panose="020B0503020204020204" charset="-122"/>
                <a:ea typeface="微软雅黑" panose="020B0503020204020204" charset="-122"/>
              </a:rPr>
              <a:t>如果用</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表示两个不同的概念，那么全同关系可以用欧拉图表示为：         </a:t>
            </a:r>
            <a:r>
              <a:rPr lang="zh-CN" altLang="en-US" sz="2800">
                <a:latin typeface="Times New Roman" panose="02020603050405020304" pitchFamily="2" charset="0"/>
                <a:cs typeface="Times New Roman" panose="02020603050405020304" pitchFamily="2" charset="0"/>
              </a:rPr>
              <a:t>                                                       </a:t>
            </a:r>
            <a:endParaRPr lang="zh-CN" altLang="en-US" sz="2800">
              <a:latin typeface="Arial" panose="020B0604020202020204" pitchFamily="34" charset="0"/>
            </a:endParaRPr>
          </a:p>
        </p:txBody>
      </p:sp>
      <p:sp>
        <p:nvSpPr>
          <p:cNvPr id="43013" name="椭圆 43012"/>
          <p:cNvSpPr/>
          <p:nvPr/>
        </p:nvSpPr>
        <p:spPr>
          <a:xfrm>
            <a:off x="669925" y="4148138"/>
            <a:ext cx="3673475" cy="2438400"/>
          </a:xfrm>
          <a:prstGeom prst="ellipse">
            <a:avLst/>
          </a:prstGeom>
          <a:solidFill>
            <a:srgbClr val="FFFFFF"/>
          </a:solidFill>
          <a:ln w="9525" cap="flat" cmpd="sng">
            <a:solidFill>
              <a:srgbClr val="000000"/>
            </a:solidFill>
            <a:prstDash val="solid"/>
            <a:headEnd type="none" w="med" len="med"/>
            <a:tailEnd type="none" w="med" len="med"/>
          </a:ln>
        </p:spPr>
        <p:txBody>
          <a:bodyPr/>
          <a:p>
            <a:r>
              <a:rPr lang="en-US" altLang="zh-CN" sz="4000">
                <a:solidFill>
                  <a:srgbClr val="FF0000"/>
                </a:solidFill>
                <a:latin typeface="Times New Roman" panose="02020603050405020304" pitchFamily="2" charset="0"/>
                <a:cs typeface="Times New Roman" panose="02020603050405020304" pitchFamily="2" charset="0"/>
              </a:rPr>
              <a:t>a </a:t>
            </a:r>
            <a:r>
              <a:rPr lang="zh-CN" altLang="en-US" sz="4000">
                <a:solidFill>
                  <a:srgbClr val="FF0000"/>
                </a:solidFill>
                <a:latin typeface="Times New Roman" panose="02020603050405020304" pitchFamily="2" charset="0"/>
                <a:cs typeface="Times New Roman" panose="02020603050405020304" pitchFamily="2" charset="0"/>
              </a:rPr>
              <a:t>、</a:t>
            </a:r>
            <a:r>
              <a:rPr lang="zh-CN" altLang="en-US" sz="4000">
                <a:solidFill>
                  <a:srgbClr val="FF0000"/>
                </a:solidFill>
                <a:latin typeface="Times New Roman" panose="02020603050405020304" pitchFamily="2" charset="0"/>
                <a:cs typeface="Times New Roman" panose="02020603050405020304" pitchFamily="2" charset="0"/>
              </a:rPr>
              <a:t> </a:t>
            </a:r>
            <a:r>
              <a:rPr lang="en-US" altLang="zh-CN" sz="4000">
                <a:solidFill>
                  <a:srgbClr val="FF0000"/>
                </a:solidFill>
                <a:latin typeface="Times New Roman" panose="02020603050405020304" pitchFamily="2" charset="0"/>
                <a:cs typeface="Times New Roman" panose="02020603050405020304" pitchFamily="2" charset="0"/>
              </a:rPr>
              <a:t>b</a:t>
            </a:r>
            <a:endParaRPr lang="en-US" altLang="zh-CN" sz="4000">
              <a:solidFill>
                <a:srgbClr val="FF0000"/>
              </a:solidFill>
              <a:latin typeface="Times New Roman" panose="02020603050405020304" pitchFamily="2" charset="0"/>
              <a:ea typeface="Times New Roman" panose="02020603050405020304" pitchFamily="2" charset="0"/>
            </a:endParaRPr>
          </a:p>
        </p:txBody>
      </p:sp>
      <p:sp>
        <p:nvSpPr>
          <p:cNvPr id="43014" name="矩形 43013"/>
          <p:cNvSpPr/>
          <p:nvPr/>
        </p:nvSpPr>
        <p:spPr>
          <a:xfrm>
            <a:off x="1550988" y="3289300"/>
            <a:ext cx="1295400" cy="304800"/>
          </a:xfrm>
          <a:prstGeom prst="rect">
            <a:avLst/>
          </a:prstGeom>
          <a:noFill/>
          <a:ln w="9525">
            <a:noFill/>
          </a:ln>
        </p:spPr>
        <p:txBody>
          <a:bodyPr wrap="none" anchor="ctr">
            <a:spAutoFit/>
          </a:bodyPr>
          <a:p>
            <a:r>
              <a:rPr lang="en-US" altLang="zh-CN" sz="1400">
                <a:latin typeface="Times New Roman" panose="02020603050405020304" pitchFamily="2" charset="0"/>
                <a:cs typeface="Times New Roman" panose="02020603050405020304" pitchFamily="2" charset="0"/>
              </a:rPr>
              <a:t>                         </a:t>
            </a:r>
            <a:endParaRPr lang="en-US" altLang="zh-CN" sz="1800">
              <a:latin typeface="Arial" panose="020B0604020202020204" pitchFamily="34" charset="0"/>
            </a:endParaRPr>
          </a:p>
        </p:txBody>
      </p:sp>
      <p:sp>
        <p:nvSpPr>
          <p:cNvPr id="43015" name="矩形 43014"/>
          <p:cNvSpPr/>
          <p:nvPr/>
        </p:nvSpPr>
        <p:spPr>
          <a:xfrm>
            <a:off x="5870575" y="4756150"/>
            <a:ext cx="3244850" cy="2011363"/>
          </a:xfrm>
          <a:prstGeom prst="rect">
            <a:avLst/>
          </a:prstGeom>
          <a:solidFill>
            <a:srgbClr val="FFFF99">
              <a:alpha val="100000"/>
            </a:srgbClr>
          </a:solidFill>
          <a:ln w="9525">
            <a:noFill/>
          </a:ln>
        </p:spPr>
        <p:txBody>
          <a:bodyPr anchor="ctr">
            <a:spAutoFit/>
          </a:bodyPr>
          <a:p>
            <a:pPr>
              <a:lnSpc>
                <a:spcPct val="150000"/>
              </a:lnSpc>
            </a:pPr>
            <a:r>
              <a:rPr lang="en-US" altLang="zh-CN" sz="2800">
                <a:latin typeface="Arial" panose="020B0604020202020204" pitchFamily="34" charset="0"/>
              </a:rPr>
              <a:t>  </a:t>
            </a:r>
            <a:r>
              <a:rPr lang="en-US" altLang="zh-CN" sz="2800" b="1">
                <a:solidFill>
                  <a:srgbClr val="FF0000"/>
                </a:solidFill>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全同关系表明：所有的</a:t>
            </a:r>
            <a:r>
              <a:rPr lang="en-US" altLang="zh-CN" sz="2800" b="1">
                <a:solidFill>
                  <a:srgbClr val="FF0000"/>
                </a:solidFill>
                <a:latin typeface="汉仪楷体简" panose="02010609000101010101" charset="-122"/>
                <a:ea typeface="汉仪楷体简" panose="02010609000101010101" charset="-122"/>
              </a:rPr>
              <a:t>a</a:t>
            </a:r>
            <a:r>
              <a:rPr lang="zh-CN" altLang="en-US" sz="2800" b="1">
                <a:solidFill>
                  <a:srgbClr val="FF0000"/>
                </a:solidFill>
                <a:latin typeface="汉仪楷体简" panose="02010609000101010101" charset="-122"/>
                <a:ea typeface="汉仪楷体简" panose="02010609000101010101" charset="-122"/>
              </a:rPr>
              <a:t>都是</a:t>
            </a:r>
            <a:r>
              <a:rPr lang="en-US" altLang="zh-CN" sz="2800" b="1">
                <a:solidFill>
                  <a:srgbClr val="FF0000"/>
                </a:solidFill>
                <a:latin typeface="汉仪楷体简" panose="02010609000101010101" charset="-122"/>
                <a:ea typeface="汉仪楷体简" panose="02010609000101010101" charset="-122"/>
              </a:rPr>
              <a:t>b,</a:t>
            </a:r>
            <a:r>
              <a:rPr lang="zh-CN" altLang="en-US" sz="2800" b="1">
                <a:solidFill>
                  <a:srgbClr val="FF0000"/>
                </a:solidFill>
                <a:latin typeface="汉仪楷体简" panose="02010609000101010101" charset="-122"/>
                <a:ea typeface="汉仪楷体简" panose="02010609000101010101" charset="-122"/>
              </a:rPr>
              <a:t>同时所有的</a:t>
            </a:r>
            <a:r>
              <a:rPr lang="en-US" altLang="zh-CN" sz="2800" b="1">
                <a:solidFill>
                  <a:srgbClr val="FF0000"/>
                </a:solidFill>
                <a:latin typeface="汉仪楷体简" panose="02010609000101010101" charset="-122"/>
                <a:ea typeface="汉仪楷体简" panose="02010609000101010101" charset="-122"/>
              </a:rPr>
              <a:t>b</a:t>
            </a:r>
            <a:r>
              <a:rPr lang="zh-CN" altLang="en-US" sz="2800" b="1">
                <a:solidFill>
                  <a:srgbClr val="FF0000"/>
                </a:solidFill>
                <a:latin typeface="汉仪楷体简" panose="02010609000101010101" charset="-122"/>
                <a:ea typeface="汉仪楷体简" panose="02010609000101010101" charset="-122"/>
              </a:rPr>
              <a:t>都是</a:t>
            </a:r>
            <a:r>
              <a:rPr lang="en-US" altLang="zh-CN" sz="2800" b="1">
                <a:solidFill>
                  <a:srgbClr val="FF0000"/>
                </a:solidFill>
                <a:latin typeface="汉仪楷体简" panose="02010609000101010101" charset="-122"/>
                <a:ea typeface="汉仪楷体简" panose="02010609000101010101" charset="-122"/>
              </a:rPr>
              <a:t>a</a:t>
            </a:r>
            <a:r>
              <a:rPr lang="zh-CN" altLang="en-US" sz="2800" b="1">
                <a:solidFill>
                  <a:srgbClr val="FF0000"/>
                </a:solidFill>
                <a:latin typeface="汉仪楷体简" panose="02010609000101010101" charset="-122"/>
                <a:ea typeface="汉仪楷体简" panose="02010609000101010101" charset="-122"/>
              </a:rPr>
              <a:t>。</a:t>
            </a:r>
            <a:endParaRPr lang="zh-CN" altLang="en-US" sz="2800" b="1">
              <a:solidFill>
                <a:srgbClr val="FF0000"/>
              </a:solidFill>
              <a:latin typeface="汉仪楷体简" panose="02010609000101010101" charset="-122"/>
              <a:ea typeface="汉仪楷体简" panose="02010609000101010101" charset="-122"/>
            </a:endParaRPr>
          </a:p>
        </p:txBody>
      </p:sp>
      <p:sp>
        <p:nvSpPr>
          <p:cNvPr id="43016" name="文本框 43015"/>
          <p:cNvSpPr txBox="1"/>
          <p:nvPr/>
        </p:nvSpPr>
        <p:spPr>
          <a:xfrm>
            <a:off x="5503863" y="28575"/>
            <a:ext cx="3616325" cy="579438"/>
          </a:xfrm>
          <a:prstGeom prst="rect">
            <a:avLst/>
          </a:prstGeom>
          <a:solidFill>
            <a:srgbClr val="FFFF99">
              <a:alpha val="100000"/>
            </a:srgbClr>
          </a:solidFill>
          <a:ln w="9525">
            <a:noFill/>
          </a:ln>
        </p:spPr>
        <p:txBody>
          <a:bodyPr wrap="square">
            <a:spAutoFit/>
          </a:bodyPr>
          <a:p>
            <a:r>
              <a:rPr lang="zh-CN" altLang="en-US" sz="3200" b="1">
                <a:solidFill>
                  <a:srgbClr val="0000FF"/>
                </a:solidFill>
                <a:latin typeface="Arial" panose="020B0604020202020204" pitchFamily="34" charset="0"/>
                <a:ea typeface="微软雅黑" panose="020B0503020204020204" charset="-122"/>
              </a:rPr>
              <a:t>概念的相容关系</a:t>
            </a:r>
            <a:endParaRPr lang="zh-CN" altLang="en-US" sz="3200" b="1">
              <a:solidFill>
                <a:srgbClr val="0000FF"/>
              </a:solidFill>
              <a:latin typeface="Arial" panose="020B0604020202020204" pitchFamily="34" charset="0"/>
              <a:ea typeface="微软雅黑" panose="020B0503020204020204" charset="-122"/>
            </a:endParaRP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additive="base">
                                        <p:cTn id="7" dur="500" fill="hold"/>
                                        <p:tgtEl>
                                          <p:spTgt spid="43011"/>
                                        </p:tgtEl>
                                        <p:attrNameLst>
                                          <p:attrName>ppt_x</p:attrName>
                                        </p:attrNameLst>
                                      </p:cBhvr>
                                      <p:tavLst>
                                        <p:tav tm="0">
                                          <p:val>
                                            <p:strVal val="#ppt_x"/>
                                          </p:val>
                                        </p:tav>
                                        <p:tav tm="100000">
                                          <p:val>
                                            <p:strVal val="#ppt_x"/>
                                          </p:val>
                                        </p:tav>
                                      </p:tavLst>
                                    </p:anim>
                                    <p:anim calcmode="lin" valueType="num">
                                      <p:cBhvr additive="base">
                                        <p:cTn id="8"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2"/>
                                        </p:tgtEl>
                                        <p:attrNameLst>
                                          <p:attrName>style.visibility</p:attrName>
                                        </p:attrNameLst>
                                      </p:cBhvr>
                                      <p:to>
                                        <p:strVal val="visible"/>
                                      </p:to>
                                    </p:set>
                                    <p:anim calcmode="lin" valueType="num">
                                      <p:cBhvr additive="base">
                                        <p:cTn id="13" dur="500" fill="hold"/>
                                        <p:tgtEl>
                                          <p:spTgt spid="43012"/>
                                        </p:tgtEl>
                                        <p:attrNameLst>
                                          <p:attrName>ppt_x</p:attrName>
                                        </p:attrNameLst>
                                      </p:cBhvr>
                                      <p:tavLst>
                                        <p:tav tm="0">
                                          <p:val>
                                            <p:strVal val="#ppt_x"/>
                                          </p:val>
                                        </p:tav>
                                        <p:tav tm="100000">
                                          <p:val>
                                            <p:strVal val="#ppt_x"/>
                                          </p:val>
                                        </p:tav>
                                      </p:tavLst>
                                    </p:anim>
                                    <p:anim calcmode="lin" valueType="num">
                                      <p:cBhvr additive="base">
                                        <p:cTn id="14"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3"/>
                                        </p:tgtEl>
                                        <p:attrNameLst>
                                          <p:attrName>style.visibility</p:attrName>
                                        </p:attrNameLst>
                                      </p:cBhvr>
                                      <p:to>
                                        <p:strVal val="visible"/>
                                      </p:to>
                                    </p:set>
                                    <p:anim calcmode="lin" valueType="num">
                                      <p:cBhvr additive="base">
                                        <p:cTn id="19" dur="500" fill="hold"/>
                                        <p:tgtEl>
                                          <p:spTgt spid="43013"/>
                                        </p:tgtEl>
                                        <p:attrNameLst>
                                          <p:attrName>ppt_x</p:attrName>
                                        </p:attrNameLst>
                                      </p:cBhvr>
                                      <p:tavLst>
                                        <p:tav tm="0">
                                          <p:val>
                                            <p:strVal val="#ppt_x"/>
                                          </p:val>
                                        </p:tav>
                                        <p:tav tm="100000">
                                          <p:val>
                                            <p:strVal val="#ppt_x"/>
                                          </p:val>
                                        </p:tav>
                                      </p:tavLst>
                                    </p:anim>
                                    <p:anim calcmode="lin" valueType="num">
                                      <p:cBhvr additive="base">
                                        <p:cTn id="20"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5"/>
                                        </p:tgtEl>
                                        <p:attrNameLst>
                                          <p:attrName>style.visibility</p:attrName>
                                        </p:attrNameLst>
                                      </p:cBhvr>
                                      <p:to>
                                        <p:strVal val="visible"/>
                                      </p:to>
                                    </p:set>
                                    <p:anim calcmode="lin" valueType="num">
                                      <p:cBhvr additive="base">
                                        <p:cTn id="25" dur="500" fill="hold"/>
                                        <p:tgtEl>
                                          <p:spTgt spid="43015"/>
                                        </p:tgtEl>
                                        <p:attrNameLst>
                                          <p:attrName>ppt_x</p:attrName>
                                        </p:attrNameLst>
                                      </p:cBhvr>
                                      <p:tavLst>
                                        <p:tav tm="0">
                                          <p:val>
                                            <p:strVal val="#ppt_x"/>
                                          </p:val>
                                        </p:tav>
                                        <p:tav tm="100000">
                                          <p:val>
                                            <p:strVal val="#ppt_x"/>
                                          </p:val>
                                        </p:tav>
                                      </p:tavLst>
                                    </p:anim>
                                    <p:anim calcmode="lin" valueType="num">
                                      <p:cBhvr additive="base">
                                        <p:cTn id="26" dur="500" fill="hold"/>
                                        <p:tgtEl>
                                          <p:spTgt spid="430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ldLvl="0"/>
      <p:bldP spid="43013" grpId="0" bldLvl="0"/>
      <p:bldP spid="43012" grpId="0" bldLvl="0"/>
      <p:bldP spid="43015" grpId="0" bldLvl="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44034" name="标题 44033"/>
          <p:cNvSpPr>
            <a:spLocks noGrp="1"/>
          </p:cNvSpPr>
          <p:nvPr>
            <p:ph type="title"/>
          </p:nvPr>
        </p:nvSpPr>
        <p:spPr>
          <a:xfrm>
            <a:off x="41275" y="-41275"/>
            <a:ext cx="6248400" cy="792163"/>
          </a:xfrm>
          <a:ln/>
        </p:spPr>
        <p:txBody>
          <a:bodyPr vert="horz" anchor="ctr">
            <a:normAutofit/>
          </a:bodyPr>
          <a:p>
            <a:r>
              <a:rPr lang="zh-CN" altLang="en-US" sz="2800">
                <a:solidFill>
                  <a:srgbClr val="FF0000"/>
                </a:solidFill>
                <a:latin typeface="微软雅黑" panose="020B0503020204020204" charset="-122"/>
                <a:ea typeface="微软雅黑" panose="020B0503020204020204" charset="-122"/>
              </a:rPr>
              <a:t>二、真包含于关系和真包含关系</a:t>
            </a:r>
            <a:r>
              <a:rPr lang="zh-CN" altLang="en-US">
                <a:solidFill>
                  <a:srgbClr val="FF0000"/>
                </a:solidFill>
                <a:latin typeface="微软雅黑" panose="020B0503020204020204" charset="-122"/>
                <a:ea typeface="微软雅黑" panose="020B0503020204020204" charset="-122"/>
              </a:rPr>
              <a:t> </a:t>
            </a:r>
            <a:endParaRPr lang="zh-CN" altLang="en-US">
              <a:solidFill>
                <a:srgbClr val="FF0000"/>
              </a:solidFill>
              <a:latin typeface="微软雅黑" panose="020B0503020204020204" charset="-122"/>
              <a:ea typeface="微软雅黑" panose="020B0503020204020204" charset="-122"/>
            </a:endParaRPr>
          </a:p>
        </p:txBody>
      </p:sp>
      <p:sp>
        <p:nvSpPr>
          <p:cNvPr id="44035" name="文本框 44034"/>
          <p:cNvSpPr txBox="1"/>
          <p:nvPr/>
        </p:nvSpPr>
        <p:spPr>
          <a:xfrm>
            <a:off x="58738" y="928688"/>
            <a:ext cx="9075737" cy="1968500"/>
          </a:xfrm>
          <a:prstGeom prst="rect">
            <a:avLst/>
          </a:prstGeom>
          <a:noFill/>
          <a:ln w="9525">
            <a:noFill/>
          </a:ln>
        </p:spPr>
        <p:txBody>
          <a:bodyPr wrap="square">
            <a:spAutoFit/>
          </a:bodyPr>
          <a:p>
            <a:pPr>
              <a:lnSpc>
                <a:spcPct val="110000"/>
              </a:lnSpc>
            </a:pPr>
            <a:r>
              <a:rPr lang="en-US" altLang="zh-CN" sz="2800">
                <a:latin typeface="Arial" panose="020B0604020202020204" pitchFamily="34" charset="0"/>
              </a:rPr>
              <a:t> </a:t>
            </a:r>
            <a:r>
              <a:rPr lang="en-US" altLang="zh-CN" sz="2800" b="1">
                <a:latin typeface="汉仪楷体简" panose="02010609000101010101" charset="-122"/>
                <a:ea typeface="汉仪楷体简" panose="02010609000101010101" charset="-122"/>
              </a:rPr>
              <a:t>      </a:t>
            </a:r>
            <a:r>
              <a:rPr lang="zh-CN" altLang="en-US" sz="2800" b="1">
                <a:latin typeface="汉仪楷体简" panose="02010609000101010101" charset="-122"/>
                <a:ea typeface="汉仪楷体简" panose="02010609000101010101" charset="-122"/>
              </a:rPr>
              <a:t>如果一个概念的</a:t>
            </a:r>
            <a:r>
              <a:rPr lang="zh-CN" altLang="en-US" sz="2800" b="1">
                <a:solidFill>
                  <a:srgbClr val="FF0000"/>
                </a:solidFill>
                <a:latin typeface="汉仪楷体简" panose="02010609000101010101" charset="-122"/>
                <a:ea typeface="汉仪楷体简" panose="02010609000101010101" charset="-122"/>
              </a:rPr>
              <a:t>全部外延</a:t>
            </a:r>
            <a:r>
              <a:rPr lang="zh-CN" altLang="en-US" sz="2800" b="1">
                <a:latin typeface="汉仪楷体简" panose="02010609000101010101" charset="-122"/>
                <a:ea typeface="汉仪楷体简" panose="02010609000101010101" charset="-122"/>
              </a:rPr>
              <a:t>与另一个概念的</a:t>
            </a:r>
            <a:r>
              <a:rPr lang="zh-CN" altLang="en-US" sz="2800" b="1">
                <a:solidFill>
                  <a:srgbClr val="FF0000"/>
                </a:solidFill>
                <a:latin typeface="汉仪楷体简" panose="02010609000101010101" charset="-122"/>
                <a:ea typeface="汉仪楷体简" panose="02010609000101010101" charset="-122"/>
              </a:rPr>
              <a:t>部分外延</a:t>
            </a:r>
            <a:r>
              <a:rPr lang="zh-CN" altLang="en-US" sz="2800" b="1">
                <a:latin typeface="汉仪楷体简" panose="02010609000101010101" charset="-122"/>
                <a:ea typeface="汉仪楷体简" panose="02010609000101010101" charset="-122"/>
              </a:rPr>
              <a:t>重合，这两个概念之间的关系就叫作</a:t>
            </a:r>
            <a:r>
              <a:rPr lang="zh-CN" altLang="en-US" sz="2800" b="1">
                <a:solidFill>
                  <a:srgbClr val="FF0000"/>
                </a:solidFill>
                <a:latin typeface="汉仪楷体简" panose="02010609000101010101" charset="-122"/>
                <a:ea typeface="汉仪楷体简" panose="02010609000101010101" charset="-122"/>
              </a:rPr>
              <a:t>属种关系</a:t>
            </a:r>
            <a:r>
              <a:rPr lang="zh-CN" altLang="en-US" sz="2800" b="1">
                <a:latin typeface="汉仪楷体简" panose="02010609000101010101" charset="-122"/>
                <a:ea typeface="汉仪楷体简" panose="02010609000101010101" charset="-122"/>
              </a:rPr>
              <a:t>。其中外延较大的称作属概念，而外延较小的称作种概念。用图表示如下：</a:t>
            </a:r>
            <a:endParaRPr lang="zh-CN" altLang="en-US" sz="2800" b="1">
              <a:latin typeface="汉仪楷体简" panose="02010609000101010101" charset="-122"/>
              <a:ea typeface="汉仪楷体简" panose="02010609000101010101" charset="-122"/>
            </a:endParaRPr>
          </a:p>
        </p:txBody>
      </p:sp>
      <p:sp>
        <p:nvSpPr>
          <p:cNvPr id="44036" name="文本框 44035"/>
          <p:cNvSpPr txBox="1"/>
          <p:nvPr/>
        </p:nvSpPr>
        <p:spPr>
          <a:xfrm>
            <a:off x="2397125" y="5445125"/>
            <a:ext cx="6677025" cy="1371600"/>
          </a:xfrm>
          <a:prstGeom prst="rect">
            <a:avLst/>
          </a:prstGeom>
          <a:solidFill>
            <a:srgbClr val="FFFF99">
              <a:alpha val="100000"/>
            </a:srgbClr>
          </a:solidFill>
          <a:ln w="9525">
            <a:noFill/>
          </a:ln>
        </p:spPr>
        <p:txBody>
          <a:bodyPr wrap="square">
            <a:spAutoFit/>
          </a:bodyPr>
          <a:p>
            <a:r>
              <a:rPr lang="zh-CN" altLang="en-US" sz="2800" b="1">
                <a:latin typeface="汉仪楷体简" panose="02010609000101010101" charset="-122"/>
                <a:ea typeface="汉仪楷体简" panose="02010609000101010101" charset="-122"/>
              </a:rPr>
              <a:t>例如： </a:t>
            </a:r>
            <a:r>
              <a:rPr lang="en-US" altLang="zh-CN" sz="2800" b="1">
                <a:latin typeface="汉仪楷体简" panose="02010609000101010101" charset="-122"/>
                <a:ea typeface="汉仪楷体简" panose="02010609000101010101" charset="-122"/>
              </a:rPr>
              <a:t>①“</a:t>
            </a:r>
            <a:r>
              <a:rPr lang="zh-CN" altLang="en-US" sz="2800" b="1">
                <a:latin typeface="汉仪楷体简" panose="02010609000101010101" charset="-122"/>
                <a:ea typeface="汉仪楷体简" panose="02010609000101010101" charset="-122"/>
              </a:rPr>
              <a:t>监狱”与“中国监狱”</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a:t>
            </a:r>
            <a:r>
              <a:rPr lang="en-US" altLang="zh-CN" sz="2800" b="1">
                <a:latin typeface="汉仪楷体简" panose="02010609000101010101" charset="-122"/>
                <a:ea typeface="汉仪楷体简" panose="02010609000101010101" charset="-122"/>
              </a:rPr>
              <a:t>②“</a:t>
            </a:r>
            <a:r>
              <a:rPr lang="zh-CN" altLang="en-US" sz="2800" b="1">
                <a:latin typeface="汉仪楷体简" panose="02010609000101010101" charset="-122"/>
                <a:ea typeface="汉仪楷体简" panose="02010609000101010101" charset="-122"/>
              </a:rPr>
              <a:t>学生”与“大学生”</a:t>
            </a:r>
            <a:endParaRPr lang="zh-CN" altLang="en-US" sz="2800" b="1">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a:t>
            </a:r>
            <a:r>
              <a:rPr lang="en-US" altLang="zh-CN" sz="2800" b="1">
                <a:latin typeface="汉仪楷体简" panose="02010609000101010101" charset="-122"/>
                <a:ea typeface="汉仪楷体简" panose="02010609000101010101" charset="-122"/>
              </a:rPr>
              <a:t>③“</a:t>
            </a:r>
            <a:r>
              <a:rPr lang="zh-CN" altLang="en-US" sz="2800" b="1">
                <a:latin typeface="汉仪楷体简" panose="02010609000101010101" charset="-122"/>
                <a:ea typeface="汉仪楷体简" panose="02010609000101010101" charset="-122"/>
              </a:rPr>
              <a:t>法律”与“婚姻法”</a:t>
            </a:r>
            <a:endParaRPr lang="zh-CN" altLang="en-US" sz="2800" b="1">
              <a:latin typeface="汉仪楷体简" panose="02010609000101010101" charset="-122"/>
              <a:ea typeface="汉仪楷体简" panose="02010609000101010101" charset="-122"/>
            </a:endParaRPr>
          </a:p>
        </p:txBody>
      </p:sp>
      <p:grpSp>
        <p:nvGrpSpPr>
          <p:cNvPr id="44037" name="组合 44036"/>
          <p:cNvGrpSpPr/>
          <p:nvPr/>
        </p:nvGrpSpPr>
        <p:grpSpPr>
          <a:xfrm>
            <a:off x="58738" y="2897188"/>
            <a:ext cx="4116387" cy="2540000"/>
            <a:chOff x="0" y="0"/>
            <a:chExt cx="1488" cy="1455"/>
          </a:xfrm>
        </p:grpSpPr>
        <p:grpSp>
          <p:nvGrpSpPr>
            <p:cNvPr id="44038" name="组合 44037"/>
            <p:cNvGrpSpPr/>
            <p:nvPr/>
          </p:nvGrpSpPr>
          <p:grpSpPr>
            <a:xfrm>
              <a:off x="0" y="0"/>
              <a:ext cx="1488" cy="1455"/>
              <a:chOff x="0" y="0"/>
              <a:chExt cx="2007" cy="1854"/>
            </a:xfrm>
          </p:grpSpPr>
          <p:sp>
            <p:nvSpPr>
              <p:cNvPr id="44039" name="椭圆 44038"/>
              <p:cNvSpPr/>
              <p:nvPr/>
            </p:nvSpPr>
            <p:spPr>
              <a:xfrm>
                <a:off x="0" y="0"/>
                <a:ext cx="2007" cy="1854"/>
              </a:xfrm>
              <a:prstGeom prst="ellipse">
                <a:avLst/>
              </a:prstGeom>
              <a:solidFill>
                <a:srgbClr val="FFFFFF"/>
              </a:solidFill>
              <a:ln w="9525" cap="flat" cmpd="sng">
                <a:solidFill>
                  <a:srgbClr val="000000"/>
                </a:solidFill>
                <a:prstDash val="solid"/>
                <a:headEnd type="none" w="med" len="med"/>
                <a:tailEnd type="none" w="med" len="med"/>
              </a:ln>
            </p:spPr>
            <p:txBody>
              <a:bodyPr/>
              <a:p>
                <a:pPr algn="just"/>
                <a:r>
                  <a:rPr lang="en-US" altLang="zh-CN" sz="4000">
                    <a:solidFill>
                      <a:srgbClr val="FF0000"/>
                    </a:solidFill>
                    <a:latin typeface="Times New Roman" panose="02020603050405020304" pitchFamily="2" charset="0"/>
                  </a:rPr>
                  <a:t>b</a:t>
                </a:r>
                <a:endParaRPr lang="en-US" altLang="zh-CN" sz="4000">
                  <a:solidFill>
                    <a:srgbClr val="FF0000"/>
                  </a:solidFill>
                  <a:latin typeface="Times New Roman" panose="02020603050405020304" pitchFamily="2" charset="0"/>
                </a:endParaRPr>
              </a:p>
            </p:txBody>
          </p:sp>
          <p:sp>
            <p:nvSpPr>
              <p:cNvPr id="44040" name="椭圆 44039"/>
              <p:cNvSpPr/>
              <p:nvPr/>
            </p:nvSpPr>
            <p:spPr>
              <a:xfrm>
                <a:off x="446" y="474"/>
                <a:ext cx="1202" cy="1103"/>
              </a:xfrm>
              <a:prstGeom prst="ellipse">
                <a:avLst/>
              </a:prstGeom>
              <a:solidFill>
                <a:srgbClr val="FFFFFF"/>
              </a:solidFill>
              <a:ln w="9525" cap="flat" cmpd="sng">
                <a:solidFill>
                  <a:srgbClr val="000000"/>
                </a:solidFill>
                <a:prstDash val="solid"/>
                <a:headEnd type="none" w="med" len="med"/>
                <a:tailEnd type="none" w="med" len="med"/>
              </a:ln>
            </p:spPr>
            <p:txBody>
              <a:bodyPr/>
              <a:p>
                <a:pPr algn="just"/>
                <a:r>
                  <a:rPr lang="en-US" altLang="zh-CN" sz="4400">
                    <a:solidFill>
                      <a:srgbClr val="FF0000"/>
                    </a:solidFill>
                    <a:latin typeface="Times New Roman" panose="02020603050405020304" pitchFamily="2" charset="0"/>
                  </a:rPr>
                  <a:t>a</a:t>
                </a:r>
                <a:endParaRPr lang="en-US" altLang="zh-CN" sz="4400">
                  <a:solidFill>
                    <a:srgbClr val="FF0000"/>
                  </a:solidFill>
                  <a:latin typeface="Times New Roman" panose="02020603050405020304" pitchFamily="2" charset="0"/>
                </a:endParaRPr>
              </a:p>
            </p:txBody>
          </p:sp>
        </p:grpSp>
        <p:sp>
          <p:nvSpPr>
            <p:cNvPr id="44041" name="直接连接符 44040"/>
            <p:cNvSpPr/>
            <p:nvPr/>
          </p:nvSpPr>
          <p:spPr>
            <a:xfrm flipH="1">
              <a:off x="336" y="432"/>
              <a:ext cx="240" cy="528"/>
            </a:xfrm>
            <a:prstGeom prst="line">
              <a:avLst/>
            </a:prstGeom>
            <a:ln w="9525" cap="flat" cmpd="sng">
              <a:solidFill>
                <a:schemeClr val="tx1"/>
              </a:solidFill>
              <a:prstDash val="solid"/>
              <a:headEnd type="none" w="med" len="med"/>
              <a:tailEnd type="none" w="med" len="med"/>
            </a:ln>
          </p:spPr>
        </p:sp>
        <p:sp>
          <p:nvSpPr>
            <p:cNvPr id="44042" name="直接连接符 44041"/>
            <p:cNvSpPr/>
            <p:nvPr/>
          </p:nvSpPr>
          <p:spPr>
            <a:xfrm flipH="1">
              <a:off x="528" y="384"/>
              <a:ext cx="336" cy="768"/>
            </a:xfrm>
            <a:prstGeom prst="line">
              <a:avLst/>
            </a:prstGeom>
            <a:ln w="9525" cap="flat" cmpd="sng">
              <a:solidFill>
                <a:schemeClr val="tx1"/>
              </a:solidFill>
              <a:prstDash val="solid"/>
              <a:headEnd type="none" w="med" len="med"/>
              <a:tailEnd type="none" w="med" len="med"/>
            </a:ln>
          </p:spPr>
        </p:sp>
        <p:sp>
          <p:nvSpPr>
            <p:cNvPr id="44043" name="直接连接符 44042"/>
            <p:cNvSpPr/>
            <p:nvPr/>
          </p:nvSpPr>
          <p:spPr>
            <a:xfrm flipH="1">
              <a:off x="624" y="432"/>
              <a:ext cx="336" cy="768"/>
            </a:xfrm>
            <a:prstGeom prst="line">
              <a:avLst/>
            </a:prstGeom>
            <a:ln w="9525" cap="flat" cmpd="sng">
              <a:solidFill>
                <a:schemeClr val="tx1"/>
              </a:solidFill>
              <a:prstDash val="solid"/>
              <a:headEnd type="none" w="med" len="med"/>
              <a:tailEnd type="none" w="med" len="med"/>
            </a:ln>
          </p:spPr>
        </p:sp>
        <p:sp>
          <p:nvSpPr>
            <p:cNvPr id="44044" name="直接连接符 44043"/>
            <p:cNvSpPr/>
            <p:nvPr/>
          </p:nvSpPr>
          <p:spPr>
            <a:xfrm flipH="1">
              <a:off x="720" y="480"/>
              <a:ext cx="336" cy="768"/>
            </a:xfrm>
            <a:prstGeom prst="line">
              <a:avLst/>
            </a:prstGeom>
            <a:ln w="9525" cap="flat" cmpd="sng">
              <a:solidFill>
                <a:schemeClr val="tx1"/>
              </a:solidFill>
              <a:prstDash val="solid"/>
              <a:headEnd type="none" w="med" len="med"/>
              <a:tailEnd type="none" w="med" len="med"/>
            </a:ln>
          </p:spPr>
        </p:sp>
        <p:sp>
          <p:nvSpPr>
            <p:cNvPr id="44045" name="直接连接符 44044"/>
            <p:cNvSpPr/>
            <p:nvPr/>
          </p:nvSpPr>
          <p:spPr>
            <a:xfrm flipH="1">
              <a:off x="864" y="576"/>
              <a:ext cx="288" cy="672"/>
            </a:xfrm>
            <a:prstGeom prst="line">
              <a:avLst/>
            </a:prstGeom>
            <a:ln w="9525" cap="flat" cmpd="sng">
              <a:solidFill>
                <a:schemeClr val="tx1"/>
              </a:solidFill>
              <a:prstDash val="solid"/>
              <a:headEnd type="none" w="med" len="med"/>
              <a:tailEnd type="none" w="med" len="med"/>
            </a:ln>
          </p:spPr>
        </p:sp>
        <p:sp>
          <p:nvSpPr>
            <p:cNvPr id="44046" name="直接连接符 44045"/>
            <p:cNvSpPr/>
            <p:nvPr/>
          </p:nvSpPr>
          <p:spPr>
            <a:xfrm flipH="1">
              <a:off x="1008" y="720"/>
              <a:ext cx="192" cy="432"/>
            </a:xfrm>
            <a:prstGeom prst="line">
              <a:avLst/>
            </a:prstGeom>
            <a:ln w="9525" cap="flat" cmpd="sng">
              <a:solidFill>
                <a:schemeClr val="tx1"/>
              </a:solidFill>
              <a:prstDash val="solid"/>
              <a:headEnd type="none" w="med" len="med"/>
              <a:tailEnd type="none" w="med" len="med"/>
            </a:ln>
          </p:spPr>
        </p:sp>
        <p:sp>
          <p:nvSpPr>
            <p:cNvPr id="44047" name="直接连接符 44046"/>
            <p:cNvSpPr/>
            <p:nvPr/>
          </p:nvSpPr>
          <p:spPr>
            <a:xfrm flipH="1">
              <a:off x="432" y="384"/>
              <a:ext cx="288" cy="672"/>
            </a:xfrm>
            <a:prstGeom prst="line">
              <a:avLst/>
            </a:prstGeom>
            <a:ln w="9525" cap="flat" cmpd="sng">
              <a:solidFill>
                <a:schemeClr val="tx1"/>
              </a:solidFill>
              <a:prstDash val="solid"/>
              <a:headEnd type="none" w="med" len="med"/>
              <a:tailEnd type="none" w="med" len="med"/>
            </a:ln>
          </p:spPr>
        </p:sp>
      </p:grpSp>
      <p:sp>
        <p:nvSpPr>
          <p:cNvPr id="44048" name="文本框 44047"/>
          <p:cNvSpPr txBox="1"/>
          <p:nvPr/>
        </p:nvSpPr>
        <p:spPr>
          <a:xfrm>
            <a:off x="4918075" y="3286125"/>
            <a:ext cx="4187825" cy="1651000"/>
          </a:xfrm>
          <a:prstGeom prst="rect">
            <a:avLst/>
          </a:prstGeom>
          <a:solidFill>
            <a:srgbClr val="FFFF99">
              <a:alpha val="100000"/>
            </a:srgbClr>
          </a:solidFill>
          <a:ln w="9525">
            <a:noFill/>
          </a:ln>
        </p:spPr>
        <p:txBody>
          <a:bodyPr vert="horz" wrap="square" anchor="ctr"/>
          <a:lstStyle>
            <a:lvl1pPr marL="0" lvl="0" indent="0" algn="l" eaLnBrk="1" latinLnBrk="0" hangingPunct="1">
              <a:lnSpc>
                <a:spcPct val="100000"/>
              </a:lnSpc>
              <a:spcBef>
                <a:spcPct val="0"/>
              </a:spcBef>
              <a:buNone/>
              <a:defRPr sz="4100" b="1" kern="1200">
                <a:solidFill>
                  <a:schemeClr val="tx2"/>
                </a:solidFill>
                <a:latin typeface="Lucida Sans Unicode" panose="020B0602030504020204" charset="0"/>
                <a:ea typeface="黑体" panose="02010609060101010101" pitchFamily="2" charset="-122"/>
                <a:sym typeface="Lucida Sans Unicode" panose="020B0602030504020204" charset="0"/>
              </a:defRPr>
            </a:lvl1pPr>
          </a:lstStyle>
          <a:p>
            <a:pPr lvl="0" algn="l">
              <a:spcBef>
                <a:spcPct val="50000"/>
              </a:spcBef>
            </a:pPr>
            <a:r>
              <a:rPr lang="en-US" altLang="zh-CN" sz="4000"/>
              <a:t>   </a:t>
            </a:r>
            <a:r>
              <a:rPr lang="en-US" altLang="zh-CN" sz="4000" b="0">
                <a:solidFill>
                  <a:srgbClr val="FF0000"/>
                </a:solidFill>
                <a:latin typeface="微软雅黑" panose="020B0503020204020204" charset="-122"/>
                <a:ea typeface="微软雅黑" panose="020B0503020204020204" charset="-122"/>
              </a:rPr>
              <a:t> </a:t>
            </a:r>
            <a:r>
              <a:rPr lang="zh-CN" altLang="en-US" sz="2800" b="0">
                <a:solidFill>
                  <a:srgbClr val="FF0000"/>
                </a:solidFill>
                <a:latin typeface="微软雅黑" panose="020B0503020204020204" charset="-122"/>
                <a:ea typeface="微软雅黑" panose="020B0503020204020204" charset="-122"/>
              </a:rPr>
              <a:t>真包含于关系表明：所有</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都是</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，但有的</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是</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，有的</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不是</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a:t>
            </a:r>
            <a:endParaRPr lang="zh-CN" altLang="en-US" sz="2800" b="0">
              <a:solidFill>
                <a:srgbClr val="FF0000"/>
              </a:solidFill>
              <a:latin typeface="微软雅黑" panose="020B0503020204020204" charset="-122"/>
              <a:ea typeface="微软雅黑" panose="020B0503020204020204"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500" fill="hold"/>
                                        <p:tgtEl>
                                          <p:spTgt spid="44034"/>
                                        </p:tgtEl>
                                        <p:attrNameLst>
                                          <p:attrName>ppt_x</p:attrName>
                                        </p:attrNameLst>
                                      </p:cBhvr>
                                      <p:tavLst>
                                        <p:tav tm="0">
                                          <p:val>
                                            <p:strVal val="1+#ppt_w/2"/>
                                          </p:val>
                                        </p:tav>
                                        <p:tav tm="100000">
                                          <p:val>
                                            <p:strVal val="#ppt_x"/>
                                          </p:val>
                                        </p:tav>
                                      </p:tavLst>
                                    </p:anim>
                                    <p:anim calcmode="lin" valueType="num">
                                      <p:cBhvr additive="base">
                                        <p:cTn id="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44035"/>
                                        </p:tgtEl>
                                        <p:attrNameLst>
                                          <p:attrName>style.visibility</p:attrName>
                                        </p:attrNameLst>
                                      </p:cBhvr>
                                      <p:to>
                                        <p:strVal val="visible"/>
                                      </p:to>
                                    </p:set>
                                    <p:animEffect transition="in" filter="slide(fromRight)">
                                      <p:cBhvr>
                                        <p:cTn id="13" dur="500"/>
                                        <p:tgtEl>
                                          <p:spTgt spid="4403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44037"/>
                                        </p:tgtEl>
                                        <p:attrNameLst>
                                          <p:attrName>style.visibility</p:attrName>
                                        </p:attrNameLst>
                                      </p:cBhvr>
                                      <p:to>
                                        <p:strVal val="visible"/>
                                      </p:to>
                                    </p:set>
                                    <p:animEffect transition="in" filter="checkerboard(across)">
                                      <p:cBhvr>
                                        <p:cTn id="18" dur="500"/>
                                        <p:tgtEl>
                                          <p:spTgt spid="44037"/>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44036"/>
                                        </p:tgtEl>
                                        <p:attrNameLst>
                                          <p:attrName>style.visibility</p:attrName>
                                        </p:attrNameLst>
                                      </p:cBhvr>
                                      <p:to>
                                        <p:strVal val="visible"/>
                                      </p:to>
                                    </p:set>
                                    <p:animEffect transition="in" filter="slide(fromLeft)">
                                      <p:cBhvr>
                                        <p:cTn id="23" dur="500"/>
                                        <p:tgtEl>
                                          <p:spTgt spid="4403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4048"/>
                                        </p:tgtEl>
                                        <p:attrNameLst>
                                          <p:attrName>style.visibility</p:attrName>
                                        </p:attrNameLst>
                                      </p:cBhvr>
                                      <p:to>
                                        <p:strVal val="visible"/>
                                      </p:to>
                                    </p:set>
                                    <p:anim calcmode="lin" valueType="num">
                                      <p:cBhvr additive="base">
                                        <p:cTn id="28" dur="500" fill="hold"/>
                                        <p:tgtEl>
                                          <p:spTgt spid="44048"/>
                                        </p:tgtEl>
                                        <p:attrNameLst>
                                          <p:attrName>ppt_x</p:attrName>
                                        </p:attrNameLst>
                                      </p:cBhvr>
                                      <p:tavLst>
                                        <p:tav tm="0">
                                          <p:val>
                                            <p:strVal val="#ppt_x"/>
                                          </p:val>
                                        </p:tav>
                                        <p:tav tm="100000">
                                          <p:val>
                                            <p:strVal val="#ppt_x"/>
                                          </p:val>
                                        </p:tav>
                                      </p:tavLst>
                                    </p:anim>
                                    <p:anim calcmode="lin" valueType="num">
                                      <p:cBhvr additive="base">
                                        <p:cTn id="29" dur="500" fill="hold"/>
                                        <p:tgtEl>
                                          <p:spTgt spid="440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P spid="44036" grpId="0" bldLvl="0"/>
      <p:bldP spid="44048" grpId="0" bldLvl="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0" name="文本框 17409"/>
          <p:cNvSpPr txBox="1"/>
          <p:nvPr/>
        </p:nvSpPr>
        <p:spPr>
          <a:xfrm>
            <a:off x="3175" y="33338"/>
            <a:ext cx="9174163" cy="6918325"/>
          </a:xfrm>
          <a:prstGeom prst="rect">
            <a:avLst/>
          </a:prstGeom>
          <a:noFill/>
          <a:ln w="9525">
            <a:noFill/>
          </a:ln>
        </p:spPr>
        <p:txBody>
          <a:bodyPr wrap="square">
            <a:spAutoFit/>
          </a:bodyPr>
          <a:p>
            <a:r>
              <a:rPr lang="zh-CN" altLang="en-US">
                <a:latin typeface="Arial" panose="020B0604020202020204" pitchFamily="34" charset="0"/>
              </a:rPr>
              <a:t>　　</a:t>
            </a:r>
            <a:r>
              <a:rPr lang="zh-CN" altLang="en-US" sz="2800" b="1">
                <a:latin typeface="汉仪楷体简" panose="02010609000101010101" charset="-122"/>
                <a:ea typeface="汉仪楷体简" panose="02010609000101010101" charset="-122"/>
              </a:rPr>
              <a:t>纵观近三年的高考、模拟考学生答题情况和试题分析，主要体现为以下几个方面的不足：</a:t>
            </a:r>
            <a:endParaRPr lang="zh-CN" altLang="en-US" sz="2800" b="1">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1.</a:t>
            </a:r>
            <a:r>
              <a:rPr lang="en-US" altLang="zh-CN" sz="2800" b="1">
                <a:solidFill>
                  <a:srgbClr val="FF0000"/>
                </a:solidFill>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筛选和整合信息的能力较弱</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如信息遗漏、筛选的信息不当等，辨别不出什么是主要信息，什么是次要信息；什么是观点句，什么是材料句，也不能根据题目要求快速准确地指向相应的答题区域，找准相应的信息点。因此，怎样在短时间内基本把握观点和材料，</a:t>
            </a:r>
            <a:r>
              <a:rPr lang="zh-CN" altLang="en-US" sz="2800" b="1">
                <a:solidFill>
                  <a:srgbClr val="0000FF"/>
                </a:solidFill>
                <a:latin typeface="汉仪楷体简" panose="02010609000101010101" charset="-122"/>
                <a:ea typeface="汉仪楷体简" panose="02010609000101010101" charset="-122"/>
              </a:rPr>
              <a:t>迅速筛选出信息并进行准确辨析整合，是贯穿整个论述文备考的重要问题。</a:t>
            </a:r>
            <a:endParaRPr lang="zh-CN" altLang="en-US" sz="2800" b="1">
              <a:solidFill>
                <a:srgbClr val="0000FF"/>
              </a:solidFill>
              <a:latin typeface="汉仪楷体简" panose="02010609000101010101" charset="-122"/>
              <a:ea typeface="汉仪楷体简" panose="02010609000101010101" charset="-122"/>
            </a:endParaRPr>
          </a:p>
          <a:p>
            <a:r>
              <a:rPr lang="en-US" altLang="zh-CN" sz="2800" b="1">
                <a:latin typeface="汉仪楷体简" panose="02010609000101010101" charset="-122"/>
                <a:ea typeface="汉仪楷体简" panose="02010609000101010101" charset="-122"/>
              </a:rPr>
              <a:t>2.</a:t>
            </a:r>
            <a:r>
              <a:rPr lang="zh-CN" altLang="en-US" sz="2800" b="1">
                <a:solidFill>
                  <a:srgbClr val="FF0000"/>
                </a:solidFill>
                <a:latin typeface="汉仪楷体简" panose="02010609000101010101" charset="-122"/>
                <a:ea typeface="汉仪楷体简" panose="02010609000101010101" charset="-122"/>
              </a:rPr>
              <a:t>归纳概括能力有待提高</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目前很多学生都停留在摘抄原句的层面上，</a:t>
            </a:r>
            <a:r>
              <a:rPr lang="zh-CN" altLang="en-US" sz="2800" b="1">
                <a:solidFill>
                  <a:srgbClr val="0000FF"/>
                </a:solidFill>
                <a:latin typeface="汉仪楷体简" panose="02010609000101010101" charset="-122"/>
                <a:ea typeface="汉仪楷体简" panose="02010609000101010101" charset="-122"/>
              </a:rPr>
              <a:t>没有归纳概括的意识或不会进行归纳概括，</a:t>
            </a:r>
            <a:r>
              <a:rPr lang="zh-CN" altLang="en-US" sz="2800" b="1">
                <a:latin typeface="汉仪楷体简" panose="02010609000101010101" charset="-122"/>
                <a:ea typeface="汉仪楷体简" panose="02010609000101010101" charset="-122"/>
              </a:rPr>
              <a:t>许多时候在归纳概括过程中就会明显出现概括不当的问题，尤其是在概括时常常会删去重要的修饰语，以致回答不明确或不到位，这与学生</a:t>
            </a:r>
            <a:r>
              <a:rPr lang="zh-CN" altLang="en-US" sz="2800" b="1">
                <a:solidFill>
                  <a:srgbClr val="0000FF"/>
                </a:solidFill>
                <a:latin typeface="汉仪楷体简" panose="02010609000101010101" charset="-122"/>
                <a:ea typeface="汉仪楷体简" panose="02010609000101010101" charset="-122"/>
              </a:rPr>
              <a:t>没有真正读懂文本、题目，没有准确概括、规范答题的意识有关。　</a:t>
            </a:r>
            <a:endParaRPr lang="zh-CN" altLang="en-US" sz="2800" b="1">
              <a:solidFill>
                <a:srgbClr val="0000FF"/>
              </a:solidFill>
              <a:latin typeface="汉仪楷体简" panose="02010609000101010101" charset="-122"/>
              <a:ea typeface="汉仪楷体简" panose="0201060900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45058" name="标题 45057"/>
          <p:cNvSpPr>
            <a:spLocks noGrp="1"/>
          </p:cNvSpPr>
          <p:nvPr>
            <p:ph type="title"/>
          </p:nvPr>
        </p:nvSpPr>
        <p:spPr>
          <a:xfrm>
            <a:off x="55563" y="31750"/>
            <a:ext cx="3733800" cy="790575"/>
          </a:xfrm>
          <a:ln/>
        </p:spPr>
        <p:txBody>
          <a:bodyPr vert="horz" anchor="ctr">
            <a:normAutofit/>
          </a:bodyPr>
          <a:p>
            <a:r>
              <a:rPr lang="zh-CN" altLang="en-US" sz="3200">
                <a:solidFill>
                  <a:srgbClr val="FF0000"/>
                </a:solidFill>
                <a:latin typeface="微软雅黑" panose="020B0503020204020204" charset="-122"/>
                <a:ea typeface="微软雅黑" panose="020B0503020204020204" charset="-122"/>
              </a:rPr>
              <a:t>三、交叉关系</a:t>
            </a:r>
            <a:r>
              <a:rPr lang="zh-CN" altLang="en-US">
                <a:solidFill>
                  <a:srgbClr val="FF0000"/>
                </a:solidFill>
                <a:latin typeface="微软雅黑" panose="020B0503020204020204" charset="-122"/>
                <a:ea typeface="微软雅黑" panose="020B0503020204020204" charset="-122"/>
              </a:rPr>
              <a:t> </a:t>
            </a:r>
            <a:endParaRPr lang="zh-CN" altLang="en-US">
              <a:solidFill>
                <a:srgbClr val="FF0000"/>
              </a:solidFill>
              <a:latin typeface="微软雅黑" panose="020B0503020204020204" charset="-122"/>
              <a:ea typeface="微软雅黑" panose="020B0503020204020204" charset="-122"/>
            </a:endParaRPr>
          </a:p>
        </p:txBody>
      </p:sp>
      <p:sp>
        <p:nvSpPr>
          <p:cNvPr id="45059" name="文本框 45058"/>
          <p:cNvSpPr txBox="1"/>
          <p:nvPr/>
        </p:nvSpPr>
        <p:spPr>
          <a:xfrm>
            <a:off x="9525" y="969963"/>
            <a:ext cx="9053513" cy="1371600"/>
          </a:xfrm>
          <a:prstGeom prst="rect">
            <a:avLst/>
          </a:prstGeom>
          <a:noFill/>
          <a:ln w="9525">
            <a:noFill/>
          </a:ln>
        </p:spPr>
        <p:txBody>
          <a:bodyPr wrap="square">
            <a:spAutoFit/>
          </a:bodyPr>
          <a:p>
            <a:pPr>
              <a:spcBef>
                <a:spcPct val="50000"/>
              </a:spcBef>
            </a:pPr>
            <a:r>
              <a:rPr lang="zh-CN" altLang="en-US" sz="2800" dirty="0">
                <a:latin typeface="Arial" panose="020B0604020202020204" pitchFamily="34" charset="0"/>
              </a:rPr>
              <a:t>         </a:t>
            </a:r>
            <a:r>
              <a:rPr lang="zh-CN" altLang="en-US" sz="2800" b="1" dirty="0">
                <a:latin typeface="汉仪楷体简" panose="02010609000101010101" charset="-122"/>
                <a:ea typeface="汉仪楷体简" panose="02010609000101010101" charset="-122"/>
              </a:rPr>
              <a:t>交叉关系是</a:t>
            </a:r>
            <a:r>
              <a:rPr lang="zh-CN" altLang="en-US" sz="2800" b="1" dirty="0">
                <a:solidFill>
                  <a:srgbClr val="FF0000"/>
                </a:solidFill>
                <a:latin typeface="汉仪楷体简" panose="02010609000101010101" charset="-122"/>
                <a:ea typeface="汉仪楷体简" panose="02010609000101010101" charset="-122"/>
              </a:rPr>
              <a:t>外延部分重合</a:t>
            </a:r>
            <a:r>
              <a:rPr lang="zh-CN" altLang="en-US" sz="2800" b="1" dirty="0">
                <a:latin typeface="汉仪楷体简" panose="02010609000101010101" charset="-122"/>
                <a:ea typeface="汉仪楷体简" panose="02010609000101010101" charset="-122"/>
              </a:rPr>
              <a:t>的两个概念之间的关系。外延部分重合是指一个概念的部分外延与另一个概念的部分外延重合。 </a:t>
            </a:r>
            <a:endParaRPr lang="zh-CN" altLang="en-US" sz="2800" b="1" dirty="0">
              <a:latin typeface="汉仪楷体简" panose="02010609000101010101" charset="-122"/>
              <a:ea typeface="汉仪楷体简" panose="02010609000101010101" charset="-122"/>
            </a:endParaRPr>
          </a:p>
        </p:txBody>
      </p:sp>
      <p:grpSp>
        <p:nvGrpSpPr>
          <p:cNvPr id="45060" name="组合 45059"/>
          <p:cNvGrpSpPr/>
          <p:nvPr/>
        </p:nvGrpSpPr>
        <p:grpSpPr>
          <a:xfrm>
            <a:off x="5029200" y="2341563"/>
            <a:ext cx="3719513" cy="2306637"/>
            <a:chOff x="0" y="0"/>
            <a:chExt cx="1776" cy="1056"/>
          </a:xfrm>
        </p:grpSpPr>
        <p:grpSp>
          <p:nvGrpSpPr>
            <p:cNvPr id="45061" name="组合 45060"/>
            <p:cNvGrpSpPr/>
            <p:nvPr/>
          </p:nvGrpSpPr>
          <p:grpSpPr>
            <a:xfrm>
              <a:off x="0" y="0"/>
              <a:ext cx="1776" cy="1056"/>
              <a:chOff x="0" y="0"/>
              <a:chExt cx="2376" cy="1352"/>
            </a:xfrm>
          </p:grpSpPr>
          <p:grpSp>
            <p:nvGrpSpPr>
              <p:cNvPr id="45062" name="组合 45061"/>
              <p:cNvGrpSpPr/>
              <p:nvPr/>
            </p:nvGrpSpPr>
            <p:grpSpPr>
              <a:xfrm>
                <a:off x="0" y="0"/>
                <a:ext cx="2376" cy="1352"/>
                <a:chOff x="0" y="0"/>
                <a:chExt cx="2376" cy="1352"/>
              </a:xfrm>
            </p:grpSpPr>
            <p:sp>
              <p:nvSpPr>
                <p:cNvPr id="45063" name="椭圆 45062"/>
                <p:cNvSpPr/>
                <p:nvPr/>
              </p:nvSpPr>
              <p:spPr>
                <a:xfrm>
                  <a:off x="0" y="0"/>
                  <a:ext cx="1576" cy="1352"/>
                </a:xfrm>
                <a:prstGeom prst="ellipse">
                  <a:avLst/>
                </a:prstGeom>
                <a:solidFill>
                  <a:srgbClr val="FFFFFF"/>
                </a:solidFill>
                <a:ln w="9525" cap="flat" cmpd="sng">
                  <a:solidFill>
                    <a:srgbClr val="000000"/>
                  </a:solidFill>
                  <a:prstDash val="solid"/>
                  <a:headEnd type="none" w="med" len="med"/>
                  <a:tailEnd type="none" w="med" len="med"/>
                </a:ln>
              </p:spPr>
              <p:txBody>
                <a:bodyPr/>
                <a:p>
                  <a:pPr algn="just"/>
                  <a:r>
                    <a:rPr lang="en-US" altLang="zh-CN" sz="4400">
                      <a:solidFill>
                        <a:srgbClr val="FF0000"/>
                      </a:solidFill>
                      <a:latin typeface="Times New Roman" panose="02020603050405020304" pitchFamily="2" charset="0"/>
                    </a:rPr>
                    <a:t>a</a:t>
                  </a:r>
                  <a:endParaRPr lang="en-US" altLang="zh-CN" sz="4400">
                    <a:solidFill>
                      <a:srgbClr val="FF0000"/>
                    </a:solidFill>
                    <a:latin typeface="Times New Roman" panose="02020603050405020304" pitchFamily="2" charset="0"/>
                  </a:endParaRPr>
                </a:p>
                <a:p>
                  <a:endParaRPr lang="en-US" altLang="zh-CN" sz="1800">
                    <a:solidFill>
                      <a:srgbClr val="FF0000"/>
                    </a:solidFill>
                    <a:latin typeface="Arial" panose="020B0604020202020204" pitchFamily="34" charset="0"/>
                  </a:endParaRPr>
                </a:p>
              </p:txBody>
            </p:sp>
            <p:sp>
              <p:nvSpPr>
                <p:cNvPr id="45064" name="椭圆 45063"/>
                <p:cNvSpPr/>
                <p:nvPr/>
              </p:nvSpPr>
              <p:spPr>
                <a:xfrm>
                  <a:off x="892" y="0"/>
                  <a:ext cx="1484" cy="1352"/>
                </a:xfrm>
                <a:prstGeom prst="ellipse">
                  <a:avLst/>
                </a:prstGeom>
                <a:solidFill>
                  <a:srgbClr val="FFFFFF"/>
                </a:solidFill>
                <a:ln w="9525" cap="flat" cmpd="sng">
                  <a:solidFill>
                    <a:srgbClr val="000000"/>
                  </a:solidFill>
                  <a:prstDash val="solid"/>
                  <a:headEnd type="none" w="med" len="med"/>
                  <a:tailEnd type="none" w="med" len="med"/>
                </a:ln>
              </p:spPr>
              <p:txBody>
                <a:bodyPr/>
                <a:p>
                  <a:pPr algn="just"/>
                  <a:r>
                    <a:rPr lang="en-US" altLang="zh-CN" sz="1000">
                      <a:latin typeface="Times New Roman" panose="02020603050405020304" pitchFamily="2" charset="0"/>
                    </a:rPr>
                    <a:t>    </a:t>
                  </a:r>
                  <a:endParaRPr lang="en-US" altLang="zh-CN" sz="3200">
                    <a:latin typeface="Arial" panose="020B0604020202020204" pitchFamily="34" charset="0"/>
                  </a:endParaRPr>
                </a:p>
              </p:txBody>
            </p:sp>
          </p:grpSp>
          <p:sp>
            <p:nvSpPr>
              <p:cNvPr id="45065" name="任意多边形 45064"/>
              <p:cNvSpPr/>
              <p:nvPr/>
            </p:nvSpPr>
            <p:spPr>
              <a:xfrm rot="262904">
                <a:off x="668" y="88"/>
                <a:ext cx="895" cy="1207"/>
              </a:xfrm>
              <a:custGeom>
                <a:avLst/>
                <a:gdLst>
                  <a:gd name="txL" fmla="*/ 0 w 21600"/>
                  <a:gd name="txT" fmla="*/ 0 h 33580"/>
                  <a:gd name="txR" fmla="*/ 21600 w 21600"/>
                  <a:gd name="txB" fmla="*/ 33580 h 33580"/>
                </a:gdLst>
                <a:ahLst/>
                <a:cxnLst>
                  <a:cxn ang="270">
                    <a:pos x="12892" y="0"/>
                  </a:cxn>
                  <a:cxn ang="90">
                    <a:pos x="14230" y="33579"/>
                  </a:cxn>
                  <a:cxn ang="180">
                    <a:pos x="0" y="17330"/>
                  </a:cxn>
                </a:cxnLst>
                <a:rect l="txL" t="txT" r="txR" b="txB"/>
                <a:pathLst>
                  <a:path w="21600" h="33580" fill="none">
                    <a:moveTo>
                      <a:pt x="12892" y="0"/>
                    </a:moveTo>
                    <a:arcTo wR="21600" hR="21600" stAng="-3201239" swAng="6128631"/>
                  </a:path>
                  <a:path w="21600" h="33580" stroke="0">
                    <a:moveTo>
                      <a:pt x="12892" y="0"/>
                    </a:moveTo>
                    <a:arcTo wR="21600" hR="21600" stAng="-3201239" swAng="6128631"/>
                    <a:lnTo>
                      <a:pt x="0" y="17330"/>
                    </a:lnTo>
                    <a:close/>
                  </a:path>
                </a:pathLst>
              </a:custGeom>
              <a:noFill/>
              <a:ln w="9525" cap="flat" cmpd="sng">
                <a:solidFill>
                  <a:srgbClr val="000000"/>
                </a:solidFill>
                <a:prstDash val="solid"/>
                <a:headEnd type="none" w="med" len="med"/>
                <a:tailEnd type="none" w="med" len="med"/>
              </a:ln>
            </p:spPr>
            <p:txBody>
              <a:bodyPr/>
              <a:p>
                <a:endParaRPr lang="zh-CN" altLang="en-US"/>
              </a:p>
            </p:txBody>
          </p:sp>
        </p:grpSp>
        <p:sp>
          <p:nvSpPr>
            <p:cNvPr id="45066" name="矩形 45065"/>
            <p:cNvSpPr/>
            <p:nvPr/>
          </p:nvSpPr>
          <p:spPr>
            <a:xfrm>
              <a:off x="1344" y="179"/>
              <a:ext cx="298" cy="365"/>
            </a:xfrm>
            <a:prstGeom prst="rect">
              <a:avLst/>
            </a:prstGeom>
            <a:noFill/>
            <a:ln w="9525">
              <a:noFill/>
            </a:ln>
          </p:spPr>
          <p:txBody>
            <a:bodyPr wrap="none" anchor="t">
              <a:spAutoFit/>
            </a:bodyPr>
            <a:p>
              <a:r>
                <a:rPr lang="en-US" altLang="zh-CN" sz="1800">
                  <a:latin typeface="Arial" panose="020B0604020202020204" pitchFamily="34" charset="0"/>
                </a:rPr>
                <a:t> </a:t>
              </a:r>
              <a:r>
                <a:rPr lang="en-US" altLang="zh-CN" sz="4400">
                  <a:solidFill>
                    <a:srgbClr val="FF0000"/>
                  </a:solidFill>
                  <a:latin typeface="Arial" panose="020B0604020202020204" pitchFamily="34" charset="0"/>
                </a:rPr>
                <a:t>b</a:t>
              </a:r>
              <a:endParaRPr lang="en-US" altLang="zh-CN" sz="4400">
                <a:solidFill>
                  <a:srgbClr val="FF0000"/>
                </a:solidFill>
                <a:latin typeface="Arial" panose="020B0604020202020204" pitchFamily="34" charset="0"/>
              </a:endParaRPr>
            </a:p>
          </p:txBody>
        </p:sp>
      </p:grpSp>
      <p:sp>
        <p:nvSpPr>
          <p:cNvPr id="45067" name="文本框 45066"/>
          <p:cNvSpPr txBox="1"/>
          <p:nvPr/>
        </p:nvSpPr>
        <p:spPr>
          <a:xfrm>
            <a:off x="2998788" y="5081588"/>
            <a:ext cx="6164262" cy="1798637"/>
          </a:xfrm>
          <a:prstGeom prst="rect">
            <a:avLst/>
          </a:prstGeom>
          <a:solidFill>
            <a:srgbClr val="FFFF99">
              <a:alpha val="100000"/>
            </a:srgbClr>
          </a:solidFill>
          <a:ln w="9525">
            <a:noFill/>
          </a:ln>
        </p:spPr>
        <p:txBody>
          <a:bodyPr wrap="square">
            <a:spAutoFit/>
          </a:bodyPr>
          <a:p>
            <a:r>
              <a:rPr lang="zh-CN" altLang="en-US" sz="2800" b="1" dirty="0">
                <a:solidFill>
                  <a:srgbClr val="FF0000"/>
                </a:solidFill>
                <a:latin typeface="汉仪楷体简" panose="02010609000101010101" charset="-122"/>
                <a:ea typeface="汉仪楷体简" panose="02010609000101010101" charset="-122"/>
              </a:rPr>
              <a:t>例如：</a:t>
            </a:r>
            <a:endParaRPr lang="zh-CN" altLang="en-US" sz="2800" b="1" dirty="0">
              <a:solidFill>
                <a:srgbClr val="FF0000"/>
              </a:solidFill>
              <a:latin typeface="汉仪楷体简" panose="02010609000101010101" charset="-122"/>
              <a:ea typeface="汉仪楷体简" panose="02010609000101010101" charset="-122"/>
            </a:endParaRPr>
          </a:p>
          <a:p>
            <a:r>
              <a:rPr lang="zh-CN" altLang="en-US" sz="2800" b="1" dirty="0">
                <a:solidFill>
                  <a:srgbClr val="FF0000"/>
                </a:solidFill>
                <a:latin typeface="汉仪楷体简" panose="02010609000101010101" charset="-122"/>
                <a:ea typeface="汉仪楷体简" panose="02010609000101010101" charset="-122"/>
              </a:rPr>
              <a:t>   ①“工人”与“党员”</a:t>
            </a:r>
            <a:endParaRPr lang="zh-CN" altLang="en-US" sz="2800" b="1" dirty="0">
              <a:solidFill>
                <a:srgbClr val="FF0000"/>
              </a:solidFill>
              <a:latin typeface="汉仪楷体简" panose="02010609000101010101" charset="-122"/>
              <a:ea typeface="汉仪楷体简" panose="02010609000101010101" charset="-122"/>
            </a:endParaRPr>
          </a:p>
          <a:p>
            <a:r>
              <a:rPr lang="zh-CN" altLang="en-US" sz="2800" b="1" dirty="0">
                <a:solidFill>
                  <a:srgbClr val="FF0000"/>
                </a:solidFill>
                <a:latin typeface="汉仪楷体简" panose="02010609000101010101" charset="-122"/>
                <a:ea typeface="汉仪楷体简" panose="02010609000101010101" charset="-122"/>
              </a:rPr>
              <a:t>   ②“罪犯”与“青年”</a:t>
            </a:r>
            <a:endParaRPr lang="zh-CN" altLang="en-US" sz="2800" b="1" dirty="0">
              <a:solidFill>
                <a:srgbClr val="FF0000"/>
              </a:solidFill>
              <a:latin typeface="汉仪楷体简" panose="02010609000101010101" charset="-122"/>
              <a:ea typeface="汉仪楷体简" panose="02010609000101010101" charset="-122"/>
            </a:endParaRPr>
          </a:p>
          <a:p>
            <a:r>
              <a:rPr lang="zh-CN" altLang="en-US" sz="2800" b="1" dirty="0">
                <a:solidFill>
                  <a:srgbClr val="FF0000"/>
                </a:solidFill>
                <a:latin typeface="汉仪楷体简" panose="02010609000101010101" charset="-122"/>
                <a:ea typeface="汉仪楷体简" panose="02010609000101010101" charset="-122"/>
              </a:rPr>
              <a:t>   ③“亚洲国家”与“社会主义国家”</a:t>
            </a:r>
            <a:r>
              <a:rPr lang="zh-CN" altLang="en-US" sz="1800" b="1" dirty="0">
                <a:solidFill>
                  <a:srgbClr val="FF0000"/>
                </a:solidFill>
                <a:latin typeface="汉仪楷体简" panose="02010609000101010101" charset="-122"/>
                <a:ea typeface="汉仪楷体简" panose="02010609000101010101" charset="-122"/>
              </a:rPr>
              <a:t>                                                                               </a:t>
            </a:r>
            <a:endParaRPr lang="zh-CN" altLang="en-US" sz="1800" b="1" dirty="0">
              <a:solidFill>
                <a:srgbClr val="FF0000"/>
              </a:solidFill>
              <a:latin typeface="汉仪楷体简" panose="02010609000101010101" charset="-122"/>
              <a:ea typeface="汉仪楷体简" panose="02010609000101010101" charset="-122"/>
            </a:endParaRPr>
          </a:p>
        </p:txBody>
      </p:sp>
      <p:sp>
        <p:nvSpPr>
          <p:cNvPr id="45068" name="矩形 45067"/>
          <p:cNvSpPr>
            <a:spLocks noGrp="1"/>
          </p:cNvSpPr>
          <p:nvPr/>
        </p:nvSpPr>
        <p:spPr>
          <a:xfrm>
            <a:off x="12700" y="2638425"/>
            <a:ext cx="5018088" cy="1897063"/>
          </a:xfrm>
          <a:prstGeom prst="rect">
            <a:avLst/>
          </a:prstGeom>
          <a:solidFill>
            <a:srgbClr val="FFFF99">
              <a:alpha val="100000"/>
            </a:srgbClr>
          </a:solidFill>
          <a:ln w="9525">
            <a:noFill/>
          </a:ln>
        </p:spPr>
        <p:txBody>
          <a:bodyPr vert="horz" wrap="square" anchor="ctr"/>
          <a:lstStyle>
            <a:lvl1pPr marL="0" lvl="0" indent="0" algn="l" eaLnBrk="1" latinLnBrk="0" hangingPunct="1">
              <a:lnSpc>
                <a:spcPct val="100000"/>
              </a:lnSpc>
              <a:spcBef>
                <a:spcPct val="0"/>
              </a:spcBef>
              <a:buNone/>
              <a:defRPr sz="4100" b="1" kern="1200">
                <a:solidFill>
                  <a:schemeClr val="tx2"/>
                </a:solidFill>
                <a:latin typeface="Lucida Sans Unicode" panose="020B0602030504020204" charset="0"/>
                <a:ea typeface="黑体" panose="02010609060101010101" pitchFamily="2" charset="-122"/>
                <a:sym typeface="Lucida Sans Unicode" panose="020B0602030504020204" charset="0"/>
              </a:defRPr>
            </a:lvl1pPr>
          </a:lstStyle>
          <a:p>
            <a:pPr lvl="0" algn="l">
              <a:lnSpc>
                <a:spcPct val="140000"/>
              </a:lnSpc>
            </a:pPr>
            <a:r>
              <a:rPr lang="en-US" altLang="zh-CN" sz="2800"/>
              <a:t>     </a:t>
            </a:r>
            <a:r>
              <a:rPr lang="zh-CN" altLang="en-US" sz="2800" b="0">
                <a:solidFill>
                  <a:srgbClr val="FF0000"/>
                </a:solidFill>
                <a:latin typeface="微软雅黑" panose="020B0503020204020204" charset="-122"/>
                <a:ea typeface="微软雅黑" panose="020B0503020204020204" charset="-122"/>
              </a:rPr>
              <a:t>交叉关系表明：有的</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是</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，有的</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不是</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，同时，有的</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是</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，有的</a:t>
            </a:r>
            <a:r>
              <a:rPr lang="en-US" altLang="zh-CN" sz="2800" b="0">
                <a:solidFill>
                  <a:srgbClr val="FF0000"/>
                </a:solidFill>
                <a:latin typeface="微软雅黑" panose="020B0503020204020204" charset="-122"/>
                <a:ea typeface="微软雅黑" panose="020B0503020204020204" charset="-122"/>
              </a:rPr>
              <a:t>b</a:t>
            </a:r>
            <a:r>
              <a:rPr lang="zh-CN" altLang="en-US" sz="2800" b="0">
                <a:solidFill>
                  <a:srgbClr val="FF0000"/>
                </a:solidFill>
                <a:latin typeface="微软雅黑" panose="020B0503020204020204" charset="-122"/>
                <a:ea typeface="微软雅黑" panose="020B0503020204020204" charset="-122"/>
              </a:rPr>
              <a:t>不是</a:t>
            </a:r>
            <a:r>
              <a:rPr lang="en-US" altLang="zh-CN" sz="2800" b="0">
                <a:solidFill>
                  <a:srgbClr val="FF0000"/>
                </a:solidFill>
                <a:latin typeface="微软雅黑" panose="020B0503020204020204" charset="-122"/>
                <a:ea typeface="微软雅黑" panose="020B0503020204020204" charset="-122"/>
              </a:rPr>
              <a:t>a</a:t>
            </a:r>
            <a:r>
              <a:rPr lang="zh-CN" altLang="en-US" sz="2800" b="0">
                <a:solidFill>
                  <a:srgbClr val="FF0000"/>
                </a:solidFill>
                <a:latin typeface="微软雅黑" panose="020B0503020204020204" charset="-122"/>
                <a:ea typeface="微软雅黑" panose="020B0503020204020204" charset="-122"/>
              </a:rPr>
              <a:t>。</a:t>
            </a:r>
            <a:endParaRPr lang="zh-CN" altLang="en-US" sz="2800" b="0">
              <a:solidFill>
                <a:srgbClr val="FF0000"/>
              </a:solidFill>
              <a:latin typeface="微软雅黑" panose="020B0503020204020204" charset="-122"/>
              <a:ea typeface="微软雅黑" panose="020B0503020204020204" charset="-122"/>
            </a:endParaRPr>
          </a:p>
        </p:txBody>
      </p:sp>
    </p:spTree>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 calcmode="lin" valueType="num">
                                      <p:cBhvr additive="base">
                                        <p:cTn id="7" dur="500" fill="hold"/>
                                        <p:tgtEl>
                                          <p:spTgt spid="45058"/>
                                        </p:tgtEl>
                                        <p:attrNameLst>
                                          <p:attrName>ppt_x</p:attrName>
                                        </p:attrNameLst>
                                      </p:cBhvr>
                                      <p:tavLst>
                                        <p:tav tm="0">
                                          <p:val>
                                            <p:strVal val="#ppt_x"/>
                                          </p:val>
                                        </p:tav>
                                        <p:tav tm="100000">
                                          <p:val>
                                            <p:strVal val="#ppt_x"/>
                                          </p:val>
                                        </p:tav>
                                      </p:tavLst>
                                    </p:anim>
                                    <p:anim calcmode="lin" valueType="num">
                                      <p:cBhvr additive="base">
                                        <p:cTn id="8"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45059"/>
                                        </p:tgtEl>
                                        <p:attrNameLst>
                                          <p:attrName>style.visibility</p:attrName>
                                        </p:attrNameLst>
                                      </p:cBhvr>
                                      <p:to>
                                        <p:strVal val="visible"/>
                                      </p:to>
                                    </p:set>
                                    <p:anim calcmode="lin" valueType="num">
                                      <p:cBhvr additive="base">
                                        <p:cTn id="13" dur="500" fill="hold"/>
                                        <p:tgtEl>
                                          <p:spTgt spid="45059"/>
                                        </p:tgtEl>
                                        <p:attrNameLst>
                                          <p:attrName>ppt_x</p:attrName>
                                        </p:attrNameLst>
                                      </p:cBhvr>
                                      <p:tavLst>
                                        <p:tav tm="0">
                                          <p:val>
                                            <p:strVal val="1+#ppt_w/2"/>
                                          </p:val>
                                        </p:tav>
                                        <p:tav tm="100000">
                                          <p:val>
                                            <p:strVal val="#ppt_x"/>
                                          </p:val>
                                        </p:tav>
                                      </p:tavLst>
                                    </p:anim>
                                    <p:anim calcmode="lin" valueType="num">
                                      <p:cBhvr additive="base">
                                        <p:cTn id="14"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5060"/>
                                        </p:tgtEl>
                                        <p:attrNameLst>
                                          <p:attrName>style.visibility</p:attrName>
                                        </p:attrNameLst>
                                      </p:cBhvr>
                                      <p:to>
                                        <p:strVal val="visible"/>
                                      </p:to>
                                    </p:set>
                                    <p:animEffect transition="in" filter="diamond(in)">
                                      <p:cBhvr>
                                        <p:cTn id="19" dur="2000"/>
                                        <p:tgtEl>
                                          <p:spTgt spid="4506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45067"/>
                                        </p:tgtEl>
                                        <p:attrNameLst>
                                          <p:attrName>style.visibility</p:attrName>
                                        </p:attrNameLst>
                                      </p:cBhvr>
                                      <p:to>
                                        <p:strVal val="visible"/>
                                      </p:to>
                                    </p:set>
                                    <p:anim calcmode="lin" valueType="num">
                                      <p:cBhvr additive="base">
                                        <p:cTn id="24" dur="500" fill="hold"/>
                                        <p:tgtEl>
                                          <p:spTgt spid="45067"/>
                                        </p:tgtEl>
                                        <p:attrNameLst>
                                          <p:attrName>ppt_x</p:attrName>
                                        </p:attrNameLst>
                                      </p:cBhvr>
                                      <p:tavLst>
                                        <p:tav tm="0">
                                          <p:val>
                                            <p:strVal val="#ppt_x"/>
                                          </p:val>
                                        </p:tav>
                                        <p:tav tm="100000">
                                          <p:val>
                                            <p:strVal val="#ppt_x"/>
                                          </p:val>
                                        </p:tav>
                                      </p:tavLst>
                                    </p:anim>
                                    <p:anim calcmode="lin" valueType="num">
                                      <p:cBhvr additive="base">
                                        <p:cTn id="25" dur="500" fill="hold"/>
                                        <p:tgtEl>
                                          <p:spTgt spid="45067"/>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5068"/>
                                        </p:tgtEl>
                                        <p:attrNameLst>
                                          <p:attrName>style.visibility</p:attrName>
                                        </p:attrNameLst>
                                      </p:cBhvr>
                                      <p:to>
                                        <p:strVal val="visible"/>
                                      </p:to>
                                    </p:set>
                                    <p:anim calcmode="lin" valueType="num">
                                      <p:cBhvr additive="base">
                                        <p:cTn id="30" dur="500" fill="hold"/>
                                        <p:tgtEl>
                                          <p:spTgt spid="45068"/>
                                        </p:tgtEl>
                                        <p:attrNameLst>
                                          <p:attrName>ppt_x</p:attrName>
                                        </p:attrNameLst>
                                      </p:cBhvr>
                                      <p:tavLst>
                                        <p:tav tm="0">
                                          <p:val>
                                            <p:strVal val="#ppt_x"/>
                                          </p:val>
                                        </p:tav>
                                        <p:tav tm="100000">
                                          <p:val>
                                            <p:strVal val="#ppt_x"/>
                                          </p:val>
                                        </p:tav>
                                      </p:tavLst>
                                    </p:anim>
                                    <p:anim calcmode="lin" valueType="num">
                                      <p:cBhvr additive="base">
                                        <p:cTn id="31" dur="500" fill="hold"/>
                                        <p:tgtEl>
                                          <p:spTgt spid="45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7" grpId="0" bldLvl="0"/>
      <p:bldP spid="45068" grpId="0" bldLvl="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46082" name="标题 46081"/>
          <p:cNvSpPr>
            <a:spLocks noGrp="1"/>
          </p:cNvSpPr>
          <p:nvPr>
            <p:ph type="title"/>
          </p:nvPr>
        </p:nvSpPr>
        <p:spPr>
          <a:xfrm>
            <a:off x="55563" y="17463"/>
            <a:ext cx="2765425" cy="715962"/>
          </a:xfrm>
          <a:ln/>
        </p:spPr>
        <p:txBody>
          <a:bodyPr vert="horz" anchor="ctr">
            <a:normAutofit/>
          </a:bodyPr>
          <a:p>
            <a:r>
              <a:rPr lang="zh-CN" altLang="en-US" sz="3200">
                <a:solidFill>
                  <a:srgbClr val="FF0000"/>
                </a:solidFill>
                <a:ea typeface="微软雅黑" panose="020B0503020204020204" charset="-122"/>
              </a:rPr>
              <a:t>四、全异关系</a:t>
            </a:r>
            <a:endParaRPr lang="zh-CN" altLang="en-US" sz="3200">
              <a:solidFill>
                <a:srgbClr val="FF0000"/>
              </a:solidFill>
              <a:ea typeface="微软雅黑" panose="020B0503020204020204" charset="-122"/>
            </a:endParaRPr>
          </a:p>
        </p:txBody>
      </p:sp>
      <p:sp>
        <p:nvSpPr>
          <p:cNvPr id="46083" name="文本框 46082"/>
          <p:cNvSpPr txBox="1"/>
          <p:nvPr/>
        </p:nvSpPr>
        <p:spPr>
          <a:xfrm>
            <a:off x="-3175" y="809625"/>
            <a:ext cx="9064625" cy="1797050"/>
          </a:xfrm>
          <a:prstGeom prst="rect">
            <a:avLst/>
          </a:prstGeom>
          <a:noFill/>
          <a:ln w="9525">
            <a:noFill/>
          </a:ln>
        </p:spPr>
        <p:txBody>
          <a:bodyPr wrap="square">
            <a:spAutoFit/>
          </a:bodyPr>
          <a:p>
            <a:pPr>
              <a:spcBef>
                <a:spcPct val="50000"/>
              </a:spcBef>
            </a:pPr>
            <a:r>
              <a:rPr lang="zh-CN" altLang="en-US" sz="2800" dirty="0">
                <a:latin typeface="Arial" panose="020B0604020202020204" pitchFamily="34" charset="0"/>
              </a:rPr>
              <a:t>        </a:t>
            </a:r>
            <a:r>
              <a:rPr lang="zh-CN" altLang="en-US" sz="2800" b="1" dirty="0">
                <a:latin typeface="Arial" panose="020B0604020202020204" pitchFamily="34" charset="0"/>
                <a:ea typeface="汉仪楷体简" panose="02010609000101010101" charset="-122"/>
              </a:rPr>
              <a:t>全异关系有广义和狭义之分。广义的全异关系即不相容关系，是指</a:t>
            </a:r>
            <a:r>
              <a:rPr lang="zh-CN" altLang="en-US" sz="2800" b="1" dirty="0">
                <a:solidFill>
                  <a:srgbClr val="FF0000"/>
                </a:solidFill>
                <a:latin typeface="Arial" panose="020B0604020202020204" pitchFamily="34" charset="0"/>
                <a:ea typeface="汉仪楷体简" panose="02010609000101010101" charset="-122"/>
              </a:rPr>
              <a:t>外延一点也不重合</a:t>
            </a:r>
            <a:r>
              <a:rPr lang="zh-CN" altLang="en-US" sz="2800" b="1" dirty="0">
                <a:latin typeface="Arial" panose="020B0604020202020204" pitchFamily="34" charset="0"/>
                <a:ea typeface="汉仪楷体简" panose="02010609000101010101" charset="-122"/>
              </a:rPr>
              <a:t>的两个概念间的关系。它又具体分为三情况，即狭义的全异关系、矛盾关系和反对关系。</a:t>
            </a:r>
            <a:endParaRPr lang="zh-CN" altLang="en-US" sz="2800" b="1" dirty="0">
              <a:latin typeface="Arial" panose="020B0604020202020204" pitchFamily="34" charset="0"/>
              <a:ea typeface="汉仪楷体简" panose="02010609000101010101" charset="-122"/>
            </a:endParaRPr>
          </a:p>
        </p:txBody>
      </p:sp>
      <p:sp>
        <p:nvSpPr>
          <p:cNvPr id="46084" name="文本框 46083"/>
          <p:cNvSpPr txBox="1"/>
          <p:nvPr/>
        </p:nvSpPr>
        <p:spPr>
          <a:xfrm>
            <a:off x="4124325" y="5006975"/>
            <a:ext cx="4989513" cy="1798638"/>
          </a:xfrm>
          <a:prstGeom prst="rect">
            <a:avLst/>
          </a:prstGeom>
          <a:solidFill>
            <a:srgbClr val="FFFF99">
              <a:alpha val="100000"/>
            </a:srgbClr>
          </a:solidFill>
          <a:ln w="9525">
            <a:noFill/>
          </a:ln>
        </p:spPr>
        <p:txBody>
          <a:bodyPr wrap="square">
            <a:spAutoFit/>
          </a:bodyPr>
          <a:p>
            <a:r>
              <a:rPr lang="zh-CN" altLang="en-US" sz="2800" b="1">
                <a:solidFill>
                  <a:srgbClr val="FF0000"/>
                </a:solidFill>
                <a:latin typeface="汉仪楷体简" panose="02010609000101010101" charset="-122"/>
                <a:ea typeface="汉仪楷体简" panose="02010609000101010101" charset="-122"/>
              </a:rPr>
              <a:t>例如：</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①“</a:t>
            </a:r>
            <a:r>
              <a:rPr lang="zh-CN" altLang="en-US" sz="2800" b="1">
                <a:solidFill>
                  <a:srgbClr val="FF0000"/>
                </a:solidFill>
                <a:latin typeface="汉仪楷体简" panose="02010609000101010101" charset="-122"/>
                <a:ea typeface="汉仪楷体简" panose="02010609000101010101" charset="-122"/>
              </a:rPr>
              <a:t>桌子”和“美国”</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②“</a:t>
            </a:r>
            <a:r>
              <a:rPr lang="zh-CN" altLang="en-US" sz="2800" b="1">
                <a:solidFill>
                  <a:srgbClr val="FF0000"/>
                </a:solidFill>
                <a:latin typeface="汉仪楷体简" panose="02010609000101010101" charset="-122"/>
                <a:ea typeface="汉仪楷体简" panose="02010609000101010101" charset="-122"/>
              </a:rPr>
              <a:t>霸权主义”和“苹果树”</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③“</a:t>
            </a:r>
            <a:r>
              <a:rPr lang="zh-CN" altLang="en-US" sz="2800" b="1">
                <a:solidFill>
                  <a:srgbClr val="FF0000"/>
                </a:solidFill>
                <a:latin typeface="汉仪楷体简" panose="02010609000101010101" charset="-122"/>
                <a:ea typeface="汉仪楷体简" panose="02010609000101010101" charset="-122"/>
              </a:rPr>
              <a:t>罪犯”和“阳光”</a:t>
            </a:r>
            <a:endParaRPr lang="zh-CN" altLang="en-US" sz="2800" b="1">
              <a:solidFill>
                <a:srgbClr val="FF0000"/>
              </a:solidFill>
              <a:latin typeface="汉仪楷体简" panose="02010609000101010101" charset="-122"/>
              <a:ea typeface="汉仪楷体简" panose="02010609000101010101" charset="-122"/>
            </a:endParaRPr>
          </a:p>
        </p:txBody>
      </p:sp>
      <p:grpSp>
        <p:nvGrpSpPr>
          <p:cNvPr id="46085" name="组合 46084"/>
          <p:cNvGrpSpPr/>
          <p:nvPr/>
        </p:nvGrpSpPr>
        <p:grpSpPr>
          <a:xfrm>
            <a:off x="4943475" y="2324100"/>
            <a:ext cx="3830638" cy="2409825"/>
            <a:chOff x="0" y="0"/>
            <a:chExt cx="3568" cy="1376"/>
          </a:xfrm>
        </p:grpSpPr>
        <p:sp>
          <p:nvSpPr>
            <p:cNvPr id="46086" name="椭圆 46085"/>
            <p:cNvSpPr/>
            <p:nvPr/>
          </p:nvSpPr>
          <p:spPr>
            <a:xfrm>
              <a:off x="0" y="0"/>
              <a:ext cx="1561" cy="1352"/>
            </a:xfrm>
            <a:prstGeom prst="ellipse">
              <a:avLst/>
            </a:prstGeom>
            <a:solidFill>
              <a:srgbClr val="FFFFFF">
                <a:alpha val="100000"/>
              </a:srgbClr>
            </a:solidFill>
            <a:ln w="9525" cap="flat" cmpd="sng">
              <a:solidFill>
                <a:srgbClr val="000000"/>
              </a:solidFill>
              <a:prstDash val="solid"/>
              <a:headEnd type="none" w="med" len="med"/>
              <a:tailEnd type="none" w="med" len="med"/>
            </a:ln>
          </p:spPr>
          <p:txBody>
            <a:bodyPr vert="horz" wrap="square" anchor="t"/>
            <a:p>
              <a:pPr algn="just"/>
              <a:r>
                <a:rPr lang="en-US" altLang="zh-CN" sz="4000">
                  <a:solidFill>
                    <a:srgbClr val="FF0000"/>
                  </a:solidFill>
                  <a:latin typeface="Times New Roman" panose="02020603050405020304" pitchFamily="2" charset="0"/>
                </a:rPr>
                <a:t>a</a:t>
              </a:r>
              <a:endParaRPr lang="en-US" altLang="zh-CN" sz="4000">
                <a:solidFill>
                  <a:srgbClr val="FF0000"/>
                </a:solidFill>
                <a:latin typeface="Times New Roman" panose="02020603050405020304" pitchFamily="2" charset="0"/>
              </a:endParaRPr>
            </a:p>
          </p:txBody>
        </p:sp>
        <p:sp>
          <p:nvSpPr>
            <p:cNvPr id="46087" name="椭圆 46086"/>
            <p:cNvSpPr/>
            <p:nvPr/>
          </p:nvSpPr>
          <p:spPr>
            <a:xfrm>
              <a:off x="2007" y="24"/>
              <a:ext cx="1561" cy="1352"/>
            </a:xfrm>
            <a:prstGeom prst="ellipse">
              <a:avLst/>
            </a:prstGeom>
            <a:solidFill>
              <a:srgbClr val="FFFFFF">
                <a:alpha val="100000"/>
              </a:srgbClr>
            </a:solidFill>
            <a:ln w="9525" cap="flat" cmpd="sng">
              <a:solidFill>
                <a:srgbClr val="000000"/>
              </a:solidFill>
              <a:prstDash val="solid"/>
              <a:headEnd type="none" w="med" len="med"/>
              <a:tailEnd type="none" w="med" len="med"/>
            </a:ln>
          </p:spPr>
          <p:txBody>
            <a:bodyPr vert="horz" wrap="square" anchor="t"/>
            <a:p>
              <a:pPr algn="just"/>
              <a:r>
                <a:rPr lang="en-US" altLang="zh-CN" sz="4000">
                  <a:solidFill>
                    <a:srgbClr val="FF0000"/>
                  </a:solidFill>
                  <a:latin typeface="Times New Roman" panose="02020603050405020304" pitchFamily="2" charset="0"/>
                </a:rPr>
                <a:t>b</a:t>
              </a:r>
              <a:endParaRPr lang="en-US" altLang="zh-CN" sz="4000">
                <a:solidFill>
                  <a:srgbClr val="FF0000"/>
                </a:solidFill>
                <a:latin typeface="Times New Roman" panose="02020603050405020304" pitchFamily="2" charset="0"/>
              </a:endParaRPr>
            </a:p>
          </p:txBody>
        </p:sp>
      </p:grpSp>
      <p:sp>
        <p:nvSpPr>
          <p:cNvPr id="46088" name="文本框 46087"/>
          <p:cNvSpPr txBox="1"/>
          <p:nvPr/>
        </p:nvSpPr>
        <p:spPr>
          <a:xfrm>
            <a:off x="82550" y="3048000"/>
            <a:ext cx="4344988" cy="1839913"/>
          </a:xfrm>
          <a:prstGeom prst="rect">
            <a:avLst/>
          </a:prstGeom>
          <a:solidFill>
            <a:srgbClr val="FFFF99">
              <a:alpha val="100000"/>
            </a:srgbClr>
          </a:solidFill>
          <a:ln w="9525">
            <a:noFill/>
          </a:ln>
        </p:spPr>
        <p:txBody>
          <a:bodyPr vert="horz" wrap="square" anchor="t">
            <a:spAutoFit/>
          </a:bodyPr>
          <a:p>
            <a:pPr>
              <a:lnSpc>
                <a:spcPct val="120000"/>
              </a:lnSpc>
              <a:spcBef>
                <a:spcPct val="50000"/>
              </a:spcBef>
            </a:pPr>
            <a:r>
              <a:rPr lang="zh-CN" altLang="en-US" sz="2800">
                <a:solidFill>
                  <a:srgbClr val="FF0000"/>
                </a:solidFill>
                <a:latin typeface="微软雅黑" panose="020B0503020204020204" charset="-122"/>
                <a:ea typeface="微软雅黑" panose="020B0503020204020204" charset="-122"/>
              </a:rPr>
              <a:t>狭义的全异关系表明：</a:t>
            </a:r>
            <a:endParaRPr lang="zh-CN" altLang="en-US" sz="2800">
              <a:solidFill>
                <a:srgbClr val="FF0000"/>
              </a:solidFill>
              <a:latin typeface="微软雅黑" panose="020B0503020204020204" charset="-122"/>
              <a:ea typeface="微软雅黑" panose="020B0503020204020204" charset="-122"/>
            </a:endParaRPr>
          </a:p>
          <a:p>
            <a:pPr>
              <a:lnSpc>
                <a:spcPct val="120000"/>
              </a:lnSpc>
              <a:spcBef>
                <a:spcPct val="50000"/>
              </a:spcBef>
            </a:pPr>
            <a:r>
              <a:rPr lang="zh-CN" altLang="en-US" sz="2800">
                <a:solidFill>
                  <a:srgbClr val="FF0000"/>
                </a:solidFill>
                <a:latin typeface="微软雅黑" panose="020B0503020204020204" charset="-122"/>
                <a:ea typeface="微软雅黑" panose="020B0503020204020204" charset="-122"/>
              </a:rPr>
              <a:t>所有的</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都不是</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，并且，所有的</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都不是</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 </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transition>
    <p:wheel spokes="4"/>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slide(fromBottom)">
                                      <p:cBhvr>
                                        <p:cTn id="7" dur="500"/>
                                        <p:tgtEl>
                                          <p:spTgt spid="4608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6083"/>
                                        </p:tgtEl>
                                        <p:attrNameLst>
                                          <p:attrName>style.visibility</p:attrName>
                                        </p:attrNameLst>
                                      </p:cBhvr>
                                      <p:to>
                                        <p:strVal val="visible"/>
                                      </p:to>
                                    </p:set>
                                    <p:anim calcmode="lin" valueType="num">
                                      <p:cBhvr additive="base">
                                        <p:cTn id="12" dur="500" fill="hold"/>
                                        <p:tgtEl>
                                          <p:spTgt spid="46083"/>
                                        </p:tgtEl>
                                        <p:attrNameLst>
                                          <p:attrName>ppt_x</p:attrName>
                                        </p:attrNameLst>
                                      </p:cBhvr>
                                      <p:tavLst>
                                        <p:tav tm="0">
                                          <p:val>
                                            <p:strVal val="#ppt_x"/>
                                          </p:val>
                                        </p:tav>
                                        <p:tav tm="100000">
                                          <p:val>
                                            <p:strVal val="#ppt_x"/>
                                          </p:val>
                                        </p:tav>
                                      </p:tavLst>
                                    </p:anim>
                                    <p:anim calcmode="lin" valueType="num">
                                      <p:cBhvr additive="base">
                                        <p:cTn id="13"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6084"/>
                                        </p:tgtEl>
                                        <p:attrNameLst>
                                          <p:attrName>style.visibility</p:attrName>
                                        </p:attrNameLst>
                                      </p:cBhvr>
                                      <p:to>
                                        <p:strVal val="visible"/>
                                      </p:to>
                                    </p:set>
                                    <p:animEffect transition="in" filter="slide(fromBottom)">
                                      <p:cBhvr>
                                        <p:cTn id="18" dur="500"/>
                                        <p:tgtEl>
                                          <p:spTgt spid="4608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6088"/>
                                        </p:tgtEl>
                                        <p:attrNameLst>
                                          <p:attrName>style.visibility</p:attrName>
                                        </p:attrNameLst>
                                      </p:cBhvr>
                                      <p:to>
                                        <p:strVal val="visible"/>
                                      </p:to>
                                    </p:set>
                                    <p:anim calcmode="lin" valueType="num">
                                      <p:cBhvr additive="base">
                                        <p:cTn id="23" dur="500" fill="hold"/>
                                        <p:tgtEl>
                                          <p:spTgt spid="46088"/>
                                        </p:tgtEl>
                                        <p:attrNameLst>
                                          <p:attrName>ppt_x</p:attrName>
                                        </p:attrNameLst>
                                      </p:cBhvr>
                                      <p:tavLst>
                                        <p:tav tm="0">
                                          <p:val>
                                            <p:strVal val="#ppt_x"/>
                                          </p:val>
                                        </p:tav>
                                        <p:tav tm="100000">
                                          <p:val>
                                            <p:strVal val="#ppt_x"/>
                                          </p:val>
                                        </p:tav>
                                      </p:tavLst>
                                    </p:anim>
                                    <p:anim calcmode="lin" valueType="num">
                                      <p:cBhvr additive="base">
                                        <p:cTn id="24" dur="500" fill="hold"/>
                                        <p:tgtEl>
                                          <p:spTgt spid="460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0"/>
      <p:bldP spid="46084" grpId="0" bldLvl="0"/>
      <p:bldP spid="46088" grpId="0" bldLvl="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47106" name="矩形 47105"/>
          <p:cNvSpPr/>
          <p:nvPr/>
        </p:nvSpPr>
        <p:spPr>
          <a:xfrm>
            <a:off x="-1587" y="136525"/>
            <a:ext cx="9183687" cy="1371600"/>
          </a:xfrm>
          <a:prstGeom prst="rect">
            <a:avLst/>
          </a:prstGeom>
          <a:noFill/>
          <a:ln w="9525">
            <a:noFill/>
          </a:ln>
        </p:spPr>
        <p:txBody>
          <a:bodyPr wrap="square" anchor="ctr">
            <a:spAutoFit/>
          </a:bodyPr>
          <a:p>
            <a:r>
              <a:rPr lang="en-US" altLang="zh-CN" sz="2800">
                <a:latin typeface="Arial" panose="020B0604020202020204" pitchFamily="34" charset="0"/>
              </a:rPr>
              <a:t>      </a:t>
            </a:r>
            <a:r>
              <a:rPr lang="zh-CN" altLang="en-US" sz="2800" b="1">
                <a:latin typeface="汉仪楷体简" panose="02010609000101010101" charset="-122"/>
                <a:ea typeface="汉仪楷体简" panose="02010609000101010101" charset="-122"/>
              </a:rPr>
              <a:t>矛盾关系：是指同一属概念下外延一点也不重合，并且外延之和等于其共同属概念外延的两个种概念之间的关系。 </a:t>
            </a:r>
            <a:endParaRPr lang="zh-CN" altLang="en-US" sz="2800" b="1">
              <a:latin typeface="汉仪楷体简" panose="02010609000101010101" charset="-122"/>
              <a:ea typeface="汉仪楷体简" panose="02010609000101010101" charset="-122"/>
            </a:endParaRPr>
          </a:p>
        </p:txBody>
      </p:sp>
      <p:grpSp>
        <p:nvGrpSpPr>
          <p:cNvPr id="47107" name="组合 47106"/>
          <p:cNvGrpSpPr/>
          <p:nvPr/>
        </p:nvGrpSpPr>
        <p:grpSpPr>
          <a:xfrm>
            <a:off x="6299200" y="1397000"/>
            <a:ext cx="2668588" cy="2922588"/>
            <a:chOff x="0" y="0"/>
            <a:chExt cx="1344" cy="1449"/>
          </a:xfrm>
        </p:grpSpPr>
        <p:grpSp>
          <p:nvGrpSpPr>
            <p:cNvPr id="47108" name="组合 47107"/>
            <p:cNvGrpSpPr/>
            <p:nvPr/>
          </p:nvGrpSpPr>
          <p:grpSpPr>
            <a:xfrm>
              <a:off x="0" y="0"/>
              <a:ext cx="1344" cy="1200"/>
              <a:chOff x="0" y="0"/>
              <a:chExt cx="1833" cy="1690"/>
            </a:xfrm>
          </p:grpSpPr>
          <p:sp>
            <p:nvSpPr>
              <p:cNvPr id="47109" name="椭圆 47108"/>
              <p:cNvSpPr/>
              <p:nvPr/>
            </p:nvSpPr>
            <p:spPr>
              <a:xfrm>
                <a:off x="0" y="0"/>
                <a:ext cx="1833" cy="1690"/>
              </a:xfrm>
              <a:prstGeom prst="ellipse">
                <a:avLst/>
              </a:prstGeom>
              <a:solidFill>
                <a:srgbClr val="FFFFFF"/>
              </a:solidFill>
              <a:ln w="9525" cap="flat" cmpd="sng">
                <a:solidFill>
                  <a:srgbClr val="000000"/>
                </a:solidFill>
                <a:prstDash val="solid"/>
                <a:headEnd type="none" w="med" len="med"/>
                <a:tailEnd type="none" w="med" len="med"/>
              </a:ln>
            </p:spPr>
            <p:txBody>
              <a:bodyPr/>
              <a:p>
                <a:pPr algn="just"/>
                <a:endParaRPr sz="3200">
                  <a:latin typeface="Arial" panose="020B0604020202020204" pitchFamily="34" charset="0"/>
                </a:endParaRPr>
              </a:p>
            </p:txBody>
          </p:sp>
          <p:sp>
            <p:nvSpPr>
              <p:cNvPr id="47110" name="直接连接符 47109"/>
              <p:cNvSpPr/>
              <p:nvPr/>
            </p:nvSpPr>
            <p:spPr>
              <a:xfrm>
                <a:off x="892" y="0"/>
                <a:ext cx="0" cy="1690"/>
              </a:xfrm>
              <a:prstGeom prst="line">
                <a:avLst/>
              </a:prstGeom>
              <a:ln w="9525" cap="flat" cmpd="sng">
                <a:solidFill>
                  <a:srgbClr val="000000"/>
                </a:solidFill>
                <a:prstDash val="solid"/>
                <a:headEnd type="none" w="med" len="med"/>
                <a:tailEnd type="none" w="med" len="med"/>
              </a:ln>
            </p:spPr>
          </p:sp>
        </p:grpSp>
        <p:sp>
          <p:nvSpPr>
            <p:cNvPr id="47111" name="矩形 47110"/>
            <p:cNvSpPr/>
            <p:nvPr/>
          </p:nvSpPr>
          <p:spPr>
            <a:xfrm>
              <a:off x="816" y="384"/>
              <a:ext cx="258" cy="365"/>
            </a:xfrm>
            <a:prstGeom prst="rect">
              <a:avLst/>
            </a:prstGeom>
            <a:noFill/>
            <a:ln w="9525">
              <a:noFill/>
            </a:ln>
          </p:spPr>
          <p:txBody>
            <a:bodyPr>
              <a:spAutoFit/>
            </a:bodyPr>
            <a:p>
              <a:r>
                <a:rPr lang="en-US" altLang="zh-CN" sz="4000">
                  <a:solidFill>
                    <a:srgbClr val="FF0000"/>
                  </a:solidFill>
                  <a:latin typeface="Arial" panose="020B0604020202020204" pitchFamily="34" charset="0"/>
                </a:rPr>
                <a:t>b</a:t>
              </a:r>
              <a:endParaRPr lang="en-US" altLang="zh-CN" sz="4000">
                <a:solidFill>
                  <a:srgbClr val="FF0000"/>
                </a:solidFill>
                <a:latin typeface="Arial" panose="020B0604020202020204" pitchFamily="34" charset="0"/>
              </a:endParaRPr>
            </a:p>
          </p:txBody>
        </p:sp>
        <p:sp>
          <p:nvSpPr>
            <p:cNvPr id="47112" name="矩形 47111"/>
            <p:cNvSpPr/>
            <p:nvPr/>
          </p:nvSpPr>
          <p:spPr>
            <a:xfrm>
              <a:off x="240" y="384"/>
              <a:ext cx="258" cy="365"/>
            </a:xfrm>
            <a:prstGeom prst="rect">
              <a:avLst/>
            </a:prstGeom>
            <a:noFill/>
            <a:ln w="9525">
              <a:noFill/>
            </a:ln>
          </p:spPr>
          <p:txBody>
            <a:bodyPr wrap="none" anchor="t">
              <a:spAutoFit/>
            </a:bodyPr>
            <a:p>
              <a:r>
                <a:rPr lang="en-US" altLang="zh-CN" sz="4000">
                  <a:solidFill>
                    <a:srgbClr val="FF0000"/>
                  </a:solidFill>
                  <a:latin typeface="Arial" panose="020B0604020202020204" pitchFamily="34" charset="0"/>
                </a:rPr>
                <a:t>a</a:t>
              </a:r>
              <a:endParaRPr lang="en-US" altLang="zh-CN" sz="4000">
                <a:solidFill>
                  <a:srgbClr val="FF0000"/>
                </a:solidFill>
                <a:latin typeface="Arial" panose="020B0604020202020204" pitchFamily="34" charset="0"/>
              </a:endParaRPr>
            </a:p>
          </p:txBody>
        </p:sp>
        <p:sp>
          <p:nvSpPr>
            <p:cNvPr id="47113" name="矩形 47112"/>
            <p:cNvSpPr/>
            <p:nvPr/>
          </p:nvSpPr>
          <p:spPr>
            <a:xfrm>
              <a:off x="864" y="1122"/>
              <a:ext cx="228" cy="327"/>
            </a:xfrm>
            <a:prstGeom prst="rect">
              <a:avLst/>
            </a:prstGeom>
            <a:noFill/>
            <a:ln w="9525">
              <a:noFill/>
            </a:ln>
          </p:spPr>
          <p:txBody>
            <a:bodyPr wrap="none" anchor="t">
              <a:spAutoFit/>
            </a:bodyPr>
            <a:p>
              <a:r>
                <a:rPr lang="en-US" altLang="zh-CN" sz="4800">
                  <a:solidFill>
                    <a:srgbClr val="FF0000"/>
                  </a:solidFill>
                  <a:latin typeface="Arial" panose="020B0604020202020204" pitchFamily="34" charset="0"/>
                </a:rPr>
                <a:t>c</a:t>
              </a:r>
              <a:endParaRPr lang="en-US" altLang="zh-CN" sz="4800">
                <a:solidFill>
                  <a:srgbClr val="FF0000"/>
                </a:solidFill>
                <a:latin typeface="Arial" panose="020B0604020202020204" pitchFamily="34" charset="0"/>
              </a:endParaRPr>
            </a:p>
          </p:txBody>
        </p:sp>
      </p:grpSp>
      <p:sp>
        <p:nvSpPr>
          <p:cNvPr id="47114" name="矩形 47113"/>
          <p:cNvSpPr/>
          <p:nvPr/>
        </p:nvSpPr>
        <p:spPr>
          <a:xfrm>
            <a:off x="6350" y="2389188"/>
            <a:ext cx="5840413" cy="1798637"/>
          </a:xfrm>
          <a:prstGeom prst="rect">
            <a:avLst/>
          </a:prstGeom>
          <a:solidFill>
            <a:srgbClr val="FFFF99">
              <a:alpha val="100000"/>
            </a:srgbClr>
          </a:solidFill>
          <a:ln w="9525">
            <a:noFill/>
          </a:ln>
        </p:spPr>
        <p:txBody>
          <a:bodyPr wrap="none" anchor="ctr">
            <a:spAutoFit/>
          </a:bodyPr>
          <a:p>
            <a:pPr indent="323850"/>
            <a:r>
              <a:rPr lang="zh-CN" altLang="en-US" sz="2800" b="1">
                <a:solidFill>
                  <a:srgbClr val="FF0000"/>
                </a:solidFill>
                <a:latin typeface="汉仪楷体简" panose="02010609000101010101" charset="-122"/>
                <a:ea typeface="汉仪楷体简" panose="02010609000101010101" charset="-122"/>
              </a:rPr>
              <a:t>例如：</a:t>
            </a:r>
            <a:endParaRPr lang="zh-CN" altLang="en-US" sz="2800" b="1">
              <a:solidFill>
                <a:srgbClr val="FF0000"/>
              </a:solidFill>
              <a:latin typeface="汉仪楷体简" panose="02010609000101010101" charset="-122"/>
              <a:ea typeface="汉仪楷体简" panose="02010609000101010101" charset="-122"/>
            </a:endParaRPr>
          </a:p>
          <a:p>
            <a:pPr indent="323850"/>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①“</a:t>
            </a:r>
            <a:r>
              <a:rPr lang="zh-CN" altLang="en-US" sz="2800" b="1">
                <a:solidFill>
                  <a:srgbClr val="FF0000"/>
                </a:solidFill>
                <a:latin typeface="汉仪楷体简" panose="02010609000101010101" charset="-122"/>
                <a:ea typeface="汉仪楷体简" panose="02010609000101010101" charset="-122"/>
              </a:rPr>
              <a:t>红色”与“非红色”</a:t>
            </a:r>
            <a:endParaRPr lang="zh-CN" altLang="en-US" sz="2800" b="1">
              <a:solidFill>
                <a:srgbClr val="FF0000"/>
              </a:solidFill>
              <a:latin typeface="汉仪楷体简" panose="02010609000101010101" charset="-122"/>
              <a:ea typeface="汉仪楷体简" panose="02010609000101010101" charset="-122"/>
            </a:endParaRPr>
          </a:p>
          <a:p>
            <a:pPr indent="323850"/>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②“</a:t>
            </a:r>
            <a:r>
              <a:rPr lang="zh-CN" altLang="en-US" sz="2800" b="1">
                <a:solidFill>
                  <a:srgbClr val="FF0000"/>
                </a:solidFill>
                <a:latin typeface="汉仪楷体简" panose="02010609000101010101" charset="-122"/>
                <a:ea typeface="汉仪楷体简" panose="02010609000101010101" charset="-122"/>
              </a:rPr>
              <a:t>成年人”与“非成年人”</a:t>
            </a:r>
            <a:endParaRPr lang="zh-CN" altLang="en-US" sz="2800" b="1">
              <a:solidFill>
                <a:srgbClr val="FF0000"/>
              </a:solidFill>
              <a:latin typeface="汉仪楷体简" panose="02010609000101010101" charset="-122"/>
              <a:ea typeface="汉仪楷体简" panose="02010609000101010101" charset="-122"/>
            </a:endParaRPr>
          </a:p>
          <a:p>
            <a:pPr indent="323850"/>
            <a:r>
              <a:rPr lang="zh-CN" altLang="en-US" sz="2800" b="1">
                <a:solidFill>
                  <a:srgbClr val="FF0000"/>
                </a:solidFill>
                <a:latin typeface="汉仪楷体简" panose="02010609000101010101" charset="-122"/>
                <a:ea typeface="汉仪楷体简" panose="02010609000101010101" charset="-122"/>
              </a:rPr>
              <a:t>    </a:t>
            </a:r>
            <a:r>
              <a:rPr lang="en-US" altLang="zh-CN" sz="2800" b="1">
                <a:solidFill>
                  <a:srgbClr val="FF0000"/>
                </a:solidFill>
                <a:latin typeface="汉仪楷体简" panose="02010609000101010101" charset="-122"/>
                <a:ea typeface="汉仪楷体简" panose="02010609000101010101" charset="-122"/>
              </a:rPr>
              <a:t>③“</a:t>
            </a:r>
            <a:r>
              <a:rPr lang="zh-CN" altLang="en-US" sz="2800" b="1">
                <a:solidFill>
                  <a:srgbClr val="FF0000"/>
                </a:solidFill>
                <a:latin typeface="汉仪楷体简" panose="02010609000101010101" charset="-122"/>
                <a:ea typeface="汉仪楷体简" panose="02010609000101010101" charset="-122"/>
              </a:rPr>
              <a:t>男演员”与“女演员”</a:t>
            </a:r>
            <a:endParaRPr lang="zh-CN" altLang="en-US" sz="2800" b="1">
              <a:solidFill>
                <a:srgbClr val="FF0000"/>
              </a:solidFill>
              <a:latin typeface="汉仪楷体简" panose="02010609000101010101" charset="-122"/>
              <a:ea typeface="汉仪楷体简" panose="02010609000101010101" charset="-122"/>
            </a:endParaRPr>
          </a:p>
        </p:txBody>
      </p:sp>
      <p:sp>
        <p:nvSpPr>
          <p:cNvPr id="47115" name="矩形 47114"/>
          <p:cNvSpPr/>
          <p:nvPr/>
        </p:nvSpPr>
        <p:spPr>
          <a:xfrm>
            <a:off x="1274763" y="5313363"/>
            <a:ext cx="7848600" cy="1541462"/>
          </a:xfrm>
          <a:prstGeom prst="rect">
            <a:avLst/>
          </a:prstGeom>
          <a:solidFill>
            <a:srgbClr val="FFFF99">
              <a:alpha val="100000"/>
            </a:srgbClr>
          </a:solidFill>
          <a:ln w="9525">
            <a:noFill/>
          </a:ln>
        </p:spPr>
        <p:txBody>
          <a:bodyPr anchor="ctr">
            <a:spAutoFit/>
          </a:bodyPr>
          <a:p>
            <a:pPr>
              <a:lnSpc>
                <a:spcPct val="170000"/>
              </a:lnSpc>
            </a:pPr>
            <a:r>
              <a:rPr lang="zh-CN" altLang="en-US" sz="2800">
                <a:solidFill>
                  <a:srgbClr val="FF0000"/>
                </a:solidFill>
                <a:latin typeface="微软雅黑" panose="020B0503020204020204" charset="-122"/>
                <a:ea typeface="微软雅黑" panose="020B0503020204020204" charset="-122"/>
              </a:rPr>
              <a:t>矛盾关系表明：所有</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不是</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，所有</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不是</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；所有</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是</a:t>
            </a:r>
            <a:r>
              <a:rPr lang="en-US" altLang="zh-CN" sz="2800">
                <a:solidFill>
                  <a:srgbClr val="FF0000"/>
                </a:solidFill>
                <a:latin typeface="微软雅黑" panose="020B0503020204020204" charset="-122"/>
                <a:ea typeface="微软雅黑" panose="020B0503020204020204" charset="-122"/>
              </a:rPr>
              <a:t>c</a:t>
            </a:r>
            <a:r>
              <a:rPr lang="zh-CN" altLang="en-US" sz="2800">
                <a:solidFill>
                  <a:srgbClr val="FF0000"/>
                </a:solidFill>
                <a:latin typeface="微软雅黑" panose="020B0503020204020204" charset="-122"/>
                <a:ea typeface="微软雅黑" panose="020B0503020204020204" charset="-122"/>
              </a:rPr>
              <a:t>，所有</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是</a:t>
            </a:r>
            <a:r>
              <a:rPr lang="en-US" altLang="zh-CN" sz="2800">
                <a:solidFill>
                  <a:srgbClr val="FF0000"/>
                </a:solidFill>
                <a:latin typeface="微软雅黑" panose="020B0503020204020204" charset="-122"/>
                <a:ea typeface="微软雅黑" panose="020B0503020204020204" charset="-122"/>
              </a:rPr>
              <a:t>c</a:t>
            </a:r>
            <a:r>
              <a:rPr lang="zh-CN" altLang="en-US" sz="2800">
                <a:solidFill>
                  <a:srgbClr val="FF0000"/>
                </a:solidFill>
                <a:latin typeface="微软雅黑" panose="020B0503020204020204" charset="-122"/>
                <a:ea typeface="微软雅黑" panose="020B0503020204020204" charset="-122"/>
              </a:rPr>
              <a:t>，并且所有</a:t>
            </a:r>
            <a:r>
              <a:rPr lang="en-US" altLang="zh-CN" sz="2800">
                <a:solidFill>
                  <a:srgbClr val="FF0000"/>
                </a:solidFill>
                <a:latin typeface="微软雅黑" panose="020B0503020204020204" charset="-122"/>
                <a:ea typeface="微软雅黑" panose="020B0503020204020204" charset="-122"/>
              </a:rPr>
              <a:t>a</a:t>
            </a:r>
            <a:r>
              <a:rPr lang="zh-CN" altLang="en-US" sz="2800">
                <a:solidFill>
                  <a:srgbClr val="FF0000"/>
                </a:solidFill>
                <a:latin typeface="微软雅黑" panose="020B0503020204020204" charset="-122"/>
                <a:ea typeface="微软雅黑" panose="020B0503020204020204" charset="-122"/>
              </a:rPr>
              <a:t>加所有</a:t>
            </a:r>
            <a:r>
              <a:rPr lang="en-US" altLang="zh-CN" sz="2800">
                <a:solidFill>
                  <a:srgbClr val="FF0000"/>
                </a:solidFill>
                <a:latin typeface="微软雅黑" panose="020B0503020204020204" charset="-122"/>
                <a:ea typeface="微软雅黑" panose="020B0503020204020204" charset="-122"/>
              </a:rPr>
              <a:t>b</a:t>
            </a:r>
            <a:r>
              <a:rPr lang="zh-CN" altLang="en-US" sz="2800">
                <a:solidFill>
                  <a:srgbClr val="FF0000"/>
                </a:solidFill>
                <a:latin typeface="微软雅黑" panose="020B0503020204020204" charset="-122"/>
                <a:ea typeface="微软雅黑" panose="020B0503020204020204" charset="-122"/>
              </a:rPr>
              <a:t>等于</a:t>
            </a:r>
            <a:r>
              <a:rPr lang="en-US" altLang="zh-CN" sz="2800">
                <a:solidFill>
                  <a:srgbClr val="FF0000"/>
                </a:solidFill>
                <a:latin typeface="微软雅黑" panose="020B0503020204020204" charset="-122"/>
                <a:ea typeface="微软雅黑" panose="020B0503020204020204" charset="-122"/>
              </a:rPr>
              <a:t>c</a:t>
            </a:r>
            <a:r>
              <a:rPr lang="zh-CN" altLang="en-US" sz="2800">
                <a:solidFill>
                  <a:srgbClr val="FF0000"/>
                </a:solidFill>
                <a:latin typeface="微软雅黑" panose="020B0503020204020204" charset="-122"/>
                <a:ea typeface="微软雅黑" panose="020B0503020204020204" charset="-122"/>
              </a:rPr>
              <a:t>。</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linds(horizontal)">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checkerboard(across)">
                                      <p:cBhvr>
                                        <p:cTn id="12" dur="500"/>
                                        <p:tgtEl>
                                          <p:spTgt spid="4710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7114"/>
                                        </p:tgtEl>
                                        <p:attrNameLst>
                                          <p:attrName>style.visibility</p:attrName>
                                        </p:attrNameLst>
                                      </p:cBhvr>
                                      <p:to>
                                        <p:strVal val="visible"/>
                                      </p:to>
                                    </p:set>
                                    <p:animEffect transition="in" filter="dissolve">
                                      <p:cBhvr>
                                        <p:cTn id="17" dur="500"/>
                                        <p:tgtEl>
                                          <p:spTgt spid="4711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7115"/>
                                        </p:tgtEl>
                                        <p:attrNameLst>
                                          <p:attrName>style.visibility</p:attrName>
                                        </p:attrNameLst>
                                      </p:cBhvr>
                                      <p:to>
                                        <p:strVal val="visible"/>
                                      </p:to>
                                    </p:set>
                                    <p:animEffect transition="in" filter="circle(in)">
                                      <p:cBhvr>
                                        <p:cTn id="22" dur="2000"/>
                                        <p:tgtEl>
                                          <p:spTgt spid="47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14" grpId="0" bldLvl="0"/>
      <p:bldP spid="47115" grpId="0" bldLvl="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8130" name="标题 48129"/>
          <p:cNvSpPr>
            <a:spLocks noGrp="1" noRot="1"/>
          </p:cNvSpPr>
          <p:nvPr>
            <p:ph type="title"/>
          </p:nvPr>
        </p:nvSpPr>
        <p:spPr>
          <a:xfrm>
            <a:off x="612775" y="406400"/>
            <a:ext cx="8385175" cy="914400"/>
          </a:xfrm>
          <a:ln/>
        </p:spPr>
        <p:txBody>
          <a:bodyPr anchor="ctr"/>
          <a:p>
            <a:r>
              <a:rPr lang="zh-CN" altLang="en-US" b="1">
                <a:ea typeface="微软雅黑" panose="020B0503020204020204" charset="-122"/>
              </a:rPr>
              <a:t>设题的三种情形</a:t>
            </a:r>
            <a:endParaRPr lang="zh-CN" altLang="en-US" b="1">
              <a:ea typeface="微软雅黑" panose="020B0503020204020204" charset="-122"/>
            </a:endParaRPr>
          </a:p>
        </p:txBody>
      </p:sp>
      <p:sp>
        <p:nvSpPr>
          <p:cNvPr id="48131" name="文本占位符 48130"/>
          <p:cNvSpPr>
            <a:spLocks noGrp="1" noRot="1"/>
          </p:cNvSpPr>
          <p:nvPr>
            <p:ph type="body" idx="1"/>
          </p:nvPr>
        </p:nvSpPr>
        <p:spPr>
          <a:xfrm>
            <a:off x="1588" y="1127125"/>
            <a:ext cx="9053512" cy="3951288"/>
          </a:xfrm>
          <a:ln/>
        </p:spPr>
        <p:txBody>
          <a:bodyPr/>
          <a:p>
            <a:pPr>
              <a:buNone/>
            </a:pPr>
            <a:endParaRPr lang="en-US" altLang="zh-CN" dirty="0"/>
          </a:p>
          <a:p>
            <a:r>
              <a:rPr lang="en-US" altLang="zh-CN" sz="3600" b="1" dirty="0">
                <a:latin typeface="汉仪行楷简" panose="02010609000101010101" charset="-122"/>
                <a:ea typeface="汉仪行楷简" panose="02010609000101010101" charset="-122"/>
              </a:rPr>
              <a:t>1</a:t>
            </a:r>
            <a:r>
              <a:rPr lang="zh-CN" altLang="en-US" sz="3600" b="1" dirty="0">
                <a:latin typeface="汉仪行楷简" panose="02010609000101010101" charset="-122"/>
                <a:ea typeface="汉仪行楷简" panose="02010609000101010101" charset="-122"/>
              </a:rPr>
              <a:t>、</a:t>
            </a:r>
            <a:r>
              <a:rPr lang="zh-CN" altLang="en-US" sz="3600" b="1" dirty="0">
                <a:solidFill>
                  <a:schemeClr val="tx2"/>
                </a:solidFill>
                <a:latin typeface="汉仪行楷简" panose="02010609000101010101" charset="-122"/>
                <a:ea typeface="汉仪行楷简" panose="02010609000101010101" charset="-122"/>
              </a:rPr>
              <a:t>形同意同</a:t>
            </a:r>
            <a:r>
              <a:rPr lang="en-US" altLang="zh-CN" sz="3600" b="1" dirty="0">
                <a:latin typeface="汉仪行楷简" panose="02010609000101010101" charset="-122"/>
                <a:ea typeface="汉仪行楷简" panose="02010609000101010101" charset="-122"/>
              </a:rPr>
              <a:t>——</a:t>
            </a:r>
            <a:r>
              <a:rPr lang="zh-CN" altLang="en-US" sz="3600" b="1" dirty="0">
                <a:latin typeface="汉仪行楷简" panose="02010609000101010101" charset="-122"/>
                <a:ea typeface="汉仪行楷简" panose="02010609000101010101" charset="-122"/>
              </a:rPr>
              <a:t>信息吻合，直接判断</a:t>
            </a:r>
            <a:endParaRPr lang="zh-CN" altLang="en-US" sz="3600" b="1" dirty="0">
              <a:latin typeface="汉仪行楷简" panose="02010609000101010101" charset="-122"/>
              <a:ea typeface="汉仪行楷简" panose="02010609000101010101" charset="-122"/>
            </a:endParaRPr>
          </a:p>
          <a:p>
            <a:endParaRPr lang="zh-CN" altLang="en-US" b="1" dirty="0">
              <a:latin typeface="汉仪行楷简" panose="02010609000101010101" charset="-122"/>
              <a:ea typeface="汉仪行楷简" panose="02010609000101010101" charset="-122"/>
            </a:endParaRPr>
          </a:p>
          <a:p>
            <a:r>
              <a:rPr lang="en-US" altLang="zh-CN" sz="3600" b="1" dirty="0">
                <a:latin typeface="汉仪行楷简" panose="02010609000101010101" charset="-122"/>
                <a:ea typeface="汉仪行楷简" panose="02010609000101010101" charset="-122"/>
              </a:rPr>
              <a:t>2</a:t>
            </a:r>
            <a:r>
              <a:rPr lang="zh-CN" altLang="en-US" sz="3600" b="1" dirty="0">
                <a:latin typeface="汉仪行楷简" panose="02010609000101010101" charset="-122"/>
                <a:ea typeface="汉仪行楷简" panose="02010609000101010101" charset="-122"/>
              </a:rPr>
              <a:t>、</a:t>
            </a:r>
            <a:r>
              <a:rPr lang="zh-CN" altLang="en-US" sz="3600" b="1" dirty="0">
                <a:solidFill>
                  <a:schemeClr val="tx2"/>
                </a:solidFill>
                <a:latin typeface="汉仪行楷简" panose="02010609000101010101" charset="-122"/>
                <a:ea typeface="汉仪行楷简" panose="02010609000101010101" charset="-122"/>
              </a:rPr>
              <a:t>形异意同</a:t>
            </a:r>
            <a:r>
              <a:rPr lang="en-US" altLang="zh-CN" sz="3600" b="1" dirty="0">
                <a:latin typeface="汉仪行楷简" panose="02010609000101010101" charset="-122"/>
                <a:ea typeface="汉仪行楷简" panose="02010609000101010101" charset="-122"/>
              </a:rPr>
              <a:t>——</a:t>
            </a:r>
            <a:r>
              <a:rPr lang="zh-CN" altLang="en-US" sz="3600" b="1" dirty="0">
                <a:latin typeface="汉仪行楷简" panose="02010609000101010101" charset="-122"/>
                <a:ea typeface="汉仪行楷简" panose="02010609000101010101" charset="-122"/>
              </a:rPr>
              <a:t>有所转换，实质一致</a:t>
            </a:r>
            <a:endParaRPr lang="zh-CN" altLang="en-US" sz="3600" b="1" dirty="0">
              <a:latin typeface="汉仪行楷简" panose="02010609000101010101" charset="-122"/>
              <a:ea typeface="汉仪行楷简" panose="02010609000101010101" charset="-122"/>
            </a:endParaRPr>
          </a:p>
          <a:p>
            <a:endParaRPr lang="en-US" altLang="zh-CN" b="1" dirty="0">
              <a:latin typeface="汉仪行楷简" panose="02010609000101010101" charset="-122"/>
              <a:ea typeface="汉仪行楷简" panose="02010609000101010101" charset="-122"/>
            </a:endParaRPr>
          </a:p>
          <a:p>
            <a:r>
              <a:rPr lang="en-US" altLang="zh-CN" sz="3600" b="1" dirty="0">
                <a:latin typeface="汉仪行楷简" panose="02010609000101010101" charset="-122"/>
                <a:ea typeface="汉仪行楷简" panose="02010609000101010101" charset="-122"/>
              </a:rPr>
              <a:t>3</a:t>
            </a:r>
            <a:r>
              <a:rPr lang="zh-CN" altLang="en-US" sz="3600" b="1" dirty="0">
                <a:latin typeface="汉仪行楷简" panose="02010609000101010101" charset="-122"/>
                <a:ea typeface="汉仪行楷简" panose="02010609000101010101" charset="-122"/>
              </a:rPr>
              <a:t>、</a:t>
            </a:r>
            <a:r>
              <a:rPr lang="zh-CN" altLang="en-US" sz="3600" b="1" dirty="0">
                <a:solidFill>
                  <a:schemeClr val="tx2"/>
                </a:solidFill>
                <a:latin typeface="汉仪行楷简" panose="02010609000101010101" charset="-122"/>
                <a:ea typeface="汉仪行楷简" panose="02010609000101010101" charset="-122"/>
              </a:rPr>
              <a:t>形似意异</a:t>
            </a:r>
            <a:r>
              <a:rPr lang="en-US" altLang="zh-CN" sz="3600" b="1" dirty="0">
                <a:latin typeface="汉仪行楷简" panose="02010609000101010101" charset="-122"/>
                <a:ea typeface="汉仪行楷简" panose="02010609000101010101" charset="-122"/>
              </a:rPr>
              <a:t>——</a:t>
            </a:r>
            <a:r>
              <a:rPr lang="zh-CN" altLang="en-US" sz="3600" b="1" dirty="0">
                <a:latin typeface="汉仪行楷简" panose="02010609000101010101" charset="-122"/>
                <a:ea typeface="汉仪行楷简" panose="02010609000101010101" charset="-122"/>
              </a:rPr>
              <a:t>迷惑性大，格外留意</a:t>
            </a:r>
            <a:endParaRPr lang="zh-CN" altLang="en-US" sz="3600" b="1" dirty="0">
              <a:latin typeface="汉仪行楷简" panose="02010609000101010101" charset="-122"/>
              <a:ea typeface="汉仪行楷简" panose="02010609000101010101" charset="-122"/>
            </a:endParaRPr>
          </a:p>
        </p:txBody>
      </p:sp>
      <p:sp>
        <p:nvSpPr>
          <p:cNvPr id="48132" name="文本框 48131"/>
          <p:cNvSpPr txBox="1"/>
          <p:nvPr/>
        </p:nvSpPr>
        <p:spPr>
          <a:xfrm>
            <a:off x="114300" y="5659438"/>
            <a:ext cx="9039225" cy="1066800"/>
          </a:xfrm>
          <a:prstGeom prst="rect">
            <a:avLst/>
          </a:prstGeom>
          <a:solidFill>
            <a:srgbClr val="FFFF99">
              <a:alpha val="100000"/>
            </a:srgbClr>
          </a:solidFill>
          <a:ln w="9525">
            <a:noFill/>
          </a:ln>
        </p:spPr>
        <p:txBody>
          <a:bodyPr wrap="square">
            <a:spAutoFit/>
          </a:bodyPr>
          <a:p>
            <a:r>
              <a:rPr lang="zh-CN" altLang="en-US" sz="3200">
                <a:solidFill>
                  <a:srgbClr val="FF0000"/>
                </a:solidFill>
                <a:latin typeface="Arial" panose="020B0604020202020204" pitchFamily="34" charset="0"/>
                <a:ea typeface="微软雅黑" panose="020B0503020204020204" charset="-122"/>
              </a:rPr>
              <a:t>切记：</a:t>
            </a:r>
            <a:endParaRPr lang="zh-CN" altLang="en-US" sz="3200">
              <a:solidFill>
                <a:srgbClr val="FF0000"/>
              </a:solidFill>
              <a:latin typeface="Arial" panose="020B0604020202020204" pitchFamily="34" charset="0"/>
              <a:ea typeface="微软雅黑" panose="020B0503020204020204" charset="-122"/>
            </a:endParaRPr>
          </a:p>
          <a:p>
            <a:r>
              <a:rPr lang="zh-CN" altLang="en-US" sz="3200">
                <a:solidFill>
                  <a:srgbClr val="FF0000"/>
                </a:solidFill>
                <a:latin typeface="Arial" panose="020B0604020202020204" pitchFamily="34" charset="0"/>
                <a:ea typeface="微软雅黑" panose="020B0503020204020204" charset="-122"/>
              </a:rPr>
              <a:t>每个错误项都是可以从原文中找出依据排除的。</a:t>
            </a:r>
            <a:endParaRPr lang="zh-CN" altLang="en-US" sz="3200">
              <a:solidFill>
                <a:srgbClr val="FF0000"/>
              </a:solidFill>
              <a:latin typeface="Arial" panose="020B0604020202020204" pitchFamily="34" charset="0"/>
              <a:ea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ppt_x"/>
                                          </p:val>
                                        </p:tav>
                                        <p:tav tm="100000">
                                          <p:val>
                                            <p:strVal val="#ppt_x"/>
                                          </p:val>
                                        </p:tav>
                                      </p:tavLst>
                                    </p:anim>
                                    <p:anim calcmode="lin" valueType="num">
                                      <p:cBhvr additive="base">
                                        <p:cTn id="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ldLvl="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9154" name="Text Box 2"/>
          <p:cNvSpPr/>
          <p:nvPr/>
        </p:nvSpPr>
        <p:spPr>
          <a:xfrm>
            <a:off x="-177800" y="1196975"/>
            <a:ext cx="1004888" cy="5205413"/>
          </a:xfrm>
          <a:prstGeom prst="rect">
            <a:avLst/>
          </a:prstGeom>
          <a:noFill/>
          <a:ln w="9525">
            <a:noFill/>
          </a:ln>
        </p:spPr>
        <p:txBody>
          <a:bodyPr wrap="square">
            <a:spAutoFit/>
          </a:bodyPr>
          <a:p>
            <a:r>
              <a:rPr lang="zh-CN" altLang="en-US" sz="3600" dirty="0">
                <a:solidFill>
                  <a:srgbClr val="FF0000"/>
                </a:solidFill>
                <a:latin typeface="Lucida Sans Unicode" panose="020B0602030504020204" charset="0"/>
                <a:ea typeface="微软雅黑" panose="020B0503020204020204" charset="-122"/>
                <a:sym typeface="黑体" panose="02010609060101010101" pitchFamily="2" charset="-122"/>
              </a:rPr>
              <a:t>三、设误的常用六种方法</a:t>
            </a:r>
            <a:r>
              <a:rPr lang="zh-CN" altLang="en-US" sz="36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36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endParaRPr lang="zh-CN" altLang="en-US" sz="1800" b="1"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
        <p:nvSpPr>
          <p:cNvPr id="49155" name="Text Box 3"/>
          <p:cNvSpPr/>
          <p:nvPr/>
        </p:nvSpPr>
        <p:spPr>
          <a:xfrm>
            <a:off x="1160463" y="103188"/>
            <a:ext cx="8015287" cy="6661150"/>
          </a:xfrm>
          <a:prstGeom prst="rect">
            <a:avLst/>
          </a:prstGeom>
          <a:solidFill>
            <a:srgbClr val="FFFF99">
              <a:alpha val="100000"/>
            </a:srgbClr>
          </a:solidFill>
          <a:ln w="9525">
            <a:noFill/>
          </a:ln>
        </p:spPr>
        <p:txBody>
          <a:bodyPr wrap="square">
            <a:spAutoFit/>
          </a:bodyPr>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删：</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删减定语、状语，有可能造成内容的扩大或     </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对内容的曲解。</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添</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添加定语或状语，造成对内容的曲解。</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调</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调换。调换词语或句子顺序，从而改变句  </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意。</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改</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改变说法，或换用别的的词语代替，造成似</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是而非。比如因果颠倒、主客体颠倒、部分</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涵盖全体、整体替代局部</a:t>
            </a:r>
            <a:r>
              <a:rPr lang="en-US" altLang="zh-CN" sz="2800" dirty="0">
                <a:solidFill>
                  <a:schemeClr val="accent2"/>
                </a:solidFill>
                <a:latin typeface="微软雅黑" panose="020B0503020204020204" charset="-122"/>
                <a:ea typeface="微软雅黑" panose="020B0503020204020204" charset="-122"/>
                <a:sym typeface="Lucida Sans Unicode" panose="020B0602030504020204" charset="0"/>
              </a:rPr>
              <a:t>……</a:t>
            </a:r>
            <a:endParaRPr lang="zh-CN" altLang="en-US" sz="2800" dirty="0">
              <a:solidFill>
                <a:schemeClr val="accent2"/>
              </a:solidFill>
              <a:latin typeface="微软雅黑" panose="020B0503020204020204" charset="-122"/>
              <a:ea typeface="微软雅黑" panose="020B0503020204020204" charset="-122"/>
              <a:sym typeface="Lucida Sans Unicode" panose="020B0602030504020204" charset="0"/>
            </a:endParaRPr>
          </a:p>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漏</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遗漏。看似是保留原文词句，但结合题干来</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看只是强调了问题的某一方面，而有意漏掉</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了另一方面。</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latin typeface="微软雅黑" panose="020B0503020204020204" charset="-122"/>
                <a:ea typeface="微软雅黑" panose="020B0503020204020204" charset="-122"/>
                <a:sym typeface="黑体" panose="02010609060101010101" pitchFamily="2" charset="-122"/>
              </a:rPr>
              <a:t>凑</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拼凑。将意义有关或无关的几个词语（句</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子）杂糅凑合而造成错误，或者将望文生</a:t>
            </a:r>
            <a:endPar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endParaRPr>
          </a:p>
          <a:p>
            <a:pPr>
              <a:lnSpc>
                <a:spcPct val="11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义的几个义项强加进去，干扰判断。</a:t>
            </a:r>
            <a:endParaRPr lang="zh-CN" altLang="en-US" sz="1800" dirty="0">
              <a:latin typeface="微软雅黑" panose="020B0503020204020204" charset="-122"/>
              <a:ea typeface="微软雅黑" panose="020B0503020204020204" charset="-122"/>
            </a:endParaRPr>
          </a:p>
        </p:txBody>
      </p:sp>
      <p:sp>
        <p:nvSpPr>
          <p:cNvPr id="49156" name="AutoShape 4"/>
          <p:cNvSpPr/>
          <p:nvPr/>
        </p:nvSpPr>
        <p:spPr>
          <a:xfrm>
            <a:off x="684213" y="333375"/>
            <a:ext cx="504825" cy="5903913"/>
          </a:xfrm>
          <a:prstGeom prst="leftBrace">
            <a:avLst>
              <a:gd name="adj1" fmla="val 97403"/>
              <a:gd name="adj2" fmla="val 50000"/>
            </a:avLst>
          </a:prstGeom>
          <a:noFill/>
          <a:ln w="9525" cap="flat" cmpd="sng">
            <a:solidFill>
              <a:schemeClr val="tx1"/>
            </a:solidFill>
            <a:prstDash val="solid"/>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p:cTn id="7" dur="500" fill="hold"/>
                                        <p:tgtEl>
                                          <p:spTgt spid="49154"/>
                                        </p:tgtEl>
                                        <p:attrNameLst>
                                          <p:attrName>ppt_x</p:attrName>
                                        </p:attrNameLst>
                                      </p:cBhvr>
                                      <p:tavLst>
                                        <p:tav tm="0">
                                          <p:val>
                                            <p:strVal val="#ppt_x"/>
                                          </p:val>
                                        </p:tav>
                                        <p:tav tm="100000">
                                          <p:val>
                                            <p:strVal val="#ppt_x"/>
                                          </p:val>
                                        </p:tav>
                                      </p:tavLst>
                                    </p:anim>
                                    <p:anim calcmode="lin" valueType="num">
                                      <p:cBhvr>
                                        <p:cTn id="8" dur="500" fill="hold"/>
                                        <p:tgtEl>
                                          <p:spTgt spid="491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6"/>
                                        </p:tgtEl>
                                        <p:attrNameLst>
                                          <p:attrName>style.visibility</p:attrName>
                                        </p:attrNameLst>
                                      </p:cBhvr>
                                      <p:to>
                                        <p:strVal val="visible"/>
                                      </p:to>
                                    </p:set>
                                    <p:anim calcmode="lin" valueType="num">
                                      <p:cBhvr>
                                        <p:cTn id="13" dur="500" fill="hold"/>
                                        <p:tgtEl>
                                          <p:spTgt spid="49156"/>
                                        </p:tgtEl>
                                        <p:attrNameLst>
                                          <p:attrName>ppt_x</p:attrName>
                                        </p:attrNameLst>
                                      </p:cBhvr>
                                      <p:tavLst>
                                        <p:tav tm="0">
                                          <p:val>
                                            <p:strVal val="#ppt_x"/>
                                          </p:val>
                                        </p:tav>
                                        <p:tav tm="100000">
                                          <p:val>
                                            <p:strVal val="#ppt_x"/>
                                          </p:val>
                                        </p:tav>
                                      </p:tavLst>
                                    </p:anim>
                                    <p:anim calcmode="lin" valueType="num">
                                      <p:cBhvr>
                                        <p:cTn id="14"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9155"/>
                                        </p:tgtEl>
                                        <p:attrNameLst>
                                          <p:attrName>style.visibility</p:attrName>
                                        </p:attrNameLst>
                                      </p:cBhvr>
                                      <p:to>
                                        <p:strVal val="visible"/>
                                      </p:to>
                                    </p:set>
                                    <p:anim calcmode="lin" valueType="num">
                                      <p:cBhvr>
                                        <p:cTn id="19" dur="500" fill="hold"/>
                                        <p:tgtEl>
                                          <p:spTgt spid="49155"/>
                                        </p:tgtEl>
                                        <p:attrNameLst>
                                          <p:attrName>ppt_x</p:attrName>
                                        </p:attrNameLst>
                                      </p:cBhvr>
                                      <p:tavLst>
                                        <p:tav tm="0">
                                          <p:val>
                                            <p:strVal val="#ppt_x"/>
                                          </p:val>
                                        </p:tav>
                                        <p:tav tm="100000">
                                          <p:val>
                                            <p:strVal val="#ppt_x"/>
                                          </p:val>
                                        </p:tav>
                                      </p:tavLst>
                                    </p:anim>
                                    <p:anim calcmode="lin" valueType="num">
                                      <p:cBhvr>
                                        <p:cTn id="20"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bldLvl="0"/>
      <p:bldP spid="49155" grpId="0" bldLvl="0"/>
      <p:bldP spid="49156" grpId="0" bldLvl="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0178" name="Text Box 2"/>
          <p:cNvSpPr/>
          <p:nvPr/>
        </p:nvSpPr>
        <p:spPr>
          <a:xfrm>
            <a:off x="155575" y="1184275"/>
            <a:ext cx="730250" cy="4508500"/>
          </a:xfrm>
          <a:prstGeom prst="rect">
            <a:avLst/>
          </a:prstGeom>
          <a:noFill/>
          <a:ln w="9525">
            <a:noFill/>
          </a:ln>
        </p:spPr>
        <p:txBody>
          <a:bodyPr wrap="square">
            <a:spAutoFit/>
          </a:bodyPr>
          <a:p>
            <a:pPr algn="ctr">
              <a:spcBef>
                <a:spcPct val="50000"/>
              </a:spcBef>
            </a:pPr>
            <a:r>
              <a:rPr lang="zh-CN" altLang="en-US" sz="3600" b="1" dirty="0">
                <a:solidFill>
                  <a:srgbClr val="FF0000"/>
                </a:solidFill>
                <a:latin typeface="Times New Roman" panose="02020603050405020304" pitchFamily="2" charset="0"/>
                <a:ea typeface="微软雅黑" panose="020B0503020204020204" charset="-122"/>
                <a:sym typeface="Times New Roman" panose="02020603050405020304" pitchFamily="2" charset="0"/>
              </a:rPr>
              <a:t>选择题设题陷阱</a:t>
            </a:r>
            <a:endParaRPr lang="zh-CN" altLang="en-US" sz="2800" b="1" dirty="0">
              <a:solidFill>
                <a:srgbClr val="3333FF"/>
              </a:solidFill>
              <a:latin typeface="Times New Roman" panose="02020603050405020304" pitchFamily="2" charset="0"/>
              <a:ea typeface="微软雅黑" panose="020B0503020204020204" charset="-122"/>
              <a:sym typeface="Times New Roman" panose="02020603050405020304" pitchFamily="2" charset="0"/>
            </a:endParaRPr>
          </a:p>
        </p:txBody>
      </p:sp>
      <p:sp>
        <p:nvSpPr>
          <p:cNvPr id="50179" name="AutoShape 3"/>
          <p:cNvSpPr/>
          <p:nvPr/>
        </p:nvSpPr>
        <p:spPr>
          <a:xfrm>
            <a:off x="858838" y="1036638"/>
            <a:ext cx="212725" cy="4826000"/>
          </a:xfrm>
          <a:prstGeom prst="leftBrace">
            <a:avLst>
              <a:gd name="adj1" fmla="val 189054"/>
              <a:gd name="adj2" fmla="val 50000"/>
            </a:avLst>
          </a:prstGeom>
          <a:noFill/>
          <a:ln w="28575" cap="flat" cmpd="sng">
            <a:solidFill>
              <a:schemeClr val="tx1"/>
            </a:solidFill>
            <a:prstDash val="solid"/>
            <a:headEnd type="triangle" w="med" len="med"/>
            <a:tailEnd type="triangl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50180" name="Text Box 4"/>
          <p:cNvSpPr/>
          <p:nvPr/>
        </p:nvSpPr>
        <p:spPr>
          <a:xfrm>
            <a:off x="1262063" y="120650"/>
            <a:ext cx="6046787" cy="6700838"/>
          </a:xfrm>
          <a:prstGeom prst="rect">
            <a:avLst/>
          </a:prstGeom>
          <a:solidFill>
            <a:srgbClr val="FFFF99">
              <a:alpha val="100000"/>
            </a:srgbClr>
          </a:solidFill>
          <a:ln w="9525">
            <a:noFill/>
          </a:ln>
        </p:spPr>
        <p:txBody>
          <a:bodyPr wrap="square">
            <a:spAutoFit/>
          </a:bodyPr>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Times New Roman" panose="02020603050405020304" pitchFamily="2" charset="0"/>
              </a:rPr>
              <a:t>整体与部分</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以偏概全</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 </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已然与未然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混淆条件</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前期与后期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混淆时间</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主要和次要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主次颠倒</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原因与结果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强加因果</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有据与凭空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无中生有</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可能与必然（</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混淆模态</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言此与言彼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张冠李戴</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相似与相关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偷换概念</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肯定与否定（</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肯定与否定失当</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endPar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客观与夸大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歪曲事实</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必要与充分（</a:t>
            </a:r>
            <a:r>
              <a:rPr lang="zh-CN" altLang="en-US" sz="2800" dirty="0">
                <a:solidFill>
                  <a:srgbClr val="0000FF"/>
                </a:solidFill>
                <a:latin typeface="微软雅黑" panose="020B0503020204020204" charset="-122"/>
                <a:ea typeface="微软雅黑" panose="020B0503020204020204" charset="-122"/>
                <a:sym typeface="Arial Black" panose="020B0A04020102020204" pitchFamily="2" charset="0"/>
              </a:rPr>
              <a:t>逻辑混淆</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b="1" dirty="0">
              <a:solidFill>
                <a:schemeClr val="tx2"/>
              </a:solidFill>
              <a:latin typeface="微软雅黑" panose="020B0503020204020204" charset="-122"/>
              <a:ea typeface="微软雅黑" panose="020B0503020204020204" charset="-122"/>
              <a:sym typeface="Arial Black" panose="020B0A04020102020204" pitchFamily="2" charset="0"/>
            </a:endParaRPr>
          </a:p>
        </p:txBody>
      </p:sp>
      <p:sp>
        <p:nvSpPr>
          <p:cNvPr id="50181" name="AutoShape 5"/>
          <p:cNvSpPr/>
          <p:nvPr/>
        </p:nvSpPr>
        <p:spPr>
          <a:xfrm>
            <a:off x="7515225" y="1036638"/>
            <a:ext cx="284163" cy="4968875"/>
          </a:xfrm>
          <a:prstGeom prst="rightBrace">
            <a:avLst>
              <a:gd name="adj1" fmla="val 145797"/>
              <a:gd name="adj2" fmla="val 50000"/>
            </a:avLst>
          </a:prstGeom>
          <a:noFill/>
          <a:ln w="28575" cap="flat" cmpd="sng">
            <a:solidFill>
              <a:schemeClr val="tx1"/>
            </a:solidFill>
            <a:prstDash val="solid"/>
            <a:headEnd type="triangle" w="med" len="med"/>
            <a:tailEnd type="triangl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50182" name="Text Box 6"/>
          <p:cNvSpPr/>
          <p:nvPr/>
        </p:nvSpPr>
        <p:spPr>
          <a:xfrm>
            <a:off x="7999413" y="1743075"/>
            <a:ext cx="1096962" cy="3402013"/>
          </a:xfrm>
          <a:prstGeom prst="rect">
            <a:avLst/>
          </a:prstGeom>
          <a:noFill/>
          <a:ln w="9525">
            <a:noFill/>
          </a:ln>
        </p:spPr>
        <p:txBody>
          <a:bodyPr wrap="square">
            <a:spAutoFit/>
          </a:bodyPr>
          <a:p>
            <a:r>
              <a:rPr lang="zh-CN" altLang="en-US" sz="6000" dirty="0">
                <a:solidFill>
                  <a:srgbClr val="0033CC"/>
                </a:solidFill>
                <a:latin typeface="Lucida Sans Unicode" panose="020B0602030504020204" charset="0"/>
                <a:ea typeface="汉仪行楷简" panose="02010609000101010101" charset="-122"/>
                <a:sym typeface="黑体" panose="02010609060101010101" pitchFamily="2" charset="-122"/>
              </a:rPr>
              <a:t>比对原文</a:t>
            </a:r>
            <a:endParaRPr lang="zh-CN" altLang="en-US" sz="6000" dirty="0">
              <a:solidFill>
                <a:srgbClr val="0033CC"/>
              </a:solidFill>
              <a:latin typeface="Lucida Sans Unicode" panose="020B0602030504020204" charset="0"/>
              <a:ea typeface="汉仪行楷简" panose="02010609000101010101" charset="-122"/>
              <a:sym typeface="黑体" panose="02010609060101010101" pitchFamily="2" charset="-122"/>
            </a:endParaRPr>
          </a:p>
        </p:txBody>
      </p:sp>
      <p:sp>
        <p:nvSpPr>
          <p:cNvPr id="50183" name="Text Box 7"/>
          <p:cNvSpPr/>
          <p:nvPr/>
        </p:nvSpPr>
        <p:spPr>
          <a:xfrm>
            <a:off x="1166813" y="6315075"/>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p:cTn id="7" dur="500" fill="hold"/>
                                        <p:tgtEl>
                                          <p:spTgt spid="50178"/>
                                        </p:tgtEl>
                                        <p:attrNameLst>
                                          <p:attrName>ppt_x</p:attrName>
                                        </p:attrNameLst>
                                      </p:cBhvr>
                                      <p:tavLst>
                                        <p:tav tm="0">
                                          <p:val>
                                            <p:strVal val="0-#ppt_w/2"/>
                                          </p:val>
                                        </p:tav>
                                        <p:tav tm="100000">
                                          <p:val>
                                            <p:strVal val="#ppt_x"/>
                                          </p:val>
                                        </p:tav>
                                      </p:tavLst>
                                    </p:anim>
                                    <p:anim calcmode="lin" valueType="num">
                                      <p:cBhvr>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179"/>
                                        </p:tgtEl>
                                        <p:attrNameLst>
                                          <p:attrName>style.visibility</p:attrName>
                                        </p:attrNameLst>
                                      </p:cBhvr>
                                      <p:to>
                                        <p:strVal val="visible"/>
                                      </p:to>
                                    </p:set>
                                    <p:anim calcmode="lin" valueType="num">
                                      <p:cBhvr>
                                        <p:cTn id="13" dur="500" fill="hold"/>
                                        <p:tgtEl>
                                          <p:spTgt spid="50179"/>
                                        </p:tgtEl>
                                        <p:attrNameLst>
                                          <p:attrName>ppt_x</p:attrName>
                                        </p:attrNameLst>
                                      </p:cBhvr>
                                      <p:tavLst>
                                        <p:tav tm="0">
                                          <p:val>
                                            <p:strVal val="0-#ppt_w/2"/>
                                          </p:val>
                                        </p:tav>
                                        <p:tav tm="100000">
                                          <p:val>
                                            <p:strVal val="#ppt_x"/>
                                          </p:val>
                                        </p:tav>
                                      </p:tavLst>
                                    </p:anim>
                                    <p:anim calcmode="lin" valueType="num">
                                      <p:cBhvr>
                                        <p:cTn id="14" dur="500" fill="hold"/>
                                        <p:tgtEl>
                                          <p:spTgt spid="501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80"/>
                                        </p:tgtEl>
                                        <p:attrNameLst>
                                          <p:attrName>style.visibility</p:attrName>
                                        </p:attrNameLst>
                                      </p:cBhvr>
                                      <p:to>
                                        <p:strVal val="visible"/>
                                      </p:to>
                                    </p:set>
                                    <p:anim calcmode="lin" valueType="num">
                                      <p:cBhvr>
                                        <p:cTn id="19" dur="500" fill="hold"/>
                                        <p:tgtEl>
                                          <p:spTgt spid="50180"/>
                                        </p:tgtEl>
                                        <p:attrNameLst>
                                          <p:attrName>ppt_x</p:attrName>
                                        </p:attrNameLst>
                                      </p:cBhvr>
                                      <p:tavLst>
                                        <p:tav tm="0">
                                          <p:val>
                                            <p:strVal val="0-#ppt_w/2"/>
                                          </p:val>
                                        </p:tav>
                                        <p:tav tm="100000">
                                          <p:val>
                                            <p:strVal val="#ppt_x"/>
                                          </p:val>
                                        </p:tav>
                                      </p:tavLst>
                                    </p:anim>
                                    <p:anim calcmode="lin" valueType="num">
                                      <p:cBhvr>
                                        <p:cTn id="20"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181"/>
                                        </p:tgtEl>
                                        <p:attrNameLst>
                                          <p:attrName>style.visibility</p:attrName>
                                        </p:attrNameLst>
                                      </p:cBhvr>
                                      <p:to>
                                        <p:strVal val="visible"/>
                                      </p:to>
                                    </p:set>
                                    <p:anim calcmode="lin" valueType="num">
                                      <p:cBhvr>
                                        <p:cTn id="25" dur="500" fill="hold"/>
                                        <p:tgtEl>
                                          <p:spTgt spid="50181"/>
                                        </p:tgtEl>
                                        <p:attrNameLst>
                                          <p:attrName>ppt_x</p:attrName>
                                        </p:attrNameLst>
                                      </p:cBhvr>
                                      <p:tavLst>
                                        <p:tav tm="0">
                                          <p:val>
                                            <p:strVal val="0-#ppt_w/2"/>
                                          </p:val>
                                        </p:tav>
                                        <p:tav tm="100000">
                                          <p:val>
                                            <p:strVal val="#ppt_x"/>
                                          </p:val>
                                        </p:tav>
                                      </p:tavLst>
                                    </p:anim>
                                    <p:anim calcmode="lin" valueType="num">
                                      <p:cBhvr>
                                        <p:cTn id="26"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0182"/>
                                        </p:tgtEl>
                                        <p:attrNameLst>
                                          <p:attrName>style.visibility</p:attrName>
                                        </p:attrNameLst>
                                      </p:cBhvr>
                                      <p:to>
                                        <p:strVal val="visible"/>
                                      </p:to>
                                    </p:set>
                                    <p:anim calcmode="lin" valueType="num">
                                      <p:cBhvr>
                                        <p:cTn id="31" dur="500" fill="hold"/>
                                        <p:tgtEl>
                                          <p:spTgt spid="50182"/>
                                        </p:tgtEl>
                                        <p:attrNameLst>
                                          <p:attrName>ppt_x</p:attrName>
                                        </p:attrNameLst>
                                      </p:cBhvr>
                                      <p:tavLst>
                                        <p:tav tm="0">
                                          <p:val>
                                            <p:strVal val="#ppt_x"/>
                                          </p:val>
                                        </p:tav>
                                        <p:tav tm="100000">
                                          <p:val>
                                            <p:strVal val="#ppt_x"/>
                                          </p:val>
                                        </p:tav>
                                      </p:tavLst>
                                    </p:anim>
                                    <p:anim calcmode="lin" valueType="num">
                                      <p:cBhvr>
                                        <p:cTn id="32"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ldLvl="0"/>
      <p:bldP spid="50179" grpId="0" bldLvl="0"/>
      <p:bldP spid="50180" grpId="0" bldLvl="0"/>
      <p:bldP spid="50181" grpId="0" bldLvl="0"/>
      <p:bldP spid="50182" grpId="0" bldLvl="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02" name="标题 51201"/>
          <p:cNvSpPr>
            <a:spLocks noGrp="1" noRot="1"/>
          </p:cNvSpPr>
          <p:nvPr>
            <p:ph type="title"/>
          </p:nvPr>
        </p:nvSpPr>
        <p:spPr>
          <a:ln/>
        </p:spPr>
        <p:txBody>
          <a:bodyPr anchor="ctr"/>
          <a:p>
            <a:r>
              <a:rPr lang="zh-CN" altLang="en-US" b="1">
                <a:ea typeface="微软雅黑" panose="020B0503020204020204" charset="-122"/>
              </a:rPr>
              <a:t>温馨提醒</a:t>
            </a:r>
            <a:endParaRPr lang="zh-CN" altLang="en-US" b="1">
              <a:ea typeface="微软雅黑" panose="020B0503020204020204" charset="-122"/>
            </a:endParaRPr>
          </a:p>
        </p:txBody>
      </p:sp>
      <p:sp>
        <p:nvSpPr>
          <p:cNvPr id="51203" name="文本占位符 51202"/>
          <p:cNvSpPr>
            <a:spLocks noGrp="1" noRot="1"/>
          </p:cNvSpPr>
          <p:nvPr>
            <p:ph type="body" idx="1"/>
          </p:nvPr>
        </p:nvSpPr>
        <p:spPr>
          <a:xfrm>
            <a:off x="38100" y="1373188"/>
            <a:ext cx="9039225" cy="5297487"/>
          </a:xfrm>
          <a:solidFill>
            <a:srgbClr val="FFFF99">
              <a:alpha val="100000"/>
            </a:srgbClr>
          </a:solidFill>
          <a:ln/>
        </p:spPr>
        <p:txBody>
          <a:bodyPr/>
          <a:p>
            <a:pPr>
              <a:lnSpc>
                <a:spcPct val="125000"/>
              </a:lnSpc>
            </a:pPr>
            <a:r>
              <a:rPr lang="zh-CN" altLang="en-US" sz="2800" b="1" dirty="0">
                <a:latin typeface="汉仪楷体简" panose="02010609000101010101" charset="-122"/>
                <a:ea typeface="汉仪楷体简" panose="02010609000101010101" charset="-122"/>
              </a:rPr>
              <a:t>比对过程中：</a:t>
            </a:r>
            <a:endParaRPr lang="zh-CN" altLang="en-US" sz="2800" b="1" dirty="0">
              <a:latin typeface="汉仪楷体简" panose="02010609000101010101" charset="-122"/>
              <a:ea typeface="汉仪楷体简" panose="02010609000101010101" charset="-122"/>
            </a:endParaRPr>
          </a:p>
          <a:p>
            <a:pPr>
              <a:lnSpc>
                <a:spcPct val="125000"/>
              </a:lnSpc>
            </a:pPr>
            <a:r>
              <a:rPr lang="en-US" altLang="zh-CN" sz="2800" b="1" dirty="0">
                <a:latin typeface="汉仪楷体简" panose="02010609000101010101" charset="-122"/>
                <a:ea typeface="汉仪楷体简" panose="02010609000101010101" charset="-122"/>
              </a:rPr>
              <a:t>1</a:t>
            </a:r>
            <a:r>
              <a:rPr lang="zh-CN" altLang="en-US" sz="2800" b="1" dirty="0">
                <a:latin typeface="汉仪楷体简" panose="02010609000101010101" charset="-122"/>
                <a:ea typeface="汉仪楷体简" panose="02010609000101010101" charset="-122"/>
              </a:rPr>
              <a:t>、有的</a:t>
            </a:r>
            <a:r>
              <a:rPr lang="zh-CN" altLang="en-US" sz="2800" b="1" dirty="0">
                <a:solidFill>
                  <a:srgbClr val="FF0000"/>
                </a:solidFill>
                <a:latin typeface="汉仪楷体简" panose="02010609000101010101" charset="-122"/>
                <a:ea typeface="汉仪楷体简" panose="02010609000101010101" charset="-122"/>
              </a:rPr>
              <a:t>变化是形式上的，其核心内容没有</a:t>
            </a:r>
            <a:r>
              <a:rPr lang="zh-CN" altLang="en-US" sz="2800" b="1" dirty="0">
                <a:latin typeface="汉仪楷体简" panose="02010609000101010101" charset="-122"/>
                <a:ea typeface="汉仪楷体简" panose="02010609000101010101" charset="-122"/>
              </a:rPr>
              <a:t>变化；</a:t>
            </a:r>
            <a:endParaRPr lang="zh-CN" altLang="en-US" sz="2800" b="1" dirty="0">
              <a:latin typeface="汉仪楷体简" panose="02010609000101010101" charset="-122"/>
              <a:ea typeface="汉仪楷体简" panose="02010609000101010101" charset="-122"/>
            </a:endParaRPr>
          </a:p>
          <a:p>
            <a:pPr>
              <a:lnSpc>
                <a:spcPct val="125000"/>
              </a:lnSpc>
            </a:pPr>
            <a:r>
              <a:rPr lang="en-US" altLang="zh-CN" sz="2800" b="1" dirty="0">
                <a:latin typeface="汉仪楷体简" panose="02010609000101010101" charset="-122"/>
                <a:ea typeface="汉仪楷体简" panose="02010609000101010101" charset="-122"/>
              </a:rPr>
              <a:t>2</a:t>
            </a:r>
            <a:r>
              <a:rPr lang="zh-CN" altLang="en-US" sz="2800" b="1" dirty="0">
                <a:latin typeface="汉仪楷体简" panose="02010609000101010101" charset="-122"/>
                <a:ea typeface="汉仪楷体简" panose="02010609000101010101" charset="-122"/>
              </a:rPr>
              <a:t>、有的变化是本质上的，如</a:t>
            </a:r>
            <a:r>
              <a:rPr lang="zh-CN" altLang="en-US" sz="2800" b="1" dirty="0">
                <a:solidFill>
                  <a:schemeClr val="tx2"/>
                </a:solidFill>
                <a:latin typeface="汉仪楷体简" panose="02010609000101010101" charset="-122"/>
                <a:ea typeface="汉仪楷体简" panose="02010609000101010101" charset="-122"/>
              </a:rPr>
              <a:t>张冠李戴、偷换概念、以偏概全，</a:t>
            </a:r>
            <a:r>
              <a:rPr lang="zh-CN" altLang="en-US" sz="2800" b="1" dirty="0">
                <a:latin typeface="汉仪楷体简" panose="02010609000101010101" charset="-122"/>
                <a:ea typeface="汉仪楷体简" panose="02010609000101010101" charset="-122"/>
              </a:rPr>
              <a:t>其表述内容与原文不同。</a:t>
            </a:r>
            <a:endParaRPr lang="zh-CN" altLang="en-US" sz="2800" b="1" dirty="0">
              <a:latin typeface="汉仪楷体简" panose="02010609000101010101" charset="-122"/>
              <a:ea typeface="汉仪楷体简" panose="02010609000101010101" charset="-122"/>
            </a:endParaRPr>
          </a:p>
          <a:p>
            <a:pPr>
              <a:lnSpc>
                <a:spcPct val="125000"/>
              </a:lnSpc>
            </a:pPr>
            <a:r>
              <a:rPr lang="en-US" altLang="zh-CN" sz="2800" b="1" dirty="0">
                <a:latin typeface="汉仪楷体简" panose="02010609000101010101" charset="-122"/>
                <a:ea typeface="汉仪楷体简" panose="02010609000101010101" charset="-122"/>
              </a:rPr>
              <a:t>3</a:t>
            </a:r>
            <a:r>
              <a:rPr lang="zh-CN" altLang="en-US" sz="2800" b="1" dirty="0">
                <a:latin typeface="汉仪楷体简" panose="02010609000101010101" charset="-122"/>
                <a:ea typeface="汉仪楷体简" panose="02010609000101010101" charset="-122"/>
              </a:rPr>
              <a:t>、需要特别注意的有些选项在原文中找不到相关的语句，需要仔细辨别是</a:t>
            </a:r>
            <a:r>
              <a:rPr lang="zh-CN" altLang="en-US" sz="2800" b="1" dirty="0">
                <a:solidFill>
                  <a:schemeClr val="tx2"/>
                </a:solidFill>
                <a:latin typeface="汉仪楷体简" panose="02010609000101010101" charset="-122"/>
                <a:ea typeface="汉仪楷体简" panose="02010609000101010101" charset="-122"/>
              </a:rPr>
              <a:t>无中生有</a:t>
            </a:r>
            <a:r>
              <a:rPr lang="zh-CN" altLang="en-US" sz="2800" b="1" dirty="0">
                <a:latin typeface="汉仪楷体简" panose="02010609000101010101" charset="-122"/>
                <a:ea typeface="汉仪楷体简" panose="02010609000101010101" charset="-122"/>
              </a:rPr>
              <a:t>，还是</a:t>
            </a:r>
            <a:r>
              <a:rPr lang="zh-CN" altLang="en-US" sz="2800" b="1" dirty="0">
                <a:solidFill>
                  <a:schemeClr val="tx2"/>
                </a:solidFill>
                <a:latin typeface="汉仪楷体简" panose="02010609000101010101" charset="-122"/>
                <a:ea typeface="汉仪楷体简" panose="02010609000101010101" charset="-122"/>
              </a:rPr>
              <a:t>合理的分析与判断</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a:lnSpc>
                <a:spcPct val="125000"/>
              </a:lnSpc>
            </a:pPr>
            <a:r>
              <a:rPr lang="en-US" altLang="zh-CN" sz="2800" b="1" dirty="0">
                <a:latin typeface="汉仪楷体简" panose="02010609000101010101" charset="-122"/>
                <a:ea typeface="汉仪楷体简" panose="02010609000101010101" charset="-122"/>
              </a:rPr>
              <a:t>4</a:t>
            </a:r>
            <a:r>
              <a:rPr lang="zh-CN" altLang="en-US" sz="2800" b="1" dirty="0">
                <a:latin typeface="汉仪楷体简" panose="02010609000101010101" charset="-122"/>
                <a:ea typeface="汉仪楷体简" panose="02010609000101010101" charset="-122"/>
              </a:rPr>
              <a:t>、切记：</a:t>
            </a:r>
            <a:r>
              <a:rPr lang="zh-CN" altLang="en-US" sz="2800" b="1" dirty="0">
                <a:solidFill>
                  <a:srgbClr val="FF3300"/>
                </a:solidFill>
                <a:latin typeface="汉仪楷体简" panose="02010609000101010101" charset="-122"/>
                <a:ea typeface="汉仪楷体简" panose="02010609000101010101" charset="-122"/>
              </a:rPr>
              <a:t>每个错误项都是可以从原文中找出依据排除的。</a:t>
            </a:r>
            <a:endParaRPr lang="zh-CN" altLang="en-US" sz="2800" b="1" dirty="0">
              <a:solidFill>
                <a:srgbClr val="FF3300"/>
              </a:solidFill>
              <a:latin typeface="汉仪楷体简" panose="02010609000101010101" charset="-122"/>
              <a:ea typeface="汉仪楷体简" panose="02010609000101010101" charset="-122"/>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2226" name="文本框 52225"/>
          <p:cNvSpPr txBox="1"/>
          <p:nvPr/>
        </p:nvSpPr>
        <p:spPr>
          <a:xfrm>
            <a:off x="34925" y="44450"/>
            <a:ext cx="9185275" cy="6896100"/>
          </a:xfrm>
          <a:prstGeom prst="rect">
            <a:avLst/>
          </a:prstGeom>
          <a:noFill/>
          <a:ln w="9525">
            <a:noFill/>
          </a:ln>
        </p:spPr>
        <p:txBody>
          <a:bodyPr wrap="square">
            <a:spAutoFit/>
          </a:bodyPr>
          <a:p>
            <a:pPr>
              <a:lnSpc>
                <a:spcPct val="145000"/>
              </a:lnSpc>
            </a:pPr>
            <a:r>
              <a:rPr lang="zh-CN" altLang="en-US" sz="1800" b="1" dirty="0">
                <a:latin typeface="汉仪楷体简" panose="02010609000101010101" charset="-122"/>
                <a:ea typeface="微软雅黑" panose="020B0503020204020204" charset="-122"/>
              </a:rPr>
              <a:t>　</a:t>
            </a:r>
            <a:r>
              <a:rPr lang="zh-CN" altLang="en-US" sz="2800" b="1" dirty="0">
                <a:latin typeface="汉仪楷体简" panose="02010609000101010101" charset="-122"/>
                <a:ea typeface="微软雅黑" panose="020B0503020204020204" charset="-122"/>
              </a:rPr>
              <a:t>此外，还有四个重视，值得我们关注。</a:t>
            </a:r>
            <a:endParaRPr lang="zh-CN" altLang="en-US" sz="2800" b="1" dirty="0">
              <a:latin typeface="汉仪楷体简" panose="02010609000101010101" charset="-122"/>
              <a:ea typeface="微软雅黑" panose="020B0503020204020204" charset="-122"/>
            </a:endParaRPr>
          </a:p>
          <a:p>
            <a:pPr>
              <a:lnSpc>
                <a:spcPct val="145000"/>
              </a:lnSpc>
            </a:pPr>
            <a:r>
              <a:rPr lang="zh-CN" altLang="en-US" sz="2800" b="1" dirty="0">
                <a:latin typeface="汉仪楷体简" panose="02010609000101010101" charset="-122"/>
                <a:ea typeface="汉仪楷体简" panose="02010609000101010101" charset="-122"/>
              </a:rPr>
              <a:t>1．重视</a:t>
            </a:r>
            <a:r>
              <a:rPr lang="zh-CN" altLang="en-US" sz="2800" b="1" dirty="0">
                <a:solidFill>
                  <a:srgbClr val="FF0000"/>
                </a:solidFill>
                <a:latin typeface="汉仪楷体简" panose="02010609000101010101" charset="-122"/>
                <a:ea typeface="汉仪楷体简" panose="02010609000101010101" charset="-122"/>
              </a:rPr>
              <a:t>选项句之间的关系</a:t>
            </a:r>
            <a:r>
              <a:rPr lang="zh-CN" altLang="en-US" sz="2800" b="1" dirty="0">
                <a:latin typeface="汉仪楷体简" panose="02010609000101010101" charset="-122"/>
                <a:ea typeface="汉仪楷体简" panose="02010609000101010101" charset="-122"/>
              </a:rPr>
              <a:t>。有的选项句中的三项是同一类别的，另一项就是要选的答案。</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2．重视</a:t>
            </a:r>
            <a:r>
              <a:rPr lang="zh-CN" altLang="en-US" sz="2800" b="1" dirty="0">
                <a:solidFill>
                  <a:srgbClr val="FF0000"/>
                </a:solidFill>
                <a:latin typeface="汉仪楷体简" panose="02010609000101010101" charset="-122"/>
                <a:ea typeface="汉仪楷体简" panose="02010609000101010101" charset="-122"/>
              </a:rPr>
              <a:t>选项句与题干</a:t>
            </a:r>
            <a:r>
              <a:rPr lang="zh-CN" altLang="en-US" sz="2800" b="1" dirty="0">
                <a:latin typeface="汉仪楷体简" panose="02010609000101010101" charset="-122"/>
                <a:ea typeface="汉仪楷体简" panose="02010609000101010101" charset="-122"/>
              </a:rPr>
              <a:t>的关系。有的选项句与原文比较，本身并没有错误，但与题干无关，属于答非所问。</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3．</a:t>
            </a:r>
            <a:r>
              <a:rPr lang="zh-CN" altLang="en-US" sz="2800" b="1" dirty="0">
                <a:solidFill>
                  <a:srgbClr val="FF0000"/>
                </a:solidFill>
                <a:latin typeface="汉仪楷体简" panose="02010609000101010101" charset="-122"/>
                <a:ea typeface="汉仪楷体简" panose="02010609000101010101" charset="-122"/>
              </a:rPr>
              <a:t>重视标题。</a:t>
            </a:r>
            <a:r>
              <a:rPr lang="zh-CN" altLang="en-US" sz="2800" b="1" dirty="0">
                <a:latin typeface="汉仪楷体简" panose="02010609000101010101" charset="-122"/>
                <a:ea typeface="汉仪楷体简" panose="02010609000101010101" charset="-122"/>
              </a:rPr>
              <a:t>标题是文章的眼睛，往往是全文的主要内容，抓住标题来读文章，可以事半功倍。</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4．</a:t>
            </a:r>
            <a:r>
              <a:rPr lang="zh-CN" altLang="en-US" sz="2800" b="1" dirty="0">
                <a:solidFill>
                  <a:srgbClr val="FF0000"/>
                </a:solidFill>
                <a:latin typeface="汉仪楷体简" panose="02010609000101010101" charset="-122"/>
                <a:ea typeface="汉仪楷体简" panose="02010609000101010101" charset="-122"/>
              </a:rPr>
              <a:t>重视审题</a:t>
            </a:r>
            <a:r>
              <a:rPr lang="zh-CN" altLang="en-US" sz="2800" b="1" dirty="0">
                <a:latin typeface="汉仪楷体简" panose="02010609000101010101" charset="-122"/>
                <a:ea typeface="汉仪楷体简" panose="02010609000101010101" charset="-122"/>
              </a:rPr>
              <a:t>。要注意题干指出寻找的范围，是某一段还是全文？选择的类型，是选择正确的还是不符合文意的？指出了思考的方向，是对某个概念的理解还是某句话的理另外。</a:t>
            </a:r>
            <a:endParaRPr lang="zh-CN" altLang="en-US" sz="2800" b="1" dirty="0">
              <a:latin typeface="汉仪楷体简" panose="02010609000101010101" charset="-122"/>
              <a:ea typeface="汉仪楷体简" panose="0201060900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2226">
                                            <p:txEl>
                                              <p:charRg st="108" end="152"/>
                                            </p:txEl>
                                          </p:spTgt>
                                        </p:tgtEl>
                                        <p:attrNameLst>
                                          <p:attrName>style.visibility</p:attrName>
                                        </p:attrNameLst>
                                      </p:cBhvr>
                                      <p:to>
                                        <p:strVal val="visible"/>
                                      </p:to>
                                    </p:set>
                                    <p:animEffect transition="in" filter="blinds(horizontal)">
                                      <p:cBhvr>
                                        <p:cTn id="7" dur="500"/>
                                        <p:tgtEl>
                                          <p:spTgt spid="52226">
                                            <p:txEl>
                                              <p:charRg st="108" end="1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0" name="文本框 53249"/>
          <p:cNvSpPr txBox="1"/>
          <p:nvPr/>
        </p:nvSpPr>
        <p:spPr>
          <a:xfrm>
            <a:off x="36513" y="620713"/>
            <a:ext cx="9183687" cy="5083175"/>
          </a:xfrm>
          <a:prstGeom prst="rect">
            <a:avLst/>
          </a:prstGeom>
          <a:noFill/>
          <a:ln w="9525">
            <a:noFill/>
          </a:ln>
        </p:spPr>
        <p:txBody>
          <a:bodyPr wrap="square">
            <a:spAutoFit/>
          </a:bodyPr>
          <a:p>
            <a:pPr>
              <a:lnSpc>
                <a:spcPct val="195000"/>
              </a:lnSpc>
            </a:pPr>
            <a:r>
              <a:rPr lang="zh-CN" altLang="en-US" sz="2800" b="1" dirty="0">
                <a:latin typeface="汉仪楷体简" panose="02010609000101010101" charset="-122"/>
                <a:ea typeface="汉仪楷体简" panose="02010609000101010101" charset="-122"/>
              </a:rPr>
              <a:t>5.</a:t>
            </a:r>
            <a:r>
              <a:rPr lang="zh-CN" altLang="en-US" sz="2800" b="1" dirty="0">
                <a:solidFill>
                  <a:srgbClr val="FF0000"/>
                </a:solidFill>
                <a:latin typeface="汉仪楷体简" panose="02010609000101010101" charset="-122"/>
                <a:ea typeface="汉仪楷体简" panose="02010609000101010101" charset="-122"/>
              </a:rPr>
              <a:t>每个选项两种处理</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a:lnSpc>
                <a:spcPct val="195000"/>
              </a:lnSpc>
            </a:pPr>
            <a:r>
              <a:rPr lang="zh-CN" altLang="en-US" sz="2800" b="1" dirty="0">
                <a:latin typeface="汉仪楷体简" panose="02010609000101010101" charset="-122"/>
                <a:ea typeface="汉仪楷体简" panose="02010609000101010101" charset="-122"/>
              </a:rPr>
              <a:t>    一是“投石探波”。</a:t>
            </a:r>
            <a:endParaRPr lang="zh-CN" altLang="en-US" sz="2800" b="1" dirty="0">
              <a:latin typeface="汉仪楷体简" panose="02010609000101010101" charset="-122"/>
              <a:ea typeface="汉仪楷体简" panose="02010609000101010101" charset="-122"/>
            </a:endParaRPr>
          </a:p>
          <a:p>
            <a:pPr>
              <a:lnSpc>
                <a:spcPct val="195000"/>
              </a:lnSpc>
            </a:pPr>
            <a:r>
              <a:rPr lang="zh-CN" altLang="en-US" sz="2800" b="1" dirty="0">
                <a:latin typeface="汉仪楷体简" panose="02010609000101010101" charset="-122"/>
                <a:ea typeface="汉仪楷体简" panose="02010609000101010101" charset="-122"/>
              </a:rPr>
              <a:t>    二是“选项切片”，有些选项是比较长的句子，可将其拆解，切分成若干片断，逐一与原文对应的词语、句子所在的区域比对，看原文有没有相关的片断，看相关片断的信息是否与选项吻。</a:t>
            </a:r>
            <a:endParaRPr lang="zh-CN" altLang="en-US" sz="2800" b="1" dirty="0">
              <a:latin typeface="汉仪楷体简" panose="02010609000101010101" charset="-122"/>
              <a:ea typeface="汉仪楷体简" panose="02010609000101010101"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4274" name="Rectangle 2"/>
          <p:cNvSpPr/>
          <p:nvPr/>
        </p:nvSpPr>
        <p:spPr>
          <a:xfrm>
            <a:off x="250825" y="549275"/>
            <a:ext cx="8642350" cy="4035425"/>
          </a:xfrm>
          <a:prstGeom prst="rect">
            <a:avLst/>
          </a:prstGeom>
          <a:noFill/>
          <a:ln w="9525">
            <a:noFill/>
          </a:ln>
        </p:spPr>
        <p:txBody>
          <a:bodyPr>
            <a:spAutoFit/>
          </a:bodyPr>
          <a:p>
            <a:pPr>
              <a:lnSpc>
                <a:spcPct val="135000"/>
              </a:lnSpc>
            </a:pPr>
            <a:r>
              <a:rPr lang="zh-CN" altLang="en-US" sz="3200" b="1">
                <a:solidFill>
                  <a:srgbClr val="0000FF"/>
                </a:solidFill>
                <a:latin typeface="黑体" panose="02010609060101010101" pitchFamily="2" charset="-122"/>
                <a:ea typeface="黑体" panose="02010609060101010101" pitchFamily="2" charset="-122"/>
              </a:rPr>
              <a:t>坚持一种信念：</a:t>
            </a:r>
            <a:r>
              <a:rPr lang="zh-CN" altLang="en-US" sz="3200" b="1">
                <a:solidFill>
                  <a:srgbClr val="FF6600"/>
                </a:solidFill>
                <a:latin typeface="黑体" panose="02010609060101010101" pitchFamily="2" charset="-122"/>
                <a:ea typeface="黑体" panose="02010609060101010101" pitchFamily="2" charset="-122"/>
              </a:rPr>
              <a:t>答案就在原文中</a:t>
            </a: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a:p>
            <a:pPr>
              <a:lnSpc>
                <a:spcPct val="135000"/>
              </a:lnSpc>
            </a:pPr>
            <a:endParaRPr lang="zh-CN" altLang="en-US" sz="3200" b="1">
              <a:latin typeface="黑体" panose="02010609060101010101" pitchFamily="2" charset="-122"/>
              <a:ea typeface="黑体" panose="02010609060101010101" pitchFamily="2" charset="-122"/>
            </a:endParaRPr>
          </a:p>
          <a:p>
            <a:pPr>
              <a:lnSpc>
                <a:spcPct val="135000"/>
              </a:lnSpc>
            </a:pPr>
            <a:r>
              <a:rPr lang="zh-CN" altLang="en-US" sz="3200" b="1">
                <a:solidFill>
                  <a:srgbClr val="0000FF"/>
                </a:solidFill>
                <a:latin typeface="黑体" panose="02010609060101010101" pitchFamily="2" charset="-122"/>
                <a:ea typeface="黑体" panose="02010609060101010101" pitchFamily="2" charset="-122"/>
              </a:rPr>
              <a:t>坚持“六字方针”</a:t>
            </a:r>
            <a:endParaRPr lang="zh-CN" altLang="en-US" sz="3200" b="1">
              <a:solidFill>
                <a:srgbClr val="0000FF"/>
              </a:solidFill>
              <a:latin typeface="黑体" panose="02010609060101010101" pitchFamily="2" charset="-122"/>
              <a:ea typeface="黑体" panose="02010609060101010101" pitchFamily="2" charset="-122"/>
            </a:endParaRPr>
          </a:p>
          <a:p>
            <a:pPr>
              <a:lnSpc>
                <a:spcPct val="135000"/>
              </a:lnSpc>
            </a:pPr>
            <a:endParaRPr lang="zh-CN" altLang="en-US" sz="3200">
              <a:latin typeface="黑体" panose="02010609060101010101" pitchFamily="2" charset="-122"/>
              <a:ea typeface="黑体" panose="02010609060101010101" pitchFamily="2" charset="-122"/>
            </a:endParaRPr>
          </a:p>
          <a:p>
            <a:pPr>
              <a:lnSpc>
                <a:spcPct val="135000"/>
              </a:lnSpc>
            </a:pPr>
            <a:endParaRPr lang="zh-CN" altLang="en-US" sz="3200">
              <a:latin typeface="黑体" panose="02010609060101010101" pitchFamily="2" charset="-122"/>
              <a:ea typeface="黑体" panose="02010609060101010101" pitchFamily="2" charset="-122"/>
            </a:endParaRPr>
          </a:p>
          <a:p>
            <a:pPr>
              <a:lnSpc>
                <a:spcPct val="135000"/>
              </a:lnSpc>
            </a:pPr>
            <a:r>
              <a:rPr lang="zh-CN" altLang="en-US" sz="3200" b="1">
                <a:solidFill>
                  <a:srgbClr val="0000FF"/>
                </a:solidFill>
                <a:latin typeface="黑体" panose="02010609060101010101" pitchFamily="2" charset="-122"/>
                <a:ea typeface="黑体" panose="02010609060101010101" pitchFamily="2" charset="-122"/>
              </a:rPr>
              <a:t>清楚十大误区</a:t>
            </a:r>
            <a:r>
              <a:rPr lang="zh-CN" altLang="en-US" sz="3200">
                <a:solidFill>
                  <a:srgbClr val="0000FF"/>
                </a:solidFill>
                <a:latin typeface="黑体" panose="02010609060101010101" pitchFamily="2" charset="-122"/>
                <a:ea typeface="黑体" panose="02010609060101010101" pitchFamily="2" charset="-122"/>
              </a:rPr>
              <a:t>：</a:t>
            </a:r>
            <a:endParaRPr lang="zh-CN" altLang="en-US" sz="3200">
              <a:solidFill>
                <a:srgbClr val="0000FF"/>
              </a:solidFill>
              <a:latin typeface="黑体" panose="02010609060101010101" pitchFamily="2" charset="-122"/>
              <a:ea typeface="黑体" panose="02010609060101010101" pitchFamily="2" charset="-122"/>
            </a:endParaRPr>
          </a:p>
        </p:txBody>
      </p:sp>
      <p:sp>
        <p:nvSpPr>
          <p:cNvPr id="54275" name="AutoShape 15"/>
          <p:cNvSpPr/>
          <p:nvPr/>
        </p:nvSpPr>
        <p:spPr>
          <a:xfrm flipH="1">
            <a:off x="3492500" y="1341438"/>
            <a:ext cx="144463" cy="2016125"/>
          </a:xfrm>
          <a:prstGeom prst="rightBrace">
            <a:avLst>
              <a:gd name="adj1" fmla="val 116299"/>
              <a:gd name="adj2" fmla="val 50000"/>
            </a:avLst>
          </a:prstGeom>
          <a:noFill/>
          <a:ln w="76200" cap="flat" cmpd="sng">
            <a:solidFill>
              <a:srgbClr val="CC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54276" name="矩形 54275"/>
          <p:cNvSpPr/>
          <p:nvPr/>
        </p:nvSpPr>
        <p:spPr>
          <a:xfrm>
            <a:off x="3708400" y="1196975"/>
            <a:ext cx="3028950" cy="2227263"/>
          </a:xfrm>
          <a:prstGeom prst="rect">
            <a:avLst/>
          </a:prstGeom>
          <a:noFill/>
          <a:ln w="9525">
            <a:noFill/>
          </a:ln>
        </p:spPr>
        <p:txBody>
          <a:bodyPr wrap="none" anchor="t">
            <a:spAutoFit/>
          </a:bodyPr>
          <a:p>
            <a:r>
              <a:rPr lang="zh-CN" altLang="en-US" sz="2800" b="1">
                <a:solidFill>
                  <a:srgbClr val="000000"/>
                </a:solidFill>
                <a:latin typeface="Arial" panose="020B0604020202020204" pitchFamily="34" charset="0"/>
                <a:ea typeface="方正大黑简体" pitchFamily="1" charset="-122"/>
              </a:rPr>
              <a:t>读（题干选肢）</a:t>
            </a:r>
            <a:endParaRPr lang="zh-CN" altLang="en-US" sz="2800" b="1">
              <a:solidFill>
                <a:srgbClr val="000000"/>
              </a:solidFill>
              <a:latin typeface="Arial" panose="020B0604020202020204" pitchFamily="34" charset="0"/>
              <a:ea typeface="方正大黑简体" pitchFamily="1" charset="-122"/>
            </a:endParaRPr>
          </a:p>
          <a:p>
            <a:endParaRPr lang="zh-CN" altLang="en-US" sz="2800" b="1">
              <a:solidFill>
                <a:srgbClr val="000000"/>
              </a:solidFill>
              <a:latin typeface="Arial" panose="020B0604020202020204" pitchFamily="34" charset="0"/>
              <a:ea typeface="方正大黑简体" pitchFamily="1" charset="-122"/>
            </a:endParaRPr>
          </a:p>
          <a:p>
            <a:r>
              <a:rPr lang="zh-CN" altLang="en-US" sz="2800" b="1">
                <a:solidFill>
                  <a:srgbClr val="000000"/>
                </a:solidFill>
                <a:latin typeface="Arial" panose="020B0604020202020204" pitchFamily="34" charset="0"/>
                <a:ea typeface="方正大黑简体" pitchFamily="1" charset="-122"/>
              </a:rPr>
              <a:t>找（文中信息）</a:t>
            </a:r>
            <a:endParaRPr lang="zh-CN" altLang="en-US" sz="2800" b="1">
              <a:solidFill>
                <a:srgbClr val="000000"/>
              </a:solidFill>
              <a:latin typeface="Arial" panose="020B0604020202020204" pitchFamily="34" charset="0"/>
              <a:ea typeface="方正大黑简体" pitchFamily="1" charset="-122"/>
            </a:endParaRPr>
          </a:p>
          <a:p>
            <a:endParaRPr lang="zh-CN" altLang="en-US" sz="2800" b="1">
              <a:solidFill>
                <a:srgbClr val="000000"/>
              </a:solidFill>
              <a:latin typeface="Arial" panose="020B0604020202020204" pitchFamily="34" charset="0"/>
              <a:ea typeface="方正大黑简体" pitchFamily="1" charset="-122"/>
            </a:endParaRPr>
          </a:p>
          <a:p>
            <a:r>
              <a:rPr lang="zh-CN" altLang="en-US" sz="2800" b="1">
                <a:solidFill>
                  <a:srgbClr val="000000"/>
                </a:solidFill>
                <a:latin typeface="Arial" panose="020B0604020202020204" pitchFamily="34" charset="0"/>
                <a:ea typeface="方正大黑简体" pitchFamily="1" charset="-122"/>
              </a:rPr>
              <a:t>比（选肢和信息）</a:t>
            </a:r>
            <a:endParaRPr lang="zh-CN" altLang="en-US" sz="2800" b="1">
              <a:solidFill>
                <a:srgbClr val="000000"/>
              </a:solidFill>
              <a:latin typeface="Arial" panose="020B0604020202020204" pitchFamily="34" charset="0"/>
              <a:ea typeface="方正大黑简体" pitchFamily="1" charset="-122"/>
            </a:endParaRPr>
          </a:p>
        </p:txBody>
      </p:sp>
      <p:sp>
        <p:nvSpPr>
          <p:cNvPr id="54277" name="矩形 54276"/>
          <p:cNvSpPr/>
          <p:nvPr/>
        </p:nvSpPr>
        <p:spPr>
          <a:xfrm>
            <a:off x="6877050" y="2349500"/>
            <a:ext cx="590550" cy="1554163"/>
          </a:xfrm>
          <a:prstGeom prst="rect">
            <a:avLst/>
          </a:prstGeom>
          <a:noFill/>
          <a:ln w="9525">
            <a:noFill/>
          </a:ln>
        </p:spPr>
        <p:txBody>
          <a:bodyPr wrap="none" anchor="t">
            <a:spAutoFit/>
          </a:bodyPr>
          <a:p>
            <a:r>
              <a:rPr lang="zh-CN" altLang="en-US" sz="3200" b="1">
                <a:solidFill>
                  <a:srgbClr val="0000CC"/>
                </a:solidFill>
                <a:latin typeface="Arial" panose="020B0604020202020204" pitchFamily="34" charset="0"/>
                <a:ea typeface="方正大黑简体" pitchFamily="1" charset="-122"/>
              </a:rPr>
              <a:t>漏</a:t>
            </a:r>
            <a:endParaRPr lang="zh-CN" altLang="en-US" sz="3200" b="1">
              <a:solidFill>
                <a:srgbClr val="0000CC"/>
              </a:solidFill>
              <a:latin typeface="Arial" panose="020B0604020202020204" pitchFamily="34" charset="0"/>
              <a:ea typeface="方正大黑简体" pitchFamily="1" charset="-122"/>
            </a:endParaRPr>
          </a:p>
          <a:p>
            <a:r>
              <a:rPr lang="zh-CN" altLang="en-US" sz="3200" b="1">
                <a:solidFill>
                  <a:srgbClr val="0000CC"/>
                </a:solidFill>
                <a:latin typeface="Arial" panose="020B0604020202020204" pitchFamily="34" charset="0"/>
                <a:ea typeface="方正大黑简体" pitchFamily="1" charset="-122"/>
              </a:rPr>
              <a:t>添</a:t>
            </a:r>
            <a:endParaRPr lang="zh-CN" altLang="en-US" sz="3200" b="1">
              <a:solidFill>
                <a:srgbClr val="0000CC"/>
              </a:solidFill>
              <a:latin typeface="Arial" panose="020B0604020202020204" pitchFamily="34" charset="0"/>
              <a:ea typeface="方正大黑简体" pitchFamily="1" charset="-122"/>
            </a:endParaRPr>
          </a:p>
          <a:p>
            <a:r>
              <a:rPr lang="zh-CN" altLang="en-US" sz="3200" b="1">
                <a:solidFill>
                  <a:srgbClr val="0000CC"/>
                </a:solidFill>
                <a:latin typeface="Arial" panose="020B0604020202020204" pitchFamily="34" charset="0"/>
                <a:ea typeface="方正大黑简体" pitchFamily="1" charset="-122"/>
              </a:rPr>
              <a:t>换</a:t>
            </a:r>
            <a:endParaRPr lang="zh-CN" altLang="en-US" sz="3200" b="1">
              <a:solidFill>
                <a:srgbClr val="0000CC"/>
              </a:solidFill>
              <a:latin typeface="Arial" panose="020B0604020202020204" pitchFamily="34" charset="0"/>
              <a:ea typeface="方正大黑简体" pitchFamily="1" charset="-122"/>
            </a:endParaRPr>
          </a:p>
        </p:txBody>
      </p:sp>
      <p:sp>
        <p:nvSpPr>
          <p:cNvPr id="54278" name="AutoShape 15"/>
          <p:cNvSpPr/>
          <p:nvPr/>
        </p:nvSpPr>
        <p:spPr>
          <a:xfrm flipH="1">
            <a:off x="6665913" y="2493963"/>
            <a:ext cx="142875" cy="1366837"/>
          </a:xfrm>
          <a:prstGeom prst="rightBrace">
            <a:avLst>
              <a:gd name="adj1" fmla="val 79722"/>
              <a:gd name="adj2" fmla="val 50000"/>
            </a:avLst>
          </a:prstGeom>
          <a:noFill/>
          <a:ln w="76200" cap="flat" cmpd="sng">
            <a:solidFill>
              <a:srgbClr val="CC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54279" name="矩形 54278"/>
          <p:cNvSpPr/>
          <p:nvPr/>
        </p:nvSpPr>
        <p:spPr>
          <a:xfrm>
            <a:off x="3132138" y="3881438"/>
            <a:ext cx="2376487"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1</a:t>
            </a:r>
            <a:r>
              <a:rPr lang="zh-CN" altLang="en-US" sz="2800" b="1">
                <a:solidFill>
                  <a:srgbClr val="FF0000"/>
                </a:solidFill>
                <a:latin typeface="Arial" panose="020B0604020202020204" pitchFamily="34" charset="0"/>
                <a:ea typeface="黑体" panose="02010609060101010101" pitchFamily="2" charset="-122"/>
              </a:rPr>
              <a:t>、范围不清</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0" name="矩形 54279"/>
          <p:cNvSpPr/>
          <p:nvPr/>
        </p:nvSpPr>
        <p:spPr>
          <a:xfrm>
            <a:off x="5867400" y="3860800"/>
            <a:ext cx="2168525" cy="519113"/>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2</a:t>
            </a:r>
            <a:r>
              <a:rPr lang="zh-CN" altLang="en-US" sz="2800" b="1">
                <a:solidFill>
                  <a:srgbClr val="FF0000"/>
                </a:solidFill>
                <a:latin typeface="Arial" panose="020B0604020202020204" pitchFamily="34" charset="0"/>
                <a:ea typeface="黑体" panose="02010609060101010101" pitchFamily="2" charset="-122"/>
              </a:rPr>
              <a:t>、张冠李戴</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1" name="矩形 54280"/>
          <p:cNvSpPr/>
          <p:nvPr/>
        </p:nvSpPr>
        <p:spPr>
          <a:xfrm>
            <a:off x="3132138" y="4365625"/>
            <a:ext cx="2447925" cy="519113"/>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3</a:t>
            </a:r>
            <a:r>
              <a:rPr lang="zh-CN" altLang="en-US" sz="2800" b="1">
                <a:solidFill>
                  <a:srgbClr val="FF0000"/>
                </a:solidFill>
                <a:latin typeface="Arial" panose="020B0604020202020204" pitchFamily="34" charset="0"/>
                <a:ea typeface="黑体" panose="02010609060101010101" pitchFamily="2" charset="-122"/>
              </a:rPr>
              <a:t>、无中生有</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2" name="矩形 54281"/>
          <p:cNvSpPr/>
          <p:nvPr/>
        </p:nvSpPr>
        <p:spPr>
          <a:xfrm>
            <a:off x="5867400" y="4437063"/>
            <a:ext cx="2168525" cy="519112"/>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4</a:t>
            </a:r>
            <a:r>
              <a:rPr lang="zh-CN" altLang="en-US" sz="2800" b="1">
                <a:solidFill>
                  <a:srgbClr val="FF0000"/>
                </a:solidFill>
                <a:latin typeface="Arial" panose="020B0604020202020204" pitchFamily="34" charset="0"/>
                <a:ea typeface="黑体" panose="02010609060101010101" pitchFamily="2" charset="-122"/>
              </a:rPr>
              <a:t>、因果混乱</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3" name="矩形 54282"/>
          <p:cNvSpPr/>
          <p:nvPr/>
        </p:nvSpPr>
        <p:spPr>
          <a:xfrm>
            <a:off x="3132138" y="4941888"/>
            <a:ext cx="2232025"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5</a:t>
            </a:r>
            <a:r>
              <a:rPr lang="zh-CN" altLang="en-US" sz="2800" b="1">
                <a:solidFill>
                  <a:srgbClr val="FF0000"/>
                </a:solidFill>
                <a:latin typeface="Arial" panose="020B0604020202020204" pitchFamily="34" charset="0"/>
                <a:ea typeface="黑体" panose="02010609060101010101" pitchFamily="2" charset="-122"/>
              </a:rPr>
              <a:t>、主次颠倒</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4" name="矩形 54283"/>
          <p:cNvSpPr/>
          <p:nvPr/>
        </p:nvSpPr>
        <p:spPr>
          <a:xfrm>
            <a:off x="5867400" y="4941888"/>
            <a:ext cx="2233613" cy="519112"/>
          </a:xfrm>
          <a:prstGeom prst="rect">
            <a:avLst/>
          </a:prstGeom>
          <a:noFill/>
          <a:ln w="9525">
            <a:noFill/>
          </a:ln>
        </p:spPr>
        <p:txBody>
          <a:bodyPr>
            <a:spAutoFit/>
          </a:bodyPr>
          <a:p>
            <a:pPr>
              <a:spcBef>
                <a:spcPct val="50000"/>
              </a:spcBef>
            </a:pPr>
            <a:r>
              <a:rPr lang="en-US" altLang="zh-CN" sz="2800" b="1">
                <a:solidFill>
                  <a:srgbClr val="FF0000"/>
                </a:solidFill>
                <a:latin typeface="Arial" panose="020B0604020202020204" pitchFamily="34" charset="0"/>
                <a:ea typeface="黑体" panose="02010609060101010101" pitchFamily="2" charset="-122"/>
              </a:rPr>
              <a:t>6</a:t>
            </a:r>
            <a:r>
              <a:rPr lang="zh-CN" altLang="en-US" sz="2800" b="1">
                <a:solidFill>
                  <a:srgbClr val="FF0000"/>
                </a:solidFill>
                <a:latin typeface="Arial" panose="020B0604020202020204" pitchFamily="34" charset="0"/>
                <a:ea typeface="黑体" panose="02010609060101010101" pitchFamily="2" charset="-122"/>
              </a:rPr>
              <a:t>、偷换概念</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5" name="矩形 54284"/>
          <p:cNvSpPr/>
          <p:nvPr/>
        </p:nvSpPr>
        <p:spPr>
          <a:xfrm>
            <a:off x="3124200" y="5537200"/>
            <a:ext cx="2384425" cy="519113"/>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7</a:t>
            </a:r>
            <a:r>
              <a:rPr lang="zh-CN" altLang="en-US" sz="2800" b="1">
                <a:solidFill>
                  <a:srgbClr val="FF0000"/>
                </a:solidFill>
                <a:latin typeface="Arial" panose="020B0604020202020204" pitchFamily="34" charset="0"/>
                <a:ea typeface="黑体" panose="02010609060101010101" pitchFamily="2" charset="-122"/>
              </a:rPr>
              <a:t>、混淆时间</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6" name="矩形 54285"/>
          <p:cNvSpPr/>
          <p:nvPr/>
        </p:nvSpPr>
        <p:spPr>
          <a:xfrm>
            <a:off x="5867400" y="5516563"/>
            <a:ext cx="2303463"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8</a:t>
            </a:r>
            <a:r>
              <a:rPr lang="zh-CN" altLang="en-US" sz="2800" b="1">
                <a:solidFill>
                  <a:srgbClr val="FF0000"/>
                </a:solidFill>
                <a:latin typeface="Arial" panose="020B0604020202020204" pitchFamily="34" charset="0"/>
                <a:ea typeface="黑体" panose="02010609060101010101" pitchFamily="2" charset="-122"/>
              </a:rPr>
              <a:t>、混淆条件</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7" name="矩形 54286"/>
          <p:cNvSpPr/>
          <p:nvPr/>
        </p:nvSpPr>
        <p:spPr>
          <a:xfrm>
            <a:off x="3122613" y="6113463"/>
            <a:ext cx="2386012"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9</a:t>
            </a:r>
            <a:r>
              <a:rPr lang="zh-CN" altLang="en-US" sz="2800" b="1">
                <a:solidFill>
                  <a:srgbClr val="FF0000"/>
                </a:solidFill>
                <a:latin typeface="Arial" panose="020B0604020202020204" pitchFamily="34" charset="0"/>
                <a:ea typeface="黑体" panose="02010609060101010101" pitchFamily="2" charset="-122"/>
              </a:rPr>
              <a:t>、指代不明</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8" name="矩形 54287"/>
          <p:cNvSpPr/>
          <p:nvPr/>
        </p:nvSpPr>
        <p:spPr>
          <a:xfrm>
            <a:off x="5724525" y="6092825"/>
            <a:ext cx="2359025" cy="519113"/>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10</a:t>
            </a:r>
            <a:r>
              <a:rPr lang="zh-CN" altLang="en-US" sz="2800" b="1">
                <a:solidFill>
                  <a:srgbClr val="FF0000"/>
                </a:solidFill>
                <a:latin typeface="Arial" panose="020B0604020202020204" pitchFamily="34" charset="0"/>
                <a:ea typeface="黑体" panose="02010609060101010101" pitchFamily="2" charset="-122"/>
              </a:rPr>
              <a:t>、答非所问</a:t>
            </a:r>
            <a:endParaRPr lang="zh-CN" altLang="en-US" sz="2800" b="1">
              <a:solidFill>
                <a:srgbClr val="FF0000"/>
              </a:solidFill>
              <a:latin typeface="Arial" panose="020B0604020202020204" pitchFamily="34" charset="0"/>
              <a:ea typeface="黑体" panose="02010609060101010101" pitchFamily="2" charset="-122"/>
            </a:endParaRPr>
          </a:p>
        </p:txBody>
      </p:sp>
      <p:sp>
        <p:nvSpPr>
          <p:cNvPr id="54289" name="椭圆 54288"/>
          <p:cNvSpPr/>
          <p:nvPr/>
        </p:nvSpPr>
        <p:spPr>
          <a:xfrm>
            <a:off x="468313" y="0"/>
            <a:ext cx="2232025" cy="765175"/>
          </a:xfrm>
          <a:prstGeom prst="ellipse">
            <a:avLst/>
          </a:prstGeom>
          <a:solidFill>
            <a:schemeClr val="accent1"/>
          </a:solidFill>
          <a:ln w="7938" cap="flat" cmpd="sng">
            <a:solidFill>
              <a:schemeClr val="tx1"/>
            </a:solidFill>
            <a:prstDash val="solid"/>
            <a:headEnd type="none" w="med" len="med"/>
            <a:tailEnd type="none" w="med" len="med"/>
          </a:ln>
        </p:spPr>
        <p:txBody>
          <a:bodyPr wrap="none" anchor="ctr"/>
          <a:p>
            <a:pPr algn="ctr" latinLnBrk="1"/>
            <a:r>
              <a:rPr lang="zh-CN" altLang="en-US" sz="3600" b="1">
                <a:solidFill>
                  <a:srgbClr val="000000"/>
                </a:solidFill>
                <a:latin typeface="华文行楷" pitchFamily="2" charset="-122"/>
                <a:ea typeface="华文行楷" pitchFamily="2" charset="-122"/>
              </a:rPr>
              <a:t>归纳小结</a:t>
            </a:r>
            <a:endParaRPr lang="zh-CN" altLang="en-US" sz="3600" b="1">
              <a:solidFill>
                <a:srgbClr val="000000"/>
              </a:solidFill>
              <a:latin typeface="华文行楷" pitchFamily="2" charset="-122"/>
              <a:ea typeface="华文行楷"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fade">
                                      <p:cBhvr>
                                        <p:cTn id="7" dur="1000"/>
                                        <p:tgtEl>
                                          <p:spTgt spid="54274"/>
                                        </p:tgtEl>
                                      </p:cBhvr>
                                    </p:animEffect>
                                    <p:anim calcmode="lin" valueType="num">
                                      <p:cBhvr>
                                        <p:cTn id="8" dur="1000" fill="hold"/>
                                        <p:tgtEl>
                                          <p:spTgt spid="54274"/>
                                        </p:tgtEl>
                                        <p:attrNameLst>
                                          <p:attrName>ppt_x</p:attrName>
                                        </p:attrNameLst>
                                      </p:cBhvr>
                                      <p:tavLst>
                                        <p:tav tm="0">
                                          <p:val>
                                            <p:strVal val="#ppt_x"/>
                                          </p:val>
                                        </p:tav>
                                        <p:tav tm="100000">
                                          <p:val>
                                            <p:strVal val="#ppt_x"/>
                                          </p:val>
                                        </p:tav>
                                      </p:tavLst>
                                    </p:anim>
                                    <p:anim calcmode="lin" valueType="num">
                                      <p:cBhvr>
                                        <p:cTn id="9" dur="1000" fill="hold"/>
                                        <p:tgtEl>
                                          <p:spTgt spid="542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4275"/>
                                        </p:tgtEl>
                                        <p:attrNameLst>
                                          <p:attrName>style.visibility</p:attrName>
                                        </p:attrNameLst>
                                      </p:cBhvr>
                                      <p:to>
                                        <p:strVal val="visible"/>
                                      </p:to>
                                    </p:set>
                                    <p:anim calcmode="lin" valueType="num">
                                      <p:cBhvr additive="base">
                                        <p:cTn id="14" dur="500" fill="hold"/>
                                        <p:tgtEl>
                                          <p:spTgt spid="54275"/>
                                        </p:tgtEl>
                                        <p:attrNameLst>
                                          <p:attrName>ppt_x</p:attrName>
                                        </p:attrNameLst>
                                      </p:cBhvr>
                                      <p:tavLst>
                                        <p:tav tm="0">
                                          <p:val>
                                            <p:strVal val="#ppt_x"/>
                                          </p:val>
                                        </p:tav>
                                        <p:tav tm="100000">
                                          <p:val>
                                            <p:strVal val="#ppt_x"/>
                                          </p:val>
                                        </p:tav>
                                      </p:tavLst>
                                    </p:anim>
                                    <p:anim calcmode="lin" valueType="num">
                                      <p:cBhvr additive="base">
                                        <p:cTn id="15"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4276"/>
                                        </p:tgtEl>
                                        <p:attrNameLst>
                                          <p:attrName>style.visibility</p:attrName>
                                        </p:attrNameLst>
                                      </p:cBhvr>
                                      <p:to>
                                        <p:strVal val="visible"/>
                                      </p:to>
                                    </p:set>
                                    <p:anim calcmode="lin" valueType="num">
                                      <p:cBhvr additive="base">
                                        <p:cTn id="20" dur="500" fill="hold"/>
                                        <p:tgtEl>
                                          <p:spTgt spid="54276"/>
                                        </p:tgtEl>
                                        <p:attrNameLst>
                                          <p:attrName>ppt_x</p:attrName>
                                        </p:attrNameLst>
                                      </p:cBhvr>
                                      <p:tavLst>
                                        <p:tav tm="0">
                                          <p:val>
                                            <p:strVal val="#ppt_x"/>
                                          </p:val>
                                        </p:tav>
                                        <p:tav tm="100000">
                                          <p:val>
                                            <p:strVal val="#ppt_x"/>
                                          </p:val>
                                        </p:tav>
                                      </p:tavLst>
                                    </p:anim>
                                    <p:anim calcmode="lin" valueType="num">
                                      <p:cBhvr additive="base">
                                        <p:cTn id="21"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4278"/>
                                        </p:tgtEl>
                                        <p:attrNameLst>
                                          <p:attrName>style.visibility</p:attrName>
                                        </p:attrNameLst>
                                      </p:cBhvr>
                                      <p:to>
                                        <p:strVal val="visible"/>
                                      </p:to>
                                    </p:set>
                                    <p:anim calcmode="lin" valueType="num">
                                      <p:cBhvr additive="base">
                                        <p:cTn id="26" dur="500" fill="hold"/>
                                        <p:tgtEl>
                                          <p:spTgt spid="54278"/>
                                        </p:tgtEl>
                                        <p:attrNameLst>
                                          <p:attrName>ppt_x</p:attrName>
                                        </p:attrNameLst>
                                      </p:cBhvr>
                                      <p:tavLst>
                                        <p:tav tm="0">
                                          <p:val>
                                            <p:strVal val="#ppt_x"/>
                                          </p:val>
                                        </p:tav>
                                        <p:tav tm="100000">
                                          <p:val>
                                            <p:strVal val="#ppt_x"/>
                                          </p:val>
                                        </p:tav>
                                      </p:tavLst>
                                    </p:anim>
                                    <p:anim calcmode="lin" valueType="num">
                                      <p:cBhvr additive="base">
                                        <p:cTn id="27" dur="500" fill="hold"/>
                                        <p:tgtEl>
                                          <p:spTgt spid="5427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4277"/>
                                        </p:tgtEl>
                                        <p:attrNameLst>
                                          <p:attrName>style.visibility</p:attrName>
                                        </p:attrNameLst>
                                      </p:cBhvr>
                                      <p:to>
                                        <p:strVal val="visible"/>
                                      </p:to>
                                    </p:set>
                                    <p:anim calcmode="lin" valueType="num">
                                      <p:cBhvr additive="base">
                                        <p:cTn id="32" dur="500" fill="hold"/>
                                        <p:tgtEl>
                                          <p:spTgt spid="54277"/>
                                        </p:tgtEl>
                                        <p:attrNameLst>
                                          <p:attrName>ppt_x</p:attrName>
                                        </p:attrNameLst>
                                      </p:cBhvr>
                                      <p:tavLst>
                                        <p:tav tm="0">
                                          <p:val>
                                            <p:strVal val="#ppt_x"/>
                                          </p:val>
                                        </p:tav>
                                        <p:tav tm="100000">
                                          <p:val>
                                            <p:strVal val="#ppt_x"/>
                                          </p:val>
                                        </p:tav>
                                      </p:tavLst>
                                    </p:anim>
                                    <p:anim calcmode="lin" valueType="num">
                                      <p:cBhvr additive="base">
                                        <p:cTn id="33"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4279"/>
                                        </p:tgtEl>
                                        <p:attrNameLst>
                                          <p:attrName>style.visibility</p:attrName>
                                        </p:attrNameLst>
                                      </p:cBhvr>
                                      <p:to>
                                        <p:strVal val="visible"/>
                                      </p:to>
                                    </p:set>
                                    <p:anim calcmode="lin" valueType="num">
                                      <p:cBhvr additive="base">
                                        <p:cTn id="38" dur="500" fill="hold"/>
                                        <p:tgtEl>
                                          <p:spTgt spid="54279"/>
                                        </p:tgtEl>
                                        <p:attrNameLst>
                                          <p:attrName>ppt_x</p:attrName>
                                        </p:attrNameLst>
                                      </p:cBhvr>
                                      <p:tavLst>
                                        <p:tav tm="0">
                                          <p:val>
                                            <p:strVal val="#ppt_x"/>
                                          </p:val>
                                        </p:tav>
                                        <p:tav tm="100000">
                                          <p:val>
                                            <p:strVal val="#ppt_x"/>
                                          </p:val>
                                        </p:tav>
                                      </p:tavLst>
                                    </p:anim>
                                    <p:anim calcmode="lin" valueType="num">
                                      <p:cBhvr additive="base">
                                        <p:cTn id="39" dur="500" fill="hold"/>
                                        <p:tgtEl>
                                          <p:spTgt spid="54279"/>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54280"/>
                                        </p:tgtEl>
                                        <p:attrNameLst>
                                          <p:attrName>style.visibility</p:attrName>
                                        </p:attrNameLst>
                                      </p:cBhvr>
                                      <p:to>
                                        <p:strVal val="visible"/>
                                      </p:to>
                                    </p:set>
                                    <p:anim calcmode="lin" valueType="num">
                                      <p:cBhvr additive="base">
                                        <p:cTn id="43" dur="500" fill="hold"/>
                                        <p:tgtEl>
                                          <p:spTgt spid="54280"/>
                                        </p:tgtEl>
                                        <p:attrNameLst>
                                          <p:attrName>ppt_x</p:attrName>
                                        </p:attrNameLst>
                                      </p:cBhvr>
                                      <p:tavLst>
                                        <p:tav tm="0">
                                          <p:val>
                                            <p:strVal val="#ppt_x"/>
                                          </p:val>
                                        </p:tav>
                                        <p:tav tm="100000">
                                          <p:val>
                                            <p:strVal val="#ppt_x"/>
                                          </p:val>
                                        </p:tav>
                                      </p:tavLst>
                                    </p:anim>
                                    <p:anim calcmode="lin" valueType="num">
                                      <p:cBhvr additive="base">
                                        <p:cTn id="44" dur="500" fill="hold"/>
                                        <p:tgtEl>
                                          <p:spTgt spid="54280"/>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54281"/>
                                        </p:tgtEl>
                                        <p:attrNameLst>
                                          <p:attrName>style.visibility</p:attrName>
                                        </p:attrNameLst>
                                      </p:cBhvr>
                                      <p:to>
                                        <p:strVal val="visible"/>
                                      </p:to>
                                    </p:set>
                                    <p:anim calcmode="lin" valueType="num">
                                      <p:cBhvr additive="base">
                                        <p:cTn id="48" dur="500" fill="hold"/>
                                        <p:tgtEl>
                                          <p:spTgt spid="54281"/>
                                        </p:tgtEl>
                                        <p:attrNameLst>
                                          <p:attrName>ppt_x</p:attrName>
                                        </p:attrNameLst>
                                      </p:cBhvr>
                                      <p:tavLst>
                                        <p:tav tm="0">
                                          <p:val>
                                            <p:strVal val="#ppt_x"/>
                                          </p:val>
                                        </p:tav>
                                        <p:tav tm="100000">
                                          <p:val>
                                            <p:strVal val="#ppt_x"/>
                                          </p:val>
                                        </p:tav>
                                      </p:tavLst>
                                    </p:anim>
                                    <p:anim calcmode="lin" valueType="num">
                                      <p:cBhvr additive="base">
                                        <p:cTn id="49" dur="500" fill="hold"/>
                                        <p:tgtEl>
                                          <p:spTgt spid="54281"/>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 presetClass="entr" presetSubtype="4" fill="hold" grpId="0" nodeType="afterEffect">
                                  <p:stCondLst>
                                    <p:cond delay="0"/>
                                  </p:stCondLst>
                                  <p:childTnLst>
                                    <p:set>
                                      <p:cBhvr>
                                        <p:cTn id="52" dur="1" fill="hold">
                                          <p:stCondLst>
                                            <p:cond delay="0"/>
                                          </p:stCondLst>
                                        </p:cTn>
                                        <p:tgtEl>
                                          <p:spTgt spid="54282"/>
                                        </p:tgtEl>
                                        <p:attrNameLst>
                                          <p:attrName>style.visibility</p:attrName>
                                        </p:attrNameLst>
                                      </p:cBhvr>
                                      <p:to>
                                        <p:strVal val="visible"/>
                                      </p:to>
                                    </p:set>
                                    <p:anim calcmode="lin" valueType="num">
                                      <p:cBhvr additive="base">
                                        <p:cTn id="53" dur="500" fill="hold"/>
                                        <p:tgtEl>
                                          <p:spTgt spid="54282"/>
                                        </p:tgtEl>
                                        <p:attrNameLst>
                                          <p:attrName>ppt_x</p:attrName>
                                        </p:attrNameLst>
                                      </p:cBhvr>
                                      <p:tavLst>
                                        <p:tav tm="0">
                                          <p:val>
                                            <p:strVal val="#ppt_x"/>
                                          </p:val>
                                        </p:tav>
                                        <p:tav tm="100000">
                                          <p:val>
                                            <p:strVal val="#ppt_x"/>
                                          </p:val>
                                        </p:tav>
                                      </p:tavLst>
                                    </p:anim>
                                    <p:anim calcmode="lin" valueType="num">
                                      <p:cBhvr additive="base">
                                        <p:cTn id="54" dur="500" fill="hold"/>
                                        <p:tgtEl>
                                          <p:spTgt spid="54282"/>
                                        </p:tgtEl>
                                        <p:attrNameLst>
                                          <p:attrName>ppt_y</p:attrName>
                                        </p:attrNameLst>
                                      </p:cBhvr>
                                      <p:tavLst>
                                        <p:tav tm="0">
                                          <p:val>
                                            <p:strVal val="1+#ppt_h/2"/>
                                          </p:val>
                                        </p:tav>
                                        <p:tav tm="100000">
                                          <p:val>
                                            <p:strVal val="#ppt_y"/>
                                          </p:val>
                                        </p:tav>
                                      </p:tavLst>
                                    </p:anim>
                                  </p:childTnLst>
                                </p:cTn>
                              </p:par>
                            </p:childTnLst>
                          </p:cTn>
                        </p:par>
                        <p:par>
                          <p:cTn id="55" fill="hold">
                            <p:stCondLst>
                              <p:cond delay="2000"/>
                            </p:stCondLst>
                            <p:childTnLst>
                              <p:par>
                                <p:cTn id="56" presetID="2" presetClass="entr" presetSubtype="4" fill="hold" grpId="0" nodeType="afterEffect">
                                  <p:stCondLst>
                                    <p:cond delay="0"/>
                                  </p:stCondLst>
                                  <p:childTnLst>
                                    <p:set>
                                      <p:cBhvr>
                                        <p:cTn id="57" dur="1" fill="hold">
                                          <p:stCondLst>
                                            <p:cond delay="0"/>
                                          </p:stCondLst>
                                        </p:cTn>
                                        <p:tgtEl>
                                          <p:spTgt spid="54283"/>
                                        </p:tgtEl>
                                        <p:attrNameLst>
                                          <p:attrName>style.visibility</p:attrName>
                                        </p:attrNameLst>
                                      </p:cBhvr>
                                      <p:to>
                                        <p:strVal val="visible"/>
                                      </p:to>
                                    </p:set>
                                    <p:anim calcmode="lin" valueType="num">
                                      <p:cBhvr additive="base">
                                        <p:cTn id="58" dur="500" fill="hold"/>
                                        <p:tgtEl>
                                          <p:spTgt spid="54283"/>
                                        </p:tgtEl>
                                        <p:attrNameLst>
                                          <p:attrName>ppt_x</p:attrName>
                                        </p:attrNameLst>
                                      </p:cBhvr>
                                      <p:tavLst>
                                        <p:tav tm="0">
                                          <p:val>
                                            <p:strVal val="#ppt_x"/>
                                          </p:val>
                                        </p:tav>
                                        <p:tav tm="100000">
                                          <p:val>
                                            <p:strVal val="#ppt_x"/>
                                          </p:val>
                                        </p:tav>
                                      </p:tavLst>
                                    </p:anim>
                                    <p:anim calcmode="lin" valueType="num">
                                      <p:cBhvr additive="base">
                                        <p:cTn id="59" dur="500" fill="hold"/>
                                        <p:tgtEl>
                                          <p:spTgt spid="54283"/>
                                        </p:tgtEl>
                                        <p:attrNameLst>
                                          <p:attrName>ppt_y</p:attrName>
                                        </p:attrNameLst>
                                      </p:cBhvr>
                                      <p:tavLst>
                                        <p:tav tm="0">
                                          <p:val>
                                            <p:strVal val="1+#ppt_h/2"/>
                                          </p:val>
                                        </p:tav>
                                        <p:tav tm="100000">
                                          <p:val>
                                            <p:strVal val="#ppt_y"/>
                                          </p:val>
                                        </p:tav>
                                      </p:tavLst>
                                    </p:anim>
                                  </p:childTnLst>
                                </p:cTn>
                              </p:par>
                            </p:childTnLst>
                          </p:cTn>
                        </p:par>
                        <p:par>
                          <p:cTn id="60" fill="hold">
                            <p:stCondLst>
                              <p:cond delay="2500"/>
                            </p:stCondLst>
                            <p:childTnLst>
                              <p:par>
                                <p:cTn id="61" presetID="2" presetClass="entr" presetSubtype="4" fill="hold" grpId="0" nodeType="afterEffect">
                                  <p:stCondLst>
                                    <p:cond delay="0"/>
                                  </p:stCondLst>
                                  <p:childTnLst>
                                    <p:set>
                                      <p:cBhvr>
                                        <p:cTn id="62" dur="1" fill="hold">
                                          <p:stCondLst>
                                            <p:cond delay="0"/>
                                          </p:stCondLst>
                                        </p:cTn>
                                        <p:tgtEl>
                                          <p:spTgt spid="54284"/>
                                        </p:tgtEl>
                                        <p:attrNameLst>
                                          <p:attrName>style.visibility</p:attrName>
                                        </p:attrNameLst>
                                      </p:cBhvr>
                                      <p:to>
                                        <p:strVal val="visible"/>
                                      </p:to>
                                    </p:set>
                                    <p:anim calcmode="lin" valueType="num">
                                      <p:cBhvr additive="base">
                                        <p:cTn id="63" dur="500" fill="hold"/>
                                        <p:tgtEl>
                                          <p:spTgt spid="54284"/>
                                        </p:tgtEl>
                                        <p:attrNameLst>
                                          <p:attrName>ppt_x</p:attrName>
                                        </p:attrNameLst>
                                      </p:cBhvr>
                                      <p:tavLst>
                                        <p:tav tm="0">
                                          <p:val>
                                            <p:strVal val="#ppt_x"/>
                                          </p:val>
                                        </p:tav>
                                        <p:tav tm="100000">
                                          <p:val>
                                            <p:strVal val="#ppt_x"/>
                                          </p:val>
                                        </p:tav>
                                      </p:tavLst>
                                    </p:anim>
                                    <p:anim calcmode="lin" valueType="num">
                                      <p:cBhvr additive="base">
                                        <p:cTn id="64" dur="500" fill="hold"/>
                                        <p:tgtEl>
                                          <p:spTgt spid="54284"/>
                                        </p:tgtEl>
                                        <p:attrNameLst>
                                          <p:attrName>ppt_y</p:attrName>
                                        </p:attrNameLst>
                                      </p:cBhvr>
                                      <p:tavLst>
                                        <p:tav tm="0">
                                          <p:val>
                                            <p:strVal val="1+#ppt_h/2"/>
                                          </p:val>
                                        </p:tav>
                                        <p:tav tm="100000">
                                          <p:val>
                                            <p:strVal val="#ppt_y"/>
                                          </p:val>
                                        </p:tav>
                                      </p:tavLst>
                                    </p:anim>
                                  </p:childTnLst>
                                </p:cTn>
                              </p:par>
                            </p:childTnLst>
                          </p:cTn>
                        </p:par>
                        <p:par>
                          <p:cTn id="65" fill="hold">
                            <p:stCondLst>
                              <p:cond delay="3000"/>
                            </p:stCondLst>
                            <p:childTnLst>
                              <p:par>
                                <p:cTn id="66" presetID="2" presetClass="entr" presetSubtype="4" fill="hold" grpId="0" nodeType="afterEffect">
                                  <p:stCondLst>
                                    <p:cond delay="0"/>
                                  </p:stCondLst>
                                  <p:childTnLst>
                                    <p:set>
                                      <p:cBhvr>
                                        <p:cTn id="67" dur="1" fill="hold">
                                          <p:stCondLst>
                                            <p:cond delay="0"/>
                                          </p:stCondLst>
                                        </p:cTn>
                                        <p:tgtEl>
                                          <p:spTgt spid="54285"/>
                                        </p:tgtEl>
                                        <p:attrNameLst>
                                          <p:attrName>style.visibility</p:attrName>
                                        </p:attrNameLst>
                                      </p:cBhvr>
                                      <p:to>
                                        <p:strVal val="visible"/>
                                      </p:to>
                                    </p:set>
                                    <p:anim calcmode="lin" valueType="num">
                                      <p:cBhvr additive="base">
                                        <p:cTn id="68" dur="500" fill="hold"/>
                                        <p:tgtEl>
                                          <p:spTgt spid="54285"/>
                                        </p:tgtEl>
                                        <p:attrNameLst>
                                          <p:attrName>ppt_x</p:attrName>
                                        </p:attrNameLst>
                                      </p:cBhvr>
                                      <p:tavLst>
                                        <p:tav tm="0">
                                          <p:val>
                                            <p:strVal val="#ppt_x"/>
                                          </p:val>
                                        </p:tav>
                                        <p:tav tm="100000">
                                          <p:val>
                                            <p:strVal val="#ppt_x"/>
                                          </p:val>
                                        </p:tav>
                                      </p:tavLst>
                                    </p:anim>
                                    <p:anim calcmode="lin" valueType="num">
                                      <p:cBhvr additive="base">
                                        <p:cTn id="69" dur="500" fill="hold"/>
                                        <p:tgtEl>
                                          <p:spTgt spid="54285"/>
                                        </p:tgtEl>
                                        <p:attrNameLst>
                                          <p:attrName>ppt_y</p:attrName>
                                        </p:attrNameLst>
                                      </p:cBhvr>
                                      <p:tavLst>
                                        <p:tav tm="0">
                                          <p:val>
                                            <p:strVal val="1+#ppt_h/2"/>
                                          </p:val>
                                        </p:tav>
                                        <p:tav tm="100000">
                                          <p:val>
                                            <p:strVal val="#ppt_y"/>
                                          </p:val>
                                        </p:tav>
                                      </p:tavLst>
                                    </p:anim>
                                  </p:childTnLst>
                                </p:cTn>
                              </p:par>
                            </p:childTnLst>
                          </p:cTn>
                        </p:par>
                        <p:par>
                          <p:cTn id="70" fill="hold">
                            <p:stCondLst>
                              <p:cond delay="3500"/>
                            </p:stCondLst>
                            <p:childTnLst>
                              <p:par>
                                <p:cTn id="71" presetID="2" presetClass="entr" presetSubtype="4" fill="hold" grpId="0" nodeType="afterEffect">
                                  <p:stCondLst>
                                    <p:cond delay="0"/>
                                  </p:stCondLst>
                                  <p:childTnLst>
                                    <p:set>
                                      <p:cBhvr>
                                        <p:cTn id="72" dur="1" fill="hold">
                                          <p:stCondLst>
                                            <p:cond delay="0"/>
                                          </p:stCondLst>
                                        </p:cTn>
                                        <p:tgtEl>
                                          <p:spTgt spid="54286"/>
                                        </p:tgtEl>
                                        <p:attrNameLst>
                                          <p:attrName>style.visibility</p:attrName>
                                        </p:attrNameLst>
                                      </p:cBhvr>
                                      <p:to>
                                        <p:strVal val="visible"/>
                                      </p:to>
                                    </p:set>
                                    <p:anim calcmode="lin" valueType="num">
                                      <p:cBhvr additive="base">
                                        <p:cTn id="73" dur="500" fill="hold"/>
                                        <p:tgtEl>
                                          <p:spTgt spid="54286"/>
                                        </p:tgtEl>
                                        <p:attrNameLst>
                                          <p:attrName>ppt_x</p:attrName>
                                        </p:attrNameLst>
                                      </p:cBhvr>
                                      <p:tavLst>
                                        <p:tav tm="0">
                                          <p:val>
                                            <p:strVal val="#ppt_x"/>
                                          </p:val>
                                        </p:tav>
                                        <p:tav tm="100000">
                                          <p:val>
                                            <p:strVal val="#ppt_x"/>
                                          </p:val>
                                        </p:tav>
                                      </p:tavLst>
                                    </p:anim>
                                    <p:anim calcmode="lin" valueType="num">
                                      <p:cBhvr additive="base">
                                        <p:cTn id="74" dur="500" fill="hold"/>
                                        <p:tgtEl>
                                          <p:spTgt spid="54286"/>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54287"/>
                                        </p:tgtEl>
                                        <p:attrNameLst>
                                          <p:attrName>style.visibility</p:attrName>
                                        </p:attrNameLst>
                                      </p:cBhvr>
                                      <p:to>
                                        <p:strVal val="visible"/>
                                      </p:to>
                                    </p:set>
                                    <p:anim calcmode="lin" valueType="num">
                                      <p:cBhvr additive="base">
                                        <p:cTn id="78" dur="500" fill="hold"/>
                                        <p:tgtEl>
                                          <p:spTgt spid="54287"/>
                                        </p:tgtEl>
                                        <p:attrNameLst>
                                          <p:attrName>ppt_x</p:attrName>
                                        </p:attrNameLst>
                                      </p:cBhvr>
                                      <p:tavLst>
                                        <p:tav tm="0">
                                          <p:val>
                                            <p:strVal val="#ppt_x"/>
                                          </p:val>
                                        </p:tav>
                                        <p:tav tm="100000">
                                          <p:val>
                                            <p:strVal val="#ppt_x"/>
                                          </p:val>
                                        </p:tav>
                                      </p:tavLst>
                                    </p:anim>
                                    <p:anim calcmode="lin" valueType="num">
                                      <p:cBhvr additive="base">
                                        <p:cTn id="79" dur="500" fill="hold"/>
                                        <p:tgtEl>
                                          <p:spTgt spid="54287"/>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54288"/>
                                        </p:tgtEl>
                                        <p:attrNameLst>
                                          <p:attrName>style.visibility</p:attrName>
                                        </p:attrNameLst>
                                      </p:cBhvr>
                                      <p:to>
                                        <p:strVal val="visible"/>
                                      </p:to>
                                    </p:set>
                                    <p:anim calcmode="lin" valueType="num">
                                      <p:cBhvr additive="base">
                                        <p:cTn id="83" dur="500" fill="hold"/>
                                        <p:tgtEl>
                                          <p:spTgt spid="54288"/>
                                        </p:tgtEl>
                                        <p:attrNameLst>
                                          <p:attrName>ppt_x</p:attrName>
                                        </p:attrNameLst>
                                      </p:cBhvr>
                                      <p:tavLst>
                                        <p:tav tm="0">
                                          <p:val>
                                            <p:strVal val="#ppt_x"/>
                                          </p:val>
                                        </p:tav>
                                        <p:tav tm="100000">
                                          <p:val>
                                            <p:strVal val="#ppt_x"/>
                                          </p:val>
                                        </p:tav>
                                      </p:tavLst>
                                    </p:anim>
                                    <p:anim calcmode="lin" valueType="num">
                                      <p:cBhvr additive="base">
                                        <p:cTn id="84" dur="500" fill="hold"/>
                                        <p:tgtEl>
                                          <p:spTgt spid="542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animBg="1"/>
      <p:bldP spid="54276" grpId="0"/>
      <p:bldP spid="54277" grpId="0"/>
      <p:bldP spid="54278" grpId="0" bldLvl="0" animBg="1"/>
      <p:bldP spid="54279" grpId="0"/>
      <p:bldP spid="54280" grpId="0"/>
      <p:bldP spid="54281" grpId="0"/>
      <p:bldP spid="54282" grpId="0"/>
      <p:bldP spid="54283" grpId="0"/>
      <p:bldP spid="54284" grpId="0"/>
      <p:bldP spid="54285" grpId="0"/>
      <p:bldP spid="54286" grpId="0"/>
      <p:bldP spid="54287" grpId="0"/>
      <p:bldP spid="5428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文本框 18433"/>
          <p:cNvSpPr txBox="1"/>
          <p:nvPr/>
        </p:nvSpPr>
        <p:spPr>
          <a:xfrm>
            <a:off x="46038" y="87313"/>
            <a:ext cx="9063037" cy="6743700"/>
          </a:xfrm>
          <a:prstGeom prst="rect">
            <a:avLst/>
          </a:prstGeom>
          <a:solidFill>
            <a:schemeClr val="bg1"/>
          </a:solidFill>
          <a:ln w="9525">
            <a:noFill/>
          </a:ln>
        </p:spPr>
        <p:txBody>
          <a:bodyPr>
            <a:spAutoFit/>
          </a:bodyPr>
          <a:p>
            <a:pPr>
              <a:lnSpc>
                <a:spcPct val="130000"/>
              </a:lnSpc>
            </a:pPr>
            <a:r>
              <a:rPr lang="en-US" altLang="zh-CN" sz="2800" b="1">
                <a:latin typeface="汉仪楷体简" panose="02010609000101010101" charset="-122"/>
                <a:ea typeface="汉仪楷体简" panose="02010609000101010101" charset="-122"/>
              </a:rPr>
              <a:t>3.</a:t>
            </a:r>
            <a:r>
              <a:rPr lang="zh-CN" altLang="en-US" sz="2800" b="1">
                <a:solidFill>
                  <a:srgbClr val="FF0000"/>
                </a:solidFill>
                <a:latin typeface="汉仪楷体简" panose="02010609000101010101" charset="-122"/>
                <a:ea typeface="汉仪楷体简" panose="02010609000101010101" charset="-122"/>
              </a:rPr>
              <a:t>把握观点、理解分析能力较弱</a:t>
            </a:r>
            <a:endParaRPr lang="zh-CN" altLang="en-US" sz="2800" b="1">
              <a:solidFill>
                <a:srgbClr val="FF0000"/>
              </a:solidFill>
              <a:latin typeface="汉仪楷体简" panose="02010609000101010101" charset="-122"/>
              <a:ea typeface="汉仪楷体简" panose="02010609000101010101" charset="-122"/>
            </a:endParaRPr>
          </a:p>
          <a:p>
            <a:pPr>
              <a:lnSpc>
                <a:spcPct val="130000"/>
              </a:lnSpc>
            </a:pPr>
            <a:r>
              <a:rPr lang="zh-CN" altLang="en-US" sz="2800" b="1">
                <a:latin typeface="汉仪楷体简" panose="02010609000101010101" charset="-122"/>
                <a:ea typeface="汉仪楷体简" panose="02010609000101010101" charset="-122"/>
              </a:rPr>
              <a:t>　　近几年的高考题都涉及概念理解、观点把握，尤其是近两年的高考，还要求结合文章观点对新材料进行分析，即运用文本的原理解释分析现象。初接触这种题目学生常常会找不到抓手和方向，就是想摘抄几个句子争取点分，也不知往什么方向抄，更不要说还要扣题展开分析了。</a:t>
            </a:r>
            <a:endParaRPr lang="zh-CN" altLang="en-US" sz="2800" b="1">
              <a:latin typeface="汉仪楷体简" panose="02010609000101010101" charset="-122"/>
              <a:ea typeface="汉仪楷体简" panose="02010609000101010101" charset="-122"/>
            </a:endParaRPr>
          </a:p>
          <a:p>
            <a:pPr>
              <a:lnSpc>
                <a:spcPct val="130000"/>
              </a:lnSpc>
            </a:pPr>
            <a:r>
              <a:rPr lang="en-US" altLang="zh-CN" sz="2800" b="1">
                <a:latin typeface="汉仪楷体简" panose="02010609000101010101" charset="-122"/>
                <a:ea typeface="汉仪楷体简" panose="02010609000101010101" charset="-122"/>
              </a:rPr>
              <a:t>4.</a:t>
            </a:r>
            <a:r>
              <a:rPr lang="zh-CN" altLang="en-US" sz="2800" b="1">
                <a:solidFill>
                  <a:srgbClr val="FF0000"/>
                </a:solidFill>
                <a:latin typeface="汉仪楷体简" panose="02010609000101010101" charset="-122"/>
                <a:ea typeface="汉仪楷体简" panose="02010609000101010101" charset="-122"/>
              </a:rPr>
              <a:t>限时读懂（读懂内容、把握思路）的能力有待提高</a:t>
            </a:r>
            <a:endParaRPr lang="zh-CN" altLang="en-US" sz="2800" b="1">
              <a:solidFill>
                <a:srgbClr val="FF0000"/>
              </a:solidFill>
              <a:latin typeface="汉仪楷体简" panose="02010609000101010101" charset="-122"/>
              <a:ea typeface="汉仪楷体简" panose="02010609000101010101" charset="-122"/>
            </a:endParaRPr>
          </a:p>
          <a:p>
            <a:pPr>
              <a:lnSpc>
                <a:spcPct val="130000"/>
              </a:lnSpc>
            </a:pPr>
            <a:r>
              <a:rPr lang="zh-CN" altLang="en-US" sz="2800" b="1">
                <a:latin typeface="汉仪楷体简" panose="02010609000101010101" charset="-122"/>
                <a:ea typeface="汉仪楷体简" panose="02010609000101010101" charset="-122"/>
              </a:rPr>
              <a:t>　　说到底，前面所讲的三个问题，都共同指向一个大问题：怎样整体把握，读懂文本。而且，还要在考场的规定时间内完成。其实，学生</a:t>
            </a:r>
            <a:r>
              <a:rPr lang="zh-CN" altLang="en-US" sz="2800" b="1">
                <a:solidFill>
                  <a:srgbClr val="0000FF"/>
                </a:solidFill>
                <a:latin typeface="汉仪楷体简" panose="02010609000101010101" charset="-122"/>
                <a:ea typeface="汉仪楷体简" panose="02010609000101010101" charset="-122"/>
              </a:rPr>
              <a:t>真正最害怕的、最核心的问题，也是备考最难的，就是“读懂”的问题。</a:t>
            </a:r>
            <a:endParaRPr lang="zh-CN" altLang="en-US" sz="2800" b="1">
              <a:solidFill>
                <a:srgbClr val="0000FF"/>
              </a:solidFill>
              <a:latin typeface="汉仪楷体简" panose="02010609000101010101" charset="-122"/>
              <a:ea typeface="汉仪楷体简" panose="02010609000101010101"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5298" name="文本框 55297"/>
          <p:cNvSpPr txBox="1"/>
          <p:nvPr/>
        </p:nvSpPr>
        <p:spPr>
          <a:xfrm>
            <a:off x="34925" y="765175"/>
            <a:ext cx="9128125" cy="5465763"/>
          </a:xfrm>
          <a:prstGeom prst="rect">
            <a:avLst/>
          </a:prstGeom>
          <a:noFill/>
          <a:ln w="9525" cap="flat" cmpd="sng">
            <a:solidFill>
              <a:srgbClr val="0000FF"/>
            </a:solidFill>
            <a:prstDash val="solid"/>
            <a:miter/>
            <a:headEnd type="none" w="med" len="med"/>
            <a:tailEnd type="none" w="med" len="med"/>
          </a:ln>
        </p:spPr>
        <p:txBody>
          <a:bodyPr>
            <a:spAutoFit/>
          </a:bodyPr>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1</a:t>
            </a:r>
            <a:r>
              <a:rPr lang="zh-CN" altLang="en-US" sz="2800">
                <a:solidFill>
                  <a:srgbClr val="FF0000"/>
                </a:solidFill>
                <a:latin typeface="微软雅黑" panose="020B0503020204020204" charset="-122"/>
                <a:ea typeface="微软雅黑" panose="020B0503020204020204" charset="-122"/>
              </a:rPr>
              <a:t>）记住：不能只看选项本身的错对，注意选项是否答非所问</a:t>
            </a:r>
            <a:r>
              <a:rPr lang="en-US" altLang="zh-CN" sz="2800">
                <a:solidFill>
                  <a:srgbClr val="FF0000"/>
                </a:solidFill>
                <a:latin typeface="微软雅黑" panose="020B0503020204020204" charset="-122"/>
                <a:ea typeface="微软雅黑" panose="020B0503020204020204" charset="-122"/>
              </a:rPr>
              <a:t>;</a:t>
            </a:r>
            <a:endParaRPr lang="en-US" altLang="zh-CN"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2</a:t>
            </a:r>
            <a:r>
              <a:rPr lang="zh-CN" altLang="en-US" sz="2800">
                <a:solidFill>
                  <a:srgbClr val="FF0000"/>
                </a:solidFill>
                <a:latin typeface="微软雅黑" panose="020B0503020204020204" charset="-122"/>
                <a:ea typeface="微软雅黑" panose="020B0503020204020204" charset="-122"/>
              </a:rPr>
              <a:t>）记住：题干中有“根据”、“证据”、“原因”等字样，选项与题干之间要能构成因果关系；</a:t>
            </a:r>
            <a:endParaRPr lang="zh-CN" altLang="en-US"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3</a:t>
            </a:r>
            <a:r>
              <a:rPr lang="zh-CN" altLang="en-US" sz="2800">
                <a:solidFill>
                  <a:srgbClr val="FF0000"/>
                </a:solidFill>
                <a:latin typeface="微软雅黑" panose="020B0503020204020204" charset="-122"/>
                <a:ea typeface="微软雅黑" panose="020B0503020204020204" charset="-122"/>
              </a:rPr>
              <a:t>）记住：有的选项要选最佳答案，而非正误选择</a:t>
            </a:r>
            <a:r>
              <a:rPr lang="en-US" altLang="zh-CN" sz="2800">
                <a:solidFill>
                  <a:srgbClr val="FF0000"/>
                </a:solidFill>
                <a:latin typeface="微软雅黑" panose="020B0503020204020204" charset="-122"/>
                <a:ea typeface="微软雅黑" panose="020B0503020204020204" charset="-122"/>
              </a:rPr>
              <a:t>;</a:t>
            </a:r>
            <a:endParaRPr lang="en-US" altLang="zh-CN"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4</a:t>
            </a:r>
            <a:r>
              <a:rPr lang="zh-CN" altLang="en-US" sz="2800">
                <a:solidFill>
                  <a:srgbClr val="FF0000"/>
                </a:solidFill>
                <a:latin typeface="微软雅黑" panose="020B0503020204020204" charset="-122"/>
                <a:ea typeface="微软雅黑" panose="020B0503020204020204" charset="-122"/>
              </a:rPr>
              <a:t>）记住：题干涉及几层意思，选项中则要答全几层意思。</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Rectangle 2"/>
          <p:cNvSpPr>
            <a:spLocks noGrp="1" noRot="1"/>
          </p:cNvSpPr>
          <p:nvPr>
            <p:ph idx="1"/>
          </p:nvPr>
        </p:nvSpPr>
        <p:spPr>
          <a:xfrm>
            <a:off x="1476375" y="1484313"/>
            <a:ext cx="6191250" cy="936625"/>
          </a:xfrm>
          <a:ln/>
        </p:spPr>
        <p:txBody>
          <a:bodyPr vert="horz">
            <a:normAutofit/>
          </a:bodyPr>
          <a:p>
            <a:pPr marL="365125" indent="-254000" algn="l" defTabSz="0">
              <a:buSzPct val="68000"/>
            </a:pPr>
            <a:r>
              <a:rPr lang="en-US" altLang="zh-CN" sz="4800" b="1" kern="1200" dirty="0">
                <a:latin typeface="Lucida Sans Unicode" panose="020B0602030504020204" charset="0"/>
                <a:ea typeface="黑体" panose="02010609060101010101" pitchFamily="2" charset="-122"/>
                <a:sym typeface="Lucida Sans Unicode" panose="020B0602030504020204" charset="0"/>
              </a:rPr>
              <a:t> </a:t>
            </a:r>
            <a:r>
              <a:rPr lang="en-US" altLang="zh-CN" sz="4800" b="1" kern="1200" dirty="0">
                <a:latin typeface="微软雅黑" panose="020B0503020204020204" charset="-122"/>
                <a:ea typeface="微软雅黑" panose="020B0503020204020204" charset="-122"/>
                <a:sym typeface="Lucida Sans Unicode" panose="020B0602030504020204" charset="0"/>
              </a:rPr>
              <a:t> </a:t>
            </a:r>
            <a:r>
              <a:rPr lang="zh-CN" altLang="en-US" sz="4800" b="1" kern="1200" dirty="0">
                <a:latin typeface="微软雅黑" panose="020B0503020204020204" charset="-122"/>
                <a:ea typeface="微软雅黑" panose="020B0503020204020204" charset="-122"/>
                <a:sym typeface="Lucida Sans Unicode" panose="020B0602030504020204" charset="0"/>
              </a:rPr>
              <a:t>高考</a:t>
            </a:r>
            <a:r>
              <a:rPr lang="zh-CN" altLang="en-US" sz="4800" b="1" kern="1200" dirty="0">
                <a:solidFill>
                  <a:schemeClr val="accent2"/>
                </a:solidFill>
                <a:latin typeface="微软雅黑" panose="020B0503020204020204" charset="-122"/>
                <a:ea typeface="微软雅黑" panose="020B0503020204020204" charset="-122"/>
                <a:sym typeface="Lucida Sans Unicode" panose="020B0602030504020204" charset="0"/>
              </a:rPr>
              <a:t>论述文</a:t>
            </a:r>
            <a:r>
              <a:rPr lang="zh-CN" altLang="en-US" sz="4800" b="1" kern="1200" dirty="0">
                <a:latin typeface="微软雅黑" panose="020B0503020204020204" charset="-122"/>
                <a:ea typeface="微软雅黑" panose="020B0503020204020204" charset="-122"/>
                <a:sym typeface="Lucida Sans Unicode" panose="020B0602030504020204" charset="0"/>
              </a:rPr>
              <a:t>阅读题</a:t>
            </a:r>
            <a:endParaRPr lang="zh-CN" altLang="en-US" sz="2700" kern="1200" dirty="0">
              <a:latin typeface="微软雅黑" panose="020B0503020204020204" charset="-122"/>
              <a:ea typeface="微软雅黑" panose="020B0503020204020204" charset="-122"/>
              <a:sym typeface="Lucida Sans Unicode" panose="020B0602030504020204" charset="0"/>
            </a:endParaRPr>
          </a:p>
        </p:txBody>
      </p:sp>
      <p:sp>
        <p:nvSpPr>
          <p:cNvPr id="56323" name="WordArt 3"/>
          <p:cNvSpPr>
            <a:spLocks noTextEdit="1"/>
          </p:cNvSpPr>
          <p:nvPr/>
        </p:nvSpPr>
        <p:spPr>
          <a:xfrm>
            <a:off x="2771775" y="3141663"/>
            <a:ext cx="3529013" cy="1366837"/>
          </a:xfrm>
          <a:prstGeom prst="rect">
            <a:avLst/>
          </a:prstGeom>
        </p:spPr>
        <p:txBody>
          <a:bodyPr wrap="none" fromWordArt="1">
            <a:prstTxWarp prst="textPlain">
              <a:avLst>
                <a:gd name="adj" fmla="val 50000"/>
              </a:avLst>
            </a:prstTxWarp>
            <a:normAutofit/>
          </a:bodyPr>
          <a:p>
            <a:pPr algn="ctr"/>
            <a:r>
              <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6999">
                      <a:srgbClr val="EE3F17">
                        <a:alpha val="100000"/>
                      </a:srgbClr>
                    </a:gs>
                    <a:gs pos="48000">
                      <a:srgbClr val="FFFF00">
                        <a:alpha val="100000"/>
                      </a:srgbClr>
                    </a:gs>
                    <a:gs pos="64998">
                      <a:srgbClr val="1A8D48">
                        <a:alpha val="100000"/>
                      </a:srgbClr>
                    </a:gs>
                    <a:gs pos="78998">
                      <a:srgbClr val="0819FB">
                        <a:alpha val="100000"/>
                      </a:srgbClr>
                    </a:gs>
                    <a:gs pos="100000">
                      <a:srgbClr val="A603AB">
                        <a:alpha val="100000"/>
                      </a:srgbClr>
                    </a:gs>
                  </a:gsLst>
                  <a:lin ang="0" scaled="1"/>
                  <a:tileRect/>
                </a:gradFill>
                <a:latin typeface="华文行楷" charset="0"/>
                <a:ea typeface="华文行楷" charset="0"/>
              </a:rPr>
              <a:t>设题陷阱</a:t>
            </a:r>
            <a:endParaRPr lang="zh-CN" altLang="en-US" sz="360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6999">
                    <a:srgbClr val="EE3F17">
                      <a:alpha val="100000"/>
                    </a:srgbClr>
                  </a:gs>
                  <a:gs pos="48000">
                    <a:srgbClr val="FFFF00">
                      <a:alpha val="100000"/>
                    </a:srgbClr>
                  </a:gs>
                  <a:gs pos="64998">
                    <a:srgbClr val="1A8D48">
                      <a:alpha val="100000"/>
                    </a:srgbClr>
                  </a:gs>
                  <a:gs pos="78998">
                    <a:srgbClr val="0819FB">
                      <a:alpha val="100000"/>
                    </a:srgbClr>
                  </a:gs>
                  <a:gs pos="100000">
                    <a:srgbClr val="A603AB">
                      <a:alpha val="100000"/>
                    </a:srgbClr>
                  </a:gs>
                </a:gsLst>
                <a:lin ang="0" scaled="1"/>
                <a:tileRect/>
              </a:gradFill>
              <a:latin typeface="华文行楷" charset="0"/>
              <a:ea typeface="华文行楷"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xEl>
                                              <p:charRg st="0" end="11"/>
                                            </p:txEl>
                                          </p:spTgt>
                                        </p:tgtEl>
                                        <p:attrNameLst>
                                          <p:attrName>style.visibility</p:attrName>
                                        </p:attrNameLst>
                                      </p:cBhvr>
                                      <p:to>
                                        <p:strVal val="visible"/>
                                      </p:to>
                                    </p:set>
                                    <p:anim calcmode="lin" valueType="num">
                                      <p:cBhvr>
                                        <p:cTn id="7" dur="500" fill="hold"/>
                                        <p:tgtEl>
                                          <p:spTgt spid="56322">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56322">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gtEl>
                                        <p:attrNameLst>
                                          <p:attrName>style.visibility</p:attrName>
                                        </p:attrNameLst>
                                      </p:cBhvr>
                                      <p:to>
                                        <p:strVal val="visible"/>
                                      </p:to>
                                    </p:set>
                                    <p:anim calcmode="lin" valueType="num">
                                      <p:cBhvr>
                                        <p:cTn id="13" dur="500" fill="hold"/>
                                        <p:tgtEl>
                                          <p:spTgt spid="56323"/>
                                        </p:tgtEl>
                                        <p:attrNameLst>
                                          <p:attrName>ppt_x</p:attrName>
                                        </p:attrNameLst>
                                      </p:cBhvr>
                                      <p:tavLst>
                                        <p:tav tm="0">
                                          <p:val>
                                            <p:strVal val="#ppt_x"/>
                                          </p:val>
                                        </p:tav>
                                        <p:tav tm="100000">
                                          <p:val>
                                            <p:strVal val="#ppt_x"/>
                                          </p:val>
                                        </p:tav>
                                      </p:tavLst>
                                    </p:anim>
                                    <p:anim calcmode="lin" valueType="num">
                                      <p:cBhvr>
                                        <p:cTn id="14" dur="500" fill="hold"/>
                                        <p:tgtEl>
                                          <p:spTgt spid="56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bldLvl="0" build="p"/>
      <p:bldP spid="56323" grpId="0" bldLvl="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Text Box 2"/>
          <p:cNvSpPr/>
          <p:nvPr/>
        </p:nvSpPr>
        <p:spPr>
          <a:xfrm>
            <a:off x="0" y="-98425"/>
            <a:ext cx="9144000" cy="2468563"/>
          </a:xfrm>
          <a:prstGeom prst="rect">
            <a:avLst/>
          </a:prstGeom>
          <a:solidFill>
            <a:srgbClr val="FFFF99">
              <a:alpha val="100000"/>
            </a:srgbClr>
          </a:solidFill>
          <a:ln w="9525">
            <a:noFill/>
          </a:ln>
        </p:spPr>
        <p:txBody>
          <a:bodyPr>
            <a:spAutoFit/>
          </a:bodyPr>
          <a:p>
            <a:r>
              <a:rPr lang="zh-CN" altLang="en-US" sz="3600" b="1" dirty="0">
                <a:latin typeface="微软雅黑" panose="020B0503020204020204" charset="-122"/>
                <a:ea typeface="微软雅黑" panose="020B0503020204020204" charset="-122"/>
                <a:sym typeface="黑体" panose="02010609060101010101" pitchFamily="2" charset="-122"/>
              </a:rPr>
              <a:t>命题陷阱之一</a:t>
            </a:r>
            <a:r>
              <a:rPr lang="zh-CN" altLang="en-US" sz="3600" b="1" dirty="0">
                <a:solidFill>
                  <a:srgbClr val="FF0000"/>
                </a:solidFill>
                <a:latin typeface="微软雅黑" panose="020B0503020204020204" charset="-122"/>
                <a:ea typeface="微软雅黑" panose="020B0503020204020204" charset="-122"/>
                <a:sym typeface="黑体" panose="02010609060101010101" pitchFamily="2" charset="-122"/>
              </a:rPr>
              <a:t>：部分与整体（以偏概全</a:t>
            </a:r>
            <a:r>
              <a:rPr lang="en-US" altLang="zh-CN" sz="3600" b="1" dirty="0">
                <a:solidFill>
                  <a:srgbClr val="FF0000"/>
                </a:solidFill>
                <a:latin typeface="微软雅黑" panose="020B0503020204020204" charset="-122"/>
                <a:ea typeface="微软雅黑" panose="020B0503020204020204" charset="-122"/>
                <a:sym typeface="Lucida Sans Unicode" panose="020B0602030504020204" charset="0"/>
              </a:rPr>
              <a:t>)</a:t>
            </a:r>
            <a:endParaRPr lang="zh-CN" altLang="en-US" sz="3600" b="1" dirty="0">
              <a:solidFill>
                <a:srgbClr val="FF0000"/>
              </a:solidFill>
              <a:latin typeface="微软雅黑" panose="020B0503020204020204" charset="-122"/>
              <a:ea typeface="微软雅黑" panose="020B0503020204020204" charset="-122"/>
              <a:sym typeface="Lucida Sans Unicode" panose="020B0602030504020204" charset="0"/>
            </a:endParaRPr>
          </a:p>
          <a:p>
            <a:r>
              <a:rPr lang="en-US" altLang="zh-CN" sz="36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en-US" altLang="zh-CN" sz="3600" b="1"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命题者故意增删、改动文中表示</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范围限制</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或是</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程度的轻重</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的词语干扰考生。如：以部分代整体（或相反）</a:t>
            </a:r>
            <a:r>
              <a:rPr lang="en-US" altLang="zh-CN" sz="2800" b="1" dirty="0">
                <a:solidFill>
                  <a:schemeClr val="accent2"/>
                </a:solidFill>
                <a:latin typeface="汉仪楷体简" panose="02010609000101010101" charset="-122"/>
                <a:ea typeface="汉仪楷体简" panose="02010609000101010101" charset="-122"/>
                <a:sym typeface="Lucida Sans Unicode" panose="020B0602030504020204" charset="0"/>
              </a:rPr>
              <a:t>,</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以个别代一般（或相反），以特殊代普遍。从而使考生作出错误的判断。</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 </a:t>
            </a:r>
            <a:r>
              <a:rPr lang="zh-CN" altLang="en-US" sz="18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1800" b="1" dirty="0">
              <a:latin typeface="Arial" panose="020B0604020202020204" pitchFamily="34" charset="0"/>
            </a:endParaRPr>
          </a:p>
        </p:txBody>
      </p:sp>
      <p:sp>
        <p:nvSpPr>
          <p:cNvPr id="57347" name="Text Box 3"/>
          <p:cNvSpPr/>
          <p:nvPr/>
        </p:nvSpPr>
        <p:spPr>
          <a:xfrm>
            <a:off x="468313" y="3357563"/>
            <a:ext cx="8243887" cy="3332162"/>
          </a:xfrm>
          <a:prstGeom prst="rect">
            <a:avLst/>
          </a:prstGeom>
          <a:solidFill>
            <a:srgbClr val="FFFF99">
              <a:alpha val="100000"/>
            </a:srgbClr>
          </a:solidFill>
          <a:ln w="9525" cap="flat" cmpd="sng">
            <a:solidFill>
              <a:schemeClr val="tx1"/>
            </a:solidFill>
            <a:prstDash val="solid"/>
            <a:miter/>
            <a:headEnd type="none" w="med" len="med"/>
            <a:tailEnd type="none" w="med" len="med"/>
          </a:ln>
        </p:spPr>
        <p:txBody>
          <a:bodyPr>
            <a:spAutoFit/>
          </a:bodyPr>
          <a:p>
            <a:pPr>
              <a:lnSpc>
                <a:spcPct val="19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表</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数量多少</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的词语</a:t>
            </a:r>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少数，部分，几个，大多数；</a:t>
            </a:r>
            <a:endPar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endParaRPr>
          </a:p>
          <a:p>
            <a:pPr>
              <a:lnSpc>
                <a:spcPct val="19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表</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范围大小</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的词语</a:t>
            </a:r>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凡，全，都，所有</a:t>
            </a:r>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部分等；</a:t>
            </a:r>
            <a:endPar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endParaRPr>
          </a:p>
          <a:p>
            <a:pPr>
              <a:lnSpc>
                <a:spcPct val="19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表</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程度轻重</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的词语</a:t>
            </a:r>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特别，十分，稍微等；</a:t>
            </a:r>
            <a:endPar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endParaRPr>
          </a:p>
          <a:p>
            <a:pPr>
              <a:lnSpc>
                <a:spcPct val="19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表</a:t>
            </a:r>
            <a:r>
              <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rPr>
              <a:t>频率高低</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的词语</a:t>
            </a:r>
            <a:r>
              <a:rPr lang="en-US" altLang="zh-CN" sz="2800" dirty="0">
                <a:solidFill>
                  <a:schemeClr val="accent2"/>
                </a:solidFill>
                <a:latin typeface="Lucida Sans Unicode" panose="020B0602030504020204" charset="0"/>
                <a:cs typeface="Lucida Sans Unicode" panose="020B0602030504020204" charset="0"/>
                <a:sym typeface="Lucida Sans Unicode" panose="020B0602030504020204" charset="0"/>
              </a:rPr>
              <a:t>:     </a:t>
            </a: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通常，总是；有时，偶尔等</a:t>
            </a:r>
            <a:endParaRPr lang="zh-CN" altLang="en-US" sz="1800" dirty="0">
              <a:latin typeface="Arial" panose="020B0604020202020204" pitchFamily="34" charset="0"/>
            </a:endParaRPr>
          </a:p>
        </p:txBody>
      </p:sp>
      <p:sp>
        <p:nvSpPr>
          <p:cNvPr id="57348" name="Text Box 4"/>
          <p:cNvSpPr/>
          <p:nvPr/>
        </p:nvSpPr>
        <p:spPr>
          <a:xfrm>
            <a:off x="46038" y="2552700"/>
            <a:ext cx="7651750" cy="517525"/>
          </a:xfrm>
          <a:prstGeom prst="rect">
            <a:avLst/>
          </a:prstGeom>
          <a:noFill/>
          <a:ln w="9525">
            <a:noFill/>
          </a:ln>
        </p:spPr>
        <p:txBody>
          <a:bodyPr>
            <a:spAutoFit/>
          </a:bodyPr>
          <a:p>
            <a:r>
              <a:rPr lang="zh-CN" altLang="en-US" sz="2800" dirty="0">
                <a:latin typeface="Lucida Sans Unicode" panose="020B0602030504020204" charset="0"/>
                <a:ea typeface="微软雅黑" panose="020B0503020204020204" charset="-122"/>
                <a:sym typeface="黑体" panose="02010609060101010101" pitchFamily="2" charset="-122"/>
              </a:rPr>
              <a:t>对策：特别注意重要词语前边的修饰与限制词。</a:t>
            </a:r>
            <a:endParaRPr lang="zh-CN" altLang="en-US" sz="2800" dirty="0">
              <a:latin typeface="Lucida Sans Unicode" panose="020B0602030504020204" charset="0"/>
              <a:ea typeface="微软雅黑" panose="020B0503020204020204"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ppt_x</p:attrName>
                                        </p:attrNameLst>
                                      </p:cBhvr>
                                      <p:tavLst>
                                        <p:tav tm="0">
                                          <p:val>
                                            <p:strVal val="#ppt_x"/>
                                          </p:val>
                                        </p:tav>
                                        <p:tav tm="100000">
                                          <p:val>
                                            <p:strVal val="#ppt_x"/>
                                          </p:val>
                                        </p:tav>
                                      </p:tavLst>
                                    </p:anim>
                                    <p:anim calcmode="lin" valueType="num">
                                      <p:cBhvr>
                                        <p:cTn id="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48"/>
                                        </p:tgtEl>
                                        <p:attrNameLst>
                                          <p:attrName>style.visibility</p:attrName>
                                        </p:attrNameLst>
                                      </p:cBhvr>
                                      <p:to>
                                        <p:strVal val="visible"/>
                                      </p:to>
                                    </p:set>
                                    <p:anim calcmode="lin" valueType="num">
                                      <p:cBhvr>
                                        <p:cTn id="13" dur="500" fill="hold"/>
                                        <p:tgtEl>
                                          <p:spTgt spid="57348"/>
                                        </p:tgtEl>
                                        <p:attrNameLst>
                                          <p:attrName>ppt_x</p:attrName>
                                        </p:attrNameLst>
                                      </p:cBhvr>
                                      <p:tavLst>
                                        <p:tav tm="0">
                                          <p:val>
                                            <p:strVal val="#ppt_x"/>
                                          </p:val>
                                        </p:tav>
                                        <p:tav tm="100000">
                                          <p:val>
                                            <p:strVal val="#ppt_x"/>
                                          </p:val>
                                        </p:tav>
                                      </p:tavLst>
                                    </p:anim>
                                    <p:anim calcmode="lin" valueType="num">
                                      <p:cBhvr>
                                        <p:cTn id="14"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7347"/>
                                        </p:tgtEl>
                                        <p:attrNameLst>
                                          <p:attrName>style.visibility</p:attrName>
                                        </p:attrNameLst>
                                      </p:cBhvr>
                                      <p:to>
                                        <p:strVal val="visible"/>
                                      </p:to>
                                    </p:set>
                                    <p:anim calcmode="lin" valueType="num">
                                      <p:cBhvr>
                                        <p:cTn id="19" dur="500" fill="hold"/>
                                        <p:tgtEl>
                                          <p:spTgt spid="57347"/>
                                        </p:tgtEl>
                                        <p:attrNameLst>
                                          <p:attrName>ppt_x</p:attrName>
                                        </p:attrNameLst>
                                      </p:cBhvr>
                                      <p:tavLst>
                                        <p:tav tm="0">
                                          <p:val>
                                            <p:strVal val="#ppt_x"/>
                                          </p:val>
                                        </p:tav>
                                        <p:tav tm="100000">
                                          <p:val>
                                            <p:strVal val="#ppt_x"/>
                                          </p:val>
                                        </p:tav>
                                      </p:tavLst>
                                    </p:anim>
                                    <p:anim calcmode="lin" valueType="num">
                                      <p:cBhvr>
                                        <p:cTn id="20" dur="500" fill="hold"/>
                                        <p:tgtEl>
                                          <p:spTgt spid="57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ldLvl="0"/>
      <p:bldP spid="57347" grpId="0" bldLvl="0"/>
      <p:bldP spid="57348" grpId="0" bldLvl="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8370" name="标题 58369"/>
          <p:cNvSpPr>
            <a:spLocks noGrp="1"/>
          </p:cNvSpPr>
          <p:nvPr>
            <p:ph type="title"/>
          </p:nvPr>
        </p:nvSpPr>
        <p:spPr>
          <a:xfrm>
            <a:off x="2987675" y="0"/>
            <a:ext cx="3744913" cy="750888"/>
          </a:xfrm>
          <a:ln w="57150" cmpd="thinThick">
            <a:solidFill>
              <a:srgbClr val="99CCFF"/>
            </a:solidFill>
            <a:miter/>
          </a:ln>
        </p:spPr>
        <p:txBody>
          <a:bodyPr vert="horz" wrap="square" anchor="ctr"/>
          <a:p>
            <a:r>
              <a:rPr lang="zh-CN" altLang="en-US" sz="4000" b="1">
                <a:solidFill>
                  <a:srgbClr val="A50021"/>
                </a:solidFill>
                <a:ea typeface="微软雅黑" panose="020B0503020204020204" charset="-122"/>
              </a:rPr>
              <a:t>以偏概全</a:t>
            </a:r>
            <a:endParaRPr lang="zh-CN" altLang="en-US" sz="4000" b="1">
              <a:solidFill>
                <a:srgbClr val="A50021"/>
              </a:solidFill>
              <a:ea typeface="微软雅黑" panose="020B0503020204020204" charset="-122"/>
            </a:endParaRPr>
          </a:p>
        </p:txBody>
      </p:sp>
      <p:sp>
        <p:nvSpPr>
          <p:cNvPr id="58371" name="文本占位符 58370"/>
          <p:cNvSpPr>
            <a:spLocks noGrp="1"/>
          </p:cNvSpPr>
          <p:nvPr>
            <p:ph type="body" idx="1"/>
          </p:nvPr>
        </p:nvSpPr>
        <p:spPr>
          <a:xfrm>
            <a:off x="0" y="765175"/>
            <a:ext cx="9144000" cy="2376488"/>
          </a:xfrm>
          <a:solidFill>
            <a:srgbClr val="FFFF99">
              <a:alpha val="100000"/>
            </a:srgbClr>
          </a:solidFill>
          <a:ln/>
        </p:spPr>
        <p:txBody>
          <a:bodyPr/>
          <a:p>
            <a:r>
              <a:rPr lang="en-US" altLang="zh-CN" sz="2800" b="1">
                <a:solidFill>
                  <a:srgbClr val="FFFFFF"/>
                </a:solidFill>
                <a:effectLst>
                  <a:outerShdw blurRad="38100" dist="38100" dir="2700000">
                    <a:srgbClr val="000000"/>
                  </a:outerShdw>
                </a:effectLst>
                <a:latin typeface="华文中宋" pitchFamily="2" charset="-122"/>
                <a:ea typeface="华文中宋" pitchFamily="2" charset="-122"/>
              </a:rPr>
              <a:t>      </a:t>
            </a:r>
            <a:r>
              <a:rPr lang="en-US" altLang="zh-CN" sz="2800">
                <a:solidFill>
                  <a:srgbClr val="FFFFFF"/>
                </a:solidFill>
                <a:latin typeface="微软雅黑" panose="020B0503020204020204" charset="-122"/>
                <a:ea typeface="微软雅黑" panose="020B0503020204020204" charset="-122"/>
              </a:rPr>
              <a:t> </a:t>
            </a:r>
            <a:r>
              <a:rPr lang="zh-CN" altLang="en-US" sz="2800">
                <a:solidFill>
                  <a:srgbClr val="6600CC"/>
                </a:solidFill>
                <a:latin typeface="微软雅黑" panose="020B0503020204020204" charset="-122"/>
                <a:ea typeface="微软雅黑" panose="020B0503020204020204" charset="-122"/>
              </a:rPr>
              <a:t>即以部分替代整体，以局部替代全局，以个别替代一般，从而使考生作出错误的判断。特别注意重要词语前边的修饰与限制词，例如“一些”“有些”“几乎”“除</a:t>
            </a:r>
            <a:r>
              <a:rPr lang="en-US" altLang="zh-CN" sz="2800">
                <a:solidFill>
                  <a:srgbClr val="6600CC"/>
                </a:solidFill>
                <a:latin typeface="微软雅黑" panose="020B0503020204020204" charset="-122"/>
                <a:ea typeface="微软雅黑" panose="020B0503020204020204" charset="-122"/>
              </a:rPr>
              <a:t>……</a:t>
            </a:r>
            <a:r>
              <a:rPr lang="zh-CN" altLang="en-US" sz="2800">
                <a:solidFill>
                  <a:srgbClr val="6600CC"/>
                </a:solidFill>
                <a:latin typeface="微软雅黑" panose="020B0503020204020204" charset="-122"/>
                <a:ea typeface="微软雅黑" panose="020B0503020204020204" charset="-122"/>
              </a:rPr>
              <a:t>之外”“到</a:t>
            </a:r>
            <a:r>
              <a:rPr lang="en-US" altLang="zh-CN" sz="2800">
                <a:solidFill>
                  <a:srgbClr val="6600CC"/>
                </a:solidFill>
                <a:latin typeface="微软雅黑" panose="020B0503020204020204" charset="-122"/>
                <a:ea typeface="微软雅黑" panose="020B0503020204020204" charset="-122"/>
              </a:rPr>
              <a:t>……</a:t>
            </a:r>
            <a:r>
              <a:rPr lang="zh-CN" altLang="en-US" sz="2800">
                <a:solidFill>
                  <a:srgbClr val="6600CC"/>
                </a:solidFill>
                <a:latin typeface="微软雅黑" panose="020B0503020204020204" charset="-122"/>
                <a:ea typeface="微软雅黑" panose="020B0503020204020204" charset="-122"/>
              </a:rPr>
              <a:t>为止”“绝大多数”“有时” “全都”“全部”</a:t>
            </a:r>
            <a:endParaRPr lang="zh-CN" altLang="en-US" sz="2800">
              <a:solidFill>
                <a:srgbClr val="6600CC"/>
              </a:solidFill>
              <a:latin typeface="微软雅黑" panose="020B0503020204020204" charset="-122"/>
              <a:ea typeface="微软雅黑" panose="020B0503020204020204" charset="-122"/>
            </a:endParaRPr>
          </a:p>
        </p:txBody>
      </p:sp>
      <p:sp>
        <p:nvSpPr>
          <p:cNvPr id="58372" name="矩形 58371"/>
          <p:cNvSpPr/>
          <p:nvPr/>
        </p:nvSpPr>
        <p:spPr>
          <a:xfrm>
            <a:off x="0" y="0"/>
            <a:ext cx="2339975" cy="620713"/>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
        <p:nvSpPr>
          <p:cNvPr id="58373" name="文本框 58372"/>
          <p:cNvSpPr txBox="1"/>
          <p:nvPr/>
        </p:nvSpPr>
        <p:spPr>
          <a:xfrm>
            <a:off x="0" y="3068638"/>
            <a:ext cx="9144000" cy="1800225"/>
          </a:xfrm>
          <a:prstGeom prst="rect">
            <a:avLst/>
          </a:prstGeom>
          <a:noFill/>
          <a:ln w="9525">
            <a:noFill/>
          </a:ln>
        </p:spPr>
        <p:txBody>
          <a:bodyPr>
            <a:spAutoFit/>
          </a:bodyPr>
          <a:p>
            <a:pPr eaLnBrk="0" hangingPunct="0">
              <a:spcBef>
                <a:spcPct val="50000"/>
              </a:spcBef>
            </a:pPr>
            <a:r>
              <a:rPr lang="zh-CN" altLang="en-US" sz="2800" b="1">
                <a:solidFill>
                  <a:srgbClr val="FF0000"/>
                </a:solidFill>
                <a:latin typeface="华文中宋" pitchFamily="2" charset="-122"/>
                <a:ea typeface="华文中宋" pitchFamily="2" charset="-122"/>
              </a:rPr>
              <a:t>例</a:t>
            </a:r>
            <a:r>
              <a:rPr lang="en-US" altLang="zh-CN" sz="2800" b="1">
                <a:solidFill>
                  <a:srgbClr val="FF0000"/>
                </a:solidFill>
                <a:latin typeface="华文中宋" pitchFamily="2" charset="-122"/>
                <a:ea typeface="华文中宋" pitchFamily="2" charset="-122"/>
              </a:rPr>
              <a:t>1</a:t>
            </a:r>
            <a:r>
              <a:rPr lang="zh-CN" altLang="en-US" sz="2800" b="1">
                <a:solidFill>
                  <a:srgbClr val="FF0000"/>
                </a:solidFill>
                <a:latin typeface="华文中宋" pitchFamily="2" charset="-122"/>
                <a:ea typeface="华文中宋" pitchFamily="2" charset="-122"/>
              </a:rPr>
              <a:t>【对应文段】</a:t>
            </a:r>
            <a:r>
              <a:rPr lang="zh-CN" altLang="en-US" sz="2800" b="1">
                <a:solidFill>
                  <a:schemeClr val="tx2"/>
                </a:solidFill>
                <a:latin typeface="华文中宋" pitchFamily="2" charset="-122"/>
                <a:ea typeface="华文中宋" pitchFamily="2" charset="-122"/>
              </a:rPr>
              <a:t>比如藏医，很长一个时期，它的传授是在寺庙中以隐秘的方式进行的，它用青藏高原所独有的植物、动物、矿物和食物对患者进行治疗，对包括癌症、中风在内的多种令现代医学棘手的疾病有着较好的疗效。 </a:t>
            </a:r>
            <a:endParaRPr lang="zh-CN" altLang="en-US" sz="2800" b="1">
              <a:solidFill>
                <a:schemeClr val="tx2"/>
              </a:solidFill>
              <a:latin typeface="华文中宋" pitchFamily="2" charset="-122"/>
              <a:ea typeface="华文中宋" pitchFamily="2" charset="-122"/>
            </a:endParaRPr>
          </a:p>
        </p:txBody>
      </p:sp>
      <p:sp>
        <p:nvSpPr>
          <p:cNvPr id="58374" name="文本框 58373"/>
          <p:cNvSpPr txBox="1"/>
          <p:nvPr/>
        </p:nvSpPr>
        <p:spPr>
          <a:xfrm>
            <a:off x="0" y="4876800"/>
            <a:ext cx="9144000" cy="1920875"/>
          </a:xfrm>
          <a:prstGeom prst="rect">
            <a:avLst/>
          </a:prstGeom>
          <a:solidFill>
            <a:schemeClr val="bg1">
              <a:alpha val="32999"/>
            </a:schemeClr>
          </a:solidFill>
          <a:ln w="9525">
            <a:noFill/>
          </a:ln>
        </p:spPr>
        <p:txBody>
          <a:bodyPr>
            <a:spAutoFit/>
          </a:bodyPr>
          <a:p>
            <a:pPr eaLnBrk="0" hangingPunct="0">
              <a:spcBef>
                <a:spcPct val="50000"/>
              </a:spcBef>
            </a:pPr>
            <a:r>
              <a:rPr lang="zh-CN" altLang="en-US" sz="32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【试题】</a:t>
            </a:r>
            <a:r>
              <a:rPr lang="zh-CN" altLang="en-US" sz="2800" b="1">
                <a:solidFill>
                  <a:srgbClr val="FF0000"/>
                </a:solidFill>
                <a:effectLst>
                  <a:outerShdw blurRad="38100" dist="38100" dir="2700000">
                    <a:srgbClr val="C0C0C0"/>
                  </a:outerShdw>
                </a:effectLst>
                <a:latin typeface="华文中宋" pitchFamily="2" charset="-122"/>
                <a:ea typeface="华文中宋" pitchFamily="2" charset="-122"/>
              </a:rPr>
              <a:t>关于中医学与西医学的比较，下列说法中符合原文意思的一项是（</a:t>
            </a:r>
            <a:r>
              <a:rPr lang="en-US" altLang="zh-CN" sz="2800" b="1">
                <a:solidFill>
                  <a:srgbClr val="FF0000"/>
                </a:solidFill>
                <a:effectLst>
                  <a:outerShdw blurRad="38100" dist="38100" dir="2700000">
                    <a:srgbClr val="C0C0C0"/>
                  </a:outerShdw>
                </a:effectLst>
                <a:latin typeface="华文中宋" pitchFamily="2" charset="-122"/>
                <a:ea typeface="华文中宋" pitchFamily="2" charset="-122"/>
              </a:rPr>
              <a:t>  </a:t>
            </a:r>
            <a:r>
              <a:rPr lang="zh-CN" altLang="en-US" sz="2800" b="1">
                <a:solidFill>
                  <a:srgbClr val="FF0000"/>
                </a:solidFill>
                <a:effectLst>
                  <a:outerShdw blurRad="38100" dist="38100" dir="2700000">
                    <a:srgbClr val="C0C0C0"/>
                  </a:outerShdw>
                </a:effectLst>
                <a:latin typeface="华文中宋" pitchFamily="2" charset="-122"/>
                <a:ea typeface="华文中宋" pitchFamily="2" charset="-122"/>
              </a:rPr>
              <a:t>）（湖南卷第</a:t>
            </a:r>
            <a:r>
              <a:rPr lang="en-US" altLang="zh-CN" sz="2800" b="1">
                <a:solidFill>
                  <a:srgbClr val="FF0000"/>
                </a:solidFill>
                <a:effectLst>
                  <a:outerShdw blurRad="38100" dist="38100" dir="2700000">
                    <a:srgbClr val="C0C0C0"/>
                  </a:outerShdw>
                </a:effectLst>
                <a:latin typeface="华文中宋" pitchFamily="2" charset="-122"/>
                <a:ea typeface="华文中宋" pitchFamily="2" charset="-122"/>
              </a:rPr>
              <a:t>8</a:t>
            </a:r>
            <a:r>
              <a:rPr lang="zh-CN" altLang="en-US" sz="2800" b="1">
                <a:solidFill>
                  <a:srgbClr val="FF0000"/>
                </a:solidFill>
                <a:effectLst>
                  <a:outerShdw blurRad="38100" dist="38100" dir="2700000">
                    <a:srgbClr val="C0C0C0"/>
                  </a:outerShdw>
                </a:effectLst>
                <a:latin typeface="华文中宋" pitchFamily="2" charset="-122"/>
                <a:ea typeface="华文中宋" pitchFamily="2" charset="-122"/>
              </a:rPr>
              <a:t>题）</a:t>
            </a:r>
            <a:br>
              <a:rPr lang="zh-CN" altLang="en-US" sz="2800" b="1">
                <a:solidFill>
                  <a:srgbClr val="FF0000"/>
                </a:solidFill>
                <a:effectLst>
                  <a:outerShdw blurRad="38100" dist="38100" dir="2700000">
                    <a:srgbClr val="C0C0C0"/>
                  </a:outerShdw>
                </a:effectLst>
                <a:latin typeface="华文中宋" pitchFamily="2" charset="-122"/>
                <a:ea typeface="华文中宋" pitchFamily="2" charset="-122"/>
              </a:rPr>
            </a:br>
            <a:r>
              <a:rPr lang="en-US" altLang="zh-CN" sz="3200" b="1">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32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 B.</a:t>
            </a: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中医学能治疗包括中风在内的所有疑难杂症，西医学对这些病则感到束手无策。</a:t>
            </a:r>
            <a:endParaRPr lang="zh-CN" altLang="en-US" sz="32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58375" name="椭圆 58374"/>
          <p:cNvSpPr/>
          <p:nvPr/>
        </p:nvSpPr>
        <p:spPr>
          <a:xfrm>
            <a:off x="336550" y="4365625"/>
            <a:ext cx="2003425" cy="538163"/>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58376" name="椭圆 58375"/>
          <p:cNvSpPr/>
          <p:nvPr/>
        </p:nvSpPr>
        <p:spPr>
          <a:xfrm>
            <a:off x="5580063" y="5876925"/>
            <a:ext cx="720725" cy="504825"/>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anim calcmode="lin" valueType="num">
                                      <p:cBhvr additive="base">
                                        <p:cTn id="7" dur="500" fill="hold"/>
                                        <p:tgtEl>
                                          <p:spTgt spid="58373"/>
                                        </p:tgtEl>
                                        <p:attrNameLst>
                                          <p:attrName>ppt_x</p:attrName>
                                        </p:attrNameLst>
                                      </p:cBhvr>
                                      <p:tavLst>
                                        <p:tav tm="0">
                                          <p:val>
                                            <p:strVal val="0-#ppt_w/2"/>
                                          </p:val>
                                        </p:tav>
                                        <p:tav tm="100000">
                                          <p:val>
                                            <p:strVal val="#ppt_x"/>
                                          </p:val>
                                        </p:tav>
                                      </p:tavLst>
                                    </p:anim>
                                    <p:anim calcmode="lin" valueType="num">
                                      <p:cBhvr additive="base">
                                        <p:cTn id="8"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4"/>
                                        </p:tgtEl>
                                        <p:attrNameLst>
                                          <p:attrName>style.visibility</p:attrName>
                                        </p:attrNameLst>
                                      </p:cBhvr>
                                      <p:to>
                                        <p:strVal val="visible"/>
                                      </p:to>
                                    </p:set>
                                    <p:anim calcmode="lin" valueType="num">
                                      <p:cBhvr additive="base">
                                        <p:cTn id="13" dur="500" fill="hold"/>
                                        <p:tgtEl>
                                          <p:spTgt spid="58374"/>
                                        </p:tgtEl>
                                        <p:attrNameLst>
                                          <p:attrName>ppt_x</p:attrName>
                                        </p:attrNameLst>
                                      </p:cBhvr>
                                      <p:tavLst>
                                        <p:tav tm="0">
                                          <p:val>
                                            <p:strVal val="0-#ppt_w/2"/>
                                          </p:val>
                                        </p:tav>
                                        <p:tav tm="100000">
                                          <p:val>
                                            <p:strVal val="#ppt_x"/>
                                          </p:val>
                                        </p:tav>
                                      </p:tavLst>
                                    </p:anim>
                                    <p:anim calcmode="lin" valueType="num">
                                      <p:cBhvr additive="base">
                                        <p:cTn id="14" dur="500" fill="hold"/>
                                        <p:tgtEl>
                                          <p:spTgt spid="5837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8375"/>
                                        </p:tgtEl>
                                        <p:attrNameLst>
                                          <p:attrName>style.visibility</p:attrName>
                                        </p:attrNameLst>
                                      </p:cBhvr>
                                      <p:to>
                                        <p:strVal val="visible"/>
                                      </p:to>
                                    </p:set>
                                    <p:anim calcmode="lin" valueType="num">
                                      <p:cBhvr additive="base">
                                        <p:cTn id="19" dur="500" fill="hold"/>
                                        <p:tgtEl>
                                          <p:spTgt spid="58375"/>
                                        </p:tgtEl>
                                        <p:attrNameLst>
                                          <p:attrName>ppt_x</p:attrName>
                                        </p:attrNameLst>
                                      </p:cBhvr>
                                      <p:tavLst>
                                        <p:tav tm="0">
                                          <p:val>
                                            <p:strVal val="0-#ppt_w/2"/>
                                          </p:val>
                                        </p:tav>
                                        <p:tav tm="100000">
                                          <p:val>
                                            <p:strVal val="#ppt_x"/>
                                          </p:val>
                                        </p:tav>
                                      </p:tavLst>
                                    </p:anim>
                                    <p:anim calcmode="lin" valueType="num">
                                      <p:cBhvr additive="base">
                                        <p:cTn id="20"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58376"/>
                                        </p:tgtEl>
                                        <p:attrNameLst>
                                          <p:attrName>style.visibility</p:attrName>
                                        </p:attrNameLst>
                                      </p:cBhvr>
                                      <p:to>
                                        <p:strVal val="visible"/>
                                      </p:to>
                                    </p:set>
                                    <p:anim calcmode="lin" valueType="num">
                                      <p:cBhvr additive="base">
                                        <p:cTn id="25" dur="500" fill="hold"/>
                                        <p:tgtEl>
                                          <p:spTgt spid="58376"/>
                                        </p:tgtEl>
                                        <p:attrNameLst>
                                          <p:attrName>ppt_x</p:attrName>
                                        </p:attrNameLst>
                                      </p:cBhvr>
                                      <p:tavLst>
                                        <p:tav tm="0">
                                          <p:val>
                                            <p:strVal val="0-#ppt_w/2"/>
                                          </p:val>
                                        </p:tav>
                                        <p:tav tm="100000">
                                          <p:val>
                                            <p:strVal val="#ppt_x"/>
                                          </p:val>
                                        </p:tav>
                                      </p:tavLst>
                                    </p:anim>
                                    <p:anim calcmode="lin" valueType="num">
                                      <p:cBhvr additive="base">
                                        <p:cTn id="26"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P spid="58374"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9394" name="文本框 59393"/>
          <p:cNvSpPr txBox="1"/>
          <p:nvPr/>
        </p:nvSpPr>
        <p:spPr>
          <a:xfrm>
            <a:off x="17463" y="120650"/>
            <a:ext cx="9077325" cy="4697413"/>
          </a:xfrm>
          <a:prstGeom prst="rect">
            <a:avLst/>
          </a:prstGeom>
          <a:noFill/>
          <a:ln w="9525">
            <a:noFill/>
          </a:ln>
        </p:spPr>
        <p:txBody>
          <a:bodyPr>
            <a:spAutoFit/>
          </a:bodyPr>
          <a:p>
            <a:pPr>
              <a:lnSpc>
                <a:spcPct val="120000"/>
              </a:lnSpc>
            </a:pPr>
            <a:r>
              <a:rPr lang="zh-CN" altLang="en-US" sz="2800" b="1" dirty="0">
                <a:solidFill>
                  <a:srgbClr val="FF0000"/>
                </a:solidFill>
                <a:latin typeface="汉仪楷体简" panose="02010609000101010101" charset="-122"/>
                <a:ea typeface="微软雅黑" panose="020B0503020204020204" charset="-122"/>
              </a:rPr>
              <a:t>部分与整体</a:t>
            </a:r>
            <a:r>
              <a:rPr lang="zh-CN" altLang="en-US" sz="2800" b="1" dirty="0">
                <a:latin typeface="汉仪楷体简" panose="02010609000101010101" charset="-122"/>
                <a:ea typeface="汉仪楷体简" panose="02010609000101010101" charset="-122"/>
              </a:rPr>
              <a:t>:命题者设计选项时在</a:t>
            </a:r>
            <a:r>
              <a:rPr lang="zh-CN" altLang="en-US" sz="2800" b="1" dirty="0">
                <a:solidFill>
                  <a:srgbClr val="FF0000"/>
                </a:solidFill>
                <a:latin typeface="汉仪楷体简" panose="02010609000101010101" charset="-122"/>
                <a:ea typeface="汉仪楷体简" panose="02010609000101010101" charset="-122"/>
              </a:rPr>
              <a:t>事物的程度深浅、范围大小上有意混淆。</a:t>
            </a:r>
            <a:endParaRPr lang="zh-CN" altLang="en-US" sz="2800" b="1" dirty="0">
              <a:solidFill>
                <a:srgbClr val="FF0000"/>
              </a:solidFill>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【有效阅读信息】图腾制度产生于氏族之前，而氏族形成后，继续沿用过去形成的图腾制度。所以在氏族社会，尤其是母系氏族社会，</a:t>
            </a:r>
            <a:r>
              <a:rPr lang="zh-CN" altLang="en-US" sz="2800" b="1" dirty="0">
                <a:solidFill>
                  <a:srgbClr val="FF0000"/>
                </a:solidFill>
                <a:latin typeface="汉仪楷体简" panose="02010609000101010101" charset="-122"/>
                <a:ea typeface="汉仪楷体简" panose="02010609000101010101" charset="-122"/>
              </a:rPr>
              <a:t>普遍</a:t>
            </a:r>
            <a:r>
              <a:rPr lang="zh-CN" altLang="en-US" sz="2800" b="1" dirty="0">
                <a:latin typeface="汉仪楷体简" panose="02010609000101010101" charset="-122"/>
                <a:ea typeface="汉仪楷体简" panose="02010609000101010101" charset="-122"/>
              </a:rPr>
              <a:t>实行图腾制度。</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【试题】下列表述符合原文意思的一项是（    ）（08山东卷8题）</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 C. 氏族形成后，继续沿用图腾制度，所以在氏族社会</a:t>
            </a:r>
            <a:r>
              <a:rPr lang="zh-CN" altLang="en-US" sz="2800" b="1" dirty="0">
                <a:solidFill>
                  <a:srgbClr val="FF0000"/>
                </a:solidFill>
                <a:latin typeface="汉仪楷体简" panose="02010609000101010101" charset="-122"/>
                <a:ea typeface="汉仪楷体简" panose="02010609000101010101" charset="-122"/>
              </a:rPr>
              <a:t>全都</a:t>
            </a:r>
            <a:r>
              <a:rPr lang="zh-CN" altLang="en-US" sz="2800" b="1" dirty="0">
                <a:latin typeface="汉仪楷体简" panose="02010609000101010101" charset="-122"/>
                <a:ea typeface="汉仪楷体简" panose="02010609000101010101" charset="-122"/>
              </a:rPr>
              <a:t>实行图腾制度。</a:t>
            </a:r>
            <a:endParaRPr lang="zh-CN" altLang="en-US" sz="2800" b="1" dirty="0">
              <a:latin typeface="汉仪楷体简" panose="02010609000101010101" charset="-122"/>
              <a:ea typeface="汉仪楷体简" panose="02010609000101010101" charset="-122"/>
            </a:endParaRPr>
          </a:p>
        </p:txBody>
      </p:sp>
      <p:sp>
        <p:nvSpPr>
          <p:cNvPr id="59395" name="文本框 59394"/>
          <p:cNvSpPr txBox="1"/>
          <p:nvPr/>
        </p:nvSpPr>
        <p:spPr>
          <a:xfrm>
            <a:off x="-4762" y="4949825"/>
            <a:ext cx="9139237" cy="1798638"/>
          </a:xfrm>
          <a:prstGeom prst="rect">
            <a:avLst/>
          </a:prstGeom>
          <a:solidFill>
            <a:srgbClr val="FFFF99">
              <a:alpha val="100000"/>
            </a:srgbClr>
          </a:solidFill>
          <a:ln w="9525">
            <a:noFill/>
          </a:ln>
        </p:spPr>
        <p:txBody>
          <a:bodyPr>
            <a:spAutoFit/>
          </a:bodyPr>
          <a:p>
            <a:r>
              <a:rPr lang="zh-CN" altLang="en-US" sz="2800" b="1">
                <a:latin typeface="汉仪楷体简" panose="02010609000101010101" charset="-122"/>
                <a:ea typeface="汉仪楷体简" panose="02010609000101010101" charset="-122"/>
              </a:rPr>
              <a:t>明确：</a:t>
            </a:r>
            <a:r>
              <a:rPr lang="zh-CN" altLang="en-US" sz="2800" b="1">
                <a:solidFill>
                  <a:srgbClr val="FF0000"/>
                </a:solidFill>
                <a:latin typeface="汉仪楷体简" panose="02010609000101010101" charset="-122"/>
                <a:ea typeface="汉仪楷体简" panose="02010609000101010101" charset="-122"/>
              </a:rPr>
              <a:t>原文是“普遍”，选项是“全部”。</a:t>
            </a:r>
            <a:endParaRPr lang="zh-CN" altLang="en-US" sz="2800" b="1">
              <a:solidFill>
                <a:srgbClr val="FF0000"/>
              </a:solidFill>
              <a:latin typeface="汉仪楷体简" panose="02010609000101010101" charset="-122"/>
              <a:ea typeface="汉仪楷体简" panose="02010609000101010101" charset="-122"/>
            </a:endParaRPr>
          </a:p>
          <a:p>
            <a:r>
              <a:rPr lang="zh-CN" altLang="en-US" sz="2800" b="1">
                <a:latin typeface="汉仪楷体简" panose="02010609000101010101" charset="-122"/>
                <a:ea typeface="汉仪楷体简" panose="02010609000101010101" charset="-122"/>
              </a:rPr>
              <a:t>    设题常涉及的重要词语（与程度范围相关）：</a:t>
            </a:r>
            <a:r>
              <a:rPr lang="zh-CN" altLang="en-US" sz="2800" b="1">
                <a:solidFill>
                  <a:srgbClr val="FF0000"/>
                </a:solidFill>
                <a:latin typeface="汉仪楷体简" panose="02010609000101010101" charset="-122"/>
                <a:ea typeface="汉仪楷体简" panose="02010609000101010101" charset="-122"/>
              </a:rPr>
              <a:t>一些、某些、凡是、几乎、全部、大多、所有、一切、到</a:t>
            </a:r>
            <a:r>
              <a:rPr lang="en-US" altLang="zh-CN" sz="2800" b="1">
                <a:solidFill>
                  <a:srgbClr val="FF0000"/>
                </a:solidFill>
                <a:latin typeface="汉仪楷体简" panose="02010609000101010101" charset="-122"/>
                <a:ea typeface="汉仪楷体简" panose="02010609000101010101" charset="-122"/>
              </a:rPr>
              <a:t>……</a:t>
            </a:r>
            <a:r>
              <a:rPr lang="zh-CN" altLang="en-US" sz="2800" b="1">
                <a:solidFill>
                  <a:srgbClr val="FF0000"/>
                </a:solidFill>
                <a:latin typeface="汉仪楷体简" panose="02010609000101010101" charset="-122"/>
                <a:ea typeface="汉仪楷体简" panose="02010609000101010101" charset="-122"/>
              </a:rPr>
              <a:t>为止、除</a:t>
            </a:r>
            <a:r>
              <a:rPr lang="en-US" altLang="zh-CN" sz="2800" b="1">
                <a:solidFill>
                  <a:srgbClr val="FF0000"/>
                </a:solidFill>
                <a:latin typeface="汉仪楷体简" panose="02010609000101010101" charset="-122"/>
                <a:ea typeface="汉仪楷体简" panose="02010609000101010101" charset="-122"/>
              </a:rPr>
              <a:t>……</a:t>
            </a:r>
            <a:r>
              <a:rPr lang="zh-CN" altLang="en-US" sz="2800" b="1">
                <a:solidFill>
                  <a:srgbClr val="FF0000"/>
                </a:solidFill>
                <a:latin typeface="汉仪楷体简" panose="02010609000101010101" charset="-122"/>
                <a:ea typeface="汉仪楷体简" panose="02010609000101010101" charset="-122"/>
              </a:rPr>
              <a:t>之外等。</a:t>
            </a:r>
            <a:endParaRPr lang="zh-CN" altLang="en-US" sz="2800" b="1">
              <a:solidFill>
                <a:srgbClr val="FF0000"/>
              </a:solidFill>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ppt_x"/>
                                          </p:val>
                                        </p:tav>
                                        <p:tav tm="100000">
                                          <p:val>
                                            <p:strVal val="#ppt_x"/>
                                          </p:val>
                                        </p:tav>
                                      </p:tavLst>
                                    </p:anim>
                                    <p:anim calcmode="lin" valueType="num">
                                      <p:cBhvr additive="base">
                                        <p:cTn id="8"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ldLvl="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0418" name="矩形 60417"/>
          <p:cNvSpPr/>
          <p:nvPr/>
        </p:nvSpPr>
        <p:spPr>
          <a:xfrm>
            <a:off x="0" y="0"/>
            <a:ext cx="2339975" cy="765175"/>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
        <p:nvSpPr>
          <p:cNvPr id="60419" name="矩形 60418"/>
          <p:cNvSpPr/>
          <p:nvPr/>
        </p:nvSpPr>
        <p:spPr>
          <a:xfrm>
            <a:off x="0" y="1127125"/>
            <a:ext cx="9144000" cy="2711450"/>
          </a:xfrm>
          <a:prstGeom prst="rect">
            <a:avLst/>
          </a:prstGeom>
          <a:solidFill>
            <a:schemeClr val="bg1"/>
          </a:solidFill>
          <a:ln w="9525">
            <a:noFill/>
          </a:ln>
        </p:spPr>
        <p:txBody>
          <a:bodyPr anchor="ctr">
            <a:spAutoFit/>
          </a:bodyPr>
          <a:p>
            <a:pPr indent="279400" algn="ctr"/>
            <a:r>
              <a:rPr lang="zh-CN" altLang="en-US" sz="3200" b="1">
                <a:latin typeface="汉仪楷体简" panose="02010609000101010101" charset="-122"/>
                <a:ea typeface="汉仪楷体简" panose="02010609000101010101" charset="-122"/>
              </a:rPr>
              <a:t>植物睡眠之迷</a:t>
            </a:r>
            <a:endParaRPr lang="zh-CN" altLang="en-US" sz="3200" b="1">
              <a:latin typeface="汉仪楷体简" panose="02010609000101010101" charset="-122"/>
              <a:ea typeface="汉仪楷体简" panose="02010609000101010101" charset="-122"/>
            </a:endParaRPr>
          </a:p>
          <a:p>
            <a:pPr indent="279400"/>
            <a:r>
              <a:rPr lang="zh-CN" altLang="en-US" sz="2800" b="1">
                <a:solidFill>
                  <a:schemeClr val="tx2"/>
                </a:solidFill>
                <a:latin typeface="汉仪楷体简" panose="02010609000101010101" charset="-122"/>
                <a:ea typeface="汉仪楷体简" panose="02010609000101010101" charset="-122"/>
              </a:rPr>
              <a:t>  自然界有许多植物的叶子会运动，比如含羞草、合欢等豆科植物白天张开叶子，晚上会合上叶子“睡眠”；捕绳草的叶子能闭合起来，捕食苍蝇等昆虫。像含羞草、合欢等植物的这种“睡眠运动”自古以来就受到人们的关注，可是植物为什么会睡眠，却一直是个不解之迷。</a:t>
            </a:r>
            <a:endParaRPr lang="zh-CN" altLang="en-US" sz="2800" b="1">
              <a:solidFill>
                <a:schemeClr val="tx2"/>
              </a:solidFill>
              <a:latin typeface="汉仪楷体简" panose="02010609000101010101" charset="-122"/>
              <a:ea typeface="汉仪楷体简" panose="02010609000101010101" charset="-122"/>
            </a:endParaRPr>
          </a:p>
        </p:txBody>
      </p:sp>
      <p:sp>
        <p:nvSpPr>
          <p:cNvPr id="60420" name="文本框 60419"/>
          <p:cNvSpPr txBox="1"/>
          <p:nvPr/>
        </p:nvSpPr>
        <p:spPr>
          <a:xfrm>
            <a:off x="0" y="4005263"/>
            <a:ext cx="9144000" cy="2654300"/>
          </a:xfrm>
          <a:prstGeom prst="rect">
            <a:avLst/>
          </a:prstGeom>
          <a:solidFill>
            <a:schemeClr val="bg1"/>
          </a:solidFill>
          <a:ln w="9525">
            <a:noFill/>
          </a:ln>
        </p:spPr>
        <p:txBody>
          <a:bodyPr>
            <a:spAutoFit/>
          </a:bodyPr>
          <a:p>
            <a:r>
              <a:rPr lang="zh-CN" altLang="en-US" sz="2800" b="1">
                <a:solidFill>
                  <a:srgbClr val="FF0000"/>
                </a:solidFill>
                <a:latin typeface="华文中宋" pitchFamily="2" charset="-122"/>
                <a:ea typeface="华文中宋" pitchFamily="2" charset="-122"/>
              </a:rPr>
              <a:t>例</a:t>
            </a:r>
            <a:r>
              <a:rPr lang="en-US" altLang="zh-CN" sz="2800" b="1">
                <a:solidFill>
                  <a:srgbClr val="FF0000"/>
                </a:solidFill>
                <a:latin typeface="华文中宋" pitchFamily="2" charset="-122"/>
                <a:ea typeface="华文中宋" pitchFamily="2" charset="-122"/>
              </a:rPr>
              <a:t>9</a:t>
            </a:r>
            <a:r>
              <a:rPr lang="zh-CN" altLang="en-US" sz="2800" b="1">
                <a:solidFill>
                  <a:srgbClr val="FF0000"/>
                </a:solidFill>
                <a:latin typeface="华文中宋" pitchFamily="2" charset="-122"/>
                <a:ea typeface="华文中宋" pitchFamily="2" charset="-122"/>
              </a:rPr>
              <a:t>从原文看，以下对“植物睡眠”的理解，正确的一项是</a:t>
            </a:r>
            <a:endParaRPr lang="zh-CN" altLang="en-US" sz="2800" b="1">
              <a:solidFill>
                <a:srgbClr val="FF0000"/>
              </a:solidFill>
              <a:latin typeface="华文中宋" pitchFamily="2" charset="-122"/>
              <a:ea typeface="华文中宋" pitchFamily="2" charset="-122"/>
            </a:endParaRPr>
          </a:p>
          <a:p>
            <a:endParaRPr lang="zh-CN" altLang="en-US" sz="2800" b="1">
              <a:solidFill>
                <a:srgbClr val="FF0000"/>
              </a:solidFill>
              <a:latin typeface="华文中宋" pitchFamily="2" charset="-122"/>
              <a:ea typeface="华文中宋" pitchFamily="2" charset="-122"/>
            </a:endParaRPr>
          </a:p>
          <a:p>
            <a:r>
              <a:rPr lang="en-US" altLang="zh-CN" sz="2800" b="1">
                <a:solidFill>
                  <a:srgbClr val="FF0000"/>
                </a:solidFill>
                <a:latin typeface="华文中宋" pitchFamily="2" charset="-122"/>
                <a:ea typeface="华文中宋" pitchFamily="2" charset="-122"/>
              </a:rPr>
              <a:t>B.</a:t>
            </a:r>
            <a:r>
              <a:rPr lang="zh-CN" altLang="en-US" sz="2800" b="1">
                <a:solidFill>
                  <a:srgbClr val="FF0000"/>
                </a:solidFill>
                <a:latin typeface="华文中宋" pitchFamily="2" charset="-122"/>
                <a:ea typeface="华文中宋" pitchFamily="2" charset="-122"/>
              </a:rPr>
              <a:t>指含羞草、合欢等植物晚上把叶子自动闭合起来的现象。</a:t>
            </a:r>
            <a:endParaRPr lang="zh-CN" altLang="en-US" sz="2800" b="1">
              <a:solidFill>
                <a:srgbClr val="FF0000"/>
              </a:solidFill>
              <a:latin typeface="华文中宋" pitchFamily="2" charset="-122"/>
              <a:ea typeface="华文中宋" pitchFamily="2" charset="-122"/>
            </a:endParaRPr>
          </a:p>
          <a:p>
            <a:r>
              <a:rPr lang="en-US" altLang="zh-CN" sz="2800" b="1">
                <a:solidFill>
                  <a:srgbClr val="FF0000"/>
                </a:solidFill>
                <a:latin typeface="华文中宋" pitchFamily="2" charset="-122"/>
                <a:ea typeface="华文中宋" pitchFamily="2" charset="-122"/>
              </a:rPr>
              <a:t>C.</a:t>
            </a:r>
            <a:r>
              <a:rPr lang="zh-CN" altLang="en-US" sz="2800" b="1">
                <a:solidFill>
                  <a:srgbClr val="FF0000"/>
                </a:solidFill>
                <a:latin typeface="华文中宋" pitchFamily="2" charset="-122"/>
                <a:ea typeface="华文中宋" pitchFamily="2" charset="-122"/>
              </a:rPr>
              <a:t>指所有豆科植物都具有的晚上把叶子闭合起来的现象。</a:t>
            </a:r>
            <a:endParaRPr lang="zh-CN" altLang="en-US" sz="2800" b="1">
              <a:solidFill>
                <a:srgbClr val="FF0000"/>
              </a:solidFill>
              <a:latin typeface="华文中宋" pitchFamily="2" charset="-122"/>
              <a:ea typeface="华文中宋" pitchFamily="2" charset="-122"/>
            </a:endParaRPr>
          </a:p>
          <a:p>
            <a:r>
              <a:rPr lang="en-US" altLang="zh-CN" sz="2800" b="1">
                <a:solidFill>
                  <a:srgbClr val="FF0000"/>
                </a:solidFill>
                <a:latin typeface="华文中宋" pitchFamily="2" charset="-122"/>
                <a:ea typeface="华文中宋" pitchFamily="2" charset="-122"/>
              </a:rPr>
              <a:t>D.</a:t>
            </a:r>
            <a:r>
              <a:rPr lang="zh-CN" altLang="en-US" sz="2800" b="1">
                <a:solidFill>
                  <a:srgbClr val="FF0000"/>
                </a:solidFill>
                <a:latin typeface="华文中宋" pitchFamily="2" charset="-122"/>
                <a:ea typeface="华文中宋" pitchFamily="2" charset="-122"/>
              </a:rPr>
              <a:t>指豆科植物和捕蝇草等所具有的叶子闭合起来的现象。</a:t>
            </a:r>
            <a:endParaRPr lang="zh-CN" altLang="en-US" sz="2800" b="1">
              <a:solidFill>
                <a:srgbClr val="FF0000"/>
              </a:solidFill>
              <a:latin typeface="华文中宋" pitchFamily="2" charset="-122"/>
              <a:ea typeface="华文中宋" pitchFamily="2" charset="-122"/>
            </a:endParaRPr>
          </a:p>
        </p:txBody>
      </p:sp>
      <p:sp>
        <p:nvSpPr>
          <p:cNvPr id="60421" name="标题 60420"/>
          <p:cNvSpPr>
            <a:spLocks noGrp="1"/>
          </p:cNvSpPr>
          <p:nvPr>
            <p:ph type="title"/>
          </p:nvPr>
        </p:nvSpPr>
        <p:spPr>
          <a:xfrm>
            <a:off x="3563938" y="0"/>
            <a:ext cx="3313112" cy="765175"/>
          </a:xfrm>
          <a:ln w="57150" cmpd="thinThick">
            <a:solidFill>
              <a:srgbClr val="99CCFF"/>
            </a:solidFill>
            <a:miter/>
          </a:ln>
        </p:spPr>
        <p:txBody>
          <a:bodyPr vert="horz" wrap="square" anchor="ctr"/>
          <a:p>
            <a:r>
              <a:rPr lang="zh-CN" altLang="en-US" sz="4000" b="1">
                <a:solidFill>
                  <a:srgbClr val="A50021"/>
                </a:solidFill>
                <a:ea typeface="微软雅黑" panose="020B0503020204020204" charset="-122"/>
              </a:rPr>
              <a:t>范围不清</a:t>
            </a:r>
            <a:endParaRPr lang="zh-CN" altLang="en-US" sz="4000" b="1">
              <a:solidFill>
                <a:srgbClr val="A50021"/>
              </a:solidFill>
              <a:ea typeface="微软雅黑" panose="020B0503020204020204" charset="-122"/>
            </a:endParaRPr>
          </a:p>
        </p:txBody>
      </p:sp>
      <p:sp>
        <p:nvSpPr>
          <p:cNvPr id="60422" name="椭圆 60421"/>
          <p:cNvSpPr/>
          <p:nvPr/>
        </p:nvSpPr>
        <p:spPr>
          <a:xfrm>
            <a:off x="827088" y="5770563"/>
            <a:ext cx="2160587" cy="504825"/>
          </a:xfrm>
          <a:prstGeom prst="ellipse">
            <a:avLst/>
          </a:prstGeom>
          <a:noFill/>
          <a:ln w="31750" cap="flat" cmpd="sng">
            <a:solidFill>
              <a:srgbClr val="3366FF"/>
            </a:solidFill>
            <a:prstDash val="solid"/>
            <a:headEnd type="none" w="med" len="med"/>
            <a:tailEnd type="none" w="med" len="med"/>
          </a:ln>
        </p:spPr>
        <p:txBody>
          <a:bodyPr/>
          <a:p>
            <a:endParaRPr lang="zh-CN" altLang="en-US"/>
          </a:p>
        </p:txBody>
      </p:sp>
      <p:sp>
        <p:nvSpPr>
          <p:cNvPr id="60423" name="椭圆 60422"/>
          <p:cNvSpPr/>
          <p:nvPr/>
        </p:nvSpPr>
        <p:spPr>
          <a:xfrm>
            <a:off x="827088" y="6021388"/>
            <a:ext cx="3025775" cy="836612"/>
          </a:xfrm>
          <a:prstGeom prst="ellipse">
            <a:avLst/>
          </a:prstGeom>
          <a:noFill/>
          <a:ln w="28575" cap="flat" cmpd="sng">
            <a:solidFill>
              <a:srgbClr val="0000FF"/>
            </a:solidFill>
            <a:prstDash val="solid"/>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fade">
                                      <p:cBhvr>
                                        <p:cTn id="7" dur="2000"/>
                                        <p:tgtEl>
                                          <p:spTgt spid="604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420">
                                            <p:txEl>
                                              <p:charRg st="0" end="27"/>
                                            </p:txEl>
                                          </p:spTgt>
                                        </p:tgtEl>
                                        <p:attrNameLst>
                                          <p:attrName>style.visibility</p:attrName>
                                        </p:attrNameLst>
                                      </p:cBhvr>
                                      <p:to>
                                        <p:strVal val="visible"/>
                                      </p:to>
                                    </p:set>
                                    <p:animEffect transition="in" filter="fade">
                                      <p:cBhvr>
                                        <p:cTn id="10" dur="2000"/>
                                        <p:tgtEl>
                                          <p:spTgt spid="60420">
                                            <p:txEl>
                                              <p:charRg st="0" end="27"/>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420">
                                            <p:txEl>
                                              <p:charRg st="28" end="56"/>
                                            </p:txEl>
                                          </p:spTgt>
                                        </p:tgtEl>
                                        <p:attrNameLst>
                                          <p:attrName>style.visibility</p:attrName>
                                        </p:attrNameLst>
                                      </p:cBhvr>
                                      <p:to>
                                        <p:strVal val="visible"/>
                                      </p:to>
                                    </p:set>
                                    <p:animEffect transition="in" filter="fade">
                                      <p:cBhvr>
                                        <p:cTn id="13" dur="2000"/>
                                        <p:tgtEl>
                                          <p:spTgt spid="60420">
                                            <p:txEl>
                                              <p:charRg st="28" end="56"/>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0420">
                                            <p:txEl>
                                              <p:charRg st="56" end="83"/>
                                            </p:txEl>
                                          </p:spTgt>
                                        </p:tgtEl>
                                        <p:attrNameLst>
                                          <p:attrName>style.visibility</p:attrName>
                                        </p:attrNameLst>
                                      </p:cBhvr>
                                      <p:to>
                                        <p:strVal val="visible"/>
                                      </p:to>
                                    </p:set>
                                    <p:animEffect transition="in" filter="fade">
                                      <p:cBhvr>
                                        <p:cTn id="16" dur="2000"/>
                                        <p:tgtEl>
                                          <p:spTgt spid="60420">
                                            <p:txEl>
                                              <p:charRg st="56" end="8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0420">
                                            <p:txEl>
                                              <p:charRg st="83" end="110"/>
                                            </p:txEl>
                                          </p:spTgt>
                                        </p:tgtEl>
                                        <p:attrNameLst>
                                          <p:attrName>style.visibility</p:attrName>
                                        </p:attrNameLst>
                                      </p:cBhvr>
                                      <p:to>
                                        <p:strVal val="visible"/>
                                      </p:to>
                                    </p:set>
                                    <p:animEffect transition="in" filter="fade">
                                      <p:cBhvr>
                                        <p:cTn id="19" dur="2000"/>
                                        <p:tgtEl>
                                          <p:spTgt spid="60420">
                                            <p:txEl>
                                              <p:charRg st="83" end="11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mph" presetSubtype="0" fill="hold" nodeType="clickEffect">
                                  <p:stCondLst>
                                    <p:cond delay="0"/>
                                  </p:stCondLst>
                                  <p:childTnLst>
                                    <p:animRot by="21600000">
                                      <p:cBhvr>
                                        <p:cTn id="23" dur="2000" fill="hold"/>
                                        <p:tgtEl>
                                          <p:spTgt spid="60420">
                                            <p:txEl>
                                              <p:charRg st="56" end="83"/>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0422"/>
                                        </p:tgtEl>
                                        <p:attrNameLst>
                                          <p:attrName>style.visibility</p:attrName>
                                        </p:attrNameLst>
                                      </p:cBhvr>
                                      <p:to>
                                        <p:strVal val="visible"/>
                                      </p:to>
                                    </p:set>
                                    <p:anim calcmode="lin" valueType="num">
                                      <p:cBhvr additive="base">
                                        <p:cTn id="28" dur="500" fill="hold"/>
                                        <p:tgtEl>
                                          <p:spTgt spid="60422"/>
                                        </p:tgtEl>
                                        <p:attrNameLst>
                                          <p:attrName>ppt_x</p:attrName>
                                        </p:attrNameLst>
                                      </p:cBhvr>
                                      <p:tavLst>
                                        <p:tav tm="0">
                                          <p:val>
                                            <p:strVal val="#ppt_x"/>
                                          </p:val>
                                        </p:tav>
                                        <p:tav tm="100000">
                                          <p:val>
                                            <p:strVal val="#ppt_x"/>
                                          </p:val>
                                        </p:tav>
                                      </p:tavLst>
                                    </p:anim>
                                    <p:anim calcmode="lin" valueType="num">
                                      <p:cBhvr additive="base">
                                        <p:cTn id="29" dur="500" fill="hold"/>
                                        <p:tgtEl>
                                          <p:spTgt spid="6042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60423"/>
                                        </p:tgtEl>
                                        <p:attrNameLst>
                                          <p:attrName>style.visibility</p:attrName>
                                        </p:attrNameLst>
                                      </p:cBhvr>
                                      <p:to>
                                        <p:strVal val="visible"/>
                                      </p:to>
                                    </p:set>
                                    <p:animEffect transition="in" filter="randombar(horizontal)">
                                      <p:cBhvr>
                                        <p:cTn id="34" dur="500"/>
                                        <p:tgtEl>
                                          <p:spTgt spid="60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uiExpand="1" build="allAtOnce"/>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42" name="Text Box 2"/>
          <p:cNvSpPr/>
          <p:nvPr/>
        </p:nvSpPr>
        <p:spPr>
          <a:xfrm>
            <a:off x="1979613" y="3213100"/>
            <a:ext cx="4824412" cy="3600450"/>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r>
              <a:rPr lang="zh-CN" altLang="en-US" sz="3600" b="1" dirty="0">
                <a:solidFill>
                  <a:srgbClr val="FF0000"/>
                </a:solidFill>
                <a:latin typeface="华文细黑" charset="-122"/>
                <a:ea typeface="华文细黑" charset="-122"/>
                <a:sym typeface="黑体" panose="02010609060101010101" pitchFamily="2" charset="-122"/>
              </a:rPr>
              <a:t>关注以下词语</a:t>
            </a:r>
            <a:endParaRPr lang="zh-CN" altLang="en-US" sz="3600" b="1" dirty="0">
              <a:solidFill>
                <a:srgbClr val="FF0000"/>
              </a:solidFill>
              <a:latin typeface="华文细黑" charset="-122"/>
              <a:ea typeface="华文细黑" charset="-122"/>
              <a:sym typeface="黑体" panose="02010609060101010101" pitchFamily="2" charset="-122"/>
            </a:endParaRPr>
          </a:p>
          <a:p>
            <a:endParaRPr lang="zh-CN" altLang="en-US" sz="36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pPr>
              <a:lnSpc>
                <a:spcPct val="120000"/>
              </a:lnSpc>
            </a:pPr>
            <a:r>
              <a:rPr lang="zh-CN" altLang="en-US" sz="36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微软雅黑" panose="020B0503020204020204" charset="-122"/>
                <a:ea typeface="微软雅黑" panose="020B0503020204020204" charset="-122"/>
                <a:sym typeface="黑体" panose="02010609060101010101" pitchFamily="2" charset="-122"/>
              </a:rPr>
              <a:t>已经，曾经，过去；</a:t>
            </a:r>
            <a:endParaRPr lang="zh-CN" altLang="en-US" sz="2800" dirty="0">
              <a:solidFill>
                <a:srgbClr val="0000CC"/>
              </a:solidFill>
              <a:latin typeface="微软雅黑" panose="020B0503020204020204" charset="-122"/>
              <a:ea typeface="微软雅黑" panose="020B0503020204020204" charset="-122"/>
              <a:sym typeface="黑体" panose="02010609060101010101" pitchFamily="2" charset="-122"/>
            </a:endParaRPr>
          </a:p>
          <a:p>
            <a:pPr>
              <a:lnSpc>
                <a:spcPct val="120000"/>
              </a:lnSpc>
            </a:pPr>
            <a:r>
              <a:rPr lang="zh-CN" altLang="en-US" sz="3200" dirty="0">
                <a:solidFill>
                  <a:srgbClr val="FF0000"/>
                </a:solidFill>
                <a:latin typeface="微软雅黑" panose="020B0503020204020204" charset="-122"/>
                <a:ea typeface="微软雅黑" panose="020B0503020204020204" charset="-122"/>
                <a:sym typeface="黑体" panose="02010609060101010101" pitchFamily="2" charset="-122"/>
              </a:rPr>
              <a:t>     </a:t>
            </a:r>
            <a:r>
              <a:rPr lang="zh-CN" altLang="en-US" sz="3200" dirty="0">
                <a:solidFill>
                  <a:srgbClr val="0000CC"/>
                </a:solidFill>
                <a:latin typeface="微软雅黑" panose="020B0503020204020204" charset="-122"/>
                <a:ea typeface="微软雅黑" panose="020B0503020204020204" charset="-122"/>
                <a:sym typeface="黑体" panose="02010609060101010101" pitchFamily="2" charset="-122"/>
              </a:rPr>
              <a:t>现在，目前；</a:t>
            </a:r>
            <a:endParaRPr lang="zh-CN" altLang="en-US" sz="2800" dirty="0">
              <a:solidFill>
                <a:srgbClr val="0000CC"/>
              </a:solidFill>
              <a:latin typeface="微软雅黑" panose="020B0503020204020204" charset="-122"/>
              <a:ea typeface="微软雅黑" panose="020B0503020204020204" charset="-122"/>
              <a:sym typeface="黑体" panose="02010609060101010101" pitchFamily="2" charset="-122"/>
            </a:endParaRPr>
          </a:p>
          <a:p>
            <a:pPr>
              <a:lnSpc>
                <a:spcPct val="120000"/>
              </a:lnSpc>
            </a:pPr>
            <a:r>
              <a:rPr lang="zh-CN" altLang="en-US" sz="3200" dirty="0">
                <a:solidFill>
                  <a:srgbClr val="0000CC"/>
                </a:solidFill>
                <a:latin typeface="微软雅黑" panose="020B0503020204020204" charset="-122"/>
                <a:ea typeface="微软雅黑" panose="020B0503020204020204" charset="-122"/>
                <a:sym typeface="黑体" panose="02010609060101010101" pitchFamily="2" charset="-122"/>
              </a:rPr>
              <a:t>     将要，尚未；</a:t>
            </a:r>
            <a:endParaRPr lang="zh-CN" altLang="en-US" sz="2800" dirty="0">
              <a:solidFill>
                <a:srgbClr val="0000CC"/>
              </a:solidFill>
              <a:latin typeface="微软雅黑" panose="020B0503020204020204" charset="-122"/>
              <a:ea typeface="微软雅黑" panose="020B0503020204020204" charset="-122"/>
              <a:sym typeface="黑体" panose="02010609060101010101" pitchFamily="2" charset="-122"/>
            </a:endParaRPr>
          </a:p>
          <a:p>
            <a:pPr>
              <a:lnSpc>
                <a:spcPct val="120000"/>
              </a:lnSpc>
            </a:pPr>
            <a:r>
              <a:rPr lang="zh-CN" altLang="en-US" sz="3200" dirty="0">
                <a:solidFill>
                  <a:srgbClr val="0000CC"/>
                </a:solidFill>
                <a:latin typeface="微软雅黑" panose="020B0503020204020204" charset="-122"/>
                <a:ea typeface="微软雅黑" panose="020B0503020204020204" charset="-122"/>
                <a:sym typeface="黑体" panose="02010609060101010101" pitchFamily="2" charset="-122"/>
              </a:rPr>
              <a:t>     之前，之后等 </a:t>
            </a:r>
            <a:endParaRPr lang="zh-CN" altLang="en-US" sz="3200" dirty="0">
              <a:solidFill>
                <a:srgbClr val="0000CC"/>
              </a:solidFill>
              <a:latin typeface="微软雅黑" panose="020B0503020204020204" charset="-122"/>
              <a:ea typeface="微软雅黑" panose="020B0503020204020204" charset="-122"/>
              <a:sym typeface="黑体" panose="02010609060101010101" pitchFamily="2" charset="-122"/>
            </a:endParaRPr>
          </a:p>
        </p:txBody>
      </p:sp>
      <p:sp>
        <p:nvSpPr>
          <p:cNvPr id="61443" name="Text Box 3"/>
          <p:cNvSpPr/>
          <p:nvPr/>
        </p:nvSpPr>
        <p:spPr>
          <a:xfrm>
            <a:off x="0" y="117475"/>
            <a:ext cx="9109075" cy="2687638"/>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命题陷阱之二</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：混淆时态（已然与未然） </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2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rPr>
              <a:t>将“即将出现的情况”表述或推断为“已经产生的情况”。故意把现实中未发生的事实（又称“未然”）判断为已发生（又称“已然”）或把已发生的事实判断为未发生</a:t>
            </a:r>
            <a:endParaRPr lang="zh-CN" altLang="en-US" sz="2800" b="1" dirty="0">
              <a:solidFill>
                <a:schemeClr val="accent2"/>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p:cTn id="7" dur="500" fill="hold"/>
                                        <p:tgtEl>
                                          <p:spTgt spid="61443"/>
                                        </p:tgtEl>
                                        <p:attrNameLst>
                                          <p:attrName>ppt_x</p:attrName>
                                        </p:attrNameLst>
                                      </p:cBhvr>
                                      <p:tavLst>
                                        <p:tav tm="0">
                                          <p:val>
                                            <p:strVal val="#ppt_x"/>
                                          </p:val>
                                        </p:tav>
                                        <p:tav tm="100000">
                                          <p:val>
                                            <p:strVal val="#ppt_x"/>
                                          </p:val>
                                        </p:tav>
                                      </p:tavLst>
                                    </p:anim>
                                    <p:anim calcmode="lin" valueType="num">
                                      <p:cBhvr>
                                        <p:cTn id="8"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2"/>
                                        </p:tgtEl>
                                        <p:attrNameLst>
                                          <p:attrName>style.visibility</p:attrName>
                                        </p:attrNameLst>
                                      </p:cBhvr>
                                      <p:to>
                                        <p:strVal val="visible"/>
                                      </p:to>
                                    </p:set>
                                    <p:anim calcmode="lin" valueType="num">
                                      <p:cBhvr>
                                        <p:cTn id="13" dur="500" fill="hold"/>
                                        <p:tgtEl>
                                          <p:spTgt spid="61442"/>
                                        </p:tgtEl>
                                        <p:attrNameLst>
                                          <p:attrName>ppt_x</p:attrName>
                                        </p:attrNameLst>
                                      </p:cBhvr>
                                      <p:tavLst>
                                        <p:tav tm="0">
                                          <p:val>
                                            <p:strVal val="#ppt_x"/>
                                          </p:val>
                                        </p:tav>
                                        <p:tav tm="100000">
                                          <p:val>
                                            <p:strVal val="#ppt_x"/>
                                          </p:val>
                                        </p:tav>
                                      </p:tavLst>
                                    </p:anim>
                                    <p:anim calcmode="lin" valueType="num">
                                      <p:cBhvr>
                                        <p:cTn id="14" dur="500" fill="hold"/>
                                        <p:tgtEl>
                                          <p:spTgt spid="614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ldLvl="0"/>
      <p:bldP spid="61443" grpId="0" bldLvl="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2466" name="文本框 62465"/>
          <p:cNvSpPr txBox="1"/>
          <p:nvPr/>
        </p:nvSpPr>
        <p:spPr>
          <a:xfrm>
            <a:off x="36513" y="117475"/>
            <a:ext cx="9134475" cy="3844925"/>
          </a:xfrm>
          <a:prstGeom prst="rect">
            <a:avLst/>
          </a:prstGeom>
          <a:solidFill>
            <a:schemeClr val="bg1"/>
          </a:solidFill>
          <a:ln w="9525">
            <a:noFill/>
          </a:ln>
        </p:spPr>
        <p:txBody>
          <a:bodyPr>
            <a:spAutoFit/>
          </a:bodyPr>
          <a:p>
            <a:pPr>
              <a:lnSpc>
                <a:spcPct val="110000"/>
              </a:lnSpc>
            </a:pPr>
            <a:r>
              <a:rPr lang="zh-CN" altLang="en-US" sz="2800" b="1" dirty="0">
                <a:latin typeface="汉仪楷体简" panose="02010609000101010101" charset="-122"/>
                <a:ea typeface="汉仪楷体简" panose="02010609000101010101" charset="-122"/>
              </a:rPr>
              <a:t>    如原材料“科学研究发现，复眼见于昆虫和节肢动物，它由许多独立的晶体组成……新的显微机械加工技术使研究者可以制造出模拟昆虫眼睛的极小的人造复眼。研究者甚至想办法将多个晶体环绕一个半球形物排列，</a:t>
            </a:r>
            <a:r>
              <a:rPr lang="zh-CN" altLang="en-US" sz="2800" b="1" dirty="0">
                <a:solidFill>
                  <a:srgbClr val="FF0000"/>
                </a:solidFill>
                <a:latin typeface="汉仪楷体简" panose="02010609000101010101" charset="-122"/>
                <a:ea typeface="汉仪楷体简" panose="02010609000101010101" charset="-122"/>
              </a:rPr>
              <a:t>有朝一日或可用它来制造视野能达到360度的装置。”</a:t>
            </a:r>
            <a:endParaRPr lang="zh-CN" altLang="en-US" sz="2800" b="1" dirty="0">
              <a:solidFill>
                <a:srgbClr val="FF0000"/>
              </a:solidFill>
              <a:latin typeface="汉仪楷体简" panose="02010609000101010101" charset="-122"/>
              <a:ea typeface="汉仪楷体简" panose="02010609000101010101" charset="-122"/>
            </a:endParaRPr>
          </a:p>
          <a:p>
            <a:pPr>
              <a:lnSpc>
                <a:spcPct val="110000"/>
              </a:lnSpc>
            </a:pPr>
            <a:endParaRPr lang="zh-CN" altLang="en-US" sz="2800" b="1" dirty="0">
              <a:solidFill>
                <a:srgbClr val="FF0000"/>
              </a:solidFill>
              <a:latin typeface="汉仪楷体简" panose="02010609000101010101" charset="-122"/>
              <a:ea typeface="汉仪楷体简" panose="02010609000101010101" charset="-122"/>
            </a:endParaRPr>
          </a:p>
          <a:p>
            <a:pPr>
              <a:lnSpc>
                <a:spcPct val="110000"/>
              </a:lnSpc>
            </a:pPr>
            <a:r>
              <a:rPr lang="zh-CN" altLang="en-US" sz="2800" b="1" dirty="0">
                <a:latin typeface="汉仪楷体简" panose="02010609000101010101" charset="-122"/>
                <a:ea typeface="汉仪楷体简" panose="02010609000101010101" charset="-122"/>
              </a:rPr>
              <a:t>干扰项设置为：“研究者</a:t>
            </a:r>
            <a:r>
              <a:rPr lang="zh-CN" altLang="en-US" sz="2800" b="1" dirty="0">
                <a:solidFill>
                  <a:srgbClr val="FF0000"/>
                </a:solidFill>
                <a:latin typeface="汉仪楷体简" panose="02010609000101010101" charset="-122"/>
                <a:ea typeface="汉仪楷体简" panose="02010609000101010101" charset="-122"/>
              </a:rPr>
              <a:t>可用多个复眼晶体环绕成的半球形物制造视野达到360度的</a:t>
            </a:r>
            <a:r>
              <a:rPr lang="zh-CN" altLang="en-US" sz="2800" b="1" dirty="0">
                <a:latin typeface="汉仪楷体简" panose="02010609000101010101" charset="-122"/>
                <a:ea typeface="汉仪楷体简" panose="02010609000101010101" charset="-122"/>
              </a:rPr>
              <a:t>”。</a:t>
            </a:r>
            <a:endParaRPr lang="zh-CN" altLang="en-US" sz="2800" b="1" dirty="0">
              <a:solidFill>
                <a:srgbClr val="FF0000"/>
              </a:solidFill>
              <a:latin typeface="汉仪楷体简" panose="02010609000101010101" charset="-122"/>
              <a:ea typeface="汉仪楷体简" panose="02010609000101010101" charset="-122"/>
            </a:endParaRPr>
          </a:p>
        </p:txBody>
      </p:sp>
      <p:sp>
        <p:nvSpPr>
          <p:cNvPr id="62467" name="文本框 62466"/>
          <p:cNvSpPr txBox="1"/>
          <p:nvPr/>
        </p:nvSpPr>
        <p:spPr>
          <a:xfrm>
            <a:off x="38100" y="4294188"/>
            <a:ext cx="9082088" cy="2436812"/>
          </a:xfrm>
          <a:prstGeom prst="rect">
            <a:avLst/>
          </a:prstGeom>
          <a:solidFill>
            <a:srgbClr val="FFFF99">
              <a:alpha val="100000"/>
            </a:srgbClr>
          </a:solidFill>
          <a:ln w="9525">
            <a:noFill/>
          </a:ln>
        </p:spPr>
        <p:txBody>
          <a:bodyPr vert="horz" wrap="square" anchor="t">
            <a:spAutoFit/>
          </a:bodyPr>
          <a:p>
            <a:pPr>
              <a:lnSpc>
                <a:spcPct val="110000"/>
              </a:lnSpc>
            </a:pPr>
            <a:r>
              <a:rPr lang="zh-CN" altLang="en-US" sz="2800" b="1" dirty="0">
                <a:latin typeface="汉仪楷体简" panose="02010609000101010101" charset="-122"/>
                <a:ea typeface="汉仪楷体简" panose="02010609000101010101" charset="-122"/>
              </a:rPr>
              <a:t>   辨析：</a:t>
            </a:r>
            <a:r>
              <a:rPr lang="zh-CN" altLang="en-US" sz="2800" b="1" dirty="0">
                <a:solidFill>
                  <a:srgbClr val="FF0000"/>
                </a:solidFill>
                <a:latin typeface="汉仪楷体简" panose="02010609000101010101" charset="-122"/>
                <a:ea typeface="汉仪楷体简" panose="02010609000101010101" charset="-122"/>
              </a:rPr>
              <a:t>原材料所说“有朝一日或可用它来制造视野能达到360度的装置应用于化妆培训行业。”是属于</a:t>
            </a:r>
            <a:r>
              <a:rPr lang="zh-CN" altLang="en-US" sz="2800" b="1" dirty="0">
                <a:latin typeface="汉仪楷体简" panose="02010609000101010101" charset="-122"/>
                <a:ea typeface="汉仪楷体简" panose="02010609000101010101" charset="-122"/>
              </a:rPr>
              <a:t>研究方向，只是表示将来有可能出现，而这只是一种假设的情况，而干扰项却判定为“已经”的事实</a:t>
            </a:r>
            <a:r>
              <a:rPr lang="zh-CN" altLang="en-US" sz="2800" b="1" dirty="0">
                <a:solidFill>
                  <a:srgbClr val="FF0000"/>
                </a:solidFill>
                <a:latin typeface="汉仪楷体简" panose="02010609000101010101" charset="-122"/>
                <a:ea typeface="汉仪楷体简" panose="02010609000101010101" charset="-122"/>
              </a:rPr>
              <a:t>，这就违背了原材料意思。</a:t>
            </a:r>
            <a:endParaRPr lang="zh-CN" altLang="en-US" sz="2800" b="1" dirty="0">
              <a:solidFill>
                <a:srgbClr val="FF0000"/>
              </a:solidFill>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additive="base">
                                        <p:cTn id="7" dur="500" fill="hold"/>
                                        <p:tgtEl>
                                          <p:spTgt spid="62467"/>
                                        </p:tgtEl>
                                        <p:attrNameLst>
                                          <p:attrName>ppt_x</p:attrName>
                                        </p:attrNameLst>
                                      </p:cBhvr>
                                      <p:tavLst>
                                        <p:tav tm="0">
                                          <p:val>
                                            <p:strVal val="#ppt_x"/>
                                          </p:val>
                                        </p:tav>
                                        <p:tav tm="100000">
                                          <p:val>
                                            <p:strVal val="#ppt_x"/>
                                          </p:val>
                                        </p:tav>
                                      </p:tavLst>
                                    </p:anim>
                                    <p:anim calcmode="lin" valueType="num">
                                      <p:cBhvr additive="base">
                                        <p:cTn id="8"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bldLvl="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3490" name="Text Box 2"/>
          <p:cNvSpPr/>
          <p:nvPr/>
        </p:nvSpPr>
        <p:spPr>
          <a:xfrm>
            <a:off x="0" y="260350"/>
            <a:ext cx="9144000" cy="2895600"/>
          </a:xfrm>
          <a:prstGeom prst="rect">
            <a:avLst/>
          </a:prstGeom>
          <a:solidFill>
            <a:srgbClr val="FFFF99">
              <a:alpha val="100000"/>
            </a:srgbClr>
          </a:solidFill>
          <a:ln w="9525">
            <a:noFill/>
          </a:ln>
        </p:spPr>
        <p:txBody>
          <a:bodyPr wrap="square">
            <a:spAutoFit/>
          </a:bodyPr>
          <a:p>
            <a:r>
              <a:rPr lang="zh-CN" altLang="en-US" sz="4000" dirty="0">
                <a:solidFill>
                  <a:srgbClr val="FF0000"/>
                </a:solidFill>
                <a:latin typeface="Lucida Sans Unicode" panose="020B0602030504020204" charset="0"/>
                <a:ea typeface="黑体" panose="02010609060101010101" pitchFamily="2" charset="-122"/>
                <a:sym typeface="黑体" panose="02010609060101010101" pitchFamily="2" charset="-122"/>
              </a:rPr>
              <a:t>命题陷阱之三：先期与后期（混淆时间）</a:t>
            </a:r>
            <a:r>
              <a:rPr lang="zh-CN" altLang="en-US" sz="40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40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r>
              <a:rPr lang="zh-CN" altLang="en-US" sz="4000"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rPr>
              <a:t>命题者在</a:t>
            </a:r>
            <a:r>
              <a:rPr lang="zh-CN" altLang="en-US" sz="3200" b="1" dirty="0">
                <a:solidFill>
                  <a:srgbClr val="FF0000"/>
                </a:solidFill>
                <a:latin typeface="汉仪楷体简" panose="02010609000101010101" charset="-122"/>
                <a:ea typeface="汉仪楷体简" panose="02010609000101010101" charset="-122"/>
                <a:sym typeface="黑体" panose="02010609060101010101" pitchFamily="2" charset="-122"/>
              </a:rPr>
              <a:t>事物、现象产生、出现的时间</a:t>
            </a:r>
            <a:r>
              <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rPr>
              <a:t>上设置干扰，他们有时将先期表述为后期，有时将后期表述为先期，有时将先期或后期表述为“先期”和“后期”。</a:t>
            </a:r>
            <a:r>
              <a:rPr lang="zh-CN" altLang="en-US" sz="40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1800" dirty="0">
              <a:latin typeface="Arial" panose="020B0604020202020204" pitchFamily="34" charset="0"/>
            </a:endParaRPr>
          </a:p>
        </p:txBody>
      </p:sp>
      <p:sp>
        <p:nvSpPr>
          <p:cNvPr id="63491" name="Text Box 3"/>
          <p:cNvSpPr/>
          <p:nvPr/>
        </p:nvSpPr>
        <p:spPr>
          <a:xfrm>
            <a:off x="1042988" y="4581525"/>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63492" name="Text Box 4"/>
          <p:cNvSpPr/>
          <p:nvPr/>
        </p:nvSpPr>
        <p:spPr>
          <a:xfrm>
            <a:off x="395288" y="4171950"/>
            <a:ext cx="8569325" cy="2139950"/>
          </a:xfrm>
          <a:prstGeom prst="rect">
            <a:avLst/>
          </a:prstGeom>
          <a:noFill/>
          <a:ln w="9525" cap="flat" cmpd="sng">
            <a:solidFill>
              <a:srgbClr val="0000FF"/>
            </a:solidFill>
            <a:prstDash val="solid"/>
            <a:miter/>
            <a:headEnd type="none" w="med" len="med"/>
            <a:tailEnd type="none" w="med" len="med"/>
          </a:ln>
        </p:spPr>
        <p:txBody>
          <a:bodyPr>
            <a:spAutoFit/>
          </a:bodyPr>
          <a:p>
            <a:pPr>
              <a:lnSpc>
                <a:spcPct val="140000"/>
              </a:lnSpc>
            </a:pPr>
            <a:r>
              <a:rPr lang="zh-CN" altLang="en-US" sz="3200" dirty="0">
                <a:solidFill>
                  <a:srgbClr val="FF0000"/>
                </a:solidFill>
                <a:latin typeface="Lucida Sans Unicode" panose="020B0602030504020204" charset="0"/>
                <a:ea typeface="微软雅黑" panose="020B0503020204020204" charset="-122"/>
                <a:sym typeface="黑体" panose="02010609060101010101" pitchFamily="2" charset="-122"/>
              </a:rPr>
              <a:t>对策：</a:t>
            </a:r>
            <a:endParaRPr lang="zh-CN" altLang="en-US" sz="3200" dirty="0">
              <a:solidFill>
                <a:srgbClr val="FF0000"/>
              </a:solidFill>
              <a:latin typeface="Lucida Sans Unicode" panose="020B0602030504020204" charset="0"/>
              <a:ea typeface="微软雅黑" panose="020B0503020204020204" charset="-122"/>
              <a:sym typeface="黑体" panose="02010609060101010101" pitchFamily="2" charset="-122"/>
            </a:endParaRPr>
          </a:p>
          <a:p>
            <a:pPr>
              <a:lnSpc>
                <a:spcPct val="140000"/>
              </a:lnSpc>
            </a:pPr>
            <a:r>
              <a:rPr lang="zh-CN" altLang="en-US" sz="3200" dirty="0">
                <a:latin typeface="Lucida Sans Unicode" panose="020B0602030504020204" charset="0"/>
                <a:ea typeface="微软雅黑" panose="020B0503020204020204" charset="-122"/>
                <a:sym typeface="黑体" panose="02010609060101010101" pitchFamily="2" charset="-122"/>
              </a:rPr>
              <a:t>注意文中表示事物、现象</a:t>
            </a:r>
            <a:r>
              <a:rPr lang="zh-CN" altLang="en-US" sz="3200" dirty="0">
                <a:solidFill>
                  <a:srgbClr val="FF0000"/>
                </a:solidFill>
                <a:latin typeface="Lucida Sans Unicode" panose="020B0602030504020204" charset="0"/>
                <a:ea typeface="微软雅黑" panose="020B0503020204020204" charset="-122"/>
                <a:sym typeface="黑体" panose="02010609060101010101" pitchFamily="2" charset="-122"/>
              </a:rPr>
              <a:t>产生、出现</a:t>
            </a:r>
            <a:r>
              <a:rPr lang="zh-CN" altLang="en-US" sz="3200" dirty="0">
                <a:latin typeface="Lucida Sans Unicode" panose="020B0602030504020204" charset="0"/>
                <a:ea typeface="微软雅黑" panose="020B0503020204020204" charset="-122"/>
                <a:sym typeface="黑体" panose="02010609060101010101" pitchFamily="2" charset="-122"/>
              </a:rPr>
              <a:t>的时间的词语。</a:t>
            </a:r>
            <a:endParaRPr lang="zh-CN" altLang="en-US" sz="1800" dirty="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p:cTn id="7" dur="500" fill="hold"/>
                                        <p:tgtEl>
                                          <p:spTgt spid="63490"/>
                                        </p:tgtEl>
                                        <p:attrNameLst>
                                          <p:attrName>ppt_x</p:attrName>
                                        </p:attrNameLst>
                                      </p:cBhvr>
                                      <p:tavLst>
                                        <p:tav tm="0">
                                          <p:val>
                                            <p:strVal val="#ppt_x"/>
                                          </p:val>
                                        </p:tav>
                                        <p:tav tm="100000">
                                          <p:val>
                                            <p:strVal val="#ppt_x"/>
                                          </p:val>
                                        </p:tav>
                                      </p:tavLst>
                                    </p:anim>
                                    <p:anim calcmode="lin" valueType="num">
                                      <p:cBhvr>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2"/>
                                        </p:tgtEl>
                                        <p:attrNameLst>
                                          <p:attrName>style.visibility</p:attrName>
                                        </p:attrNameLst>
                                      </p:cBhvr>
                                      <p:to>
                                        <p:strVal val="visible"/>
                                      </p:to>
                                    </p:set>
                                    <p:anim calcmode="lin" valueType="num">
                                      <p:cBhvr>
                                        <p:cTn id="13" dur="500" fill="hold"/>
                                        <p:tgtEl>
                                          <p:spTgt spid="63492"/>
                                        </p:tgtEl>
                                        <p:attrNameLst>
                                          <p:attrName>ppt_x</p:attrName>
                                        </p:attrNameLst>
                                      </p:cBhvr>
                                      <p:tavLst>
                                        <p:tav tm="0">
                                          <p:val>
                                            <p:strVal val="#ppt_x"/>
                                          </p:val>
                                        </p:tav>
                                        <p:tav tm="100000">
                                          <p:val>
                                            <p:strVal val="#ppt_x"/>
                                          </p:val>
                                        </p:tav>
                                      </p:tavLst>
                                    </p:anim>
                                    <p:anim calcmode="lin" valueType="num">
                                      <p:cBhvr>
                                        <p:cTn id="14"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ldLvl="0"/>
      <p:bldP spid="63492" grpId="0" bldLvl="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4514" name="文本框 64513"/>
          <p:cNvSpPr txBox="1"/>
          <p:nvPr/>
        </p:nvSpPr>
        <p:spPr>
          <a:xfrm>
            <a:off x="34925" y="117475"/>
            <a:ext cx="9034463" cy="2863850"/>
          </a:xfrm>
          <a:prstGeom prst="rect">
            <a:avLst/>
          </a:prstGeom>
          <a:noFill/>
          <a:ln w="9525">
            <a:noFill/>
          </a:ln>
        </p:spPr>
        <p:txBody>
          <a:bodyPr wrap="square">
            <a:spAutoFit/>
          </a:bodyPr>
          <a:p>
            <a:pPr>
              <a:lnSpc>
                <a:spcPct val="130000"/>
              </a:lnSpc>
            </a:pPr>
            <a:r>
              <a:rPr lang="zh-CN" altLang="en-US" sz="2800" b="1" dirty="0">
                <a:latin typeface="汉仪楷体简" panose="02010609000101010101" charset="-122"/>
                <a:ea typeface="汉仪楷体简" panose="02010609000101010101" charset="-122"/>
              </a:rPr>
              <a:t>    按照计划，到2000年时，陆基卫星发射器将把三个“太空帆船”送入轨道，这些太空帆船在轨道上“扬起帆”并只依靠阳光作动力朝着月球方向航行。</a:t>
            </a:r>
            <a:endParaRPr lang="zh-CN" altLang="en-US" sz="2800" b="1" dirty="0">
              <a:latin typeface="汉仪楷体简" panose="02010609000101010101" charset="-122"/>
              <a:ea typeface="汉仪楷体简" panose="02010609000101010101" charset="-122"/>
            </a:endParaRPr>
          </a:p>
          <a:p>
            <a:pPr>
              <a:lnSpc>
                <a:spcPct val="130000"/>
              </a:lnSpc>
            </a:pPr>
            <a:r>
              <a:rPr lang="zh-CN" altLang="en-US" sz="2800" b="1" dirty="0">
                <a:latin typeface="汉仪楷体简" panose="02010609000101010101" charset="-122"/>
                <a:ea typeface="汉仪楷体简" panose="02010609000101010101" charset="-122"/>
              </a:rPr>
              <a:t>    A．太阳帆船不用燃料，没有污染，是</a:t>
            </a:r>
            <a:r>
              <a:rPr lang="zh-CN" altLang="en-US" sz="2800" b="1" dirty="0">
                <a:solidFill>
                  <a:srgbClr val="FF0000"/>
                </a:solidFill>
                <a:latin typeface="汉仪楷体简" panose="02010609000101010101" charset="-122"/>
                <a:ea typeface="汉仪楷体简" panose="02010609000101010101" charset="-122"/>
              </a:rPr>
              <a:t>目前</a:t>
            </a:r>
            <a:r>
              <a:rPr lang="zh-CN" altLang="en-US" sz="2800" b="1" dirty="0">
                <a:latin typeface="汉仪楷体简" panose="02010609000101010101" charset="-122"/>
                <a:ea typeface="汉仪楷体简" panose="02010609000101010101" charset="-122"/>
              </a:rPr>
              <a:t>最好的航天器。    </a:t>
            </a:r>
            <a:endParaRPr lang="zh-CN" altLang="en-US" sz="2800" b="1" dirty="0">
              <a:solidFill>
                <a:srgbClr val="FF0000"/>
              </a:solidFill>
              <a:latin typeface="汉仪楷体简" panose="02010609000101010101" charset="-122"/>
              <a:ea typeface="汉仪楷体简" panose="02010609000101010101" charset="-122"/>
            </a:endParaRPr>
          </a:p>
        </p:txBody>
      </p:sp>
      <p:sp>
        <p:nvSpPr>
          <p:cNvPr id="64515" name="文本框 64514"/>
          <p:cNvSpPr txBox="1"/>
          <p:nvPr/>
        </p:nvSpPr>
        <p:spPr>
          <a:xfrm>
            <a:off x="34925" y="3155950"/>
            <a:ext cx="9034463" cy="3675063"/>
          </a:xfrm>
          <a:prstGeom prst="rect">
            <a:avLst/>
          </a:prstGeom>
          <a:solidFill>
            <a:srgbClr val="FFFF99">
              <a:alpha val="100000"/>
            </a:srgbClr>
          </a:solidFill>
          <a:ln w="9525">
            <a:noFill/>
          </a:ln>
        </p:spPr>
        <p:txBody>
          <a:bodyPr vert="horz" wrap="square" anchor="t">
            <a:spAutoFit/>
          </a:bodyPr>
          <a:p>
            <a:pPr>
              <a:lnSpc>
                <a:spcPct val="120000"/>
              </a:lnSpc>
            </a:pPr>
            <a:r>
              <a:rPr lang="zh-CN" altLang="en-US" sz="2800" b="1" dirty="0">
                <a:latin typeface="汉仪楷体简" panose="02010609000101010101" charset="-122"/>
                <a:ea typeface="汉仪楷体简" panose="02010609000101010101" charset="-122"/>
              </a:rPr>
              <a:t>   不正确。A项中“目前”与文中“</a:t>
            </a:r>
            <a:r>
              <a:rPr lang="zh-CN" altLang="en-US" sz="2800" b="1" dirty="0">
                <a:solidFill>
                  <a:srgbClr val="FF0000"/>
                </a:solidFill>
                <a:latin typeface="汉仪楷体简" panose="02010609000101010101" charset="-122"/>
                <a:ea typeface="汉仪楷体简" panose="02010609000101010101" charset="-122"/>
              </a:rPr>
              <a:t>到2000年时</a:t>
            </a:r>
            <a:r>
              <a:rPr lang="zh-CN" altLang="en-US" sz="2800" b="1" dirty="0">
                <a:latin typeface="汉仪楷体简" panose="02010609000101010101" charset="-122"/>
                <a:ea typeface="汉仪楷体简" panose="02010609000101010101" charset="-122"/>
              </a:rPr>
              <a:t>”从时间上不符，故A说法有误。</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    参考例证：1993年高考第28题B项“《学会生存》激发了吉尔福特和威廉斯的探讨”中虽然没有表示时间的词，但文中表示时间的词却是判断B项正误的关键，</a:t>
            </a:r>
            <a:r>
              <a:rPr lang="zh-CN" altLang="en-US" sz="2800" b="1" dirty="0">
                <a:solidFill>
                  <a:srgbClr val="FF0000"/>
                </a:solidFill>
                <a:latin typeface="汉仪楷体简" panose="02010609000101010101" charset="-122"/>
                <a:ea typeface="汉仪楷体简" panose="02010609000101010101" charset="-122"/>
              </a:rPr>
              <a:t>《学会生存》是1972年发表的，而吉尔福特在1956年和1965年就提出了智力结构模式，因而B项说法不正确。</a:t>
            </a:r>
            <a:endParaRPr lang="zh-CN" altLang="en-US" sz="2800" b="1" dirty="0">
              <a:solidFill>
                <a:srgbClr val="FF0000"/>
              </a:solidFill>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 calcmode="lin" valueType="num">
                                      <p:cBhvr additive="base">
                                        <p:cTn id="7" dur="500" fill="hold"/>
                                        <p:tgtEl>
                                          <p:spTgt spid="64515"/>
                                        </p:tgtEl>
                                        <p:attrNameLst>
                                          <p:attrName>ppt_x</p:attrName>
                                        </p:attrNameLst>
                                      </p:cBhvr>
                                      <p:tavLst>
                                        <p:tav tm="0">
                                          <p:val>
                                            <p:strVal val="#ppt_x"/>
                                          </p:val>
                                        </p:tav>
                                        <p:tav tm="100000">
                                          <p:val>
                                            <p:strVal val="#ppt_x"/>
                                          </p:val>
                                        </p:tav>
                                      </p:tavLst>
                                    </p:anim>
                                    <p:anim calcmode="lin" valueType="num">
                                      <p:cBhvr additive="base">
                                        <p:cTn id="8" dur="500" fill="hold"/>
                                        <p:tgtEl>
                                          <p:spTgt spid="645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ldLvl="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文本框 19457"/>
          <p:cNvSpPr txBox="1"/>
          <p:nvPr/>
        </p:nvSpPr>
        <p:spPr>
          <a:xfrm>
            <a:off x="46038" y="417513"/>
            <a:ext cx="9063037" cy="5892800"/>
          </a:xfrm>
          <a:prstGeom prst="rect">
            <a:avLst/>
          </a:prstGeom>
          <a:solidFill>
            <a:schemeClr val="bg1"/>
          </a:solidFill>
          <a:ln w="9525">
            <a:noFill/>
          </a:ln>
        </p:spPr>
        <p:txBody>
          <a:bodyPr>
            <a:spAutoFit/>
          </a:bodyPr>
          <a:p>
            <a:pPr>
              <a:lnSpc>
                <a:spcPct val="170000"/>
              </a:lnSpc>
            </a:pPr>
            <a:r>
              <a:rPr lang="en-US" altLang="zh-CN" sz="2800" b="1">
                <a:latin typeface="汉仪楷体简" panose="02010609000101010101" charset="-122"/>
                <a:ea typeface="汉仪楷体简" panose="02010609000101010101" charset="-122"/>
              </a:rPr>
              <a:t>5.</a:t>
            </a:r>
            <a:r>
              <a:rPr lang="zh-CN" altLang="en-US" sz="2800" b="1">
                <a:solidFill>
                  <a:srgbClr val="FF0000"/>
                </a:solidFill>
                <a:latin typeface="汉仪楷体简" panose="02010609000101010101" charset="-122"/>
                <a:ea typeface="汉仪楷体简" panose="02010609000101010101" charset="-122"/>
              </a:rPr>
              <a:t>精准答题，准确转述的能力有待提高</a:t>
            </a:r>
            <a:endParaRPr lang="zh-CN" altLang="en-US" sz="2800" b="1">
              <a:solidFill>
                <a:srgbClr val="FF0000"/>
              </a:solidFill>
              <a:latin typeface="汉仪楷体简" panose="02010609000101010101" charset="-122"/>
              <a:ea typeface="汉仪楷体简" panose="02010609000101010101" charset="-122"/>
            </a:endParaRPr>
          </a:p>
          <a:p>
            <a:pPr>
              <a:lnSpc>
                <a:spcPct val="170000"/>
              </a:lnSpc>
            </a:pPr>
            <a:r>
              <a:rPr lang="zh-CN" altLang="en-US" sz="2800" b="1">
                <a:latin typeface="汉仪楷体简" panose="02010609000101010101" charset="-122"/>
                <a:ea typeface="汉仪楷体简" panose="02010609000101010101" charset="-122"/>
              </a:rPr>
              <a:t>　　考场上，学生答非所问、答不规范（如“答题笼统，不会分点，不按题目指向表述”等情形比比皆是，转述后出现明显错误的情形更是五花八门。</a:t>
            </a:r>
            <a:r>
              <a:rPr lang="zh-CN" altLang="en-US" sz="2800" b="1">
                <a:solidFill>
                  <a:srgbClr val="0000FF"/>
                </a:solidFill>
                <a:latin typeface="汉仪楷体简" panose="02010609000101010101" charset="-122"/>
                <a:ea typeface="汉仪楷体简" panose="02010609000101010101" charset="-122"/>
              </a:rPr>
              <a:t>这些问题的存在，少数是态度不佳造成的，但绝大多数是答题能力不高造成的。</a:t>
            </a:r>
            <a:endParaRPr lang="zh-CN" altLang="en-US" sz="2800" b="1">
              <a:solidFill>
                <a:srgbClr val="0000FF"/>
              </a:solidFill>
              <a:latin typeface="汉仪楷体简" panose="02010609000101010101" charset="-122"/>
              <a:ea typeface="汉仪楷体简" panose="02010609000101010101" charset="-122"/>
            </a:endParaRPr>
          </a:p>
          <a:p>
            <a:pPr>
              <a:lnSpc>
                <a:spcPct val="170000"/>
              </a:lnSpc>
            </a:pPr>
            <a:r>
              <a:rPr lang="zh-CN" altLang="en-US" sz="2800" b="1">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综上所述，学生的问题就集中在九个字上：“读不懂、不懂答、答不准”</a:t>
            </a:r>
            <a:r>
              <a:rPr lang="zh-CN" altLang="en-US" sz="1800">
                <a:solidFill>
                  <a:srgbClr val="FF0000"/>
                </a:solidFill>
                <a:latin typeface="Arial" panose="020B0604020202020204" pitchFamily="34" charset="0"/>
              </a:rPr>
              <a:t>。</a:t>
            </a:r>
            <a:endParaRPr lang="zh-CN" altLang="en-US" sz="1800">
              <a:solidFill>
                <a:srgbClr val="FF0000"/>
              </a:solidFill>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5538" name="Rectangle 5"/>
          <p:cNvSpPr/>
          <p:nvPr/>
        </p:nvSpPr>
        <p:spPr>
          <a:xfrm>
            <a:off x="250825" y="549275"/>
            <a:ext cx="8713788" cy="3527425"/>
          </a:xfrm>
          <a:prstGeom prst="rect">
            <a:avLst/>
          </a:prstGeom>
          <a:solidFill>
            <a:schemeClr val="bg1"/>
          </a:solidFill>
          <a:ln w="9525">
            <a:noFill/>
          </a:ln>
        </p:spPr>
        <p:txBody>
          <a:bodyPr anchor="ctr"/>
          <a:p>
            <a:r>
              <a:rPr lang="en-US" altLang="zh-CN" sz="3200" b="1">
                <a:solidFill>
                  <a:srgbClr val="000000"/>
                </a:solidFill>
                <a:latin typeface="Arial Black" panose="020B0A04020102020204" pitchFamily="2" charset="0"/>
                <a:ea typeface="方正大黑简体" pitchFamily="1" charset="-122"/>
              </a:rPr>
              <a:t>     </a:t>
            </a:r>
            <a:r>
              <a:rPr lang="zh-CN" altLang="en-US" sz="3200" b="1">
                <a:solidFill>
                  <a:srgbClr val="000000"/>
                </a:solidFill>
                <a:latin typeface="Arial Black" panose="020B0A04020102020204" pitchFamily="2" charset="0"/>
                <a:ea typeface="黑体" panose="02010609060101010101" pitchFamily="2" charset="-122"/>
              </a:rPr>
              <a:t>解开植物睡眠之谜，将为某种</a:t>
            </a:r>
            <a:r>
              <a:rPr lang="zh-CN" altLang="en-US" sz="3200" b="1">
                <a:solidFill>
                  <a:srgbClr val="000000"/>
                </a:solidFill>
                <a:latin typeface="华文中宋" pitchFamily="2" charset="-122"/>
                <a:ea typeface="黑体" panose="02010609060101010101" pitchFamily="2" charset="-122"/>
              </a:rPr>
              <a:t>“</a:t>
            </a:r>
            <a:r>
              <a:rPr lang="zh-CN" altLang="en-US" sz="3200" b="1">
                <a:solidFill>
                  <a:srgbClr val="000000"/>
                </a:solidFill>
                <a:latin typeface="Arial Black" panose="020B0A04020102020204" pitchFamily="2" charset="0"/>
                <a:ea typeface="黑体" panose="02010609060101010101" pitchFamily="2" charset="-122"/>
              </a:rPr>
              <a:t>绿色</a:t>
            </a:r>
            <a:r>
              <a:rPr lang="zh-CN" altLang="en-US" sz="3200" b="1">
                <a:solidFill>
                  <a:srgbClr val="000000"/>
                </a:solidFill>
                <a:latin typeface="华文中宋" pitchFamily="2" charset="-122"/>
                <a:ea typeface="黑体" panose="02010609060101010101" pitchFamily="2" charset="-122"/>
              </a:rPr>
              <a:t>”</a:t>
            </a:r>
            <a:r>
              <a:rPr lang="zh-CN" altLang="en-US" sz="3200" b="1">
                <a:solidFill>
                  <a:srgbClr val="000000"/>
                </a:solidFill>
                <a:latin typeface="Arial Black" panose="020B0A04020102020204" pitchFamily="2" charset="0"/>
                <a:ea typeface="黑体" panose="02010609060101010101" pitchFamily="2" charset="-122"/>
              </a:rPr>
              <a:t>农药的诞生铺平道路。目前的除草剂还无法只让田菁等豆科杂草枯萎而不损害豆科作物。研究人员已经人工合成了使田菁失眠的睡眠阻断剂，实验结果是田菁第三天就整株枯死。由于这种阻断剂只对田菁起作用，因此不会影响大豆的生长。</a:t>
            </a:r>
            <a:endParaRPr lang="zh-CN" altLang="en-US" sz="3200" b="1">
              <a:solidFill>
                <a:srgbClr val="000000"/>
              </a:solidFill>
              <a:latin typeface="Arial Black" panose="020B0A04020102020204" pitchFamily="2" charset="0"/>
              <a:ea typeface="黑体" panose="02010609060101010101" pitchFamily="2" charset="-122"/>
            </a:endParaRPr>
          </a:p>
        </p:txBody>
      </p:sp>
      <p:sp>
        <p:nvSpPr>
          <p:cNvPr id="65539" name="Rectangle 7"/>
          <p:cNvSpPr/>
          <p:nvPr/>
        </p:nvSpPr>
        <p:spPr>
          <a:xfrm>
            <a:off x="250825" y="4437063"/>
            <a:ext cx="8497888" cy="1773237"/>
          </a:xfrm>
          <a:prstGeom prst="rect">
            <a:avLst/>
          </a:prstGeom>
          <a:noFill/>
          <a:ln w="9525">
            <a:noFill/>
          </a:ln>
        </p:spPr>
        <p:txBody>
          <a:bodyPr>
            <a:spAutoFit/>
          </a:bodyPr>
          <a:p>
            <a:pPr>
              <a:lnSpc>
                <a:spcPct val="115000"/>
              </a:lnSpc>
            </a:pPr>
            <a:r>
              <a:rPr lang="zh-CN" altLang="en-US" sz="3200" b="1">
                <a:solidFill>
                  <a:srgbClr val="0000FF"/>
                </a:solidFill>
                <a:latin typeface="方正大黑简体" pitchFamily="1" charset="-122"/>
                <a:ea typeface="方正大黑简体" pitchFamily="1" charset="-122"/>
              </a:rPr>
              <a:t>【试题】：以下理解符合原文意思的一项是</a:t>
            </a:r>
            <a:endParaRPr lang="zh-CN" altLang="en-US" sz="3200" b="1">
              <a:solidFill>
                <a:srgbClr val="0000FF"/>
              </a:solidFill>
              <a:latin typeface="方正大黑简体" pitchFamily="1" charset="-122"/>
              <a:ea typeface="方正大黑简体" pitchFamily="1" charset="-122"/>
            </a:endParaRPr>
          </a:p>
          <a:p>
            <a:pPr>
              <a:lnSpc>
                <a:spcPct val="115000"/>
              </a:lnSpc>
            </a:pPr>
            <a:r>
              <a:rPr lang="en-US" altLang="zh-CN" sz="3200" b="1">
                <a:solidFill>
                  <a:srgbClr val="0000FF"/>
                </a:solidFill>
                <a:latin typeface="方正大黑简体" pitchFamily="1" charset="-122"/>
                <a:ea typeface="方正大黑简体" pitchFamily="1" charset="-122"/>
              </a:rPr>
              <a:t>D.</a:t>
            </a:r>
            <a:r>
              <a:rPr lang="zh-CN" altLang="en-US" sz="3200" b="1">
                <a:solidFill>
                  <a:srgbClr val="0000FF"/>
                </a:solidFill>
                <a:latin typeface="方正大黑简体" pitchFamily="1" charset="-122"/>
                <a:ea typeface="方正大黑简体" pitchFamily="1" charset="-122"/>
              </a:rPr>
              <a:t>目前只让田</a:t>
            </a:r>
            <a:r>
              <a:rPr lang="zh-CN" altLang="en-US" sz="3200" b="1">
                <a:solidFill>
                  <a:srgbClr val="0000FF"/>
                </a:solidFill>
                <a:latin typeface="方正姚体" pitchFamily="2" charset="-122"/>
                <a:ea typeface="方正姚体" pitchFamily="2" charset="-122"/>
              </a:rPr>
              <a:t>菁</a:t>
            </a:r>
            <a:r>
              <a:rPr lang="zh-CN" altLang="en-US" sz="3200" b="1">
                <a:solidFill>
                  <a:srgbClr val="0000FF"/>
                </a:solidFill>
                <a:latin typeface="方正大黑简体" pitchFamily="1" charset="-122"/>
                <a:ea typeface="方正大黑简体" pitchFamily="1" charset="-122"/>
              </a:rPr>
              <a:t>枯萎而不损害大豆生长的</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绿色</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农药已经研制出来。</a:t>
            </a:r>
            <a:endParaRPr lang="zh-CN" altLang="en-US" sz="3200" b="1">
              <a:solidFill>
                <a:srgbClr val="0000FF"/>
              </a:solidFill>
              <a:latin typeface="方正大黑简体" pitchFamily="1" charset="-122"/>
              <a:ea typeface="方正大黑简体" pitchFamily="1" charset="-122"/>
            </a:endParaRPr>
          </a:p>
        </p:txBody>
      </p:sp>
      <p:sp>
        <p:nvSpPr>
          <p:cNvPr id="65540" name="AutoShape 12"/>
          <p:cNvSpPr/>
          <p:nvPr/>
        </p:nvSpPr>
        <p:spPr>
          <a:xfrm>
            <a:off x="4211638" y="3606800"/>
            <a:ext cx="1655762" cy="614363"/>
          </a:xfrm>
          <a:prstGeom prst="wedgeRectCallout">
            <a:avLst>
              <a:gd name="adj1" fmla="val -146741"/>
              <a:gd name="adj2" fmla="val 293412"/>
            </a:avLst>
          </a:prstGeom>
          <a:solidFill>
            <a:srgbClr val="CCFFFF"/>
          </a:solidFill>
          <a:ln w="19050" cap="flat" cmpd="sng">
            <a:solidFill>
              <a:srgbClr val="0000CC"/>
            </a:solidFill>
            <a:prstDash val="solid"/>
            <a:miter/>
            <a:headEnd type="none" w="med" len="med"/>
            <a:tailEnd type="none" w="med" len="med"/>
          </a:ln>
        </p:spPr>
        <p:txBody>
          <a:bodyPr anchor="ctr"/>
          <a:p>
            <a:r>
              <a:rPr lang="zh-CN" altLang="en-US" sz="2800" b="1">
                <a:solidFill>
                  <a:srgbClr val="FF0000"/>
                </a:solidFill>
                <a:latin typeface="Arial" panose="020B0604020202020204" pitchFamily="34" charset="0"/>
                <a:ea typeface="汉仪方隶简" pitchFamily="2" charset="-122"/>
              </a:rPr>
              <a:t>混淆时间</a:t>
            </a:r>
            <a:endParaRPr lang="zh-CN" altLang="en-US" sz="2800" b="1">
              <a:solidFill>
                <a:srgbClr val="FF0000"/>
              </a:solidFill>
              <a:latin typeface="Arial" panose="020B0604020202020204" pitchFamily="34" charset="0"/>
              <a:ea typeface="汉仪方隶简" pitchFamily="2" charset="-122"/>
            </a:endParaRPr>
          </a:p>
        </p:txBody>
      </p:sp>
      <p:sp>
        <p:nvSpPr>
          <p:cNvPr id="65541" name="Oval 3"/>
          <p:cNvSpPr/>
          <p:nvPr/>
        </p:nvSpPr>
        <p:spPr>
          <a:xfrm>
            <a:off x="4500563" y="476250"/>
            <a:ext cx="714375" cy="647700"/>
          </a:xfrm>
          <a:prstGeom prst="ellipse">
            <a:avLst/>
          </a:prstGeom>
          <a:noFill/>
          <a:ln w="38100" cap="flat" cmpd="sng">
            <a:solidFill>
              <a:srgbClr val="FF00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
        <p:nvSpPr>
          <p:cNvPr id="65542" name="Oval 3"/>
          <p:cNvSpPr/>
          <p:nvPr/>
        </p:nvSpPr>
        <p:spPr>
          <a:xfrm>
            <a:off x="6084888" y="1052513"/>
            <a:ext cx="1285875" cy="647700"/>
          </a:xfrm>
          <a:prstGeom prst="ellipse">
            <a:avLst/>
          </a:prstGeom>
          <a:noFill/>
          <a:ln w="38100" cap="flat" cmpd="sng">
            <a:solidFill>
              <a:srgbClr val="FF00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
        <p:nvSpPr>
          <p:cNvPr id="65543" name="Oval 3"/>
          <p:cNvSpPr/>
          <p:nvPr/>
        </p:nvSpPr>
        <p:spPr>
          <a:xfrm>
            <a:off x="1692275" y="5661025"/>
            <a:ext cx="1000125" cy="571500"/>
          </a:xfrm>
          <a:prstGeom prst="ellipse">
            <a:avLst/>
          </a:prstGeom>
          <a:noFill/>
          <a:ln w="38100" cap="flat" cmpd="sng">
            <a:solidFill>
              <a:srgbClr val="FF00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55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55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55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5540"/>
                                        </p:tgtEl>
                                        <p:attrNameLst>
                                          <p:attrName>style.visibility</p:attrName>
                                        </p:attrNameLst>
                                      </p:cBhvr>
                                      <p:to>
                                        <p:strVal val="visible"/>
                                      </p:to>
                                    </p:set>
                                    <p:anim calcmode="lin" valueType="num">
                                      <p:cBhvr additive="base">
                                        <p:cTn id="19" dur="500" fill="hold"/>
                                        <p:tgtEl>
                                          <p:spTgt spid="65540"/>
                                        </p:tgtEl>
                                        <p:attrNameLst>
                                          <p:attrName>ppt_x</p:attrName>
                                        </p:attrNameLst>
                                      </p:cBhvr>
                                      <p:tavLst>
                                        <p:tav tm="0">
                                          <p:val>
                                            <p:strVal val="0-#ppt_w/2"/>
                                          </p:val>
                                        </p:tav>
                                        <p:tav tm="100000">
                                          <p:val>
                                            <p:strVal val="#ppt_x"/>
                                          </p:val>
                                        </p:tav>
                                      </p:tavLst>
                                    </p:anim>
                                    <p:anim calcmode="lin" valueType="num">
                                      <p:cBhvr additive="base">
                                        <p:cTn id="20" dur="500" fill="hold"/>
                                        <p:tgtEl>
                                          <p:spTgt spid="655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P spid="65541" grpId="0" animBg="1"/>
      <p:bldP spid="65542" grpId="0" animBg="1"/>
      <p:bldP spid="65543"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6562" name="文本框 66561"/>
          <p:cNvSpPr txBox="1"/>
          <p:nvPr/>
        </p:nvSpPr>
        <p:spPr>
          <a:xfrm>
            <a:off x="0" y="476250"/>
            <a:ext cx="9144000" cy="2227263"/>
          </a:xfrm>
          <a:prstGeom prst="rect">
            <a:avLst/>
          </a:prstGeom>
          <a:solidFill>
            <a:schemeClr val="bg1"/>
          </a:solidFill>
          <a:ln w="9525">
            <a:noFill/>
          </a:ln>
        </p:spPr>
        <p:txBody>
          <a:bodyPr>
            <a:spAutoFit/>
          </a:bodyPr>
          <a:p>
            <a:pPr eaLnBrk="0" hangingPunct="0">
              <a:spcBef>
                <a:spcPct val="50000"/>
              </a:spcBef>
            </a:pPr>
            <a:r>
              <a:rPr lang="en-US" altLang="zh-CN" sz="2800" b="1">
                <a:solidFill>
                  <a:srgbClr val="FFFF00"/>
                </a:solidFill>
                <a:latin typeface="Arial" panose="020B0604020202020204" pitchFamily="34" charset="0"/>
                <a:ea typeface="华文中宋" pitchFamily="2" charset="-122"/>
              </a:rPr>
              <a:t> </a:t>
            </a:r>
            <a:r>
              <a:rPr lang="zh-CN" altLang="en-US" sz="2800" b="1">
                <a:solidFill>
                  <a:srgbClr val="000000"/>
                </a:solidFill>
                <a:latin typeface="Arial" panose="020B0604020202020204" pitchFamily="34" charset="0"/>
                <a:ea typeface="黑体" panose="02010609060101010101" pitchFamily="2" charset="-122"/>
              </a:rPr>
              <a:t>【对应文段】因为水由氢和氧原子构成，氢原子核能够起到类似显微指南针的作用。在身体暴露于一个强磁场，无线电波的脉冲传递到位后，原子核的能量便开始改变。在脉冲之后，原子核返回先前的状态，一个共振波便发射出来。这样，原子核振荡的微小变化就可以探测出来。</a:t>
            </a:r>
            <a:endParaRPr lang="zh-CN" altLang="en-US" sz="2800" b="1">
              <a:solidFill>
                <a:srgbClr val="000000"/>
              </a:solidFill>
              <a:latin typeface="Arial" panose="020B0604020202020204" pitchFamily="34" charset="0"/>
              <a:ea typeface="黑体" panose="02010609060101010101" pitchFamily="2" charset="-122"/>
            </a:endParaRPr>
          </a:p>
        </p:txBody>
      </p:sp>
      <p:sp>
        <p:nvSpPr>
          <p:cNvPr id="66563" name="文本框 66562"/>
          <p:cNvSpPr txBox="1"/>
          <p:nvPr/>
        </p:nvSpPr>
        <p:spPr>
          <a:xfrm>
            <a:off x="0" y="3429000"/>
            <a:ext cx="8748713" cy="3181350"/>
          </a:xfrm>
          <a:prstGeom prst="rect">
            <a:avLst/>
          </a:prstGeom>
          <a:noFill/>
          <a:ln w="9525">
            <a:noFill/>
          </a:ln>
        </p:spPr>
        <p:txBody>
          <a:bodyPr>
            <a:spAutoFit/>
          </a:bodyPr>
          <a:p>
            <a:pPr eaLnBrk="0" hangingPunct="0">
              <a:spcBef>
                <a:spcPct val="50000"/>
              </a:spcBef>
            </a:pPr>
            <a: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【试题】下列对“氢原子核能够起到类似显微指南针的作用”这句话的理解，正确的一项是（福建卷第</a:t>
            </a:r>
            <a:r>
              <a:rPr lang="en-US" altLang="zh-CN"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9</a:t>
            </a:r>
            <a: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题</a:t>
            </a:r>
            <a:b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br>
            <a:r>
              <a:rPr lang="en-US" altLang="zh-CN"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C.</a:t>
            </a:r>
            <a: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在人体于特殊磁场中接受无线电射频脉冲的前后，体内氢原子核便会产生微小振荡，发射出共振波。</a:t>
            </a:r>
            <a:b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br>
            <a:r>
              <a:rPr lang="en-US" altLang="zh-CN"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D.</a:t>
            </a:r>
            <a:r>
              <a:rPr lang="zh-CN" altLang="en-US" sz="29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在人体于特殊磁场中接受无线电射频脉冲的前后，体内氢原子核能够通过磁共振图像反映出人体疾病的水分变化。</a:t>
            </a:r>
            <a:r>
              <a:rPr lang="zh-CN" altLang="en-US" sz="2900" b="1">
                <a:solidFill>
                  <a:srgbClr val="0000FF"/>
                </a:solidFill>
                <a:effectLst>
                  <a:outerShdw blurRad="38100" dist="38100" dir="2700000">
                    <a:srgbClr val="C0C0C0"/>
                  </a:outerShdw>
                </a:effectLst>
                <a:latin typeface="Arial" panose="020B0604020202020204" pitchFamily="34" charset="0"/>
              </a:rPr>
              <a:t> </a:t>
            </a:r>
            <a:endParaRPr lang="zh-CN" altLang="en-US" sz="2900" b="1">
              <a:solidFill>
                <a:srgbClr val="0000FF"/>
              </a:solidFill>
              <a:effectLst>
                <a:outerShdw blurRad="38100" dist="38100" dir="2700000">
                  <a:srgbClr val="C0C0C0"/>
                </a:outerShdw>
              </a:effectLst>
              <a:latin typeface="Arial" panose="020B0604020202020204" pitchFamily="34" charset="0"/>
            </a:endParaRPr>
          </a:p>
        </p:txBody>
      </p:sp>
      <p:sp>
        <p:nvSpPr>
          <p:cNvPr id="66564" name="直接连接符 66563"/>
          <p:cNvSpPr/>
          <p:nvPr/>
        </p:nvSpPr>
        <p:spPr>
          <a:xfrm>
            <a:off x="179388" y="2276475"/>
            <a:ext cx="1649412" cy="0"/>
          </a:xfrm>
          <a:prstGeom prst="line">
            <a:avLst/>
          </a:prstGeom>
          <a:ln w="57150" cap="flat" cmpd="sng">
            <a:solidFill>
              <a:srgbClr val="FF0000"/>
            </a:solidFill>
            <a:prstDash val="solid"/>
            <a:headEnd type="none" w="med" len="med"/>
            <a:tailEnd type="none" w="med" len="med"/>
          </a:ln>
        </p:spPr>
      </p:sp>
      <p:sp>
        <p:nvSpPr>
          <p:cNvPr id="66565" name="直接连接符 66564"/>
          <p:cNvSpPr/>
          <p:nvPr/>
        </p:nvSpPr>
        <p:spPr>
          <a:xfrm>
            <a:off x="6300788" y="4797425"/>
            <a:ext cx="1836737" cy="0"/>
          </a:xfrm>
          <a:prstGeom prst="line">
            <a:avLst/>
          </a:prstGeom>
          <a:ln w="57150" cap="flat" cmpd="sng">
            <a:solidFill>
              <a:srgbClr val="FF0000"/>
            </a:solidFill>
            <a:prstDash val="solid"/>
            <a:headEnd type="none" w="med" len="med"/>
            <a:tailEnd type="none" w="med" len="med"/>
          </a:ln>
        </p:spPr>
      </p:sp>
      <p:sp>
        <p:nvSpPr>
          <p:cNvPr id="66566" name="直接连接符 66565"/>
          <p:cNvSpPr/>
          <p:nvPr/>
        </p:nvSpPr>
        <p:spPr>
          <a:xfrm>
            <a:off x="6300788" y="5734050"/>
            <a:ext cx="1909762" cy="0"/>
          </a:xfrm>
          <a:prstGeom prst="line">
            <a:avLst/>
          </a:prstGeom>
          <a:ln w="57150" cap="flat" cmpd="sng">
            <a:solidFill>
              <a:srgbClr val="FF0000"/>
            </a:solidFill>
            <a:prstDash val="solid"/>
            <a:headEnd type="none" w="med" len="med"/>
            <a:tailEnd type="none" w="med" len="med"/>
          </a:ln>
        </p:spPr>
      </p:sp>
      <p:sp>
        <p:nvSpPr>
          <p:cNvPr id="66567" name="AutoShape 12"/>
          <p:cNvSpPr/>
          <p:nvPr/>
        </p:nvSpPr>
        <p:spPr>
          <a:xfrm>
            <a:off x="2987675" y="2708275"/>
            <a:ext cx="1655763" cy="614363"/>
          </a:xfrm>
          <a:prstGeom prst="wedgeRectCallout">
            <a:avLst>
              <a:gd name="adj1" fmla="val 167352"/>
              <a:gd name="adj2" fmla="val 268861"/>
            </a:avLst>
          </a:prstGeom>
          <a:solidFill>
            <a:srgbClr val="CCFFFF"/>
          </a:solidFill>
          <a:ln w="19050" cap="flat" cmpd="sng">
            <a:solidFill>
              <a:srgbClr val="0000CC"/>
            </a:solidFill>
            <a:prstDash val="solid"/>
            <a:miter/>
            <a:headEnd type="none" w="med" len="med"/>
            <a:tailEnd type="none" w="med" len="med"/>
          </a:ln>
        </p:spPr>
        <p:txBody>
          <a:bodyPr anchor="ctr"/>
          <a:p>
            <a:r>
              <a:rPr lang="zh-CN" altLang="en-US" sz="2800" b="1">
                <a:solidFill>
                  <a:srgbClr val="FF0000"/>
                </a:solidFill>
                <a:latin typeface="Arial" panose="020B0604020202020204" pitchFamily="34" charset="0"/>
                <a:ea typeface="汉仪方隶简" pitchFamily="2" charset="-122"/>
              </a:rPr>
              <a:t>混淆时间</a:t>
            </a:r>
            <a:endParaRPr lang="zh-CN" altLang="en-US" sz="2800" b="1">
              <a:solidFill>
                <a:srgbClr val="FF0000"/>
              </a:solidFill>
              <a:latin typeface="Arial" panose="020B0604020202020204" pitchFamily="34" charset="0"/>
              <a:ea typeface="汉仪方隶简"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66565"/>
                                        </p:tgtEl>
                                        <p:attrNameLst>
                                          <p:attrName>style.visibility</p:attrName>
                                        </p:attrNameLst>
                                      </p:cBhvr>
                                      <p:to>
                                        <p:strVal val="visible"/>
                                      </p:to>
                                    </p:set>
                                    <p:anim calcmode="lin" valueType="num">
                                      <p:cBhvr additive="base">
                                        <p:cTn id="11" dur="500" fill="hold"/>
                                        <p:tgtEl>
                                          <p:spTgt spid="66565"/>
                                        </p:tgtEl>
                                        <p:attrNameLst>
                                          <p:attrName>ppt_x</p:attrName>
                                        </p:attrNameLst>
                                      </p:cBhvr>
                                      <p:tavLst>
                                        <p:tav tm="0">
                                          <p:val>
                                            <p:strVal val="0-#ppt_w/2"/>
                                          </p:val>
                                        </p:tav>
                                        <p:tav tm="100000">
                                          <p:val>
                                            <p:strVal val="#ppt_x"/>
                                          </p:val>
                                        </p:tav>
                                      </p:tavLst>
                                    </p:anim>
                                    <p:anim calcmode="lin" valueType="num">
                                      <p:cBhvr additive="base">
                                        <p:cTn id="12" dur="500" fill="hold"/>
                                        <p:tgtEl>
                                          <p:spTgt spid="6656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66566"/>
                                        </p:tgtEl>
                                        <p:attrNameLst>
                                          <p:attrName>style.visibility</p:attrName>
                                        </p:attrNameLst>
                                      </p:cBhvr>
                                      <p:to>
                                        <p:strVal val="visible"/>
                                      </p:to>
                                    </p:set>
                                    <p:anim calcmode="lin" valueType="num">
                                      <p:cBhvr additive="base">
                                        <p:cTn id="17" dur="500" fill="hold"/>
                                        <p:tgtEl>
                                          <p:spTgt spid="66566"/>
                                        </p:tgtEl>
                                        <p:attrNameLst>
                                          <p:attrName>ppt_x</p:attrName>
                                        </p:attrNameLst>
                                      </p:cBhvr>
                                      <p:tavLst>
                                        <p:tav tm="0">
                                          <p:val>
                                            <p:strVal val="0-#ppt_w/2"/>
                                          </p:val>
                                        </p:tav>
                                        <p:tav tm="100000">
                                          <p:val>
                                            <p:strVal val="#ppt_x"/>
                                          </p:val>
                                        </p:tav>
                                      </p:tavLst>
                                    </p:anim>
                                    <p:anim calcmode="lin" valueType="num">
                                      <p:cBhvr additive="base">
                                        <p:cTn id="18" dur="500" fill="hold"/>
                                        <p:tgtEl>
                                          <p:spTgt spid="6656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66564"/>
                                        </p:tgtEl>
                                        <p:attrNameLst>
                                          <p:attrName>style.visibility</p:attrName>
                                        </p:attrNameLst>
                                      </p:cBhvr>
                                      <p:to>
                                        <p:strVal val="visible"/>
                                      </p:to>
                                    </p:set>
                                    <p:anim calcmode="lin" valueType="num">
                                      <p:cBhvr additive="base">
                                        <p:cTn id="23" dur="500" fill="hold"/>
                                        <p:tgtEl>
                                          <p:spTgt spid="66564"/>
                                        </p:tgtEl>
                                        <p:attrNameLst>
                                          <p:attrName>ppt_x</p:attrName>
                                        </p:attrNameLst>
                                      </p:cBhvr>
                                      <p:tavLst>
                                        <p:tav tm="0">
                                          <p:val>
                                            <p:strVal val="0-#ppt_w/2"/>
                                          </p:val>
                                        </p:tav>
                                        <p:tav tm="100000">
                                          <p:val>
                                            <p:strVal val="#ppt_x"/>
                                          </p:val>
                                        </p:tav>
                                      </p:tavLst>
                                    </p:anim>
                                    <p:anim calcmode="lin" valueType="num">
                                      <p:cBhvr additive="base">
                                        <p:cTn id="24"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6567"/>
                                        </p:tgtEl>
                                        <p:attrNameLst>
                                          <p:attrName>style.visibility</p:attrName>
                                        </p:attrNameLst>
                                      </p:cBhvr>
                                      <p:to>
                                        <p:strVal val="visible"/>
                                      </p:to>
                                    </p:set>
                                    <p:anim calcmode="lin" valueType="num">
                                      <p:cBhvr additive="base">
                                        <p:cTn id="29" dur="500" fill="hold"/>
                                        <p:tgtEl>
                                          <p:spTgt spid="66567"/>
                                        </p:tgtEl>
                                        <p:attrNameLst>
                                          <p:attrName>ppt_x</p:attrName>
                                        </p:attrNameLst>
                                      </p:cBhvr>
                                      <p:tavLst>
                                        <p:tav tm="0">
                                          <p:val>
                                            <p:strVal val="0-#ppt_w/2"/>
                                          </p:val>
                                        </p:tav>
                                        <p:tav tm="100000">
                                          <p:val>
                                            <p:strVal val="#ppt_x"/>
                                          </p:val>
                                        </p:tav>
                                      </p:tavLst>
                                    </p:anim>
                                    <p:anim calcmode="lin" valueType="num">
                                      <p:cBhvr additive="base">
                                        <p:cTn id="30" dur="500" fill="hold"/>
                                        <p:tgtEl>
                                          <p:spTgt spid="665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7"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Text Box 2"/>
          <p:cNvSpPr/>
          <p:nvPr/>
        </p:nvSpPr>
        <p:spPr>
          <a:xfrm>
            <a:off x="0" y="4437063"/>
            <a:ext cx="9037638" cy="2081212"/>
          </a:xfrm>
          <a:prstGeom prst="rect">
            <a:avLst/>
          </a:prstGeom>
          <a:noFill/>
          <a:ln w="9525" cap="flat" cmpd="sng">
            <a:solidFill>
              <a:srgbClr val="0000FF"/>
            </a:solidFill>
            <a:prstDash val="solid"/>
            <a:miter/>
            <a:headEnd type="none" w="med" len="med"/>
            <a:tailEnd type="none" w="med" len="med"/>
          </a:ln>
        </p:spPr>
        <p:txBody>
          <a:bodyPr wrap="square">
            <a:spAutoFit/>
          </a:bodyPr>
          <a:p>
            <a:pPr>
              <a:lnSpc>
                <a:spcPct val="130000"/>
              </a:lnSpc>
            </a:pPr>
            <a:r>
              <a:rPr lang="zh-CN" altLang="en-US" sz="3600" dirty="0">
                <a:solidFill>
                  <a:srgbClr val="FF0000"/>
                </a:solidFill>
                <a:latin typeface="微软雅黑" panose="020B0503020204020204" charset="-122"/>
                <a:ea typeface="微软雅黑" panose="020B0503020204020204" charset="-122"/>
                <a:sym typeface="黑体" panose="02010609060101010101" pitchFamily="2" charset="-122"/>
              </a:rPr>
              <a:t>对策：</a:t>
            </a:r>
            <a:endParaRPr lang="zh-CN" altLang="en-US" sz="3600" dirty="0">
              <a:solidFill>
                <a:srgbClr val="FF0000"/>
              </a:solidFill>
              <a:latin typeface="微软雅黑" panose="020B0503020204020204" charset="-122"/>
              <a:ea typeface="微软雅黑" panose="020B0503020204020204" charset="-122"/>
              <a:sym typeface="黑体" panose="02010609060101010101" pitchFamily="2" charset="-122"/>
            </a:endParaRPr>
          </a:p>
          <a:p>
            <a:pPr>
              <a:lnSpc>
                <a:spcPct val="130000"/>
              </a:lnSpc>
            </a:pPr>
            <a:r>
              <a:rPr lang="zh-CN" altLang="en-US" sz="2800" dirty="0">
                <a:solidFill>
                  <a:schemeClr val="accent2"/>
                </a:solidFill>
                <a:latin typeface="微软雅黑" panose="020B0503020204020204" charset="-122"/>
                <a:ea typeface="微软雅黑" panose="020B0503020204020204" charset="-122"/>
                <a:sym typeface="黑体" panose="02010609060101010101" pitchFamily="2" charset="-122"/>
              </a:rPr>
              <a:t>      </a:t>
            </a:r>
            <a:r>
              <a:rPr lang="zh-CN" altLang="en-US" sz="3200" dirty="0">
                <a:latin typeface="微软雅黑" panose="020B0503020204020204" charset="-122"/>
                <a:ea typeface="微软雅黑" panose="020B0503020204020204" charset="-122"/>
                <a:sym typeface="黑体" panose="02010609060101010101" pitchFamily="2" charset="-122"/>
              </a:rPr>
              <a:t>做此类题，要仔细审读原文，清楚哪些是主要一面的，哪些是次要一面的 。</a:t>
            </a:r>
            <a:endParaRPr lang="zh-CN" altLang="en-US" sz="1800" dirty="0">
              <a:latin typeface="微软雅黑" panose="020B0503020204020204" charset="-122"/>
              <a:ea typeface="微软雅黑" panose="020B0503020204020204" charset="-122"/>
            </a:endParaRPr>
          </a:p>
        </p:txBody>
      </p:sp>
      <p:sp>
        <p:nvSpPr>
          <p:cNvPr id="67587" name="Text Box 3"/>
          <p:cNvSpPr/>
          <p:nvPr/>
        </p:nvSpPr>
        <p:spPr>
          <a:xfrm>
            <a:off x="1588" y="188913"/>
            <a:ext cx="9036050" cy="3563937"/>
          </a:xfrm>
          <a:prstGeom prst="rect">
            <a:avLst/>
          </a:prstGeom>
          <a:solidFill>
            <a:srgbClr val="FFFF99">
              <a:alpha val="100000"/>
            </a:srgbClr>
          </a:solidFill>
          <a:ln w="9525">
            <a:noFill/>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命题陷阱之四：主要与次要（主次颠倒）</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20000"/>
              </a:lnSpc>
            </a:pPr>
            <a:r>
              <a:rPr lang="zh-CN" altLang="en-US" sz="2800"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rPr>
              <a:t>事物的变化发展就矛盾而言有主要矛盾和次要矛盾，就原因而言有主要原因和次要原因，就表现而言有主要方面和次要方面。</a:t>
            </a:r>
            <a:endPar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endParaRPr>
          </a:p>
          <a:p>
            <a:pPr>
              <a:lnSpc>
                <a:spcPct val="120000"/>
              </a:lnSpc>
            </a:pPr>
            <a:r>
              <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rPr>
              <a:t>    命题人设计陷阱时，有时会将这些“</a:t>
            </a:r>
            <a:r>
              <a:rPr lang="zh-CN" altLang="en-US" sz="3200" b="1" dirty="0">
                <a:solidFill>
                  <a:srgbClr val="FF0000"/>
                </a:solidFill>
                <a:latin typeface="汉仪楷体简" panose="02010609000101010101" charset="-122"/>
                <a:ea typeface="汉仪楷体简" panose="02010609000101010101" charset="-122"/>
                <a:sym typeface="黑体" panose="02010609060101010101" pitchFamily="2" charset="-122"/>
              </a:rPr>
              <a:t>主要”的一面和“次要”的</a:t>
            </a:r>
            <a:r>
              <a:rPr lang="zh-CN" altLang="en-US" sz="3200" b="1" dirty="0">
                <a:solidFill>
                  <a:schemeClr val="accent2"/>
                </a:solidFill>
                <a:latin typeface="汉仪楷体简" panose="02010609000101010101" charset="-122"/>
                <a:ea typeface="汉仪楷体简" panose="02010609000101010101" charset="-122"/>
                <a:sym typeface="黑体" panose="02010609060101010101" pitchFamily="2" charset="-122"/>
              </a:rPr>
              <a:t>一面倒置。</a:t>
            </a:r>
            <a:endParaRPr lang="zh-CN" altLang="en-US" sz="1800" b="1" dirty="0">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p:cTn id="7" dur="500" fill="hold"/>
                                        <p:tgtEl>
                                          <p:spTgt spid="67587"/>
                                        </p:tgtEl>
                                        <p:attrNameLst>
                                          <p:attrName>ppt_x</p:attrName>
                                        </p:attrNameLst>
                                      </p:cBhvr>
                                      <p:tavLst>
                                        <p:tav tm="0">
                                          <p:val>
                                            <p:strVal val="#ppt_x"/>
                                          </p:val>
                                        </p:tav>
                                        <p:tav tm="100000">
                                          <p:val>
                                            <p:strVal val="#ppt_x"/>
                                          </p:val>
                                        </p:tav>
                                      </p:tavLst>
                                    </p:anim>
                                    <p:anim calcmode="lin" valueType="num">
                                      <p:cBhvr>
                                        <p:cTn id="8" dur="500" fill="hold"/>
                                        <p:tgtEl>
                                          <p:spTgt spid="675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7586"/>
                                        </p:tgtEl>
                                        <p:attrNameLst>
                                          <p:attrName>style.visibility</p:attrName>
                                        </p:attrNameLst>
                                      </p:cBhvr>
                                      <p:to>
                                        <p:strVal val="visible"/>
                                      </p:to>
                                    </p:set>
                                    <p:anim calcmode="lin" valueType="num">
                                      <p:cBhvr>
                                        <p:cTn id="13" dur="500" fill="hold"/>
                                        <p:tgtEl>
                                          <p:spTgt spid="67586"/>
                                        </p:tgtEl>
                                        <p:attrNameLst>
                                          <p:attrName>ppt_x</p:attrName>
                                        </p:attrNameLst>
                                      </p:cBhvr>
                                      <p:tavLst>
                                        <p:tav tm="0">
                                          <p:val>
                                            <p:strVal val="#ppt_x"/>
                                          </p:val>
                                        </p:tav>
                                        <p:tav tm="100000">
                                          <p:val>
                                            <p:strVal val="#ppt_x"/>
                                          </p:val>
                                        </p:tav>
                                      </p:tavLst>
                                    </p:anim>
                                    <p:anim calcmode="lin" valueType="num">
                                      <p:cBhvr>
                                        <p:cTn id="14" dur="500" fill="hold"/>
                                        <p:tgtEl>
                                          <p:spTgt spid="67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bldLvl="0"/>
      <p:bldP spid="67587" grpId="0" bldLvl="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8610" name="矩形 68609"/>
          <p:cNvSpPr/>
          <p:nvPr/>
        </p:nvSpPr>
        <p:spPr>
          <a:xfrm>
            <a:off x="0" y="0"/>
            <a:ext cx="2339975" cy="765175"/>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
        <p:nvSpPr>
          <p:cNvPr id="68611" name="标题 68610"/>
          <p:cNvSpPr>
            <a:spLocks noGrp="1"/>
          </p:cNvSpPr>
          <p:nvPr>
            <p:ph type="title"/>
          </p:nvPr>
        </p:nvSpPr>
        <p:spPr>
          <a:xfrm>
            <a:off x="0" y="836613"/>
            <a:ext cx="9144000" cy="1871662"/>
          </a:xfrm>
          <a:solidFill>
            <a:schemeClr val="bg1">
              <a:alpha val="100000"/>
            </a:schemeClr>
          </a:solidFill>
          <a:ln/>
        </p:spPr>
        <p:txBody>
          <a:bodyPr anchor="ctr"/>
          <a:p>
            <a:pPr algn="l"/>
            <a:r>
              <a:rPr lang="zh-CN" altLang="en-US" sz="2800" b="1" dirty="0">
                <a:solidFill>
                  <a:srgbClr val="6600CC"/>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2800" b="1" dirty="0">
                <a:solidFill>
                  <a:srgbClr val="6600CC"/>
                </a:solidFill>
                <a:latin typeface="汉仪楷体简" panose="02010609000101010101" charset="-122"/>
                <a:ea typeface="汉仪楷体简" panose="02010609000101010101" charset="-122"/>
              </a:rPr>
              <a:t>事物的变化发展就矛盾而言有主要矛盾和次要矛盾，就原因而言有主要原因和次要原因，就表现而言有主要方面和次要方面。命题人设计陷阱时，有时会将这些</a:t>
            </a:r>
            <a:r>
              <a:rPr lang="zh-CN" altLang="en-US" sz="2800" b="1" dirty="0">
                <a:solidFill>
                  <a:srgbClr val="FF0000"/>
                </a:solidFill>
                <a:latin typeface="汉仪楷体简" panose="02010609000101010101" charset="-122"/>
                <a:ea typeface="汉仪楷体简" panose="02010609000101010101" charset="-122"/>
              </a:rPr>
              <a:t>“主要”的一面和“次要”的一面倒置。</a:t>
            </a:r>
            <a:r>
              <a:rPr lang="zh-CN" altLang="en-US" sz="2800" dirty="0">
                <a:solidFill>
                  <a:srgbClr val="FF0000"/>
                </a:solidFill>
                <a:latin typeface="黑体" panose="02010609060101010101" pitchFamily="2" charset="-122"/>
                <a:ea typeface="黑体" panose="02010609060101010101" pitchFamily="2" charset="-122"/>
              </a:rPr>
              <a:t> </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68612" name="矩形 68611"/>
          <p:cNvSpPr/>
          <p:nvPr/>
        </p:nvSpPr>
        <p:spPr>
          <a:xfrm>
            <a:off x="3132138" y="188913"/>
            <a:ext cx="3527425" cy="641350"/>
          </a:xfrm>
          <a:prstGeom prst="rect">
            <a:avLst/>
          </a:prstGeom>
          <a:noFill/>
          <a:ln w="57150" cap="flat" cmpd="thinThick">
            <a:solidFill>
              <a:srgbClr val="99CCFF"/>
            </a:solidFill>
            <a:prstDash val="solid"/>
            <a:miter/>
            <a:headEnd type="none" w="med" len="med"/>
            <a:tailEnd type="none" w="med" len="med"/>
          </a:ln>
        </p:spPr>
        <p:txBody>
          <a:bodyPr anchor="ctr"/>
          <a:p>
            <a:pPr algn="ctr"/>
            <a:r>
              <a:rPr lang="zh-CN" altLang="en-US" sz="4000" b="1">
                <a:solidFill>
                  <a:srgbClr val="A50021"/>
                </a:solidFill>
                <a:latin typeface="Arial Black" panose="020B0A04020102020204" pitchFamily="2" charset="0"/>
                <a:ea typeface="微软雅黑" panose="020B0503020204020204" charset="-122"/>
              </a:rPr>
              <a:t>主次颠倒</a:t>
            </a:r>
            <a:endParaRPr lang="zh-CN" altLang="en-US" sz="4000" b="1">
              <a:solidFill>
                <a:srgbClr val="A50021"/>
              </a:solidFill>
              <a:latin typeface="Arial Black" panose="020B0A04020102020204" pitchFamily="2" charset="0"/>
              <a:ea typeface="微软雅黑" panose="020B0503020204020204" charset="-122"/>
            </a:endParaRPr>
          </a:p>
        </p:txBody>
      </p:sp>
      <p:sp>
        <p:nvSpPr>
          <p:cNvPr id="68613" name="文本框 68612"/>
          <p:cNvSpPr txBox="1"/>
          <p:nvPr/>
        </p:nvSpPr>
        <p:spPr>
          <a:xfrm>
            <a:off x="0" y="2897188"/>
            <a:ext cx="9144000" cy="1800225"/>
          </a:xfrm>
          <a:prstGeom prst="rect">
            <a:avLst/>
          </a:prstGeom>
          <a:noFill/>
          <a:ln w="9525">
            <a:noFill/>
          </a:ln>
        </p:spPr>
        <p:txBody>
          <a:bodyPr>
            <a:spAutoFit/>
          </a:bodyPr>
          <a:p>
            <a:pPr eaLnBrk="0" hangingPunct="0">
              <a:spcBef>
                <a:spcPct val="50000"/>
              </a:spcBef>
            </a:pPr>
            <a:r>
              <a:rPr lang="zh-CN" altLang="en-US" sz="2800" b="1">
                <a:solidFill>
                  <a:srgbClr val="000000"/>
                </a:solidFill>
                <a:latin typeface="Arial" panose="020B0604020202020204" pitchFamily="34" charset="0"/>
                <a:ea typeface="华文中宋" pitchFamily="2" charset="-122"/>
              </a:rPr>
              <a:t>【对应文段】到宋代</a:t>
            </a:r>
            <a:r>
              <a:rPr lang="en-US" altLang="zh-CN" sz="2800" b="1">
                <a:solidFill>
                  <a:srgbClr val="000000"/>
                </a:solidFill>
                <a:latin typeface="Arial" panose="020B0604020202020204" pitchFamily="34" charset="0"/>
                <a:ea typeface="华文中宋" pitchFamily="2" charset="-122"/>
              </a:rPr>
              <a:t>……</a:t>
            </a:r>
            <a:r>
              <a:rPr lang="zh-CN" altLang="en-US" sz="2800" b="1">
                <a:solidFill>
                  <a:srgbClr val="000000"/>
                </a:solidFill>
                <a:latin typeface="Arial" panose="020B0604020202020204" pitchFamily="34" charset="0"/>
                <a:ea typeface="华文中宋" pitchFamily="2" charset="-122"/>
              </a:rPr>
              <a:t>在这种情况下，“茶马互市”除了为朝廷提供一笔巨额茶利收入补充军费之需外，更重要的是，既满足了国家对战马的需要，又维护了宋朝西南边境的安全。</a:t>
            </a:r>
            <a:endParaRPr lang="zh-CN" altLang="en-US" sz="2800" b="1">
              <a:solidFill>
                <a:srgbClr val="000000"/>
              </a:solidFill>
              <a:latin typeface="Arial" panose="020B0604020202020204" pitchFamily="34" charset="0"/>
              <a:ea typeface="华文中宋" pitchFamily="2" charset="-122"/>
            </a:endParaRPr>
          </a:p>
        </p:txBody>
      </p:sp>
      <p:sp>
        <p:nvSpPr>
          <p:cNvPr id="68614" name="文本框 68613"/>
          <p:cNvSpPr txBox="1"/>
          <p:nvPr/>
        </p:nvSpPr>
        <p:spPr>
          <a:xfrm>
            <a:off x="0" y="4868863"/>
            <a:ext cx="9144000" cy="1800225"/>
          </a:xfrm>
          <a:prstGeom prst="rect">
            <a:avLst/>
          </a:prstGeom>
          <a:noFill/>
          <a:ln w="9525">
            <a:noFill/>
          </a:ln>
        </p:spPr>
        <p:txBody>
          <a:bodyPr>
            <a:spAutoFit/>
          </a:bodyPr>
          <a:p>
            <a:pPr eaLnBrk="0" hangingPunct="0">
              <a:spcBef>
                <a:spcPct val="50000"/>
              </a:spcBef>
            </a:pP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例</a:t>
            </a:r>
            <a:r>
              <a:rPr lang="en-US" altLang="zh-CN"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5</a:t>
            </a: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【试题】下列关于“茶马古道”的表述，错误的一项是（</a:t>
            </a:r>
            <a:r>
              <a:rPr lang="en-US" altLang="zh-CN"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   </a:t>
            </a: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）（全国卷第</a:t>
            </a:r>
            <a:r>
              <a:rPr lang="en-US" altLang="zh-CN"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7</a:t>
            </a: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题）</a:t>
            </a:r>
            <a:b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br>
            <a:r>
              <a:rPr lang="en-US" altLang="zh-CN"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     B.</a:t>
            </a:r>
            <a:r>
              <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rPr>
              <a:t>在宋代，“茶马古道”上的巨额茶利收入是当时全国军费的主要来源。</a:t>
            </a:r>
            <a:endParaRPr lang="zh-CN" altLang="en-US" sz="2800" b="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endParaRPr>
          </a:p>
        </p:txBody>
      </p:sp>
      <p:sp>
        <p:nvSpPr>
          <p:cNvPr id="68615" name="直接连接符 68614"/>
          <p:cNvSpPr/>
          <p:nvPr/>
        </p:nvSpPr>
        <p:spPr>
          <a:xfrm>
            <a:off x="5076825" y="3789363"/>
            <a:ext cx="685800" cy="0"/>
          </a:xfrm>
          <a:prstGeom prst="line">
            <a:avLst/>
          </a:prstGeom>
          <a:ln w="57150" cap="flat" cmpd="sng">
            <a:solidFill>
              <a:srgbClr val="FFFFFF"/>
            </a:solidFill>
            <a:prstDash val="solid"/>
            <a:headEnd type="none" w="med" len="med"/>
            <a:tailEnd type="none" w="med" len="med"/>
          </a:ln>
        </p:spPr>
      </p:sp>
      <p:sp>
        <p:nvSpPr>
          <p:cNvPr id="68616" name="直接连接符 68615"/>
          <p:cNvSpPr/>
          <p:nvPr/>
        </p:nvSpPr>
        <p:spPr>
          <a:xfrm>
            <a:off x="1187450" y="6669088"/>
            <a:ext cx="685800" cy="0"/>
          </a:xfrm>
          <a:prstGeom prst="line">
            <a:avLst/>
          </a:prstGeom>
          <a:ln w="57150" cap="flat" cmpd="sng">
            <a:solidFill>
              <a:srgbClr val="FFFF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8611"/>
                                        </p:tgtEl>
                                        <p:attrNameLst>
                                          <p:attrName>style.visibility</p:attrName>
                                        </p:attrNameLst>
                                      </p:cBhvr>
                                      <p:to>
                                        <p:strVal val="visible"/>
                                      </p:to>
                                    </p:set>
                                    <p:anim calcmode="discrete" valueType="clr">
                                      <p:cBhvr override="childStyle">
                                        <p:cTn id="7" dur="80"/>
                                        <p:tgtEl>
                                          <p:spTgt spid="686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8611"/>
                                        </p:tgtEl>
                                        <p:attrNameLst>
                                          <p:attrName>fillcolor</p:attrName>
                                        </p:attrNameLst>
                                      </p:cBhvr>
                                      <p:tavLst>
                                        <p:tav tm="0">
                                          <p:val>
                                            <p:clrVal>
                                              <a:schemeClr val="accent2"/>
                                            </p:clrVal>
                                          </p:val>
                                        </p:tav>
                                        <p:tav tm="50000">
                                          <p:val>
                                            <p:clrVal>
                                              <a:schemeClr val="hlink"/>
                                            </p:clrVal>
                                          </p:val>
                                        </p:tav>
                                      </p:tavLst>
                                    </p:anim>
                                    <p:set>
                                      <p:cBhvr>
                                        <p:cTn id="9" dur="80"/>
                                        <p:tgtEl>
                                          <p:spTgt spid="686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8613"/>
                                        </p:tgtEl>
                                        <p:attrNameLst>
                                          <p:attrName>style.visibility</p:attrName>
                                        </p:attrNameLst>
                                      </p:cBhvr>
                                      <p:to>
                                        <p:strVal val="visible"/>
                                      </p:to>
                                    </p:set>
                                    <p:animEffect transition="in" filter="fade">
                                      <p:cBhvr>
                                        <p:cTn id="14" dur="2000"/>
                                        <p:tgtEl>
                                          <p:spTgt spid="6861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86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68615"/>
                                        </p:tgtEl>
                                        <p:attrNameLst>
                                          <p:attrName>style.visibility</p:attrName>
                                        </p:attrNameLst>
                                      </p:cBhvr>
                                      <p:to>
                                        <p:strVal val="visible"/>
                                      </p:to>
                                    </p:set>
                                    <p:anim calcmode="lin" valueType="num">
                                      <p:cBhvr additive="base">
                                        <p:cTn id="23" dur="500" fill="hold"/>
                                        <p:tgtEl>
                                          <p:spTgt spid="68615"/>
                                        </p:tgtEl>
                                        <p:attrNameLst>
                                          <p:attrName>ppt_x</p:attrName>
                                        </p:attrNameLst>
                                      </p:cBhvr>
                                      <p:tavLst>
                                        <p:tav tm="0">
                                          <p:val>
                                            <p:strVal val="0-#ppt_w/2"/>
                                          </p:val>
                                        </p:tav>
                                        <p:tav tm="100000">
                                          <p:val>
                                            <p:strVal val="#ppt_x"/>
                                          </p:val>
                                        </p:tav>
                                      </p:tavLst>
                                    </p:anim>
                                    <p:anim calcmode="lin" valueType="num">
                                      <p:cBhvr additive="base">
                                        <p:cTn id="24" dur="500" fill="hold"/>
                                        <p:tgtEl>
                                          <p:spTgt spid="686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8616"/>
                                        </p:tgtEl>
                                        <p:attrNameLst>
                                          <p:attrName>style.visibility</p:attrName>
                                        </p:attrNameLst>
                                      </p:cBhvr>
                                      <p:to>
                                        <p:strVal val="visible"/>
                                      </p:to>
                                    </p:set>
                                    <p:anim calcmode="lin" valueType="num">
                                      <p:cBhvr additive="base">
                                        <p:cTn id="29" dur="500" fill="hold"/>
                                        <p:tgtEl>
                                          <p:spTgt spid="68616"/>
                                        </p:tgtEl>
                                        <p:attrNameLst>
                                          <p:attrName>ppt_x</p:attrName>
                                        </p:attrNameLst>
                                      </p:cBhvr>
                                      <p:tavLst>
                                        <p:tav tm="0">
                                          <p:val>
                                            <p:strVal val="0-#ppt_w/2"/>
                                          </p:val>
                                        </p:tav>
                                        <p:tav tm="100000">
                                          <p:val>
                                            <p:strVal val="#ppt_x"/>
                                          </p:val>
                                        </p:tav>
                                      </p:tavLst>
                                    </p:anim>
                                    <p:anim calcmode="lin" valueType="num">
                                      <p:cBhvr additive="base">
                                        <p:cTn id="30" dur="500" fill="hold"/>
                                        <p:tgtEl>
                                          <p:spTgt spid="686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p:bldP spid="68613" grpId="0"/>
      <p:bldP spid="68614"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9634" name="Text Box 5"/>
          <p:cNvSpPr txBox="1"/>
          <p:nvPr/>
        </p:nvSpPr>
        <p:spPr>
          <a:xfrm>
            <a:off x="38100" y="476250"/>
            <a:ext cx="9010650" cy="2835275"/>
          </a:xfrm>
          <a:prstGeom prst="rect">
            <a:avLst/>
          </a:prstGeom>
          <a:noFill/>
          <a:ln w="9525">
            <a:noFill/>
          </a:ln>
        </p:spPr>
        <p:txBody>
          <a:bodyPr wrap="square">
            <a:spAutoFit/>
          </a:bodyPr>
          <a:p>
            <a:pPr eaLnBrk="0" hangingPunct="0">
              <a:spcBef>
                <a:spcPct val="50000"/>
              </a:spcBef>
            </a:pPr>
            <a:r>
              <a:rPr lang="zh-CN" altLang="en-US" sz="3600" b="1">
                <a:solidFill>
                  <a:srgbClr val="000000"/>
                </a:solidFill>
                <a:latin typeface="Arial" panose="020B0604020202020204" pitchFamily="34" charset="0"/>
                <a:ea typeface="方正大黑简体" pitchFamily="1" charset="-122"/>
              </a:rPr>
              <a:t>【对应文段】：</a:t>
            </a:r>
            <a:r>
              <a:rPr lang="zh-CN" altLang="en-US" sz="3600" b="1">
                <a:solidFill>
                  <a:srgbClr val="000000"/>
                </a:solidFill>
                <a:latin typeface="汉仪楷体简" panose="02010609000101010101" charset="-122"/>
                <a:ea typeface="汉仪楷体简" panose="02010609000101010101" charset="-122"/>
              </a:rPr>
              <a:t>到宋代</a:t>
            </a:r>
            <a:r>
              <a:rPr lang="en-US" altLang="zh-CN" sz="3600" b="1">
                <a:solidFill>
                  <a:srgbClr val="000000"/>
                </a:solidFill>
                <a:latin typeface="汉仪楷体简" panose="02010609000101010101" charset="-122"/>
                <a:ea typeface="汉仪楷体简" panose="02010609000101010101" charset="-122"/>
              </a:rPr>
              <a:t>……</a:t>
            </a:r>
            <a:r>
              <a:rPr lang="zh-CN" altLang="en-US" sz="3600" b="1">
                <a:solidFill>
                  <a:srgbClr val="000000"/>
                </a:solidFill>
                <a:latin typeface="汉仪楷体简" panose="02010609000101010101" charset="-122"/>
                <a:ea typeface="汉仪楷体简" panose="02010609000101010101" charset="-122"/>
              </a:rPr>
              <a:t>在这种情况下，“茶马互市”</a:t>
            </a:r>
            <a:r>
              <a:rPr lang="zh-CN" altLang="en-US" sz="3600" b="1">
                <a:solidFill>
                  <a:srgbClr val="FF0000"/>
                </a:solidFill>
                <a:latin typeface="汉仪楷体简" panose="02010609000101010101" charset="-122"/>
                <a:ea typeface="汉仪楷体简" panose="02010609000101010101" charset="-122"/>
              </a:rPr>
              <a:t>除了</a:t>
            </a:r>
            <a:r>
              <a:rPr lang="zh-CN" altLang="en-US" sz="3600" b="1">
                <a:solidFill>
                  <a:srgbClr val="000000"/>
                </a:solidFill>
                <a:latin typeface="汉仪楷体简" panose="02010609000101010101" charset="-122"/>
                <a:ea typeface="汉仪楷体简" panose="02010609000101010101" charset="-122"/>
              </a:rPr>
              <a:t>为朝廷提供一笔巨额茶利收入补充军费之需</a:t>
            </a:r>
            <a:r>
              <a:rPr lang="zh-CN" altLang="en-US" sz="3600" b="1">
                <a:solidFill>
                  <a:srgbClr val="FF0000"/>
                </a:solidFill>
                <a:latin typeface="汉仪楷体简" panose="02010609000101010101" charset="-122"/>
                <a:ea typeface="汉仪楷体简" panose="02010609000101010101" charset="-122"/>
              </a:rPr>
              <a:t>外</a:t>
            </a:r>
            <a:r>
              <a:rPr lang="zh-CN" altLang="en-US" sz="3600" b="1">
                <a:solidFill>
                  <a:srgbClr val="000000"/>
                </a:solidFill>
                <a:latin typeface="汉仪楷体简" panose="02010609000101010101" charset="-122"/>
                <a:ea typeface="汉仪楷体简" panose="02010609000101010101" charset="-122"/>
              </a:rPr>
              <a:t>，</a:t>
            </a:r>
            <a:r>
              <a:rPr lang="zh-CN" altLang="en-US" sz="3600" b="1">
                <a:solidFill>
                  <a:srgbClr val="FF0000"/>
                </a:solidFill>
                <a:latin typeface="汉仪楷体简" panose="02010609000101010101" charset="-122"/>
                <a:ea typeface="汉仪楷体简" panose="02010609000101010101" charset="-122"/>
              </a:rPr>
              <a:t>更</a:t>
            </a:r>
            <a:r>
              <a:rPr lang="zh-CN" altLang="en-US" sz="3600" b="1">
                <a:solidFill>
                  <a:srgbClr val="000000"/>
                </a:solidFill>
                <a:latin typeface="汉仪楷体简" panose="02010609000101010101" charset="-122"/>
                <a:ea typeface="汉仪楷体简" panose="02010609000101010101" charset="-122"/>
              </a:rPr>
              <a:t>重要的是，既满足了国家对战马的需要，又维护了宋朝西南边境的安全。</a:t>
            </a:r>
            <a:endParaRPr lang="zh-CN" altLang="en-US" sz="3600" b="1">
              <a:solidFill>
                <a:srgbClr val="000000"/>
              </a:solidFill>
              <a:latin typeface="汉仪楷体简" panose="02010609000101010101" charset="-122"/>
              <a:ea typeface="汉仪楷体简" panose="02010609000101010101" charset="-122"/>
            </a:endParaRPr>
          </a:p>
        </p:txBody>
      </p:sp>
      <p:sp>
        <p:nvSpPr>
          <p:cNvPr id="69635" name="Text Box 6"/>
          <p:cNvSpPr txBox="1"/>
          <p:nvPr/>
        </p:nvSpPr>
        <p:spPr>
          <a:xfrm>
            <a:off x="250825" y="3716338"/>
            <a:ext cx="8569325" cy="2041525"/>
          </a:xfrm>
          <a:prstGeom prst="rect">
            <a:avLst/>
          </a:prstGeom>
          <a:noFill/>
          <a:ln w="9525">
            <a:noFill/>
          </a:ln>
        </p:spPr>
        <p:txBody>
          <a:bodyPr>
            <a:spAutoFit/>
          </a:bodyPr>
          <a:p>
            <a:pPr eaLnBrk="0" hangingPunct="0">
              <a:spcBef>
                <a:spcPct val="50000"/>
              </a:spcBef>
            </a:pPr>
            <a:r>
              <a:rPr lang="zh-CN" altLang="en-US" sz="3000" b="1">
                <a:solidFill>
                  <a:srgbClr val="0000FF"/>
                </a:solidFill>
                <a:latin typeface="黑体" panose="02010609060101010101" pitchFamily="2" charset="-122"/>
                <a:ea typeface="黑体" panose="02010609060101010101" pitchFamily="2" charset="-122"/>
              </a:rPr>
              <a:t>【试题】：</a:t>
            </a:r>
            <a:r>
              <a:rPr lang="zh-CN" altLang="en-US" sz="3200" b="1">
                <a:solidFill>
                  <a:srgbClr val="0000FF"/>
                </a:solidFill>
                <a:latin typeface="方正大黑简体" pitchFamily="1" charset="-122"/>
                <a:ea typeface="方正大黑简体" pitchFamily="1" charset="-122"/>
              </a:rPr>
              <a:t>下列关于</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茶马古道</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的表述，错误的一项是（</a:t>
            </a:r>
            <a:r>
              <a:rPr lang="en-US" altLang="zh-CN" sz="3200" b="1">
                <a:solidFill>
                  <a:srgbClr val="0000FF"/>
                </a:solidFill>
                <a:latin typeface="Arial" panose="020B0604020202020204" pitchFamily="34" charset="0"/>
                <a:ea typeface="方正大黑简体" pitchFamily="1" charset="-122"/>
              </a:rPr>
              <a:t> </a:t>
            </a:r>
            <a:r>
              <a:rPr lang="zh-CN" altLang="en-US" sz="3200" b="1">
                <a:solidFill>
                  <a:srgbClr val="0000FF"/>
                </a:solidFill>
                <a:latin typeface="方正大黑简体" pitchFamily="1" charset="-122"/>
                <a:ea typeface="方正大黑简体" pitchFamily="1" charset="-122"/>
              </a:rPr>
              <a:t>）（全国卷第</a:t>
            </a:r>
            <a:r>
              <a:rPr lang="en-US" altLang="zh-CN" sz="3200" b="1">
                <a:solidFill>
                  <a:srgbClr val="0000FF"/>
                </a:solidFill>
                <a:latin typeface="方正大黑简体" pitchFamily="1" charset="-122"/>
                <a:ea typeface="方正大黑简体" pitchFamily="1" charset="-122"/>
              </a:rPr>
              <a:t>7</a:t>
            </a:r>
            <a:r>
              <a:rPr lang="zh-CN" altLang="en-US" sz="3200" b="1">
                <a:solidFill>
                  <a:srgbClr val="0000FF"/>
                </a:solidFill>
                <a:latin typeface="方正大黑简体" pitchFamily="1" charset="-122"/>
                <a:ea typeface="方正大黑简体" pitchFamily="1" charset="-122"/>
              </a:rPr>
              <a:t>题）</a:t>
            </a:r>
            <a:br>
              <a:rPr lang="zh-CN" altLang="en-US" sz="3200" b="1">
                <a:solidFill>
                  <a:srgbClr val="0000FF"/>
                </a:solidFill>
                <a:latin typeface="方正大黑简体" pitchFamily="1" charset="-122"/>
                <a:ea typeface="方正大黑简体" pitchFamily="1" charset="-122"/>
              </a:rPr>
            </a:br>
            <a:r>
              <a:rPr lang="zh-CN" altLang="en-US" sz="3200" b="1">
                <a:solidFill>
                  <a:srgbClr val="0000FF"/>
                </a:solidFill>
                <a:latin typeface="方正大黑简体" pitchFamily="1" charset="-122"/>
                <a:ea typeface="方正大黑简体" pitchFamily="1" charset="-122"/>
              </a:rPr>
              <a:t> </a:t>
            </a:r>
            <a:r>
              <a:rPr lang="en-US" altLang="zh-CN" sz="3200" b="1">
                <a:solidFill>
                  <a:srgbClr val="0000FF"/>
                </a:solidFill>
                <a:latin typeface="方正大黑简体" pitchFamily="1" charset="-122"/>
                <a:ea typeface="方正大黑简体" pitchFamily="1" charset="-122"/>
              </a:rPr>
              <a:t>B.</a:t>
            </a:r>
            <a:r>
              <a:rPr lang="zh-CN" altLang="en-US" sz="3200" b="1">
                <a:solidFill>
                  <a:srgbClr val="0000FF"/>
                </a:solidFill>
                <a:latin typeface="方正大黑简体" pitchFamily="1" charset="-122"/>
                <a:ea typeface="方正大黑简体" pitchFamily="1" charset="-122"/>
              </a:rPr>
              <a:t>在宋代，</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茶马古道</a:t>
            </a:r>
            <a:r>
              <a:rPr lang="zh-CN" altLang="en-US" sz="3200" b="1">
                <a:solidFill>
                  <a:srgbClr val="0000FF"/>
                </a:solidFill>
                <a:latin typeface="Arial" panose="020B0604020202020204" pitchFamily="34" charset="0"/>
                <a:ea typeface="方正大黑简体" pitchFamily="1" charset="-122"/>
              </a:rPr>
              <a:t>”</a:t>
            </a:r>
            <a:r>
              <a:rPr lang="zh-CN" altLang="en-US" sz="3200" b="1">
                <a:solidFill>
                  <a:srgbClr val="0000FF"/>
                </a:solidFill>
                <a:latin typeface="方正大黑简体" pitchFamily="1" charset="-122"/>
                <a:ea typeface="方正大黑简体" pitchFamily="1" charset="-122"/>
              </a:rPr>
              <a:t>上的巨额茶利收入是当时全国军费的主要来源。</a:t>
            </a:r>
            <a:endParaRPr lang="zh-CN" altLang="en-US" sz="3200" b="1">
              <a:solidFill>
                <a:srgbClr val="0000FF"/>
              </a:solidFill>
              <a:latin typeface="方正大黑简体" pitchFamily="1" charset="-122"/>
              <a:ea typeface="方正大黑简体" pitchFamily="1" charset="-122"/>
            </a:endParaRPr>
          </a:p>
        </p:txBody>
      </p:sp>
      <p:sp>
        <p:nvSpPr>
          <p:cNvPr id="69636" name="AutoShape 10"/>
          <p:cNvSpPr/>
          <p:nvPr/>
        </p:nvSpPr>
        <p:spPr>
          <a:xfrm>
            <a:off x="5435600" y="2852738"/>
            <a:ext cx="1655763" cy="614362"/>
          </a:xfrm>
          <a:prstGeom prst="wedgeRectCallout">
            <a:avLst>
              <a:gd name="adj1" fmla="val -161315"/>
              <a:gd name="adj2" fmla="val 353616"/>
            </a:avLst>
          </a:prstGeom>
          <a:solidFill>
            <a:srgbClr val="CCFFFF"/>
          </a:solidFill>
          <a:ln w="19050" cap="flat" cmpd="sng">
            <a:solidFill>
              <a:srgbClr val="0000CC"/>
            </a:solidFill>
            <a:prstDash val="solid"/>
            <a:miter/>
            <a:headEnd type="none" w="med" len="med"/>
            <a:tailEnd type="none" w="med" len="med"/>
          </a:ln>
        </p:spPr>
        <p:txBody>
          <a:bodyPr anchor="ctr"/>
          <a:p>
            <a:r>
              <a:rPr lang="zh-CN" altLang="en-US" sz="2800" b="1">
                <a:solidFill>
                  <a:srgbClr val="FF0000"/>
                </a:solidFill>
                <a:latin typeface="Times New Roman" panose="02020603050405020304" pitchFamily="2" charset="0"/>
                <a:ea typeface="汉仪方隶简" pitchFamily="2" charset="-122"/>
              </a:rPr>
              <a:t>主次颠倒</a:t>
            </a:r>
            <a:endParaRPr lang="zh-CN" altLang="en-US" sz="2800" b="1">
              <a:solidFill>
                <a:srgbClr val="FF0000"/>
              </a:solidFill>
              <a:latin typeface="Times New Roman" panose="02020603050405020304" pitchFamily="2" charset="0"/>
              <a:ea typeface="汉仪方隶简" pitchFamily="2" charset="-122"/>
            </a:endParaRPr>
          </a:p>
        </p:txBody>
      </p:sp>
      <p:sp>
        <p:nvSpPr>
          <p:cNvPr id="69637" name="Oval 3"/>
          <p:cNvSpPr/>
          <p:nvPr/>
        </p:nvSpPr>
        <p:spPr>
          <a:xfrm>
            <a:off x="971550" y="1628775"/>
            <a:ext cx="1143000" cy="500063"/>
          </a:xfrm>
          <a:prstGeom prst="ellipse">
            <a:avLst/>
          </a:prstGeom>
          <a:noFill/>
          <a:ln w="38100" cap="flat" cmpd="sng">
            <a:solidFill>
              <a:srgbClr val="FF00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
        <p:nvSpPr>
          <p:cNvPr id="69638" name="Oval 3"/>
          <p:cNvSpPr/>
          <p:nvPr/>
        </p:nvSpPr>
        <p:spPr>
          <a:xfrm>
            <a:off x="2700338" y="5229225"/>
            <a:ext cx="1008062" cy="500063"/>
          </a:xfrm>
          <a:prstGeom prst="ellipse">
            <a:avLst/>
          </a:prstGeom>
          <a:noFill/>
          <a:ln w="38100" cap="flat" cmpd="sng">
            <a:solidFill>
              <a:srgbClr val="00CC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96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9636"/>
                                        </p:tgtEl>
                                        <p:attrNameLst>
                                          <p:attrName>style.visibility</p:attrName>
                                        </p:attrNameLst>
                                      </p:cBhvr>
                                      <p:to>
                                        <p:strVal val="visible"/>
                                      </p:to>
                                    </p:set>
                                    <p:anim calcmode="lin" valueType="num">
                                      <p:cBhvr additive="base">
                                        <p:cTn id="15" dur="500" fill="hold"/>
                                        <p:tgtEl>
                                          <p:spTgt spid="69636"/>
                                        </p:tgtEl>
                                        <p:attrNameLst>
                                          <p:attrName>ppt_x</p:attrName>
                                        </p:attrNameLst>
                                      </p:cBhvr>
                                      <p:tavLst>
                                        <p:tav tm="0">
                                          <p:val>
                                            <p:strVal val="0-#ppt_w/2"/>
                                          </p:val>
                                        </p:tav>
                                        <p:tav tm="100000">
                                          <p:val>
                                            <p:strVal val="#ppt_x"/>
                                          </p:val>
                                        </p:tav>
                                      </p:tavLst>
                                    </p:anim>
                                    <p:anim calcmode="lin" valueType="num">
                                      <p:cBhvr additive="base">
                                        <p:cTn id="16" dur="500" fill="hold"/>
                                        <p:tgtEl>
                                          <p:spTgt spid="696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animBg="1"/>
      <p:bldP spid="69637" grpId="0" bldLvl="0" animBg="1"/>
      <p:bldP spid="69638" grpId="0" animBg="1"/>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0658" name="Text Box 2"/>
          <p:cNvSpPr/>
          <p:nvPr/>
        </p:nvSpPr>
        <p:spPr>
          <a:xfrm>
            <a:off x="0" y="2997200"/>
            <a:ext cx="9037638" cy="3184525"/>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30000"/>
              </a:lnSpc>
            </a:pPr>
            <a:r>
              <a:rPr lang="zh-CN" altLang="en-US" sz="3200"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latin typeface="微软雅黑" panose="020B0503020204020204" charset="-122"/>
                <a:ea typeface="微软雅黑" panose="020B0503020204020204" charset="-122"/>
                <a:sym typeface="黑体" panose="02010609060101010101" pitchFamily="2" charset="-122"/>
              </a:rPr>
              <a:t>了解因果混乱一般有两种情况：一是因果颠倒，二是强加因果，就是把没有因果关系的说成是因果关系。</a:t>
            </a:r>
            <a:endParaRPr lang="zh-CN" altLang="en-US" sz="3200" dirty="0">
              <a:latin typeface="微软雅黑" panose="020B0503020204020204" charset="-122"/>
              <a:ea typeface="微软雅黑" panose="020B0503020204020204" charset="-122"/>
              <a:sym typeface="黑体" panose="02010609060101010101" pitchFamily="2" charset="-122"/>
            </a:endParaRPr>
          </a:p>
          <a:p>
            <a:pPr>
              <a:lnSpc>
                <a:spcPct val="130000"/>
              </a:lnSpc>
            </a:pPr>
            <a:r>
              <a:rPr lang="zh-CN" altLang="en-US" sz="3200" dirty="0">
                <a:latin typeface="微软雅黑" panose="020B0503020204020204" charset="-122"/>
                <a:ea typeface="微软雅黑" panose="020B0503020204020204" charset="-122"/>
                <a:sym typeface="黑体" panose="02010609060101010101" pitchFamily="2" charset="-122"/>
              </a:rPr>
              <a:t>      细读文章，了解事物间的因果关系。</a:t>
            </a:r>
            <a:endParaRPr lang="zh-CN" altLang="en-US" sz="3200" dirty="0">
              <a:solidFill>
                <a:schemeClr val="accent2"/>
              </a:solidFill>
              <a:latin typeface="微软雅黑" panose="020B0503020204020204" charset="-122"/>
              <a:ea typeface="微软雅黑" panose="020B0503020204020204" charset="-122"/>
              <a:sym typeface="Lucida Sans Unicode" panose="020B0602030504020204" charset="0"/>
            </a:endParaRPr>
          </a:p>
        </p:txBody>
      </p:sp>
      <p:sp>
        <p:nvSpPr>
          <p:cNvPr id="70659" name="Text Box 3"/>
          <p:cNvSpPr/>
          <p:nvPr/>
        </p:nvSpPr>
        <p:spPr>
          <a:xfrm>
            <a:off x="0" y="476250"/>
            <a:ext cx="9037638" cy="2006600"/>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命题陷阱之五</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：原因与结果（</a:t>
            </a:r>
            <a:r>
              <a:rPr lang="zh-CN" altLang="en-US" sz="3600" u="sng" dirty="0">
                <a:solidFill>
                  <a:srgbClr val="FF0000"/>
                </a:solidFill>
                <a:latin typeface="Lucida Sans Unicode" panose="020B0602030504020204" charset="0"/>
                <a:ea typeface="黑体" panose="02010609060101010101" pitchFamily="2" charset="-122"/>
                <a:sym typeface="黑体" panose="02010609060101010101" pitchFamily="2" charset="-122"/>
              </a:rPr>
              <a:t>强加因果</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a:t>
            </a:r>
            <a:r>
              <a:rPr lang="zh-CN" altLang="en-US" sz="36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3600" b="1" dirty="0">
              <a:solidFill>
                <a:srgbClr val="000000"/>
              </a:solidFill>
              <a:latin typeface="Lucida Sans Unicode" panose="020B0602030504020204" charset="0"/>
              <a:ea typeface="黑体" panose="02010609060101010101" pitchFamily="2" charset="-122"/>
              <a:sym typeface="黑体" panose="02010609060101010101" pitchFamily="2" charset="-122"/>
            </a:endParaRPr>
          </a:p>
          <a:p>
            <a:pPr>
              <a:lnSpc>
                <a:spcPct val="140000"/>
              </a:lnSpc>
            </a:pPr>
            <a:r>
              <a:rPr lang="zh-CN" altLang="en-US" sz="3200" b="1"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chemeClr val="accent2"/>
                </a:solidFill>
                <a:latin typeface="Lucida Sans Unicode" panose="020B0602030504020204" charset="0"/>
                <a:ea typeface="汉仪楷体简" panose="02010609000101010101" charset="-122"/>
                <a:sym typeface="黑体" panose="02010609060101010101" pitchFamily="2" charset="-122"/>
              </a:rPr>
              <a:t>命题者设计选项时在</a:t>
            </a:r>
            <a:r>
              <a:rPr lang="zh-CN" altLang="en-US" sz="3200" b="1" dirty="0">
                <a:solidFill>
                  <a:srgbClr val="FF0000"/>
                </a:solidFill>
                <a:latin typeface="Lucida Sans Unicode" panose="020B0602030504020204" charset="0"/>
                <a:ea typeface="汉仪楷体简" panose="02010609000101010101" charset="-122"/>
                <a:sym typeface="黑体" panose="02010609060101010101" pitchFamily="2" charset="-122"/>
              </a:rPr>
              <a:t>事物的因果关系</a:t>
            </a:r>
            <a:r>
              <a:rPr lang="zh-CN" altLang="en-US" sz="3200" b="1" dirty="0">
                <a:solidFill>
                  <a:schemeClr val="accent2"/>
                </a:solidFill>
                <a:latin typeface="Lucida Sans Unicode" panose="020B0602030504020204" charset="0"/>
                <a:ea typeface="汉仪楷体简" panose="02010609000101010101" charset="-122"/>
                <a:sym typeface="黑体" panose="02010609060101010101" pitchFamily="2" charset="-122"/>
              </a:rPr>
              <a:t>上设置干扰，或将因果关系颠倒，或强加因果关系。</a:t>
            </a:r>
            <a:endParaRPr lang="zh-CN" altLang="en-US" sz="1800" b="1" dirty="0">
              <a:latin typeface="Arial" panose="020B0604020202020204" pitchFamily="34" charset="0"/>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p:cTn id="7" dur="500" fill="hold"/>
                                        <p:tgtEl>
                                          <p:spTgt spid="70659"/>
                                        </p:tgtEl>
                                        <p:attrNameLst>
                                          <p:attrName>ppt_x</p:attrName>
                                        </p:attrNameLst>
                                      </p:cBhvr>
                                      <p:tavLst>
                                        <p:tav tm="0">
                                          <p:val>
                                            <p:strVal val="#ppt_x"/>
                                          </p:val>
                                        </p:tav>
                                        <p:tav tm="100000">
                                          <p:val>
                                            <p:strVal val="#ppt_x"/>
                                          </p:val>
                                        </p:tav>
                                      </p:tavLst>
                                    </p:anim>
                                    <p:anim calcmode="lin" valueType="num">
                                      <p:cBhvr>
                                        <p:cTn id="8"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58"/>
                                        </p:tgtEl>
                                        <p:attrNameLst>
                                          <p:attrName>style.visibility</p:attrName>
                                        </p:attrNameLst>
                                      </p:cBhvr>
                                      <p:to>
                                        <p:strVal val="visible"/>
                                      </p:to>
                                    </p:set>
                                    <p:anim calcmode="lin" valueType="num">
                                      <p:cBhvr>
                                        <p:cTn id="13" dur="500" fill="hold"/>
                                        <p:tgtEl>
                                          <p:spTgt spid="70658"/>
                                        </p:tgtEl>
                                        <p:attrNameLst>
                                          <p:attrName>ppt_x</p:attrName>
                                        </p:attrNameLst>
                                      </p:cBhvr>
                                      <p:tavLst>
                                        <p:tav tm="0">
                                          <p:val>
                                            <p:strVal val="#ppt_x"/>
                                          </p:val>
                                        </p:tav>
                                        <p:tav tm="100000">
                                          <p:val>
                                            <p:strVal val="#ppt_x"/>
                                          </p:val>
                                        </p:tav>
                                      </p:tavLst>
                                    </p:anim>
                                    <p:anim calcmode="lin" valueType="num">
                                      <p:cBhvr>
                                        <p:cTn id="14"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bldLvl="0"/>
      <p:bldP spid="70659" grpId="0" bldLvl="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1682" name="表格 71681"/>
          <p:cNvGraphicFramePr/>
          <p:nvPr/>
        </p:nvGraphicFramePr>
        <p:xfrm>
          <a:off x="38100" y="190500"/>
          <a:ext cx="9072563" cy="6637338"/>
        </p:xfrm>
        <a:graphic>
          <a:graphicData uri="http://schemas.openxmlformats.org/drawingml/2006/table">
            <a:tbl>
              <a:tblPr/>
              <a:tblGrid>
                <a:gridCol w="1116013"/>
                <a:gridCol w="3506787"/>
                <a:gridCol w="4449763"/>
              </a:tblGrid>
              <a:tr h="151606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latin typeface="Times New Roman" panose="02020603050405020304" pitchFamily="2" charset="0"/>
                          <a:ea typeface="微软雅黑" panose="020B0503020204020204" charset="-122"/>
                        </a:rPr>
                        <a:t>错因</a:t>
                      </a:r>
                      <a:endParaRPr lang="zh-CN" altLang="en-US" sz="2800">
                        <a:latin typeface="宋体" panose="02010600030101010101" pitchFamily="2" charset="-122"/>
                        <a:ea typeface="微软雅黑" panose="020B0503020204020204" charset="-122"/>
                      </a:endParaRPr>
                    </a:p>
                    <a:p>
                      <a:pPr marL="0" lvl="0" indent="0" algn="ctr">
                        <a:lnSpc>
                          <a:spcPct val="150000"/>
                        </a:lnSpc>
                        <a:spcBef>
                          <a:spcPct val="0"/>
                        </a:spcBef>
                        <a:buNone/>
                      </a:pPr>
                      <a:r>
                        <a:rPr lang="zh-CN" altLang="en-US" sz="2800" b="1">
                          <a:latin typeface="Times New Roman" panose="02020603050405020304" pitchFamily="2" charset="0"/>
                          <a:ea typeface="微软雅黑" panose="020B0503020204020204" charset="-122"/>
                        </a:rPr>
                        <a:t>类别</a:t>
                      </a:r>
                      <a:endParaRPr lang="zh-CN" altLang="en-US" sz="2800">
                        <a:latin typeface="宋体" panose="02010600030101010101" pitchFamily="2"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latin typeface="Times New Roman" panose="02020603050405020304" pitchFamily="2" charset="0"/>
                          <a:ea typeface="微软雅黑" panose="020B0503020204020204" charset="-122"/>
                        </a:rPr>
                        <a:t>选项句特征</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21275">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a:latin typeface="Times New Roman" panose="02020603050405020304" pitchFamily="2" charset="0"/>
                          <a:ea typeface="汉仪楷体简" panose="02010609000101010101" charset="-122"/>
                        </a:rPr>
                        <a:t>混淆因果　</a:t>
                      </a:r>
                      <a:endParaRPr lang="zh-CN" altLang="en-US" sz="2800" b="1">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latin typeface="汉仪楷体简" panose="02010609000101010101" charset="-122"/>
                          <a:ea typeface="汉仪楷体简" panose="02010609000101010101" charset="-122"/>
                        </a:rPr>
                        <a:t>①因果倒置：</a:t>
                      </a:r>
                      <a:r>
                        <a:rPr lang="zh-CN" altLang="en-US" sz="2800" b="1" dirty="0">
                          <a:solidFill>
                            <a:srgbClr val="FF0000"/>
                          </a:solidFill>
                          <a:latin typeface="汉仪楷体简" panose="02010609000101010101" charset="-122"/>
                          <a:ea typeface="汉仪楷体简" panose="02010609000101010101" charset="-122"/>
                        </a:rPr>
                        <a:t>把原文中的</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因</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说成</a:t>
                      </a:r>
                      <a:r>
                        <a:rPr lang="zh-CN" altLang="en-US" sz="2800" b="1" dirty="0">
                          <a:solidFill>
                            <a:srgbClr val="0000FF"/>
                          </a:solidFill>
                          <a:latin typeface="汉仪楷体简" panose="02010609000101010101" charset="-122"/>
                          <a:ea typeface="汉仪楷体简" panose="02010609000101010101" charset="-122"/>
                        </a:rPr>
                        <a:t>果</a:t>
                      </a:r>
                      <a:r>
                        <a:rPr lang="zh-CN" altLang="en-US" sz="2800" b="1" dirty="0">
                          <a:solidFill>
                            <a:srgbClr val="FF0000"/>
                          </a:solidFill>
                          <a:latin typeface="汉仪楷体简" panose="02010609000101010101" charset="-122"/>
                          <a:ea typeface="汉仪楷体简" panose="02010609000101010101" charset="-122"/>
                        </a:rPr>
                        <a:t>；</a:t>
                      </a:r>
                      <a:endParaRPr lang="zh-CN" altLang="en-US" sz="2800" b="1" dirty="0">
                        <a:solidFill>
                          <a:srgbClr val="FF0000"/>
                        </a:solidFill>
                        <a:latin typeface="汉仪楷体简" panose="02010609000101010101" charset="-122"/>
                        <a:ea typeface="汉仪楷体简" panose="02010609000101010101" charset="-122"/>
                      </a:endParaRPr>
                    </a:p>
                    <a:p>
                      <a:pPr marL="0" lvl="0" indent="0">
                        <a:lnSpc>
                          <a:spcPct val="150000"/>
                        </a:lnSpc>
                        <a:spcBef>
                          <a:spcPct val="0"/>
                        </a:spcBef>
                        <a:buNone/>
                      </a:pPr>
                      <a:r>
                        <a:rPr lang="zh-CN" altLang="en-US" sz="2800" b="1" dirty="0">
                          <a:solidFill>
                            <a:srgbClr val="FF0000"/>
                          </a:solidFill>
                          <a:latin typeface="汉仪楷体简" panose="02010609000101010101" charset="-122"/>
                          <a:ea typeface="汉仪楷体简" panose="02010609000101010101" charset="-122"/>
                        </a:rPr>
                        <a:t>或把</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果</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说成</a:t>
                      </a:r>
                      <a:r>
                        <a:rPr lang="zh-CN" altLang="en-US" sz="2800" b="1" dirty="0">
                          <a:solidFill>
                            <a:srgbClr val="0000FF"/>
                          </a:solidFill>
                          <a:latin typeface="汉仪楷体简" panose="02010609000101010101" charset="-122"/>
                          <a:ea typeface="汉仪楷体简" panose="02010609000101010101" charset="-122"/>
                        </a:rPr>
                        <a:t>因</a:t>
                      </a:r>
                      <a:r>
                        <a:rPr lang="zh-CN" altLang="en-US" sz="2800" b="1" dirty="0">
                          <a:latin typeface="汉仪楷体简" panose="02010609000101010101" charset="-122"/>
                          <a:ea typeface="汉仪楷体简" panose="02010609000101010101" charset="-122"/>
                        </a:rPr>
                        <a:t>。</a:t>
                      </a:r>
                      <a:endParaRPr lang="zh-CN" altLang="en-US" sz="2800" dirty="0">
                        <a:latin typeface="汉仪楷体简" panose="02010609000101010101" charset="-122"/>
                        <a:ea typeface="汉仪楷体简" panose="02010609000101010101" charset="-122"/>
                      </a:endParaRPr>
                    </a:p>
                    <a:p>
                      <a:pPr marL="0" lvl="0" indent="0">
                        <a:lnSpc>
                          <a:spcPct val="150000"/>
                        </a:lnSpc>
                        <a:spcBef>
                          <a:spcPct val="0"/>
                        </a:spcBef>
                        <a:buNone/>
                      </a:pPr>
                      <a:r>
                        <a:rPr lang="en-US" altLang="zh-CN" sz="2800" b="1" dirty="0">
                          <a:latin typeface="汉仪楷体简" panose="02010609000101010101" charset="-122"/>
                          <a:ea typeface="汉仪楷体简" panose="02010609000101010101" charset="-122"/>
                        </a:rPr>
                        <a:t> ②</a:t>
                      </a:r>
                      <a:r>
                        <a:rPr lang="zh-CN" altLang="en-US" sz="2800" b="1" dirty="0">
                          <a:latin typeface="汉仪楷体简" panose="02010609000101010101" charset="-122"/>
                          <a:ea typeface="汉仪楷体简" panose="02010609000101010101" charset="-122"/>
                        </a:rPr>
                        <a:t>强拉因果：把</a:t>
                      </a:r>
                      <a:r>
                        <a:rPr lang="zh-CN" altLang="en-US" sz="2800" b="1" dirty="0">
                          <a:solidFill>
                            <a:srgbClr val="FF0000"/>
                          </a:solidFill>
                          <a:latin typeface="汉仪楷体简" panose="02010609000101010101" charset="-122"/>
                          <a:ea typeface="汉仪楷体简" panose="02010609000101010101" charset="-122"/>
                        </a:rPr>
                        <a:t>本</a:t>
                      </a:r>
                      <a:r>
                        <a:rPr lang="zh-CN" altLang="en-US" sz="2800" b="1" dirty="0">
                          <a:solidFill>
                            <a:srgbClr val="0000FF"/>
                          </a:solidFill>
                          <a:latin typeface="汉仪楷体简" panose="02010609000101010101" charset="-122"/>
                          <a:ea typeface="汉仪楷体简" panose="02010609000101010101" charset="-122"/>
                        </a:rPr>
                        <a:t>无因果</a:t>
                      </a:r>
                      <a:r>
                        <a:rPr lang="zh-CN" altLang="en-US" sz="2800" b="1" dirty="0">
                          <a:solidFill>
                            <a:srgbClr val="FF0000"/>
                          </a:solidFill>
                          <a:latin typeface="汉仪楷体简" panose="02010609000101010101" charset="-122"/>
                          <a:ea typeface="汉仪楷体简" panose="02010609000101010101" charset="-122"/>
                        </a:rPr>
                        <a:t>关系的两个事物，硬说成</a:t>
                      </a:r>
                      <a:r>
                        <a:rPr lang="zh-CN" altLang="en-US" sz="2800" b="1" dirty="0">
                          <a:solidFill>
                            <a:srgbClr val="0000FF"/>
                          </a:solidFill>
                          <a:latin typeface="汉仪楷体简" panose="02010609000101010101" charset="-122"/>
                          <a:ea typeface="汉仪楷体简" panose="02010609000101010101" charset="-122"/>
                        </a:rPr>
                        <a:t>有因果</a:t>
                      </a:r>
                      <a:r>
                        <a:rPr lang="zh-CN" altLang="en-US" sz="2800" b="1" dirty="0">
                          <a:solidFill>
                            <a:srgbClr val="FF0000"/>
                          </a:solidFill>
                          <a:latin typeface="汉仪楷体简" panose="02010609000101010101" charset="-122"/>
                          <a:ea typeface="汉仪楷体简" panose="02010609000101010101" charset="-122"/>
                        </a:rPr>
                        <a:t>关系。</a:t>
                      </a:r>
                      <a:endParaRPr lang="zh-CN" altLang="en-US" sz="2800" dirty="0">
                        <a:solidFill>
                          <a:srgbClr val="FF0000"/>
                        </a:solidFill>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latin typeface="汉仪楷体简" panose="02010609000101010101" charset="-122"/>
                          <a:ea typeface="汉仪楷体简" panose="02010609000101010101" charset="-122"/>
                        </a:rPr>
                        <a:t>选项句与原文相似，但注意：</a:t>
                      </a:r>
                      <a:endParaRPr lang="zh-CN" altLang="en-US" sz="2800" b="1" dirty="0">
                        <a:latin typeface="汉仪楷体简" panose="02010609000101010101" charset="-122"/>
                        <a:ea typeface="汉仪楷体简" panose="02010609000101010101" charset="-122"/>
                      </a:endParaRPr>
                    </a:p>
                    <a:p>
                      <a:pPr marL="0" lvl="0" indent="0">
                        <a:lnSpc>
                          <a:spcPct val="150000"/>
                        </a:lnSpc>
                        <a:spcBef>
                          <a:spcPct val="0"/>
                        </a:spcBef>
                        <a:buNone/>
                      </a:pPr>
                      <a:r>
                        <a:rPr lang="zh-CN" altLang="en-US" sz="2800" b="1" dirty="0">
                          <a:latin typeface="汉仪楷体简" panose="02010609000101010101" charset="-122"/>
                          <a:ea typeface="汉仪楷体简" panose="02010609000101010101" charset="-122"/>
                        </a:rPr>
                        <a:t>①</a:t>
                      </a:r>
                      <a:r>
                        <a:rPr lang="zh-CN" altLang="en-US" sz="2800" b="1" dirty="0">
                          <a:solidFill>
                            <a:srgbClr val="FF0000"/>
                          </a:solidFill>
                          <a:latin typeface="汉仪楷体简" panose="02010609000101010101" charset="-122"/>
                          <a:ea typeface="汉仪楷体简" panose="02010609000101010101" charset="-122"/>
                        </a:rPr>
                        <a:t>因果的位置和原句是否一致。</a:t>
                      </a:r>
                      <a:endParaRPr lang="zh-CN" altLang="en-US" sz="2800" b="1" dirty="0">
                        <a:solidFill>
                          <a:srgbClr val="FF0000"/>
                        </a:solidFill>
                        <a:latin typeface="汉仪楷体简" panose="02010609000101010101" charset="-122"/>
                        <a:ea typeface="汉仪楷体简" panose="02010609000101010101" charset="-122"/>
                      </a:endParaRPr>
                    </a:p>
                    <a:p>
                      <a:pPr marL="0" lvl="0" indent="0">
                        <a:lnSpc>
                          <a:spcPct val="150000"/>
                        </a:lnSpc>
                        <a:spcBef>
                          <a:spcPct val="0"/>
                        </a:spcBef>
                        <a:buNone/>
                      </a:pPr>
                      <a:r>
                        <a:rPr lang="en-US" altLang="zh-CN" sz="2800" b="1" dirty="0">
                          <a:latin typeface="汉仪楷体简" panose="02010609000101010101" charset="-122"/>
                          <a:ea typeface="汉仪楷体简" panose="02010609000101010101" charset="-122"/>
                        </a:rPr>
                        <a:t>②</a:t>
                      </a:r>
                      <a:r>
                        <a:rPr lang="zh-CN" altLang="en-US" sz="2800" b="1" dirty="0">
                          <a:latin typeface="汉仪楷体简" panose="02010609000101010101" charset="-122"/>
                          <a:ea typeface="汉仪楷体简" panose="02010609000101010101" charset="-122"/>
                        </a:rPr>
                        <a:t>选项句中的</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因</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与</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果</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在原文中是否在同一位置。</a:t>
                      </a:r>
                      <a:endParaRPr lang="zh-CN" altLang="en-US" sz="2800" dirty="0">
                        <a:solidFill>
                          <a:srgbClr val="FF0000"/>
                        </a:solidFill>
                        <a:latin typeface="汉仪楷体简" panose="02010609000101010101" charset="-122"/>
                        <a:ea typeface="汉仪楷体简" panose="02010609000101010101" charset="-122"/>
                      </a:endParaRPr>
                    </a:p>
                    <a:p>
                      <a:pPr marL="0" lvl="0" indent="0">
                        <a:lnSpc>
                          <a:spcPct val="150000"/>
                        </a:lnSpc>
                        <a:spcBef>
                          <a:spcPct val="0"/>
                        </a:spcBef>
                        <a:buNone/>
                      </a:pPr>
                      <a:r>
                        <a:rPr lang="en-US" altLang="zh-CN" sz="2800" b="1" dirty="0">
                          <a:latin typeface="汉仪楷体简" panose="02010609000101010101" charset="-122"/>
                          <a:ea typeface="汉仪楷体简" panose="02010609000101010101" charset="-122"/>
                        </a:rPr>
                        <a:t>③</a:t>
                      </a:r>
                      <a:r>
                        <a:rPr lang="zh-CN" altLang="en-US" sz="2800" b="1" dirty="0">
                          <a:latin typeface="汉仪楷体简" panose="02010609000101010101" charset="-122"/>
                          <a:ea typeface="汉仪楷体简" panose="02010609000101010101" charset="-122"/>
                        </a:rPr>
                        <a:t>注意一些改换因果关系的关键词，如：之所以，就只要……</a:t>
                      </a:r>
                      <a:endParaRPr lang="zh-CN" altLang="en-US" sz="2800" dirty="0">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blinds(horizontal)">
                                      <p:cBhvr>
                                        <p:cTn id="7" dur="5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2706" name="文本框 72705"/>
          <p:cNvSpPr txBox="1"/>
          <p:nvPr/>
        </p:nvSpPr>
        <p:spPr>
          <a:xfrm>
            <a:off x="34925" y="909638"/>
            <a:ext cx="9144000" cy="4441825"/>
          </a:xfrm>
          <a:prstGeom prst="rect">
            <a:avLst/>
          </a:prstGeom>
          <a:noFill/>
          <a:ln w="9525">
            <a:noFill/>
          </a:ln>
        </p:spPr>
        <p:txBody>
          <a:bodyPr wrap="square">
            <a:spAutoFit/>
          </a:bodyPr>
          <a:p>
            <a:pPr>
              <a:lnSpc>
                <a:spcPct val="170000"/>
              </a:lnSpc>
            </a:pPr>
            <a:r>
              <a:rPr lang="zh-CN" altLang="en-US" sz="2800" b="1">
                <a:latin typeface="汉仪楷体简" panose="02010609000101010101" charset="-122"/>
                <a:ea typeface="微软雅黑" panose="020B0503020204020204" charset="-122"/>
              </a:rPr>
              <a:t>从因果逻辑关系上看，有强加因果和因果颠倒两种错误。</a:t>
            </a:r>
            <a:endParaRPr lang="zh-CN" altLang="en-US" sz="2800" b="1">
              <a:latin typeface="汉仪楷体简" panose="02010609000101010101" charset="-122"/>
              <a:ea typeface="微软雅黑" panose="020B0503020204020204" charset="-122"/>
            </a:endParaRPr>
          </a:p>
          <a:p>
            <a:pPr>
              <a:lnSpc>
                <a:spcPct val="170000"/>
              </a:lnSpc>
            </a:pPr>
            <a:r>
              <a:rPr lang="zh-CN" altLang="en-US" sz="2800" b="1">
                <a:solidFill>
                  <a:srgbClr val="FF0000"/>
                </a:solidFill>
                <a:latin typeface="汉仪楷体简" panose="02010609000101010101" charset="-122"/>
                <a:ea typeface="微软雅黑" panose="020B0503020204020204" charset="-122"/>
              </a:rPr>
              <a:t>强加因果</a:t>
            </a:r>
            <a:endParaRPr lang="zh-CN" altLang="en-US" sz="2800" b="1">
              <a:solidFill>
                <a:srgbClr val="FF0000"/>
              </a:solidFill>
              <a:latin typeface="汉仪楷体简" panose="02010609000101010101" charset="-122"/>
              <a:ea typeface="微软雅黑" panose="020B0503020204020204" charset="-122"/>
            </a:endParaRPr>
          </a:p>
          <a:p>
            <a:pPr>
              <a:lnSpc>
                <a:spcPct val="170000"/>
              </a:lnSpc>
            </a:pP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选项把原文</a:t>
            </a:r>
            <a:r>
              <a:rPr lang="zh-CN" altLang="en-US" sz="2800" b="1">
                <a:solidFill>
                  <a:srgbClr val="FF0000"/>
                </a:solidFill>
                <a:latin typeface="汉仪楷体简" panose="02010609000101010101" charset="-122"/>
                <a:ea typeface="汉仪楷体简" panose="02010609000101010101" charset="-122"/>
              </a:rPr>
              <a:t>没有因果关系的信息都说成是有因果关系</a:t>
            </a:r>
            <a:r>
              <a:rPr lang="zh-CN" altLang="en-US" sz="2800" b="1">
                <a:latin typeface="汉仪楷体简" panose="02010609000101010101" charset="-122"/>
                <a:ea typeface="汉仪楷体简" panose="02010609000101010101" charset="-122"/>
              </a:rPr>
              <a:t>的。</a:t>
            </a:r>
            <a:endParaRPr lang="zh-CN" altLang="en-US" sz="2800" b="1">
              <a:latin typeface="汉仪楷体简" panose="02010609000101010101" charset="-122"/>
              <a:ea typeface="汉仪楷体简" panose="02010609000101010101" charset="-122"/>
            </a:endParaRPr>
          </a:p>
          <a:p>
            <a:pPr>
              <a:lnSpc>
                <a:spcPct val="170000"/>
              </a:lnSpc>
            </a:pPr>
            <a:r>
              <a:rPr lang="zh-CN" altLang="en-US" sz="2800" b="1">
                <a:solidFill>
                  <a:srgbClr val="FF0000"/>
                </a:solidFill>
                <a:latin typeface="汉仪楷体简" panose="02010609000101010101" charset="-122"/>
                <a:ea typeface="微软雅黑" panose="020B0503020204020204" charset="-122"/>
              </a:rPr>
              <a:t>因果颠倒</a:t>
            </a:r>
            <a:endParaRPr lang="zh-CN" altLang="en-US" sz="2800" b="1">
              <a:solidFill>
                <a:srgbClr val="FF0000"/>
              </a:solidFill>
              <a:latin typeface="汉仪楷体简" panose="02010609000101010101" charset="-122"/>
              <a:ea typeface="微软雅黑" panose="020B0503020204020204" charset="-122"/>
            </a:endParaRPr>
          </a:p>
          <a:p>
            <a:pPr>
              <a:lnSpc>
                <a:spcPct val="170000"/>
              </a:lnSpc>
            </a:pP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选项把原文的</a:t>
            </a:r>
            <a:r>
              <a:rPr lang="zh-CN" altLang="en-US" sz="2800" b="1">
                <a:solidFill>
                  <a:srgbClr val="FF0000"/>
                </a:solidFill>
                <a:latin typeface="汉仪楷体简" panose="02010609000101010101" charset="-122"/>
                <a:ea typeface="汉仪楷体简" panose="02010609000101010101" charset="-122"/>
              </a:rPr>
              <a:t>因错断为果，果错断为因，颠倒了两者之前关系</a:t>
            </a:r>
            <a:r>
              <a:rPr lang="zh-CN" altLang="en-US" sz="2800" b="1">
                <a:latin typeface="汉仪楷体简" panose="02010609000101010101" charset="-122"/>
                <a:ea typeface="汉仪楷体简" panose="02010609000101010101" charset="-122"/>
              </a:rPr>
              <a:t>。</a:t>
            </a:r>
            <a:endParaRPr lang="zh-CN" altLang="en-US" sz="2800" b="1">
              <a:latin typeface="汉仪楷体简" panose="02010609000101010101" charset="-122"/>
              <a:ea typeface="汉仪楷体简" panose="02010609000101010101"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3730" name="文本框 73729"/>
          <p:cNvSpPr txBox="1"/>
          <p:nvPr/>
        </p:nvSpPr>
        <p:spPr>
          <a:xfrm>
            <a:off x="0" y="117475"/>
            <a:ext cx="9144000" cy="4270375"/>
          </a:xfrm>
          <a:prstGeom prst="rect">
            <a:avLst/>
          </a:prstGeom>
          <a:noFill/>
          <a:ln w="9525">
            <a:noFill/>
          </a:ln>
        </p:spPr>
        <p:txBody>
          <a:bodyPr wrap="square">
            <a:spAutoFit/>
          </a:bodyPr>
          <a:p>
            <a:pPr>
              <a:lnSpc>
                <a:spcPct val="140000"/>
              </a:lnSpc>
            </a:pPr>
            <a:r>
              <a:rPr lang="zh-CN" altLang="en-US" sz="2800" b="1">
                <a:latin typeface="汉仪楷体简" panose="02010609000101010101" charset="-122"/>
                <a:ea typeface="汉仪楷体简" panose="02010609000101010101" charset="-122"/>
              </a:rPr>
              <a:t>【有效阅读信息】此时，一方面明朝</a:t>
            </a:r>
            <a:r>
              <a:rPr lang="zh-CN" altLang="en-US" sz="2800" b="1">
                <a:solidFill>
                  <a:srgbClr val="FF0000"/>
                </a:solidFill>
                <a:latin typeface="汉仪楷体简" panose="02010609000101010101" charset="-122"/>
                <a:ea typeface="汉仪楷体简" panose="02010609000101010101" charset="-122"/>
              </a:rPr>
              <a:t>国家财政白银入不敷出</a:t>
            </a:r>
            <a:r>
              <a:rPr lang="zh-CN" altLang="en-US" sz="2800" b="1">
                <a:latin typeface="汉仪楷体简" panose="02010609000101010101" charset="-122"/>
                <a:ea typeface="汉仪楷体简" panose="02010609000101010101" charset="-122"/>
              </a:rPr>
              <a:t>，另一方面从皇族到平民都有</a:t>
            </a:r>
            <a:r>
              <a:rPr lang="zh-CN" altLang="en-US" sz="2800" b="1">
                <a:solidFill>
                  <a:srgbClr val="FF0000"/>
                </a:solidFill>
                <a:latin typeface="汉仪楷体简" panose="02010609000101010101" charset="-122"/>
                <a:ea typeface="汉仪楷体简" panose="02010609000101010101" charset="-122"/>
              </a:rPr>
              <a:t>对于白银的大量需求</a:t>
            </a:r>
            <a:r>
              <a:rPr lang="zh-CN" altLang="en-US" sz="2800" b="1">
                <a:latin typeface="汉仪楷体简" panose="02010609000101010101" charset="-122"/>
                <a:ea typeface="汉仪楷体简" panose="02010609000101010101" charset="-122"/>
              </a:rPr>
              <a:t>。在国内白银开采和供应远远不能满足要求的情况下，人们</a:t>
            </a:r>
            <a:r>
              <a:rPr lang="zh-CN" altLang="en-US" sz="2800" b="1">
                <a:solidFill>
                  <a:srgbClr val="FF0000"/>
                </a:solidFill>
                <a:latin typeface="汉仪楷体简" panose="02010609000101010101" charset="-122"/>
                <a:ea typeface="汉仪楷体简" panose="02010609000101010101" charset="-122"/>
              </a:rPr>
              <a:t>开始将寻求的目光投向海外。</a:t>
            </a:r>
            <a:endParaRPr lang="zh-CN" altLang="en-US" sz="2800" b="1">
              <a:solidFill>
                <a:srgbClr val="FF0000"/>
              </a:solidFill>
              <a:latin typeface="汉仪楷体简" panose="02010609000101010101" charset="-122"/>
              <a:ea typeface="汉仪楷体简" panose="02010609000101010101" charset="-122"/>
            </a:endParaRPr>
          </a:p>
          <a:p>
            <a:pPr>
              <a:lnSpc>
                <a:spcPct val="140000"/>
              </a:lnSpc>
            </a:pPr>
            <a:r>
              <a:rPr lang="zh-CN" altLang="en-US" sz="2800" b="1">
                <a:latin typeface="汉仪楷体简" panose="02010609000101010101" charset="-122"/>
                <a:ea typeface="汉仪楷体简" panose="02010609000101010101" charset="-122"/>
              </a:rPr>
              <a:t>【试题】下列理解和分析，不符合原文意思的一项是</a:t>
            </a:r>
            <a:endParaRPr lang="zh-CN" altLang="en-US" sz="2800" b="1">
              <a:latin typeface="汉仪楷体简" panose="02010609000101010101" charset="-122"/>
              <a:ea typeface="汉仪楷体简" panose="02010609000101010101" charset="-122"/>
            </a:endParaRPr>
          </a:p>
          <a:p>
            <a:pPr>
              <a:lnSpc>
                <a:spcPct val="140000"/>
              </a:lnSpc>
            </a:pPr>
            <a:r>
              <a:rPr lang="en-US" altLang="zh-CN" sz="2800" b="1">
                <a:latin typeface="汉仪楷体简" panose="02010609000101010101" charset="-122"/>
                <a:ea typeface="汉仪楷体简" panose="02010609000101010101" charset="-122"/>
              </a:rPr>
              <a:t>A</a:t>
            </a:r>
            <a:r>
              <a:rPr lang="zh-CN" altLang="en-US" sz="2800" b="1">
                <a:latin typeface="汉仪楷体简" panose="02010609000101010101" charset="-122"/>
                <a:ea typeface="汉仪楷体简" panose="02010609000101010101" charset="-122"/>
              </a:rPr>
              <a:t>．明代嘉靖年间，由于</a:t>
            </a:r>
            <a:r>
              <a:rPr lang="zh-CN" altLang="en-US" sz="2800" b="1">
                <a:solidFill>
                  <a:srgbClr val="FF0000"/>
                </a:solidFill>
                <a:latin typeface="汉仪楷体简" panose="02010609000101010101" charset="-122"/>
                <a:ea typeface="汉仪楷体简" panose="02010609000101010101" charset="-122"/>
              </a:rPr>
              <a:t>国家经济恶化，财政困难</a:t>
            </a:r>
            <a:r>
              <a:rPr lang="zh-CN" altLang="en-US" sz="2800" b="1">
                <a:latin typeface="汉仪楷体简" panose="02010609000101010101" charset="-122"/>
                <a:ea typeface="汉仪楷体简" panose="02010609000101010101" charset="-122"/>
              </a:rPr>
              <a:t>，最终形成了白银入不敷出的局面。</a:t>
            </a:r>
            <a:endParaRPr lang="zh-CN" altLang="en-US" sz="2800" b="1">
              <a:latin typeface="汉仪楷体简" panose="02010609000101010101" charset="-122"/>
              <a:ea typeface="汉仪楷体简" panose="02010609000101010101" charset="-122"/>
            </a:endParaRPr>
          </a:p>
        </p:txBody>
      </p:sp>
      <p:sp>
        <p:nvSpPr>
          <p:cNvPr id="73731" name="文本框 73730"/>
          <p:cNvSpPr txBox="1"/>
          <p:nvPr/>
        </p:nvSpPr>
        <p:spPr>
          <a:xfrm>
            <a:off x="0" y="4387850"/>
            <a:ext cx="9144000" cy="2478088"/>
          </a:xfrm>
          <a:prstGeom prst="rect">
            <a:avLst/>
          </a:prstGeom>
          <a:solidFill>
            <a:srgbClr val="FFFF99">
              <a:alpha val="100000"/>
            </a:srgbClr>
          </a:solidFill>
          <a:ln w="9525">
            <a:noFill/>
          </a:ln>
        </p:spPr>
        <p:txBody>
          <a:bodyPr vert="horz" wrap="square" anchor="t">
            <a:spAutoFit/>
          </a:bodyPr>
          <a:p>
            <a:pPr>
              <a:lnSpc>
                <a:spcPct val="140000"/>
              </a:lnSpc>
            </a:pPr>
            <a:r>
              <a:rPr lang="zh-CN" altLang="en-US" sz="2800" b="1">
                <a:latin typeface="汉仪楷体简" panose="02010609000101010101" charset="-122"/>
                <a:ea typeface="汉仪楷体简" panose="02010609000101010101" charset="-122"/>
              </a:rPr>
              <a:t>明确：原文是因为“国家财政白银入不敷出”，且“对于白银的大量需求”，才“将寻求的目光投向海外”；而选项是“</a:t>
            </a:r>
            <a:r>
              <a:rPr lang="zh-CN" altLang="en-US" sz="2800" b="1">
                <a:solidFill>
                  <a:srgbClr val="0000FF"/>
                </a:solidFill>
                <a:latin typeface="汉仪楷体简" panose="02010609000101010101" charset="-122"/>
                <a:ea typeface="汉仪楷体简" panose="02010609000101010101" charset="-122"/>
              </a:rPr>
              <a:t>国家经济恶化，财政困难，最终形成了白银入不敷出的局面</a:t>
            </a:r>
            <a:r>
              <a:rPr lang="zh-CN" altLang="en-US" sz="2800" b="1">
                <a:latin typeface="汉仪楷体简" panose="02010609000101010101" charset="-122"/>
                <a:ea typeface="汉仪楷体简" panose="02010609000101010101" charset="-122"/>
              </a:rPr>
              <a:t>”，因果关系混乱。</a:t>
            </a:r>
            <a:endParaRPr lang="zh-CN" altLang="en-US" sz="2800" b="1">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 calcmode="lin" valueType="num">
                                      <p:cBhvr additive="base">
                                        <p:cTn id="7" dur="500" fill="hold"/>
                                        <p:tgtEl>
                                          <p:spTgt spid="73731"/>
                                        </p:tgtEl>
                                        <p:attrNameLst>
                                          <p:attrName>ppt_x</p:attrName>
                                        </p:attrNameLst>
                                      </p:cBhvr>
                                      <p:tavLst>
                                        <p:tav tm="0">
                                          <p:val>
                                            <p:strVal val="#ppt_x"/>
                                          </p:val>
                                        </p:tav>
                                        <p:tav tm="100000">
                                          <p:val>
                                            <p:strVal val="#ppt_x"/>
                                          </p:val>
                                        </p:tav>
                                      </p:tavLst>
                                    </p:anim>
                                    <p:anim calcmode="lin" valueType="num">
                                      <p:cBhvr additive="base">
                                        <p:cTn id="8" dur="500" fill="hold"/>
                                        <p:tgtEl>
                                          <p:spTgt spid="737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ldLvl="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4754" name="Text Box 2"/>
          <p:cNvSpPr/>
          <p:nvPr/>
        </p:nvSpPr>
        <p:spPr>
          <a:xfrm>
            <a:off x="323850" y="3213100"/>
            <a:ext cx="8496300" cy="2987675"/>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60000"/>
              </a:lnSpc>
            </a:pPr>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Lucida Sans Unicode" panose="020B0602030504020204" charset="0"/>
                <a:ea typeface="微软雅黑" panose="020B0503020204020204" charset="-122"/>
                <a:sym typeface="黑体" panose="02010609060101010101" pitchFamily="2" charset="-122"/>
              </a:rPr>
              <a:t>做题时要仔细检查所给选择项的内容是否能在文中找到依据，或者是否能根据原文合理地推断出来。</a:t>
            </a:r>
            <a:endParaRPr lang="zh-CN" altLang="en-US" sz="3200" dirty="0">
              <a:solidFill>
                <a:srgbClr val="0000CC"/>
              </a:solidFill>
              <a:latin typeface="Lucida Sans Unicode" panose="020B0602030504020204" charset="0"/>
              <a:ea typeface="微软雅黑" panose="020B0503020204020204" charset="-122"/>
              <a:sym typeface="黑体" panose="02010609060101010101" pitchFamily="2" charset="-122"/>
            </a:endParaRPr>
          </a:p>
        </p:txBody>
      </p:sp>
      <p:sp>
        <p:nvSpPr>
          <p:cNvPr id="74755" name="Text Box 3"/>
          <p:cNvSpPr/>
          <p:nvPr/>
        </p:nvSpPr>
        <p:spPr>
          <a:xfrm>
            <a:off x="3175" y="261938"/>
            <a:ext cx="9105900" cy="2393950"/>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命题陷阱之六：</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有据与凭空（无中生有） </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2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rgbClr val="0000CC"/>
                </a:solidFill>
                <a:latin typeface="Lucida Sans Unicode" panose="020B0602030504020204" charset="0"/>
                <a:ea typeface="汉仪楷体简" panose="02010609000101010101" charset="-122"/>
                <a:sym typeface="黑体" panose="02010609060101010101" pitchFamily="2" charset="-122"/>
              </a:rPr>
              <a:t>指所给选项中所说的内容在原材料中未涉及，也不能从原文中推断出来。命题者故意在干扰项里设置</a:t>
            </a:r>
            <a:r>
              <a:rPr lang="zh-CN" altLang="en-US" sz="3200" b="1" dirty="0">
                <a:solidFill>
                  <a:srgbClr val="FF0000"/>
                </a:solidFill>
                <a:latin typeface="Lucida Sans Unicode" panose="020B0602030504020204" charset="0"/>
                <a:ea typeface="汉仪楷体简" panose="02010609000101010101" charset="-122"/>
                <a:sym typeface="黑体" panose="02010609060101010101" pitchFamily="2" charset="-122"/>
              </a:rPr>
              <a:t>原文没有的信息</a:t>
            </a:r>
            <a:r>
              <a:rPr lang="zh-CN" altLang="en-US" sz="3200" b="1" dirty="0">
                <a:solidFill>
                  <a:srgbClr val="0000CC"/>
                </a:solidFill>
                <a:latin typeface="Lucida Sans Unicode" panose="020B0602030504020204" charset="0"/>
                <a:ea typeface="汉仪楷体简" panose="02010609000101010101" charset="-122"/>
                <a:sym typeface="黑体" panose="02010609060101010101" pitchFamily="2" charset="-122"/>
              </a:rPr>
              <a:t>。</a:t>
            </a:r>
            <a:r>
              <a:rPr lang="zh-CN" altLang="en-US" sz="3200" b="1" dirty="0">
                <a:solidFill>
                  <a:srgbClr val="000000"/>
                </a:solidFill>
                <a:latin typeface="Lucida Sans Unicode" panose="020B0602030504020204" charset="0"/>
                <a:ea typeface="黑体" panose="02010609060101010101" pitchFamily="2" charset="-122"/>
                <a:sym typeface="黑体" panose="02010609060101010101" pitchFamily="2" charset="-122"/>
              </a:rPr>
              <a:t> </a:t>
            </a:r>
            <a:endParaRPr lang="zh-CN" altLang="en-US"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p:cTn id="7" dur="500" fill="hold"/>
                                        <p:tgtEl>
                                          <p:spTgt spid="74755"/>
                                        </p:tgtEl>
                                        <p:attrNameLst>
                                          <p:attrName>ppt_x</p:attrName>
                                        </p:attrNameLst>
                                      </p:cBhvr>
                                      <p:tavLst>
                                        <p:tav tm="0">
                                          <p:val>
                                            <p:strVal val="#ppt_x"/>
                                          </p:val>
                                        </p:tav>
                                        <p:tav tm="100000">
                                          <p:val>
                                            <p:strVal val="#ppt_x"/>
                                          </p:val>
                                        </p:tav>
                                      </p:tavLst>
                                    </p:anim>
                                    <p:anim calcmode="lin" valueType="num">
                                      <p:cBhvr>
                                        <p:cTn id="8" dur="500" fill="hold"/>
                                        <p:tgtEl>
                                          <p:spTgt spid="747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4754"/>
                                        </p:tgtEl>
                                        <p:attrNameLst>
                                          <p:attrName>style.visibility</p:attrName>
                                        </p:attrNameLst>
                                      </p:cBhvr>
                                      <p:to>
                                        <p:strVal val="visible"/>
                                      </p:to>
                                    </p:set>
                                    <p:anim calcmode="lin" valueType="num">
                                      <p:cBhvr>
                                        <p:cTn id="13" dur="500" fill="hold"/>
                                        <p:tgtEl>
                                          <p:spTgt spid="74754"/>
                                        </p:tgtEl>
                                        <p:attrNameLst>
                                          <p:attrName>ppt_x</p:attrName>
                                        </p:attrNameLst>
                                      </p:cBhvr>
                                      <p:tavLst>
                                        <p:tav tm="0">
                                          <p:val>
                                            <p:strVal val="#ppt_x"/>
                                          </p:val>
                                        </p:tav>
                                        <p:tav tm="100000">
                                          <p:val>
                                            <p:strVal val="#ppt_x"/>
                                          </p:val>
                                        </p:tav>
                                      </p:tavLst>
                                    </p:anim>
                                    <p:anim calcmode="lin" valueType="num">
                                      <p:cBhvr>
                                        <p:cTn id="14" dur="500" fill="hold"/>
                                        <p:tgtEl>
                                          <p:spTgt spid="74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bldLvl="0"/>
      <p:bldP spid="74755"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alpha val="100000"/>
          </a:schemeClr>
        </a:solidFill>
        <a:effectLst/>
      </p:bgPr>
    </p:bg>
    <p:spTree>
      <p:nvGrpSpPr>
        <p:cNvPr id="1" name=""/>
        <p:cNvGrpSpPr/>
        <p:nvPr/>
      </p:nvGrpSpPr>
      <p:grpSpPr/>
      <p:sp>
        <p:nvSpPr>
          <p:cNvPr id="20482" name="文本框 20481"/>
          <p:cNvSpPr txBox="1"/>
          <p:nvPr/>
        </p:nvSpPr>
        <p:spPr>
          <a:xfrm>
            <a:off x="-19050" y="57150"/>
            <a:ext cx="9055100" cy="6524625"/>
          </a:xfrm>
          <a:prstGeom prst="rect">
            <a:avLst/>
          </a:prstGeom>
          <a:noFill/>
          <a:ln w="9525">
            <a:noFill/>
          </a:ln>
        </p:spPr>
        <p:txBody>
          <a:bodyPr>
            <a:spAutoFit/>
          </a:bodyPr>
          <a:p>
            <a:pPr algn="ctr">
              <a:lnSpc>
                <a:spcPct val="120000"/>
              </a:lnSpc>
            </a:pPr>
            <a:r>
              <a:rPr lang="zh-CN" altLang="en-US" sz="3200" b="1">
                <a:solidFill>
                  <a:srgbClr val="FF0000"/>
                </a:solidFill>
                <a:latin typeface="汉仪楷体简" panose="02010609000101010101" charset="-122"/>
                <a:ea typeface="微软雅黑" panose="020B0503020204020204" charset="-122"/>
              </a:rPr>
              <a:t>解答现代文阅读题的思路方法</a:t>
            </a:r>
            <a:endParaRPr lang="zh-CN" altLang="en-US" sz="3200" b="1">
              <a:solidFill>
                <a:srgbClr val="FF0000"/>
              </a:solidFill>
              <a:latin typeface="汉仪楷体简" panose="02010609000101010101" charset="-122"/>
              <a:ea typeface="微软雅黑" panose="020B0503020204020204" charset="-122"/>
            </a:endParaRPr>
          </a:p>
          <a:p>
            <a:pPr>
              <a:lnSpc>
                <a:spcPct val="120000"/>
              </a:lnSpc>
            </a:pPr>
            <a:r>
              <a:rPr lang="zh-CN" altLang="en-US" sz="3200" b="1">
                <a:solidFill>
                  <a:srgbClr val="FF0000"/>
                </a:solidFill>
                <a:latin typeface="汉仪楷体简" panose="02010609000101010101" charset="-122"/>
                <a:ea typeface="汉仪楷体简" panose="02010609000101010101" charset="-122"/>
              </a:rPr>
              <a:t>动笔答题前的准备工作：</a:t>
            </a:r>
            <a:endParaRPr lang="zh-CN" altLang="en-US" sz="3200" b="1">
              <a:solidFill>
                <a:srgbClr val="FF0000"/>
              </a:solidFill>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1</a:t>
            </a:r>
            <a:r>
              <a:rPr lang="zh-CN" altLang="en-US" sz="3200" b="1">
                <a:latin typeface="汉仪楷体简" panose="02010609000101010101" charset="-122"/>
                <a:ea typeface="汉仪楷体简" panose="02010609000101010101" charset="-122"/>
              </a:rPr>
              <a:t>、两通读（通读文本、通读试题）</a:t>
            </a:r>
            <a:endParaRPr lang="zh-CN" altLang="en-US" sz="3200" b="1">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2</a:t>
            </a:r>
            <a:r>
              <a:rPr lang="zh-CN" altLang="en-US" sz="3200" b="1">
                <a:latin typeface="汉仪楷体简" panose="02010609000101010101" charset="-122"/>
                <a:ea typeface="汉仪楷体简" panose="02010609000101010101" charset="-122"/>
              </a:rPr>
              <a:t>、理清思路，粗知文意、段意。</a:t>
            </a:r>
            <a:endParaRPr lang="zh-CN" altLang="en-US" sz="3200" b="1">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3</a:t>
            </a:r>
            <a:r>
              <a:rPr lang="zh-CN" altLang="en-US" sz="3200" b="1">
                <a:latin typeface="汉仪楷体简" panose="02010609000101010101" charset="-122"/>
                <a:ea typeface="汉仪楷体简" panose="02010609000101010101" charset="-122"/>
              </a:rPr>
              <a:t>、整体感知，把握主旨。（借助选项）</a:t>
            </a:r>
            <a:endParaRPr lang="zh-CN" altLang="en-US" sz="3200" b="1">
              <a:latin typeface="汉仪楷体简" panose="02010609000101010101" charset="-122"/>
              <a:ea typeface="汉仪楷体简" panose="02010609000101010101" charset="-122"/>
            </a:endParaRPr>
          </a:p>
          <a:p>
            <a:pPr>
              <a:lnSpc>
                <a:spcPct val="120000"/>
              </a:lnSpc>
            </a:pPr>
            <a:endParaRPr lang="zh-CN" altLang="en-US" sz="3200" b="1">
              <a:solidFill>
                <a:srgbClr val="FF0000"/>
              </a:solidFill>
              <a:latin typeface="汉仪楷体简" panose="02010609000101010101" charset="-122"/>
              <a:ea typeface="汉仪楷体简" panose="02010609000101010101" charset="-122"/>
            </a:endParaRPr>
          </a:p>
          <a:p>
            <a:pPr>
              <a:lnSpc>
                <a:spcPct val="120000"/>
              </a:lnSpc>
            </a:pPr>
            <a:r>
              <a:rPr lang="zh-CN" altLang="en-US" sz="3200" b="1">
                <a:solidFill>
                  <a:srgbClr val="FF0000"/>
                </a:solidFill>
                <a:latin typeface="汉仪楷体简" panose="02010609000101010101" charset="-122"/>
                <a:ea typeface="汉仪楷体简" panose="02010609000101010101" charset="-122"/>
              </a:rPr>
              <a:t>动笔答题时的注意事项：</a:t>
            </a:r>
            <a:endParaRPr lang="zh-CN" altLang="en-US" sz="3200" b="1">
              <a:solidFill>
                <a:srgbClr val="FF0000"/>
              </a:solidFill>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1</a:t>
            </a:r>
            <a:r>
              <a:rPr lang="zh-CN" altLang="en-US" sz="3200" b="1">
                <a:latin typeface="汉仪楷体简" panose="02010609000101010101" charset="-122"/>
                <a:ea typeface="汉仪楷体简" panose="02010609000101010101" charset="-122"/>
              </a:rPr>
              <a:t>、看懂试题检测的意图，把握设问点。</a:t>
            </a:r>
            <a:endParaRPr lang="zh-CN" altLang="en-US" sz="3200" b="1">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2</a:t>
            </a:r>
            <a:r>
              <a:rPr lang="zh-CN" altLang="en-US" sz="3200" b="1">
                <a:latin typeface="汉仪楷体简" panose="02010609000101010101" charset="-122"/>
                <a:ea typeface="汉仪楷体简" panose="02010609000101010101" charset="-122"/>
              </a:rPr>
              <a:t>、确定有效的答题区间，把握相关点。</a:t>
            </a:r>
            <a:endParaRPr lang="zh-CN" altLang="en-US" sz="3200" b="1">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3</a:t>
            </a:r>
            <a:r>
              <a:rPr lang="zh-CN" altLang="en-US" sz="3200" b="1">
                <a:latin typeface="汉仪楷体简" panose="02010609000101010101" charset="-122"/>
                <a:ea typeface="汉仪楷体简" panose="02010609000101010101" charset="-122"/>
              </a:rPr>
              <a:t>、筛选整合重要的语句，把握答题点。</a:t>
            </a:r>
            <a:endParaRPr lang="zh-CN" altLang="en-US" sz="3200" b="1">
              <a:latin typeface="汉仪楷体简" panose="02010609000101010101" charset="-122"/>
              <a:ea typeface="汉仪楷体简" panose="02010609000101010101" charset="-122"/>
            </a:endParaRPr>
          </a:p>
          <a:p>
            <a:pPr>
              <a:lnSpc>
                <a:spcPct val="120000"/>
              </a:lnSpc>
            </a:pPr>
            <a:r>
              <a:rPr lang="en-US" altLang="zh-CN" sz="3200" b="1">
                <a:latin typeface="汉仪楷体简" panose="02010609000101010101" charset="-122"/>
                <a:ea typeface="汉仪楷体简" panose="02010609000101010101" charset="-122"/>
              </a:rPr>
              <a:t>4</a:t>
            </a:r>
            <a:r>
              <a:rPr lang="zh-CN" altLang="en-US" sz="3200" b="1">
                <a:latin typeface="汉仪楷体简" panose="02010609000101010101" charset="-122"/>
                <a:ea typeface="汉仪楷体简" panose="02010609000101010101" charset="-122"/>
              </a:rPr>
              <a:t>、分析、概括，解释、阐述，均不离主旨。</a:t>
            </a:r>
            <a:endParaRPr lang="zh-CN" altLang="en-US" sz="3200" b="1">
              <a:latin typeface="汉仪楷体简" panose="02010609000101010101" charset="-122"/>
              <a:ea typeface="汉仪楷体简" panose="02010609000101010101"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5778" name="表格 75777"/>
          <p:cNvGraphicFramePr/>
          <p:nvPr/>
        </p:nvGraphicFramePr>
        <p:xfrm>
          <a:off x="36513" y="117475"/>
          <a:ext cx="9072562" cy="6553200"/>
        </p:xfrm>
        <a:graphic>
          <a:graphicData uri="http://schemas.openxmlformats.org/drawingml/2006/table">
            <a:tbl>
              <a:tblPr/>
              <a:tblGrid>
                <a:gridCol w="1463675"/>
                <a:gridCol w="3305175"/>
                <a:gridCol w="4303713"/>
              </a:tblGrid>
              <a:tr h="163671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solidFill>
                            <a:srgbClr val="FF0000"/>
                          </a:solidFill>
                          <a:latin typeface="Times New Roman" panose="02020603050405020304" pitchFamily="2" charset="0"/>
                          <a:ea typeface="微软雅黑" panose="020B0503020204020204" charset="-122"/>
                        </a:rPr>
                        <a:t>错因</a:t>
                      </a:r>
                      <a:endParaRPr lang="zh-CN" altLang="en-US" sz="3200" b="1">
                        <a:solidFill>
                          <a:srgbClr val="FF0000"/>
                        </a:solidFill>
                        <a:latin typeface="Times New Roman" panose="02020603050405020304" pitchFamily="2" charset="0"/>
                        <a:ea typeface="微软雅黑" panose="020B0503020204020204" charset="-122"/>
                      </a:endParaRPr>
                    </a:p>
                    <a:p>
                      <a:pPr marL="0" lvl="0" indent="0" algn="ctr">
                        <a:lnSpc>
                          <a:spcPct val="150000"/>
                        </a:lnSpc>
                        <a:spcBef>
                          <a:spcPct val="0"/>
                        </a:spcBef>
                        <a:buNone/>
                      </a:pPr>
                      <a:r>
                        <a:rPr lang="zh-CN" altLang="en-US" sz="2800" b="1">
                          <a:solidFill>
                            <a:srgbClr val="FF0000"/>
                          </a:solidFill>
                          <a:latin typeface="Times New Roman" panose="02020603050405020304" pitchFamily="2" charset="0"/>
                          <a:ea typeface="微软雅黑" panose="020B0503020204020204" charset="-122"/>
                        </a:rPr>
                        <a:t>类别</a:t>
                      </a:r>
                      <a:endParaRPr lang="zh-CN" altLang="en-US" sz="2800" b="1">
                        <a:solidFill>
                          <a:srgbClr val="FF0000"/>
                        </a:solidFill>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dirty="0">
                          <a:solidFill>
                            <a:srgbClr val="FF0000"/>
                          </a:solidFill>
                          <a:latin typeface="微软雅黑" panose="020B0503020204020204" charset="-122"/>
                          <a:ea typeface="微软雅黑" panose="020B0503020204020204" charset="-122"/>
                        </a:rPr>
                        <a:t>解释(干扰项情况)</a:t>
                      </a:r>
                      <a:endParaRPr lang="zh-CN" altLang="en-US" sz="2800" b="1" dirty="0">
                        <a:solidFill>
                          <a:srgbClr val="FF0000"/>
                        </a:solidFill>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solidFill>
                            <a:srgbClr val="FF0000"/>
                          </a:solidFill>
                          <a:latin typeface="Times New Roman" panose="02020603050405020304" pitchFamily="2" charset="0"/>
                          <a:ea typeface="微软雅黑" panose="020B0503020204020204" charset="-122"/>
                        </a:rPr>
                        <a:t>选项句特征</a:t>
                      </a:r>
                      <a:endParaRPr lang="zh-CN" altLang="en-US" sz="2800" b="1">
                        <a:solidFill>
                          <a:srgbClr val="FF0000"/>
                        </a:solidFill>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16487">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latin typeface="Times New Roman" panose="02020603050405020304" pitchFamily="2" charset="0"/>
                          <a:ea typeface="汉仪楷体简" panose="02010609000101010101" charset="-122"/>
                        </a:rPr>
                        <a:t>  </a:t>
                      </a:r>
                      <a:r>
                        <a:rPr lang="zh-CN" altLang="en-US" sz="2800" b="1" dirty="0">
                          <a:latin typeface="Times New Roman" panose="02020603050405020304" pitchFamily="2" charset="0"/>
                          <a:ea typeface="汉仪楷体简" panose="02010609000101010101" charset="-122"/>
                        </a:rPr>
                        <a:t>无中</a:t>
                      </a:r>
                      <a:endParaRPr lang="zh-CN" altLang="en-US" sz="2800" b="1" dirty="0">
                        <a:latin typeface="Times New Roman" panose="02020603050405020304" pitchFamily="2" charset="0"/>
                        <a:ea typeface="汉仪楷体简" panose="02010609000101010101" charset="-122"/>
                      </a:endParaRPr>
                    </a:p>
                    <a:p>
                      <a:pPr marL="0" lvl="0" indent="0">
                        <a:lnSpc>
                          <a:spcPct val="150000"/>
                        </a:lnSpc>
                        <a:spcBef>
                          <a:spcPct val="0"/>
                        </a:spcBef>
                        <a:buNone/>
                      </a:pPr>
                      <a:r>
                        <a:rPr lang="zh-CN" altLang="en-US" sz="2800" b="1" dirty="0">
                          <a:latin typeface="Times New Roman" panose="02020603050405020304" pitchFamily="2" charset="0"/>
                          <a:ea typeface="汉仪楷体简" panose="02010609000101010101" charset="-122"/>
                        </a:rPr>
                        <a:t>  </a:t>
                      </a:r>
                      <a:r>
                        <a:rPr lang="zh-CN" altLang="en-US" sz="2800" b="1" dirty="0">
                          <a:latin typeface="Times New Roman" panose="02020603050405020304" pitchFamily="2" charset="0"/>
                          <a:ea typeface="汉仪楷体简" panose="02010609000101010101" charset="-122"/>
                        </a:rPr>
                        <a:t>生有　</a:t>
                      </a:r>
                      <a:endParaRPr lang="zh-CN" altLang="en-US" sz="2800" b="1" dirty="0">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solidFill>
                            <a:srgbClr val="FF0000"/>
                          </a:solidFill>
                          <a:latin typeface="Times New Roman" panose="02020603050405020304" pitchFamily="2" charset="0"/>
                          <a:ea typeface="汉仪楷体简" panose="02010609000101010101" charset="-122"/>
                        </a:rPr>
                        <a:t>    </a:t>
                      </a:r>
                      <a:r>
                        <a:rPr lang="zh-CN" altLang="en-US" sz="2800" b="1" dirty="0">
                          <a:solidFill>
                            <a:srgbClr val="FF0000"/>
                          </a:solidFill>
                          <a:latin typeface="Times New Roman" panose="02020603050405020304" pitchFamily="2" charset="0"/>
                          <a:ea typeface="汉仪楷体简" panose="02010609000101010101" charset="-122"/>
                        </a:rPr>
                        <a:t>原文中本无此意，</a:t>
                      </a:r>
                      <a:endParaRPr lang="zh-CN" altLang="en-US" sz="2800" b="1" dirty="0">
                        <a:solidFill>
                          <a:srgbClr val="FF0000"/>
                        </a:solidFill>
                        <a:latin typeface="Times New Roman" panose="02020603050405020304" pitchFamily="2" charset="0"/>
                        <a:ea typeface="汉仪楷体简" panose="02010609000101010101" charset="-122"/>
                      </a:endParaRPr>
                    </a:p>
                    <a:p>
                      <a:pPr marL="0" lvl="0" indent="0">
                        <a:lnSpc>
                          <a:spcPct val="150000"/>
                        </a:lnSpc>
                        <a:spcBef>
                          <a:spcPct val="0"/>
                        </a:spcBef>
                        <a:buNone/>
                      </a:pPr>
                      <a:r>
                        <a:rPr lang="zh-CN" altLang="en-US" sz="2800" b="1" dirty="0">
                          <a:solidFill>
                            <a:srgbClr val="FF0000"/>
                          </a:solidFill>
                          <a:latin typeface="Times New Roman" panose="02020603050405020304" pitchFamily="2" charset="0"/>
                          <a:ea typeface="汉仪楷体简" panose="02010609000101010101" charset="-122"/>
                        </a:rPr>
                        <a:t>而凭空捏造出某种意思</a:t>
                      </a:r>
                      <a:r>
                        <a:rPr lang="zh-CN" altLang="en-US" sz="2800" b="1" dirty="0">
                          <a:latin typeface="Times New Roman" panose="02020603050405020304" pitchFamily="2" charset="0"/>
                          <a:ea typeface="汉仪楷体简" panose="02010609000101010101" charset="-122"/>
                        </a:rPr>
                        <a:t>。</a:t>
                      </a:r>
                      <a:endParaRPr lang="zh-CN" altLang="en-US" sz="2800" b="1" dirty="0">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latin typeface="汉仪楷体简" panose="02010609000101010101" charset="-122"/>
                          <a:ea typeface="汉仪楷体简" panose="02010609000101010101" charset="-122"/>
                        </a:rPr>
                        <a:t>①选项句的</a:t>
                      </a:r>
                      <a:r>
                        <a:rPr lang="zh-CN" altLang="en-US" sz="2800" b="1" dirty="0">
                          <a:solidFill>
                            <a:srgbClr val="FF0000"/>
                          </a:solidFill>
                          <a:latin typeface="汉仪楷体简" panose="02010609000101010101" charset="-122"/>
                          <a:ea typeface="汉仪楷体简" panose="02010609000101010101" charset="-122"/>
                        </a:rPr>
                        <a:t>意思往往和文章的整体意思相近，但在原文中找不到依据。</a:t>
                      </a:r>
                      <a:endParaRPr lang="zh-CN" altLang="en-US" sz="3200" b="1" dirty="0">
                        <a:solidFill>
                          <a:srgbClr val="FF0000"/>
                        </a:solidFill>
                        <a:latin typeface="汉仪楷体简" panose="02010609000101010101" charset="-122"/>
                        <a:ea typeface="汉仪楷体简" panose="02010609000101010101" charset="-122"/>
                      </a:endParaRPr>
                    </a:p>
                    <a:p>
                      <a:pPr marL="0" lvl="0" indent="0">
                        <a:lnSpc>
                          <a:spcPct val="150000"/>
                        </a:lnSpc>
                        <a:spcBef>
                          <a:spcPct val="0"/>
                        </a:spcBef>
                        <a:buNone/>
                      </a:pPr>
                      <a:r>
                        <a:rPr lang="en-US" altLang="zh-CN" sz="2800" b="1" dirty="0">
                          <a:latin typeface="汉仪楷体简" panose="02010609000101010101" charset="-122"/>
                          <a:ea typeface="汉仪楷体简" panose="02010609000101010101" charset="-122"/>
                        </a:rPr>
                        <a:t>②</a:t>
                      </a:r>
                      <a:r>
                        <a:rPr lang="zh-CN" altLang="en-US" sz="2800" b="1" dirty="0">
                          <a:latin typeface="汉仪楷体简" panose="02010609000101010101" charset="-122"/>
                          <a:ea typeface="汉仪楷体简" panose="02010609000101010101" charset="-122"/>
                        </a:rPr>
                        <a:t>选项句的几个词在原文中都有，但却在原文的不同位置。</a:t>
                      </a:r>
                      <a:endParaRPr lang="zh-CN" altLang="en-US" sz="2800" b="1" dirty="0">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Text Box 3"/>
          <p:cNvSpPr txBox="1"/>
          <p:nvPr/>
        </p:nvSpPr>
        <p:spPr>
          <a:xfrm>
            <a:off x="179388" y="476250"/>
            <a:ext cx="8748712" cy="3990975"/>
          </a:xfrm>
          <a:prstGeom prst="rect">
            <a:avLst/>
          </a:prstGeom>
          <a:noFill/>
          <a:ln w="9525">
            <a:noFill/>
          </a:ln>
        </p:spPr>
        <p:txBody>
          <a:bodyPr>
            <a:spAutoFit/>
          </a:bodyPr>
          <a:p>
            <a:pPr eaLnBrk="0" hangingPunct="0">
              <a:spcBef>
                <a:spcPct val="50000"/>
              </a:spcBef>
            </a:pPr>
            <a:r>
              <a:rPr lang="zh-CN" altLang="en-US" sz="3200" b="1">
                <a:solidFill>
                  <a:srgbClr val="000000"/>
                </a:solidFill>
                <a:latin typeface="方正大黑简体" pitchFamily="1" charset="-122"/>
                <a:ea typeface="方正大黑简体" pitchFamily="1" charset="-122"/>
              </a:rPr>
              <a:t>【对应文段】根据世界报业协会</a:t>
            </a:r>
            <a:r>
              <a:rPr lang="en-US" altLang="zh-CN" sz="3200" b="1">
                <a:solidFill>
                  <a:srgbClr val="000000"/>
                </a:solidFill>
                <a:latin typeface="方正大黑简体" pitchFamily="1" charset="-122"/>
                <a:ea typeface="方正大黑简体" pitchFamily="1" charset="-122"/>
              </a:rPr>
              <a:t>2003</a:t>
            </a:r>
            <a:r>
              <a:rPr lang="zh-CN" altLang="en-US" sz="3200" b="1">
                <a:solidFill>
                  <a:srgbClr val="000000"/>
                </a:solidFill>
                <a:latin typeface="方正大黑简体" pitchFamily="1" charset="-122"/>
                <a:ea typeface="方正大黑简体" pitchFamily="1" charset="-122"/>
              </a:rPr>
              <a:t>年</a:t>
            </a:r>
            <a:r>
              <a:rPr lang="en-US" altLang="zh-CN" sz="3200" b="1">
                <a:solidFill>
                  <a:srgbClr val="000000"/>
                </a:solidFill>
                <a:latin typeface="方正大黑简体" pitchFamily="1" charset="-122"/>
                <a:ea typeface="方正大黑简体" pitchFamily="1" charset="-122"/>
              </a:rPr>
              <a:t>6</a:t>
            </a:r>
            <a:r>
              <a:rPr lang="zh-CN" altLang="en-US" sz="3200" b="1">
                <a:solidFill>
                  <a:srgbClr val="000000"/>
                </a:solidFill>
                <a:latin typeface="方正大黑简体" pitchFamily="1" charset="-122"/>
                <a:ea typeface="方正大黑简体" pitchFamily="1" charset="-122"/>
              </a:rPr>
              <a:t>月</a:t>
            </a:r>
            <a:r>
              <a:rPr lang="en-US" altLang="zh-CN" sz="3200" b="1">
                <a:solidFill>
                  <a:srgbClr val="000000"/>
                </a:solidFill>
                <a:latin typeface="方正大黑简体" pitchFamily="1" charset="-122"/>
                <a:ea typeface="方正大黑简体" pitchFamily="1" charset="-122"/>
              </a:rPr>
              <a:t>13</a:t>
            </a:r>
            <a:r>
              <a:rPr lang="zh-CN" altLang="en-US" sz="3200" b="1">
                <a:solidFill>
                  <a:srgbClr val="000000"/>
                </a:solidFill>
                <a:latin typeface="方正大黑简体" pitchFamily="1" charset="-122"/>
                <a:ea typeface="方正大黑简体" pitchFamily="1" charset="-122"/>
              </a:rPr>
              <a:t>日发表的全球日报发行量排行榜，中国有</a:t>
            </a:r>
            <a:r>
              <a:rPr lang="en-US" altLang="zh-CN" sz="3200" b="1">
                <a:solidFill>
                  <a:srgbClr val="000000"/>
                </a:solidFill>
                <a:latin typeface="方正大黑简体" pitchFamily="1" charset="-122"/>
                <a:ea typeface="方正大黑简体" pitchFamily="1" charset="-122"/>
              </a:rPr>
              <a:t>3</a:t>
            </a:r>
            <a:r>
              <a:rPr lang="zh-CN" altLang="en-US" sz="3200" b="1">
                <a:solidFill>
                  <a:srgbClr val="000000"/>
                </a:solidFill>
                <a:latin typeface="方正大黑简体" pitchFamily="1" charset="-122"/>
                <a:ea typeface="方正大黑简体" pitchFamily="1" charset="-122"/>
              </a:rPr>
              <a:t>份报纸进入前</a:t>
            </a:r>
            <a:r>
              <a:rPr lang="en-US" altLang="zh-CN" sz="3200" b="1">
                <a:solidFill>
                  <a:srgbClr val="000000"/>
                </a:solidFill>
                <a:latin typeface="方正大黑简体" pitchFamily="1" charset="-122"/>
                <a:ea typeface="方正大黑简体" pitchFamily="1" charset="-122"/>
              </a:rPr>
              <a:t>20</a:t>
            </a:r>
            <a:r>
              <a:rPr lang="zh-CN" altLang="en-US" sz="3200" b="1">
                <a:solidFill>
                  <a:srgbClr val="000000"/>
                </a:solidFill>
                <a:latin typeface="方正大黑简体" pitchFamily="1" charset="-122"/>
                <a:ea typeface="方正大黑简体" pitchFamily="1" charset="-122"/>
              </a:rPr>
              <a:t>名：</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参考消息</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以日发行量</a:t>
            </a:r>
            <a:r>
              <a:rPr lang="en-US" altLang="zh-CN" sz="3200" b="1">
                <a:solidFill>
                  <a:srgbClr val="000000"/>
                </a:solidFill>
                <a:latin typeface="方正大黑简体" pitchFamily="1" charset="-122"/>
                <a:ea typeface="方正大黑简体" pitchFamily="1" charset="-122"/>
              </a:rPr>
              <a:t>270</a:t>
            </a:r>
            <a:r>
              <a:rPr lang="zh-CN" altLang="en-US" sz="3200" b="1">
                <a:solidFill>
                  <a:srgbClr val="000000"/>
                </a:solidFill>
                <a:latin typeface="方正大黑简体" pitchFamily="1" charset="-122"/>
                <a:ea typeface="方正大黑简体" pitchFamily="1" charset="-122"/>
              </a:rPr>
              <a:t>万份排在第</a:t>
            </a:r>
            <a:r>
              <a:rPr lang="en-US" altLang="zh-CN" sz="3200" b="1">
                <a:solidFill>
                  <a:srgbClr val="000000"/>
                </a:solidFill>
                <a:latin typeface="方正大黑简体" pitchFamily="1" charset="-122"/>
                <a:ea typeface="方正大黑简体" pitchFamily="1" charset="-122"/>
              </a:rPr>
              <a:t>9</a:t>
            </a:r>
            <a:r>
              <a:rPr lang="zh-CN" altLang="en-US" sz="3200" b="1">
                <a:solidFill>
                  <a:srgbClr val="000000"/>
                </a:solidFill>
                <a:latin typeface="方正大黑简体" pitchFamily="1" charset="-122"/>
                <a:ea typeface="方正大黑简体" pitchFamily="1" charset="-122"/>
              </a:rPr>
              <a:t>名，</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人民日报</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以日发行量</a:t>
            </a:r>
            <a:r>
              <a:rPr lang="en-US" altLang="zh-CN" sz="3200" b="1">
                <a:solidFill>
                  <a:srgbClr val="000000"/>
                </a:solidFill>
                <a:latin typeface="方正大黑简体" pitchFamily="1" charset="-122"/>
                <a:ea typeface="方正大黑简体" pitchFamily="1" charset="-122"/>
              </a:rPr>
              <a:t>186</a:t>
            </a:r>
            <a:r>
              <a:rPr lang="zh-CN" altLang="en-US" sz="3200" b="1">
                <a:solidFill>
                  <a:srgbClr val="000000"/>
                </a:solidFill>
                <a:latin typeface="方正大黑简体" pitchFamily="1" charset="-122"/>
                <a:ea typeface="方正大黑简体" pitchFamily="1" charset="-122"/>
              </a:rPr>
              <a:t>万份排在第</a:t>
            </a:r>
            <a:r>
              <a:rPr lang="en-US" altLang="zh-CN" sz="3200" b="1">
                <a:solidFill>
                  <a:srgbClr val="000000"/>
                </a:solidFill>
                <a:latin typeface="方正大黑简体" pitchFamily="1" charset="-122"/>
                <a:ea typeface="方正大黑简体" pitchFamily="1" charset="-122"/>
              </a:rPr>
              <a:t>18</a:t>
            </a:r>
            <a:r>
              <a:rPr lang="zh-CN" altLang="en-US" sz="3200" b="1">
                <a:solidFill>
                  <a:srgbClr val="000000"/>
                </a:solidFill>
                <a:latin typeface="方正大黑简体" pitchFamily="1" charset="-122"/>
                <a:ea typeface="方正大黑简体" pitchFamily="1" charset="-122"/>
              </a:rPr>
              <a:t>名，</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羊城晚报</a:t>
            </a:r>
            <a:r>
              <a:rPr lang="en-US" altLang="zh-CN" sz="3200" b="1">
                <a:solidFill>
                  <a:srgbClr val="000000"/>
                </a:solidFill>
                <a:latin typeface="方正大黑简体" pitchFamily="1" charset="-122"/>
                <a:ea typeface="方正大黑简体" pitchFamily="1" charset="-122"/>
              </a:rPr>
              <a:t>》</a:t>
            </a:r>
            <a:r>
              <a:rPr lang="zh-CN" altLang="en-US" sz="3200" b="1">
                <a:solidFill>
                  <a:srgbClr val="000000"/>
                </a:solidFill>
                <a:latin typeface="方正大黑简体" pitchFamily="1" charset="-122"/>
                <a:ea typeface="方正大黑简体" pitchFamily="1" charset="-122"/>
              </a:rPr>
              <a:t>以日发行量</a:t>
            </a:r>
            <a:r>
              <a:rPr lang="en-US" altLang="zh-CN" sz="3200" b="1">
                <a:solidFill>
                  <a:srgbClr val="000000"/>
                </a:solidFill>
                <a:latin typeface="方正大黑简体" pitchFamily="1" charset="-122"/>
                <a:ea typeface="方正大黑简体" pitchFamily="1" charset="-122"/>
              </a:rPr>
              <a:t>150</a:t>
            </a:r>
            <a:r>
              <a:rPr lang="zh-CN" altLang="en-US" sz="3200" b="1">
                <a:solidFill>
                  <a:srgbClr val="000000"/>
                </a:solidFill>
                <a:latin typeface="方正大黑简体" pitchFamily="1" charset="-122"/>
                <a:ea typeface="方正大黑简体" pitchFamily="1" charset="-122"/>
              </a:rPr>
              <a:t>万份排在第</a:t>
            </a:r>
            <a:r>
              <a:rPr lang="en-US" altLang="zh-CN" sz="3200" b="1">
                <a:solidFill>
                  <a:srgbClr val="000000"/>
                </a:solidFill>
                <a:latin typeface="方正大黑简体" pitchFamily="1" charset="-122"/>
                <a:ea typeface="方正大黑简体" pitchFamily="1" charset="-122"/>
              </a:rPr>
              <a:t>20</a:t>
            </a:r>
            <a:r>
              <a:rPr lang="zh-CN" altLang="en-US" sz="3200" b="1">
                <a:solidFill>
                  <a:srgbClr val="000000"/>
                </a:solidFill>
                <a:latin typeface="方正大黑简体" pitchFamily="1" charset="-122"/>
                <a:ea typeface="方正大黑简体" pitchFamily="1" charset="-122"/>
              </a:rPr>
              <a:t>名。中国已成为世界最大的报纸消费国，日销量达</a:t>
            </a:r>
            <a:r>
              <a:rPr lang="en-US" altLang="zh-CN" sz="3200" b="1">
                <a:solidFill>
                  <a:srgbClr val="000000"/>
                </a:solidFill>
                <a:latin typeface="方正大黑简体" pitchFamily="1" charset="-122"/>
                <a:ea typeface="方正大黑简体" pitchFamily="1" charset="-122"/>
              </a:rPr>
              <a:t>8200</a:t>
            </a:r>
            <a:r>
              <a:rPr lang="zh-CN" altLang="en-US" sz="3200" b="1">
                <a:solidFill>
                  <a:srgbClr val="000000"/>
                </a:solidFill>
                <a:latin typeface="方正大黑简体" pitchFamily="1" charset="-122"/>
                <a:ea typeface="方正大黑简体" pitchFamily="1" charset="-122"/>
              </a:rPr>
              <a:t>万份。仅次于中国的是日本，日销量是</a:t>
            </a:r>
            <a:r>
              <a:rPr lang="en-US" altLang="zh-CN" sz="3200" b="1">
                <a:solidFill>
                  <a:srgbClr val="000000"/>
                </a:solidFill>
                <a:latin typeface="方正大黑简体" pitchFamily="1" charset="-122"/>
                <a:ea typeface="方正大黑简体" pitchFamily="1" charset="-122"/>
              </a:rPr>
              <a:t>7080</a:t>
            </a:r>
            <a:r>
              <a:rPr lang="zh-CN" altLang="en-US" sz="3200" b="1">
                <a:solidFill>
                  <a:srgbClr val="000000"/>
                </a:solidFill>
                <a:latin typeface="方正大黑简体" pitchFamily="1" charset="-122"/>
                <a:ea typeface="方正大黑简体" pitchFamily="1" charset="-122"/>
              </a:rPr>
              <a:t>万份。</a:t>
            </a:r>
            <a:r>
              <a:rPr lang="zh-CN" altLang="en-US" sz="3200">
                <a:latin typeface="方正大黑简体" pitchFamily="1" charset="-122"/>
                <a:ea typeface="方正大黑简体" pitchFamily="1" charset="-122"/>
              </a:rPr>
              <a:t> </a:t>
            </a:r>
            <a:endParaRPr lang="zh-CN" altLang="en-US" sz="3200">
              <a:latin typeface="方正大黑简体" pitchFamily="1" charset="-122"/>
              <a:ea typeface="方正大黑简体" pitchFamily="1" charset="-122"/>
            </a:endParaRPr>
          </a:p>
        </p:txBody>
      </p:sp>
      <p:sp>
        <p:nvSpPr>
          <p:cNvPr id="76803" name="Text Box 4"/>
          <p:cNvSpPr txBox="1"/>
          <p:nvPr/>
        </p:nvSpPr>
        <p:spPr>
          <a:xfrm>
            <a:off x="250825" y="4630738"/>
            <a:ext cx="8569325" cy="1860550"/>
          </a:xfrm>
          <a:prstGeom prst="rect">
            <a:avLst/>
          </a:prstGeom>
          <a:noFill/>
          <a:ln w="9525">
            <a:noFill/>
          </a:ln>
        </p:spPr>
        <p:txBody>
          <a:bodyPr>
            <a:spAutoFit/>
          </a:bodyPr>
          <a:p>
            <a:pPr eaLnBrk="0" hangingPunct="0">
              <a:spcBef>
                <a:spcPct val="50000"/>
              </a:spcBef>
            </a:pPr>
            <a:r>
              <a:rPr lang="zh-CN" altLang="en-US" sz="3200" b="1">
                <a:solidFill>
                  <a:srgbClr val="006600"/>
                </a:solidFill>
                <a:latin typeface="黑体" panose="02010609060101010101" pitchFamily="2" charset="-122"/>
                <a:ea typeface="黑体" panose="02010609060101010101" pitchFamily="2" charset="-122"/>
              </a:rPr>
              <a:t>下列说法不符合文意的一项是（</a:t>
            </a:r>
            <a:r>
              <a:rPr lang="en-US" altLang="zh-CN" sz="3200" b="1">
                <a:solidFill>
                  <a:srgbClr val="006600"/>
                </a:solidFill>
                <a:latin typeface="黑体" panose="02010609060101010101" pitchFamily="2" charset="-122"/>
                <a:ea typeface="黑体" panose="02010609060101010101" pitchFamily="2" charset="-122"/>
              </a:rPr>
              <a:t>  </a:t>
            </a:r>
            <a:r>
              <a:rPr lang="zh-CN" altLang="en-US" sz="3200" b="1">
                <a:solidFill>
                  <a:srgbClr val="006600"/>
                </a:solidFill>
                <a:latin typeface="黑体" panose="02010609060101010101" pitchFamily="2" charset="-122"/>
                <a:ea typeface="黑体" panose="02010609060101010101" pitchFamily="2" charset="-122"/>
              </a:rPr>
              <a:t>）（上海卷）</a:t>
            </a:r>
            <a:br>
              <a:rPr lang="zh-CN" altLang="en-US" sz="3200" b="1">
                <a:solidFill>
                  <a:srgbClr val="006600"/>
                </a:solidFill>
                <a:latin typeface="黑体" panose="02010609060101010101" pitchFamily="2" charset="-122"/>
                <a:ea typeface="黑体" panose="02010609060101010101" pitchFamily="2" charset="-122"/>
              </a:rPr>
            </a:br>
            <a:r>
              <a:rPr lang="en-US" altLang="zh-CN" sz="2800" b="1">
                <a:solidFill>
                  <a:srgbClr val="0000CC"/>
                </a:solidFill>
                <a:latin typeface="黑体" panose="02010609060101010101" pitchFamily="2" charset="-122"/>
                <a:ea typeface="黑体" panose="02010609060101010101" pitchFamily="2" charset="-122"/>
              </a:rPr>
              <a:t> </a:t>
            </a:r>
            <a:r>
              <a:rPr lang="en-US" altLang="zh-CN" sz="2800" b="1">
                <a:solidFill>
                  <a:srgbClr val="0000CC"/>
                </a:solidFill>
                <a:latin typeface="黑体" panose="02010609060101010101" pitchFamily="2" charset="-122"/>
                <a:ea typeface="黑体" panose="02010609060101010101" pitchFamily="2" charset="-122"/>
              </a:rPr>
              <a:t>A.</a:t>
            </a:r>
            <a:r>
              <a:rPr lang="zh-CN" altLang="en-US" sz="2800" b="1">
                <a:solidFill>
                  <a:srgbClr val="0000CC"/>
                </a:solidFill>
                <a:latin typeface="黑体" panose="02010609060101010101" pitchFamily="2" charset="-122"/>
                <a:ea typeface="黑体" panose="02010609060101010101" pitchFamily="2" charset="-122"/>
              </a:rPr>
              <a:t>不久前</a:t>
            </a:r>
            <a:r>
              <a:rPr lang="en-US" altLang="zh-CN" sz="2800" b="1">
                <a:solidFill>
                  <a:srgbClr val="0000CC"/>
                </a:solidFill>
                <a:latin typeface="黑体" panose="02010609060101010101" pitchFamily="2" charset="-122"/>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参考消息</a:t>
            </a:r>
            <a:r>
              <a:rPr lang="en-US" altLang="zh-CN" sz="2800" b="1">
                <a:solidFill>
                  <a:srgbClr val="0000CC"/>
                </a:solidFill>
                <a:latin typeface="黑体" panose="02010609060101010101" pitchFamily="2" charset="-122"/>
                <a:ea typeface="黑体" panose="02010609060101010101" pitchFamily="2" charset="-122"/>
              </a:rPr>
              <a:t>》</a:t>
            </a:r>
            <a:r>
              <a:rPr lang="zh-CN" altLang="en-US" sz="2800" b="1">
                <a:solidFill>
                  <a:srgbClr val="0000CC"/>
                </a:solidFill>
                <a:latin typeface="黑体" panose="02010609060101010101" pitchFamily="2" charset="-122"/>
                <a:ea typeface="黑体" panose="02010609060101010101" pitchFamily="2" charset="-122"/>
              </a:rPr>
              <a:t>等</a:t>
            </a:r>
            <a:r>
              <a:rPr lang="en-US" altLang="zh-CN" sz="2800" b="1">
                <a:solidFill>
                  <a:srgbClr val="0000CC"/>
                </a:solidFill>
                <a:latin typeface="黑体" panose="02010609060101010101" pitchFamily="2" charset="-122"/>
                <a:ea typeface="黑体" panose="02010609060101010101" pitchFamily="2" charset="-122"/>
              </a:rPr>
              <a:t>3</a:t>
            </a:r>
            <a:r>
              <a:rPr lang="zh-CN" altLang="en-US" sz="2800" b="1">
                <a:solidFill>
                  <a:srgbClr val="0000CC"/>
                </a:solidFill>
                <a:latin typeface="黑体" panose="02010609060101010101" pitchFamily="2" charset="-122"/>
                <a:ea typeface="黑体" panose="02010609060101010101" pitchFamily="2" charset="-122"/>
              </a:rPr>
              <a:t>份中国报纸以其发行量巨大、国际影响深远而在全球日报发行量统计中名列前茅。 </a:t>
            </a:r>
            <a:endParaRPr lang="zh-CN" altLang="en-US" sz="2800" b="1">
              <a:solidFill>
                <a:srgbClr val="0000CC"/>
              </a:solidFill>
              <a:latin typeface="黑体" panose="02010609060101010101" pitchFamily="2" charset="-122"/>
              <a:ea typeface="黑体" panose="02010609060101010101" pitchFamily="2" charset="-122"/>
            </a:endParaRPr>
          </a:p>
        </p:txBody>
      </p:sp>
      <p:sp>
        <p:nvSpPr>
          <p:cNvPr id="76804" name="Line 5"/>
          <p:cNvSpPr/>
          <p:nvPr/>
        </p:nvSpPr>
        <p:spPr>
          <a:xfrm>
            <a:off x="7239000" y="6399213"/>
            <a:ext cx="1600200" cy="0"/>
          </a:xfrm>
          <a:prstGeom prst="line">
            <a:avLst/>
          </a:prstGeom>
          <a:ln w="38100" cap="flat" cmpd="sng">
            <a:solidFill>
              <a:srgbClr val="FFFFFF"/>
            </a:solidFill>
            <a:prstDash val="solid"/>
            <a:headEnd type="none" w="med" len="med"/>
            <a:tailEnd type="none" w="med" len="med"/>
          </a:ln>
        </p:spPr>
      </p:sp>
      <p:sp>
        <p:nvSpPr>
          <p:cNvPr id="76805" name="Oval 7"/>
          <p:cNvSpPr/>
          <p:nvPr/>
        </p:nvSpPr>
        <p:spPr>
          <a:xfrm>
            <a:off x="3132138" y="981075"/>
            <a:ext cx="2514600" cy="533400"/>
          </a:xfrm>
          <a:prstGeom prst="ellipse">
            <a:avLst/>
          </a:prstGeom>
          <a:noFill/>
          <a:ln w="38100" cap="flat" cmpd="sng">
            <a:solidFill>
              <a:srgbClr val="FF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76806" name="Oval 8"/>
          <p:cNvSpPr/>
          <p:nvPr/>
        </p:nvSpPr>
        <p:spPr>
          <a:xfrm>
            <a:off x="6011863" y="1484313"/>
            <a:ext cx="1219200" cy="533400"/>
          </a:xfrm>
          <a:prstGeom prst="ellipse">
            <a:avLst/>
          </a:prstGeom>
          <a:noFill/>
          <a:ln w="38100" cap="flat" cmpd="sng">
            <a:solidFill>
              <a:srgbClr val="FF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76807" name="Oval 9"/>
          <p:cNvSpPr/>
          <p:nvPr/>
        </p:nvSpPr>
        <p:spPr>
          <a:xfrm>
            <a:off x="5795963" y="1989138"/>
            <a:ext cx="1296987" cy="533400"/>
          </a:xfrm>
          <a:prstGeom prst="ellipse">
            <a:avLst/>
          </a:prstGeom>
          <a:noFill/>
          <a:ln w="38100" cap="flat" cmpd="sng">
            <a:solidFill>
              <a:srgbClr val="FF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76808" name="Oval 10"/>
          <p:cNvSpPr/>
          <p:nvPr/>
        </p:nvSpPr>
        <p:spPr>
          <a:xfrm>
            <a:off x="5508625" y="2420938"/>
            <a:ext cx="1371600" cy="533400"/>
          </a:xfrm>
          <a:prstGeom prst="ellipse">
            <a:avLst/>
          </a:prstGeom>
          <a:noFill/>
          <a:ln w="38100" cap="flat" cmpd="sng">
            <a:solidFill>
              <a:srgbClr val="FF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76809" name="AutoShape 11"/>
          <p:cNvSpPr/>
          <p:nvPr/>
        </p:nvSpPr>
        <p:spPr>
          <a:xfrm>
            <a:off x="3348038" y="4005263"/>
            <a:ext cx="2592387" cy="647700"/>
          </a:xfrm>
          <a:prstGeom prst="wedgeEllipseCallout">
            <a:avLst>
              <a:gd name="adj1" fmla="val -56616"/>
              <a:gd name="adj2" fmla="val 210537"/>
            </a:avLst>
          </a:prstGeom>
          <a:solidFill>
            <a:srgbClr val="CCFFFF"/>
          </a:solidFill>
          <a:ln w="12700" cap="flat" cmpd="sng">
            <a:solidFill>
              <a:srgbClr val="FF0000"/>
            </a:solidFill>
            <a:prstDash val="solid"/>
            <a:miter/>
            <a:headEnd type="none" w="med" len="med"/>
            <a:tailEnd type="none" w="med" len="med"/>
          </a:ln>
        </p:spPr>
        <p:txBody>
          <a:bodyPr anchor="ctr"/>
          <a:p>
            <a:pPr algn="ctr"/>
            <a:r>
              <a:rPr lang="zh-CN" altLang="en-US" sz="2800" b="1">
                <a:solidFill>
                  <a:srgbClr val="000000"/>
                </a:solidFill>
                <a:latin typeface="Times New Roman" panose="02020603050405020304" pitchFamily="2" charset="0"/>
                <a:ea typeface="华文新魏" pitchFamily="2" charset="-122"/>
              </a:rPr>
              <a:t>无中生有</a:t>
            </a:r>
            <a:endParaRPr lang="zh-CN" altLang="en-US" sz="2800" b="1">
              <a:solidFill>
                <a:srgbClr val="000000"/>
              </a:solidFill>
              <a:latin typeface="Times New Roman" panose="02020603050405020304" pitchFamily="2" charset="0"/>
              <a:ea typeface="华文新魏" pitchFamily="2" charset="-122"/>
            </a:endParaRPr>
          </a:p>
        </p:txBody>
      </p:sp>
      <p:sp>
        <p:nvSpPr>
          <p:cNvPr id="76810" name="Oval 3"/>
          <p:cNvSpPr/>
          <p:nvPr/>
        </p:nvSpPr>
        <p:spPr>
          <a:xfrm>
            <a:off x="1000125" y="5572125"/>
            <a:ext cx="2214563" cy="500063"/>
          </a:xfrm>
          <a:prstGeom prst="ellipse">
            <a:avLst/>
          </a:prstGeom>
          <a:noFill/>
          <a:ln w="38100" cap="flat" cmpd="sng">
            <a:solidFill>
              <a:srgbClr val="FF0000"/>
            </a:solidFill>
            <a:prstDash val="solid"/>
            <a:headEnd type="none" w="med" len="med"/>
            <a:tailEnd type="none" w="med" len="med"/>
          </a:ln>
        </p:spPr>
        <p:txBody>
          <a:bodyPr wrap="none" anchor="ctr"/>
          <a:p>
            <a:pPr algn="ctr"/>
            <a:endParaRPr sz="180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0-#ppt_w/2"/>
                                          </p:val>
                                        </p:tav>
                                        <p:tav tm="100000">
                                          <p:val>
                                            <p:strVal val="#ppt_x"/>
                                          </p:val>
                                        </p:tav>
                                      </p:tavLst>
                                    </p:anim>
                                    <p:anim calcmode="lin" valueType="num">
                                      <p:cBhvr additive="base">
                                        <p:cTn id="8" dur="500" fill="hold"/>
                                        <p:tgtEl>
                                          <p:spTgt spid="768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500" fill="hold"/>
                                        <p:tgtEl>
                                          <p:spTgt spid="76803"/>
                                        </p:tgtEl>
                                        <p:attrNameLst>
                                          <p:attrName>ppt_x</p:attrName>
                                        </p:attrNameLst>
                                      </p:cBhvr>
                                      <p:tavLst>
                                        <p:tav tm="0">
                                          <p:val>
                                            <p:strVal val="0-#ppt_w/2"/>
                                          </p:val>
                                        </p:tav>
                                        <p:tav tm="100000">
                                          <p:val>
                                            <p:strVal val="#ppt_x"/>
                                          </p:val>
                                        </p:tav>
                                      </p:tavLst>
                                    </p:anim>
                                    <p:anim calcmode="lin" valueType="num">
                                      <p:cBhvr additive="base">
                                        <p:cTn id="14" dur="500" fill="hold"/>
                                        <p:tgtEl>
                                          <p:spTgt spid="768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6805"/>
                                        </p:tgtEl>
                                        <p:attrNameLst>
                                          <p:attrName>style.visibility</p:attrName>
                                        </p:attrNameLst>
                                      </p:cBhvr>
                                      <p:to>
                                        <p:strVal val="visible"/>
                                      </p:to>
                                    </p:set>
                                    <p:anim calcmode="lin" valueType="num">
                                      <p:cBhvr additive="base">
                                        <p:cTn id="19" dur="500" fill="hold"/>
                                        <p:tgtEl>
                                          <p:spTgt spid="76805"/>
                                        </p:tgtEl>
                                        <p:attrNameLst>
                                          <p:attrName>ppt_x</p:attrName>
                                        </p:attrNameLst>
                                      </p:cBhvr>
                                      <p:tavLst>
                                        <p:tav tm="0">
                                          <p:val>
                                            <p:strVal val="0-#ppt_w/2"/>
                                          </p:val>
                                        </p:tav>
                                        <p:tav tm="100000">
                                          <p:val>
                                            <p:strVal val="#ppt_x"/>
                                          </p:val>
                                        </p:tav>
                                      </p:tavLst>
                                    </p:anim>
                                    <p:anim calcmode="lin" valueType="num">
                                      <p:cBhvr additive="base">
                                        <p:cTn id="20" dur="500" fill="hold"/>
                                        <p:tgtEl>
                                          <p:spTgt spid="7680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6806"/>
                                        </p:tgtEl>
                                        <p:attrNameLst>
                                          <p:attrName>style.visibility</p:attrName>
                                        </p:attrNameLst>
                                      </p:cBhvr>
                                      <p:to>
                                        <p:strVal val="visible"/>
                                      </p:to>
                                    </p:set>
                                    <p:anim calcmode="lin" valueType="num">
                                      <p:cBhvr additive="base">
                                        <p:cTn id="25" dur="500" fill="hold"/>
                                        <p:tgtEl>
                                          <p:spTgt spid="76806"/>
                                        </p:tgtEl>
                                        <p:attrNameLst>
                                          <p:attrName>ppt_x</p:attrName>
                                        </p:attrNameLst>
                                      </p:cBhvr>
                                      <p:tavLst>
                                        <p:tav tm="0">
                                          <p:val>
                                            <p:strVal val="0-#ppt_w/2"/>
                                          </p:val>
                                        </p:tav>
                                        <p:tav tm="100000">
                                          <p:val>
                                            <p:strVal val="#ppt_x"/>
                                          </p:val>
                                        </p:tav>
                                      </p:tavLst>
                                    </p:anim>
                                    <p:anim calcmode="lin" valueType="num">
                                      <p:cBhvr additive="base">
                                        <p:cTn id="26" dur="500" fill="hold"/>
                                        <p:tgtEl>
                                          <p:spTgt spid="7680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6807"/>
                                        </p:tgtEl>
                                        <p:attrNameLst>
                                          <p:attrName>style.visibility</p:attrName>
                                        </p:attrNameLst>
                                      </p:cBhvr>
                                      <p:to>
                                        <p:strVal val="visible"/>
                                      </p:to>
                                    </p:set>
                                    <p:anim calcmode="lin" valueType="num">
                                      <p:cBhvr additive="base">
                                        <p:cTn id="31" dur="500" fill="hold"/>
                                        <p:tgtEl>
                                          <p:spTgt spid="76807"/>
                                        </p:tgtEl>
                                        <p:attrNameLst>
                                          <p:attrName>ppt_x</p:attrName>
                                        </p:attrNameLst>
                                      </p:cBhvr>
                                      <p:tavLst>
                                        <p:tav tm="0">
                                          <p:val>
                                            <p:strVal val="0-#ppt_w/2"/>
                                          </p:val>
                                        </p:tav>
                                        <p:tav tm="100000">
                                          <p:val>
                                            <p:strVal val="#ppt_x"/>
                                          </p:val>
                                        </p:tav>
                                      </p:tavLst>
                                    </p:anim>
                                    <p:anim calcmode="lin" valueType="num">
                                      <p:cBhvr additive="base">
                                        <p:cTn id="32" dur="500" fill="hold"/>
                                        <p:tgtEl>
                                          <p:spTgt spid="7680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6808"/>
                                        </p:tgtEl>
                                        <p:attrNameLst>
                                          <p:attrName>style.visibility</p:attrName>
                                        </p:attrNameLst>
                                      </p:cBhvr>
                                      <p:to>
                                        <p:strVal val="visible"/>
                                      </p:to>
                                    </p:set>
                                    <p:anim calcmode="lin" valueType="num">
                                      <p:cBhvr additive="base">
                                        <p:cTn id="37" dur="500" fill="hold"/>
                                        <p:tgtEl>
                                          <p:spTgt spid="76808"/>
                                        </p:tgtEl>
                                        <p:attrNameLst>
                                          <p:attrName>ppt_x</p:attrName>
                                        </p:attrNameLst>
                                      </p:cBhvr>
                                      <p:tavLst>
                                        <p:tav tm="0">
                                          <p:val>
                                            <p:strVal val="0-#ppt_w/2"/>
                                          </p:val>
                                        </p:tav>
                                        <p:tav tm="100000">
                                          <p:val>
                                            <p:strVal val="#ppt_x"/>
                                          </p:val>
                                        </p:tav>
                                      </p:tavLst>
                                    </p:anim>
                                    <p:anim calcmode="lin" valueType="num">
                                      <p:cBhvr additive="base">
                                        <p:cTn id="38" dur="500" fill="hold"/>
                                        <p:tgtEl>
                                          <p:spTgt spid="7680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68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6809"/>
                                        </p:tgtEl>
                                        <p:attrNameLst>
                                          <p:attrName>style.visibility</p:attrName>
                                        </p:attrNameLst>
                                      </p:cBhvr>
                                      <p:to>
                                        <p:strVal val="visible"/>
                                      </p:to>
                                    </p:set>
                                    <p:anim calcmode="lin" valueType="num">
                                      <p:cBhvr additive="base">
                                        <p:cTn id="47" dur="500" fill="hold"/>
                                        <p:tgtEl>
                                          <p:spTgt spid="76809"/>
                                        </p:tgtEl>
                                        <p:attrNameLst>
                                          <p:attrName>ppt_x</p:attrName>
                                        </p:attrNameLst>
                                      </p:cBhvr>
                                      <p:tavLst>
                                        <p:tav tm="0">
                                          <p:val>
                                            <p:strVal val="0-#ppt_w/2"/>
                                          </p:val>
                                        </p:tav>
                                        <p:tav tm="100000">
                                          <p:val>
                                            <p:strVal val="#ppt_x"/>
                                          </p:val>
                                        </p:tav>
                                      </p:tavLst>
                                    </p:anim>
                                    <p:anim calcmode="lin" valueType="num">
                                      <p:cBhvr additive="base">
                                        <p:cTn id="48" dur="500" fill="hold"/>
                                        <p:tgtEl>
                                          <p:spTgt spid="768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p:bldP spid="76805" grpId="0" animBg="1"/>
      <p:bldP spid="76806" grpId="0" animBg="1"/>
      <p:bldP spid="76807" grpId="0" animBg="1"/>
      <p:bldP spid="76808" grpId="0" animBg="1"/>
      <p:bldP spid="76809" grpId="0" animBg="1"/>
      <p:bldP spid="76810"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7826" name="文本框 77825"/>
          <p:cNvSpPr txBox="1"/>
          <p:nvPr/>
        </p:nvSpPr>
        <p:spPr>
          <a:xfrm>
            <a:off x="34925" y="117475"/>
            <a:ext cx="9063038" cy="4697413"/>
          </a:xfrm>
          <a:prstGeom prst="rect">
            <a:avLst/>
          </a:prstGeom>
          <a:noFill/>
          <a:ln w="9525">
            <a:noFill/>
          </a:ln>
        </p:spPr>
        <p:txBody>
          <a:bodyPr>
            <a:spAutoFit/>
          </a:bodyPr>
          <a:p>
            <a:pPr>
              <a:lnSpc>
                <a:spcPct val="120000"/>
              </a:lnSpc>
            </a:pPr>
            <a:r>
              <a:rPr lang="zh-CN" altLang="en-US" sz="2800" b="1" dirty="0">
                <a:latin typeface="汉仪楷体简" panose="02010609000101010101" charset="-122"/>
                <a:ea typeface="汉仪楷体简" panose="02010609000101010101" charset="-122"/>
              </a:rPr>
              <a:t>    阅读下文，判断B、D两项说法是否符合文意。</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    这两位学者是利用直径为26米的射电望远镜，来寻找由浩瀚宇宙深处发出的未知讯号的。他们以波长21厘迷和10.5厘米的电波对北半球天空的全部区域分别进行了</a:t>
            </a:r>
            <a:r>
              <a:rPr lang="zh-CN" altLang="en-US" sz="2800" b="1" dirty="0">
                <a:solidFill>
                  <a:srgbClr val="FF0000"/>
                </a:solidFill>
                <a:latin typeface="汉仪楷体简" panose="02010609000101010101" charset="-122"/>
                <a:ea typeface="汉仪楷体简" panose="02010609000101010101" charset="-122"/>
              </a:rPr>
              <a:t>三次和两次调查</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    B．“三次和两次”是指对北半球天空的全部区域进行</a:t>
            </a:r>
            <a:r>
              <a:rPr lang="zh-CN" altLang="en-US" sz="2800" b="1" dirty="0">
                <a:solidFill>
                  <a:srgbClr val="FF0000"/>
                </a:solidFill>
                <a:latin typeface="汉仪楷体简" panose="02010609000101010101" charset="-122"/>
                <a:ea typeface="汉仪楷体简" panose="02010609000101010101" charset="-122"/>
              </a:rPr>
              <a:t>分片调查</a:t>
            </a:r>
            <a:r>
              <a:rPr lang="zh-CN" altLang="en-US" sz="2800" b="1" dirty="0">
                <a:latin typeface="汉仪楷体简" panose="02010609000101010101" charset="-122"/>
                <a:ea typeface="汉仪楷体简" panose="02010609000101010101" charset="-122"/>
              </a:rPr>
              <a:t>的次数。</a:t>
            </a:r>
            <a:endParaRPr lang="zh-CN" altLang="en-US" sz="2800" b="1" dirty="0">
              <a:latin typeface="汉仪楷体简" panose="02010609000101010101" charset="-122"/>
              <a:ea typeface="汉仪楷体简" panose="02010609000101010101" charset="-122"/>
            </a:endParaRPr>
          </a:p>
          <a:p>
            <a:pPr>
              <a:lnSpc>
                <a:spcPct val="120000"/>
              </a:lnSpc>
            </a:pPr>
            <a:r>
              <a:rPr lang="zh-CN" altLang="en-US" sz="2800" b="1" dirty="0">
                <a:latin typeface="汉仪楷体简" panose="02010609000101010101" charset="-122"/>
                <a:ea typeface="汉仪楷体简" panose="02010609000101010101" charset="-122"/>
              </a:rPr>
              <a:t>    D．“三次和两次”是指</a:t>
            </a:r>
            <a:r>
              <a:rPr lang="zh-CN" altLang="en-US" sz="2800" b="1" dirty="0">
                <a:solidFill>
                  <a:srgbClr val="FF0000"/>
                </a:solidFill>
                <a:latin typeface="汉仪楷体简" panose="02010609000101010101" charset="-122"/>
                <a:ea typeface="汉仪楷体简" panose="02010609000101010101" charset="-122"/>
              </a:rPr>
              <a:t>按照时间（天数）的长短</a:t>
            </a:r>
            <a:r>
              <a:rPr lang="zh-CN" altLang="en-US" sz="2800" b="1" dirty="0">
                <a:latin typeface="汉仪楷体简" panose="02010609000101010101" charset="-122"/>
                <a:ea typeface="汉仪楷体简" panose="02010609000101010101" charset="-122"/>
              </a:rPr>
              <a:t>分别进行调查的次数。   </a:t>
            </a:r>
            <a:endParaRPr lang="zh-CN" altLang="en-US" sz="2800" b="1" dirty="0">
              <a:latin typeface="汉仪楷体简" panose="02010609000101010101" charset="-122"/>
              <a:ea typeface="汉仪楷体简" panose="02010609000101010101" charset="-122"/>
            </a:endParaRPr>
          </a:p>
        </p:txBody>
      </p:sp>
      <p:sp>
        <p:nvSpPr>
          <p:cNvPr id="77827" name="文本框 77826"/>
          <p:cNvSpPr txBox="1"/>
          <p:nvPr/>
        </p:nvSpPr>
        <p:spPr>
          <a:xfrm>
            <a:off x="49213" y="5073650"/>
            <a:ext cx="9063037" cy="1754188"/>
          </a:xfrm>
          <a:prstGeom prst="rect">
            <a:avLst/>
          </a:prstGeom>
          <a:solidFill>
            <a:srgbClr val="FFFF99">
              <a:alpha val="100000"/>
            </a:srgbClr>
          </a:solidFill>
          <a:ln w="9525">
            <a:noFill/>
          </a:ln>
        </p:spPr>
        <p:txBody>
          <a:bodyPr vert="horz" wrap="square" anchor="t">
            <a:spAutoFit/>
          </a:bodyPr>
          <a:p>
            <a:pPr>
              <a:lnSpc>
                <a:spcPct val="130000"/>
              </a:lnSpc>
            </a:pPr>
            <a:r>
              <a:rPr lang="zh-CN" altLang="en-US" sz="2800" b="1" dirty="0">
                <a:latin typeface="汉仪楷体简" panose="02010609000101010101" charset="-122"/>
                <a:ea typeface="汉仪楷体简" panose="02010609000101010101" charset="-122"/>
              </a:rPr>
              <a:t>    简析：均不符合文意。B项中的“分片调查”、D项中的“按照时间的长短”在原文中都没有提到，所以B、D两项判断有误，属</a:t>
            </a:r>
            <a:r>
              <a:rPr lang="zh-CN" altLang="en-US" sz="2800" b="1" dirty="0">
                <a:solidFill>
                  <a:srgbClr val="FF0000"/>
                </a:solidFill>
                <a:latin typeface="汉仪楷体简" panose="02010609000101010101" charset="-122"/>
                <a:ea typeface="汉仪楷体简" panose="02010609000101010101" charset="-122"/>
              </a:rPr>
              <a:t>无中生有</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additive="base">
                                        <p:cTn id="7" dur="500" fill="hold"/>
                                        <p:tgtEl>
                                          <p:spTgt spid="77827"/>
                                        </p:tgtEl>
                                        <p:attrNameLst>
                                          <p:attrName>ppt_x</p:attrName>
                                        </p:attrNameLst>
                                      </p:cBhvr>
                                      <p:tavLst>
                                        <p:tav tm="0">
                                          <p:val>
                                            <p:strVal val="#ppt_x"/>
                                          </p:val>
                                        </p:tav>
                                        <p:tav tm="100000">
                                          <p:val>
                                            <p:strVal val="#ppt_x"/>
                                          </p:val>
                                        </p:tav>
                                      </p:tavLst>
                                    </p:anim>
                                    <p:anim calcmode="lin" valueType="num">
                                      <p:cBhvr additive="base">
                                        <p:cTn id="8" dur="500" fill="hold"/>
                                        <p:tgtEl>
                                          <p:spTgt spid="778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ldLvl="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8850" name="Text Box 2"/>
          <p:cNvSpPr/>
          <p:nvPr/>
        </p:nvSpPr>
        <p:spPr>
          <a:xfrm>
            <a:off x="1028700" y="3759200"/>
            <a:ext cx="6524625" cy="2111375"/>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r>
              <a:rPr lang="zh-CN" altLang="en-US" sz="3600" b="1" dirty="0">
                <a:solidFill>
                  <a:srgbClr val="FF0000"/>
                </a:solidFill>
                <a:latin typeface="华文细黑" charset="-122"/>
                <a:ea typeface="华文细黑" charset="-122"/>
                <a:sym typeface="黑体" panose="02010609060101010101" pitchFamily="2" charset="-122"/>
              </a:rPr>
              <a:t>关注以下词语</a:t>
            </a:r>
            <a:endParaRPr lang="zh-CN" altLang="en-US" sz="3600" b="1" dirty="0">
              <a:solidFill>
                <a:srgbClr val="FF0000"/>
              </a:solidFill>
              <a:latin typeface="华文细黑" charset="-122"/>
              <a:ea typeface="华文细黑" charset="-122"/>
              <a:sym typeface="黑体" panose="02010609060101010101" pitchFamily="2" charset="-122"/>
            </a:endParaRPr>
          </a:p>
          <a:p>
            <a:pPr>
              <a:lnSpc>
                <a:spcPct val="15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Arial" panose="020B0604020202020204" pitchFamily="34" charset="0"/>
                <a:ea typeface="微软雅黑" panose="020B0503020204020204" charset="-122"/>
                <a:sym typeface="黑体" panose="02010609060101010101" pitchFamily="2" charset="-122"/>
              </a:rPr>
              <a:t>已经、正在、目前、将来、预计、如果、可能、或许、一定、必然等</a:t>
            </a:r>
            <a:endParaRPr lang="zh-CN" altLang="en-US" sz="3200" dirty="0">
              <a:solidFill>
                <a:srgbClr val="0000CC"/>
              </a:solidFill>
              <a:latin typeface="Arial" panose="020B0604020202020204" pitchFamily="34" charset="0"/>
              <a:ea typeface="微软雅黑" panose="020B0503020204020204" charset="-122"/>
              <a:sym typeface="黑体" panose="02010609060101010101" pitchFamily="2" charset="-122"/>
            </a:endParaRPr>
          </a:p>
        </p:txBody>
      </p:sp>
      <p:sp>
        <p:nvSpPr>
          <p:cNvPr id="78851" name="Text Box 3"/>
          <p:cNvSpPr/>
          <p:nvPr/>
        </p:nvSpPr>
        <p:spPr>
          <a:xfrm>
            <a:off x="0" y="333375"/>
            <a:ext cx="9109075" cy="2540000"/>
          </a:xfrm>
          <a:prstGeom prst="rect">
            <a:avLst/>
          </a:prstGeom>
          <a:solidFill>
            <a:srgbClr val="FFFF99">
              <a:alpha val="100000"/>
            </a:srgbClr>
          </a:solidFill>
          <a:ln w="9525">
            <a:noFill/>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命题陷阱之七： 混淆模态（可能与必然）</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30000"/>
              </a:lnSpc>
            </a:pPr>
            <a:r>
              <a:rPr lang="zh-CN" altLang="en-US" sz="1800" dirty="0">
                <a:solidFill>
                  <a:srgbClr val="000000"/>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rgbClr val="0000CC"/>
                </a:solidFill>
                <a:latin typeface="Lucida Sans Unicode" panose="020B0602030504020204" charset="0"/>
                <a:ea typeface="汉仪楷体简" panose="02010609000101010101" charset="-122"/>
                <a:sym typeface="黑体" panose="02010609060101010101" pitchFamily="2" charset="-122"/>
              </a:rPr>
              <a:t>命题者在设置根据原文内容进行合理的推断和想象题的选项时，从</a:t>
            </a:r>
            <a:r>
              <a:rPr lang="zh-CN" altLang="en-US" sz="3200" b="1" dirty="0">
                <a:solidFill>
                  <a:srgbClr val="FF0000"/>
                </a:solidFill>
                <a:latin typeface="Lucida Sans Unicode" panose="020B0602030504020204" charset="0"/>
                <a:ea typeface="汉仪楷体简" panose="02010609000101010101" charset="-122"/>
                <a:sym typeface="黑体" panose="02010609060101010101" pitchFamily="2" charset="-122"/>
              </a:rPr>
              <a:t>逻辑推理角度</a:t>
            </a:r>
            <a:r>
              <a:rPr lang="zh-CN" altLang="en-US" sz="3200" b="1" dirty="0">
                <a:solidFill>
                  <a:srgbClr val="0000CC"/>
                </a:solidFill>
                <a:latin typeface="Lucida Sans Unicode" panose="020B0602030504020204" charset="0"/>
                <a:ea typeface="汉仪楷体简" panose="02010609000101010101" charset="-122"/>
                <a:sym typeface="黑体" panose="02010609060101010101" pitchFamily="2" charset="-122"/>
              </a:rPr>
              <a:t>设置陷阱。把可能出现的情况说成必然出现的情况。</a:t>
            </a:r>
            <a:endParaRPr lang="zh-CN" altLang="en-US" sz="1800" b="1" dirty="0">
              <a:latin typeface="Arial" panose="020B0604020202020204" pitchFamily="34" charset="0"/>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p:cTn id="7" dur="500" fill="hold"/>
                                        <p:tgtEl>
                                          <p:spTgt spid="78851"/>
                                        </p:tgtEl>
                                        <p:attrNameLst>
                                          <p:attrName>ppt_x</p:attrName>
                                        </p:attrNameLst>
                                      </p:cBhvr>
                                      <p:tavLst>
                                        <p:tav tm="0">
                                          <p:val>
                                            <p:strVal val="#ppt_x"/>
                                          </p:val>
                                        </p:tav>
                                        <p:tav tm="100000">
                                          <p:val>
                                            <p:strVal val="#ppt_x"/>
                                          </p:val>
                                        </p:tav>
                                      </p:tavLst>
                                    </p:anim>
                                    <p:anim calcmode="lin" valueType="num">
                                      <p:cBhvr>
                                        <p:cTn id="8" dur="500" fill="hold"/>
                                        <p:tgtEl>
                                          <p:spTgt spid="788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50"/>
                                        </p:tgtEl>
                                        <p:attrNameLst>
                                          <p:attrName>style.visibility</p:attrName>
                                        </p:attrNameLst>
                                      </p:cBhvr>
                                      <p:to>
                                        <p:strVal val="visible"/>
                                      </p:to>
                                    </p:set>
                                    <p:anim calcmode="lin" valueType="num">
                                      <p:cBhvr>
                                        <p:cTn id="13" dur="500" fill="hold"/>
                                        <p:tgtEl>
                                          <p:spTgt spid="78850"/>
                                        </p:tgtEl>
                                        <p:attrNameLst>
                                          <p:attrName>ppt_x</p:attrName>
                                        </p:attrNameLst>
                                      </p:cBhvr>
                                      <p:tavLst>
                                        <p:tav tm="0">
                                          <p:val>
                                            <p:strVal val="#ppt_x"/>
                                          </p:val>
                                        </p:tav>
                                        <p:tav tm="100000">
                                          <p:val>
                                            <p:strVal val="#ppt_x"/>
                                          </p:val>
                                        </p:tav>
                                      </p:tavLst>
                                    </p:anim>
                                    <p:anim calcmode="lin" valueType="num">
                                      <p:cBhvr>
                                        <p:cTn id="1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bldLvl="0"/>
      <p:bldP spid="78851" grpId="0" bldLvl="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9874" name="表格 79873"/>
          <p:cNvGraphicFramePr/>
          <p:nvPr/>
        </p:nvGraphicFramePr>
        <p:xfrm>
          <a:off x="34925" y="117475"/>
          <a:ext cx="9001125" cy="6484938"/>
        </p:xfrm>
        <a:graphic>
          <a:graphicData uri="http://schemas.openxmlformats.org/drawingml/2006/table">
            <a:tbl>
              <a:tblPr/>
              <a:tblGrid>
                <a:gridCol w="1212850"/>
                <a:gridCol w="4332288"/>
                <a:gridCol w="3455987"/>
              </a:tblGrid>
              <a:tr h="170656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latin typeface="Times New Roman" panose="02020603050405020304" pitchFamily="2" charset="0"/>
                          <a:ea typeface="微软雅黑" panose="020B0503020204020204" charset="-122"/>
                        </a:rPr>
                        <a:t>错因</a:t>
                      </a:r>
                      <a:endParaRPr lang="zh-CN" altLang="en-US" sz="3200" b="1">
                        <a:latin typeface="Times New Roman" panose="02020603050405020304" pitchFamily="2" charset="0"/>
                        <a:ea typeface="微软雅黑" panose="020B0503020204020204" charset="-122"/>
                      </a:endParaRPr>
                    </a:p>
                    <a:p>
                      <a:pPr marL="0" lvl="0" indent="0" algn="ctr">
                        <a:lnSpc>
                          <a:spcPct val="200000"/>
                        </a:lnSpc>
                        <a:spcBef>
                          <a:spcPct val="0"/>
                        </a:spcBef>
                        <a:buNone/>
                      </a:pPr>
                      <a:r>
                        <a:rPr lang="zh-CN" altLang="en-US" sz="2800" b="1">
                          <a:latin typeface="Times New Roman" panose="02020603050405020304" pitchFamily="2" charset="0"/>
                          <a:ea typeface="微软雅黑" panose="020B0503020204020204" charset="-122"/>
                        </a:rPr>
                        <a:t>类别</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latin typeface="Times New Roman" panose="02020603050405020304" pitchFamily="2" charset="0"/>
                          <a:ea typeface="微软雅黑" panose="020B0503020204020204" charset="-122"/>
                        </a:rPr>
                        <a:t>选项句特征</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78375">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2800" b="1">
                          <a:latin typeface="Times New Roman" panose="02020603050405020304" pitchFamily="2" charset="0"/>
                          <a:ea typeface="汉仪楷体简" panose="02010609000101010101" charset="-122"/>
                        </a:rPr>
                        <a:t>推测</a:t>
                      </a:r>
                      <a:endParaRPr lang="zh-CN" altLang="en-US" sz="2800" b="1">
                        <a:latin typeface="Times New Roman" panose="02020603050405020304" pitchFamily="2" charset="0"/>
                        <a:ea typeface="汉仪楷体简" panose="02010609000101010101" charset="-122"/>
                      </a:endParaRPr>
                    </a:p>
                    <a:p>
                      <a:pPr marL="0" lvl="0" indent="0">
                        <a:lnSpc>
                          <a:spcPct val="200000"/>
                        </a:lnSpc>
                        <a:spcBef>
                          <a:spcPct val="0"/>
                        </a:spcBef>
                        <a:buNone/>
                      </a:pPr>
                      <a:r>
                        <a:rPr lang="zh-CN" altLang="en-US" sz="2800" b="1">
                          <a:latin typeface="Times New Roman" panose="02020603050405020304" pitchFamily="2" charset="0"/>
                          <a:ea typeface="汉仪楷体简" panose="02010609000101010101" charset="-122"/>
                        </a:rPr>
                        <a:t>有误　</a:t>
                      </a:r>
                      <a:endParaRPr lang="zh-CN" altLang="en-US" sz="2800" b="1">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40000"/>
                        </a:lnSpc>
                        <a:spcBef>
                          <a:spcPct val="0"/>
                        </a:spcBef>
                        <a:buNone/>
                      </a:pPr>
                      <a:r>
                        <a:rPr lang="zh-CN" altLang="en-US" sz="2800" b="1" dirty="0">
                          <a:latin typeface="Times New Roman" panose="02020603050405020304" pitchFamily="2" charset="0"/>
                          <a:ea typeface="汉仪楷体简" panose="02010609000101010101" charset="-122"/>
                        </a:rPr>
                        <a:t>       </a:t>
                      </a:r>
                      <a:r>
                        <a:rPr lang="zh-CN" altLang="en-US" sz="2800" b="1" dirty="0">
                          <a:latin typeface="Times New Roman" panose="02020603050405020304" pitchFamily="2" charset="0"/>
                          <a:ea typeface="汉仪楷体简" panose="02010609000101010101" charset="-122"/>
                        </a:rPr>
                        <a:t>实际上就是在时间上、逻辑上的混淆范围，把原文中的</a:t>
                      </a:r>
                      <a:r>
                        <a:rPr lang="zh-CN" altLang="en-US" sz="2800" b="1" dirty="0">
                          <a:solidFill>
                            <a:srgbClr val="FF0000"/>
                          </a:solidFill>
                          <a:latin typeface="Times New Roman" panose="02020603050405020304" pitchFamily="2" charset="0"/>
                          <a:ea typeface="汉仪楷体简" panose="02010609000101010101" charset="-122"/>
                        </a:rPr>
                        <a:t>偶然说成往往，</a:t>
                      </a:r>
                      <a:r>
                        <a:rPr lang="zh-CN" altLang="en-US" sz="2800" b="1" dirty="0">
                          <a:latin typeface="Times New Roman" panose="02020603050405020304" pitchFamily="2" charset="0"/>
                          <a:ea typeface="汉仪楷体简" panose="02010609000101010101" charset="-122"/>
                        </a:rPr>
                        <a:t>把</a:t>
                      </a:r>
                      <a:r>
                        <a:rPr lang="zh-CN" altLang="en-US" sz="2800" b="1" dirty="0">
                          <a:solidFill>
                            <a:srgbClr val="FF0000"/>
                          </a:solidFill>
                          <a:latin typeface="Times New Roman" panose="02020603050405020304" pitchFamily="2" charset="0"/>
                          <a:ea typeface="汉仪楷体简" panose="02010609000101010101" charset="-122"/>
                        </a:rPr>
                        <a:t>“可能”的说法转述为“必然的存在”</a:t>
                      </a:r>
                      <a:r>
                        <a:rPr lang="zh-CN" altLang="en-US" sz="2800" b="1" dirty="0">
                          <a:latin typeface="Times New Roman" panose="02020603050405020304" pitchFamily="2" charset="0"/>
                          <a:ea typeface="汉仪楷体简" panose="02010609000101010101" charset="-122"/>
                        </a:rPr>
                        <a:t>：命题者故意把原文中尚未确定或还未实现的事情说成既成事实。</a:t>
                      </a:r>
                      <a:endParaRPr lang="zh-CN" altLang="en-US" sz="2800" b="1" dirty="0">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60000"/>
                        </a:lnSpc>
                        <a:spcBef>
                          <a:spcPct val="0"/>
                        </a:spcBef>
                        <a:buNone/>
                      </a:pPr>
                      <a:r>
                        <a:rPr lang="zh-CN" altLang="en-US" sz="2800" b="1" dirty="0">
                          <a:latin typeface="Times New Roman" panose="02020603050405020304" pitchFamily="2" charset="0"/>
                          <a:ea typeface="汉仪楷体简" panose="02010609000101010101" charset="-122"/>
                        </a:rPr>
                        <a:t>     </a:t>
                      </a:r>
                      <a:r>
                        <a:rPr lang="zh-CN" altLang="en-US" sz="2800" b="1" dirty="0">
                          <a:latin typeface="Times New Roman" panose="02020603050405020304" pitchFamily="2" charset="0"/>
                          <a:ea typeface="汉仪楷体简" panose="02010609000101010101" charset="-122"/>
                        </a:rPr>
                        <a:t>对照原文，注意一些</a:t>
                      </a:r>
                      <a:r>
                        <a:rPr lang="zh-CN" altLang="en-US" sz="2800" b="1" dirty="0">
                          <a:solidFill>
                            <a:srgbClr val="FF0000"/>
                          </a:solidFill>
                          <a:latin typeface="Times New Roman" panose="02020603050405020304" pitchFamily="2" charset="0"/>
                          <a:ea typeface="汉仪楷体简" panose="02010609000101010101" charset="-122"/>
                        </a:rPr>
                        <a:t>表示时间、表示结果概念的关键词。</a:t>
                      </a:r>
                      <a:r>
                        <a:rPr lang="zh-CN" altLang="en-US" sz="2800" b="1" dirty="0">
                          <a:solidFill>
                            <a:srgbClr val="0000FF"/>
                          </a:solidFill>
                          <a:latin typeface="Times New Roman" panose="02020603050405020304" pitchFamily="2" charset="0"/>
                          <a:ea typeface="汉仪楷体简" panose="02010609000101010101" charset="-122"/>
                        </a:rPr>
                        <a:t>如：已经、正在、目前、将来、预计、如果、可能、或许、一定、必然等。</a:t>
                      </a:r>
                      <a:endParaRPr lang="zh-CN" altLang="en-US" sz="2800" b="1" dirty="0">
                        <a:solidFill>
                          <a:srgbClr val="0000FF"/>
                        </a:solidFill>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linds(horizontal)">
                                      <p:cBhvr>
                                        <p:cTn id="7" dur="500"/>
                                        <p:tgtEl>
                                          <p:spTgt spid="79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0898" name="文本框 80897"/>
          <p:cNvSpPr txBox="1"/>
          <p:nvPr/>
        </p:nvSpPr>
        <p:spPr>
          <a:xfrm>
            <a:off x="1588" y="130175"/>
            <a:ext cx="9142412" cy="4421188"/>
          </a:xfrm>
          <a:prstGeom prst="rect">
            <a:avLst/>
          </a:prstGeom>
          <a:noFill/>
          <a:ln w="9525">
            <a:noFill/>
          </a:ln>
        </p:spPr>
        <p:txBody>
          <a:bodyPr>
            <a:spAutoFit/>
          </a:bodyPr>
          <a:p>
            <a:r>
              <a:rPr lang="en-US" altLang="zh-CN" sz="24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对位信息</a:t>
            </a:r>
            <a:r>
              <a:rPr lang="en-US" altLang="zh-CN" sz="2800" b="1">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如果每一个人都按个人的经济理性从事市场经济活动，它的结果很可能是集体的或整个社会的经济行为的非理性或无理性。</a:t>
            </a:r>
            <a:r>
              <a:rPr lang="zh-CN" altLang="en-US" sz="2800" b="1">
                <a:latin typeface="汉仪楷体简" panose="02010609000101010101" charset="-122"/>
                <a:ea typeface="汉仪楷体简" panose="02010609000101010101" charset="-122"/>
              </a:rPr>
              <a:t>二十世纪二三十年代发生的世界性经济危机就说明了这一点。当时许多产品卖不出去，以致发生将生产出来的牛奶倒进大海这类事件。事实上，</a:t>
            </a:r>
            <a:r>
              <a:rPr lang="zh-CN" altLang="en-US" sz="2800" b="1">
                <a:solidFill>
                  <a:srgbClr val="FF0000"/>
                </a:solidFill>
                <a:latin typeface="汉仪楷体简" panose="02010609000101010101" charset="-122"/>
                <a:ea typeface="汉仪楷体简" panose="02010609000101010101" charset="-122"/>
              </a:rPr>
              <a:t>这并不是因为整个社会的经济繁荣导致了商品的绝对过剩，而是由于整个社会的经济无序导致了市场萧条的恶果。</a:t>
            </a:r>
            <a:endParaRPr lang="zh-CN" altLang="en-US" sz="2800" b="1">
              <a:solidFill>
                <a:srgbClr val="FF0000"/>
              </a:solidFill>
              <a:latin typeface="汉仪楷体简" panose="02010609000101010101" charset="-122"/>
              <a:ea typeface="汉仪楷体简" panose="02010609000101010101" charset="-122"/>
            </a:endParaRPr>
          </a:p>
          <a:p>
            <a:pPr>
              <a:lnSpc>
                <a:spcPct val="105000"/>
              </a:lnSpc>
            </a:pPr>
            <a:r>
              <a:rPr lang="zh-CN" altLang="en-US" sz="2800" b="1">
                <a:latin typeface="汉仪楷体简" panose="02010609000101010101" charset="-122"/>
                <a:ea typeface="汉仪楷体简" panose="02010609000101010101" charset="-122"/>
              </a:rPr>
              <a:t>【试题】</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广东卷第</a:t>
            </a:r>
            <a:r>
              <a:rPr lang="en-US" altLang="zh-CN" sz="2800" b="1">
                <a:latin typeface="汉仪楷体简" panose="02010609000101010101" charset="-122"/>
                <a:ea typeface="汉仪楷体简" panose="02010609000101010101" charset="-122"/>
              </a:rPr>
              <a:t>7</a:t>
            </a:r>
            <a:r>
              <a:rPr lang="zh-CN" altLang="en-US" sz="2800" b="1">
                <a:latin typeface="汉仪楷体简" panose="02010609000101010101" charset="-122"/>
                <a:ea typeface="汉仪楷体简" panose="02010609000101010101" charset="-122"/>
              </a:rPr>
              <a:t>题</a:t>
            </a:r>
            <a:r>
              <a:rPr lang="en-US" altLang="zh-CN" sz="2800" b="1">
                <a:latin typeface="汉仪楷体简" panose="02010609000101010101" charset="-122"/>
                <a:ea typeface="汉仪楷体简" panose="02010609000101010101" charset="-122"/>
              </a:rPr>
              <a:t>)</a:t>
            </a:r>
            <a:r>
              <a:rPr lang="zh-CN" altLang="en-US" sz="2800" b="1">
                <a:latin typeface="汉仪楷体简" panose="02010609000101010101" charset="-122"/>
                <a:ea typeface="汉仪楷体简" panose="02010609000101010101" charset="-122"/>
              </a:rPr>
              <a:t>根据文中信息，下列推断正确的</a:t>
            </a:r>
            <a:endParaRPr lang="zh-CN" altLang="en-US" sz="2800" b="1">
              <a:latin typeface="汉仪楷体简" panose="02010609000101010101" charset="-122"/>
              <a:ea typeface="汉仪楷体简" panose="02010609000101010101" charset="-122"/>
            </a:endParaRPr>
          </a:p>
          <a:p>
            <a:pPr>
              <a:lnSpc>
                <a:spcPct val="105000"/>
              </a:lnSpc>
            </a:pPr>
            <a:r>
              <a:rPr lang="en-US" altLang="zh-CN" sz="2800" b="1">
                <a:latin typeface="汉仪楷体简" panose="02010609000101010101" charset="-122"/>
                <a:ea typeface="汉仪楷体简" panose="02010609000101010101" charset="-122"/>
              </a:rPr>
              <a:t>A</a:t>
            </a:r>
            <a:r>
              <a:rPr lang="zh-CN" altLang="en-US" sz="2800" b="1">
                <a:latin typeface="汉仪楷体简" panose="02010609000101010101" charset="-122"/>
                <a:ea typeface="汉仪楷体简" panose="02010609000101010101" charset="-122"/>
              </a:rPr>
              <a:t>．因为每个人都按个人经济理性从事市场经济活动，所以社会经济的无序竞争导致了商品的绝对过剩。</a:t>
            </a:r>
            <a:endParaRPr lang="zh-CN" altLang="en-US" sz="2800" b="1">
              <a:latin typeface="汉仪楷体简" panose="02010609000101010101" charset="-122"/>
              <a:ea typeface="汉仪楷体简" panose="02010609000101010101" charset="-122"/>
            </a:endParaRPr>
          </a:p>
        </p:txBody>
      </p:sp>
      <p:sp>
        <p:nvSpPr>
          <p:cNvPr id="80899" name="文本框 80898"/>
          <p:cNvSpPr txBox="1"/>
          <p:nvPr/>
        </p:nvSpPr>
        <p:spPr>
          <a:xfrm>
            <a:off x="-4762" y="4619625"/>
            <a:ext cx="9148762" cy="2225675"/>
          </a:xfrm>
          <a:prstGeom prst="rect">
            <a:avLst/>
          </a:prstGeom>
          <a:solidFill>
            <a:srgbClr val="FFFF99">
              <a:alpha val="100000"/>
            </a:srgbClr>
          </a:solidFill>
          <a:ln w="9525">
            <a:noFill/>
          </a:ln>
        </p:spPr>
        <p:txBody>
          <a:bodyPr>
            <a:spAutoFit/>
          </a:bodyPr>
          <a:p>
            <a:r>
              <a:rPr lang="zh-CN" altLang="en-US" sz="2800" b="1">
                <a:latin typeface="汉仪楷体简" panose="02010609000101010101" charset="-122"/>
                <a:ea typeface="汉仪楷体简" panose="02010609000101010101" charset="-122"/>
              </a:rPr>
              <a:t>剖析：根据原文，按个人经济理性从事市场经济活动，“它的结果很可能是集体的或整个社会的经济行为的非理性或无理性”，从而可能因社会经济无序而导致商品的绝对过剩。这里说的是“</a:t>
            </a:r>
            <a:r>
              <a:rPr lang="zh-CN" altLang="en-US" sz="2800" b="1">
                <a:solidFill>
                  <a:srgbClr val="FF0000"/>
                </a:solidFill>
                <a:latin typeface="汉仪楷体简" panose="02010609000101010101" charset="-122"/>
                <a:ea typeface="汉仪楷体简" panose="02010609000101010101" charset="-122"/>
              </a:rPr>
              <a:t>可能</a:t>
            </a:r>
            <a:r>
              <a:rPr lang="zh-CN" altLang="en-US" sz="2800" b="1">
                <a:latin typeface="汉仪楷体简" panose="02010609000101010101" charset="-122"/>
                <a:ea typeface="汉仪楷体简" panose="02010609000101010101" charset="-122"/>
              </a:rPr>
              <a:t>”，但</a:t>
            </a:r>
            <a:r>
              <a:rPr lang="en-US" altLang="zh-CN" sz="2800" b="1">
                <a:latin typeface="汉仪楷体简" panose="02010609000101010101" charset="-122"/>
                <a:ea typeface="汉仪楷体简" panose="02010609000101010101" charset="-122"/>
              </a:rPr>
              <a:t>A</a:t>
            </a:r>
            <a:r>
              <a:rPr lang="zh-CN" altLang="en-US" sz="2800" b="1">
                <a:latin typeface="汉仪楷体简" panose="02010609000101010101" charset="-122"/>
                <a:ea typeface="汉仪楷体简" panose="02010609000101010101" charset="-122"/>
              </a:rPr>
              <a:t>项的推论却把这种</a:t>
            </a:r>
            <a:r>
              <a:rPr lang="zh-CN" altLang="en-US" sz="2800" b="1">
                <a:solidFill>
                  <a:srgbClr val="FF0000"/>
                </a:solidFill>
                <a:latin typeface="汉仪楷体简" panose="02010609000101010101" charset="-122"/>
                <a:ea typeface="汉仪楷体简" panose="02010609000101010101" charset="-122"/>
              </a:rPr>
              <a:t>“可能”说成是“必然”</a:t>
            </a:r>
            <a:r>
              <a:rPr lang="zh-CN" altLang="en-US" sz="2800" b="1">
                <a:latin typeface="汉仪楷体简" panose="02010609000101010101" charset="-122"/>
                <a:ea typeface="汉仪楷体简" panose="02010609000101010101" charset="-122"/>
              </a:rPr>
              <a:t>，因而导致了推断的错误。</a:t>
            </a:r>
            <a:endParaRPr lang="zh-CN" altLang="en-US" sz="2800" b="1">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 calcmode="lin" valueType="num">
                                      <p:cBhvr additive="base">
                                        <p:cTn id="7" dur="500" fill="hold"/>
                                        <p:tgtEl>
                                          <p:spTgt spid="80899"/>
                                        </p:tgtEl>
                                        <p:attrNameLst>
                                          <p:attrName>ppt_x</p:attrName>
                                        </p:attrNameLst>
                                      </p:cBhvr>
                                      <p:tavLst>
                                        <p:tav tm="0">
                                          <p:val>
                                            <p:strVal val="#ppt_x"/>
                                          </p:val>
                                        </p:tav>
                                        <p:tav tm="100000">
                                          <p:val>
                                            <p:strVal val="#ppt_x"/>
                                          </p:val>
                                        </p:tav>
                                      </p:tavLst>
                                    </p:anim>
                                    <p:anim calcmode="lin" valueType="num">
                                      <p:cBhvr additive="base">
                                        <p:cTn id="8" dur="500" fill="hold"/>
                                        <p:tgtEl>
                                          <p:spTgt spid="80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ldLvl="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22" name="Text Box 2"/>
          <p:cNvSpPr/>
          <p:nvPr/>
        </p:nvSpPr>
        <p:spPr>
          <a:xfrm>
            <a:off x="828675" y="4005263"/>
            <a:ext cx="7812088" cy="2233612"/>
          </a:xfrm>
          <a:prstGeom prst="rect">
            <a:avLst/>
          </a:prstGeom>
          <a:noFill/>
          <a:ln w="9525" cap="flat" cmpd="sng">
            <a:solidFill>
              <a:srgbClr val="0000FF"/>
            </a:solidFill>
            <a:prstDash val="solid"/>
            <a:miter/>
            <a:headEnd type="none" w="med" len="med"/>
            <a:tailEnd type="none" w="med" len="med"/>
          </a:ln>
        </p:spPr>
        <p:txBody>
          <a:bodyPr wrap="square">
            <a:spAutoFit/>
          </a:bodyPr>
          <a:p>
            <a:pPr>
              <a:lnSpc>
                <a:spcPct val="140000"/>
              </a:lnSpc>
            </a:pP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40000"/>
              </a:lnSpc>
            </a:pPr>
            <a:r>
              <a:rPr lang="zh-CN" altLang="en-US" sz="3200" dirty="0">
                <a:solidFill>
                  <a:schemeClr val="accent2"/>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华文细黑" charset="-122"/>
                <a:ea typeface="华文细黑" charset="-122"/>
                <a:sym typeface="黑体" panose="02010609060101010101" pitchFamily="2" charset="-122"/>
              </a:rPr>
              <a:t>仔细阅读文章，注意题干要求，分清“此”对象、“彼”对象。</a:t>
            </a:r>
            <a:endParaRPr lang="zh-CN" altLang="en-US" sz="1800" dirty="0">
              <a:latin typeface="华文细黑" charset="-122"/>
              <a:ea typeface="华文细黑" charset="-122"/>
            </a:endParaRPr>
          </a:p>
        </p:txBody>
      </p:sp>
      <p:sp>
        <p:nvSpPr>
          <p:cNvPr id="81923" name="Text Box 3"/>
          <p:cNvSpPr/>
          <p:nvPr/>
        </p:nvSpPr>
        <p:spPr>
          <a:xfrm>
            <a:off x="0" y="333375"/>
            <a:ext cx="9109075" cy="2936875"/>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命题陷阱之八</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：言此与言彼（张冠李戴）</a:t>
            </a: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endPar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pPr>
              <a:lnSpc>
                <a:spcPct val="13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命题者设计选项时在</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表述对象</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上设置干扰，有时题干要求从“此”对象入手作分析，而错项却从“彼”对象入手分析；有时题干要求从事物“此”方面入手作分析，而错项却从“彼”方面入手分析。</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p:cTn id="7" dur="500" fill="hold"/>
                                        <p:tgtEl>
                                          <p:spTgt spid="81923"/>
                                        </p:tgtEl>
                                        <p:attrNameLst>
                                          <p:attrName>ppt_x</p:attrName>
                                        </p:attrNameLst>
                                      </p:cBhvr>
                                      <p:tavLst>
                                        <p:tav tm="0">
                                          <p:val>
                                            <p:strVal val="#ppt_x"/>
                                          </p:val>
                                        </p:tav>
                                        <p:tav tm="100000">
                                          <p:val>
                                            <p:strVal val="#ppt_x"/>
                                          </p:val>
                                        </p:tav>
                                      </p:tavLst>
                                    </p:anim>
                                    <p:anim calcmode="lin" valueType="num">
                                      <p:cBhvr>
                                        <p:cTn id="8" dur="500" fill="hold"/>
                                        <p:tgtEl>
                                          <p:spTgt spid="819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22"/>
                                        </p:tgtEl>
                                        <p:attrNameLst>
                                          <p:attrName>style.visibility</p:attrName>
                                        </p:attrNameLst>
                                      </p:cBhvr>
                                      <p:to>
                                        <p:strVal val="visible"/>
                                      </p:to>
                                    </p:set>
                                    <p:anim calcmode="lin" valueType="num">
                                      <p:cBhvr>
                                        <p:cTn id="13" dur="500" fill="hold"/>
                                        <p:tgtEl>
                                          <p:spTgt spid="81922"/>
                                        </p:tgtEl>
                                        <p:attrNameLst>
                                          <p:attrName>ppt_x</p:attrName>
                                        </p:attrNameLst>
                                      </p:cBhvr>
                                      <p:tavLst>
                                        <p:tav tm="0">
                                          <p:val>
                                            <p:strVal val="#ppt_x"/>
                                          </p:val>
                                        </p:tav>
                                        <p:tav tm="100000">
                                          <p:val>
                                            <p:strVal val="#ppt_x"/>
                                          </p:val>
                                        </p:tav>
                                      </p:tavLst>
                                    </p:anim>
                                    <p:anim calcmode="lin" valueType="num">
                                      <p:cBhvr>
                                        <p:cTn id="14" dur="500" fill="hold"/>
                                        <p:tgtEl>
                                          <p:spTgt spid="81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ldLvl="0"/>
      <p:bldP spid="81923" grpId="0" bldLvl="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82946" name="表格 82945"/>
          <p:cNvGraphicFramePr/>
          <p:nvPr/>
        </p:nvGraphicFramePr>
        <p:xfrm>
          <a:off x="180975" y="477838"/>
          <a:ext cx="8783638" cy="5761037"/>
        </p:xfrm>
        <a:graphic>
          <a:graphicData uri="http://schemas.openxmlformats.org/drawingml/2006/table">
            <a:tbl>
              <a:tblPr/>
              <a:tblGrid>
                <a:gridCol w="1970088"/>
                <a:gridCol w="2817812"/>
                <a:gridCol w="3995738"/>
              </a:tblGrid>
              <a:tr h="822325">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ea typeface="微软雅黑" panose="020B0503020204020204" charset="-122"/>
                        </a:rPr>
                        <a:t>错因类别</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150000"/>
                        </a:lnSpc>
                        <a:spcBef>
                          <a:spcPct val="0"/>
                        </a:spcBef>
                        <a:buNone/>
                      </a:pPr>
                      <a:r>
                        <a:rPr lang="zh-CN" altLang="en-US" sz="2800" b="1">
                          <a:ea typeface="微软雅黑" panose="020B0503020204020204" charset="-122"/>
                        </a:rPr>
                        <a:t>选项句特征</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3871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a:ea typeface="汉仪楷体简" panose="02010609000101010101" charset="-122"/>
                        </a:rPr>
                        <a:t>张冠李戴　</a:t>
                      </a:r>
                      <a:endParaRPr lang="zh-CN" altLang="en-US" sz="2800" b="1">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a:ea typeface="汉仪楷体简" panose="02010609000101010101" charset="-122"/>
                        </a:rPr>
                        <a:t>把</a:t>
                      </a:r>
                      <a:r>
                        <a:rPr lang="zh-CN" altLang="en-US" sz="2800" b="1">
                          <a:solidFill>
                            <a:srgbClr val="FF0000"/>
                          </a:solidFill>
                          <a:ea typeface="汉仪楷体简" panose="02010609000101010101" charset="-122"/>
                        </a:rPr>
                        <a:t>甲的观点、发</a:t>
                      </a:r>
                      <a:endParaRPr lang="zh-CN" altLang="en-US" sz="2800" b="1">
                        <a:solidFill>
                          <a:srgbClr val="FF0000"/>
                        </a:solidFill>
                        <a:ea typeface="汉仪楷体简" panose="02010609000101010101" charset="-122"/>
                      </a:endParaRPr>
                    </a:p>
                    <a:p>
                      <a:pPr marL="0" lvl="0" indent="0">
                        <a:lnSpc>
                          <a:spcPct val="150000"/>
                        </a:lnSpc>
                        <a:spcBef>
                          <a:spcPct val="0"/>
                        </a:spcBef>
                        <a:buNone/>
                      </a:pPr>
                      <a:r>
                        <a:rPr lang="zh-CN" altLang="en-US" sz="2800" b="1">
                          <a:solidFill>
                            <a:srgbClr val="FF0000"/>
                          </a:solidFill>
                          <a:ea typeface="汉仪楷体简" panose="02010609000101010101" charset="-122"/>
                        </a:rPr>
                        <a:t>现、发明说成乙</a:t>
                      </a:r>
                      <a:endParaRPr lang="zh-CN" altLang="en-US" sz="2800" b="1">
                        <a:solidFill>
                          <a:srgbClr val="FF0000"/>
                        </a:solidFill>
                        <a:ea typeface="汉仪楷体简" panose="02010609000101010101" charset="-122"/>
                      </a:endParaRPr>
                    </a:p>
                    <a:p>
                      <a:pPr marL="0" lvl="0" indent="0">
                        <a:lnSpc>
                          <a:spcPct val="150000"/>
                        </a:lnSpc>
                        <a:spcBef>
                          <a:spcPct val="0"/>
                        </a:spcBef>
                        <a:buNone/>
                      </a:pPr>
                      <a:r>
                        <a:rPr lang="zh-CN" altLang="en-US" sz="2800" b="1">
                          <a:solidFill>
                            <a:srgbClr val="FF0000"/>
                          </a:solidFill>
                          <a:ea typeface="汉仪楷体简" panose="02010609000101010101" charset="-122"/>
                        </a:rPr>
                        <a:t>的发现、发明</a:t>
                      </a:r>
                      <a:r>
                        <a:rPr lang="zh-CN" altLang="en-US" sz="2800" b="1">
                          <a:ea typeface="汉仪楷体简" panose="02010609000101010101" charset="-122"/>
                        </a:rPr>
                        <a:t>。</a:t>
                      </a:r>
                      <a:endParaRPr lang="zh-CN" altLang="en-US" sz="2800" b="1">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50000"/>
                        </a:lnSpc>
                        <a:spcBef>
                          <a:spcPct val="0"/>
                        </a:spcBef>
                        <a:buNone/>
                      </a:pPr>
                      <a:r>
                        <a:rPr lang="zh-CN" altLang="en-US" sz="2800" b="1" dirty="0">
                          <a:latin typeface="汉仪楷体简" panose="02010609000101010101" charset="-122"/>
                          <a:ea typeface="汉仪楷体简" panose="02010609000101010101" charset="-122"/>
                        </a:rPr>
                        <a:t>往往出现在选项句的主语或宾语的位置上，当选项中出现类似</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的观点是</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这样的句子时，注意是否有此种类型。</a:t>
                      </a:r>
                      <a:endParaRPr lang="zh-CN" altLang="en-US" sz="2800" b="1" dirty="0">
                        <a:solidFill>
                          <a:srgbClr val="FF0000"/>
                        </a:solidFill>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2946"/>
                                        </p:tgtEl>
                                        <p:attrNameLst>
                                          <p:attrName>style.visibility</p:attrName>
                                        </p:attrNameLst>
                                      </p:cBhvr>
                                      <p:to>
                                        <p:strVal val="visible"/>
                                      </p:to>
                                    </p:set>
                                    <p:animEffect transition="in" filter="blinds(horizontal)">
                                      <p:cBhvr>
                                        <p:cTn id="7" dur="5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3970" name="矩形 83969"/>
          <p:cNvSpPr/>
          <p:nvPr/>
        </p:nvSpPr>
        <p:spPr>
          <a:xfrm>
            <a:off x="0" y="0"/>
            <a:ext cx="2339975" cy="765175"/>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
        <p:nvSpPr>
          <p:cNvPr id="83971" name="标题 83970"/>
          <p:cNvSpPr>
            <a:spLocks noGrp="1"/>
          </p:cNvSpPr>
          <p:nvPr>
            <p:ph type="title"/>
          </p:nvPr>
        </p:nvSpPr>
        <p:spPr>
          <a:xfrm>
            <a:off x="2987675" y="0"/>
            <a:ext cx="3529013" cy="750888"/>
          </a:xfrm>
          <a:ln w="57150" cmpd="thinThick">
            <a:solidFill>
              <a:srgbClr val="99CCFF"/>
            </a:solidFill>
            <a:miter/>
          </a:ln>
        </p:spPr>
        <p:txBody>
          <a:bodyPr vert="horz" wrap="square" anchor="ctr"/>
          <a:p>
            <a:r>
              <a:rPr lang="zh-CN" altLang="en-US" sz="4000" b="1">
                <a:solidFill>
                  <a:srgbClr val="A50021"/>
                </a:solidFill>
                <a:ea typeface="微软雅黑" panose="020B0503020204020204" charset="-122"/>
              </a:rPr>
              <a:t>张冠李戴</a:t>
            </a:r>
            <a:endParaRPr lang="zh-CN" altLang="en-US" sz="4000" b="1">
              <a:solidFill>
                <a:srgbClr val="A50021"/>
              </a:solidFill>
              <a:ea typeface="微软雅黑" panose="020B0503020204020204" charset="-122"/>
            </a:endParaRPr>
          </a:p>
        </p:txBody>
      </p:sp>
      <p:sp>
        <p:nvSpPr>
          <p:cNvPr id="83972" name="文本框 83971"/>
          <p:cNvSpPr txBox="1"/>
          <p:nvPr/>
        </p:nvSpPr>
        <p:spPr>
          <a:xfrm>
            <a:off x="0" y="2060575"/>
            <a:ext cx="9144000" cy="3440113"/>
          </a:xfrm>
          <a:prstGeom prst="rect">
            <a:avLst/>
          </a:prstGeom>
          <a:solidFill>
            <a:schemeClr val="bg1"/>
          </a:solidFill>
          <a:ln w="9525">
            <a:noFill/>
          </a:ln>
        </p:spPr>
        <p:txBody>
          <a:bodyPr>
            <a:spAutoFit/>
          </a:bodyPr>
          <a:p>
            <a:pPr eaLnBrk="0" hangingPunct="0">
              <a:spcBef>
                <a:spcPct val="50000"/>
              </a:spcBef>
            </a:pPr>
            <a:r>
              <a:rPr lang="en-US" altLang="zh-CN" sz="2400" b="1">
                <a:solidFill>
                  <a:srgbClr val="FFFF00"/>
                </a:solidFill>
                <a:latin typeface="华文中宋" pitchFamily="2" charset="-122"/>
                <a:ea typeface="华文中宋" pitchFamily="2" charset="-122"/>
              </a:rPr>
              <a:t> </a:t>
            </a:r>
            <a:r>
              <a:rPr lang="zh-CN" altLang="en-US" sz="2400" b="1">
                <a:solidFill>
                  <a:srgbClr val="FF0000"/>
                </a:solidFill>
                <a:latin typeface="华文中宋" pitchFamily="2" charset="-122"/>
                <a:ea typeface="华文中宋" pitchFamily="2" charset="-122"/>
              </a:rPr>
              <a:t>例</a:t>
            </a:r>
            <a:r>
              <a:rPr lang="en-US" altLang="zh-CN" sz="2400" b="1">
                <a:solidFill>
                  <a:srgbClr val="FF0000"/>
                </a:solidFill>
                <a:latin typeface="华文中宋" pitchFamily="2" charset="-122"/>
                <a:ea typeface="华文中宋" pitchFamily="2" charset="-122"/>
              </a:rPr>
              <a:t>2</a:t>
            </a:r>
            <a:r>
              <a:rPr lang="zh-CN" altLang="en-US" sz="2800" b="1">
                <a:solidFill>
                  <a:srgbClr val="FF0000"/>
                </a:solidFill>
                <a:latin typeface="华文中宋" pitchFamily="2" charset="-122"/>
                <a:ea typeface="华文中宋" pitchFamily="2" charset="-122"/>
              </a:rPr>
              <a:t>【对应文段】</a:t>
            </a:r>
            <a:r>
              <a:rPr lang="zh-CN" altLang="en-US" sz="2400" b="1">
                <a:solidFill>
                  <a:schemeClr val="tx2"/>
                </a:solidFill>
                <a:latin typeface="华文中宋" pitchFamily="2" charset="-122"/>
                <a:ea typeface="华文中宋" pitchFamily="2" charset="-122"/>
              </a:rPr>
              <a:t>宋朝统治者为什么如此重视“茶马互市”呢？</a:t>
            </a:r>
            <a:r>
              <a:rPr lang="en-US" altLang="zh-CN" sz="2400" b="1">
                <a:solidFill>
                  <a:schemeClr val="tx2"/>
                </a:solidFill>
                <a:latin typeface="华文中宋" pitchFamily="2" charset="-122"/>
                <a:ea typeface="华文中宋" pitchFamily="2" charset="-122"/>
              </a:rPr>
              <a:t>……</a:t>
            </a:r>
            <a:r>
              <a:rPr lang="zh-CN" altLang="en-US" sz="2400" b="1">
                <a:solidFill>
                  <a:schemeClr val="tx2"/>
                </a:solidFill>
                <a:latin typeface="华文中宋" pitchFamily="2" charset="-122"/>
                <a:ea typeface="华文中宋" pitchFamily="2" charset="-122"/>
              </a:rPr>
              <a:t>迫使朝廷同西南地区少数民族保持友好关系，以便集中力量与西北少数民族政权抗衡。“茶马互市”除了为朝廷提供一笔巨额茶利收入补充军费之需外，更重要的是，既满足了国家对战马的需要，又维护了宋朝西南边境的安全。（第二段）</a:t>
            </a:r>
            <a:br>
              <a:rPr lang="zh-CN" altLang="en-US" sz="2400" b="1">
                <a:solidFill>
                  <a:schemeClr val="tx2"/>
                </a:solidFill>
                <a:latin typeface="华文中宋" pitchFamily="2" charset="-122"/>
                <a:ea typeface="华文中宋" pitchFamily="2" charset="-122"/>
              </a:rPr>
            </a:br>
            <a:r>
              <a:rPr lang="en-US" altLang="zh-CN" sz="2400" b="1">
                <a:solidFill>
                  <a:schemeClr val="tx2"/>
                </a:solidFill>
                <a:latin typeface="华文中宋" pitchFamily="2" charset="-122"/>
                <a:ea typeface="华文中宋" pitchFamily="2" charset="-122"/>
              </a:rPr>
              <a:t>    </a:t>
            </a:r>
            <a:r>
              <a:rPr lang="zh-CN" altLang="en-US" sz="2400" b="1">
                <a:solidFill>
                  <a:schemeClr val="tx2"/>
                </a:solidFill>
                <a:latin typeface="华文中宋" pitchFamily="2" charset="-122"/>
                <a:ea typeface="华文中宋" pitchFamily="2" charset="-122"/>
              </a:rPr>
              <a:t>那么，藏族为什么也很重视“茶马互市”呢？因为藏族非常喜欢饮茶</a:t>
            </a:r>
            <a:r>
              <a:rPr lang="en-US" altLang="zh-CN" sz="2400" b="1">
                <a:solidFill>
                  <a:schemeClr val="tx2"/>
                </a:solidFill>
                <a:latin typeface="华文中宋" pitchFamily="2" charset="-122"/>
                <a:ea typeface="华文中宋" pitchFamily="2" charset="-122"/>
              </a:rPr>
              <a:t>……</a:t>
            </a:r>
            <a:r>
              <a:rPr lang="zh-CN" altLang="en-US" sz="2400" b="1">
                <a:solidFill>
                  <a:schemeClr val="tx2"/>
                </a:solidFill>
                <a:latin typeface="华文中宋" pitchFamily="2" charset="-122"/>
                <a:ea typeface="华文中宋" pitchFamily="2" charset="-122"/>
              </a:rPr>
              <a:t>对于长期以自给自足的自然经济为主的藏族来说，他们并不需要外界供给很多东西，但茶叶却是绝对不可缺少的。（第三段） </a:t>
            </a:r>
            <a:endParaRPr lang="zh-CN" altLang="en-US" sz="2400" b="1">
              <a:solidFill>
                <a:schemeClr val="tx2"/>
              </a:solidFill>
              <a:latin typeface="华文中宋" pitchFamily="2" charset="-122"/>
              <a:ea typeface="华文中宋" pitchFamily="2" charset="-122"/>
            </a:endParaRPr>
          </a:p>
        </p:txBody>
      </p:sp>
      <p:sp>
        <p:nvSpPr>
          <p:cNvPr id="83973" name="文本框 83972"/>
          <p:cNvSpPr txBox="1"/>
          <p:nvPr/>
        </p:nvSpPr>
        <p:spPr>
          <a:xfrm>
            <a:off x="0" y="5597525"/>
            <a:ext cx="9144000" cy="1235075"/>
          </a:xfrm>
          <a:prstGeom prst="rect">
            <a:avLst/>
          </a:prstGeom>
          <a:noFill/>
          <a:ln w="9525">
            <a:noFill/>
          </a:ln>
        </p:spPr>
        <p:txBody>
          <a:bodyPr>
            <a:spAutoFit/>
          </a:bodyPr>
          <a:p>
            <a:pPr eaLnBrk="0" hangingPunct="0">
              <a:spcBef>
                <a:spcPct val="50000"/>
              </a:spcBef>
            </a:pPr>
            <a:r>
              <a:rPr lang="zh-CN" altLang="en-US" sz="2500" b="1">
                <a:solidFill>
                  <a:schemeClr val="accent2"/>
                </a:solidFill>
                <a:latin typeface="黑体" panose="02010609060101010101" pitchFamily="2" charset="-122"/>
                <a:ea typeface="黑体" panose="02010609060101010101" pitchFamily="2" charset="-122"/>
              </a:rPr>
              <a:t>【试题】关于</a:t>
            </a:r>
            <a:r>
              <a:rPr lang="zh-CN" altLang="en-US" sz="2500" b="1">
                <a:solidFill>
                  <a:srgbClr val="FF0000"/>
                </a:solidFill>
                <a:latin typeface="黑体" panose="02010609060101010101" pitchFamily="2" charset="-122"/>
                <a:ea typeface="黑体" panose="02010609060101010101" pitchFamily="2" charset="-122"/>
              </a:rPr>
              <a:t>宋朝统治者</a:t>
            </a:r>
            <a:r>
              <a:rPr lang="zh-CN" altLang="en-US" sz="2500" b="1">
                <a:solidFill>
                  <a:schemeClr val="accent2"/>
                </a:solidFill>
                <a:latin typeface="黑体" panose="02010609060101010101" pitchFamily="2" charset="-122"/>
                <a:ea typeface="黑体" panose="02010609060101010101" pitchFamily="2" charset="-122"/>
              </a:rPr>
              <a:t>重视“茶马互市”的目的，下列表述错误的一项是（</a:t>
            </a:r>
            <a:r>
              <a:rPr lang="en-US" altLang="zh-CN" sz="2500" b="1">
                <a:solidFill>
                  <a:schemeClr val="accent2"/>
                </a:solidFill>
                <a:latin typeface="黑体" panose="02010609060101010101" pitchFamily="2" charset="-122"/>
                <a:ea typeface="黑体" panose="02010609060101010101" pitchFamily="2" charset="-122"/>
              </a:rPr>
              <a:t>  </a:t>
            </a:r>
            <a:r>
              <a:rPr lang="zh-CN" altLang="en-US" sz="2500" b="1">
                <a:solidFill>
                  <a:schemeClr val="accent2"/>
                </a:solidFill>
                <a:latin typeface="黑体" panose="02010609060101010101" pitchFamily="2" charset="-122"/>
                <a:ea typeface="黑体" panose="02010609060101010101" pitchFamily="2" charset="-122"/>
              </a:rPr>
              <a:t>）（全国卷</a:t>
            </a:r>
            <a:r>
              <a:rPr lang="en-US" altLang="zh-CN" sz="2500" b="1">
                <a:solidFill>
                  <a:schemeClr val="accent2"/>
                </a:solidFill>
                <a:latin typeface="黑体" panose="02010609060101010101" pitchFamily="2" charset="-122"/>
                <a:ea typeface="黑体" panose="02010609060101010101" pitchFamily="2" charset="-122"/>
              </a:rPr>
              <a:t>l</a:t>
            </a:r>
            <a:r>
              <a:rPr lang="zh-CN" altLang="en-US" sz="2500" b="1">
                <a:solidFill>
                  <a:schemeClr val="accent2"/>
                </a:solidFill>
                <a:latin typeface="黑体" panose="02010609060101010101" pitchFamily="2" charset="-122"/>
                <a:ea typeface="黑体" panose="02010609060101010101" pitchFamily="2" charset="-122"/>
              </a:rPr>
              <a:t>第</a:t>
            </a:r>
            <a:r>
              <a:rPr lang="en-US" altLang="zh-CN" sz="2500" b="1">
                <a:solidFill>
                  <a:schemeClr val="accent2"/>
                </a:solidFill>
                <a:latin typeface="黑体" panose="02010609060101010101" pitchFamily="2" charset="-122"/>
                <a:ea typeface="黑体" panose="02010609060101010101" pitchFamily="2" charset="-122"/>
              </a:rPr>
              <a:t>8</a:t>
            </a:r>
            <a:r>
              <a:rPr lang="zh-CN" altLang="en-US" sz="2500" b="1">
                <a:solidFill>
                  <a:schemeClr val="accent2"/>
                </a:solidFill>
                <a:latin typeface="黑体" panose="02010609060101010101" pitchFamily="2" charset="-122"/>
                <a:ea typeface="黑体" panose="02010609060101010101" pitchFamily="2" charset="-122"/>
              </a:rPr>
              <a:t>题）</a:t>
            </a:r>
            <a:br>
              <a:rPr lang="zh-CN" altLang="en-US" sz="2500" b="1">
                <a:solidFill>
                  <a:schemeClr val="accent2"/>
                </a:solidFill>
                <a:latin typeface="黑体" panose="02010609060101010101" pitchFamily="2" charset="-122"/>
                <a:ea typeface="黑体" panose="02010609060101010101" pitchFamily="2" charset="-122"/>
              </a:rPr>
            </a:br>
            <a:r>
              <a:rPr lang="en-US" altLang="zh-CN" sz="2500" b="1">
                <a:solidFill>
                  <a:schemeClr val="accent2"/>
                </a:solidFill>
                <a:latin typeface="黑体" panose="02010609060101010101" pitchFamily="2" charset="-122"/>
                <a:ea typeface="黑体" panose="02010609060101010101" pitchFamily="2" charset="-122"/>
              </a:rPr>
              <a:t>    D.</a:t>
            </a:r>
            <a:r>
              <a:rPr lang="zh-CN" altLang="en-US" sz="2500" b="1">
                <a:solidFill>
                  <a:schemeClr val="accent2"/>
                </a:solidFill>
                <a:latin typeface="黑体" panose="02010609060101010101" pitchFamily="2" charset="-122"/>
                <a:ea typeface="黑体" panose="02010609060101010101" pitchFamily="2" charset="-122"/>
              </a:rPr>
              <a:t>藏族非常喜欢饮茶，以马易茶可以满足他们对茶叶的需求</a:t>
            </a:r>
            <a:endParaRPr lang="zh-CN" altLang="en-US" sz="2500" b="1">
              <a:solidFill>
                <a:schemeClr val="accent2"/>
              </a:solidFill>
              <a:latin typeface="黑体" panose="02010609060101010101" pitchFamily="2" charset="-122"/>
              <a:ea typeface="黑体" panose="02010609060101010101" pitchFamily="2" charset="-122"/>
            </a:endParaRPr>
          </a:p>
        </p:txBody>
      </p:sp>
      <p:sp>
        <p:nvSpPr>
          <p:cNvPr id="83974" name="直接连接符 83973"/>
          <p:cNvSpPr/>
          <p:nvPr/>
        </p:nvSpPr>
        <p:spPr>
          <a:xfrm>
            <a:off x="2339975" y="2565400"/>
            <a:ext cx="5761038" cy="30163"/>
          </a:xfrm>
          <a:prstGeom prst="line">
            <a:avLst/>
          </a:prstGeom>
          <a:ln w="38100" cap="flat" cmpd="sng">
            <a:solidFill>
              <a:srgbClr val="FFFF00"/>
            </a:solidFill>
            <a:prstDash val="solid"/>
            <a:headEnd type="none" w="med" len="med"/>
            <a:tailEnd type="none" w="med" len="med"/>
          </a:ln>
        </p:spPr>
      </p:sp>
      <p:sp>
        <p:nvSpPr>
          <p:cNvPr id="83975" name="直接连接符 83974"/>
          <p:cNvSpPr/>
          <p:nvPr/>
        </p:nvSpPr>
        <p:spPr>
          <a:xfrm>
            <a:off x="1462088" y="4349750"/>
            <a:ext cx="5040312" cy="0"/>
          </a:xfrm>
          <a:prstGeom prst="line">
            <a:avLst/>
          </a:prstGeom>
          <a:ln w="38100" cap="flat" cmpd="sng">
            <a:solidFill>
              <a:srgbClr val="FFFF00"/>
            </a:solidFill>
            <a:prstDash val="solid"/>
            <a:headEnd type="none" w="med" len="med"/>
            <a:tailEnd type="none" w="med" len="med"/>
          </a:ln>
        </p:spPr>
      </p:sp>
      <p:sp>
        <p:nvSpPr>
          <p:cNvPr id="83976" name="椭圆 83975"/>
          <p:cNvSpPr/>
          <p:nvPr/>
        </p:nvSpPr>
        <p:spPr>
          <a:xfrm>
            <a:off x="2628900" y="2133600"/>
            <a:ext cx="1905000" cy="431800"/>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83977" name="椭圆 83976"/>
          <p:cNvSpPr/>
          <p:nvPr/>
        </p:nvSpPr>
        <p:spPr>
          <a:xfrm>
            <a:off x="1258888" y="4005263"/>
            <a:ext cx="936625" cy="457200"/>
          </a:xfrm>
          <a:prstGeom prst="ellipse">
            <a:avLst/>
          </a:prstGeom>
          <a:noFill/>
          <a:ln w="38100" cap="flat" cmpd="sng">
            <a:solidFill>
              <a:srgbClr val="FFFF00"/>
            </a:solidFill>
            <a:prstDash val="solid"/>
            <a:headEnd type="none" w="med" len="med"/>
            <a:tailEnd type="none" w="med" len="med"/>
          </a:ln>
        </p:spPr>
        <p:txBody>
          <a:bodyPr/>
          <a:p>
            <a:endParaRPr lang="zh-CN" altLang="en-US"/>
          </a:p>
        </p:txBody>
      </p:sp>
      <p:sp>
        <p:nvSpPr>
          <p:cNvPr id="83978" name="椭圆 83977"/>
          <p:cNvSpPr/>
          <p:nvPr/>
        </p:nvSpPr>
        <p:spPr>
          <a:xfrm>
            <a:off x="1828800" y="5562600"/>
            <a:ext cx="1905000" cy="533400"/>
          </a:xfrm>
          <a:prstGeom prst="ellipse">
            <a:avLst/>
          </a:prstGeom>
          <a:noFill/>
          <a:ln w="38100" cap="flat" cmpd="sng">
            <a:solidFill>
              <a:srgbClr val="FFFFFF"/>
            </a:solidFill>
            <a:prstDash val="solid"/>
            <a:headEnd type="none" w="med" len="med"/>
            <a:tailEnd type="none" w="med" len="med"/>
          </a:ln>
        </p:spPr>
        <p:txBody>
          <a:bodyPr/>
          <a:p>
            <a:endParaRPr lang="zh-CN" altLang="en-US"/>
          </a:p>
        </p:txBody>
      </p:sp>
      <p:sp>
        <p:nvSpPr>
          <p:cNvPr id="83979" name="椭圆 83978"/>
          <p:cNvSpPr/>
          <p:nvPr/>
        </p:nvSpPr>
        <p:spPr>
          <a:xfrm>
            <a:off x="762000" y="6324600"/>
            <a:ext cx="685800" cy="533400"/>
          </a:xfrm>
          <a:prstGeom prst="ellipse">
            <a:avLst/>
          </a:prstGeom>
          <a:noFill/>
          <a:ln w="38100" cap="flat" cmpd="sng">
            <a:solidFill>
              <a:srgbClr val="FFFFFF"/>
            </a:solidFill>
            <a:prstDash val="solid"/>
            <a:headEnd type="none" w="med" len="med"/>
            <a:tailEnd type="none" w="med" len="med"/>
          </a:ln>
        </p:spPr>
        <p:txBody>
          <a:bodyPr/>
          <a:p>
            <a:endParaRPr lang="zh-CN" altLang="en-US"/>
          </a:p>
        </p:txBody>
      </p:sp>
      <p:sp>
        <p:nvSpPr>
          <p:cNvPr id="83980" name="线形标注 1 83979"/>
          <p:cNvSpPr/>
          <p:nvPr/>
        </p:nvSpPr>
        <p:spPr>
          <a:xfrm>
            <a:off x="4284663" y="5013325"/>
            <a:ext cx="1547812" cy="609600"/>
          </a:xfrm>
          <a:prstGeom prst="borderCallout1">
            <a:avLst>
              <a:gd name="adj1" fmla="val 18750"/>
              <a:gd name="adj2" fmla="val -4921"/>
              <a:gd name="adj3" fmla="val 241667"/>
              <a:gd name="adj4" fmla="val -183588"/>
            </a:avLst>
          </a:prstGeom>
          <a:solidFill>
            <a:schemeClr val="bg1"/>
          </a:solidFill>
          <a:ln w="38100" cap="flat" cmpd="sng">
            <a:solidFill>
              <a:srgbClr val="FFFFFF"/>
            </a:solidFill>
            <a:prstDash val="solid"/>
            <a:miter/>
            <a:headEnd type="none" w="med" len="med"/>
            <a:tailEnd type="none" w="med" len="med"/>
          </a:ln>
        </p:spPr>
        <p:txBody>
          <a:bodyPr anchor="ctr"/>
          <a:p>
            <a:pPr algn="ctr"/>
            <a:r>
              <a:rPr lang="zh-CN" altLang="en-US" sz="2400" b="1">
                <a:latin typeface="Times New Roman" panose="02020603050405020304" pitchFamily="2" charset="0"/>
                <a:ea typeface="黑体" panose="02010609060101010101" pitchFamily="2" charset="-122"/>
              </a:rPr>
              <a:t>彼此不分</a:t>
            </a:r>
            <a:endParaRPr lang="zh-CN" altLang="en-US" sz="2400" b="1">
              <a:latin typeface="Times New Roman" panose="02020603050405020304" pitchFamily="2" charset="0"/>
              <a:ea typeface="黑体" panose="02010609060101010101" pitchFamily="2" charset="-122"/>
            </a:endParaRPr>
          </a:p>
        </p:txBody>
      </p:sp>
      <p:sp>
        <p:nvSpPr>
          <p:cNvPr id="83981" name="矩形 83980"/>
          <p:cNvSpPr/>
          <p:nvPr/>
        </p:nvSpPr>
        <p:spPr>
          <a:xfrm>
            <a:off x="0" y="908050"/>
            <a:ext cx="9144000" cy="1152525"/>
          </a:xfrm>
          <a:prstGeom prst="rect">
            <a:avLst/>
          </a:prstGeom>
          <a:solidFill>
            <a:srgbClr val="FFFF99">
              <a:alpha val="100000"/>
            </a:srgbClr>
          </a:solid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3200" b="1">
                <a:solidFill>
                  <a:srgbClr val="FFFFFF"/>
                </a:solidFill>
                <a:effectLst>
                  <a:outerShdw blurRad="38100" dist="38100" dir="2700000">
                    <a:srgbClr val="000000"/>
                  </a:outerShdw>
                </a:effectLst>
                <a:latin typeface="华文中宋" pitchFamily="2" charset="-122"/>
                <a:ea typeface="华文中宋" pitchFamily="2" charset="-122"/>
              </a:rPr>
              <a:t>     </a:t>
            </a:r>
            <a:r>
              <a:rPr lang="zh-CN" altLang="en-US" sz="3200" b="1">
                <a:solidFill>
                  <a:srgbClr val="6600CC"/>
                </a:solidFill>
                <a:effectLst>
                  <a:outerShdw blurRad="38100" dist="38100" dir="2700000">
                    <a:srgbClr val="000000"/>
                  </a:outerShdw>
                </a:effectLst>
                <a:latin typeface="华文中宋" pitchFamily="2" charset="-122"/>
                <a:ea typeface="汉仪楷体简" panose="02010609000101010101" charset="-122"/>
              </a:rPr>
              <a:t>主要指命题人在解释概念，或转述文意时，故意弄错对象，迷惑考生，使考生误入歧途。</a:t>
            </a:r>
            <a:r>
              <a:rPr lang="zh-CN" altLang="en-US" sz="3200">
                <a:latin typeface="华文中宋" pitchFamily="2" charset="-122"/>
                <a:ea typeface="华文中宋" pitchFamily="2" charset="-122"/>
              </a:rPr>
              <a:t> </a:t>
            </a:r>
            <a:endParaRPr lang="zh-CN" altLang="en-US" sz="3200">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3981"/>
                                        </p:tgtEl>
                                        <p:attrNameLst>
                                          <p:attrName>style.visibility</p:attrName>
                                        </p:attrNameLst>
                                      </p:cBhvr>
                                      <p:to>
                                        <p:strVal val="visible"/>
                                      </p:to>
                                    </p:set>
                                    <p:anim calcmode="discrete" valueType="clr">
                                      <p:cBhvr override="childStyle">
                                        <p:cTn id="7" dur="80"/>
                                        <p:tgtEl>
                                          <p:spTgt spid="8398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3981"/>
                                        </p:tgtEl>
                                        <p:attrNameLst>
                                          <p:attrName>fillcolor</p:attrName>
                                        </p:attrNameLst>
                                      </p:cBhvr>
                                      <p:tavLst>
                                        <p:tav tm="0">
                                          <p:val>
                                            <p:clrVal>
                                              <a:schemeClr val="accent2"/>
                                            </p:clrVal>
                                          </p:val>
                                        </p:tav>
                                        <p:tav tm="50000">
                                          <p:val>
                                            <p:clrVal>
                                              <a:schemeClr val="hlink"/>
                                            </p:clrVal>
                                          </p:val>
                                        </p:tav>
                                      </p:tavLst>
                                    </p:anim>
                                    <p:set>
                                      <p:cBhvr>
                                        <p:cTn id="9" dur="80"/>
                                        <p:tgtEl>
                                          <p:spTgt spid="8398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83972"/>
                                        </p:tgtEl>
                                        <p:attrNameLst>
                                          <p:attrName>style.visibility</p:attrName>
                                        </p:attrNameLst>
                                      </p:cBhvr>
                                      <p:to>
                                        <p:strVal val="visible"/>
                                      </p:to>
                                    </p:set>
                                    <p:anim calcmode="lin" valueType="num">
                                      <p:cBhvr additive="base">
                                        <p:cTn id="14" dur="500" fill="hold"/>
                                        <p:tgtEl>
                                          <p:spTgt spid="83972"/>
                                        </p:tgtEl>
                                        <p:attrNameLst>
                                          <p:attrName>ppt_x</p:attrName>
                                        </p:attrNameLst>
                                      </p:cBhvr>
                                      <p:tavLst>
                                        <p:tav tm="0">
                                          <p:val>
                                            <p:strVal val="0-#ppt_w/2"/>
                                          </p:val>
                                        </p:tav>
                                        <p:tav tm="100000">
                                          <p:val>
                                            <p:strVal val="#ppt_x"/>
                                          </p:val>
                                        </p:tav>
                                      </p:tavLst>
                                    </p:anim>
                                    <p:anim calcmode="lin" valueType="num">
                                      <p:cBhvr additive="base">
                                        <p:cTn id="15" dur="500" fill="hold"/>
                                        <p:tgtEl>
                                          <p:spTgt spid="8397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83973"/>
                                        </p:tgtEl>
                                        <p:attrNameLst>
                                          <p:attrName>style.visibility</p:attrName>
                                        </p:attrNameLst>
                                      </p:cBhvr>
                                      <p:to>
                                        <p:strVal val="visible"/>
                                      </p:to>
                                    </p:set>
                                    <p:anim calcmode="lin" valueType="num">
                                      <p:cBhvr additive="base">
                                        <p:cTn id="20" dur="500" fill="hold"/>
                                        <p:tgtEl>
                                          <p:spTgt spid="83973"/>
                                        </p:tgtEl>
                                        <p:attrNameLst>
                                          <p:attrName>ppt_x</p:attrName>
                                        </p:attrNameLst>
                                      </p:cBhvr>
                                      <p:tavLst>
                                        <p:tav tm="0">
                                          <p:val>
                                            <p:strVal val="0-#ppt_w/2"/>
                                          </p:val>
                                        </p:tav>
                                        <p:tav tm="100000">
                                          <p:val>
                                            <p:strVal val="#ppt_x"/>
                                          </p:val>
                                        </p:tav>
                                      </p:tavLst>
                                    </p:anim>
                                    <p:anim calcmode="lin" valueType="num">
                                      <p:cBhvr additive="base">
                                        <p:cTn id="21" dur="500" fill="hold"/>
                                        <p:tgtEl>
                                          <p:spTgt spid="83973"/>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83974"/>
                                        </p:tgtEl>
                                        <p:attrNameLst>
                                          <p:attrName>style.visibility</p:attrName>
                                        </p:attrNameLst>
                                      </p:cBhvr>
                                      <p:to>
                                        <p:strVal val="visible"/>
                                      </p:to>
                                    </p:set>
                                    <p:anim calcmode="lin" valueType="num">
                                      <p:cBhvr additive="base">
                                        <p:cTn id="26" dur="500" fill="hold"/>
                                        <p:tgtEl>
                                          <p:spTgt spid="83974"/>
                                        </p:tgtEl>
                                        <p:attrNameLst>
                                          <p:attrName>ppt_x</p:attrName>
                                        </p:attrNameLst>
                                      </p:cBhvr>
                                      <p:tavLst>
                                        <p:tav tm="0">
                                          <p:val>
                                            <p:strVal val="0-#ppt_w/2"/>
                                          </p:val>
                                        </p:tav>
                                        <p:tav tm="100000">
                                          <p:val>
                                            <p:strVal val="#ppt_x"/>
                                          </p:val>
                                        </p:tav>
                                      </p:tavLst>
                                    </p:anim>
                                    <p:anim calcmode="lin" valueType="num">
                                      <p:cBhvr additive="base">
                                        <p:cTn id="27" dur="500" fill="hold"/>
                                        <p:tgtEl>
                                          <p:spTgt spid="839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83975"/>
                                        </p:tgtEl>
                                        <p:attrNameLst>
                                          <p:attrName>style.visibility</p:attrName>
                                        </p:attrNameLst>
                                      </p:cBhvr>
                                      <p:to>
                                        <p:strVal val="visible"/>
                                      </p:to>
                                    </p:set>
                                    <p:anim calcmode="lin" valueType="num">
                                      <p:cBhvr additive="base">
                                        <p:cTn id="32" dur="500" fill="hold"/>
                                        <p:tgtEl>
                                          <p:spTgt spid="83975"/>
                                        </p:tgtEl>
                                        <p:attrNameLst>
                                          <p:attrName>ppt_x</p:attrName>
                                        </p:attrNameLst>
                                      </p:cBhvr>
                                      <p:tavLst>
                                        <p:tav tm="0">
                                          <p:val>
                                            <p:strVal val="0-#ppt_w/2"/>
                                          </p:val>
                                        </p:tav>
                                        <p:tav tm="100000">
                                          <p:val>
                                            <p:strVal val="#ppt_x"/>
                                          </p:val>
                                        </p:tav>
                                      </p:tavLst>
                                    </p:anim>
                                    <p:anim calcmode="lin" valueType="num">
                                      <p:cBhvr additive="base">
                                        <p:cTn id="33" dur="500" fill="hold"/>
                                        <p:tgtEl>
                                          <p:spTgt spid="8397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83976"/>
                                        </p:tgtEl>
                                        <p:attrNameLst>
                                          <p:attrName>style.visibility</p:attrName>
                                        </p:attrNameLst>
                                      </p:cBhvr>
                                      <p:to>
                                        <p:strVal val="visible"/>
                                      </p:to>
                                    </p:set>
                                    <p:anim calcmode="lin" valueType="num">
                                      <p:cBhvr additive="base">
                                        <p:cTn id="38" dur="500" fill="hold"/>
                                        <p:tgtEl>
                                          <p:spTgt spid="83976"/>
                                        </p:tgtEl>
                                        <p:attrNameLst>
                                          <p:attrName>ppt_x</p:attrName>
                                        </p:attrNameLst>
                                      </p:cBhvr>
                                      <p:tavLst>
                                        <p:tav tm="0">
                                          <p:val>
                                            <p:strVal val="0-#ppt_w/2"/>
                                          </p:val>
                                        </p:tav>
                                        <p:tav tm="100000">
                                          <p:val>
                                            <p:strVal val="#ppt_x"/>
                                          </p:val>
                                        </p:tav>
                                      </p:tavLst>
                                    </p:anim>
                                    <p:anim calcmode="lin" valueType="num">
                                      <p:cBhvr additive="base">
                                        <p:cTn id="39" dur="500" fill="hold"/>
                                        <p:tgtEl>
                                          <p:spTgt spid="83976"/>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83977"/>
                                        </p:tgtEl>
                                        <p:attrNameLst>
                                          <p:attrName>style.visibility</p:attrName>
                                        </p:attrNameLst>
                                      </p:cBhvr>
                                      <p:to>
                                        <p:strVal val="visible"/>
                                      </p:to>
                                    </p:set>
                                    <p:anim calcmode="lin" valueType="num">
                                      <p:cBhvr additive="base">
                                        <p:cTn id="44" dur="500" fill="hold"/>
                                        <p:tgtEl>
                                          <p:spTgt spid="83977"/>
                                        </p:tgtEl>
                                        <p:attrNameLst>
                                          <p:attrName>ppt_x</p:attrName>
                                        </p:attrNameLst>
                                      </p:cBhvr>
                                      <p:tavLst>
                                        <p:tav tm="0">
                                          <p:val>
                                            <p:strVal val="0-#ppt_w/2"/>
                                          </p:val>
                                        </p:tav>
                                        <p:tav tm="100000">
                                          <p:val>
                                            <p:strVal val="#ppt_x"/>
                                          </p:val>
                                        </p:tav>
                                      </p:tavLst>
                                    </p:anim>
                                    <p:anim calcmode="lin" valueType="num">
                                      <p:cBhvr additive="base">
                                        <p:cTn id="45" dur="500" fill="hold"/>
                                        <p:tgtEl>
                                          <p:spTgt spid="8397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83978"/>
                                        </p:tgtEl>
                                        <p:attrNameLst>
                                          <p:attrName>style.visibility</p:attrName>
                                        </p:attrNameLst>
                                      </p:cBhvr>
                                      <p:to>
                                        <p:strVal val="visible"/>
                                      </p:to>
                                    </p:set>
                                    <p:anim calcmode="lin" valueType="num">
                                      <p:cBhvr additive="base">
                                        <p:cTn id="50" dur="500" fill="hold"/>
                                        <p:tgtEl>
                                          <p:spTgt spid="83978"/>
                                        </p:tgtEl>
                                        <p:attrNameLst>
                                          <p:attrName>ppt_x</p:attrName>
                                        </p:attrNameLst>
                                      </p:cBhvr>
                                      <p:tavLst>
                                        <p:tav tm="0">
                                          <p:val>
                                            <p:strVal val="0-#ppt_w/2"/>
                                          </p:val>
                                        </p:tav>
                                        <p:tav tm="100000">
                                          <p:val>
                                            <p:strVal val="#ppt_x"/>
                                          </p:val>
                                        </p:tav>
                                      </p:tavLst>
                                    </p:anim>
                                    <p:anim calcmode="lin" valueType="num">
                                      <p:cBhvr additive="base">
                                        <p:cTn id="51" dur="500" fill="hold"/>
                                        <p:tgtEl>
                                          <p:spTgt spid="8397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83979"/>
                                        </p:tgtEl>
                                        <p:attrNameLst>
                                          <p:attrName>style.visibility</p:attrName>
                                        </p:attrNameLst>
                                      </p:cBhvr>
                                      <p:to>
                                        <p:strVal val="visible"/>
                                      </p:to>
                                    </p:set>
                                    <p:anim calcmode="lin" valueType="num">
                                      <p:cBhvr additive="base">
                                        <p:cTn id="56" dur="500" fill="hold"/>
                                        <p:tgtEl>
                                          <p:spTgt spid="83979"/>
                                        </p:tgtEl>
                                        <p:attrNameLst>
                                          <p:attrName>ppt_x</p:attrName>
                                        </p:attrNameLst>
                                      </p:cBhvr>
                                      <p:tavLst>
                                        <p:tav tm="0">
                                          <p:val>
                                            <p:strVal val="0-#ppt_w/2"/>
                                          </p:val>
                                        </p:tav>
                                        <p:tav tm="100000">
                                          <p:val>
                                            <p:strVal val="#ppt_x"/>
                                          </p:val>
                                        </p:tav>
                                      </p:tavLst>
                                    </p:anim>
                                    <p:anim calcmode="lin" valueType="num">
                                      <p:cBhvr additive="base">
                                        <p:cTn id="57"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83980"/>
                                        </p:tgtEl>
                                        <p:attrNameLst>
                                          <p:attrName>style.visibility</p:attrName>
                                        </p:attrNameLst>
                                      </p:cBhvr>
                                      <p:to>
                                        <p:strVal val="visible"/>
                                      </p:to>
                                    </p:set>
                                    <p:anim calcmode="lin" valueType="num">
                                      <p:cBhvr additive="base">
                                        <p:cTn id="62" dur="500" fill="hold"/>
                                        <p:tgtEl>
                                          <p:spTgt spid="83980"/>
                                        </p:tgtEl>
                                        <p:attrNameLst>
                                          <p:attrName>ppt_x</p:attrName>
                                        </p:attrNameLst>
                                      </p:cBhvr>
                                      <p:tavLst>
                                        <p:tav tm="0">
                                          <p:val>
                                            <p:strVal val="0-#ppt_w/2"/>
                                          </p:val>
                                        </p:tav>
                                        <p:tav tm="100000">
                                          <p:val>
                                            <p:strVal val="#ppt_x"/>
                                          </p:val>
                                        </p:tav>
                                      </p:tavLst>
                                    </p:anim>
                                    <p:anim calcmode="lin" valueType="num">
                                      <p:cBhvr additive="base">
                                        <p:cTn id="63" dur="500" fill="hold"/>
                                        <p:tgtEl>
                                          <p:spTgt spid="839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animBg="1"/>
      <p:bldP spid="83973" grpId="0"/>
      <p:bldP spid="83980" grpId="0" animBg="1"/>
      <p:bldP spid="83981" grpId="0" bldLvl="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4994" name="Text Box 2"/>
          <p:cNvSpPr/>
          <p:nvPr/>
        </p:nvSpPr>
        <p:spPr>
          <a:xfrm>
            <a:off x="1116013" y="3644900"/>
            <a:ext cx="6985000" cy="2014538"/>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4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Lucida Sans Unicode" panose="020B0602030504020204" charset="0"/>
                <a:ea typeface="华文细黑" charset="-122"/>
                <a:sym typeface="黑体" panose="02010609060101010101" pitchFamily="2" charset="-122"/>
              </a:rPr>
              <a:t>仔细阅读文章，掌握原文相关信息中的关键词语。</a:t>
            </a:r>
            <a:endParaRPr lang="zh-CN" altLang="en-US" sz="3200" dirty="0">
              <a:solidFill>
                <a:srgbClr val="0000CC"/>
              </a:solidFill>
              <a:latin typeface="Lucida Sans Unicode" panose="020B0602030504020204" charset="0"/>
              <a:ea typeface="Lucida Sans Unicode" panose="020B0602030504020204" charset="0"/>
              <a:sym typeface="Lucida Sans Unicode" panose="020B0602030504020204" charset="0"/>
            </a:endParaRPr>
          </a:p>
        </p:txBody>
      </p:sp>
      <p:sp>
        <p:nvSpPr>
          <p:cNvPr id="84995" name="Text Box 3"/>
          <p:cNvSpPr/>
          <p:nvPr/>
        </p:nvSpPr>
        <p:spPr>
          <a:xfrm>
            <a:off x="0" y="620713"/>
            <a:ext cx="8964613" cy="2163762"/>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命题陷阱之九</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：相似与相关 （偷换概念） </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    </a:t>
            </a:r>
            <a:r>
              <a:rPr lang="zh-CN" altLang="en-US" sz="3600" b="1" dirty="0">
                <a:solidFill>
                  <a:srgbClr val="FF0000"/>
                </a:solidFill>
                <a:latin typeface="汉仪楷体简" panose="02010609000101010101" charset="-122"/>
                <a:ea typeface="汉仪楷体简" panose="02010609000101010101" charset="-122"/>
                <a:sym typeface="黑体" panose="02010609060101010101" pitchFamily="2" charset="-122"/>
              </a:rPr>
              <a:t> </a:t>
            </a:r>
            <a:r>
              <a:rPr lang="zh-CN" altLang="en-US" sz="3200" b="1" dirty="0">
                <a:solidFill>
                  <a:srgbClr val="0000CC"/>
                </a:solidFill>
                <a:latin typeface="汉仪楷体简" panose="02010609000101010101" charset="-122"/>
                <a:ea typeface="汉仪楷体简" panose="02010609000101010101" charset="-122"/>
                <a:sym typeface="黑体" panose="02010609060101010101" pitchFamily="2" charset="-122"/>
              </a:rPr>
              <a:t>命题人巧妙地利用</a:t>
            </a:r>
            <a:r>
              <a:rPr lang="zh-CN" altLang="en-US" sz="3200" b="1" dirty="0">
                <a:solidFill>
                  <a:srgbClr val="FF0000"/>
                </a:solidFill>
                <a:latin typeface="汉仪楷体简" panose="02010609000101010101" charset="-122"/>
                <a:ea typeface="汉仪楷体简" panose="02010609000101010101" charset="-122"/>
                <a:sym typeface="黑体" panose="02010609060101010101" pitchFamily="2" charset="-122"/>
              </a:rPr>
              <a:t>不等值的词语</a:t>
            </a:r>
            <a:r>
              <a:rPr lang="zh-CN" altLang="en-US" sz="3200" b="1" dirty="0">
                <a:solidFill>
                  <a:srgbClr val="0000CC"/>
                </a:solidFill>
                <a:latin typeface="汉仪楷体简" panose="02010609000101010101" charset="-122"/>
                <a:ea typeface="汉仪楷体简" panose="02010609000101010101" charset="-122"/>
                <a:sym typeface="黑体" panose="02010609060101010101" pitchFamily="2" charset="-122"/>
              </a:rPr>
              <a:t>来偷换原文相关信息中的词语，或增加，或遗漏，或更换，以图瞒天过海。</a:t>
            </a:r>
            <a:endParaRPr lang="zh-CN" altLang="en-US" sz="1800" b="1" dirty="0">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p:cTn id="7" dur="500" fill="hold"/>
                                        <p:tgtEl>
                                          <p:spTgt spid="84995"/>
                                        </p:tgtEl>
                                        <p:attrNameLst>
                                          <p:attrName>ppt_x</p:attrName>
                                        </p:attrNameLst>
                                      </p:cBhvr>
                                      <p:tavLst>
                                        <p:tav tm="0">
                                          <p:val>
                                            <p:strVal val="#ppt_x"/>
                                          </p:val>
                                        </p:tav>
                                        <p:tav tm="100000">
                                          <p:val>
                                            <p:strVal val="#ppt_x"/>
                                          </p:val>
                                        </p:tav>
                                      </p:tavLst>
                                    </p:anim>
                                    <p:anim calcmode="lin" valueType="num">
                                      <p:cBhvr>
                                        <p:cTn id="8" dur="500" fill="hold"/>
                                        <p:tgtEl>
                                          <p:spTgt spid="849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4994"/>
                                        </p:tgtEl>
                                        <p:attrNameLst>
                                          <p:attrName>style.visibility</p:attrName>
                                        </p:attrNameLst>
                                      </p:cBhvr>
                                      <p:to>
                                        <p:strVal val="visible"/>
                                      </p:to>
                                    </p:set>
                                    <p:anim calcmode="lin" valueType="num">
                                      <p:cBhvr>
                                        <p:cTn id="13" dur="500" fill="hold"/>
                                        <p:tgtEl>
                                          <p:spTgt spid="84994"/>
                                        </p:tgtEl>
                                        <p:attrNameLst>
                                          <p:attrName>ppt_x</p:attrName>
                                        </p:attrNameLst>
                                      </p:cBhvr>
                                      <p:tavLst>
                                        <p:tav tm="0">
                                          <p:val>
                                            <p:strVal val="#ppt_x"/>
                                          </p:val>
                                        </p:tav>
                                        <p:tav tm="100000">
                                          <p:val>
                                            <p:strVal val="#ppt_x"/>
                                          </p:val>
                                        </p:tav>
                                      </p:tavLst>
                                    </p:anim>
                                    <p:anim calcmode="lin" valueType="num">
                                      <p:cBhvr>
                                        <p:cTn id="14" dur="500" fill="hold"/>
                                        <p:tgtEl>
                                          <p:spTgt spid="849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bldLvl="0"/>
      <p:bldP spid="84995"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文本占位符 21505"/>
          <p:cNvSpPr>
            <a:spLocks noGrp="1" noRot="1"/>
          </p:cNvSpPr>
          <p:nvPr>
            <p:ph type="body" idx="1"/>
          </p:nvPr>
        </p:nvSpPr>
        <p:spPr>
          <a:xfrm>
            <a:off x="53975" y="476250"/>
            <a:ext cx="9009063" cy="6165850"/>
          </a:xfrm>
          <a:ln/>
        </p:spPr>
        <p:txBody>
          <a:bodyPr vert="horz">
            <a:normAutofit/>
          </a:bodyPr>
          <a:p>
            <a:pPr>
              <a:lnSpc>
                <a:spcPct val="130000"/>
              </a:lnSpc>
            </a:pPr>
            <a:r>
              <a:rPr lang="zh-CN" altLang="en-US" sz="2800" b="1" dirty="0">
                <a:latin typeface="汉仪楷体简" panose="02010609000101010101" charset="-122"/>
                <a:ea typeface="汉仪楷体简" panose="02010609000101010101" charset="-122"/>
              </a:rPr>
              <a:t>1、</a:t>
            </a:r>
            <a:r>
              <a:rPr lang="zh-CN" altLang="en-US" sz="2800" b="1" dirty="0">
                <a:solidFill>
                  <a:srgbClr val="FF0000"/>
                </a:solidFill>
                <a:latin typeface="汉仪楷体简" panose="02010609000101010101" charset="-122"/>
                <a:ea typeface="汉仪楷体简" panose="02010609000101010101" charset="-122"/>
              </a:rPr>
              <a:t>确定文本内容的类型，</a:t>
            </a:r>
            <a:r>
              <a:rPr lang="zh-CN" altLang="en-US" sz="2800" b="1" dirty="0">
                <a:latin typeface="汉仪楷体简" panose="02010609000101010101" charset="-122"/>
                <a:ea typeface="汉仪楷体简" panose="02010609000101010101" charset="-122"/>
              </a:rPr>
              <a:t>平时的阅读中政治、经济、文学、美学、史学、教育、社会现象与社会问题等</a:t>
            </a:r>
            <a:r>
              <a:rPr lang="zh-CN" altLang="en-US" sz="2800" b="1" dirty="0">
                <a:solidFill>
                  <a:srgbClr val="FF0000"/>
                </a:solidFill>
                <a:latin typeface="汉仪楷体简" panose="02010609000101010101" charset="-122"/>
                <a:ea typeface="汉仪楷体简" panose="02010609000101010101" charset="-122"/>
              </a:rPr>
              <a:t>各种类型的文本都有所接触，才不会临阵慌忙。</a:t>
            </a:r>
            <a:endParaRPr lang="zh-CN" altLang="en-US" sz="2800" b="1" dirty="0">
              <a:solidFill>
                <a:srgbClr val="FF0000"/>
              </a:solidFill>
              <a:latin typeface="汉仪楷体简" panose="02010609000101010101" charset="-122"/>
              <a:ea typeface="汉仪楷体简" panose="02010609000101010101" charset="-122"/>
            </a:endParaRPr>
          </a:p>
          <a:p>
            <a:pPr>
              <a:lnSpc>
                <a:spcPct val="130000"/>
              </a:lnSpc>
            </a:pPr>
            <a:r>
              <a:rPr lang="zh-CN" altLang="en-US" sz="2800" b="1" dirty="0">
                <a:latin typeface="汉仪楷体简" panose="02010609000101010101" charset="-122"/>
                <a:ea typeface="汉仪楷体简" panose="02010609000101010101" charset="-122"/>
              </a:rPr>
              <a:t>2．</a:t>
            </a:r>
            <a:r>
              <a:rPr lang="zh-CN" altLang="en-US" sz="2800" b="1" dirty="0">
                <a:solidFill>
                  <a:srgbClr val="FF0000"/>
                </a:solidFill>
                <a:latin typeface="汉仪楷体简" panose="02010609000101010101" charset="-122"/>
                <a:ea typeface="汉仪楷体简" panose="02010609000101010101" charset="-122"/>
              </a:rPr>
              <a:t>理清文本的写作思路</a:t>
            </a:r>
            <a:r>
              <a:rPr lang="zh-CN" altLang="en-US" sz="2800" b="1" dirty="0">
                <a:latin typeface="汉仪楷体简" panose="02010609000101010101" charset="-122"/>
                <a:ea typeface="汉仪楷体简" panose="02010609000101010101" charset="-122"/>
              </a:rPr>
              <a:t>，不论文本是立论或驳论或证明或评论等文章，都要搞清其</a:t>
            </a:r>
            <a:r>
              <a:rPr lang="zh-CN" altLang="en-US" sz="2800" b="1" dirty="0">
                <a:solidFill>
                  <a:srgbClr val="FF0000"/>
                </a:solidFill>
                <a:latin typeface="汉仪楷体简" panose="02010609000101010101" charset="-122"/>
                <a:ea typeface="汉仪楷体简" panose="02010609000101010101" charset="-122"/>
              </a:rPr>
              <a:t>中心论点、分论点各是什么，作者想要证明什么，或想阐明什么，或想评论什么；他是怎样论证或阐明的，用了哪些论据，运用了什么方法。</a:t>
            </a:r>
            <a:endParaRPr lang="zh-CN" altLang="en-US" sz="2800" b="1" dirty="0">
              <a:solidFill>
                <a:srgbClr val="FF0000"/>
              </a:solidFill>
              <a:latin typeface="汉仪楷体简" panose="02010609000101010101" charset="-122"/>
              <a:ea typeface="汉仪楷体简" panose="02010609000101010101" charset="-122"/>
            </a:endParaRPr>
          </a:p>
          <a:p>
            <a:pPr>
              <a:lnSpc>
                <a:spcPct val="130000"/>
              </a:lnSpc>
            </a:pPr>
            <a:r>
              <a:rPr lang="zh-CN" altLang="en-US" sz="2800" b="1" dirty="0">
                <a:latin typeface="汉仪楷体简" panose="02010609000101010101" charset="-122"/>
                <a:ea typeface="汉仪楷体简" panose="02010609000101010101" charset="-122"/>
              </a:rPr>
              <a:t>3．</a:t>
            </a:r>
            <a:r>
              <a:rPr lang="zh-CN" altLang="en-US" sz="2800" b="1" dirty="0">
                <a:solidFill>
                  <a:srgbClr val="FF0000"/>
                </a:solidFill>
                <a:latin typeface="汉仪楷体简" panose="02010609000101010101" charset="-122"/>
                <a:ea typeface="汉仪楷体简" panose="02010609000101010101" charset="-122"/>
              </a:rPr>
              <a:t>要研读题干</a:t>
            </a:r>
            <a:r>
              <a:rPr lang="zh-CN" altLang="en-US" sz="2800" b="1" dirty="0">
                <a:latin typeface="汉仪楷体简" panose="02010609000101010101" charset="-122"/>
                <a:ea typeface="汉仪楷体简" panose="02010609000101010101" charset="-122"/>
              </a:rPr>
              <a:t>，出题人</a:t>
            </a:r>
            <a:r>
              <a:rPr lang="zh-CN" altLang="en-US" sz="2800" b="1" dirty="0">
                <a:solidFill>
                  <a:srgbClr val="FF0000"/>
                </a:solidFill>
                <a:latin typeface="汉仪楷体简" panose="02010609000101010101" charset="-122"/>
                <a:ea typeface="汉仪楷体简" panose="02010609000101010101" charset="-122"/>
              </a:rPr>
              <a:t>要求解答什么问题，这个问题与文章的哪个角度，哪个段落，哪些句子有联系。</a:t>
            </a:r>
            <a:endParaRPr lang="zh-CN" altLang="en-US" sz="2800" b="1" dirty="0">
              <a:solidFill>
                <a:srgbClr val="FF0000"/>
              </a:solidFill>
              <a:latin typeface="汉仪楷体简" panose="02010609000101010101" charset="-122"/>
              <a:ea typeface="汉仪楷体简" panose="0201060900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6">
                                            <p:txEl>
                                              <p:charRg st="0" end="68"/>
                                            </p:txEl>
                                          </p:spTgt>
                                        </p:tgtEl>
                                        <p:attrNameLst>
                                          <p:attrName>style.visibility</p:attrName>
                                        </p:attrNameLst>
                                      </p:cBhvr>
                                      <p:to>
                                        <p:strVal val="visible"/>
                                      </p:to>
                                    </p:set>
                                    <p:animEffect transition="in" filter="checkerboard(across)">
                                      <p:cBhvr>
                                        <p:cTn id="7" dur="500"/>
                                        <p:tgtEl>
                                          <p:spTgt spid="21506">
                                            <p:txEl>
                                              <p:charRg st="0" end="68"/>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06">
                                            <p:txEl>
                                              <p:charRg st="68" end="168"/>
                                            </p:txEl>
                                          </p:spTgt>
                                        </p:tgtEl>
                                        <p:attrNameLst>
                                          <p:attrName>style.visibility</p:attrName>
                                        </p:attrNameLst>
                                      </p:cBhvr>
                                      <p:to>
                                        <p:strVal val="visible"/>
                                      </p:to>
                                    </p:set>
                                    <p:animEffect transition="in" filter="checkerboard(across)">
                                      <p:cBhvr>
                                        <p:cTn id="12" dur="500"/>
                                        <p:tgtEl>
                                          <p:spTgt spid="21506">
                                            <p:txEl>
                                              <p:charRg st="68" end="16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506">
                                            <p:txEl>
                                              <p:charRg st="168" end="215"/>
                                            </p:txEl>
                                          </p:spTgt>
                                        </p:tgtEl>
                                        <p:attrNameLst>
                                          <p:attrName>style.visibility</p:attrName>
                                        </p:attrNameLst>
                                      </p:cBhvr>
                                      <p:to>
                                        <p:strVal val="visible"/>
                                      </p:to>
                                    </p:set>
                                    <p:animEffect transition="in" filter="checkerboard(across)">
                                      <p:cBhvr>
                                        <p:cTn id="17" dur="500"/>
                                        <p:tgtEl>
                                          <p:spTgt spid="21506">
                                            <p:txEl>
                                              <p:charRg st="168" end="2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86018" name="表格 86017"/>
          <p:cNvGraphicFramePr/>
          <p:nvPr/>
        </p:nvGraphicFramePr>
        <p:xfrm>
          <a:off x="0" y="260350"/>
          <a:ext cx="9109075" cy="6192838"/>
        </p:xfrm>
        <a:graphic>
          <a:graphicData uri="http://schemas.openxmlformats.org/drawingml/2006/table">
            <a:tbl>
              <a:tblPr/>
              <a:tblGrid>
                <a:gridCol w="1223963"/>
                <a:gridCol w="3344862"/>
                <a:gridCol w="4540250"/>
              </a:tblGrid>
              <a:tr h="1462088">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ts val="5000"/>
                        </a:lnSpc>
                        <a:spcBef>
                          <a:spcPct val="0"/>
                        </a:spcBef>
                        <a:buNone/>
                      </a:pPr>
                      <a:r>
                        <a:rPr lang="zh-CN" altLang="en-US" sz="2800" b="1">
                          <a:latin typeface="Times New Roman" panose="02020603050405020304" pitchFamily="2" charset="0"/>
                          <a:ea typeface="微软雅黑" panose="020B0503020204020204" charset="-122"/>
                        </a:rPr>
                        <a:t>错因</a:t>
                      </a:r>
                      <a:endParaRPr lang="zh-CN" altLang="en-US" sz="3200" b="1">
                        <a:latin typeface="Times New Roman" panose="02020603050405020304" pitchFamily="2" charset="0"/>
                        <a:ea typeface="微软雅黑" panose="020B0503020204020204" charset="-122"/>
                      </a:endParaRPr>
                    </a:p>
                    <a:p>
                      <a:pPr marL="0" lvl="0" indent="0" algn="ctr">
                        <a:lnSpc>
                          <a:spcPts val="5000"/>
                        </a:lnSpc>
                        <a:spcBef>
                          <a:spcPct val="0"/>
                        </a:spcBef>
                        <a:buNone/>
                      </a:pPr>
                      <a:r>
                        <a:rPr lang="zh-CN" altLang="en-US" sz="2800" b="1">
                          <a:latin typeface="Times New Roman" panose="02020603050405020304" pitchFamily="2" charset="0"/>
                          <a:ea typeface="微软雅黑" panose="020B0503020204020204" charset="-122"/>
                        </a:rPr>
                        <a:t>类别</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ts val="5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ts val="5000"/>
                        </a:lnSpc>
                        <a:spcBef>
                          <a:spcPct val="0"/>
                        </a:spcBef>
                        <a:buNone/>
                      </a:pPr>
                      <a:r>
                        <a:rPr lang="zh-CN" altLang="en-US" sz="2800" b="1">
                          <a:latin typeface="Times New Roman" panose="02020603050405020304" pitchFamily="2" charset="0"/>
                          <a:ea typeface="微软雅黑" panose="020B0503020204020204" charset="-122"/>
                        </a:rPr>
                        <a:t>选项句特征</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730750">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5000"/>
                        </a:lnSpc>
                        <a:spcBef>
                          <a:spcPct val="0"/>
                        </a:spcBef>
                        <a:buNone/>
                      </a:pPr>
                      <a:r>
                        <a:rPr lang="zh-CN" altLang="en-US" sz="2800" b="1">
                          <a:latin typeface="Times New Roman" panose="02020603050405020304" pitchFamily="2" charset="0"/>
                          <a:ea typeface="汉仪楷体简" panose="02010609000101010101" charset="-122"/>
                        </a:rPr>
                        <a:t>偷换</a:t>
                      </a:r>
                      <a:endParaRPr lang="zh-CN" altLang="en-US" sz="2800" b="1">
                        <a:latin typeface="Times New Roman" panose="02020603050405020304" pitchFamily="2" charset="0"/>
                        <a:ea typeface="汉仪楷体简" panose="02010609000101010101" charset="-122"/>
                      </a:endParaRPr>
                    </a:p>
                    <a:p>
                      <a:pPr marL="0" lvl="0" indent="0">
                        <a:lnSpc>
                          <a:spcPts val="5000"/>
                        </a:lnSpc>
                        <a:spcBef>
                          <a:spcPct val="0"/>
                        </a:spcBef>
                        <a:buNone/>
                      </a:pPr>
                      <a:r>
                        <a:rPr lang="zh-CN" altLang="en-US" sz="2800" b="1">
                          <a:latin typeface="Times New Roman" panose="02020603050405020304" pitchFamily="2" charset="0"/>
                          <a:ea typeface="汉仪楷体简" panose="02010609000101010101" charset="-122"/>
                        </a:rPr>
                        <a:t>概念　</a:t>
                      </a:r>
                      <a:endParaRPr lang="zh-CN" altLang="en-US" sz="2800" b="1">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5000"/>
                        </a:lnSpc>
                        <a:spcBef>
                          <a:spcPct val="0"/>
                        </a:spcBef>
                        <a:buNone/>
                      </a:pPr>
                      <a:r>
                        <a:rPr lang="zh-CN" altLang="en-US" sz="2800" b="1">
                          <a:solidFill>
                            <a:srgbClr val="FF0000"/>
                          </a:solidFill>
                          <a:latin typeface="Times New Roman" panose="02020603050405020304" pitchFamily="2" charset="0"/>
                          <a:ea typeface="汉仪楷体简" panose="02010609000101010101" charset="-122"/>
                        </a:rPr>
                        <a:t>选项句对概念的理解与原文中的概念不统一，或在类别上，或在范围上，或在程度上。</a:t>
                      </a:r>
                      <a:endParaRPr lang="zh-CN" altLang="en-US" sz="2800" b="1">
                        <a:solidFill>
                          <a:srgbClr val="FF0000"/>
                        </a:solidFill>
                        <a:latin typeface="Times New Roman" panose="02020603050405020304" pitchFamily="2" charset="0"/>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5000"/>
                        </a:lnSpc>
                        <a:spcBef>
                          <a:spcPct val="0"/>
                        </a:spcBef>
                        <a:buNone/>
                      </a:pPr>
                      <a:r>
                        <a:rPr lang="zh-CN" altLang="en-US" sz="2800" b="1" dirty="0">
                          <a:latin typeface="汉仪楷体简" panose="02010609000101010101" charset="-122"/>
                          <a:ea typeface="汉仪楷体简" panose="02010609000101010101" charset="-122"/>
                        </a:rPr>
                        <a:t>选项句与原文区域中的句子</a:t>
                      </a:r>
                      <a:endParaRPr lang="zh-CN" altLang="en-US" sz="2800" b="1" dirty="0">
                        <a:latin typeface="汉仪楷体简" panose="02010609000101010101" charset="-122"/>
                        <a:ea typeface="汉仪楷体简" panose="02010609000101010101" charset="-122"/>
                      </a:endParaRPr>
                    </a:p>
                    <a:p>
                      <a:pPr marL="0" lvl="0" indent="0">
                        <a:lnSpc>
                          <a:spcPts val="5000"/>
                        </a:lnSpc>
                        <a:spcBef>
                          <a:spcPct val="0"/>
                        </a:spcBef>
                        <a:buNone/>
                      </a:pPr>
                      <a:r>
                        <a:rPr lang="zh-CN" altLang="en-US" sz="2800" b="1" dirty="0">
                          <a:latin typeface="汉仪楷体简" panose="02010609000101010101" charset="-122"/>
                          <a:ea typeface="汉仪楷体简" panose="02010609000101010101" charset="-122"/>
                        </a:rPr>
                        <a:t>往往</a:t>
                      </a:r>
                      <a:r>
                        <a:rPr lang="zh-CN" altLang="en-US" sz="2800" b="1" dirty="0">
                          <a:solidFill>
                            <a:srgbClr val="FF0000"/>
                          </a:solidFill>
                          <a:latin typeface="汉仪楷体简" panose="02010609000101010101" charset="-122"/>
                          <a:ea typeface="汉仪楷体简" panose="02010609000101010101" charset="-122"/>
                        </a:rPr>
                        <a:t>相差很少，或增加、减少一两个词语，</a:t>
                      </a:r>
                      <a:r>
                        <a:rPr lang="zh-CN" altLang="en-US" sz="2800" b="1" dirty="0">
                          <a:solidFill>
                            <a:srgbClr val="FF0000"/>
                          </a:solidFill>
                          <a:latin typeface="汉仪楷体简" panose="02010609000101010101" charset="-122"/>
                          <a:ea typeface="汉仪楷体简" panose="02010609000101010101" charset="-122"/>
                        </a:rPr>
                        <a:t>  </a:t>
                      </a:r>
                      <a:r>
                        <a:rPr lang="zh-CN" altLang="en-US" sz="2800" b="1" dirty="0">
                          <a:solidFill>
                            <a:srgbClr val="FF0000"/>
                          </a:solidFill>
                          <a:latin typeface="汉仪楷体简" panose="02010609000101010101" charset="-122"/>
                          <a:ea typeface="汉仪楷体简" panose="02010609000101010101" charset="-122"/>
                        </a:rPr>
                        <a:t>甚至是</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的</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了</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等虚词以改变意思；或换一个相近的词语或句子以改变意思。</a:t>
                      </a:r>
                      <a:endParaRPr lang="zh-CN" altLang="en-US" sz="2800" b="1" dirty="0">
                        <a:solidFill>
                          <a:srgbClr val="FF0000"/>
                        </a:solidFill>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7042" name="文本框 87041"/>
          <p:cNvSpPr txBox="1"/>
          <p:nvPr/>
        </p:nvSpPr>
        <p:spPr>
          <a:xfrm>
            <a:off x="34925" y="620713"/>
            <a:ext cx="9212263" cy="5553075"/>
          </a:xfrm>
          <a:prstGeom prst="rect">
            <a:avLst/>
          </a:prstGeom>
          <a:noFill/>
          <a:ln w="9525">
            <a:noFill/>
          </a:ln>
        </p:spPr>
        <p:txBody>
          <a:bodyPr>
            <a:spAutoFit/>
          </a:bodyPr>
          <a:p>
            <a:pPr>
              <a:lnSpc>
                <a:spcPct val="160000"/>
              </a:lnSpc>
            </a:pPr>
            <a:r>
              <a:rPr lang="zh-CN" altLang="en-US" sz="2800" b="1" dirty="0">
                <a:latin typeface="汉仪楷体简" panose="02010609000101010101" charset="-122"/>
                <a:ea typeface="汉仪楷体简" panose="02010609000101010101" charset="-122"/>
              </a:rPr>
              <a:t>   1972年联合国教科文组织的一份报告《学会生存》中指出：“人们越来越要求把所有人类意识的一切潜能都解放出来”，然而，“人们的创造能力是最容易受</a:t>
            </a:r>
            <a:r>
              <a:rPr lang="zh-CN" altLang="en-US" sz="2800" b="1" dirty="0">
                <a:solidFill>
                  <a:srgbClr val="FF0000"/>
                </a:solidFill>
                <a:latin typeface="汉仪楷体简" panose="02010609000101010101" charset="-122"/>
                <a:ea typeface="汉仪楷体简" panose="02010609000101010101" charset="-122"/>
              </a:rPr>
              <a:t>文化</a:t>
            </a:r>
            <a:r>
              <a:rPr lang="zh-CN" altLang="en-US" sz="2800" b="1" dirty="0">
                <a:latin typeface="汉仪楷体简" panose="02010609000101010101" charset="-122"/>
                <a:ea typeface="汉仪楷体简" panose="02010609000101010101" charset="-122"/>
              </a:rPr>
              <a:t>影响的能力”。</a:t>
            </a:r>
            <a:endParaRPr lang="zh-CN" altLang="en-US" sz="2800" b="1" dirty="0">
              <a:latin typeface="汉仪楷体简" panose="02010609000101010101" charset="-122"/>
              <a:ea typeface="汉仪楷体简" panose="02010609000101010101" charset="-122"/>
            </a:endParaRPr>
          </a:p>
          <a:p>
            <a:pPr>
              <a:lnSpc>
                <a:spcPct val="160000"/>
              </a:lnSpc>
            </a:pPr>
            <a:r>
              <a:rPr lang="zh-CN" altLang="en-US" sz="2800" b="1" dirty="0">
                <a:latin typeface="汉仪楷体简" panose="02010609000101010101" charset="-122"/>
                <a:ea typeface="汉仪楷体简" panose="02010609000101010101" charset="-122"/>
              </a:rPr>
              <a:t>    E．创造能力最容易受</a:t>
            </a:r>
            <a:r>
              <a:rPr lang="zh-CN" altLang="en-US" sz="2800" b="1" dirty="0">
                <a:solidFill>
                  <a:srgbClr val="FF0000"/>
                </a:solidFill>
                <a:latin typeface="汉仪楷体简" panose="02010609000101010101" charset="-122"/>
                <a:ea typeface="汉仪楷体简" panose="02010609000101010101" charset="-122"/>
              </a:rPr>
              <a:t>文化水平</a:t>
            </a:r>
            <a:r>
              <a:rPr lang="zh-CN" altLang="en-US" sz="2800" b="1" dirty="0">
                <a:latin typeface="汉仪楷体简" panose="02010609000101010101" charset="-122"/>
                <a:ea typeface="汉仪楷体简" panose="02010609000101010101" charset="-122"/>
              </a:rPr>
              <a:t>的影响。</a:t>
            </a:r>
            <a:endParaRPr lang="zh-CN" altLang="en-US" sz="2800" b="1" dirty="0">
              <a:latin typeface="汉仪楷体简" panose="02010609000101010101" charset="-122"/>
              <a:ea typeface="汉仪楷体简" panose="02010609000101010101" charset="-122"/>
            </a:endParaRPr>
          </a:p>
          <a:p>
            <a:pPr>
              <a:lnSpc>
                <a:spcPct val="160000"/>
              </a:lnSpc>
            </a:pPr>
            <a:r>
              <a:rPr lang="zh-CN" altLang="en-US" sz="2800" b="1" dirty="0">
                <a:latin typeface="汉仪楷体简" panose="02010609000101010101" charset="-122"/>
                <a:ea typeface="汉仪楷体简" panose="02010609000101010101" charset="-122"/>
              </a:rPr>
              <a:t>    简析：不正确。E项中用“文化水平”</a:t>
            </a:r>
            <a:r>
              <a:rPr lang="zh-CN" altLang="en-US" sz="2800" b="1" dirty="0">
                <a:solidFill>
                  <a:srgbClr val="FF0000"/>
                </a:solidFill>
                <a:latin typeface="汉仪楷体简" panose="02010609000101010101" charset="-122"/>
                <a:ea typeface="汉仪楷体简" panose="02010609000101010101" charset="-122"/>
              </a:rPr>
              <a:t>偷换了文中“文化”一词</a:t>
            </a:r>
            <a:r>
              <a:rPr lang="zh-CN" altLang="en-US" sz="2800" b="1" dirty="0">
                <a:latin typeface="汉仪楷体简" panose="02010609000101010101" charset="-122"/>
                <a:ea typeface="汉仪楷体简" panose="02010609000101010101" charset="-122"/>
              </a:rPr>
              <a:t>，用“文化”这样相同的字眼迷惑考生，往往使不够细心的人误认为正确。</a:t>
            </a:r>
            <a:endParaRPr lang="zh-CN" altLang="en-US" sz="2800" b="1" dirty="0">
              <a:latin typeface="汉仪楷体简" panose="02010609000101010101" charset="-122"/>
              <a:ea typeface="汉仪楷体简" panose="02010609000101010101"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8066" name="Text Box 2"/>
          <p:cNvSpPr/>
          <p:nvPr/>
        </p:nvSpPr>
        <p:spPr>
          <a:xfrm>
            <a:off x="900113" y="4149725"/>
            <a:ext cx="7632700" cy="2012950"/>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pPr>
              <a:lnSpc>
                <a:spcPct val="14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Lucida Sans Unicode" panose="020B0602030504020204" charset="0"/>
                <a:ea typeface="微软雅黑" panose="020B0503020204020204" charset="-122"/>
                <a:sym typeface="黑体" panose="02010609060101010101" pitchFamily="2" charset="-122"/>
              </a:rPr>
              <a:t>细读文章，掌握阅读材料中作者对事物的肯定或否定的态度。</a:t>
            </a:r>
            <a:endParaRPr lang="zh-CN" altLang="en-US" sz="3200" dirty="0">
              <a:solidFill>
                <a:srgbClr val="0000CC"/>
              </a:solidFill>
              <a:latin typeface="Lucida Sans Unicode" panose="020B0602030504020204" charset="0"/>
              <a:ea typeface="微软雅黑" panose="020B0503020204020204" charset="-122"/>
              <a:sym typeface="黑体" panose="02010609060101010101" pitchFamily="2" charset="-122"/>
            </a:endParaRPr>
          </a:p>
        </p:txBody>
      </p:sp>
      <p:sp>
        <p:nvSpPr>
          <p:cNvPr id="88067" name="Text Box 3"/>
          <p:cNvSpPr/>
          <p:nvPr/>
        </p:nvSpPr>
        <p:spPr>
          <a:xfrm>
            <a:off x="0" y="260350"/>
            <a:ext cx="9109075" cy="3309938"/>
          </a:xfrm>
          <a:prstGeom prst="rect">
            <a:avLst/>
          </a:prstGeom>
          <a:solidFill>
            <a:srgbClr val="FFFF99">
              <a:alpha val="100000"/>
            </a:srgbClr>
          </a:solidFill>
          <a:ln w="9525">
            <a:noFill/>
          </a:ln>
        </p:spPr>
        <p:txBody>
          <a:bodyPr wrap="square">
            <a:spAutoFit/>
          </a:bodyPr>
          <a:p>
            <a:r>
              <a:rPr lang="zh-CN" altLang="en-US" sz="3600" dirty="0">
                <a:latin typeface="Lucida Sans Unicode" panose="020B0602030504020204" charset="0"/>
                <a:ea typeface="黑体" panose="02010609060101010101" pitchFamily="2" charset="-122"/>
                <a:sym typeface="黑体" panose="02010609060101010101" pitchFamily="2" charset="-122"/>
              </a:rPr>
              <a:t>命题陷阱之十</a:t>
            </a:r>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：混淆是非</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          （ 肯定和否定颠倒）</a:t>
            </a: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endPar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pPr>
              <a:lnSpc>
                <a:spcPct val="12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命题者设计选项时在</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事物的性质</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上设置干扰，</a:t>
            </a:r>
            <a:r>
              <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rPr>
              <a:t> 原文已明确否定了某一观点选项却予以肯定，或原文已明确肯定了的观点选项却予以否定。即变肯定为否定，或变否定为肯定。</a:t>
            </a:r>
            <a:endParaRPr lang="zh-CN" altLang="en-US" sz="2800" b="1" dirty="0">
              <a:solidFill>
                <a:srgbClr val="000000"/>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500" fill="hold"/>
                                        <p:tgtEl>
                                          <p:spTgt spid="88067"/>
                                        </p:tgtEl>
                                        <p:attrNameLst>
                                          <p:attrName>ppt_x</p:attrName>
                                        </p:attrNameLst>
                                      </p:cBhvr>
                                      <p:tavLst>
                                        <p:tav tm="0">
                                          <p:val>
                                            <p:strVal val="#ppt_x"/>
                                          </p:val>
                                        </p:tav>
                                        <p:tav tm="100000">
                                          <p:val>
                                            <p:strVal val="#ppt_x"/>
                                          </p:val>
                                        </p:tav>
                                      </p:tavLst>
                                    </p:anim>
                                    <p:anim calcmode="lin" valueType="num">
                                      <p:cBhvr>
                                        <p:cTn id="8" dur="500" fill="hold"/>
                                        <p:tgtEl>
                                          <p:spTgt spid="880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8066"/>
                                        </p:tgtEl>
                                        <p:attrNameLst>
                                          <p:attrName>style.visibility</p:attrName>
                                        </p:attrNameLst>
                                      </p:cBhvr>
                                      <p:to>
                                        <p:strVal val="visible"/>
                                      </p:to>
                                    </p:set>
                                    <p:anim calcmode="lin" valueType="num">
                                      <p:cBhvr>
                                        <p:cTn id="13" dur="500" fill="hold"/>
                                        <p:tgtEl>
                                          <p:spTgt spid="88066"/>
                                        </p:tgtEl>
                                        <p:attrNameLst>
                                          <p:attrName>ppt_x</p:attrName>
                                        </p:attrNameLst>
                                      </p:cBhvr>
                                      <p:tavLst>
                                        <p:tav tm="0">
                                          <p:val>
                                            <p:strVal val="#ppt_x"/>
                                          </p:val>
                                        </p:tav>
                                        <p:tav tm="100000">
                                          <p:val>
                                            <p:strVal val="#ppt_x"/>
                                          </p:val>
                                        </p:tav>
                                      </p:tavLst>
                                    </p:anim>
                                    <p:anim calcmode="lin" valueType="num">
                                      <p:cBhvr>
                                        <p:cTn id="14" dur="500" fill="hold"/>
                                        <p:tgtEl>
                                          <p:spTgt spid="880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ldLvl="0"/>
      <p:bldP spid="88067" grpId="0" bldLvl="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9090" name="文本占位符 89089"/>
          <p:cNvSpPr>
            <a:spLocks noGrp="1"/>
          </p:cNvSpPr>
          <p:nvPr>
            <p:ph type="body" idx="1"/>
          </p:nvPr>
        </p:nvSpPr>
        <p:spPr>
          <a:xfrm>
            <a:off x="0" y="635000"/>
            <a:ext cx="9109075" cy="6224588"/>
          </a:xfrm>
          <a:ln/>
        </p:spPr>
        <p:txBody>
          <a:bodyPr/>
          <a:p>
            <a:pPr marL="1905" indent="-1905">
              <a:lnSpc>
                <a:spcPct val="90000"/>
              </a:lnSpc>
              <a:spcBef>
                <a:spcPct val="0"/>
              </a:spcBef>
              <a:buNone/>
            </a:pPr>
            <a:r>
              <a:rPr lang="zh-CN" altLang="en-US" b="1" dirty="0">
                <a:solidFill>
                  <a:srgbClr val="6600CC"/>
                </a:solidFill>
                <a:effectLst>
                  <a:outerShdw blurRad="38100" dist="38100" dir="2700000">
                    <a:srgbClr val="C0C0C0"/>
                  </a:outerShdw>
                </a:effectLst>
              </a:rPr>
              <a:t>     </a:t>
            </a:r>
            <a:r>
              <a:rPr lang="zh-CN" altLang="en-US" sz="2800" b="1" dirty="0">
                <a:solidFill>
                  <a:srgbClr val="6600CC"/>
                </a:solidFill>
                <a:latin typeface="汉仪楷体简" panose="02010609000101010101" charset="-122"/>
                <a:ea typeface="汉仪楷体简" panose="02010609000101010101" charset="-122"/>
              </a:rPr>
              <a:t>原文已明确否定了某一观点选项却予以肯定，或原文已明确肯定 了的观点选项却予以否定。即变肯定为否定，或变否定为肯定。</a:t>
            </a:r>
            <a:endParaRPr lang="zh-CN" altLang="en-US" sz="2800" b="1" dirty="0">
              <a:solidFill>
                <a:srgbClr val="6600CC"/>
              </a:solidFill>
              <a:latin typeface="汉仪楷体简" panose="02010609000101010101" charset="-122"/>
              <a:ea typeface="汉仪楷体简" panose="02010609000101010101" charset="-122"/>
            </a:endParaRPr>
          </a:p>
          <a:p>
            <a:pPr marL="1905" indent="-1905">
              <a:lnSpc>
                <a:spcPct val="90000"/>
              </a:lnSpc>
              <a:spcBef>
                <a:spcPct val="0"/>
              </a:spcBef>
              <a:buNone/>
            </a:pPr>
            <a:r>
              <a:rPr lang="zh-CN" altLang="en-US" sz="2800" b="1" dirty="0">
                <a:solidFill>
                  <a:srgbClr val="000000"/>
                </a:solidFill>
                <a:latin typeface="汉仪楷体简" panose="02010609000101010101" charset="-122"/>
                <a:ea typeface="汉仪楷体简" panose="02010609000101010101" charset="-122"/>
              </a:rPr>
              <a:t>【对应文段】</a:t>
            </a:r>
            <a:r>
              <a:rPr lang="zh-CN" altLang="en-US" sz="2800" b="1" dirty="0">
                <a:solidFill>
                  <a:srgbClr val="FF0000"/>
                </a:solidFill>
                <a:latin typeface="汉仪楷体简" panose="02010609000101010101" charset="-122"/>
                <a:ea typeface="汉仪楷体简" panose="02010609000101010101" charset="-122"/>
              </a:rPr>
              <a:t>读一首诗和作一首诗都常须经过艰苦思索</a:t>
            </a:r>
            <a:r>
              <a:rPr lang="zh-CN" altLang="en-US" sz="2800" b="1" dirty="0">
                <a:latin typeface="汉仪楷体简" panose="02010609000101010101" charset="-122"/>
                <a:ea typeface="汉仪楷体简" panose="02010609000101010101" charset="-122"/>
              </a:rPr>
              <a:t>，思索之后，一旦豁然贯通，全诗的境界于是像灵光一现似的突现在眼前，使人心旷神怡，忘怀一切。这种现象通常被人称为“灵感”。诗的境界的突现都起于灵感。灵感亦并无神秘之处，它就是直觉，就是“想象”，也就是禅家所谓的“悟”。</a:t>
            </a:r>
            <a:br>
              <a:rPr lang="zh-CN" altLang="en-US" sz="2800" b="1" dirty="0">
                <a:latin typeface="汉仪楷体简" panose="02010609000101010101" charset="-122"/>
                <a:ea typeface="汉仪楷体简" panose="02010609000101010101" charset="-122"/>
              </a:rPr>
            </a:br>
            <a:r>
              <a:rPr lang="zh-CN" altLang="en-US" sz="2800" b="1" dirty="0">
                <a:solidFill>
                  <a:srgbClr val="FF0000"/>
                </a:solidFill>
                <a:latin typeface="汉仪楷体简" panose="02010609000101010101" charset="-122"/>
                <a:ea typeface="汉仪楷体简" panose="02010609000101010101" charset="-122"/>
              </a:rPr>
              <a:t>例11、根据文意，下列说法错误的两项是 （5分）（2008年广东卷）</a:t>
            </a:r>
            <a:endParaRPr lang="zh-CN" altLang="en-US" sz="2800" b="1" dirty="0">
              <a:solidFill>
                <a:srgbClr val="FF0000"/>
              </a:solidFill>
              <a:latin typeface="汉仪楷体简" panose="02010609000101010101" charset="-122"/>
              <a:ea typeface="汉仪楷体简" panose="02010609000101010101" charset="-122"/>
            </a:endParaRPr>
          </a:p>
          <a:p>
            <a:pPr marL="1905" indent="-1905">
              <a:lnSpc>
                <a:spcPct val="90000"/>
              </a:lnSpc>
              <a:spcBef>
                <a:spcPct val="0"/>
              </a:spcBef>
              <a:buNone/>
            </a:pPr>
            <a:r>
              <a:rPr lang="zh-CN" altLang="en-US" sz="2800" b="1" dirty="0">
                <a:solidFill>
                  <a:srgbClr val="FF0000"/>
                </a:solidFill>
                <a:latin typeface="汉仪楷体简" panose="02010609000101010101" charset="-122"/>
                <a:ea typeface="汉仪楷体简" panose="02010609000101010101" charset="-122"/>
              </a:rPr>
              <a:t>D、灵感就如同禅家所说的“悟”一样，常常突现于眼前而非艰苦思索的结果。</a:t>
            </a:r>
            <a:endParaRPr lang="zh-CN" altLang="en-US" sz="2800" b="1" dirty="0">
              <a:solidFill>
                <a:srgbClr val="FF0000"/>
              </a:solidFill>
              <a:latin typeface="汉仪楷体简" panose="02010609000101010101" charset="-122"/>
              <a:ea typeface="汉仪楷体简" panose="02010609000101010101" charset="-122"/>
            </a:endParaRPr>
          </a:p>
          <a:p>
            <a:pPr marL="1905" indent="-1905">
              <a:lnSpc>
                <a:spcPct val="90000"/>
              </a:lnSpc>
              <a:spcBef>
                <a:spcPct val="0"/>
              </a:spcBef>
              <a:buNone/>
            </a:pPr>
            <a:r>
              <a:rPr lang="zh-CN" altLang="en-US" sz="2800" b="1" dirty="0">
                <a:latin typeface="汉仪楷体简" panose="02010609000101010101" charset="-122"/>
                <a:ea typeface="汉仪楷体简" panose="02010609000101010101" charset="-122"/>
              </a:rPr>
              <a:t>  “而非艰苦思索的结果”与原文第4段中的灵感是“都常须经过艰苦思索……”相悖。 </a:t>
            </a:r>
            <a:endParaRPr lang="zh-CN" altLang="en-US" sz="2800" b="1" dirty="0">
              <a:solidFill>
                <a:srgbClr val="FF0000"/>
              </a:solidFill>
              <a:latin typeface="汉仪楷体简" panose="02010609000101010101" charset="-122"/>
              <a:ea typeface="汉仪楷体简" panose="02010609000101010101" charset="-122"/>
            </a:endParaRPr>
          </a:p>
          <a:p>
            <a:pPr marL="1905" indent="-1905">
              <a:lnSpc>
                <a:spcPct val="80000"/>
              </a:lnSpc>
              <a:spcBef>
                <a:spcPct val="0"/>
              </a:spcBef>
              <a:buNone/>
            </a:pPr>
            <a:endParaRPr lang="zh-CN" altLang="en-US" sz="2800" b="1" dirty="0">
              <a:solidFill>
                <a:srgbClr val="FF0000"/>
              </a:solidFill>
              <a:latin typeface="汉仪楷体简" panose="02010609000101010101" charset="-122"/>
              <a:ea typeface="汉仪楷体简" panose="02010609000101010101" charset="-122"/>
            </a:endParaRPr>
          </a:p>
        </p:txBody>
      </p:sp>
      <p:sp>
        <p:nvSpPr>
          <p:cNvPr id="89091" name="标题 89090"/>
          <p:cNvSpPr>
            <a:spLocks noGrp="1"/>
          </p:cNvSpPr>
          <p:nvPr>
            <p:ph type="title"/>
          </p:nvPr>
        </p:nvSpPr>
        <p:spPr>
          <a:xfrm>
            <a:off x="3060700" y="0"/>
            <a:ext cx="3384550" cy="633413"/>
          </a:xfrm>
          <a:ln w="57150" cmpd="thinThick">
            <a:solidFill>
              <a:srgbClr val="99CCFF"/>
            </a:solidFill>
            <a:miter/>
          </a:ln>
        </p:spPr>
        <p:txBody>
          <a:bodyPr vert="horz" wrap="square" anchor="ctr"/>
          <a:p>
            <a:r>
              <a:rPr lang="zh-CN" altLang="en-US" sz="2800" b="1">
                <a:solidFill>
                  <a:srgbClr val="A50021"/>
                </a:solidFill>
                <a:ea typeface="微软雅黑" panose="020B0503020204020204" charset="-122"/>
              </a:rPr>
              <a:t>肯否混乱</a:t>
            </a:r>
            <a:endParaRPr lang="zh-CN" altLang="en-US" sz="2800" b="1">
              <a:solidFill>
                <a:srgbClr val="A50021"/>
              </a:solidFill>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0">
                                            <p:txEl>
                                              <p:charRg st="0" end="63"/>
                                            </p:txEl>
                                          </p:spTgt>
                                        </p:tgtEl>
                                        <p:attrNameLst>
                                          <p:attrName>style.visibility</p:attrName>
                                        </p:attrNameLst>
                                      </p:cBhvr>
                                      <p:to>
                                        <p:strVal val="visible"/>
                                      </p:to>
                                    </p:set>
                                    <p:anim calcmode="lin" valueType="num">
                                      <p:cBhvr additive="base">
                                        <p:cTn id="7" dur="500" fill="hold"/>
                                        <p:tgtEl>
                                          <p:spTgt spid="89090">
                                            <p:txEl>
                                              <p:charRg st="0" end="6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090">
                                            <p:txEl>
                                              <p:charRg st="0" end="6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9090">
                                            <p:txEl>
                                              <p:charRg st="63" end="231"/>
                                            </p:txEl>
                                          </p:spTgt>
                                        </p:tgtEl>
                                        <p:attrNameLst>
                                          <p:attrName>style.visibility</p:attrName>
                                        </p:attrNameLst>
                                      </p:cBhvr>
                                      <p:to>
                                        <p:strVal val="visible"/>
                                      </p:to>
                                    </p:set>
                                    <p:anim calcmode="lin" valueType="num">
                                      <p:cBhvr additive="base">
                                        <p:cTn id="13" dur="500" fill="hold"/>
                                        <p:tgtEl>
                                          <p:spTgt spid="89090">
                                            <p:txEl>
                                              <p:charRg st="63" end="23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9090">
                                            <p:txEl>
                                              <p:charRg st="63" end="23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9090">
                                            <p:txEl>
                                              <p:charRg st="231" end="267"/>
                                            </p:txEl>
                                          </p:spTgt>
                                        </p:tgtEl>
                                        <p:attrNameLst>
                                          <p:attrName>style.visibility</p:attrName>
                                        </p:attrNameLst>
                                      </p:cBhvr>
                                      <p:to>
                                        <p:strVal val="visible"/>
                                      </p:to>
                                    </p:set>
                                    <p:anim calcmode="lin" valueType="num">
                                      <p:cBhvr additive="base">
                                        <p:cTn id="19" dur="500" fill="hold"/>
                                        <p:tgtEl>
                                          <p:spTgt spid="89090">
                                            <p:txEl>
                                              <p:charRg st="231" end="26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9090">
                                            <p:txEl>
                                              <p:charRg st="231" end="26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9090">
                                            <p:txEl>
                                              <p:charRg st="267" end="309"/>
                                            </p:txEl>
                                          </p:spTgt>
                                        </p:tgtEl>
                                        <p:attrNameLst>
                                          <p:attrName>style.visibility</p:attrName>
                                        </p:attrNameLst>
                                      </p:cBhvr>
                                      <p:to>
                                        <p:strVal val="visible"/>
                                      </p:to>
                                    </p:set>
                                    <p:anim calcmode="lin" valueType="num">
                                      <p:cBhvr additive="base">
                                        <p:cTn id="25" dur="500" fill="hold"/>
                                        <p:tgtEl>
                                          <p:spTgt spid="89090">
                                            <p:txEl>
                                              <p:charRg st="267" end="30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9090">
                                            <p:txEl>
                                              <p:charRg st="267" end="30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0114" name="Text Box 2"/>
          <p:cNvSpPr/>
          <p:nvPr/>
        </p:nvSpPr>
        <p:spPr>
          <a:xfrm>
            <a:off x="755650" y="3502025"/>
            <a:ext cx="7524750" cy="1624013"/>
          </a:xfrm>
          <a:prstGeom prst="rect">
            <a:avLst/>
          </a:prstGeom>
          <a:noFill/>
          <a:ln w="9525" cap="flat" cmpd="sng">
            <a:solidFill>
              <a:srgbClr val="0000FF"/>
            </a:solidFill>
            <a:prstDash val="solid"/>
            <a:miter/>
            <a:headEnd type="none" w="med" len="med"/>
            <a:tailEnd type="none" w="med" len="med"/>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dirty="0">
                <a:solidFill>
                  <a:srgbClr val="0000CC"/>
                </a:solidFill>
                <a:latin typeface="Lucida Sans Unicode" panose="020B0602030504020204" charset="0"/>
                <a:ea typeface="华文细黑" charset="-122"/>
                <a:sym typeface="黑体" panose="02010609060101010101" pitchFamily="2" charset="-122"/>
              </a:rPr>
              <a:t>细读文章，了解阅读材料中事物的客观性。</a:t>
            </a:r>
            <a:endParaRPr lang="zh-CN" altLang="en-US" sz="3200" dirty="0">
              <a:solidFill>
                <a:srgbClr val="0000CC"/>
              </a:solidFill>
              <a:latin typeface="Lucida Sans Unicode" panose="020B0602030504020204" charset="0"/>
              <a:ea typeface="华文细黑" charset="-122"/>
              <a:sym typeface="黑体" panose="02010609060101010101" pitchFamily="2" charset="-122"/>
            </a:endParaRPr>
          </a:p>
        </p:txBody>
      </p:sp>
      <p:sp>
        <p:nvSpPr>
          <p:cNvPr id="90115" name="Text Box 3"/>
          <p:cNvSpPr/>
          <p:nvPr/>
        </p:nvSpPr>
        <p:spPr>
          <a:xfrm>
            <a:off x="0" y="620713"/>
            <a:ext cx="9037638" cy="2005012"/>
          </a:xfrm>
          <a:prstGeom prst="rect">
            <a:avLst/>
          </a:prstGeom>
          <a:solidFill>
            <a:srgbClr val="FFFF99">
              <a:alpha val="100000"/>
            </a:srgbClr>
          </a:solidFill>
          <a:ln w="9525">
            <a:noFill/>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命题陷阱之十二：客观与夸大（歪曲事实）</a:t>
            </a: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endPar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pPr>
              <a:lnSpc>
                <a:spcPct val="140000"/>
              </a:lnSpc>
            </a:pP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200" b="1" dirty="0">
                <a:solidFill>
                  <a:srgbClr val="0000CC"/>
                </a:solidFill>
                <a:latin typeface="汉仪楷体简" panose="02010609000101010101" charset="-122"/>
                <a:ea typeface="汉仪楷体简" panose="02010609000101010101" charset="-122"/>
                <a:sym typeface="黑体" panose="02010609060101010101" pitchFamily="2" charset="-122"/>
              </a:rPr>
              <a:t>命题者设计选项时，不尊重阅读材料中事物的客观性，故意夸大事物实有的能力、功能和效用。</a:t>
            </a:r>
            <a:r>
              <a:rPr lang="zh-CN" altLang="en-US" sz="3200" dirty="0">
                <a:solidFill>
                  <a:srgbClr val="0000CC"/>
                </a:solidFill>
                <a:latin typeface="汉仪楷体简" panose="02010609000101010101" charset="-122"/>
                <a:ea typeface="汉仪楷体简" panose="02010609000101010101" charset="-122"/>
                <a:sym typeface="黑体" panose="02010609060101010101" pitchFamily="2" charset="-122"/>
              </a:rPr>
              <a:t> </a:t>
            </a:r>
            <a:endParaRPr lang="zh-CN" altLang="en-US" sz="1800" dirty="0">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p:cTn id="7" dur="500" fill="hold"/>
                                        <p:tgtEl>
                                          <p:spTgt spid="90115"/>
                                        </p:tgtEl>
                                        <p:attrNameLst>
                                          <p:attrName>ppt_x</p:attrName>
                                        </p:attrNameLst>
                                      </p:cBhvr>
                                      <p:tavLst>
                                        <p:tav tm="0">
                                          <p:val>
                                            <p:strVal val="#ppt_x"/>
                                          </p:val>
                                        </p:tav>
                                        <p:tav tm="100000">
                                          <p:val>
                                            <p:strVal val="#ppt_x"/>
                                          </p:val>
                                        </p:tav>
                                      </p:tavLst>
                                    </p:anim>
                                    <p:anim calcmode="lin" valueType="num">
                                      <p:cBhvr>
                                        <p:cTn id="8"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4"/>
                                        </p:tgtEl>
                                        <p:attrNameLst>
                                          <p:attrName>style.visibility</p:attrName>
                                        </p:attrNameLst>
                                      </p:cBhvr>
                                      <p:to>
                                        <p:strVal val="visible"/>
                                      </p:to>
                                    </p:set>
                                    <p:anim calcmode="lin" valueType="num">
                                      <p:cBhvr>
                                        <p:cTn id="13" dur="500" fill="hold"/>
                                        <p:tgtEl>
                                          <p:spTgt spid="90114"/>
                                        </p:tgtEl>
                                        <p:attrNameLst>
                                          <p:attrName>ppt_x</p:attrName>
                                        </p:attrNameLst>
                                      </p:cBhvr>
                                      <p:tavLst>
                                        <p:tav tm="0">
                                          <p:val>
                                            <p:strVal val="#ppt_x"/>
                                          </p:val>
                                        </p:tav>
                                        <p:tav tm="100000">
                                          <p:val>
                                            <p:strVal val="#ppt_x"/>
                                          </p:val>
                                        </p:tav>
                                      </p:tavLst>
                                    </p:anim>
                                    <p:anim calcmode="lin" valueType="num">
                                      <p:cBhvr>
                                        <p:cTn id="14" dur="500" fill="hold"/>
                                        <p:tgtEl>
                                          <p:spTgt spid="90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ldLvl="0"/>
      <p:bldP spid="90115" grpId="0" bldLvl="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1138" name="矩形 91137"/>
          <p:cNvSpPr/>
          <p:nvPr/>
        </p:nvSpPr>
        <p:spPr>
          <a:xfrm>
            <a:off x="0" y="0"/>
            <a:ext cx="2339975" cy="765175"/>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
        <p:nvSpPr>
          <p:cNvPr id="91139" name="文本框 91138"/>
          <p:cNvSpPr txBox="1"/>
          <p:nvPr/>
        </p:nvSpPr>
        <p:spPr>
          <a:xfrm>
            <a:off x="0" y="2276475"/>
            <a:ext cx="9144000" cy="2227263"/>
          </a:xfrm>
          <a:prstGeom prst="rect">
            <a:avLst/>
          </a:prstGeom>
          <a:solidFill>
            <a:schemeClr val="bg1"/>
          </a:solidFill>
          <a:ln w="9525">
            <a:noFill/>
          </a:ln>
        </p:spPr>
        <p:txBody>
          <a:bodyPr anchor="ctr">
            <a:spAutoFit/>
          </a:bodyPr>
          <a:p>
            <a:pPr indent="279400"/>
            <a:r>
              <a:rPr lang="zh-CN" altLang="en-US" sz="2800" b="1">
                <a:solidFill>
                  <a:srgbClr val="000000"/>
                </a:solidFill>
                <a:latin typeface="华文中宋" pitchFamily="2" charset="-122"/>
                <a:ea typeface="华文中宋" pitchFamily="2" charset="-122"/>
              </a:rPr>
              <a:t>【对应文段】在太空中，八面无着，双脚无用武之地，必须靠太空机动器来移动身体的位置。目前用的是喷气设备，安放在舱外活动航天服背部，叫喷气背包，通过三个自由度六个方向上的喷嘴喷气，以达到向任何方向运动的目的。</a:t>
            </a:r>
            <a:r>
              <a:rPr lang="zh-CN" altLang="en-US" sz="2800" b="1">
                <a:solidFill>
                  <a:srgbClr val="FFFF00"/>
                </a:solidFill>
                <a:latin typeface="华文中宋" pitchFamily="2" charset="-122"/>
                <a:ea typeface="华文中宋" pitchFamily="2" charset="-122"/>
              </a:rPr>
              <a:t> </a:t>
            </a:r>
            <a:endParaRPr lang="zh-CN" altLang="en-US" sz="2800" b="1">
              <a:solidFill>
                <a:srgbClr val="FFFF00"/>
              </a:solidFill>
              <a:latin typeface="华文中宋" pitchFamily="2" charset="-122"/>
              <a:ea typeface="华文中宋" pitchFamily="2" charset="-122"/>
            </a:endParaRPr>
          </a:p>
        </p:txBody>
      </p:sp>
      <p:sp>
        <p:nvSpPr>
          <p:cNvPr id="91140" name="文本框 91139"/>
          <p:cNvSpPr txBox="1"/>
          <p:nvPr/>
        </p:nvSpPr>
        <p:spPr>
          <a:xfrm>
            <a:off x="0" y="4724400"/>
            <a:ext cx="9144000" cy="1800225"/>
          </a:xfrm>
          <a:prstGeom prst="rect">
            <a:avLst/>
          </a:prstGeom>
          <a:noFill/>
          <a:ln w="9525">
            <a:noFill/>
          </a:ln>
        </p:spPr>
        <p:txBody>
          <a:bodyPr>
            <a:spAutoFit/>
          </a:bodyPr>
          <a:p>
            <a:pPr eaLnBrk="0" hangingPunct="0">
              <a:spcBef>
                <a:spcPct val="50000"/>
              </a:spcBef>
            </a:pPr>
            <a:r>
              <a:rPr lang="zh-CN" altLang="en-US" sz="2800" b="1">
                <a:solidFill>
                  <a:srgbClr val="FF0000"/>
                </a:solidFill>
                <a:effectLst>
                  <a:outerShdw blurRad="38100" dist="38100" dir="2700000">
                    <a:srgbClr val="C0C0C0"/>
                  </a:outerShdw>
                </a:effectLst>
                <a:latin typeface="Arial" panose="020B0604020202020204" pitchFamily="34" charset="0"/>
              </a:rPr>
              <a:t>例</a:t>
            </a:r>
            <a:r>
              <a:rPr lang="en-US" altLang="zh-CN" sz="2800" b="1">
                <a:solidFill>
                  <a:srgbClr val="FF0000"/>
                </a:solidFill>
                <a:effectLst>
                  <a:outerShdw blurRad="38100" dist="38100" dir="2700000">
                    <a:srgbClr val="C0C0C0"/>
                  </a:outerShdw>
                </a:effectLst>
                <a:latin typeface="Arial" panose="020B0604020202020204" pitchFamily="34" charset="0"/>
              </a:rPr>
              <a:t>10</a:t>
            </a:r>
            <a:r>
              <a:rPr lang="zh-CN" altLang="en-US" sz="2800" b="1">
                <a:solidFill>
                  <a:srgbClr val="FF0000"/>
                </a:solidFill>
                <a:effectLst>
                  <a:outerShdw blurRad="38100" dist="38100" dir="2700000">
                    <a:srgbClr val="C0C0C0"/>
                  </a:outerShdw>
                </a:effectLst>
                <a:latin typeface="Arial" panose="020B0604020202020204" pitchFamily="34" charset="0"/>
              </a:rPr>
              <a:t>、【试题】根据原文所提供的信息，下列推断正确的一项是（</a:t>
            </a:r>
            <a:r>
              <a:rPr lang="en-US" altLang="zh-CN" sz="2800" b="1">
                <a:solidFill>
                  <a:srgbClr val="FF0000"/>
                </a:solidFill>
                <a:effectLst>
                  <a:outerShdw blurRad="38100" dist="38100" dir="2700000">
                    <a:srgbClr val="C0C0C0"/>
                  </a:outerShdw>
                </a:effectLst>
                <a:latin typeface="Arial" panose="020B0604020202020204" pitchFamily="34" charset="0"/>
              </a:rPr>
              <a:t>  </a:t>
            </a:r>
            <a:r>
              <a:rPr lang="zh-CN" altLang="en-US" sz="2800" b="1">
                <a:solidFill>
                  <a:srgbClr val="FF0000"/>
                </a:solidFill>
                <a:effectLst>
                  <a:outerShdw blurRad="38100" dist="38100" dir="2700000">
                    <a:srgbClr val="C0C0C0"/>
                  </a:outerShdw>
                </a:effectLst>
                <a:latin typeface="Arial" panose="020B0604020202020204" pitchFamily="34" charset="0"/>
              </a:rPr>
              <a:t>）（湖北卷第</a:t>
            </a:r>
            <a:r>
              <a:rPr lang="en-US" altLang="zh-CN" sz="2800" b="1">
                <a:solidFill>
                  <a:srgbClr val="FF0000"/>
                </a:solidFill>
                <a:effectLst>
                  <a:outerShdw blurRad="38100" dist="38100" dir="2700000">
                    <a:srgbClr val="C0C0C0"/>
                  </a:outerShdw>
                </a:effectLst>
                <a:latin typeface="Arial" panose="020B0604020202020204" pitchFamily="34" charset="0"/>
              </a:rPr>
              <a:t>10</a:t>
            </a:r>
            <a:r>
              <a:rPr lang="zh-CN" altLang="en-US" sz="2800" b="1">
                <a:solidFill>
                  <a:srgbClr val="FF0000"/>
                </a:solidFill>
                <a:effectLst>
                  <a:outerShdw blurRad="38100" dist="38100" dir="2700000">
                    <a:srgbClr val="C0C0C0"/>
                  </a:outerShdw>
                </a:effectLst>
                <a:latin typeface="Arial" panose="020B0604020202020204" pitchFamily="34" charset="0"/>
              </a:rPr>
              <a:t>题）</a:t>
            </a:r>
            <a:br>
              <a:rPr lang="zh-CN" altLang="en-US" sz="2800" b="1">
                <a:solidFill>
                  <a:srgbClr val="FF0000"/>
                </a:solidFill>
                <a:effectLst>
                  <a:outerShdw blurRad="38100" dist="38100" dir="2700000">
                    <a:srgbClr val="C0C0C0"/>
                  </a:outerShdw>
                </a:effectLst>
                <a:latin typeface="Arial" panose="020B0604020202020204" pitchFamily="34" charset="0"/>
              </a:rPr>
            </a:br>
            <a:r>
              <a:rPr lang="en-US" altLang="zh-CN" sz="2800" b="1">
                <a:solidFill>
                  <a:srgbClr val="FF0000"/>
                </a:solidFill>
                <a:effectLst>
                  <a:outerShdw blurRad="38100" dist="38100" dir="2700000">
                    <a:srgbClr val="C0C0C0"/>
                  </a:outerShdw>
                </a:effectLst>
                <a:latin typeface="Arial" panose="020B0604020202020204" pitchFamily="34" charset="0"/>
              </a:rPr>
              <a:t>    B.</a:t>
            </a:r>
            <a:r>
              <a:rPr lang="zh-CN" altLang="en-US" sz="2800" b="1">
                <a:solidFill>
                  <a:srgbClr val="FF0000"/>
                </a:solidFill>
                <a:effectLst>
                  <a:outerShdw blurRad="38100" dist="38100" dir="2700000">
                    <a:srgbClr val="C0C0C0"/>
                  </a:outerShdw>
                </a:effectLst>
                <a:latin typeface="Arial" panose="020B0604020202020204" pitchFamily="34" charset="0"/>
              </a:rPr>
              <a:t>在太空中，航天员依靠太空机动器来移动身体，因此可以飘飞到任何想去的地方，行走范围是立体的。</a:t>
            </a:r>
            <a:endParaRPr lang="zh-CN" altLang="en-US" sz="2800" b="1">
              <a:solidFill>
                <a:srgbClr val="FF0000"/>
              </a:solidFill>
              <a:effectLst>
                <a:outerShdw blurRad="38100" dist="38100" dir="2700000">
                  <a:srgbClr val="C0C0C0"/>
                </a:outerShdw>
              </a:effectLst>
              <a:latin typeface="Arial" panose="020B0604020202020204" pitchFamily="34" charset="0"/>
            </a:endParaRPr>
          </a:p>
        </p:txBody>
      </p:sp>
      <p:sp>
        <p:nvSpPr>
          <p:cNvPr id="91141" name="直接连接符 91140"/>
          <p:cNvSpPr/>
          <p:nvPr/>
        </p:nvSpPr>
        <p:spPr>
          <a:xfrm>
            <a:off x="6372225" y="4076700"/>
            <a:ext cx="1447800" cy="0"/>
          </a:xfrm>
          <a:prstGeom prst="line">
            <a:avLst/>
          </a:prstGeom>
          <a:ln w="38100" cap="flat" cmpd="sng">
            <a:solidFill>
              <a:srgbClr val="FFFF00"/>
            </a:solidFill>
            <a:prstDash val="solid"/>
            <a:headEnd type="none" w="med" len="med"/>
            <a:tailEnd type="none" w="med" len="med"/>
          </a:ln>
        </p:spPr>
      </p:sp>
      <p:sp>
        <p:nvSpPr>
          <p:cNvPr id="91142" name="直接连接符 91141"/>
          <p:cNvSpPr/>
          <p:nvPr/>
        </p:nvSpPr>
        <p:spPr>
          <a:xfrm>
            <a:off x="1979613" y="6524625"/>
            <a:ext cx="2286000" cy="0"/>
          </a:xfrm>
          <a:prstGeom prst="line">
            <a:avLst/>
          </a:prstGeom>
          <a:ln w="38100" cap="flat" cmpd="sng">
            <a:solidFill>
              <a:srgbClr val="FFFF00"/>
            </a:solidFill>
            <a:prstDash val="solid"/>
            <a:headEnd type="none" w="med" len="med"/>
            <a:tailEnd type="none" w="med" len="med"/>
          </a:ln>
        </p:spPr>
      </p:sp>
      <p:sp>
        <p:nvSpPr>
          <p:cNvPr id="91143" name="标题 91142"/>
          <p:cNvSpPr>
            <a:spLocks noGrp="1"/>
          </p:cNvSpPr>
          <p:nvPr>
            <p:ph type="title"/>
          </p:nvPr>
        </p:nvSpPr>
        <p:spPr>
          <a:xfrm>
            <a:off x="3563938" y="0"/>
            <a:ext cx="3313112" cy="765175"/>
          </a:xfrm>
          <a:ln w="57150" cmpd="thinThick">
            <a:solidFill>
              <a:srgbClr val="99CCFF"/>
            </a:solidFill>
            <a:miter/>
          </a:ln>
        </p:spPr>
        <p:txBody>
          <a:bodyPr vert="horz" wrap="square" anchor="ctr"/>
          <a:p>
            <a:r>
              <a:rPr lang="zh-CN" altLang="en-US" sz="3600" b="1">
                <a:solidFill>
                  <a:srgbClr val="A50021"/>
                </a:solidFill>
                <a:ea typeface="微软雅黑" panose="020B0503020204020204" charset="-122"/>
              </a:rPr>
              <a:t>随意夸大</a:t>
            </a:r>
            <a:endParaRPr lang="zh-CN" altLang="en-US" sz="3600" b="1">
              <a:solidFill>
                <a:srgbClr val="A50021"/>
              </a:solidFill>
              <a:ea typeface="微软雅黑" panose="020B0503020204020204" charset="-122"/>
            </a:endParaRPr>
          </a:p>
        </p:txBody>
      </p:sp>
      <p:sp>
        <p:nvSpPr>
          <p:cNvPr id="91144" name="文本框 91143"/>
          <p:cNvSpPr txBox="1"/>
          <p:nvPr/>
        </p:nvSpPr>
        <p:spPr>
          <a:xfrm>
            <a:off x="250825" y="981075"/>
            <a:ext cx="8569325" cy="1008063"/>
          </a:xfrm>
          <a:prstGeom prst="rect">
            <a:avLst/>
          </a:prstGeom>
          <a:solidFill>
            <a:schemeClr val="bg1"/>
          </a:solidFill>
          <a:ln w="9525">
            <a:noFill/>
          </a:ln>
        </p:spPr>
        <p:txBody>
          <a:bodyPr anchor="ctr"/>
          <a:p>
            <a:r>
              <a:rPr lang="en-US" altLang="zh-CN" sz="2800" b="1">
                <a:solidFill>
                  <a:schemeClr val="tx2"/>
                </a:solidFill>
                <a:effectLst>
                  <a:outerShdw blurRad="38100" dist="38100" dir="2700000">
                    <a:srgbClr val="C0C0C0"/>
                  </a:outerShdw>
                </a:effectLst>
                <a:latin typeface="黑体" panose="02010609060101010101" pitchFamily="2" charset="-122"/>
                <a:ea typeface="黑体" panose="02010609060101010101" pitchFamily="2" charset="-122"/>
              </a:rPr>
              <a:t>   </a:t>
            </a:r>
            <a:r>
              <a:rPr lang="en-US" altLang="zh-CN" sz="2800" b="1">
                <a:solidFill>
                  <a:schemeClr val="tx2"/>
                </a:solidFill>
                <a:effectLst>
                  <a:outerShdw blurRad="38100" dist="38100" dir="2700000">
                    <a:srgbClr val="C0C0C0"/>
                  </a:outerShdw>
                </a:effectLst>
                <a:latin typeface="汉仪楷体简" panose="02010609000101010101" charset="-122"/>
                <a:ea typeface="汉仪楷体简" panose="02010609000101010101" charset="-122"/>
              </a:rPr>
              <a:t> </a:t>
            </a:r>
            <a:r>
              <a:rPr lang="zh-CN" altLang="en-US" sz="2800" b="1">
                <a:solidFill>
                  <a:srgbClr val="6600CC"/>
                </a:solidFill>
                <a:effectLst>
                  <a:outerShdw blurRad="38100" dist="38100" dir="2700000">
                    <a:srgbClr val="C0C0C0"/>
                  </a:outerShdw>
                </a:effectLst>
                <a:latin typeface="汉仪楷体简" panose="02010609000101010101" charset="-122"/>
                <a:ea typeface="汉仪楷体简" panose="02010609000101010101" charset="-122"/>
              </a:rPr>
              <a:t>命题者设计选项时，不尊重阅读材料中事物的客观性，故意夸大事物实有的能力、功能和效用。 </a:t>
            </a:r>
            <a:endParaRPr lang="zh-CN" altLang="en-US" sz="2800" b="1">
              <a:solidFill>
                <a:srgbClr val="6600CC"/>
              </a:solidFill>
              <a:effectLst>
                <a:outerShdw blurRad="38100" dist="38100" dir="2700000">
                  <a:srgbClr val="C0C0C0"/>
                </a:outerShdw>
              </a:effectLst>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Effect transition="in" filter="fade">
                                      <p:cBhvr>
                                        <p:cTn id="7" dur="2000"/>
                                        <p:tgtEl>
                                          <p:spTgt spid="911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911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91141"/>
                                        </p:tgtEl>
                                        <p:attrNameLst>
                                          <p:attrName>style.visibility</p:attrName>
                                        </p:attrNameLst>
                                      </p:cBhvr>
                                      <p:to>
                                        <p:strVal val="visible"/>
                                      </p:to>
                                    </p:set>
                                    <p:anim calcmode="lin" valueType="num">
                                      <p:cBhvr additive="base">
                                        <p:cTn id="16" dur="500" fill="hold"/>
                                        <p:tgtEl>
                                          <p:spTgt spid="91141"/>
                                        </p:tgtEl>
                                        <p:attrNameLst>
                                          <p:attrName>ppt_x</p:attrName>
                                        </p:attrNameLst>
                                      </p:cBhvr>
                                      <p:tavLst>
                                        <p:tav tm="0">
                                          <p:val>
                                            <p:strVal val="0-#ppt_w/2"/>
                                          </p:val>
                                        </p:tav>
                                        <p:tav tm="100000">
                                          <p:val>
                                            <p:strVal val="#ppt_x"/>
                                          </p:val>
                                        </p:tav>
                                      </p:tavLst>
                                    </p:anim>
                                    <p:anim calcmode="lin" valueType="num">
                                      <p:cBhvr additive="base">
                                        <p:cTn id="17" dur="500" fill="hold"/>
                                        <p:tgtEl>
                                          <p:spTgt spid="91141"/>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91142"/>
                                        </p:tgtEl>
                                        <p:attrNameLst>
                                          <p:attrName>style.visibility</p:attrName>
                                        </p:attrNameLst>
                                      </p:cBhvr>
                                      <p:to>
                                        <p:strVal val="visible"/>
                                      </p:to>
                                    </p:set>
                                    <p:anim calcmode="lin" valueType="num">
                                      <p:cBhvr additive="base">
                                        <p:cTn id="22" dur="500" fill="hold"/>
                                        <p:tgtEl>
                                          <p:spTgt spid="91142"/>
                                        </p:tgtEl>
                                        <p:attrNameLst>
                                          <p:attrName>ppt_x</p:attrName>
                                        </p:attrNameLst>
                                      </p:cBhvr>
                                      <p:tavLst>
                                        <p:tav tm="0">
                                          <p:val>
                                            <p:strVal val="0-#ppt_w/2"/>
                                          </p:val>
                                        </p:tav>
                                        <p:tav tm="100000">
                                          <p:val>
                                            <p:strVal val="#ppt_x"/>
                                          </p:val>
                                        </p:tav>
                                      </p:tavLst>
                                    </p:anim>
                                    <p:anim calcmode="lin" valueType="num">
                                      <p:cBhvr additive="base">
                                        <p:cTn id="23" dur="500" fill="hold"/>
                                        <p:tgtEl>
                                          <p:spTgt spid="91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62" name="文本框 92161"/>
          <p:cNvSpPr txBox="1"/>
          <p:nvPr/>
        </p:nvSpPr>
        <p:spPr>
          <a:xfrm>
            <a:off x="15875" y="-79375"/>
            <a:ext cx="9128125" cy="6746875"/>
          </a:xfrm>
          <a:prstGeom prst="rect">
            <a:avLst/>
          </a:prstGeom>
          <a:noFill/>
          <a:ln w="9525">
            <a:noFill/>
          </a:ln>
        </p:spPr>
        <p:txBody>
          <a:bodyPr>
            <a:spAutoFit/>
          </a:bodyPr>
          <a:p>
            <a:pPr>
              <a:lnSpc>
                <a:spcPct val="195000"/>
              </a:lnSpc>
            </a:pPr>
            <a:r>
              <a:rPr lang="zh-CN" altLang="en-US" sz="2800" b="1">
                <a:latin typeface="汉仪楷体简" panose="02010609000101010101" charset="-122"/>
                <a:ea typeface="汉仪楷体简" panose="02010609000101010101" charset="-122"/>
              </a:rPr>
              <a:t>例．阅读下面一句话，判断</a:t>
            </a:r>
            <a:r>
              <a:rPr lang="en-US" altLang="zh-CN" sz="2800" b="1">
                <a:latin typeface="汉仪楷体简" panose="02010609000101010101" charset="-122"/>
                <a:ea typeface="汉仪楷体简" panose="02010609000101010101" charset="-122"/>
              </a:rPr>
              <a:t>B</a:t>
            </a:r>
            <a:r>
              <a:rPr lang="zh-CN" altLang="en-US" sz="2800" b="1">
                <a:latin typeface="汉仪楷体简" panose="02010609000101010101" charset="-122"/>
                <a:ea typeface="汉仪楷体简" panose="02010609000101010101" charset="-122"/>
              </a:rPr>
              <a:t>项理解是否正确。</a:t>
            </a:r>
            <a:endParaRPr lang="zh-CN" altLang="en-US" sz="2800" b="1">
              <a:latin typeface="汉仪楷体简" panose="02010609000101010101" charset="-122"/>
              <a:ea typeface="汉仪楷体简" panose="02010609000101010101" charset="-122"/>
            </a:endParaRPr>
          </a:p>
          <a:p>
            <a:pPr>
              <a:lnSpc>
                <a:spcPct val="195000"/>
              </a:lnSpc>
            </a:pPr>
            <a:r>
              <a:rPr lang="zh-CN" altLang="en-US" sz="2800" b="1">
                <a:latin typeface="汉仪楷体简" panose="02010609000101010101" charset="-122"/>
                <a:ea typeface="汉仪楷体简" panose="02010609000101010101" charset="-122"/>
              </a:rPr>
              <a:t>    用一种名为木瓜蛋白酶将</a:t>
            </a:r>
            <a:r>
              <a:rPr lang="zh-CN" altLang="en-US" sz="2800" b="1">
                <a:solidFill>
                  <a:srgbClr val="FF0000"/>
                </a:solidFill>
                <a:latin typeface="汉仪楷体简" panose="02010609000101010101" charset="-122"/>
                <a:ea typeface="汉仪楷体简" panose="02010609000101010101" charset="-122"/>
              </a:rPr>
              <a:t>每一种</a:t>
            </a:r>
            <a:r>
              <a:rPr lang="en-US" altLang="zh-CN" sz="2800" b="1">
                <a:solidFill>
                  <a:srgbClr val="FF0000"/>
                </a:solidFill>
                <a:latin typeface="汉仪楷体简" panose="02010609000101010101" charset="-122"/>
                <a:ea typeface="汉仪楷体简" panose="02010609000101010101" charset="-122"/>
              </a:rPr>
              <a:t>Y-</a:t>
            </a:r>
            <a:r>
              <a:rPr lang="zh-CN" altLang="en-US" sz="2800" b="1">
                <a:solidFill>
                  <a:srgbClr val="FF0000"/>
                </a:solidFill>
                <a:latin typeface="汉仪楷体简" panose="02010609000101010101" charset="-122"/>
                <a:ea typeface="汉仪楷体简" panose="02010609000101010101" charset="-122"/>
              </a:rPr>
              <a:t>形抗体的“杆”与</a:t>
            </a:r>
            <a:r>
              <a:rPr lang="zh-CN" altLang="en-US" sz="2800" b="1">
                <a:latin typeface="汉仪楷体简" panose="02010609000101010101" charset="-122"/>
                <a:ea typeface="汉仪楷体简" panose="02010609000101010101" charset="-122"/>
              </a:rPr>
              <a:t>其一对“臂”分离，后者才是该抗体与目标化合物结合的部分。</a:t>
            </a:r>
            <a:endParaRPr lang="zh-CN" altLang="en-US" sz="2800" b="1">
              <a:latin typeface="汉仪楷体简" panose="02010609000101010101" charset="-122"/>
              <a:ea typeface="汉仪楷体简" panose="02010609000101010101" charset="-122"/>
            </a:endParaRPr>
          </a:p>
          <a:p>
            <a:pPr>
              <a:lnSpc>
                <a:spcPct val="195000"/>
              </a:lnSpc>
            </a:pPr>
            <a:r>
              <a:rPr lang="zh-CN" altLang="en-US" sz="2800" b="1">
                <a:latin typeface="汉仪楷体简" panose="02010609000101010101" charset="-122"/>
                <a:ea typeface="汉仪楷体简" panose="02010609000101010101" charset="-122"/>
              </a:rPr>
              <a:t>    </a:t>
            </a:r>
            <a:r>
              <a:rPr lang="en-US" altLang="zh-CN" sz="2800" b="1">
                <a:latin typeface="汉仪楷体简" panose="02010609000101010101" charset="-122"/>
                <a:ea typeface="汉仪楷体简" panose="02010609000101010101" charset="-122"/>
              </a:rPr>
              <a:t>B</a:t>
            </a:r>
            <a:r>
              <a:rPr lang="zh-CN" altLang="en-US" sz="2800" b="1">
                <a:latin typeface="汉仪楷体简" panose="02010609000101010101" charset="-122"/>
                <a:ea typeface="汉仪楷体简" panose="02010609000101010101" charset="-122"/>
              </a:rPr>
              <a:t>．该抗体指能解蛇毒的</a:t>
            </a:r>
            <a:r>
              <a:rPr lang="zh-CN" altLang="en-US" sz="2800" b="1">
                <a:solidFill>
                  <a:srgbClr val="FF0000"/>
                </a:solidFill>
                <a:latin typeface="汉仪楷体简" panose="02010609000101010101" charset="-122"/>
                <a:ea typeface="汉仪楷体简" panose="02010609000101010101" charset="-122"/>
              </a:rPr>
              <a:t>一种</a:t>
            </a:r>
            <a:r>
              <a:rPr lang="en-US" altLang="zh-CN" sz="2800" b="1">
                <a:solidFill>
                  <a:srgbClr val="FF0000"/>
                </a:solidFill>
                <a:latin typeface="汉仪楷体简" panose="02010609000101010101" charset="-122"/>
                <a:ea typeface="汉仪楷体简" panose="02010609000101010101" charset="-122"/>
              </a:rPr>
              <a:t>Y-</a:t>
            </a:r>
            <a:r>
              <a:rPr lang="zh-CN" altLang="en-US" sz="2800" b="1">
                <a:solidFill>
                  <a:srgbClr val="FF0000"/>
                </a:solidFill>
                <a:latin typeface="汉仪楷体简" panose="02010609000101010101" charset="-122"/>
                <a:ea typeface="汉仪楷体简" panose="02010609000101010101" charset="-122"/>
              </a:rPr>
              <a:t>形抗体</a:t>
            </a:r>
            <a:r>
              <a:rPr lang="zh-CN" altLang="en-US" sz="2800" b="1">
                <a:latin typeface="汉仪楷体简" panose="02010609000101010101" charset="-122"/>
                <a:ea typeface="汉仪楷体简" panose="02010609000101010101" charset="-122"/>
              </a:rPr>
              <a:t>。</a:t>
            </a:r>
            <a:endParaRPr lang="zh-CN" altLang="en-US" sz="2800" b="1">
              <a:latin typeface="汉仪楷体简" panose="02010609000101010101" charset="-122"/>
              <a:ea typeface="汉仪楷体简" panose="02010609000101010101" charset="-122"/>
            </a:endParaRPr>
          </a:p>
          <a:p>
            <a:pPr>
              <a:lnSpc>
                <a:spcPct val="195000"/>
              </a:lnSpc>
            </a:pPr>
            <a:r>
              <a:rPr lang="zh-CN" altLang="en-US" sz="2800" b="1">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微软雅黑" panose="020B0503020204020204" charset="-122"/>
              </a:rPr>
              <a:t>简析</a:t>
            </a:r>
            <a:r>
              <a:rPr lang="zh-CN" altLang="en-US" sz="2800" b="1">
                <a:latin typeface="汉仪楷体简" panose="02010609000101010101" charset="-122"/>
                <a:ea typeface="汉仪楷体简" panose="02010609000101010101" charset="-122"/>
              </a:rPr>
              <a:t>：不正确。</a:t>
            </a:r>
            <a:r>
              <a:rPr lang="en-US" altLang="zh-CN" sz="2800" b="1">
                <a:latin typeface="汉仪楷体简" panose="02010609000101010101" charset="-122"/>
                <a:ea typeface="汉仪楷体简" panose="02010609000101010101" charset="-122"/>
              </a:rPr>
              <a:t>B</a:t>
            </a:r>
            <a:r>
              <a:rPr lang="zh-CN" altLang="en-US" sz="2800" b="1">
                <a:latin typeface="汉仪楷体简" panose="02010609000101010101" charset="-122"/>
                <a:ea typeface="汉仪楷体简" panose="02010609000101010101" charset="-122"/>
              </a:rPr>
              <a:t>项误将文中的“每一种”说成“一种”，</a:t>
            </a:r>
            <a:r>
              <a:rPr lang="zh-CN" altLang="en-US" sz="2800" b="1">
                <a:solidFill>
                  <a:srgbClr val="FF0000"/>
                </a:solidFill>
                <a:latin typeface="汉仪楷体简" panose="02010609000101010101" charset="-122"/>
                <a:ea typeface="汉仪楷体简" panose="02010609000101010101" charset="-122"/>
              </a:rPr>
              <a:t>属于“缩小其辞”，走马观花的考生很可能漏读文中的“每”而误认为</a:t>
            </a:r>
            <a:r>
              <a:rPr lang="en-US" altLang="zh-CN" sz="2800" b="1">
                <a:solidFill>
                  <a:srgbClr val="FF0000"/>
                </a:solidFill>
                <a:latin typeface="汉仪楷体简" panose="02010609000101010101" charset="-122"/>
                <a:ea typeface="汉仪楷体简" panose="02010609000101010101" charset="-122"/>
              </a:rPr>
              <a:t>B</a:t>
            </a:r>
            <a:r>
              <a:rPr lang="zh-CN" altLang="en-US" sz="2800" b="1">
                <a:solidFill>
                  <a:srgbClr val="FF0000"/>
                </a:solidFill>
                <a:latin typeface="汉仪楷体简" panose="02010609000101010101" charset="-122"/>
                <a:ea typeface="汉仪楷体简" panose="02010609000101010101" charset="-122"/>
              </a:rPr>
              <a:t>项正确。</a:t>
            </a:r>
            <a:endParaRPr lang="zh-CN" altLang="en-US" sz="2800" b="1">
              <a:solidFill>
                <a:srgbClr val="FF0000"/>
              </a:solidFill>
              <a:latin typeface="汉仪楷体简" panose="02010609000101010101" charset="-122"/>
              <a:ea typeface="汉仪楷体简" panose="02010609000101010101"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3186" name="Text Box 2"/>
          <p:cNvSpPr/>
          <p:nvPr/>
        </p:nvSpPr>
        <p:spPr>
          <a:xfrm>
            <a:off x="215900" y="5497513"/>
            <a:ext cx="8594725" cy="1014412"/>
          </a:xfrm>
          <a:prstGeom prst="rect">
            <a:avLst/>
          </a:prstGeom>
          <a:solidFill>
            <a:schemeClr val="bg1"/>
          </a:solidFill>
          <a:ln w="9525" cap="flat" cmpd="sng">
            <a:solidFill>
              <a:srgbClr val="0000FF"/>
            </a:solidFill>
            <a:prstDash val="solid"/>
            <a:miter/>
            <a:headEnd type="none" w="med" len="med"/>
            <a:tailEnd type="none" w="med" len="med"/>
          </a:ln>
        </p:spPr>
        <p:txBody>
          <a:bodyPr wrap="square">
            <a:spAutoFit/>
          </a:bodyPr>
          <a:p>
            <a:r>
              <a:rPr lang="zh-CN" altLang="en-US" sz="3200" dirty="0">
                <a:solidFill>
                  <a:srgbClr val="FF0000"/>
                </a:solidFill>
                <a:latin typeface="Lucida Sans Unicode" panose="020B0602030504020204" charset="0"/>
                <a:ea typeface="黑体" panose="02010609060101010101" pitchFamily="2" charset="-122"/>
                <a:sym typeface="黑体" panose="02010609060101010101" pitchFamily="2" charset="-122"/>
              </a:rPr>
              <a:t>对策：</a:t>
            </a:r>
            <a:endParaRPr lang="zh-CN" altLang="en-US" sz="28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r>
              <a:rPr lang="zh-CN" altLang="en-US" sz="28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2800" dirty="0">
                <a:solidFill>
                  <a:srgbClr val="0000CC"/>
                </a:solidFill>
                <a:latin typeface="Lucida Sans Unicode" panose="020B0602030504020204" charset="0"/>
                <a:ea typeface="微软雅黑" panose="020B0503020204020204" charset="-122"/>
                <a:sym typeface="黑体" panose="02010609060101010101" pitchFamily="2" charset="-122"/>
              </a:rPr>
              <a:t>细读文章，了解阅读材料中事物的条件关系。</a:t>
            </a:r>
            <a:endParaRPr lang="zh-CN" altLang="en-US" sz="2800" dirty="0">
              <a:solidFill>
                <a:srgbClr val="0000CC"/>
              </a:solidFill>
              <a:latin typeface="Lucida Sans Unicode" panose="020B0602030504020204" charset="0"/>
              <a:ea typeface="微软雅黑" panose="020B0503020204020204" charset="-122"/>
              <a:sym typeface="黑体" panose="02010609060101010101" pitchFamily="2" charset="-122"/>
            </a:endParaRPr>
          </a:p>
        </p:txBody>
      </p:sp>
      <p:sp>
        <p:nvSpPr>
          <p:cNvPr id="93187" name="Text Box 3"/>
          <p:cNvSpPr/>
          <p:nvPr/>
        </p:nvSpPr>
        <p:spPr>
          <a:xfrm>
            <a:off x="0" y="44450"/>
            <a:ext cx="9109075" cy="5029200"/>
          </a:xfrm>
          <a:prstGeom prst="rect">
            <a:avLst/>
          </a:prstGeom>
          <a:solidFill>
            <a:srgbClr val="FFFF99">
              <a:alpha val="100000"/>
            </a:srgbClr>
          </a:solidFill>
          <a:ln w="9525">
            <a:noFill/>
          </a:ln>
        </p:spPr>
        <p:txBody>
          <a:bodyPr wrap="square">
            <a:spAutoFit/>
          </a:bodyPr>
          <a:p>
            <a:r>
              <a:rPr lang="zh-CN" altLang="en-US" sz="3600" dirty="0">
                <a:solidFill>
                  <a:srgbClr val="FF0000"/>
                </a:solidFill>
                <a:latin typeface="Lucida Sans Unicode" panose="020B0602030504020204" charset="0"/>
                <a:ea typeface="黑体" panose="02010609060101010101" pitchFamily="2" charset="-122"/>
                <a:sym typeface="黑体" panose="02010609060101010101" pitchFamily="2" charset="-122"/>
              </a:rPr>
              <a:t>命题陷阱之十三：必要与充分（逻辑混淆）</a:t>
            </a:r>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endPar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endParaRPr>
          </a:p>
          <a:p>
            <a:r>
              <a:rPr lang="zh-CN" altLang="en-US" sz="32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600"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3600" b="1" dirty="0">
                <a:solidFill>
                  <a:srgbClr val="0000CC"/>
                </a:solidFill>
                <a:latin typeface="Lucida Sans Unicode" panose="020B0602030504020204" charset="0"/>
                <a:ea typeface="黑体" panose="02010609060101010101" pitchFamily="2" charset="-122"/>
                <a:sym typeface="黑体" panose="02010609060101010101" pitchFamily="2" charset="-122"/>
              </a:rPr>
              <a:t> </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命题者把阅读材料中的逻辑关系混淆在一起让考生判断推理，常见的是混淆“必要条件”和“充要条件”的关系。</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a:p>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“必要条件”的判断特征是“无甲必然无乙，有甲并非必然有乙”。</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a:p>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充分条件：</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有事物情况A与事物情况B,如果事物情况A存在, 事物情况B就存在；如果A不存在, B不一定不存在，在这种情况下， A就是B的充分条件。  </a:t>
            </a:r>
            <a:endPar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endParaRPr>
          </a:p>
          <a:p>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  “充要条件”的判断特征是“有甲必然有乙，无甲必然无乙”。</a:t>
            </a:r>
            <a:endPar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 calcmode="lin" valueType="num">
                                      <p:cBhvr>
                                        <p:cTn id="7" dur="500" fill="hold"/>
                                        <p:tgtEl>
                                          <p:spTgt spid="93187"/>
                                        </p:tgtEl>
                                        <p:attrNameLst>
                                          <p:attrName>ppt_x</p:attrName>
                                        </p:attrNameLst>
                                      </p:cBhvr>
                                      <p:tavLst>
                                        <p:tav tm="0">
                                          <p:val>
                                            <p:strVal val="#ppt_x"/>
                                          </p:val>
                                        </p:tav>
                                        <p:tav tm="100000">
                                          <p:val>
                                            <p:strVal val="#ppt_x"/>
                                          </p:val>
                                        </p:tav>
                                      </p:tavLst>
                                    </p:anim>
                                    <p:anim calcmode="lin" valueType="num">
                                      <p:cBhvr>
                                        <p:cTn id="8" dur="500" fill="hold"/>
                                        <p:tgtEl>
                                          <p:spTgt spid="931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6"/>
                                        </p:tgtEl>
                                        <p:attrNameLst>
                                          <p:attrName>style.visibility</p:attrName>
                                        </p:attrNameLst>
                                      </p:cBhvr>
                                      <p:to>
                                        <p:strVal val="visible"/>
                                      </p:to>
                                    </p:set>
                                    <p:anim calcmode="lin" valueType="num">
                                      <p:cBhvr>
                                        <p:cTn id="13" dur="500" fill="hold"/>
                                        <p:tgtEl>
                                          <p:spTgt spid="93186"/>
                                        </p:tgtEl>
                                        <p:attrNameLst>
                                          <p:attrName>ppt_x</p:attrName>
                                        </p:attrNameLst>
                                      </p:cBhvr>
                                      <p:tavLst>
                                        <p:tav tm="0">
                                          <p:val>
                                            <p:strVal val="#ppt_x"/>
                                          </p:val>
                                        </p:tav>
                                        <p:tav tm="100000">
                                          <p:val>
                                            <p:strVal val="#ppt_x"/>
                                          </p:val>
                                        </p:tav>
                                      </p:tavLst>
                                    </p:anim>
                                    <p:anim calcmode="lin" valueType="num">
                                      <p:cBhvr>
                                        <p:cTn id="14" dur="500" fill="hold"/>
                                        <p:tgtEl>
                                          <p:spTgt spid="931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bldLvl="0"/>
      <p:bldP spid="93187" grpId="0" bldLvl="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4210" name="Text Box 3"/>
          <p:cNvSpPr/>
          <p:nvPr/>
        </p:nvSpPr>
        <p:spPr>
          <a:xfrm>
            <a:off x="0" y="44450"/>
            <a:ext cx="9109075" cy="6745288"/>
          </a:xfrm>
          <a:prstGeom prst="rect">
            <a:avLst/>
          </a:prstGeom>
          <a:noFill/>
          <a:ln w="9525">
            <a:noFill/>
          </a:ln>
        </p:spPr>
        <p:txBody>
          <a:bodyPr wrap="square">
            <a:spAutoFit/>
          </a:bodyPr>
          <a:p>
            <a:pPr>
              <a:lnSpc>
                <a:spcPct val="120000"/>
              </a:lnSpc>
            </a:pP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“必要条件”的判断特征是“无甲必然无乙，有甲并非必然有乙”。</a:t>
            </a: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如，“只有存在空气，植物才能生长”一句，没有“存在空气”这个条件，植物必然不能生长，但有了“存在空气”这个条件，植物也不一定必然能生长。</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a:p>
            <a:pPr>
              <a:lnSpc>
                <a:spcPct val="120000"/>
              </a:lnSpc>
            </a:pP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充分条件：</a:t>
            </a:r>
            <a:r>
              <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rPr>
              <a:t>有事物情况A与事物情况B,如果事物情况A存在, 事物情况B就存在；如果A不存在, B不一定不存在，在这种情况下， A就是B的充分条件。</a:t>
            </a:r>
            <a:endParaRPr lang="zh-CN" altLang="en-US" sz="2800" b="1" dirty="0">
              <a:solidFill>
                <a:srgbClr val="FF0000"/>
              </a:solidFill>
              <a:latin typeface="汉仪楷体简" panose="02010609000101010101" charset="-122"/>
              <a:ea typeface="汉仪楷体简" panose="02010609000101010101" charset="-122"/>
              <a:sym typeface="黑体" panose="02010609060101010101" pitchFamily="2" charset="-122"/>
            </a:endParaRPr>
          </a:p>
          <a:p>
            <a:pPr>
              <a:lnSpc>
                <a:spcPct val="120000"/>
              </a:lnSpc>
            </a:pP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例如：某人犯了杀人罪，是某人被判处刑罚的充分条件。因为犯杀人罪触犯刑律，必然被判刑。但是如果某人未犯杀人罪却未必不被判刑，他可能因其他罪行而被判刑。</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a:p>
            <a:pPr>
              <a:lnSpc>
                <a:spcPct val="120000"/>
              </a:lnSpc>
            </a:pP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   事物间的充分条件关系，常以充分条件假言判断的形式表现出来。</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a:p>
            <a:pPr>
              <a:lnSpc>
                <a:spcPct val="120000"/>
              </a:lnSpc>
            </a:pPr>
            <a:r>
              <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rPr>
              <a:t>例如：如果某人犯杀人罪，那么，某人要负刑事责任。</a:t>
            </a:r>
            <a:endParaRPr lang="zh-CN" altLang="en-US" sz="2800" b="1" dirty="0">
              <a:solidFill>
                <a:srgbClr val="0000CC"/>
              </a:solidFill>
              <a:latin typeface="汉仪楷体简" panose="02010609000101010101" charset="-122"/>
              <a:ea typeface="汉仪楷体简" panose="02010609000101010101"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p:cTn id="7" dur="500" fill="hold"/>
                                        <p:tgtEl>
                                          <p:spTgt spid="94210"/>
                                        </p:tgtEl>
                                        <p:attrNameLst>
                                          <p:attrName>ppt_x</p:attrName>
                                        </p:attrNameLst>
                                      </p:cBhvr>
                                      <p:tavLst>
                                        <p:tav tm="0">
                                          <p:val>
                                            <p:strVal val="#ppt_x"/>
                                          </p:val>
                                        </p:tav>
                                        <p:tav tm="100000">
                                          <p:val>
                                            <p:strVal val="#ppt_x"/>
                                          </p:val>
                                        </p:tav>
                                      </p:tavLst>
                                    </p:anim>
                                    <p:anim calcmode="lin" valueType="num">
                                      <p:cBhvr>
                                        <p:cTn id="8"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bldLvl="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5234" name="文本框 95233"/>
          <p:cNvSpPr txBox="1"/>
          <p:nvPr/>
        </p:nvSpPr>
        <p:spPr>
          <a:xfrm>
            <a:off x="19050" y="909638"/>
            <a:ext cx="9124950" cy="5594350"/>
          </a:xfrm>
          <a:prstGeom prst="rect">
            <a:avLst/>
          </a:prstGeom>
          <a:noFill/>
          <a:ln w="9525">
            <a:noFill/>
          </a:ln>
        </p:spPr>
        <p:txBody>
          <a:bodyPr wrap="square">
            <a:spAutoFit/>
          </a:bodyPr>
          <a:p>
            <a:r>
              <a:rPr lang="zh-CN" altLang="en-US" sz="2800" b="1" dirty="0">
                <a:solidFill>
                  <a:srgbClr val="FF0000"/>
                </a:solidFill>
                <a:latin typeface="汉仪楷体简" panose="02010609000101010101" charset="-122"/>
                <a:ea typeface="微软雅黑" panose="020B0503020204020204" charset="-122"/>
              </a:rPr>
              <a:t>描述当解释</a:t>
            </a:r>
            <a:endParaRPr lang="zh-CN" altLang="en-US" sz="2800" b="1" dirty="0">
              <a:solidFill>
                <a:srgbClr val="FF0000"/>
              </a:solidFill>
              <a:latin typeface="汉仪楷体简" panose="02010609000101010101" charset="-122"/>
              <a:ea typeface="微软雅黑" panose="020B0503020204020204" charset="-122"/>
            </a:endParaRPr>
          </a:p>
          <a:p>
            <a:pPr>
              <a:lnSpc>
                <a:spcPct val="170000"/>
              </a:lnSpc>
            </a:pPr>
            <a:r>
              <a:rPr lang="zh-CN" altLang="en-US" sz="2800" b="1" dirty="0">
                <a:solidFill>
                  <a:srgbClr val="FF0000"/>
                </a:solidFill>
                <a:latin typeface="汉仪楷体简" panose="02010609000101010101" charset="-122"/>
                <a:ea typeface="汉仪楷体简" panose="02010609000101010101" charset="-122"/>
              </a:rPr>
              <a:t>    在理解重要词语在文中的含义时，一些描述性的说明或补充性的阐释，并没有准确揭示事物的特征。</a:t>
            </a:r>
            <a:endParaRPr lang="zh-CN" altLang="en-US" sz="2800" b="1" dirty="0">
              <a:solidFill>
                <a:srgbClr val="FF0000"/>
              </a:solidFill>
              <a:latin typeface="汉仪楷体简" panose="02010609000101010101" charset="-122"/>
              <a:ea typeface="汉仪楷体简" panose="02010609000101010101" charset="-122"/>
            </a:endParaRPr>
          </a:p>
          <a:p>
            <a:pPr>
              <a:lnSpc>
                <a:spcPct val="170000"/>
              </a:lnSpc>
            </a:pPr>
            <a:r>
              <a:rPr lang="zh-CN" altLang="en-US" sz="2800" b="1" dirty="0">
                <a:latin typeface="汉仪楷体简" panose="02010609000101010101" charset="-122"/>
                <a:ea typeface="汉仪楷体简" panose="02010609000101010101" charset="-122"/>
              </a:rPr>
              <a:t>例．从对"沙尘暴"的解释中，选出最准确的一项，</a:t>
            </a:r>
            <a:endParaRPr lang="zh-CN" altLang="en-US" sz="2800" b="1" dirty="0">
              <a:latin typeface="汉仪楷体简" panose="02010609000101010101" charset="-122"/>
              <a:ea typeface="汉仪楷体简" panose="02010609000101010101" charset="-122"/>
            </a:endParaRPr>
          </a:p>
          <a:p>
            <a:pPr>
              <a:lnSpc>
                <a:spcPct val="170000"/>
              </a:lnSpc>
            </a:pPr>
            <a:r>
              <a:rPr lang="zh-CN" altLang="en-US" sz="2800" b="1" dirty="0">
                <a:latin typeface="汉仪楷体简" panose="02010609000101010101" charset="-122"/>
                <a:ea typeface="汉仪楷体简" panose="02010609000101010101" charset="-122"/>
              </a:rPr>
              <a:t>    B项"沙尘暴是雕塑大地外貌的自然力之一，是大自然保持全球生态平衡的一项工程"  </a:t>
            </a:r>
            <a:endParaRPr lang="zh-CN" altLang="en-US" sz="2800" b="1" dirty="0">
              <a:latin typeface="汉仪楷体简" panose="02010609000101010101" charset="-122"/>
              <a:ea typeface="汉仪楷体简" panose="02010609000101010101" charset="-122"/>
            </a:endParaRPr>
          </a:p>
          <a:p>
            <a:pPr>
              <a:lnSpc>
                <a:spcPct val="170000"/>
              </a:lnSpc>
            </a:pPr>
            <a:r>
              <a:rPr lang="zh-CN" altLang="en-US" sz="2800" b="1" dirty="0">
                <a:latin typeface="汉仪楷体简" panose="02010609000101010101" charset="-122"/>
                <a:ea typeface="汉仪楷体简" panose="02010609000101010101" charset="-122"/>
              </a:rPr>
              <a:t>   </a:t>
            </a:r>
            <a:r>
              <a:rPr lang="zh-CN" altLang="en-US" sz="2800" b="1" dirty="0">
                <a:solidFill>
                  <a:srgbClr val="FF0000"/>
                </a:solidFill>
                <a:latin typeface="汉仪楷体简" panose="02010609000101010101" charset="-122"/>
                <a:ea typeface="汉仪楷体简" panose="02010609000101010101" charset="-122"/>
              </a:rPr>
              <a:t> 此句虽可在原文中找到，但它只是一种描述性的说法，并没有揭示出沙尘暴的本质特征，是无效信息。</a:t>
            </a:r>
            <a:endParaRPr lang="zh-CN" altLang="en-US" sz="2800" b="1" dirty="0">
              <a:solidFill>
                <a:srgbClr val="FF0000"/>
              </a:solidFill>
              <a:latin typeface="汉仪楷体简" panose="02010609000101010101" charset="-122"/>
              <a:ea typeface="汉仪楷体简" panose="02010609000101010101" charset="-122"/>
            </a:endParaRPr>
          </a:p>
        </p:txBody>
      </p:sp>
      <p:sp>
        <p:nvSpPr>
          <p:cNvPr id="95235" name="文本框 95234"/>
          <p:cNvSpPr txBox="1"/>
          <p:nvPr/>
        </p:nvSpPr>
        <p:spPr>
          <a:xfrm>
            <a:off x="19050" y="73025"/>
            <a:ext cx="1025525" cy="519113"/>
          </a:xfrm>
          <a:prstGeom prst="rect">
            <a:avLst/>
          </a:prstGeom>
          <a:noFill/>
          <a:ln w="9525">
            <a:noFill/>
          </a:ln>
        </p:spPr>
        <p:txBody>
          <a:bodyPr wrap="square">
            <a:spAutoFit/>
          </a:bodyPr>
          <a:p>
            <a:r>
              <a:rPr lang="zh-CN" altLang="en-US" sz="2800" b="1" dirty="0">
                <a:solidFill>
                  <a:srgbClr val="FF0000"/>
                </a:solidFill>
                <a:latin typeface="Arial" panose="020B0604020202020204" pitchFamily="34" charset="0"/>
                <a:ea typeface="微软雅黑" panose="020B0503020204020204" charset="-122"/>
              </a:rPr>
              <a:t>附：</a:t>
            </a:r>
            <a:endParaRPr lang="zh-CN" altLang="en-US" sz="2800" b="1" dirty="0">
              <a:solidFill>
                <a:srgbClr val="FF0000"/>
              </a:solidFill>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5234"/>
                                        </p:tgtEl>
                                        <p:attrNameLst>
                                          <p:attrName>style.visibility</p:attrName>
                                        </p:attrNameLst>
                                      </p:cBhvr>
                                      <p:to>
                                        <p:strVal val="visible"/>
                                      </p:to>
                                    </p:set>
                                    <p:animEffect transition="in" filter="blinds(horizontal)">
                                      <p:cBhvr>
                                        <p:cTn id="7" dur="500"/>
                                        <p:tgtEl>
                                          <p:spTgt spid="95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30" name="文本占位符 22529"/>
          <p:cNvSpPr>
            <a:spLocks noGrp="1" noRot="1"/>
          </p:cNvSpPr>
          <p:nvPr>
            <p:ph type="body" idx="1"/>
          </p:nvPr>
        </p:nvSpPr>
        <p:spPr>
          <a:xfrm>
            <a:off x="-76200" y="260350"/>
            <a:ext cx="9148763" cy="6165850"/>
          </a:xfrm>
          <a:ln/>
        </p:spPr>
        <p:txBody>
          <a:bodyPr vert="horz">
            <a:normAutofit/>
          </a:bodyPr>
          <a:p>
            <a:pPr>
              <a:lnSpc>
                <a:spcPct val="190000"/>
              </a:lnSpc>
            </a:pPr>
            <a:r>
              <a:rPr lang="en-US" altLang="zh-CN" sz="2800" b="1">
                <a:latin typeface="汉仪楷体简" panose="02010609000101010101" charset="-122"/>
                <a:ea typeface="汉仪楷体简" panose="02010609000101010101" charset="-122"/>
              </a:rPr>
              <a:t>4</a:t>
            </a:r>
            <a:r>
              <a:rPr lang="zh-CN" altLang="en-US" sz="2800" b="1">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整理答题的思路</a:t>
            </a:r>
            <a:r>
              <a:rPr lang="zh-CN" altLang="en-US" sz="2800" b="1">
                <a:latin typeface="汉仪楷体简" panose="02010609000101010101" charset="-122"/>
                <a:ea typeface="汉仪楷体简" panose="02010609000101010101" charset="-122"/>
              </a:rPr>
              <a:t>：</a:t>
            </a:r>
            <a:r>
              <a:rPr lang="zh-CN" altLang="en-US" sz="2800" b="1">
                <a:solidFill>
                  <a:srgbClr val="FF0000"/>
                </a:solidFill>
                <a:latin typeface="汉仪楷体简" panose="02010609000101010101" charset="-122"/>
                <a:ea typeface="汉仪楷体简" panose="02010609000101010101" charset="-122"/>
              </a:rPr>
              <a:t>提问的角度与文本阐述的角度是什么关系，</a:t>
            </a:r>
            <a:r>
              <a:rPr lang="zh-CN" altLang="en-US" sz="2800" b="1">
                <a:latin typeface="汉仪楷体简" panose="02010609000101010101" charset="-122"/>
                <a:ea typeface="汉仪楷体简" panose="02010609000101010101" charset="-122"/>
              </a:rPr>
              <a:t>我应该怎样把它们接上轨才符合答题的要求；我</a:t>
            </a:r>
            <a:r>
              <a:rPr lang="zh-CN" altLang="en-US" sz="2800" b="1">
                <a:solidFill>
                  <a:srgbClr val="FF0000"/>
                </a:solidFill>
                <a:latin typeface="汉仪楷体简" panose="02010609000101010101" charset="-122"/>
                <a:ea typeface="汉仪楷体简" panose="02010609000101010101" charset="-122"/>
              </a:rPr>
              <a:t>需要引用文章的哪些材料，我需要对原材料作什么抽象、概括、引申或转述的工作。</a:t>
            </a:r>
            <a:endParaRPr lang="zh-CN" altLang="en-US" sz="2800" b="1">
              <a:solidFill>
                <a:srgbClr val="FF0000"/>
              </a:solidFill>
              <a:latin typeface="汉仪楷体简" panose="02010609000101010101" charset="-122"/>
              <a:ea typeface="汉仪楷体简" panose="02010609000101010101" charset="-122"/>
            </a:endParaRPr>
          </a:p>
          <a:p>
            <a:pPr>
              <a:lnSpc>
                <a:spcPct val="190000"/>
              </a:lnSpc>
            </a:pPr>
            <a:r>
              <a:rPr lang="en-US" altLang="zh-CN" sz="2800" b="1">
                <a:latin typeface="汉仪楷体简" panose="02010609000101010101" charset="-122"/>
                <a:ea typeface="汉仪楷体简" panose="02010609000101010101" charset="-122"/>
              </a:rPr>
              <a:t>5</a:t>
            </a:r>
            <a:r>
              <a:rPr lang="zh-CN" altLang="en-US" sz="2800" b="1">
                <a:latin typeface="汉仪楷体简" panose="02010609000101010101" charset="-122"/>
                <a:ea typeface="汉仪楷体简" panose="02010609000101010101" charset="-122"/>
              </a:rPr>
              <a:t>、 </a:t>
            </a:r>
            <a:r>
              <a:rPr lang="zh-CN" altLang="en-US" sz="2800" b="1">
                <a:solidFill>
                  <a:srgbClr val="FF0000"/>
                </a:solidFill>
                <a:latin typeface="汉仪楷体简" panose="02010609000101010101" charset="-122"/>
                <a:ea typeface="汉仪楷体简" panose="02010609000101010101" charset="-122"/>
              </a:rPr>
              <a:t>组织答题语言</a:t>
            </a:r>
            <a:r>
              <a:rPr lang="zh-CN" altLang="en-US" sz="2800" b="1">
                <a:latin typeface="汉仪楷体简" panose="02010609000101010101" charset="-122"/>
                <a:ea typeface="汉仪楷体简" panose="02010609000101010101" charset="-122"/>
              </a:rPr>
              <a:t>：题干对答题语言有什么特殊要求，</a:t>
            </a:r>
            <a:r>
              <a:rPr lang="zh-CN" altLang="en-US" sz="2800" b="1">
                <a:solidFill>
                  <a:srgbClr val="FF0000"/>
                </a:solidFill>
                <a:latin typeface="汉仪楷体简" panose="02010609000101010101" charset="-122"/>
                <a:ea typeface="汉仪楷体简" panose="02010609000101010101" charset="-122"/>
              </a:rPr>
              <a:t>该分几点答（往往要参考该题的赋分），是否对准了答题的点，需要什么关键词，表述是否完备并简洁。</a:t>
            </a:r>
            <a:endParaRPr lang="zh-CN" altLang="en-US" sz="2800" b="1">
              <a:solidFill>
                <a:srgbClr val="FF0000"/>
              </a:solidFill>
              <a:latin typeface="汉仪楷体简" panose="02010609000101010101" charset="-122"/>
              <a:ea typeface="汉仪楷体简" panose="0201060900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0">
                                            <p:txEl>
                                              <p:charRg st="0" end="89"/>
                                            </p:txEl>
                                          </p:spTgt>
                                        </p:tgtEl>
                                        <p:attrNameLst>
                                          <p:attrName>style.visibility</p:attrName>
                                        </p:attrNameLst>
                                      </p:cBhvr>
                                      <p:to>
                                        <p:strVal val="visible"/>
                                      </p:to>
                                    </p:set>
                                    <p:animEffect transition="in" filter="checkerboard(across)">
                                      <p:cBhvr>
                                        <p:cTn id="7" dur="500"/>
                                        <p:tgtEl>
                                          <p:spTgt spid="22530">
                                            <p:txEl>
                                              <p:charRg st="0" end="8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530">
                                            <p:txEl>
                                              <p:charRg st="89" end="161"/>
                                            </p:txEl>
                                          </p:spTgt>
                                        </p:tgtEl>
                                        <p:attrNameLst>
                                          <p:attrName>style.visibility</p:attrName>
                                        </p:attrNameLst>
                                      </p:cBhvr>
                                      <p:to>
                                        <p:strVal val="visible"/>
                                      </p:to>
                                    </p:set>
                                    <p:animEffect transition="in" filter="checkerboard(across)">
                                      <p:cBhvr>
                                        <p:cTn id="12" dur="500"/>
                                        <p:tgtEl>
                                          <p:spTgt spid="22530">
                                            <p:txEl>
                                              <p:charRg st="89" end="1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6258" name="文本框 96257"/>
          <p:cNvSpPr txBox="1"/>
          <p:nvPr/>
        </p:nvSpPr>
        <p:spPr>
          <a:xfrm>
            <a:off x="36513" y="44450"/>
            <a:ext cx="9151937" cy="6572250"/>
          </a:xfrm>
          <a:prstGeom prst="rect">
            <a:avLst/>
          </a:prstGeom>
          <a:noFill/>
          <a:ln w="9525">
            <a:noFill/>
          </a:ln>
        </p:spPr>
        <p:txBody>
          <a:bodyPr vert="horz" wrap="square" anchor="t">
            <a:spAutoFit/>
          </a:bodyPr>
          <a:p>
            <a:r>
              <a:rPr lang="zh-CN" altLang="en-US" sz="2800" b="1" dirty="0">
                <a:solidFill>
                  <a:srgbClr val="FF0000"/>
                </a:solidFill>
                <a:latin typeface="Arial" panose="020B0604020202020204" pitchFamily="34" charset="0"/>
                <a:ea typeface="微软雅黑" panose="020B0503020204020204" charset="-122"/>
              </a:rPr>
              <a:t>答非所问：</a:t>
            </a:r>
            <a:r>
              <a:rPr lang="zh-CN" altLang="en-US" sz="2800" b="1" dirty="0">
                <a:solidFill>
                  <a:srgbClr val="FF0000"/>
                </a:solidFill>
                <a:latin typeface="Arial" panose="020B0604020202020204" pitchFamily="34" charset="0"/>
                <a:ea typeface="华文细黑" charset="-122"/>
              </a:rPr>
              <a:t>有的选项句与原文比较，本身并没有错误，但与题干无关，属于答非所问。</a:t>
            </a:r>
            <a:endParaRPr lang="zh-CN" altLang="en-US" sz="2800" b="1" dirty="0">
              <a:solidFill>
                <a:srgbClr val="FF0000"/>
              </a:solidFill>
              <a:latin typeface="Arial" panose="020B0604020202020204" pitchFamily="34" charset="0"/>
              <a:ea typeface="华文细黑" charset="-122"/>
            </a:endParaRPr>
          </a:p>
          <a:p>
            <a:pPr>
              <a:lnSpc>
                <a:spcPct val="110000"/>
              </a:lnSpc>
            </a:pPr>
            <a:r>
              <a:rPr lang="zh-CN" altLang="en-US" sz="2400" b="1" dirty="0">
                <a:latin typeface="Arial" panose="020B0604020202020204" pitchFamily="34" charset="0"/>
              </a:rPr>
              <a:t>  </a:t>
            </a:r>
            <a:r>
              <a:rPr lang="zh-CN" altLang="en-US" sz="2400" b="1" dirty="0">
                <a:latin typeface="汉仪楷体简" panose="02010609000101010101" charset="-122"/>
                <a:ea typeface="汉仪楷体简" panose="02010609000101010101" charset="-122"/>
              </a:rPr>
              <a:t>  例：阅读《读书精神的失落》一文，完成：对“是书害了读书精神”的含义的阐释，正确的两项是（文略）</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A．出版物太多太滥，书籍只是一种商品，并不关心读书的精神内涵。</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B．现代人把读书当作生活的一种点缀和娱乐行为，并不看重书籍的重量。</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C．阅读已经成了现代人包装自己、推销自己的一种手段，读书至上的神圣光环已不复存在。</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D．书籍不再是信念和执著的见证，无休止的商业炒作瓦解了读书人的精神防线。</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E．现代人将书籍作为工具和玩具，放弃了对社会人生的追求。</a:t>
            </a:r>
            <a:endParaRPr lang="zh-CN" altLang="en-US" sz="2400" b="1" dirty="0">
              <a:latin typeface="汉仪楷体简" panose="02010609000101010101" charset="-122"/>
              <a:ea typeface="汉仪楷体简" panose="02010609000101010101" charset="-122"/>
            </a:endParaRPr>
          </a:p>
          <a:p>
            <a:pPr>
              <a:lnSpc>
                <a:spcPct val="110000"/>
              </a:lnSpc>
            </a:pPr>
            <a:r>
              <a:rPr lang="zh-CN" altLang="en-US" sz="2400" b="1" dirty="0">
                <a:latin typeface="汉仪楷体简" panose="02010609000101010101" charset="-122"/>
                <a:ea typeface="汉仪楷体简" panose="02010609000101010101" charset="-122"/>
              </a:rPr>
              <a:t>    </a:t>
            </a:r>
            <a:r>
              <a:rPr lang="zh-CN" altLang="en-US" sz="2400" b="1" dirty="0">
                <a:solidFill>
                  <a:srgbClr val="FF0000"/>
                </a:solidFill>
                <a:latin typeface="汉仪楷体简" panose="02010609000101010101" charset="-122"/>
                <a:ea typeface="汉仪楷体简" panose="02010609000101010101" charset="-122"/>
              </a:rPr>
              <a:t>简析：正确项是A、D。A、B、C、D、E五项均符合原文意思，而B、C、E说的是“现代人”失落了“读书精神”，不符合“书”害了“读书精神”的题意，答非所问，故答案只能是A、D两项。</a:t>
            </a:r>
            <a:endParaRPr lang="zh-CN" altLang="en-US" sz="2400" b="1" dirty="0">
              <a:solidFill>
                <a:srgbClr val="FF0000"/>
              </a:solidFill>
              <a:latin typeface="汉仪楷体简" panose="02010609000101010101" charset="-122"/>
              <a:ea typeface="汉仪楷体简" panose="02010609000101010101"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7282" name="Rectangle 2"/>
          <p:cNvSpPr/>
          <p:nvPr/>
        </p:nvSpPr>
        <p:spPr>
          <a:xfrm>
            <a:off x="250825" y="549275"/>
            <a:ext cx="8569325" cy="6140450"/>
          </a:xfrm>
          <a:prstGeom prst="rect">
            <a:avLst/>
          </a:prstGeom>
          <a:noFill/>
          <a:ln w="9525">
            <a:noFill/>
          </a:ln>
        </p:spPr>
        <p:txBody>
          <a:bodyPr>
            <a:spAutoFit/>
          </a:bodyPr>
          <a:p>
            <a:pPr>
              <a:lnSpc>
                <a:spcPct val="110000"/>
              </a:lnSpc>
            </a:pPr>
            <a:r>
              <a:rPr lang="en-US" altLang="zh-CN" sz="3600" b="1">
                <a:solidFill>
                  <a:srgbClr val="000000"/>
                </a:solidFill>
                <a:latin typeface="黑体" panose="02010609060101010101" pitchFamily="2" charset="-122"/>
                <a:ea typeface="黑体" panose="02010609060101010101" pitchFamily="2" charset="-122"/>
              </a:rPr>
              <a:t>   </a:t>
            </a:r>
            <a:r>
              <a:rPr lang="zh-CN" altLang="en-US" sz="3600" b="1">
                <a:solidFill>
                  <a:srgbClr val="000000"/>
                </a:solidFill>
                <a:latin typeface="黑体" panose="02010609060101010101" pitchFamily="2" charset="-122"/>
                <a:ea typeface="黑体" panose="02010609060101010101" pitchFamily="2" charset="-122"/>
              </a:rPr>
              <a:t>从原文看，下列对</a:t>
            </a:r>
            <a:r>
              <a:rPr lang="zh-CN" altLang="en-US" sz="3600" b="1">
                <a:solidFill>
                  <a:srgbClr val="000000"/>
                </a:solidFill>
                <a:latin typeface="黑体" panose="02010609060101010101" pitchFamily="2" charset="-122"/>
                <a:ea typeface="黑体" panose="02010609060101010101" pitchFamily="2" charset="-122"/>
              </a:rPr>
              <a:t>“</a:t>
            </a:r>
            <a:r>
              <a:rPr lang="zh-CN" altLang="en-US" sz="3600" b="1">
                <a:solidFill>
                  <a:srgbClr val="000000"/>
                </a:solidFill>
                <a:latin typeface="黑体" panose="02010609060101010101" pitchFamily="2" charset="-122"/>
                <a:ea typeface="黑体" panose="02010609060101010101" pitchFamily="2" charset="-122"/>
              </a:rPr>
              <a:t>生物多样性</a:t>
            </a:r>
            <a:r>
              <a:rPr lang="zh-CN" altLang="en-US" sz="3600" b="1">
                <a:solidFill>
                  <a:srgbClr val="000000"/>
                </a:solidFill>
                <a:latin typeface="黑体" panose="02010609060101010101" pitchFamily="2" charset="-122"/>
                <a:ea typeface="黑体" panose="02010609060101010101" pitchFamily="2" charset="-122"/>
              </a:rPr>
              <a:t>”</a:t>
            </a:r>
            <a:r>
              <a:rPr lang="zh-CN" altLang="en-US" sz="3600" b="1">
                <a:solidFill>
                  <a:srgbClr val="000000"/>
                </a:solidFill>
                <a:latin typeface="黑体" panose="02010609060101010101" pitchFamily="2" charset="-122"/>
                <a:ea typeface="黑体" panose="02010609060101010101" pitchFamily="2" charset="-122"/>
              </a:rPr>
              <a:t>的说明，不正确的一项是 </a:t>
            </a:r>
            <a:r>
              <a:rPr lang="en-US" altLang="zh-CN" sz="3600" b="1">
                <a:solidFill>
                  <a:srgbClr val="000000"/>
                </a:solidFill>
                <a:latin typeface="黑体" panose="02010609060101010101" pitchFamily="2" charset="-122"/>
                <a:ea typeface="黑体" panose="02010609060101010101" pitchFamily="2" charset="-122"/>
              </a:rPr>
              <a:t>(     ) </a:t>
            </a:r>
            <a:endParaRPr lang="en-US" altLang="zh-CN" sz="3600" b="1">
              <a:solidFill>
                <a:srgbClr val="000000"/>
              </a:solidFill>
              <a:latin typeface="黑体" panose="02010609060101010101" pitchFamily="2" charset="-122"/>
              <a:ea typeface="黑体" panose="02010609060101010101" pitchFamily="2" charset="-122"/>
            </a:endParaRPr>
          </a:p>
          <a:p>
            <a:pPr>
              <a:lnSpc>
                <a:spcPct val="110000"/>
              </a:lnSpc>
            </a:pPr>
            <a:r>
              <a:rPr lang="en-US" altLang="zh-CN" sz="3600" b="1">
                <a:solidFill>
                  <a:srgbClr val="000000"/>
                </a:solidFill>
                <a:latin typeface="黑体" panose="02010609060101010101" pitchFamily="2" charset="-122"/>
                <a:ea typeface="黑体" panose="02010609060101010101" pitchFamily="2" charset="-122"/>
              </a:rPr>
              <a:t>A.</a:t>
            </a:r>
            <a:r>
              <a:rPr lang="zh-CN" altLang="en-US" sz="3600" b="1">
                <a:solidFill>
                  <a:srgbClr val="000000"/>
                </a:solidFill>
                <a:latin typeface="黑体" panose="02010609060101010101" pitchFamily="2" charset="-122"/>
                <a:ea typeface="黑体" panose="02010609060101010101" pitchFamily="2" charset="-122"/>
              </a:rPr>
              <a:t>生物物种的遗传变异和生态系统的复杂性是生物多样性的重要方面。 </a:t>
            </a:r>
            <a:endParaRPr lang="zh-CN" altLang="en-US" sz="3600" b="1">
              <a:solidFill>
                <a:srgbClr val="000000"/>
              </a:solidFill>
              <a:latin typeface="黑体" panose="02010609060101010101" pitchFamily="2" charset="-122"/>
              <a:ea typeface="黑体" panose="02010609060101010101" pitchFamily="2" charset="-122"/>
            </a:endParaRPr>
          </a:p>
          <a:p>
            <a:pPr>
              <a:lnSpc>
                <a:spcPct val="110000"/>
              </a:lnSpc>
            </a:pPr>
            <a:r>
              <a:rPr lang="en-US" altLang="zh-CN" sz="3600" b="1">
                <a:solidFill>
                  <a:srgbClr val="000000"/>
                </a:solidFill>
                <a:latin typeface="黑体" panose="02010609060101010101" pitchFamily="2" charset="-122"/>
                <a:ea typeface="黑体" panose="02010609060101010101" pitchFamily="2" charset="-122"/>
              </a:rPr>
              <a:t>B.</a:t>
            </a:r>
            <a:r>
              <a:rPr lang="zh-CN" altLang="en-US" sz="3600" b="1">
                <a:solidFill>
                  <a:srgbClr val="000000"/>
                </a:solidFill>
                <a:latin typeface="黑体" panose="02010609060101010101" pitchFamily="2" charset="-122"/>
                <a:ea typeface="黑体" panose="02010609060101010101" pitchFamily="2" charset="-122"/>
              </a:rPr>
              <a:t>生物多样性是在漫长的演变进化中，由生命与环境相互作用而形成的。 </a:t>
            </a:r>
            <a:endParaRPr lang="zh-CN" altLang="en-US" sz="3600" b="1">
              <a:solidFill>
                <a:srgbClr val="000000"/>
              </a:solidFill>
              <a:latin typeface="黑体" panose="02010609060101010101" pitchFamily="2" charset="-122"/>
              <a:ea typeface="黑体" panose="02010609060101010101" pitchFamily="2" charset="-122"/>
            </a:endParaRPr>
          </a:p>
          <a:p>
            <a:pPr>
              <a:lnSpc>
                <a:spcPct val="110000"/>
              </a:lnSpc>
            </a:pPr>
            <a:r>
              <a:rPr lang="en-US" altLang="zh-CN" sz="3600" b="1">
                <a:solidFill>
                  <a:srgbClr val="000000"/>
                </a:solidFill>
                <a:latin typeface="黑体" panose="02010609060101010101" pitchFamily="2" charset="-122"/>
                <a:ea typeface="黑体" panose="02010609060101010101" pitchFamily="2" charset="-122"/>
              </a:rPr>
              <a:t>C.</a:t>
            </a:r>
            <a:r>
              <a:rPr lang="zh-CN" altLang="en-US" sz="3600" b="1">
                <a:solidFill>
                  <a:srgbClr val="000000"/>
                </a:solidFill>
                <a:latin typeface="黑体" panose="02010609060101010101" pitchFamily="2" charset="-122"/>
                <a:ea typeface="黑体" panose="02010609060101010101" pitchFamily="2" charset="-122"/>
              </a:rPr>
              <a:t>生物多样性是生物在几十亿年的漫长过程中形成的生物群体的总称。 </a:t>
            </a:r>
            <a:endParaRPr lang="zh-CN" altLang="en-US" sz="3600" b="1">
              <a:solidFill>
                <a:srgbClr val="000000"/>
              </a:solidFill>
              <a:latin typeface="黑体" panose="02010609060101010101" pitchFamily="2" charset="-122"/>
              <a:ea typeface="黑体" panose="02010609060101010101" pitchFamily="2" charset="-122"/>
            </a:endParaRPr>
          </a:p>
          <a:p>
            <a:pPr>
              <a:lnSpc>
                <a:spcPct val="110000"/>
              </a:lnSpc>
            </a:pPr>
            <a:r>
              <a:rPr lang="en-US" altLang="zh-CN" sz="3600" b="1">
                <a:solidFill>
                  <a:srgbClr val="000000"/>
                </a:solidFill>
                <a:latin typeface="黑体" panose="02010609060101010101" pitchFamily="2" charset="-122"/>
                <a:ea typeface="黑体" panose="02010609060101010101" pitchFamily="2" charset="-122"/>
              </a:rPr>
              <a:t>D.</a:t>
            </a:r>
            <a:r>
              <a:rPr lang="zh-CN" altLang="en-US" sz="3600" b="1">
                <a:solidFill>
                  <a:srgbClr val="000000"/>
                </a:solidFill>
                <a:latin typeface="黑体" panose="02010609060101010101" pitchFamily="2" charset="-122"/>
                <a:ea typeface="黑体" panose="02010609060101010101" pitchFamily="2" charset="-122"/>
              </a:rPr>
              <a:t>生物多样性有利于维持生态平衡，是人类社会经济发展不可或缺的物质基础。</a:t>
            </a:r>
            <a:r>
              <a:rPr lang="zh-CN" altLang="en-US" sz="3200" b="1">
                <a:solidFill>
                  <a:srgbClr val="000000"/>
                </a:solidFill>
                <a:latin typeface="黑体" panose="02010609060101010101" pitchFamily="2" charset="-122"/>
                <a:ea typeface="黑体" panose="02010609060101010101" pitchFamily="2" charset="-122"/>
              </a:rPr>
              <a:t> </a:t>
            </a:r>
            <a:endParaRPr lang="zh-CN" altLang="en-US" sz="3200" b="1">
              <a:solidFill>
                <a:srgbClr val="000000"/>
              </a:solidFill>
              <a:latin typeface="黑体" panose="02010609060101010101" pitchFamily="2" charset="-122"/>
              <a:ea typeface="黑体" panose="02010609060101010101" pitchFamily="2" charset="-122"/>
            </a:endParaRPr>
          </a:p>
        </p:txBody>
      </p:sp>
      <p:sp>
        <p:nvSpPr>
          <p:cNvPr id="97283" name="Rectangle 7"/>
          <p:cNvSpPr/>
          <p:nvPr/>
        </p:nvSpPr>
        <p:spPr>
          <a:xfrm>
            <a:off x="4932363" y="620713"/>
            <a:ext cx="2232025" cy="576262"/>
          </a:xfrm>
          <a:prstGeom prst="rect">
            <a:avLst/>
          </a:prstGeom>
          <a:noFill/>
          <a:ln w="38100" cap="flat" cmpd="sng">
            <a:solidFill>
              <a:srgbClr val="CC0000"/>
            </a:solidFill>
            <a:prstDash val="solid"/>
            <a:miter/>
            <a:headEnd type="none" w="med" len="med"/>
            <a:tailEnd type="none" w="med" len="med"/>
          </a:ln>
        </p:spPr>
        <p:txBody>
          <a:bodyPr wrap="none" anchor="ctr"/>
          <a:p>
            <a:pPr algn="ctr"/>
            <a:endParaRPr lang="zh-CN" altLang="en-US" sz="1800" dirty="0">
              <a:latin typeface="Arial" panose="020B0604020202020204" pitchFamily="34" charset="0"/>
            </a:endParaRPr>
          </a:p>
        </p:txBody>
      </p:sp>
      <p:sp>
        <p:nvSpPr>
          <p:cNvPr id="97284" name="Rectangle 10"/>
          <p:cNvSpPr/>
          <p:nvPr/>
        </p:nvSpPr>
        <p:spPr>
          <a:xfrm>
            <a:off x="1258888" y="1196975"/>
            <a:ext cx="1441450" cy="576263"/>
          </a:xfrm>
          <a:prstGeom prst="rect">
            <a:avLst/>
          </a:prstGeom>
          <a:noFill/>
          <a:ln w="38100" cap="flat" cmpd="sng">
            <a:solidFill>
              <a:srgbClr val="CC0000"/>
            </a:solidFill>
            <a:prstDash val="solid"/>
            <a:miter/>
            <a:headEnd type="none" w="med" len="med"/>
            <a:tailEnd type="none" w="med" len="med"/>
          </a:ln>
        </p:spPr>
        <p:txBody>
          <a:bodyPr wrap="none" anchor="ctr"/>
          <a:p>
            <a:pPr algn="ctr"/>
            <a:endParaRPr lang="zh-CN" altLang="en-US" sz="1800" dirty="0">
              <a:latin typeface="Arial" panose="020B0604020202020204" pitchFamily="34" charset="0"/>
            </a:endParaRPr>
          </a:p>
        </p:txBody>
      </p:sp>
      <p:sp>
        <p:nvSpPr>
          <p:cNvPr id="97285" name="Rectangle 11"/>
          <p:cNvSpPr/>
          <p:nvPr/>
        </p:nvSpPr>
        <p:spPr>
          <a:xfrm>
            <a:off x="827088" y="4221163"/>
            <a:ext cx="2232025" cy="576262"/>
          </a:xfrm>
          <a:prstGeom prst="rect">
            <a:avLst/>
          </a:prstGeom>
          <a:noFill/>
          <a:ln w="38100" cap="flat" cmpd="sng">
            <a:solidFill>
              <a:srgbClr val="CC0000"/>
            </a:solidFill>
            <a:prstDash val="solid"/>
            <a:miter/>
            <a:headEnd type="none" w="med" len="med"/>
            <a:tailEnd type="none" w="med" len="med"/>
          </a:ln>
        </p:spPr>
        <p:txBody>
          <a:bodyPr wrap="none" anchor="ctr"/>
          <a:p>
            <a:pPr algn="ctr"/>
            <a:endParaRPr lang="zh-CN" altLang="en-US" sz="1800" dirty="0">
              <a:latin typeface="Arial" panose="020B0604020202020204" pitchFamily="34" charset="0"/>
            </a:endParaRPr>
          </a:p>
        </p:txBody>
      </p:sp>
      <p:sp>
        <p:nvSpPr>
          <p:cNvPr id="97286" name="Rectangle 12"/>
          <p:cNvSpPr/>
          <p:nvPr/>
        </p:nvSpPr>
        <p:spPr>
          <a:xfrm>
            <a:off x="3059113" y="4221163"/>
            <a:ext cx="504825" cy="576262"/>
          </a:xfrm>
          <a:prstGeom prst="rect">
            <a:avLst/>
          </a:prstGeom>
          <a:noFill/>
          <a:ln w="38100" cap="flat" cmpd="sng">
            <a:solidFill>
              <a:srgbClr val="CC0000"/>
            </a:solidFill>
            <a:prstDash val="solid"/>
            <a:miter/>
            <a:headEnd type="none" w="med" len="med"/>
            <a:tailEnd type="none" w="med" len="med"/>
          </a:ln>
        </p:spPr>
        <p:txBody>
          <a:bodyPr wrap="none" anchor="ctr"/>
          <a:p>
            <a:pPr algn="ctr"/>
            <a:endParaRPr lang="zh-CN" altLang="en-US" sz="1800" dirty="0">
              <a:latin typeface="Arial" panose="020B0604020202020204" pitchFamily="34" charset="0"/>
            </a:endParaRPr>
          </a:p>
        </p:txBody>
      </p:sp>
      <p:sp>
        <p:nvSpPr>
          <p:cNvPr id="97287" name="Rectangle 13"/>
          <p:cNvSpPr/>
          <p:nvPr/>
        </p:nvSpPr>
        <p:spPr>
          <a:xfrm>
            <a:off x="2700338" y="4868863"/>
            <a:ext cx="3167062" cy="576262"/>
          </a:xfrm>
          <a:prstGeom prst="rect">
            <a:avLst/>
          </a:prstGeom>
          <a:noFill/>
          <a:ln w="38100" cap="flat" cmpd="sng">
            <a:solidFill>
              <a:srgbClr val="CC0000"/>
            </a:solidFill>
            <a:prstDash val="solid"/>
            <a:miter/>
            <a:headEnd type="none" w="med" len="med"/>
            <a:tailEnd type="none" w="med" len="med"/>
          </a:ln>
        </p:spPr>
        <p:txBody>
          <a:bodyPr wrap="none" anchor="ctr"/>
          <a:p>
            <a:pPr algn="ctr"/>
            <a:endParaRPr lang="zh-CN" altLang="en-US" sz="1800" dirty="0">
              <a:latin typeface="Arial" panose="020B0604020202020204" pitchFamily="34" charset="0"/>
            </a:endParaRPr>
          </a:p>
        </p:txBody>
      </p:sp>
      <p:sp>
        <p:nvSpPr>
          <p:cNvPr id="97288" name="Rectangle 14"/>
          <p:cNvSpPr/>
          <p:nvPr/>
        </p:nvSpPr>
        <p:spPr>
          <a:xfrm>
            <a:off x="0" y="4005263"/>
            <a:ext cx="1022350" cy="1098550"/>
          </a:xfrm>
          <a:prstGeom prst="rect">
            <a:avLst/>
          </a:prstGeom>
          <a:noFill/>
          <a:ln w="9525">
            <a:noFill/>
          </a:ln>
        </p:spPr>
        <p:txBody>
          <a:bodyPr wrap="none">
            <a:spAutoFit/>
          </a:bodyPr>
          <a:p>
            <a:r>
              <a:rPr lang="en-US" altLang="zh-CN" sz="6600">
                <a:solidFill>
                  <a:srgbClr val="CC0000"/>
                </a:solidFill>
                <a:latin typeface="Arial" panose="020B0604020202020204" pitchFamily="34" charset="0"/>
              </a:rPr>
              <a:t>√</a:t>
            </a:r>
            <a:endParaRPr lang="en-US" altLang="zh-CN" sz="6600">
              <a:solidFill>
                <a:srgbClr val="CC0000"/>
              </a:solidFill>
              <a:latin typeface="Arial" panose="020B0604020202020204" pitchFamily="34" charset="0"/>
            </a:endParaRPr>
          </a:p>
        </p:txBody>
      </p:sp>
      <p:sp>
        <p:nvSpPr>
          <p:cNvPr id="97289" name="矩形 97288"/>
          <p:cNvSpPr>
            <a:spLocks noRot="1"/>
          </p:cNvSpPr>
          <p:nvPr/>
        </p:nvSpPr>
        <p:spPr>
          <a:xfrm>
            <a:off x="2987675" y="0"/>
            <a:ext cx="4032250" cy="549275"/>
          </a:xfrm>
          <a:prstGeom prst="rect">
            <a:avLst/>
          </a:prstGeom>
          <a:noFill/>
          <a:ln w="57150" cap="flat" cmpd="thinThick">
            <a:solidFill>
              <a:srgbClr val="99CCFF"/>
            </a:solidFill>
            <a:prstDash val="solid"/>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b="1">
                <a:solidFill>
                  <a:srgbClr val="FF0000"/>
                </a:solidFill>
                <a:latin typeface="微软雅黑" panose="020B0503020204020204" charset="-122"/>
                <a:ea typeface="微软雅黑" panose="020B0503020204020204" charset="-122"/>
              </a:rPr>
              <a:t>答非所问</a:t>
            </a:r>
            <a:endParaRPr lang="zh-CN" altLang="en-US" sz="4000" b="1">
              <a:solidFill>
                <a:srgbClr val="FF0000"/>
              </a:solidFill>
              <a:latin typeface="微软雅黑" panose="020B0503020204020204" charset="-122"/>
              <a:ea typeface="微软雅黑" panose="020B0503020204020204" charset="-122"/>
            </a:endParaRPr>
          </a:p>
        </p:txBody>
      </p:sp>
      <p:sp>
        <p:nvSpPr>
          <p:cNvPr id="97290" name="矩形 97289"/>
          <p:cNvSpPr/>
          <p:nvPr/>
        </p:nvSpPr>
        <p:spPr>
          <a:xfrm>
            <a:off x="0" y="0"/>
            <a:ext cx="2339975" cy="549275"/>
          </a:xfrm>
          <a:prstGeom prst="rect">
            <a:avLst/>
          </a:prstGeom>
          <a:solidFill>
            <a:srgbClr val="CCFFCC"/>
          </a:solidFill>
          <a:ln w="25400" cap="flat" cmpd="sng">
            <a:solidFill>
              <a:srgbClr val="FFFF00"/>
            </a:solidFill>
            <a:prstDash val="sysDot"/>
            <a:miter/>
            <a:headEnd type="none" w="med" len="med"/>
            <a:tailEnd type="none" w="med" len="med"/>
          </a:ln>
        </p:spPr>
        <p:txBody>
          <a:bodyPr anchor="ctr"/>
          <a:lstStyle>
            <a:lvl1pPr marL="0" lvl="0" indent="0" algn="ctr" defTabSz="91440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4000">
                <a:solidFill>
                  <a:srgbClr val="FF0000"/>
                </a:solidFill>
                <a:ea typeface="华文琥珀" pitchFamily="2" charset="-122"/>
              </a:rPr>
              <a:t>设误方法</a:t>
            </a:r>
            <a:endParaRPr lang="zh-CN" altLang="en-US" sz="4000">
              <a:solidFill>
                <a:srgbClr val="FF0000"/>
              </a:solidFill>
              <a:ea typeface="华文琥珀"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p:cTn id="7" dur="500" fill="hold"/>
                                        <p:tgtEl>
                                          <p:spTgt spid="97283"/>
                                        </p:tgtEl>
                                        <p:attrNameLst>
                                          <p:attrName>ppt_w</p:attrName>
                                        </p:attrNameLst>
                                      </p:cBhvr>
                                      <p:tavLst>
                                        <p:tav tm="0">
                                          <p:val>
                                            <p:fltVal val="0.000000"/>
                                          </p:val>
                                        </p:tav>
                                        <p:tav tm="100000">
                                          <p:val>
                                            <p:strVal val="#ppt_w"/>
                                          </p:val>
                                        </p:tav>
                                      </p:tavLst>
                                    </p:anim>
                                    <p:anim calcmode="lin" valueType="num">
                                      <p:cBhvr>
                                        <p:cTn id="8" dur="500" fill="hold"/>
                                        <p:tgtEl>
                                          <p:spTgt spid="9728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97284"/>
                                        </p:tgtEl>
                                        <p:attrNameLst>
                                          <p:attrName>style.visibility</p:attrName>
                                        </p:attrNameLst>
                                      </p:cBhvr>
                                      <p:to>
                                        <p:strVal val="visible"/>
                                      </p:to>
                                    </p:set>
                                    <p:anim calcmode="lin" valueType="num">
                                      <p:cBhvr>
                                        <p:cTn id="13" dur="500" fill="hold"/>
                                        <p:tgtEl>
                                          <p:spTgt spid="97284"/>
                                        </p:tgtEl>
                                        <p:attrNameLst>
                                          <p:attrName>ppt_w</p:attrName>
                                        </p:attrNameLst>
                                      </p:cBhvr>
                                      <p:tavLst>
                                        <p:tav tm="0">
                                          <p:val>
                                            <p:fltVal val="0.000000"/>
                                          </p:val>
                                        </p:tav>
                                        <p:tav tm="100000">
                                          <p:val>
                                            <p:strVal val="#ppt_w"/>
                                          </p:val>
                                        </p:tav>
                                      </p:tavLst>
                                    </p:anim>
                                    <p:anim calcmode="lin" valueType="num">
                                      <p:cBhvr>
                                        <p:cTn id="14" dur="500" fill="hold"/>
                                        <p:tgtEl>
                                          <p:spTgt spid="9728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7285"/>
                                        </p:tgtEl>
                                        <p:attrNameLst>
                                          <p:attrName>style.visibility</p:attrName>
                                        </p:attrNameLst>
                                      </p:cBhvr>
                                      <p:to>
                                        <p:strVal val="visible"/>
                                      </p:to>
                                    </p:set>
                                    <p:anim calcmode="lin" valueType="num">
                                      <p:cBhvr>
                                        <p:cTn id="19" dur="500" fill="hold"/>
                                        <p:tgtEl>
                                          <p:spTgt spid="97285"/>
                                        </p:tgtEl>
                                        <p:attrNameLst>
                                          <p:attrName>ppt_w</p:attrName>
                                        </p:attrNameLst>
                                      </p:cBhvr>
                                      <p:tavLst>
                                        <p:tav tm="0">
                                          <p:val>
                                            <p:fltVal val="0.000000"/>
                                          </p:val>
                                        </p:tav>
                                        <p:tav tm="100000">
                                          <p:val>
                                            <p:strVal val="#ppt_w"/>
                                          </p:val>
                                        </p:tav>
                                      </p:tavLst>
                                    </p:anim>
                                    <p:anim calcmode="lin" valueType="num">
                                      <p:cBhvr>
                                        <p:cTn id="20" dur="500" fill="hold"/>
                                        <p:tgtEl>
                                          <p:spTgt spid="97285"/>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97286"/>
                                        </p:tgtEl>
                                        <p:attrNameLst>
                                          <p:attrName>style.visibility</p:attrName>
                                        </p:attrNameLst>
                                      </p:cBhvr>
                                      <p:to>
                                        <p:strVal val="visible"/>
                                      </p:to>
                                    </p:set>
                                    <p:anim calcmode="lin" valueType="num">
                                      <p:cBhvr>
                                        <p:cTn id="25" dur="500" fill="hold"/>
                                        <p:tgtEl>
                                          <p:spTgt spid="97286"/>
                                        </p:tgtEl>
                                        <p:attrNameLst>
                                          <p:attrName>ppt_w</p:attrName>
                                        </p:attrNameLst>
                                      </p:cBhvr>
                                      <p:tavLst>
                                        <p:tav tm="0">
                                          <p:val>
                                            <p:fltVal val="0.000000"/>
                                          </p:val>
                                        </p:tav>
                                        <p:tav tm="100000">
                                          <p:val>
                                            <p:strVal val="#ppt_w"/>
                                          </p:val>
                                        </p:tav>
                                      </p:tavLst>
                                    </p:anim>
                                    <p:anim calcmode="lin" valueType="num">
                                      <p:cBhvr>
                                        <p:cTn id="26" dur="500" fill="hold"/>
                                        <p:tgtEl>
                                          <p:spTgt spid="9728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97287"/>
                                        </p:tgtEl>
                                        <p:attrNameLst>
                                          <p:attrName>style.visibility</p:attrName>
                                        </p:attrNameLst>
                                      </p:cBhvr>
                                      <p:to>
                                        <p:strVal val="visible"/>
                                      </p:to>
                                    </p:set>
                                    <p:anim calcmode="lin" valueType="num">
                                      <p:cBhvr>
                                        <p:cTn id="31" dur="500" fill="hold"/>
                                        <p:tgtEl>
                                          <p:spTgt spid="97287"/>
                                        </p:tgtEl>
                                        <p:attrNameLst>
                                          <p:attrName>ppt_w</p:attrName>
                                        </p:attrNameLst>
                                      </p:cBhvr>
                                      <p:tavLst>
                                        <p:tav tm="0">
                                          <p:val>
                                            <p:fltVal val="0.000000"/>
                                          </p:val>
                                        </p:tav>
                                        <p:tav tm="100000">
                                          <p:val>
                                            <p:strVal val="#ppt_w"/>
                                          </p:val>
                                        </p:tav>
                                      </p:tavLst>
                                    </p:anim>
                                    <p:anim calcmode="lin" valueType="num">
                                      <p:cBhvr>
                                        <p:cTn id="32" dur="500" fill="hold"/>
                                        <p:tgtEl>
                                          <p:spTgt spid="97287"/>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7288"/>
                                        </p:tgtEl>
                                        <p:attrNameLst>
                                          <p:attrName>style.visibility</p:attrName>
                                        </p:attrNameLst>
                                      </p:cBhvr>
                                      <p:to>
                                        <p:strVal val="visible"/>
                                      </p:to>
                                    </p:set>
                                    <p:anim calcmode="lin" valueType="num">
                                      <p:cBhvr additive="base">
                                        <p:cTn id="37" dur="500" fill="hold"/>
                                        <p:tgtEl>
                                          <p:spTgt spid="97288"/>
                                        </p:tgtEl>
                                        <p:attrNameLst>
                                          <p:attrName>ppt_x</p:attrName>
                                        </p:attrNameLst>
                                      </p:cBhvr>
                                      <p:tavLst>
                                        <p:tav tm="0">
                                          <p:val>
                                            <p:strVal val="#ppt_x"/>
                                          </p:val>
                                        </p:tav>
                                        <p:tav tm="100000">
                                          <p:val>
                                            <p:strVal val="#ppt_x"/>
                                          </p:val>
                                        </p:tav>
                                      </p:tavLst>
                                    </p:anim>
                                    <p:anim calcmode="lin" valueType="num">
                                      <p:cBhvr additive="base">
                                        <p:cTn id="38" dur="500" fill="hold"/>
                                        <p:tgtEl>
                                          <p:spTgt spid="972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98306" name="表格 98305"/>
          <p:cNvGraphicFramePr/>
          <p:nvPr/>
        </p:nvGraphicFramePr>
        <p:xfrm>
          <a:off x="36513" y="260350"/>
          <a:ext cx="9072562" cy="6265863"/>
        </p:xfrm>
        <a:graphic>
          <a:graphicData uri="http://schemas.openxmlformats.org/drawingml/2006/table">
            <a:tbl>
              <a:tblPr/>
              <a:tblGrid>
                <a:gridCol w="1709738"/>
                <a:gridCol w="3167062"/>
                <a:gridCol w="4195763"/>
              </a:tblGrid>
              <a:tr h="895350">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ea typeface="微软雅黑" panose="020B0503020204020204" charset="-122"/>
                        </a:rPr>
                        <a:t>错因类别</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ea typeface="微软雅黑" panose="020B0503020204020204" charset="-122"/>
                        </a:rPr>
                        <a:t>选项句特征</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051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3600" b="1">
                          <a:solidFill>
                            <a:srgbClr val="FF0000"/>
                          </a:solidFill>
                          <a:ea typeface="汉仪楷体简" panose="02010609000101010101" charset="-122"/>
                        </a:rPr>
                        <a:t>误划</a:t>
                      </a:r>
                      <a:endParaRPr lang="zh-CN" altLang="en-US" sz="3600" b="1">
                        <a:solidFill>
                          <a:srgbClr val="FF0000"/>
                        </a:solidFill>
                        <a:ea typeface="汉仪楷体简" panose="02010609000101010101" charset="-122"/>
                      </a:endParaRPr>
                    </a:p>
                    <a:p>
                      <a:pPr marL="0" lvl="0" indent="0">
                        <a:lnSpc>
                          <a:spcPct val="200000"/>
                        </a:lnSpc>
                        <a:spcBef>
                          <a:spcPct val="0"/>
                        </a:spcBef>
                        <a:buNone/>
                      </a:pPr>
                      <a:r>
                        <a:rPr lang="zh-CN" altLang="en-US" sz="3600" b="1">
                          <a:solidFill>
                            <a:srgbClr val="FF0000"/>
                          </a:solidFill>
                          <a:ea typeface="汉仪楷体简" panose="02010609000101010101" charset="-122"/>
                        </a:rPr>
                        <a:t>类别　</a:t>
                      </a:r>
                      <a:endParaRPr lang="zh-CN" altLang="en-US" sz="3600" b="1">
                        <a:solidFill>
                          <a:srgbClr val="FF0000"/>
                        </a:solidFill>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2800" b="1">
                          <a:ea typeface="汉仪楷体简" panose="02010609000101010101" charset="-122"/>
                        </a:rPr>
                        <a:t>把本</a:t>
                      </a:r>
                      <a:r>
                        <a:rPr lang="zh-CN" altLang="en-US" sz="2800" b="1">
                          <a:solidFill>
                            <a:srgbClr val="FF0000"/>
                          </a:solidFill>
                          <a:ea typeface="汉仪楷体简" panose="02010609000101010101" charset="-122"/>
                        </a:rPr>
                        <a:t>属于同一类的拆开，说成两类或几类；或把本不属于同一类的合并成一类。</a:t>
                      </a:r>
                      <a:endParaRPr lang="zh-CN" altLang="en-US" sz="2800" b="1">
                        <a:solidFill>
                          <a:srgbClr val="FF0000"/>
                        </a:solidFill>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2800" b="1" dirty="0">
                          <a:latin typeface="汉仪楷体简" panose="02010609000101010101" charset="-122"/>
                          <a:ea typeface="汉仪楷体简" panose="02010609000101010101" charset="-122"/>
                        </a:rPr>
                        <a:t>往往出现在选项句的修饰语位置，因为这一位置在阅读时往往不被注意。当选项中出现类似</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类的</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怎样怎样</a:t>
                      </a:r>
                      <a:r>
                        <a:rPr lang="en-US" altLang="zh-CN" sz="2800" b="1" dirty="0">
                          <a:solidFill>
                            <a:srgbClr val="FF0000"/>
                          </a:solidFill>
                          <a:latin typeface="汉仪楷体简" panose="02010609000101010101" charset="-122"/>
                          <a:ea typeface="汉仪楷体简" panose="02010609000101010101" charset="-122"/>
                        </a:rPr>
                        <a:t>”</a:t>
                      </a:r>
                      <a:r>
                        <a:rPr lang="zh-CN" altLang="en-US" sz="2800" b="1" dirty="0">
                          <a:solidFill>
                            <a:srgbClr val="FF0000"/>
                          </a:solidFill>
                          <a:latin typeface="汉仪楷体简" panose="02010609000101010101" charset="-122"/>
                          <a:ea typeface="汉仪楷体简" panose="02010609000101010101" charset="-122"/>
                        </a:rPr>
                        <a:t>时，注意有无这种情况</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8306"/>
                                        </p:tgtEl>
                                        <p:attrNameLst>
                                          <p:attrName>style.visibility</p:attrName>
                                        </p:attrNameLst>
                                      </p:cBhvr>
                                      <p:to>
                                        <p:strVal val="visible"/>
                                      </p:to>
                                    </p:set>
                                    <p:animEffect transition="in" filter="blinds(horizontal)">
                                      <p:cBhvr>
                                        <p:cTn id="7" dur="500"/>
                                        <p:tgtEl>
                                          <p:spTgt spid="98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99330" name="表格 99329"/>
          <p:cNvGraphicFramePr/>
          <p:nvPr/>
        </p:nvGraphicFramePr>
        <p:xfrm>
          <a:off x="34925" y="692150"/>
          <a:ext cx="9072563" cy="5207000"/>
        </p:xfrm>
        <a:graphic>
          <a:graphicData uri="http://schemas.openxmlformats.org/drawingml/2006/table">
            <a:tbl>
              <a:tblPr/>
              <a:tblGrid>
                <a:gridCol w="1687513"/>
                <a:gridCol w="3184525"/>
                <a:gridCol w="4200525"/>
              </a:tblGrid>
              <a:tr h="938213">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ea typeface="微软雅黑" panose="020B0503020204020204" charset="-122"/>
                        </a:rPr>
                        <a:t>错因类别</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lnSpc>
                          <a:spcPct val="200000"/>
                        </a:lnSpc>
                        <a:spcBef>
                          <a:spcPct val="0"/>
                        </a:spcBef>
                        <a:buNone/>
                      </a:pPr>
                      <a:r>
                        <a:rPr lang="zh-CN" altLang="en-US" sz="2800" b="1">
                          <a:ea typeface="微软雅黑" panose="020B0503020204020204" charset="-122"/>
                        </a:rPr>
                        <a:t>选项句特征</a:t>
                      </a:r>
                      <a:endParaRPr lang="zh-CN" altLang="en-US" sz="2800" b="1">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268787">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3600" b="1">
                          <a:solidFill>
                            <a:srgbClr val="FF0000"/>
                          </a:solidFill>
                          <a:ea typeface="汉仪楷体简" panose="02010609000101010101" charset="-122"/>
                        </a:rPr>
                        <a:t>指代</a:t>
                      </a:r>
                      <a:endParaRPr lang="zh-CN" altLang="en-US" sz="3600" b="1">
                        <a:solidFill>
                          <a:srgbClr val="FF0000"/>
                        </a:solidFill>
                        <a:ea typeface="汉仪楷体简" panose="02010609000101010101" charset="-122"/>
                      </a:endParaRPr>
                    </a:p>
                    <a:p>
                      <a:pPr marL="0" lvl="0" indent="0">
                        <a:lnSpc>
                          <a:spcPct val="200000"/>
                        </a:lnSpc>
                        <a:spcBef>
                          <a:spcPct val="0"/>
                        </a:spcBef>
                        <a:buNone/>
                      </a:pPr>
                      <a:r>
                        <a:rPr lang="zh-CN" altLang="en-US" sz="3600" b="1">
                          <a:solidFill>
                            <a:srgbClr val="FF0000"/>
                          </a:solidFill>
                          <a:ea typeface="汉仪楷体简" panose="02010609000101010101" charset="-122"/>
                        </a:rPr>
                        <a:t>有误　</a:t>
                      </a:r>
                      <a:endParaRPr lang="zh-CN" altLang="en-US" sz="3600" b="1">
                        <a:solidFill>
                          <a:srgbClr val="FF0000"/>
                        </a:solidFill>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2800" b="1" dirty="0">
                          <a:latin typeface="汉仪楷体简" panose="02010609000101010101" charset="-122"/>
                          <a:ea typeface="汉仪楷体简" panose="02010609000101010101" charset="-122"/>
                        </a:rPr>
                        <a:t>选项句对原文中</a:t>
                      </a:r>
                      <a:endParaRPr lang="zh-CN" altLang="en-US" sz="2800" b="1" dirty="0">
                        <a:latin typeface="汉仪楷体简" panose="02010609000101010101" charset="-122"/>
                        <a:ea typeface="汉仪楷体简" panose="02010609000101010101" charset="-122"/>
                      </a:endParaRPr>
                    </a:p>
                    <a:p>
                      <a:pPr marL="0" lvl="0" indent="0">
                        <a:lnSpc>
                          <a:spcPct val="200000"/>
                        </a:lnSpc>
                        <a:spcBef>
                          <a:spcPct val="0"/>
                        </a:spcBef>
                        <a:buNone/>
                      </a:pPr>
                      <a:r>
                        <a:rPr lang="zh-CN" altLang="en-US" sz="2800" b="1" dirty="0">
                          <a:latin typeface="汉仪楷体简" panose="02010609000101010101" charset="-122"/>
                          <a:ea typeface="汉仪楷体简" panose="02010609000101010101" charset="-122"/>
                        </a:rPr>
                        <a:t>的</a:t>
                      </a:r>
                      <a:r>
                        <a:rPr lang="zh-CN" altLang="en-US" sz="2800" b="1" dirty="0">
                          <a:solidFill>
                            <a:srgbClr val="FF0000"/>
                          </a:solidFill>
                          <a:latin typeface="汉仪楷体简" panose="02010609000101010101" charset="-122"/>
                          <a:ea typeface="汉仪楷体简" panose="02010609000101010101" charset="-122"/>
                        </a:rPr>
                        <a:t>“指代内容</a:t>
                      </a:r>
                      <a:r>
                        <a:rPr lang="en-US" altLang="zh-CN" sz="2800" b="1" dirty="0">
                          <a:solidFill>
                            <a:srgbClr val="FF0000"/>
                          </a:solidFill>
                          <a:latin typeface="汉仪楷体简" panose="02010609000101010101" charset="-122"/>
                          <a:ea typeface="汉仪楷体简" panose="02010609000101010101" charset="-122"/>
                        </a:rPr>
                        <a:t>”</a:t>
                      </a:r>
                      <a:endParaRPr lang="zh-CN" altLang="en-US" sz="2800" b="1" dirty="0">
                        <a:solidFill>
                          <a:srgbClr val="FF0000"/>
                        </a:solidFill>
                        <a:latin typeface="汉仪楷体简" panose="02010609000101010101" charset="-122"/>
                        <a:ea typeface="汉仪楷体简" panose="02010609000101010101" charset="-122"/>
                      </a:endParaRPr>
                    </a:p>
                    <a:p>
                      <a:pPr marL="0" lvl="0" indent="0">
                        <a:lnSpc>
                          <a:spcPct val="200000"/>
                        </a:lnSpc>
                        <a:spcBef>
                          <a:spcPct val="0"/>
                        </a:spcBef>
                        <a:buNone/>
                      </a:pPr>
                      <a:r>
                        <a:rPr lang="zh-CN" altLang="en-US" sz="2800" b="1" dirty="0">
                          <a:solidFill>
                            <a:srgbClr val="FF0000"/>
                          </a:solidFill>
                          <a:latin typeface="汉仪楷体简" panose="02010609000101010101" charset="-122"/>
                          <a:ea typeface="汉仪楷体简" panose="02010609000101010101" charset="-122"/>
                        </a:rPr>
                        <a:t>解释有误，或是</a:t>
                      </a:r>
                      <a:endParaRPr lang="zh-CN" altLang="en-US" sz="2800" b="1" dirty="0">
                        <a:solidFill>
                          <a:srgbClr val="FF0000"/>
                        </a:solidFill>
                        <a:latin typeface="汉仪楷体简" panose="02010609000101010101" charset="-122"/>
                        <a:ea typeface="汉仪楷体简" panose="02010609000101010101" charset="-122"/>
                      </a:endParaRPr>
                    </a:p>
                    <a:p>
                      <a:pPr marL="0" lvl="0" indent="0">
                        <a:lnSpc>
                          <a:spcPct val="200000"/>
                        </a:lnSpc>
                        <a:spcBef>
                          <a:spcPct val="0"/>
                        </a:spcBef>
                        <a:buNone/>
                      </a:pPr>
                      <a:r>
                        <a:rPr lang="zh-CN" altLang="en-US" sz="2800" b="1" dirty="0">
                          <a:solidFill>
                            <a:srgbClr val="FF0000"/>
                          </a:solidFill>
                          <a:latin typeface="汉仪楷体简" panose="02010609000101010101" charset="-122"/>
                          <a:ea typeface="汉仪楷体简" panose="02010609000101010101" charset="-122"/>
                        </a:rPr>
                        <a:t>类别上的，或是</a:t>
                      </a:r>
                      <a:endParaRPr lang="zh-CN" altLang="en-US" sz="2800" b="1" dirty="0">
                        <a:solidFill>
                          <a:srgbClr val="FF0000"/>
                        </a:solidFill>
                        <a:latin typeface="汉仪楷体简" panose="02010609000101010101" charset="-122"/>
                        <a:ea typeface="汉仪楷体简" panose="02010609000101010101" charset="-122"/>
                      </a:endParaRPr>
                    </a:p>
                    <a:p>
                      <a:pPr marL="0" lvl="0" indent="0">
                        <a:lnSpc>
                          <a:spcPct val="200000"/>
                        </a:lnSpc>
                        <a:spcBef>
                          <a:spcPct val="0"/>
                        </a:spcBef>
                        <a:buNone/>
                      </a:pPr>
                      <a:r>
                        <a:rPr lang="zh-CN" altLang="en-US" sz="2800" b="1" dirty="0">
                          <a:solidFill>
                            <a:srgbClr val="FF0000"/>
                          </a:solidFill>
                          <a:latin typeface="汉仪楷体简" panose="02010609000101010101" charset="-122"/>
                          <a:ea typeface="汉仪楷体简" panose="02010609000101010101" charset="-122"/>
                        </a:rPr>
                        <a:t>程度上的。</a:t>
                      </a:r>
                      <a:endParaRPr lang="zh-CN" altLang="en-US" sz="2800" b="1" dirty="0">
                        <a:solidFill>
                          <a:srgbClr val="FF0000"/>
                        </a:solidFill>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200000"/>
                        </a:lnSpc>
                        <a:spcBef>
                          <a:spcPct val="0"/>
                        </a:spcBef>
                        <a:buNone/>
                      </a:pPr>
                      <a:r>
                        <a:rPr lang="zh-CN" altLang="en-US" sz="2800" b="1">
                          <a:ea typeface="汉仪楷体简" panose="02010609000101010101" charset="-122"/>
                        </a:rPr>
                        <a:t>注意选项句中表指代意义的关键词。如：</a:t>
                      </a:r>
                      <a:r>
                        <a:rPr lang="zh-CN" altLang="en-US" sz="2800" b="1">
                          <a:solidFill>
                            <a:srgbClr val="FF0000"/>
                          </a:solidFill>
                          <a:ea typeface="汉仪楷体简" panose="02010609000101010101" charset="-122"/>
                        </a:rPr>
                        <a:t>这、这些；此、与此相反等等。</a:t>
                      </a:r>
                      <a:endParaRPr lang="zh-CN" altLang="en-US" sz="2800" b="1">
                        <a:solidFill>
                          <a:srgbClr val="FF0000"/>
                        </a:solidFill>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blinds(horizontal)">
                                      <p:cBhvr>
                                        <p:cTn id="7" dur="500"/>
                                        <p:tgtEl>
                                          <p:spTgt spid="99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100354" name="表格 100353"/>
          <p:cNvGraphicFramePr/>
          <p:nvPr/>
        </p:nvGraphicFramePr>
        <p:xfrm>
          <a:off x="0" y="117475"/>
          <a:ext cx="9107488" cy="6553200"/>
        </p:xfrm>
        <a:graphic>
          <a:graphicData uri="http://schemas.openxmlformats.org/drawingml/2006/table">
            <a:tbl>
              <a:tblPr/>
              <a:tblGrid>
                <a:gridCol w="1276350"/>
                <a:gridCol w="4476750"/>
                <a:gridCol w="3354388"/>
              </a:tblGrid>
              <a:tr h="984250">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r>
                        <a:rPr lang="zh-CN" altLang="en-US" sz="2800" b="1">
                          <a:latin typeface="Times New Roman" panose="02020603050405020304" pitchFamily="2" charset="0"/>
                          <a:ea typeface="微软雅黑" panose="020B0503020204020204" charset="-122"/>
                        </a:rPr>
                        <a:t>错因</a:t>
                      </a:r>
                      <a:endParaRPr lang="zh-CN" altLang="en-US" sz="2800">
                        <a:latin typeface="宋体" panose="02010600030101010101" pitchFamily="2" charset="-122"/>
                        <a:ea typeface="微软雅黑" panose="020B0503020204020204" charset="-122"/>
                      </a:endParaRPr>
                    </a:p>
                    <a:p>
                      <a:pPr marL="0" lvl="0" indent="0" algn="ctr">
                        <a:spcBef>
                          <a:spcPct val="0"/>
                        </a:spcBef>
                        <a:buNone/>
                      </a:pPr>
                      <a:r>
                        <a:rPr lang="zh-CN" altLang="en-US" sz="2800" b="1">
                          <a:latin typeface="Times New Roman" panose="02020603050405020304" pitchFamily="2" charset="0"/>
                          <a:ea typeface="微软雅黑" panose="020B0503020204020204" charset="-122"/>
                        </a:rPr>
                        <a:t>类别</a:t>
                      </a:r>
                      <a:endParaRPr lang="zh-CN" altLang="en-US" sz="2800">
                        <a:latin typeface="宋体" panose="02010600030101010101" pitchFamily="2"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r>
                        <a:rPr lang="zh-CN" altLang="en-US" sz="2800" b="1" dirty="0">
                          <a:latin typeface="微软雅黑" panose="020B0503020204020204" charset="-122"/>
                          <a:ea typeface="微软雅黑" panose="020B0503020204020204" charset="-122"/>
                        </a:rPr>
                        <a:t>解释(干扰项情况)</a:t>
                      </a:r>
                      <a:endParaRPr lang="zh-CN" altLang="en-US" sz="2800" b="1" dirty="0">
                        <a:latin typeface="微软雅黑" panose="020B0503020204020204" charset="-122"/>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None/>
                      </a:pPr>
                      <a:r>
                        <a:rPr lang="zh-CN" altLang="en-US" sz="2800" b="1">
                          <a:latin typeface="Times New Roman" panose="02020603050405020304" pitchFamily="2" charset="0"/>
                          <a:ea typeface="微软雅黑" panose="020B0503020204020204" charset="-122"/>
                        </a:rPr>
                        <a:t>选项句特征</a:t>
                      </a:r>
                      <a:endParaRPr lang="zh-CN" altLang="en-US" sz="2800" b="1">
                        <a:latin typeface="Times New Roman" panose="02020603050405020304" pitchFamily="2" charset="0"/>
                        <a:ea typeface="微软雅黑" panose="020B0503020204020204"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568950">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“倒</a:t>
                      </a:r>
                      <a:endParaRPr lang="zh-CN" altLang="en-US" sz="36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置</a:t>
                      </a:r>
                      <a:endParaRPr lang="zh-CN" altLang="en-US" sz="32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失</a:t>
                      </a:r>
                      <a:endParaRPr lang="zh-CN" altLang="en-US" sz="36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当</a:t>
                      </a:r>
                      <a:r>
                        <a:rPr lang="en-US" altLang="zh-CN" sz="3200" b="1" dirty="0">
                          <a:solidFill>
                            <a:srgbClr val="FF0000"/>
                          </a:solidFill>
                          <a:latin typeface="汉仪楷体简" panose="02010609000101010101" charset="-122"/>
                          <a:ea typeface="汉仪楷体简" panose="02010609000101010101" charset="-122"/>
                        </a:rPr>
                        <a:t>”</a:t>
                      </a:r>
                      <a:r>
                        <a:rPr lang="zh-CN" altLang="en-US" sz="3200" b="1" dirty="0">
                          <a:solidFill>
                            <a:srgbClr val="FF0000"/>
                          </a:solidFill>
                          <a:latin typeface="汉仪楷体简" panose="02010609000101010101" charset="-122"/>
                          <a:ea typeface="汉仪楷体简" panose="02010609000101010101" charset="-122"/>
                        </a:rPr>
                        <a:t>与</a:t>
                      </a:r>
                      <a:endParaRPr lang="zh-CN" altLang="en-US" sz="36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en-US" altLang="zh-CN" sz="3200" b="1" dirty="0">
                          <a:solidFill>
                            <a:srgbClr val="FF0000"/>
                          </a:solidFill>
                          <a:latin typeface="汉仪楷体简" panose="02010609000101010101" charset="-122"/>
                          <a:ea typeface="汉仪楷体简" panose="02010609000101010101" charset="-122"/>
                        </a:rPr>
                        <a:t>“</a:t>
                      </a:r>
                      <a:r>
                        <a:rPr lang="zh-CN" altLang="en-US" sz="3200" b="1" dirty="0">
                          <a:solidFill>
                            <a:srgbClr val="FF0000"/>
                          </a:solidFill>
                          <a:latin typeface="汉仪楷体简" panose="02010609000101010101" charset="-122"/>
                          <a:ea typeface="汉仪楷体简" panose="02010609000101010101" charset="-122"/>
                        </a:rPr>
                        <a:t>倒推</a:t>
                      </a:r>
                      <a:endParaRPr lang="zh-CN" altLang="en-US" sz="36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失</a:t>
                      </a:r>
                      <a:endParaRPr lang="zh-CN" altLang="en-US" sz="3200" b="1"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zh-CN" altLang="en-US" sz="3200" b="1" dirty="0">
                          <a:solidFill>
                            <a:srgbClr val="FF0000"/>
                          </a:solidFill>
                          <a:latin typeface="汉仪楷体简" panose="02010609000101010101" charset="-122"/>
                          <a:ea typeface="汉仪楷体简" panose="02010609000101010101" charset="-122"/>
                        </a:rPr>
                        <a:t>当</a:t>
                      </a:r>
                      <a:r>
                        <a:rPr lang="en-US" altLang="zh-CN" sz="3200" b="1" dirty="0">
                          <a:solidFill>
                            <a:srgbClr val="FF0000"/>
                          </a:solidFill>
                          <a:latin typeface="汉仪楷体简" panose="02010609000101010101" charset="-122"/>
                          <a:ea typeface="汉仪楷体简" panose="02010609000101010101" charset="-122"/>
                        </a:rPr>
                        <a:t>”</a:t>
                      </a:r>
                      <a:endParaRPr lang="en-US" altLang="zh-CN" sz="3200" b="1" dirty="0">
                        <a:solidFill>
                          <a:srgbClr val="FF0000"/>
                        </a:solidFill>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3800"/>
                        </a:lnSpc>
                        <a:spcBef>
                          <a:spcPct val="0"/>
                        </a:spcBef>
                        <a:buNone/>
                      </a:pPr>
                      <a:r>
                        <a:rPr lang="zh-CN" altLang="en-US" sz="2800" b="1" dirty="0">
                          <a:latin typeface="汉仪楷体简" panose="02010609000101010101" charset="-122"/>
                          <a:ea typeface="汉仪楷体简" panose="02010609000101010101" charset="-122"/>
                        </a:rPr>
                        <a:t>①倒置失当：将原文中的句子的</a:t>
                      </a:r>
                      <a:r>
                        <a:rPr lang="zh-CN" altLang="en-US" sz="2800" b="1" dirty="0">
                          <a:solidFill>
                            <a:srgbClr val="FF0000"/>
                          </a:solidFill>
                          <a:latin typeface="汉仪楷体简" panose="02010609000101010101" charset="-122"/>
                          <a:ea typeface="汉仪楷体简" panose="02010609000101010101" charset="-122"/>
                        </a:rPr>
                        <a:t>陈述对象和被陈述对象倒置</a:t>
                      </a:r>
                      <a:r>
                        <a:rPr lang="zh-CN" altLang="en-US" sz="2800" b="1" dirty="0">
                          <a:latin typeface="汉仪楷体简" panose="02010609000101010101" charset="-122"/>
                          <a:ea typeface="汉仪楷体简" panose="02010609000101010101" charset="-122"/>
                        </a:rPr>
                        <a:t>，造成不合逻辑。如：人是两足动物。正确。若改为：两足动物就是人。错误。</a:t>
                      </a:r>
                      <a:endParaRPr lang="zh-CN" altLang="en-US" sz="2800" dirty="0">
                        <a:latin typeface="汉仪楷体简" panose="02010609000101010101" charset="-122"/>
                        <a:ea typeface="汉仪楷体简" panose="02010609000101010101" charset="-122"/>
                      </a:endParaRPr>
                    </a:p>
                    <a:p>
                      <a:pPr marL="0" lvl="0" indent="0">
                        <a:lnSpc>
                          <a:spcPts val="3800"/>
                        </a:lnSpc>
                        <a:spcBef>
                          <a:spcPct val="0"/>
                        </a:spcBef>
                        <a:buNone/>
                      </a:pPr>
                      <a:r>
                        <a:rPr lang="en-US" altLang="zh-CN" sz="2800" b="1" dirty="0">
                          <a:latin typeface="汉仪楷体简" panose="02010609000101010101" charset="-122"/>
                          <a:ea typeface="汉仪楷体简" panose="02010609000101010101" charset="-122"/>
                        </a:rPr>
                        <a:t>②</a:t>
                      </a:r>
                      <a:r>
                        <a:rPr lang="zh-CN" altLang="en-US" sz="2800" b="1" dirty="0">
                          <a:latin typeface="汉仪楷体简" panose="02010609000101010101" charset="-122"/>
                          <a:ea typeface="汉仪楷体简" panose="02010609000101010101" charset="-122"/>
                        </a:rPr>
                        <a:t>倒推失当：</a:t>
                      </a:r>
                      <a:r>
                        <a:rPr lang="zh-CN" altLang="en-US" sz="2800" b="1" dirty="0">
                          <a:solidFill>
                            <a:srgbClr val="FF0000"/>
                          </a:solidFill>
                          <a:latin typeface="汉仪楷体简" panose="02010609000101010101" charset="-122"/>
                          <a:ea typeface="汉仪楷体简" panose="02010609000101010101" charset="-122"/>
                        </a:rPr>
                        <a:t>一个道理，正推成立，反推未必成立。</a:t>
                      </a:r>
                      <a:r>
                        <a:rPr lang="zh-CN" altLang="en-US" sz="2800" b="1" dirty="0">
                          <a:latin typeface="汉仪楷体简" panose="02010609000101010101" charset="-122"/>
                          <a:ea typeface="汉仪楷体简" panose="02010609000101010101" charset="-122"/>
                        </a:rPr>
                        <a:t>如果说</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努力就一定成功</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成立。则</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成功一定来自努力</a:t>
                      </a:r>
                      <a:r>
                        <a:rPr lang="en-US" altLang="zh-CN" sz="2800" b="1" dirty="0">
                          <a:latin typeface="汉仪楷体简" panose="02010609000101010101" charset="-122"/>
                          <a:ea typeface="汉仪楷体简" panose="02010609000101010101" charset="-122"/>
                        </a:rPr>
                        <a:t>”</a:t>
                      </a:r>
                      <a:r>
                        <a:rPr lang="zh-CN" altLang="en-US" sz="2800" b="1" dirty="0">
                          <a:latin typeface="汉仪楷体简" panose="02010609000101010101" charset="-122"/>
                          <a:ea typeface="汉仪楷体简" panose="02010609000101010101" charset="-122"/>
                        </a:rPr>
                        <a:t>则未必成立。</a:t>
                      </a:r>
                      <a:endParaRPr lang="zh-CN" altLang="en-US" sz="2800" dirty="0">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ts val="3800"/>
                        </a:lnSpc>
                        <a:spcBef>
                          <a:spcPct val="0"/>
                        </a:spcBef>
                        <a:buNone/>
                      </a:pPr>
                      <a:r>
                        <a:rPr lang="zh-CN" altLang="en-US" sz="2800" b="1" dirty="0">
                          <a:latin typeface="汉仪楷体简" panose="02010609000101010101" charset="-122"/>
                          <a:ea typeface="汉仪楷体简" panose="02010609000101010101" charset="-122"/>
                        </a:rPr>
                        <a:t>①注意的是，</a:t>
                      </a:r>
                      <a:r>
                        <a:rPr lang="zh-CN" altLang="en-US" sz="2800" b="1" dirty="0">
                          <a:solidFill>
                            <a:srgbClr val="FF0000"/>
                          </a:solidFill>
                          <a:latin typeface="汉仪楷体简" panose="02010609000101010101" charset="-122"/>
                          <a:ea typeface="汉仪楷体简" panose="02010609000101010101" charset="-122"/>
                        </a:rPr>
                        <a:t>倒置或倒推后有时成立，有时不成立，要仔细辨别。</a:t>
                      </a:r>
                      <a:endParaRPr lang="zh-CN" altLang="en-US" sz="2800" dirty="0">
                        <a:solidFill>
                          <a:srgbClr val="FF0000"/>
                        </a:solidFill>
                        <a:latin typeface="汉仪楷体简" panose="02010609000101010101" charset="-122"/>
                        <a:ea typeface="汉仪楷体简" panose="02010609000101010101" charset="-122"/>
                      </a:endParaRPr>
                    </a:p>
                    <a:p>
                      <a:pPr marL="0" lvl="0" indent="0">
                        <a:lnSpc>
                          <a:spcPts val="3800"/>
                        </a:lnSpc>
                        <a:spcBef>
                          <a:spcPct val="0"/>
                        </a:spcBef>
                        <a:buNone/>
                      </a:pPr>
                      <a:r>
                        <a:rPr lang="en-US" altLang="zh-CN" sz="2800" b="1" dirty="0">
                          <a:latin typeface="汉仪楷体简" panose="02010609000101010101" charset="-122"/>
                          <a:ea typeface="汉仪楷体简" panose="02010609000101010101" charset="-122"/>
                        </a:rPr>
                        <a:t>②</a:t>
                      </a:r>
                      <a:r>
                        <a:rPr lang="zh-CN" altLang="en-US" sz="2800" b="1" dirty="0">
                          <a:latin typeface="汉仪楷体简" panose="02010609000101010101" charset="-122"/>
                          <a:ea typeface="汉仪楷体简" panose="02010609000101010101" charset="-122"/>
                        </a:rPr>
                        <a:t>注意比较是否有</a:t>
                      </a:r>
                      <a:r>
                        <a:rPr lang="zh-CN" altLang="en-US" sz="2800" b="1" dirty="0">
                          <a:solidFill>
                            <a:srgbClr val="FF0000"/>
                          </a:solidFill>
                          <a:latin typeface="汉仪楷体简" panose="02010609000101010101" charset="-122"/>
                          <a:ea typeface="汉仪楷体简" panose="02010609000101010101" charset="-122"/>
                        </a:rPr>
                        <a:t>陈述主体和被陈述对象倒置的情况</a:t>
                      </a:r>
                      <a:r>
                        <a:rPr lang="zh-CN" altLang="en-US" sz="2800" b="1" dirty="0">
                          <a:latin typeface="汉仪楷体简" panose="02010609000101010101" charset="-122"/>
                          <a:ea typeface="汉仪楷体简" panose="02010609000101010101" charset="-122"/>
                        </a:rPr>
                        <a:t>，看倒置后是否合逻辑。</a:t>
                      </a:r>
                      <a:endParaRPr lang="zh-CN" altLang="en-US" sz="2800" dirty="0">
                        <a:latin typeface="汉仪楷体简" panose="02010609000101010101" charset="-122"/>
                        <a:ea typeface="汉仪楷体简" panose="02010609000101010101" charset="-122"/>
                      </a:endParaRPr>
                    </a:p>
                  </a:txBody>
                  <a:tcPr marL="68580" marR="68580" marT="0" marB="0"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blinds(horizontal)">
                                      <p:cBhvr>
                                        <p:cTn id="7"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1378" name="Text Box 2"/>
          <p:cNvSpPr/>
          <p:nvPr/>
        </p:nvSpPr>
        <p:spPr>
          <a:xfrm>
            <a:off x="155575" y="1184275"/>
            <a:ext cx="730250" cy="4508500"/>
          </a:xfrm>
          <a:prstGeom prst="rect">
            <a:avLst/>
          </a:prstGeom>
          <a:noFill/>
          <a:ln w="9525">
            <a:noFill/>
          </a:ln>
        </p:spPr>
        <p:txBody>
          <a:bodyPr wrap="square">
            <a:spAutoFit/>
          </a:bodyPr>
          <a:p>
            <a:pPr algn="ctr">
              <a:spcBef>
                <a:spcPct val="50000"/>
              </a:spcBef>
            </a:pPr>
            <a:r>
              <a:rPr lang="zh-CN" altLang="en-US" sz="3600" b="1" dirty="0">
                <a:solidFill>
                  <a:srgbClr val="FF0000"/>
                </a:solidFill>
                <a:latin typeface="Times New Roman" panose="02020603050405020304" pitchFamily="2" charset="0"/>
                <a:ea typeface="微软雅黑" panose="020B0503020204020204" charset="-122"/>
                <a:sym typeface="Times New Roman" panose="02020603050405020304" pitchFamily="2" charset="0"/>
              </a:rPr>
              <a:t>选择题设题陷阱</a:t>
            </a:r>
            <a:endParaRPr lang="zh-CN" altLang="en-US" sz="2800" b="1" dirty="0">
              <a:solidFill>
                <a:srgbClr val="3333FF"/>
              </a:solidFill>
              <a:latin typeface="Times New Roman" panose="02020603050405020304" pitchFamily="2" charset="0"/>
              <a:ea typeface="微软雅黑" panose="020B0503020204020204" charset="-122"/>
              <a:sym typeface="Times New Roman" panose="02020603050405020304" pitchFamily="2" charset="0"/>
            </a:endParaRPr>
          </a:p>
        </p:txBody>
      </p:sp>
      <p:sp>
        <p:nvSpPr>
          <p:cNvPr id="101379" name="AutoShape 3"/>
          <p:cNvSpPr/>
          <p:nvPr/>
        </p:nvSpPr>
        <p:spPr>
          <a:xfrm>
            <a:off x="858838" y="1036638"/>
            <a:ext cx="212725" cy="4826000"/>
          </a:xfrm>
          <a:prstGeom prst="leftBrace">
            <a:avLst>
              <a:gd name="adj1" fmla="val 189054"/>
              <a:gd name="adj2" fmla="val 50000"/>
            </a:avLst>
          </a:prstGeom>
          <a:noFill/>
          <a:ln w="28575" cap="flat" cmpd="sng">
            <a:solidFill>
              <a:schemeClr val="tx1"/>
            </a:solidFill>
            <a:prstDash val="solid"/>
            <a:headEnd type="triangle" w="med" len="med"/>
            <a:tailEnd type="triangl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101380" name="Text Box 4"/>
          <p:cNvSpPr/>
          <p:nvPr/>
        </p:nvSpPr>
        <p:spPr>
          <a:xfrm>
            <a:off x="1262063" y="120650"/>
            <a:ext cx="6046787" cy="6700838"/>
          </a:xfrm>
          <a:prstGeom prst="rect">
            <a:avLst/>
          </a:prstGeom>
          <a:solidFill>
            <a:srgbClr val="FFFF99">
              <a:alpha val="100000"/>
            </a:srgbClr>
          </a:solidFill>
          <a:ln w="9525">
            <a:noFill/>
          </a:ln>
        </p:spPr>
        <p:txBody>
          <a:bodyPr wrap="square">
            <a:spAutoFit/>
          </a:bodyPr>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Times New Roman" panose="02020603050405020304" pitchFamily="2" charset="0"/>
              </a:rPr>
              <a:t>整体与部分</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以偏概全</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 </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已然与未然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混淆条件</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前期与后期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混淆时间</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主要和次要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主次颠倒</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原因与结果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强加因果</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有据与凭空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无中生有</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可能与必然（</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混淆模态</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言此与言彼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张冠李戴</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相似与相关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偷换概念</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肯定与否定（</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肯定与否定失当</a:t>
            </a:r>
            <a:r>
              <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rPr>
              <a:t>）</a:t>
            </a:r>
            <a:endParaRPr lang="zh-CN" altLang="en-US" sz="2800" dirty="0">
              <a:solidFill>
                <a:srgbClr val="FF0000"/>
              </a:solidFill>
              <a:latin typeface="微软雅黑" panose="020B0503020204020204" charset="-122"/>
              <a:ea typeface="微软雅黑" panose="020B0503020204020204" charset="-122"/>
              <a:sym typeface="黑体" panose="02010609060101010101" pitchFamily="2" charset="-122"/>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客观与夸大 （</a:t>
            </a:r>
            <a:r>
              <a:rPr lang="zh-CN" altLang="en-US" sz="2800" dirty="0">
                <a:solidFill>
                  <a:srgbClr val="0033CC"/>
                </a:solidFill>
                <a:latin typeface="微软雅黑" panose="020B0503020204020204" charset="-122"/>
                <a:ea typeface="微软雅黑" panose="020B0503020204020204" charset="-122"/>
                <a:sym typeface="Arial Black" panose="020B0A04020102020204" pitchFamily="2" charset="0"/>
              </a:rPr>
              <a:t>歪曲事实</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endParaRPr>
          </a:p>
          <a:p>
            <a:pPr algn="ctr">
              <a:lnSpc>
                <a:spcPct val="120000"/>
              </a:lnSpc>
              <a:spcBef>
                <a:spcPct val="10000"/>
              </a:spcBef>
            </a:pP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必要与充分（</a:t>
            </a:r>
            <a:r>
              <a:rPr lang="zh-CN" altLang="en-US" sz="2800" dirty="0">
                <a:solidFill>
                  <a:srgbClr val="0000FF"/>
                </a:solidFill>
                <a:latin typeface="微软雅黑" panose="020B0503020204020204" charset="-122"/>
                <a:ea typeface="微软雅黑" panose="020B0503020204020204" charset="-122"/>
                <a:sym typeface="Arial Black" panose="020B0A04020102020204" pitchFamily="2" charset="0"/>
              </a:rPr>
              <a:t>逻辑混淆</a:t>
            </a:r>
            <a:r>
              <a:rPr lang="zh-CN" altLang="en-US" sz="2800" dirty="0">
                <a:solidFill>
                  <a:srgbClr val="FF3300"/>
                </a:solidFill>
                <a:latin typeface="微软雅黑" panose="020B0503020204020204" charset="-122"/>
                <a:ea typeface="微软雅黑" panose="020B0503020204020204" charset="-122"/>
                <a:sym typeface="Arial Black" panose="020B0A04020102020204" pitchFamily="2" charset="0"/>
              </a:rPr>
              <a:t>）</a:t>
            </a:r>
            <a:endParaRPr lang="zh-CN" altLang="en-US" sz="2800" b="1" dirty="0">
              <a:solidFill>
                <a:schemeClr val="tx2"/>
              </a:solidFill>
              <a:latin typeface="微软雅黑" panose="020B0503020204020204" charset="-122"/>
              <a:ea typeface="微软雅黑" panose="020B0503020204020204" charset="-122"/>
              <a:sym typeface="Arial Black" panose="020B0A04020102020204" pitchFamily="2" charset="0"/>
            </a:endParaRPr>
          </a:p>
        </p:txBody>
      </p:sp>
      <p:sp>
        <p:nvSpPr>
          <p:cNvPr id="101381" name="AutoShape 5"/>
          <p:cNvSpPr/>
          <p:nvPr/>
        </p:nvSpPr>
        <p:spPr>
          <a:xfrm>
            <a:off x="7515225" y="1036638"/>
            <a:ext cx="284163" cy="4968875"/>
          </a:xfrm>
          <a:prstGeom prst="rightBrace">
            <a:avLst>
              <a:gd name="adj1" fmla="val 145797"/>
              <a:gd name="adj2" fmla="val 50000"/>
            </a:avLst>
          </a:prstGeom>
          <a:noFill/>
          <a:ln w="28575" cap="flat" cmpd="sng">
            <a:solidFill>
              <a:schemeClr val="tx1"/>
            </a:solidFill>
            <a:prstDash val="solid"/>
            <a:headEnd type="triangle" w="med" len="med"/>
            <a:tailEnd type="triangl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101382" name="Text Box 6"/>
          <p:cNvSpPr/>
          <p:nvPr/>
        </p:nvSpPr>
        <p:spPr>
          <a:xfrm>
            <a:off x="7999413" y="1743075"/>
            <a:ext cx="1096962" cy="3402013"/>
          </a:xfrm>
          <a:prstGeom prst="rect">
            <a:avLst/>
          </a:prstGeom>
          <a:noFill/>
          <a:ln w="9525">
            <a:noFill/>
          </a:ln>
        </p:spPr>
        <p:txBody>
          <a:bodyPr wrap="square">
            <a:spAutoFit/>
          </a:bodyPr>
          <a:p>
            <a:r>
              <a:rPr lang="zh-CN" altLang="en-US" sz="6000" dirty="0">
                <a:solidFill>
                  <a:srgbClr val="0033CC"/>
                </a:solidFill>
                <a:latin typeface="Lucida Sans Unicode" panose="020B0602030504020204" charset="0"/>
                <a:ea typeface="汉仪行楷简" panose="02010609000101010101" charset="-122"/>
                <a:sym typeface="黑体" panose="02010609060101010101" pitchFamily="2" charset="-122"/>
              </a:rPr>
              <a:t>比对原文</a:t>
            </a:r>
            <a:endParaRPr lang="zh-CN" altLang="en-US" sz="6000" dirty="0">
              <a:solidFill>
                <a:srgbClr val="0033CC"/>
              </a:solidFill>
              <a:latin typeface="Lucida Sans Unicode" panose="020B0602030504020204" charset="0"/>
              <a:ea typeface="汉仪行楷简" panose="02010609000101010101" charset="-122"/>
              <a:sym typeface="黑体" panose="02010609060101010101" pitchFamily="2" charset="-122"/>
            </a:endParaRPr>
          </a:p>
        </p:txBody>
      </p:sp>
      <p:sp>
        <p:nvSpPr>
          <p:cNvPr id="101383" name="Text Box 7"/>
          <p:cNvSpPr/>
          <p:nvPr/>
        </p:nvSpPr>
        <p:spPr>
          <a:xfrm>
            <a:off x="1166813" y="6315075"/>
            <a:ext cx="184150" cy="366713"/>
          </a:xfrm>
          <a:prstGeom prst="rect">
            <a:avLst/>
          </a:prstGeom>
          <a:noFill/>
          <a:ln w="9525">
            <a:noFill/>
          </a:ln>
        </p:spPr>
        <p:txBody>
          <a:bodyPr wrap="none">
            <a:spAutoFit/>
          </a:bodyPr>
          <a:p>
            <a:endParaRPr sz="1800" b="1">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 calcmode="lin" valueType="num">
                                      <p:cBhvr>
                                        <p:cTn id="7" dur="500" fill="hold"/>
                                        <p:tgtEl>
                                          <p:spTgt spid="101378"/>
                                        </p:tgtEl>
                                        <p:attrNameLst>
                                          <p:attrName>ppt_x</p:attrName>
                                        </p:attrNameLst>
                                      </p:cBhvr>
                                      <p:tavLst>
                                        <p:tav tm="0">
                                          <p:val>
                                            <p:strVal val="0-#ppt_w/2"/>
                                          </p:val>
                                        </p:tav>
                                        <p:tav tm="100000">
                                          <p:val>
                                            <p:strVal val="#ppt_x"/>
                                          </p:val>
                                        </p:tav>
                                      </p:tavLst>
                                    </p:anim>
                                    <p:anim calcmode="lin" valueType="num">
                                      <p:cBhvr>
                                        <p:cTn id="8" dur="500" fill="hold"/>
                                        <p:tgtEl>
                                          <p:spTgt spid="1013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1379"/>
                                        </p:tgtEl>
                                        <p:attrNameLst>
                                          <p:attrName>style.visibility</p:attrName>
                                        </p:attrNameLst>
                                      </p:cBhvr>
                                      <p:to>
                                        <p:strVal val="visible"/>
                                      </p:to>
                                    </p:set>
                                    <p:anim calcmode="lin" valueType="num">
                                      <p:cBhvr>
                                        <p:cTn id="13" dur="500" fill="hold"/>
                                        <p:tgtEl>
                                          <p:spTgt spid="101379"/>
                                        </p:tgtEl>
                                        <p:attrNameLst>
                                          <p:attrName>ppt_x</p:attrName>
                                        </p:attrNameLst>
                                      </p:cBhvr>
                                      <p:tavLst>
                                        <p:tav tm="0">
                                          <p:val>
                                            <p:strVal val="0-#ppt_w/2"/>
                                          </p:val>
                                        </p:tav>
                                        <p:tav tm="100000">
                                          <p:val>
                                            <p:strVal val="#ppt_x"/>
                                          </p:val>
                                        </p:tav>
                                      </p:tavLst>
                                    </p:anim>
                                    <p:anim calcmode="lin" valueType="num">
                                      <p:cBhvr>
                                        <p:cTn id="14" dur="500" fill="hold"/>
                                        <p:tgtEl>
                                          <p:spTgt spid="1013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1380"/>
                                        </p:tgtEl>
                                        <p:attrNameLst>
                                          <p:attrName>style.visibility</p:attrName>
                                        </p:attrNameLst>
                                      </p:cBhvr>
                                      <p:to>
                                        <p:strVal val="visible"/>
                                      </p:to>
                                    </p:set>
                                    <p:anim calcmode="lin" valueType="num">
                                      <p:cBhvr>
                                        <p:cTn id="19" dur="500" fill="hold"/>
                                        <p:tgtEl>
                                          <p:spTgt spid="101380"/>
                                        </p:tgtEl>
                                        <p:attrNameLst>
                                          <p:attrName>ppt_x</p:attrName>
                                        </p:attrNameLst>
                                      </p:cBhvr>
                                      <p:tavLst>
                                        <p:tav tm="0">
                                          <p:val>
                                            <p:strVal val="0-#ppt_w/2"/>
                                          </p:val>
                                        </p:tav>
                                        <p:tav tm="100000">
                                          <p:val>
                                            <p:strVal val="#ppt_x"/>
                                          </p:val>
                                        </p:tav>
                                      </p:tavLst>
                                    </p:anim>
                                    <p:anim calcmode="lin" valueType="num">
                                      <p:cBhvr>
                                        <p:cTn id="20" dur="500" fill="hold"/>
                                        <p:tgtEl>
                                          <p:spTgt spid="10138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1381"/>
                                        </p:tgtEl>
                                        <p:attrNameLst>
                                          <p:attrName>style.visibility</p:attrName>
                                        </p:attrNameLst>
                                      </p:cBhvr>
                                      <p:to>
                                        <p:strVal val="visible"/>
                                      </p:to>
                                    </p:set>
                                    <p:anim calcmode="lin" valueType="num">
                                      <p:cBhvr>
                                        <p:cTn id="25" dur="500" fill="hold"/>
                                        <p:tgtEl>
                                          <p:spTgt spid="101381"/>
                                        </p:tgtEl>
                                        <p:attrNameLst>
                                          <p:attrName>ppt_x</p:attrName>
                                        </p:attrNameLst>
                                      </p:cBhvr>
                                      <p:tavLst>
                                        <p:tav tm="0">
                                          <p:val>
                                            <p:strVal val="0-#ppt_w/2"/>
                                          </p:val>
                                        </p:tav>
                                        <p:tav tm="100000">
                                          <p:val>
                                            <p:strVal val="#ppt_x"/>
                                          </p:val>
                                        </p:tav>
                                      </p:tavLst>
                                    </p:anim>
                                    <p:anim calcmode="lin" valueType="num">
                                      <p:cBhvr>
                                        <p:cTn id="26" dur="500" fill="hold"/>
                                        <p:tgtEl>
                                          <p:spTgt spid="10138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1382"/>
                                        </p:tgtEl>
                                        <p:attrNameLst>
                                          <p:attrName>style.visibility</p:attrName>
                                        </p:attrNameLst>
                                      </p:cBhvr>
                                      <p:to>
                                        <p:strVal val="visible"/>
                                      </p:to>
                                    </p:set>
                                    <p:anim calcmode="lin" valueType="num">
                                      <p:cBhvr>
                                        <p:cTn id="31" dur="500" fill="hold"/>
                                        <p:tgtEl>
                                          <p:spTgt spid="101382"/>
                                        </p:tgtEl>
                                        <p:attrNameLst>
                                          <p:attrName>ppt_x</p:attrName>
                                        </p:attrNameLst>
                                      </p:cBhvr>
                                      <p:tavLst>
                                        <p:tav tm="0">
                                          <p:val>
                                            <p:strVal val="#ppt_x"/>
                                          </p:val>
                                        </p:tav>
                                        <p:tav tm="100000">
                                          <p:val>
                                            <p:strVal val="#ppt_x"/>
                                          </p:val>
                                        </p:tav>
                                      </p:tavLst>
                                    </p:anim>
                                    <p:anim calcmode="lin" valueType="num">
                                      <p:cBhvr>
                                        <p:cTn id="32" dur="500" fill="hold"/>
                                        <p:tgtEl>
                                          <p:spTgt spid="1013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bldLvl="0"/>
      <p:bldP spid="101379" grpId="0" bldLvl="0"/>
      <p:bldP spid="101380" grpId="0" bldLvl="0"/>
      <p:bldP spid="101381" grpId="0" bldLvl="0"/>
      <p:bldP spid="101382" grpId="0" bldLvl="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02" name="文本框 102401"/>
          <p:cNvSpPr txBox="1"/>
          <p:nvPr/>
        </p:nvSpPr>
        <p:spPr>
          <a:xfrm>
            <a:off x="34925" y="44450"/>
            <a:ext cx="9185275" cy="6896100"/>
          </a:xfrm>
          <a:prstGeom prst="rect">
            <a:avLst/>
          </a:prstGeom>
          <a:noFill/>
          <a:ln w="9525">
            <a:noFill/>
          </a:ln>
        </p:spPr>
        <p:txBody>
          <a:bodyPr wrap="square">
            <a:spAutoFit/>
          </a:bodyPr>
          <a:p>
            <a:pPr>
              <a:lnSpc>
                <a:spcPct val="145000"/>
              </a:lnSpc>
            </a:pPr>
            <a:r>
              <a:rPr lang="zh-CN" altLang="en-US" sz="1800" b="1" dirty="0">
                <a:latin typeface="汉仪楷体简" panose="02010609000101010101" charset="-122"/>
                <a:ea typeface="微软雅黑" panose="020B0503020204020204" charset="-122"/>
              </a:rPr>
              <a:t>　</a:t>
            </a:r>
            <a:r>
              <a:rPr lang="zh-CN" altLang="en-US" sz="2800" b="1" dirty="0">
                <a:latin typeface="汉仪楷体简" panose="02010609000101010101" charset="-122"/>
                <a:ea typeface="微软雅黑" panose="020B0503020204020204" charset="-122"/>
              </a:rPr>
              <a:t>此外，还有四个重视，值得我们关注。</a:t>
            </a:r>
            <a:endParaRPr lang="zh-CN" altLang="en-US" sz="2800" b="1" dirty="0">
              <a:latin typeface="汉仪楷体简" panose="02010609000101010101" charset="-122"/>
              <a:ea typeface="微软雅黑" panose="020B0503020204020204" charset="-122"/>
            </a:endParaRPr>
          </a:p>
          <a:p>
            <a:pPr>
              <a:lnSpc>
                <a:spcPct val="145000"/>
              </a:lnSpc>
            </a:pPr>
            <a:r>
              <a:rPr lang="zh-CN" altLang="en-US" sz="2800" b="1" dirty="0">
                <a:latin typeface="汉仪楷体简" panose="02010609000101010101" charset="-122"/>
                <a:ea typeface="汉仪楷体简" panose="02010609000101010101" charset="-122"/>
              </a:rPr>
              <a:t>1．重视</a:t>
            </a:r>
            <a:r>
              <a:rPr lang="zh-CN" altLang="en-US" sz="2800" b="1" dirty="0">
                <a:solidFill>
                  <a:srgbClr val="FF0000"/>
                </a:solidFill>
                <a:latin typeface="汉仪楷体简" panose="02010609000101010101" charset="-122"/>
                <a:ea typeface="汉仪楷体简" panose="02010609000101010101" charset="-122"/>
              </a:rPr>
              <a:t>选项句之间的关系</a:t>
            </a:r>
            <a:r>
              <a:rPr lang="zh-CN" altLang="en-US" sz="2800" b="1" dirty="0">
                <a:latin typeface="汉仪楷体简" panose="02010609000101010101" charset="-122"/>
                <a:ea typeface="汉仪楷体简" panose="02010609000101010101" charset="-122"/>
              </a:rPr>
              <a:t>。有的选项句中的三项是同一类别的，另一项就是要选的答案。</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2．重视</a:t>
            </a:r>
            <a:r>
              <a:rPr lang="zh-CN" altLang="en-US" sz="2800" b="1" dirty="0">
                <a:solidFill>
                  <a:srgbClr val="FF0000"/>
                </a:solidFill>
                <a:latin typeface="汉仪楷体简" panose="02010609000101010101" charset="-122"/>
                <a:ea typeface="汉仪楷体简" panose="02010609000101010101" charset="-122"/>
              </a:rPr>
              <a:t>选项句与题干</a:t>
            </a:r>
            <a:r>
              <a:rPr lang="zh-CN" altLang="en-US" sz="2800" b="1" dirty="0">
                <a:latin typeface="汉仪楷体简" panose="02010609000101010101" charset="-122"/>
                <a:ea typeface="汉仪楷体简" panose="02010609000101010101" charset="-122"/>
              </a:rPr>
              <a:t>的关系。有的选项句与原文比较，本身并没有错误，但与题干无关，属于答非所问。</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3．</a:t>
            </a:r>
            <a:r>
              <a:rPr lang="zh-CN" altLang="en-US" sz="2800" b="1" dirty="0">
                <a:solidFill>
                  <a:srgbClr val="FF0000"/>
                </a:solidFill>
                <a:latin typeface="汉仪楷体简" panose="02010609000101010101" charset="-122"/>
                <a:ea typeface="汉仪楷体简" panose="02010609000101010101" charset="-122"/>
              </a:rPr>
              <a:t>重视标题。</a:t>
            </a:r>
            <a:r>
              <a:rPr lang="zh-CN" altLang="en-US" sz="2800" b="1" dirty="0">
                <a:latin typeface="汉仪楷体简" panose="02010609000101010101" charset="-122"/>
                <a:ea typeface="汉仪楷体简" panose="02010609000101010101" charset="-122"/>
              </a:rPr>
              <a:t>标题是文章的眼睛，往往是全文的主要内容，抓住标题来读文章，可以事半功倍。</a:t>
            </a:r>
            <a:endParaRPr lang="zh-CN" altLang="en-US" sz="2800" b="1" dirty="0">
              <a:latin typeface="汉仪楷体简" panose="02010609000101010101" charset="-122"/>
              <a:ea typeface="汉仪楷体简" panose="02010609000101010101" charset="-122"/>
            </a:endParaRPr>
          </a:p>
          <a:p>
            <a:pPr>
              <a:lnSpc>
                <a:spcPct val="145000"/>
              </a:lnSpc>
            </a:pPr>
            <a:r>
              <a:rPr lang="zh-CN" altLang="en-US" sz="2800" b="1" dirty="0">
                <a:latin typeface="汉仪楷体简" panose="02010609000101010101" charset="-122"/>
                <a:ea typeface="汉仪楷体简" panose="02010609000101010101" charset="-122"/>
              </a:rPr>
              <a:t>4．</a:t>
            </a:r>
            <a:r>
              <a:rPr lang="zh-CN" altLang="en-US" sz="2800" b="1" dirty="0">
                <a:solidFill>
                  <a:srgbClr val="FF0000"/>
                </a:solidFill>
                <a:latin typeface="汉仪楷体简" panose="02010609000101010101" charset="-122"/>
                <a:ea typeface="汉仪楷体简" panose="02010609000101010101" charset="-122"/>
              </a:rPr>
              <a:t>重视审题</a:t>
            </a:r>
            <a:r>
              <a:rPr lang="zh-CN" altLang="en-US" sz="2800" b="1" dirty="0">
                <a:latin typeface="汉仪楷体简" panose="02010609000101010101" charset="-122"/>
                <a:ea typeface="汉仪楷体简" panose="02010609000101010101" charset="-122"/>
              </a:rPr>
              <a:t>。要注意题干指出寻找的范围，是某一段还是全文？选择的类型，是选择正确的还是不符合文意的？指出了思考的方向，是对某个概念的理解还是某句话的理另外。</a:t>
            </a:r>
            <a:endParaRPr lang="zh-CN" altLang="en-US" sz="2800" b="1" dirty="0">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02">
                                            <p:txEl>
                                              <p:charRg st="108" end="152"/>
                                            </p:txEl>
                                          </p:spTgt>
                                        </p:tgtEl>
                                        <p:attrNameLst>
                                          <p:attrName>style.visibility</p:attrName>
                                        </p:attrNameLst>
                                      </p:cBhvr>
                                      <p:to>
                                        <p:strVal val="visible"/>
                                      </p:to>
                                    </p:set>
                                    <p:animEffect transition="in" filter="blinds(horizontal)">
                                      <p:cBhvr>
                                        <p:cTn id="7" dur="500"/>
                                        <p:tgtEl>
                                          <p:spTgt spid="102402">
                                            <p:txEl>
                                              <p:charRg st="108" end="1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3426" name="文本框 103425"/>
          <p:cNvSpPr txBox="1"/>
          <p:nvPr/>
        </p:nvSpPr>
        <p:spPr>
          <a:xfrm>
            <a:off x="36513" y="620713"/>
            <a:ext cx="9183687" cy="5083175"/>
          </a:xfrm>
          <a:prstGeom prst="rect">
            <a:avLst/>
          </a:prstGeom>
          <a:noFill/>
          <a:ln w="9525">
            <a:noFill/>
          </a:ln>
        </p:spPr>
        <p:txBody>
          <a:bodyPr wrap="square">
            <a:spAutoFit/>
          </a:bodyPr>
          <a:p>
            <a:pPr>
              <a:lnSpc>
                <a:spcPct val="195000"/>
              </a:lnSpc>
            </a:pPr>
            <a:r>
              <a:rPr lang="zh-CN" altLang="en-US" sz="2800" b="1" dirty="0">
                <a:latin typeface="汉仪楷体简" panose="02010609000101010101" charset="-122"/>
                <a:ea typeface="汉仪楷体简" panose="02010609000101010101" charset="-122"/>
              </a:rPr>
              <a:t>5.</a:t>
            </a:r>
            <a:r>
              <a:rPr lang="zh-CN" altLang="en-US" sz="2800" b="1" dirty="0">
                <a:solidFill>
                  <a:srgbClr val="FF0000"/>
                </a:solidFill>
                <a:latin typeface="汉仪楷体简" panose="02010609000101010101" charset="-122"/>
                <a:ea typeface="汉仪楷体简" panose="02010609000101010101" charset="-122"/>
              </a:rPr>
              <a:t>每个选项两种处理</a:t>
            </a:r>
            <a:r>
              <a:rPr lang="zh-CN" altLang="en-US" sz="2800" b="1" dirty="0">
                <a:latin typeface="汉仪楷体简" panose="02010609000101010101" charset="-122"/>
                <a:ea typeface="汉仪楷体简" panose="02010609000101010101" charset="-122"/>
              </a:rPr>
              <a:t>。</a:t>
            </a:r>
            <a:endParaRPr lang="zh-CN" altLang="en-US" sz="2800" b="1" dirty="0">
              <a:latin typeface="汉仪楷体简" panose="02010609000101010101" charset="-122"/>
              <a:ea typeface="汉仪楷体简" panose="02010609000101010101" charset="-122"/>
            </a:endParaRPr>
          </a:p>
          <a:p>
            <a:pPr>
              <a:lnSpc>
                <a:spcPct val="195000"/>
              </a:lnSpc>
            </a:pPr>
            <a:r>
              <a:rPr lang="zh-CN" altLang="en-US" sz="2800" b="1" dirty="0">
                <a:latin typeface="汉仪楷体简" panose="02010609000101010101" charset="-122"/>
                <a:ea typeface="汉仪楷体简" panose="02010609000101010101" charset="-122"/>
              </a:rPr>
              <a:t>    一是“投石探波”。</a:t>
            </a:r>
            <a:endParaRPr lang="zh-CN" altLang="en-US" sz="2800" b="1" dirty="0">
              <a:latin typeface="汉仪楷体简" panose="02010609000101010101" charset="-122"/>
              <a:ea typeface="汉仪楷体简" panose="02010609000101010101" charset="-122"/>
            </a:endParaRPr>
          </a:p>
          <a:p>
            <a:pPr>
              <a:lnSpc>
                <a:spcPct val="195000"/>
              </a:lnSpc>
            </a:pPr>
            <a:r>
              <a:rPr lang="zh-CN" altLang="en-US" sz="2800" b="1" dirty="0">
                <a:latin typeface="汉仪楷体简" panose="02010609000101010101" charset="-122"/>
                <a:ea typeface="汉仪楷体简" panose="02010609000101010101" charset="-122"/>
              </a:rPr>
              <a:t>    二是“选项切片”，有些选项是比较长的句子，可将其拆解，切分成若干片断，逐一与原文对应的词语、句子所在的区域比对，看原文有没有相关的片断，看相关片断的信息是否与选项吻。</a:t>
            </a:r>
            <a:endParaRPr lang="zh-CN" altLang="en-US" sz="2800" b="1" dirty="0">
              <a:latin typeface="汉仪楷体简" panose="02010609000101010101" charset="-122"/>
              <a:ea typeface="汉仪楷体简" panose="02010609000101010101"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450" name="Text Box 2"/>
          <p:cNvSpPr txBox="1"/>
          <p:nvPr/>
        </p:nvSpPr>
        <p:spPr>
          <a:xfrm>
            <a:off x="1187450" y="1196975"/>
            <a:ext cx="647700" cy="5073650"/>
          </a:xfrm>
          <a:prstGeom prst="rect">
            <a:avLst/>
          </a:prstGeom>
          <a:solidFill>
            <a:srgbClr val="FFFF00"/>
          </a:solidFill>
          <a:ln w="38100" cap="flat" cmpd="sng">
            <a:solidFill>
              <a:srgbClr val="FF00FF"/>
            </a:solidFill>
            <a:prstDash val="solid"/>
            <a:miter/>
            <a:headEnd type="none" w="med" len="med"/>
            <a:tailEnd type="none" w="med" len="med"/>
          </a:ln>
        </p:spPr>
        <p:txBody>
          <a:bodyPr>
            <a:spAutoFit/>
          </a:bodyPr>
          <a:p>
            <a:r>
              <a:rPr lang="zh-CN" altLang="en-US" sz="3600" b="1">
                <a:solidFill>
                  <a:srgbClr val="FF0000"/>
                </a:solidFill>
                <a:latin typeface="Arial" panose="020B0604020202020204" pitchFamily="34" charset="0"/>
                <a:ea typeface="方正大黑简体" pitchFamily="1" charset="-122"/>
              </a:rPr>
              <a:t>筛选文中的信息步骤</a:t>
            </a:r>
            <a:endParaRPr lang="zh-CN" altLang="en-US" sz="3600" b="1">
              <a:solidFill>
                <a:srgbClr val="FF0000"/>
              </a:solidFill>
              <a:latin typeface="Arial" panose="020B0604020202020204" pitchFamily="34" charset="0"/>
              <a:ea typeface="方正大黑简体" pitchFamily="1" charset="-122"/>
            </a:endParaRPr>
          </a:p>
        </p:txBody>
      </p:sp>
      <p:sp>
        <p:nvSpPr>
          <p:cNvPr id="104451" name="Text Box 3"/>
          <p:cNvSpPr txBox="1"/>
          <p:nvPr/>
        </p:nvSpPr>
        <p:spPr>
          <a:xfrm>
            <a:off x="3708400" y="692150"/>
            <a:ext cx="2016125" cy="608013"/>
          </a:xfrm>
          <a:prstGeom prst="rect">
            <a:avLst/>
          </a:prstGeom>
          <a:solidFill>
            <a:srgbClr val="0000CC"/>
          </a:solidFill>
          <a:ln w="28575" cap="flat" cmpd="sng">
            <a:solidFill>
              <a:srgbClr val="FF00FF"/>
            </a:solidFill>
            <a:prstDash val="solid"/>
            <a:miter/>
            <a:headEnd type="none" w="med" len="med"/>
            <a:tailEnd type="none" w="med" len="med"/>
          </a:ln>
        </p:spPr>
        <p:txBody>
          <a:bodyPr>
            <a:spAutoFit/>
          </a:bodyPr>
          <a:p>
            <a:pPr algn="ctr"/>
            <a:r>
              <a:rPr lang="zh-CN" altLang="en-US" sz="3200" b="1">
                <a:solidFill>
                  <a:schemeClr val="bg1"/>
                </a:solidFill>
                <a:latin typeface="Arial" panose="020B0604020202020204" pitchFamily="34" charset="0"/>
                <a:ea typeface="汉仪方隶简" pitchFamily="2" charset="-122"/>
              </a:rPr>
              <a:t>扫描题干</a:t>
            </a:r>
            <a:endParaRPr lang="zh-CN" altLang="en-US" sz="3200" b="1">
              <a:solidFill>
                <a:schemeClr val="bg1"/>
              </a:solidFill>
              <a:latin typeface="Arial" panose="020B0604020202020204" pitchFamily="34" charset="0"/>
              <a:ea typeface="汉仪方隶简" pitchFamily="2" charset="-122"/>
            </a:endParaRPr>
          </a:p>
        </p:txBody>
      </p:sp>
      <p:sp>
        <p:nvSpPr>
          <p:cNvPr id="104452" name="AutoShape 5"/>
          <p:cNvSpPr/>
          <p:nvPr/>
        </p:nvSpPr>
        <p:spPr>
          <a:xfrm>
            <a:off x="4500563" y="2781300"/>
            <a:ext cx="431800" cy="360363"/>
          </a:xfrm>
          <a:prstGeom prst="downArrow">
            <a:avLst>
              <a:gd name="adj1" fmla="val 50000"/>
              <a:gd name="adj2" fmla="val 25000"/>
            </a:avLst>
          </a:prstGeom>
          <a:solidFill>
            <a:srgbClr val="FF0000"/>
          </a:solidFill>
          <a:ln w="9525" cap="flat" cmpd="sng">
            <a:solidFill>
              <a:srgbClr val="008000"/>
            </a:solidFill>
            <a:prstDash val="solid"/>
            <a:miter/>
            <a:headEnd type="none" w="med" len="med"/>
            <a:tailEnd type="none" w="med" len="med"/>
          </a:ln>
        </p:spPr>
        <p:txBody>
          <a:bodyPr vert="eaVert" wrap="none" anchor="ctr"/>
          <a:p>
            <a:endParaRPr sz="1800">
              <a:latin typeface="Arial" panose="020B0604020202020204" pitchFamily="34" charset="0"/>
            </a:endParaRPr>
          </a:p>
        </p:txBody>
      </p:sp>
      <p:sp>
        <p:nvSpPr>
          <p:cNvPr id="104453" name="AutoShape 7"/>
          <p:cNvSpPr/>
          <p:nvPr/>
        </p:nvSpPr>
        <p:spPr>
          <a:xfrm>
            <a:off x="4500563" y="3860800"/>
            <a:ext cx="431800" cy="360363"/>
          </a:xfrm>
          <a:prstGeom prst="downArrow">
            <a:avLst>
              <a:gd name="adj1" fmla="val 50000"/>
              <a:gd name="adj2" fmla="val 25000"/>
            </a:avLst>
          </a:prstGeom>
          <a:solidFill>
            <a:srgbClr val="FF0000"/>
          </a:solidFill>
          <a:ln w="9525" cap="flat" cmpd="sng">
            <a:solidFill>
              <a:srgbClr val="008000"/>
            </a:solidFill>
            <a:prstDash val="solid"/>
            <a:miter/>
            <a:headEnd type="none" w="med" len="med"/>
            <a:tailEnd type="none" w="med" len="med"/>
          </a:ln>
        </p:spPr>
        <p:txBody>
          <a:bodyPr vert="eaVert" wrap="none" anchor="ctr"/>
          <a:p>
            <a:endParaRPr sz="1800">
              <a:latin typeface="Arial" panose="020B0604020202020204" pitchFamily="34" charset="0"/>
            </a:endParaRPr>
          </a:p>
        </p:txBody>
      </p:sp>
      <p:sp>
        <p:nvSpPr>
          <p:cNvPr id="104454" name="AutoShape 8"/>
          <p:cNvSpPr/>
          <p:nvPr/>
        </p:nvSpPr>
        <p:spPr>
          <a:xfrm>
            <a:off x="4500563" y="5084763"/>
            <a:ext cx="431800" cy="360362"/>
          </a:xfrm>
          <a:prstGeom prst="downArrow">
            <a:avLst>
              <a:gd name="adj1" fmla="val 50000"/>
              <a:gd name="adj2" fmla="val 25000"/>
            </a:avLst>
          </a:prstGeom>
          <a:solidFill>
            <a:srgbClr val="FF0000"/>
          </a:solidFill>
          <a:ln w="9525" cap="flat" cmpd="sng">
            <a:solidFill>
              <a:srgbClr val="008000"/>
            </a:solidFill>
            <a:prstDash val="solid"/>
            <a:miter/>
            <a:headEnd type="none" w="med" len="med"/>
            <a:tailEnd type="none" w="med" len="med"/>
          </a:ln>
        </p:spPr>
        <p:txBody>
          <a:bodyPr vert="eaVert" wrap="none" anchor="ctr"/>
          <a:p>
            <a:endParaRPr sz="1800">
              <a:latin typeface="Arial" panose="020B0604020202020204" pitchFamily="34" charset="0"/>
            </a:endParaRPr>
          </a:p>
        </p:txBody>
      </p:sp>
      <p:sp>
        <p:nvSpPr>
          <p:cNvPr id="104455" name="Text Box 9"/>
          <p:cNvSpPr txBox="1"/>
          <p:nvPr/>
        </p:nvSpPr>
        <p:spPr>
          <a:xfrm>
            <a:off x="3779838" y="1989138"/>
            <a:ext cx="2016125" cy="608012"/>
          </a:xfrm>
          <a:prstGeom prst="rect">
            <a:avLst/>
          </a:prstGeom>
          <a:solidFill>
            <a:srgbClr val="0000CC"/>
          </a:solidFill>
          <a:ln w="28575" cap="flat" cmpd="sng">
            <a:solidFill>
              <a:srgbClr val="FF00FF"/>
            </a:solidFill>
            <a:prstDash val="solid"/>
            <a:miter/>
            <a:headEnd type="none" w="med" len="med"/>
            <a:tailEnd type="none" w="med" len="med"/>
          </a:ln>
        </p:spPr>
        <p:txBody>
          <a:bodyPr>
            <a:spAutoFit/>
          </a:bodyPr>
          <a:p>
            <a:r>
              <a:rPr lang="zh-CN" altLang="en-US" sz="3200" b="1">
                <a:solidFill>
                  <a:schemeClr val="bg1"/>
                </a:solidFill>
                <a:latin typeface="Arial" panose="020B0604020202020204" pitchFamily="34" charset="0"/>
                <a:ea typeface="汉仪方隶简" pitchFamily="2" charset="-122"/>
              </a:rPr>
              <a:t>检索信息</a:t>
            </a:r>
            <a:endParaRPr lang="zh-CN" altLang="en-US" sz="3200" b="1">
              <a:solidFill>
                <a:schemeClr val="bg1"/>
              </a:solidFill>
              <a:latin typeface="Arial" panose="020B0604020202020204" pitchFamily="34" charset="0"/>
              <a:ea typeface="汉仪方隶简" pitchFamily="2" charset="-122"/>
            </a:endParaRPr>
          </a:p>
        </p:txBody>
      </p:sp>
      <p:sp>
        <p:nvSpPr>
          <p:cNvPr id="104456" name="Text Box 10"/>
          <p:cNvSpPr txBox="1"/>
          <p:nvPr/>
        </p:nvSpPr>
        <p:spPr>
          <a:xfrm>
            <a:off x="3708400" y="4365625"/>
            <a:ext cx="2016125" cy="608013"/>
          </a:xfrm>
          <a:prstGeom prst="rect">
            <a:avLst/>
          </a:prstGeom>
          <a:solidFill>
            <a:srgbClr val="0000CC"/>
          </a:solidFill>
          <a:ln w="28575" cap="flat" cmpd="sng">
            <a:solidFill>
              <a:srgbClr val="FF00FF"/>
            </a:solidFill>
            <a:prstDash val="solid"/>
            <a:miter/>
            <a:headEnd type="none" w="med" len="med"/>
            <a:tailEnd type="none" w="med" len="med"/>
          </a:ln>
        </p:spPr>
        <p:txBody>
          <a:bodyPr>
            <a:spAutoFit/>
          </a:bodyPr>
          <a:p>
            <a:r>
              <a:rPr lang="zh-CN" altLang="en-US" sz="3200" b="1">
                <a:solidFill>
                  <a:schemeClr val="bg1"/>
                </a:solidFill>
                <a:latin typeface="Arial" panose="020B0604020202020204" pitchFamily="34" charset="0"/>
                <a:ea typeface="汉仪方隶简" pitchFamily="2" charset="-122"/>
              </a:rPr>
              <a:t>比较辨别</a:t>
            </a:r>
            <a:endParaRPr lang="zh-CN" altLang="en-US" sz="3200" b="1">
              <a:solidFill>
                <a:schemeClr val="bg1"/>
              </a:solidFill>
              <a:latin typeface="Arial" panose="020B0604020202020204" pitchFamily="34" charset="0"/>
              <a:ea typeface="汉仪方隶简" pitchFamily="2" charset="-122"/>
            </a:endParaRPr>
          </a:p>
        </p:txBody>
      </p:sp>
      <p:sp>
        <p:nvSpPr>
          <p:cNvPr id="104457" name="Text Box 11"/>
          <p:cNvSpPr txBox="1"/>
          <p:nvPr/>
        </p:nvSpPr>
        <p:spPr>
          <a:xfrm>
            <a:off x="3708400" y="5589588"/>
            <a:ext cx="2016125" cy="608012"/>
          </a:xfrm>
          <a:prstGeom prst="rect">
            <a:avLst/>
          </a:prstGeom>
          <a:solidFill>
            <a:srgbClr val="0000CC"/>
          </a:solidFill>
          <a:ln w="28575" cap="flat" cmpd="sng">
            <a:solidFill>
              <a:srgbClr val="FF00FF"/>
            </a:solidFill>
            <a:prstDash val="solid"/>
            <a:miter/>
            <a:headEnd type="none" w="med" len="med"/>
            <a:tailEnd type="none" w="med" len="med"/>
          </a:ln>
        </p:spPr>
        <p:txBody>
          <a:bodyPr>
            <a:spAutoFit/>
          </a:bodyPr>
          <a:p>
            <a:r>
              <a:rPr lang="zh-CN" altLang="en-US" sz="3200" b="1">
                <a:solidFill>
                  <a:schemeClr val="bg1"/>
                </a:solidFill>
                <a:latin typeface="Arial" panose="020B0604020202020204" pitchFamily="34" charset="0"/>
                <a:ea typeface="汉仪方隶简" pitchFamily="2" charset="-122"/>
              </a:rPr>
              <a:t>判断确认</a:t>
            </a:r>
            <a:endParaRPr lang="zh-CN" altLang="en-US" sz="3200" b="1">
              <a:solidFill>
                <a:schemeClr val="bg1"/>
              </a:solidFill>
              <a:latin typeface="Arial" panose="020B0604020202020204" pitchFamily="34" charset="0"/>
              <a:ea typeface="汉仪方隶简" pitchFamily="2" charset="-122"/>
            </a:endParaRPr>
          </a:p>
        </p:txBody>
      </p:sp>
      <p:sp>
        <p:nvSpPr>
          <p:cNvPr id="104458" name="Text Box 15"/>
          <p:cNvSpPr txBox="1"/>
          <p:nvPr/>
        </p:nvSpPr>
        <p:spPr>
          <a:xfrm>
            <a:off x="3779838" y="3213100"/>
            <a:ext cx="2016125" cy="608013"/>
          </a:xfrm>
          <a:prstGeom prst="rect">
            <a:avLst/>
          </a:prstGeom>
          <a:solidFill>
            <a:srgbClr val="0000CC"/>
          </a:solidFill>
          <a:ln w="28575" cap="flat" cmpd="sng">
            <a:solidFill>
              <a:srgbClr val="FF00FF"/>
            </a:solidFill>
            <a:prstDash val="solid"/>
            <a:miter/>
            <a:headEnd type="none" w="med" len="med"/>
            <a:tailEnd type="none" w="med" len="med"/>
          </a:ln>
        </p:spPr>
        <p:txBody>
          <a:bodyPr>
            <a:spAutoFit/>
          </a:bodyPr>
          <a:p>
            <a:r>
              <a:rPr lang="zh-CN" altLang="en-US" sz="3200" b="1">
                <a:solidFill>
                  <a:schemeClr val="bg1"/>
                </a:solidFill>
                <a:latin typeface="Arial" panose="020B0604020202020204" pitchFamily="34" charset="0"/>
                <a:ea typeface="汉仪方隶简" pitchFamily="2" charset="-122"/>
              </a:rPr>
              <a:t>圈出关键</a:t>
            </a:r>
            <a:endParaRPr lang="zh-CN" altLang="en-US" sz="3200" b="1">
              <a:solidFill>
                <a:schemeClr val="bg1"/>
              </a:solidFill>
              <a:latin typeface="Arial" panose="020B0604020202020204" pitchFamily="34" charset="0"/>
              <a:ea typeface="汉仪方隶简" pitchFamily="2" charset="-122"/>
            </a:endParaRPr>
          </a:p>
        </p:txBody>
      </p:sp>
      <p:sp>
        <p:nvSpPr>
          <p:cNvPr id="104459" name="AutoShape 16"/>
          <p:cNvSpPr/>
          <p:nvPr/>
        </p:nvSpPr>
        <p:spPr>
          <a:xfrm>
            <a:off x="4500563" y="1412875"/>
            <a:ext cx="431800" cy="360363"/>
          </a:xfrm>
          <a:prstGeom prst="downArrow">
            <a:avLst>
              <a:gd name="adj1" fmla="val 50000"/>
              <a:gd name="adj2" fmla="val 25000"/>
            </a:avLst>
          </a:prstGeom>
          <a:solidFill>
            <a:srgbClr val="FF0000"/>
          </a:solidFill>
          <a:ln w="9525" cap="flat" cmpd="sng">
            <a:solidFill>
              <a:srgbClr val="008000"/>
            </a:solidFill>
            <a:prstDash val="solid"/>
            <a:miter/>
            <a:headEnd type="none" w="med" len="med"/>
            <a:tailEnd type="none" w="med" len="med"/>
          </a:ln>
        </p:spPr>
        <p:txBody>
          <a:bodyPr vert="eaVert" wrap="none" anchor="ctr"/>
          <a:p>
            <a:endParaRPr sz="1800">
              <a:latin typeface="Arial" panose="020B0604020202020204" pitchFamily="34" charset="0"/>
            </a:endParaRPr>
          </a:p>
        </p:txBody>
      </p:sp>
      <p:sp>
        <p:nvSpPr>
          <p:cNvPr id="104460" name="椭圆 104459"/>
          <p:cNvSpPr/>
          <p:nvPr/>
        </p:nvSpPr>
        <p:spPr>
          <a:xfrm>
            <a:off x="539750" y="115888"/>
            <a:ext cx="2232025" cy="935037"/>
          </a:xfrm>
          <a:prstGeom prst="ellipse">
            <a:avLst/>
          </a:prstGeom>
          <a:solidFill>
            <a:schemeClr val="accent1"/>
          </a:solidFill>
          <a:ln w="7938" cap="flat" cmpd="sng">
            <a:solidFill>
              <a:schemeClr val="tx1"/>
            </a:solidFill>
            <a:prstDash val="solid"/>
            <a:headEnd type="none" w="med" len="med"/>
            <a:tailEnd type="none" w="med" len="med"/>
          </a:ln>
        </p:spPr>
        <p:txBody>
          <a:bodyPr wrap="none" anchor="ctr"/>
          <a:p>
            <a:pPr algn="ctr" latinLnBrk="1"/>
            <a:r>
              <a:rPr lang="zh-CN" altLang="en-US" sz="3600" b="1">
                <a:solidFill>
                  <a:srgbClr val="000000"/>
                </a:solidFill>
                <a:latin typeface="华文行楷" pitchFamily="2" charset="-122"/>
                <a:ea typeface="华文行楷" pitchFamily="2" charset="-122"/>
              </a:rPr>
              <a:t>归纳小结</a:t>
            </a:r>
            <a:endParaRPr lang="zh-CN" altLang="en-US" sz="3600" b="1">
              <a:solidFill>
                <a:srgbClr val="000000"/>
              </a:solidFill>
              <a:latin typeface="华文行楷" pitchFamily="2" charset="-122"/>
              <a:ea typeface="华文行楷"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 calcmode="lin" valueType="num">
                                      <p:cBhvr>
                                        <p:cTn id="7" dur="500" fill="hold"/>
                                        <p:tgtEl>
                                          <p:spTgt spid="104450"/>
                                        </p:tgtEl>
                                        <p:attrNameLst>
                                          <p:attrName>ppt_w</p:attrName>
                                        </p:attrNameLst>
                                      </p:cBhvr>
                                      <p:tavLst>
                                        <p:tav tm="0">
                                          <p:val>
                                            <p:fltVal val="0.000000"/>
                                          </p:val>
                                        </p:tav>
                                        <p:tav tm="100000">
                                          <p:val>
                                            <p:strVal val="#ppt_w"/>
                                          </p:val>
                                        </p:tav>
                                      </p:tavLst>
                                    </p:anim>
                                    <p:anim calcmode="lin" valueType="num">
                                      <p:cBhvr>
                                        <p:cTn id="8" dur="500" fill="hold"/>
                                        <p:tgtEl>
                                          <p:spTgt spid="10445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lt">
                                    <p:tmAbs val="75"/>
                                  </p:iterate>
                                  <p:childTnLst>
                                    <p:set>
                                      <p:cBhvr>
                                        <p:cTn id="12" dur="1" fill="hold">
                                          <p:stCondLst>
                                            <p:cond delay="74"/>
                                          </p:stCondLst>
                                        </p:cTn>
                                        <p:tgtEl>
                                          <p:spTgt spid="104451"/>
                                        </p:tgtEl>
                                        <p:attrNameLst>
                                          <p:attrName>style.visibility</p:attrName>
                                        </p:attrNameLst>
                                      </p:cBhvr>
                                      <p:to>
                                        <p:strVal val="visible"/>
                                      </p:to>
                                    </p:set>
                                  </p:childTnLst>
                                </p:cTn>
                              </p:par>
                            </p:childTnLst>
                          </p:cTn>
                        </p:par>
                        <p:par>
                          <p:cTn id="13" fill="hold">
                            <p:stCondLst>
                              <p:cond delay="300"/>
                            </p:stCondLst>
                            <p:childTnLst>
                              <p:par>
                                <p:cTn id="14" presetID="1" presetClass="entr" presetSubtype="0" fill="hold" grpId="0" nodeType="afterEffect">
                                  <p:stCondLst>
                                    <p:cond delay="0"/>
                                  </p:stCondLst>
                                  <p:childTnLst>
                                    <p:set>
                                      <p:cBhvr>
                                        <p:cTn id="15" dur="1" fill="hold">
                                          <p:stCondLst>
                                            <p:cond delay="499"/>
                                          </p:stCondLst>
                                        </p:cTn>
                                        <p:tgtEl>
                                          <p:spTgt spid="10445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104455"/>
                                        </p:tgtEl>
                                        <p:attrNameLst>
                                          <p:attrName>style.visibility</p:attrName>
                                        </p:attrNameLst>
                                      </p:cBhvr>
                                      <p:to>
                                        <p:strVal val="visible"/>
                                      </p:to>
                                    </p:set>
                                    <p:anim calcmode="lin" valueType="num">
                                      <p:cBhvr>
                                        <p:cTn id="20" dur="500" fill="hold"/>
                                        <p:tgtEl>
                                          <p:spTgt spid="104455"/>
                                        </p:tgtEl>
                                        <p:attrNameLst>
                                          <p:attrName>ppt_w</p:attrName>
                                        </p:attrNameLst>
                                      </p:cBhvr>
                                      <p:tavLst>
                                        <p:tav tm="0">
                                          <p:val>
                                            <p:fltVal val="0.000000"/>
                                          </p:val>
                                        </p:tav>
                                        <p:tav tm="100000">
                                          <p:val>
                                            <p:strVal val="#ppt_w"/>
                                          </p:val>
                                        </p:tav>
                                      </p:tavLst>
                                    </p:anim>
                                    <p:anim calcmode="lin" valueType="num">
                                      <p:cBhvr>
                                        <p:cTn id="21" dur="500" fill="hold"/>
                                        <p:tgtEl>
                                          <p:spTgt spid="104455"/>
                                        </p:tgtEl>
                                        <p:attrNameLst>
                                          <p:attrName>ppt_h</p:attrName>
                                        </p:attrNameLst>
                                      </p:cBhvr>
                                      <p:tavLst>
                                        <p:tav tm="0">
                                          <p:val>
                                            <p:fltVal val="0.000000"/>
                                          </p:val>
                                        </p:tav>
                                        <p:tav tm="100000">
                                          <p:val>
                                            <p:strVal val="#ppt_h"/>
                                          </p:val>
                                        </p:tav>
                                      </p:tavLst>
                                    </p:anim>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04452"/>
                                        </p:tgtEl>
                                        <p:attrNameLst>
                                          <p:attrName>style.visibility</p:attrName>
                                        </p:attrNameLst>
                                      </p:cBhvr>
                                      <p:to>
                                        <p:strVal val="visible"/>
                                      </p:to>
                                    </p:set>
                                    <p:animEffect transition="in" filter="dissolve">
                                      <p:cBhvr>
                                        <p:cTn id="25" dur="500"/>
                                        <p:tgtEl>
                                          <p:spTgt spid="104452"/>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04458"/>
                                        </p:tgtEl>
                                        <p:attrNameLst>
                                          <p:attrName>style.visibility</p:attrName>
                                        </p:attrNameLst>
                                      </p:cBhvr>
                                      <p:to>
                                        <p:strVal val="visible"/>
                                      </p:to>
                                    </p:set>
                                    <p:anim calcmode="lin" valueType="num">
                                      <p:cBhvr>
                                        <p:cTn id="30" dur="500" fill="hold"/>
                                        <p:tgtEl>
                                          <p:spTgt spid="104458"/>
                                        </p:tgtEl>
                                        <p:attrNameLst>
                                          <p:attrName>ppt_w</p:attrName>
                                        </p:attrNameLst>
                                      </p:cBhvr>
                                      <p:tavLst>
                                        <p:tav tm="0">
                                          <p:val>
                                            <p:fltVal val="0.000000"/>
                                          </p:val>
                                        </p:tav>
                                        <p:tav tm="100000">
                                          <p:val>
                                            <p:strVal val="#ppt_w"/>
                                          </p:val>
                                        </p:tav>
                                      </p:tavLst>
                                    </p:anim>
                                    <p:anim calcmode="lin" valueType="num">
                                      <p:cBhvr>
                                        <p:cTn id="31" dur="500" fill="hold"/>
                                        <p:tgtEl>
                                          <p:spTgt spid="104458"/>
                                        </p:tgtEl>
                                        <p:attrNameLst>
                                          <p:attrName>ppt_h</p:attrName>
                                        </p:attrNameLst>
                                      </p:cBhvr>
                                      <p:tavLst>
                                        <p:tav tm="0">
                                          <p:val>
                                            <p:fltVal val="0.000000"/>
                                          </p:val>
                                        </p:tav>
                                        <p:tav tm="100000">
                                          <p:val>
                                            <p:strVal val="#ppt_h"/>
                                          </p:val>
                                        </p:tav>
                                      </p:tavLst>
                                    </p:anim>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10445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04456"/>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499"/>
                                          </p:stCondLst>
                                        </p:cTn>
                                        <p:tgtEl>
                                          <p:spTgt spid="10445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104457"/>
                                        </p:tgtEl>
                                        <p:attrNameLst>
                                          <p:attrName>style.visibility</p:attrName>
                                        </p:attrNameLst>
                                      </p:cBhvr>
                                      <p:to>
                                        <p:strVal val="visible"/>
                                      </p:to>
                                    </p:set>
                                    <p:animEffect transition="in" filter="dissolve">
                                      <p:cBhvr>
                                        <p:cTn id="46" dur="500"/>
                                        <p:tgtEl>
                                          <p:spTgt spid="104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animBg="1"/>
      <p:bldP spid="104451" grpId="0" animBg="1"/>
      <p:bldP spid="104452" grpId="0" animBg="1"/>
      <p:bldP spid="104453" grpId="0" animBg="1"/>
      <p:bldP spid="104454" grpId="0" animBg="1"/>
      <p:bldP spid="104455" grpId="0" animBg="1"/>
      <p:bldP spid="104456" grpId="0" animBg="1"/>
      <p:bldP spid="104457" grpId="0" animBg="1"/>
      <p:bldP spid="104458" grpId="0" animBg="1"/>
      <p:bldP spid="104459"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5474" name="Rectangle 2"/>
          <p:cNvSpPr/>
          <p:nvPr/>
        </p:nvSpPr>
        <p:spPr>
          <a:xfrm>
            <a:off x="250825" y="549275"/>
            <a:ext cx="8642350" cy="4035425"/>
          </a:xfrm>
          <a:prstGeom prst="rect">
            <a:avLst/>
          </a:prstGeom>
          <a:noFill/>
          <a:ln w="9525">
            <a:noFill/>
          </a:ln>
        </p:spPr>
        <p:txBody>
          <a:bodyPr>
            <a:spAutoFit/>
          </a:bodyPr>
          <a:p>
            <a:pPr>
              <a:lnSpc>
                <a:spcPct val="135000"/>
              </a:lnSpc>
            </a:pPr>
            <a:r>
              <a:rPr lang="zh-CN" altLang="en-US" sz="3200" b="1">
                <a:solidFill>
                  <a:srgbClr val="0000FF"/>
                </a:solidFill>
                <a:latin typeface="黑体" panose="02010609060101010101" pitchFamily="2" charset="-122"/>
                <a:ea typeface="黑体" panose="02010609060101010101" pitchFamily="2" charset="-122"/>
              </a:rPr>
              <a:t>坚持一种信念：</a:t>
            </a:r>
            <a:r>
              <a:rPr lang="zh-CN" altLang="en-US" sz="3200" b="1">
                <a:solidFill>
                  <a:srgbClr val="FF6600"/>
                </a:solidFill>
                <a:latin typeface="黑体" panose="02010609060101010101" pitchFamily="2" charset="-122"/>
                <a:ea typeface="黑体" panose="02010609060101010101" pitchFamily="2" charset="-122"/>
              </a:rPr>
              <a:t>答案就在原文中</a:t>
            </a: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a:p>
            <a:pPr>
              <a:lnSpc>
                <a:spcPct val="135000"/>
              </a:lnSpc>
            </a:pPr>
            <a:endParaRPr lang="zh-CN" altLang="en-US" sz="3200" b="1">
              <a:latin typeface="黑体" panose="02010609060101010101" pitchFamily="2" charset="-122"/>
              <a:ea typeface="黑体" panose="02010609060101010101" pitchFamily="2" charset="-122"/>
            </a:endParaRPr>
          </a:p>
          <a:p>
            <a:pPr>
              <a:lnSpc>
                <a:spcPct val="135000"/>
              </a:lnSpc>
            </a:pPr>
            <a:r>
              <a:rPr lang="zh-CN" altLang="en-US" sz="3200" b="1">
                <a:solidFill>
                  <a:srgbClr val="0000FF"/>
                </a:solidFill>
                <a:latin typeface="黑体" panose="02010609060101010101" pitchFamily="2" charset="-122"/>
                <a:ea typeface="黑体" panose="02010609060101010101" pitchFamily="2" charset="-122"/>
              </a:rPr>
              <a:t>坚持“六字方针”</a:t>
            </a:r>
            <a:endParaRPr lang="zh-CN" altLang="en-US" sz="3200" b="1">
              <a:solidFill>
                <a:srgbClr val="0000FF"/>
              </a:solidFill>
              <a:latin typeface="黑体" panose="02010609060101010101" pitchFamily="2" charset="-122"/>
              <a:ea typeface="黑体" panose="02010609060101010101" pitchFamily="2" charset="-122"/>
            </a:endParaRPr>
          </a:p>
          <a:p>
            <a:pPr>
              <a:lnSpc>
                <a:spcPct val="135000"/>
              </a:lnSpc>
            </a:pPr>
            <a:endParaRPr lang="zh-CN" altLang="en-US" sz="3200">
              <a:latin typeface="黑体" panose="02010609060101010101" pitchFamily="2" charset="-122"/>
              <a:ea typeface="黑体" panose="02010609060101010101" pitchFamily="2" charset="-122"/>
            </a:endParaRPr>
          </a:p>
          <a:p>
            <a:pPr>
              <a:lnSpc>
                <a:spcPct val="135000"/>
              </a:lnSpc>
            </a:pPr>
            <a:endParaRPr lang="zh-CN" altLang="en-US" sz="3200">
              <a:latin typeface="黑体" panose="02010609060101010101" pitchFamily="2" charset="-122"/>
              <a:ea typeface="黑体" panose="02010609060101010101" pitchFamily="2" charset="-122"/>
            </a:endParaRPr>
          </a:p>
          <a:p>
            <a:pPr>
              <a:lnSpc>
                <a:spcPct val="135000"/>
              </a:lnSpc>
            </a:pPr>
            <a:r>
              <a:rPr lang="zh-CN" altLang="en-US" sz="3200" b="1">
                <a:solidFill>
                  <a:srgbClr val="0000FF"/>
                </a:solidFill>
                <a:latin typeface="黑体" panose="02010609060101010101" pitchFamily="2" charset="-122"/>
                <a:ea typeface="黑体" panose="02010609060101010101" pitchFamily="2" charset="-122"/>
              </a:rPr>
              <a:t>清楚十大误区</a:t>
            </a:r>
            <a:r>
              <a:rPr lang="zh-CN" altLang="en-US" sz="3200">
                <a:solidFill>
                  <a:srgbClr val="0000FF"/>
                </a:solidFill>
                <a:latin typeface="黑体" panose="02010609060101010101" pitchFamily="2" charset="-122"/>
                <a:ea typeface="黑体" panose="02010609060101010101" pitchFamily="2" charset="-122"/>
              </a:rPr>
              <a:t>：</a:t>
            </a:r>
            <a:endParaRPr lang="zh-CN" altLang="en-US" sz="3200">
              <a:solidFill>
                <a:srgbClr val="0000FF"/>
              </a:solidFill>
              <a:latin typeface="黑体" panose="02010609060101010101" pitchFamily="2" charset="-122"/>
              <a:ea typeface="黑体" panose="02010609060101010101" pitchFamily="2" charset="-122"/>
            </a:endParaRPr>
          </a:p>
        </p:txBody>
      </p:sp>
      <p:sp>
        <p:nvSpPr>
          <p:cNvPr id="105475" name="AutoShape 15"/>
          <p:cNvSpPr/>
          <p:nvPr/>
        </p:nvSpPr>
        <p:spPr>
          <a:xfrm flipH="1">
            <a:off x="3492500" y="1341438"/>
            <a:ext cx="144463" cy="2016125"/>
          </a:xfrm>
          <a:prstGeom prst="rightBrace">
            <a:avLst>
              <a:gd name="adj1" fmla="val 116299"/>
              <a:gd name="adj2" fmla="val 50000"/>
            </a:avLst>
          </a:prstGeom>
          <a:noFill/>
          <a:ln w="76200" cap="flat" cmpd="sng">
            <a:solidFill>
              <a:srgbClr val="CC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105476" name="矩形 105475"/>
          <p:cNvSpPr/>
          <p:nvPr/>
        </p:nvSpPr>
        <p:spPr>
          <a:xfrm>
            <a:off x="3708400" y="1196975"/>
            <a:ext cx="3028950" cy="2227263"/>
          </a:xfrm>
          <a:prstGeom prst="rect">
            <a:avLst/>
          </a:prstGeom>
          <a:noFill/>
          <a:ln w="9525">
            <a:noFill/>
          </a:ln>
        </p:spPr>
        <p:txBody>
          <a:bodyPr wrap="none" anchor="t">
            <a:spAutoFit/>
          </a:bodyPr>
          <a:p>
            <a:r>
              <a:rPr lang="zh-CN" altLang="en-US" sz="2800" b="1">
                <a:solidFill>
                  <a:srgbClr val="000000"/>
                </a:solidFill>
                <a:latin typeface="Arial" panose="020B0604020202020204" pitchFamily="34" charset="0"/>
                <a:ea typeface="方正大黑简体" pitchFamily="1" charset="-122"/>
              </a:rPr>
              <a:t>读（题干选肢）</a:t>
            </a:r>
            <a:endParaRPr lang="zh-CN" altLang="en-US" sz="2800" b="1">
              <a:solidFill>
                <a:srgbClr val="000000"/>
              </a:solidFill>
              <a:latin typeface="Arial" panose="020B0604020202020204" pitchFamily="34" charset="0"/>
              <a:ea typeface="方正大黑简体" pitchFamily="1" charset="-122"/>
            </a:endParaRPr>
          </a:p>
          <a:p>
            <a:endParaRPr lang="zh-CN" altLang="en-US" sz="2800" b="1">
              <a:solidFill>
                <a:srgbClr val="000000"/>
              </a:solidFill>
              <a:latin typeface="Arial" panose="020B0604020202020204" pitchFamily="34" charset="0"/>
              <a:ea typeface="方正大黑简体" pitchFamily="1" charset="-122"/>
            </a:endParaRPr>
          </a:p>
          <a:p>
            <a:r>
              <a:rPr lang="zh-CN" altLang="en-US" sz="2800" b="1">
                <a:solidFill>
                  <a:srgbClr val="000000"/>
                </a:solidFill>
                <a:latin typeface="Arial" panose="020B0604020202020204" pitchFamily="34" charset="0"/>
                <a:ea typeface="方正大黑简体" pitchFamily="1" charset="-122"/>
              </a:rPr>
              <a:t>找（文中信息）</a:t>
            </a:r>
            <a:endParaRPr lang="zh-CN" altLang="en-US" sz="2800" b="1">
              <a:solidFill>
                <a:srgbClr val="000000"/>
              </a:solidFill>
              <a:latin typeface="Arial" panose="020B0604020202020204" pitchFamily="34" charset="0"/>
              <a:ea typeface="方正大黑简体" pitchFamily="1" charset="-122"/>
            </a:endParaRPr>
          </a:p>
          <a:p>
            <a:endParaRPr lang="zh-CN" altLang="en-US" sz="2800" b="1">
              <a:solidFill>
                <a:srgbClr val="000000"/>
              </a:solidFill>
              <a:latin typeface="Arial" panose="020B0604020202020204" pitchFamily="34" charset="0"/>
              <a:ea typeface="方正大黑简体" pitchFamily="1" charset="-122"/>
            </a:endParaRPr>
          </a:p>
          <a:p>
            <a:r>
              <a:rPr lang="zh-CN" altLang="en-US" sz="2800" b="1">
                <a:solidFill>
                  <a:srgbClr val="000000"/>
                </a:solidFill>
                <a:latin typeface="Arial" panose="020B0604020202020204" pitchFamily="34" charset="0"/>
                <a:ea typeface="方正大黑简体" pitchFamily="1" charset="-122"/>
              </a:rPr>
              <a:t>比（选肢和信息）</a:t>
            </a:r>
            <a:endParaRPr lang="zh-CN" altLang="en-US" sz="2800" b="1">
              <a:solidFill>
                <a:srgbClr val="000000"/>
              </a:solidFill>
              <a:latin typeface="Arial" panose="020B0604020202020204" pitchFamily="34" charset="0"/>
              <a:ea typeface="方正大黑简体" pitchFamily="1" charset="-122"/>
            </a:endParaRPr>
          </a:p>
        </p:txBody>
      </p:sp>
      <p:sp>
        <p:nvSpPr>
          <p:cNvPr id="105477" name="矩形 105476"/>
          <p:cNvSpPr/>
          <p:nvPr/>
        </p:nvSpPr>
        <p:spPr>
          <a:xfrm>
            <a:off x="6877050" y="2349500"/>
            <a:ext cx="590550" cy="1554163"/>
          </a:xfrm>
          <a:prstGeom prst="rect">
            <a:avLst/>
          </a:prstGeom>
          <a:noFill/>
          <a:ln w="9525">
            <a:noFill/>
          </a:ln>
        </p:spPr>
        <p:txBody>
          <a:bodyPr wrap="none" anchor="t">
            <a:spAutoFit/>
          </a:bodyPr>
          <a:p>
            <a:r>
              <a:rPr lang="zh-CN" altLang="en-US" sz="3200" b="1">
                <a:solidFill>
                  <a:srgbClr val="0000CC"/>
                </a:solidFill>
                <a:latin typeface="Arial" panose="020B0604020202020204" pitchFamily="34" charset="0"/>
                <a:ea typeface="方正大黑简体" pitchFamily="1" charset="-122"/>
              </a:rPr>
              <a:t>漏</a:t>
            </a:r>
            <a:endParaRPr lang="zh-CN" altLang="en-US" sz="3200" b="1">
              <a:solidFill>
                <a:srgbClr val="0000CC"/>
              </a:solidFill>
              <a:latin typeface="Arial" panose="020B0604020202020204" pitchFamily="34" charset="0"/>
              <a:ea typeface="方正大黑简体" pitchFamily="1" charset="-122"/>
            </a:endParaRPr>
          </a:p>
          <a:p>
            <a:r>
              <a:rPr lang="zh-CN" altLang="en-US" sz="3200" b="1">
                <a:solidFill>
                  <a:srgbClr val="0000CC"/>
                </a:solidFill>
                <a:latin typeface="Arial" panose="020B0604020202020204" pitchFamily="34" charset="0"/>
                <a:ea typeface="方正大黑简体" pitchFamily="1" charset="-122"/>
              </a:rPr>
              <a:t>添</a:t>
            </a:r>
            <a:endParaRPr lang="zh-CN" altLang="en-US" sz="3200" b="1">
              <a:solidFill>
                <a:srgbClr val="0000CC"/>
              </a:solidFill>
              <a:latin typeface="Arial" panose="020B0604020202020204" pitchFamily="34" charset="0"/>
              <a:ea typeface="方正大黑简体" pitchFamily="1" charset="-122"/>
            </a:endParaRPr>
          </a:p>
          <a:p>
            <a:r>
              <a:rPr lang="zh-CN" altLang="en-US" sz="3200" b="1">
                <a:solidFill>
                  <a:srgbClr val="0000CC"/>
                </a:solidFill>
                <a:latin typeface="Arial" panose="020B0604020202020204" pitchFamily="34" charset="0"/>
                <a:ea typeface="方正大黑简体" pitchFamily="1" charset="-122"/>
              </a:rPr>
              <a:t>换</a:t>
            </a:r>
            <a:endParaRPr lang="zh-CN" altLang="en-US" sz="3200" b="1">
              <a:solidFill>
                <a:srgbClr val="0000CC"/>
              </a:solidFill>
              <a:latin typeface="Arial" panose="020B0604020202020204" pitchFamily="34" charset="0"/>
              <a:ea typeface="方正大黑简体" pitchFamily="1" charset="-122"/>
            </a:endParaRPr>
          </a:p>
        </p:txBody>
      </p:sp>
      <p:sp>
        <p:nvSpPr>
          <p:cNvPr id="105478" name="AutoShape 15"/>
          <p:cNvSpPr/>
          <p:nvPr/>
        </p:nvSpPr>
        <p:spPr>
          <a:xfrm flipH="1">
            <a:off x="6665913" y="2493963"/>
            <a:ext cx="142875" cy="1366837"/>
          </a:xfrm>
          <a:prstGeom prst="rightBrace">
            <a:avLst>
              <a:gd name="adj1" fmla="val 79722"/>
              <a:gd name="adj2" fmla="val 50000"/>
            </a:avLst>
          </a:prstGeom>
          <a:noFill/>
          <a:ln w="76200" cap="flat" cmpd="sng">
            <a:solidFill>
              <a:srgbClr val="CC0000"/>
            </a:solidFill>
            <a:prstDash val="solid"/>
            <a:headEnd type="none" w="med" len="med"/>
            <a:tailEnd type="none" w="med" len="med"/>
          </a:ln>
        </p:spPr>
        <p:txBody>
          <a:bodyPr wrap="none" anchor="ctr"/>
          <a:p>
            <a:endParaRPr sz="1800">
              <a:latin typeface="Arial" panose="020B0604020202020204" pitchFamily="34" charset="0"/>
            </a:endParaRPr>
          </a:p>
        </p:txBody>
      </p:sp>
      <p:sp>
        <p:nvSpPr>
          <p:cNvPr id="105479" name="矩形 105478"/>
          <p:cNvSpPr/>
          <p:nvPr/>
        </p:nvSpPr>
        <p:spPr>
          <a:xfrm>
            <a:off x="3132138" y="3881438"/>
            <a:ext cx="2376487"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1</a:t>
            </a:r>
            <a:r>
              <a:rPr lang="zh-CN" altLang="en-US" sz="2800" b="1">
                <a:solidFill>
                  <a:srgbClr val="FF0000"/>
                </a:solidFill>
                <a:latin typeface="Arial" panose="020B0604020202020204" pitchFamily="34" charset="0"/>
                <a:ea typeface="黑体" panose="02010609060101010101" pitchFamily="2" charset="-122"/>
              </a:rPr>
              <a:t>、范围不清</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0" name="矩形 105479"/>
          <p:cNvSpPr/>
          <p:nvPr/>
        </p:nvSpPr>
        <p:spPr>
          <a:xfrm>
            <a:off x="5867400" y="3860800"/>
            <a:ext cx="2168525" cy="519113"/>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2</a:t>
            </a:r>
            <a:r>
              <a:rPr lang="zh-CN" altLang="en-US" sz="2800" b="1">
                <a:solidFill>
                  <a:srgbClr val="FF0000"/>
                </a:solidFill>
                <a:latin typeface="Arial" panose="020B0604020202020204" pitchFamily="34" charset="0"/>
                <a:ea typeface="黑体" panose="02010609060101010101" pitchFamily="2" charset="-122"/>
              </a:rPr>
              <a:t>、张冠李戴</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1" name="矩形 105480"/>
          <p:cNvSpPr/>
          <p:nvPr/>
        </p:nvSpPr>
        <p:spPr>
          <a:xfrm>
            <a:off x="3132138" y="4365625"/>
            <a:ext cx="2447925" cy="519113"/>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3</a:t>
            </a:r>
            <a:r>
              <a:rPr lang="zh-CN" altLang="en-US" sz="2800" b="1">
                <a:solidFill>
                  <a:srgbClr val="FF0000"/>
                </a:solidFill>
                <a:latin typeface="Arial" panose="020B0604020202020204" pitchFamily="34" charset="0"/>
                <a:ea typeface="黑体" panose="02010609060101010101" pitchFamily="2" charset="-122"/>
              </a:rPr>
              <a:t>、无中生有</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2" name="矩形 105481"/>
          <p:cNvSpPr/>
          <p:nvPr/>
        </p:nvSpPr>
        <p:spPr>
          <a:xfrm>
            <a:off x="5867400" y="4437063"/>
            <a:ext cx="2168525" cy="519112"/>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4</a:t>
            </a:r>
            <a:r>
              <a:rPr lang="zh-CN" altLang="en-US" sz="2800" b="1">
                <a:solidFill>
                  <a:srgbClr val="FF0000"/>
                </a:solidFill>
                <a:latin typeface="Arial" panose="020B0604020202020204" pitchFamily="34" charset="0"/>
                <a:ea typeface="黑体" panose="02010609060101010101" pitchFamily="2" charset="-122"/>
              </a:rPr>
              <a:t>、因果混乱</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3" name="矩形 105482"/>
          <p:cNvSpPr/>
          <p:nvPr/>
        </p:nvSpPr>
        <p:spPr>
          <a:xfrm>
            <a:off x="3132138" y="4941888"/>
            <a:ext cx="2232025"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5</a:t>
            </a:r>
            <a:r>
              <a:rPr lang="zh-CN" altLang="en-US" sz="2800" b="1">
                <a:solidFill>
                  <a:srgbClr val="FF0000"/>
                </a:solidFill>
                <a:latin typeface="Arial" panose="020B0604020202020204" pitchFamily="34" charset="0"/>
                <a:ea typeface="黑体" panose="02010609060101010101" pitchFamily="2" charset="-122"/>
              </a:rPr>
              <a:t>、主次颠倒</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4" name="矩形 105483"/>
          <p:cNvSpPr/>
          <p:nvPr/>
        </p:nvSpPr>
        <p:spPr>
          <a:xfrm>
            <a:off x="5867400" y="4941888"/>
            <a:ext cx="2233613" cy="519112"/>
          </a:xfrm>
          <a:prstGeom prst="rect">
            <a:avLst/>
          </a:prstGeom>
          <a:noFill/>
          <a:ln w="9525">
            <a:noFill/>
          </a:ln>
        </p:spPr>
        <p:txBody>
          <a:bodyPr>
            <a:spAutoFit/>
          </a:bodyPr>
          <a:p>
            <a:pPr>
              <a:spcBef>
                <a:spcPct val="50000"/>
              </a:spcBef>
            </a:pPr>
            <a:r>
              <a:rPr lang="en-US" altLang="zh-CN" sz="2800" b="1">
                <a:solidFill>
                  <a:srgbClr val="FF0000"/>
                </a:solidFill>
                <a:latin typeface="Arial" panose="020B0604020202020204" pitchFamily="34" charset="0"/>
                <a:ea typeface="黑体" panose="02010609060101010101" pitchFamily="2" charset="-122"/>
              </a:rPr>
              <a:t>6</a:t>
            </a:r>
            <a:r>
              <a:rPr lang="zh-CN" altLang="en-US" sz="2800" b="1">
                <a:solidFill>
                  <a:srgbClr val="FF0000"/>
                </a:solidFill>
                <a:latin typeface="Arial" panose="020B0604020202020204" pitchFamily="34" charset="0"/>
                <a:ea typeface="黑体" panose="02010609060101010101" pitchFamily="2" charset="-122"/>
              </a:rPr>
              <a:t>、偷换概念</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5" name="矩形 105484"/>
          <p:cNvSpPr/>
          <p:nvPr/>
        </p:nvSpPr>
        <p:spPr>
          <a:xfrm>
            <a:off x="3124200" y="5537200"/>
            <a:ext cx="2384425" cy="519113"/>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7</a:t>
            </a:r>
            <a:r>
              <a:rPr lang="zh-CN" altLang="en-US" sz="2800" b="1">
                <a:solidFill>
                  <a:srgbClr val="FF0000"/>
                </a:solidFill>
                <a:latin typeface="Arial" panose="020B0604020202020204" pitchFamily="34" charset="0"/>
                <a:ea typeface="黑体" panose="02010609060101010101" pitchFamily="2" charset="-122"/>
              </a:rPr>
              <a:t>、混淆时间</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6" name="矩形 105485"/>
          <p:cNvSpPr/>
          <p:nvPr/>
        </p:nvSpPr>
        <p:spPr>
          <a:xfrm>
            <a:off x="5867400" y="5516563"/>
            <a:ext cx="2303463"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8</a:t>
            </a:r>
            <a:r>
              <a:rPr lang="zh-CN" altLang="en-US" sz="2800" b="1">
                <a:solidFill>
                  <a:srgbClr val="FF0000"/>
                </a:solidFill>
                <a:latin typeface="Arial" panose="020B0604020202020204" pitchFamily="34" charset="0"/>
                <a:ea typeface="黑体" panose="02010609060101010101" pitchFamily="2" charset="-122"/>
              </a:rPr>
              <a:t>、混淆条件</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7" name="矩形 105486"/>
          <p:cNvSpPr/>
          <p:nvPr/>
        </p:nvSpPr>
        <p:spPr>
          <a:xfrm>
            <a:off x="3122613" y="6113463"/>
            <a:ext cx="2386012" cy="519112"/>
          </a:xfrm>
          <a:prstGeom prst="rect">
            <a:avLst/>
          </a:prstGeom>
          <a:noFill/>
          <a:ln w="9525">
            <a:noFill/>
          </a:ln>
        </p:spPr>
        <p:txBody>
          <a:bodyPr>
            <a:spAutoFit/>
          </a:bodyPr>
          <a:p>
            <a:r>
              <a:rPr lang="en-US" altLang="zh-CN" sz="2800" b="1">
                <a:solidFill>
                  <a:srgbClr val="FF0000"/>
                </a:solidFill>
                <a:latin typeface="Arial" panose="020B0604020202020204" pitchFamily="34" charset="0"/>
                <a:ea typeface="黑体" panose="02010609060101010101" pitchFamily="2" charset="-122"/>
              </a:rPr>
              <a:t>9</a:t>
            </a:r>
            <a:r>
              <a:rPr lang="zh-CN" altLang="en-US" sz="2800" b="1">
                <a:solidFill>
                  <a:srgbClr val="FF0000"/>
                </a:solidFill>
                <a:latin typeface="Arial" panose="020B0604020202020204" pitchFamily="34" charset="0"/>
                <a:ea typeface="黑体" panose="02010609060101010101" pitchFamily="2" charset="-122"/>
              </a:rPr>
              <a:t>、指代不明</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8" name="矩形 105487"/>
          <p:cNvSpPr/>
          <p:nvPr/>
        </p:nvSpPr>
        <p:spPr>
          <a:xfrm>
            <a:off x="5724525" y="6092825"/>
            <a:ext cx="2359025" cy="519113"/>
          </a:xfrm>
          <a:prstGeom prst="rect">
            <a:avLst/>
          </a:prstGeom>
          <a:noFill/>
          <a:ln w="9525">
            <a:noFill/>
          </a:ln>
        </p:spPr>
        <p:txBody>
          <a:bodyPr wrap="none" anchor="t">
            <a:spAutoFit/>
          </a:bodyPr>
          <a:p>
            <a:r>
              <a:rPr lang="en-US" altLang="zh-CN" sz="2800" b="1">
                <a:solidFill>
                  <a:srgbClr val="FF0000"/>
                </a:solidFill>
                <a:latin typeface="Arial" panose="020B0604020202020204" pitchFamily="34" charset="0"/>
                <a:ea typeface="黑体" panose="02010609060101010101" pitchFamily="2" charset="-122"/>
              </a:rPr>
              <a:t>10</a:t>
            </a:r>
            <a:r>
              <a:rPr lang="zh-CN" altLang="en-US" sz="2800" b="1">
                <a:solidFill>
                  <a:srgbClr val="FF0000"/>
                </a:solidFill>
                <a:latin typeface="Arial" panose="020B0604020202020204" pitchFamily="34" charset="0"/>
                <a:ea typeface="黑体" panose="02010609060101010101" pitchFamily="2" charset="-122"/>
              </a:rPr>
              <a:t>、答非所问</a:t>
            </a:r>
            <a:endParaRPr lang="zh-CN" altLang="en-US" sz="2800" b="1">
              <a:solidFill>
                <a:srgbClr val="FF0000"/>
              </a:solidFill>
              <a:latin typeface="Arial" panose="020B0604020202020204" pitchFamily="34" charset="0"/>
              <a:ea typeface="黑体" panose="02010609060101010101" pitchFamily="2" charset="-122"/>
            </a:endParaRPr>
          </a:p>
        </p:txBody>
      </p:sp>
      <p:sp>
        <p:nvSpPr>
          <p:cNvPr id="105489" name="椭圆 105488"/>
          <p:cNvSpPr/>
          <p:nvPr/>
        </p:nvSpPr>
        <p:spPr>
          <a:xfrm>
            <a:off x="468313" y="0"/>
            <a:ext cx="2232025" cy="765175"/>
          </a:xfrm>
          <a:prstGeom prst="ellipse">
            <a:avLst/>
          </a:prstGeom>
          <a:solidFill>
            <a:schemeClr val="accent1"/>
          </a:solidFill>
          <a:ln w="7938" cap="flat" cmpd="sng">
            <a:solidFill>
              <a:schemeClr val="tx1"/>
            </a:solidFill>
            <a:prstDash val="solid"/>
            <a:headEnd type="none" w="med" len="med"/>
            <a:tailEnd type="none" w="med" len="med"/>
          </a:ln>
        </p:spPr>
        <p:txBody>
          <a:bodyPr wrap="none" anchor="ctr"/>
          <a:p>
            <a:pPr algn="ctr" latinLnBrk="1"/>
            <a:r>
              <a:rPr lang="zh-CN" altLang="en-US" sz="3600" b="1">
                <a:solidFill>
                  <a:srgbClr val="000000"/>
                </a:solidFill>
                <a:latin typeface="华文行楷" pitchFamily="2" charset="-122"/>
                <a:ea typeface="华文行楷" pitchFamily="2" charset="-122"/>
              </a:rPr>
              <a:t>归纳小结</a:t>
            </a:r>
            <a:endParaRPr lang="zh-CN" altLang="en-US" sz="3600" b="1">
              <a:solidFill>
                <a:srgbClr val="0000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animEffect transition="in" filter="fade">
                                      <p:cBhvr>
                                        <p:cTn id="7" dur="1000"/>
                                        <p:tgtEl>
                                          <p:spTgt spid="105474"/>
                                        </p:tgtEl>
                                      </p:cBhvr>
                                    </p:animEffect>
                                    <p:anim calcmode="lin" valueType="num">
                                      <p:cBhvr>
                                        <p:cTn id="8" dur="1000" fill="hold"/>
                                        <p:tgtEl>
                                          <p:spTgt spid="105474"/>
                                        </p:tgtEl>
                                        <p:attrNameLst>
                                          <p:attrName>ppt_x</p:attrName>
                                        </p:attrNameLst>
                                      </p:cBhvr>
                                      <p:tavLst>
                                        <p:tav tm="0">
                                          <p:val>
                                            <p:strVal val="#ppt_x"/>
                                          </p:val>
                                        </p:tav>
                                        <p:tav tm="100000">
                                          <p:val>
                                            <p:strVal val="#ppt_x"/>
                                          </p:val>
                                        </p:tav>
                                      </p:tavLst>
                                    </p:anim>
                                    <p:anim calcmode="lin" valueType="num">
                                      <p:cBhvr>
                                        <p:cTn id="9" dur="1000" fill="hold"/>
                                        <p:tgtEl>
                                          <p:spTgt spid="10547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5475"/>
                                        </p:tgtEl>
                                        <p:attrNameLst>
                                          <p:attrName>style.visibility</p:attrName>
                                        </p:attrNameLst>
                                      </p:cBhvr>
                                      <p:to>
                                        <p:strVal val="visible"/>
                                      </p:to>
                                    </p:set>
                                    <p:anim calcmode="lin" valueType="num">
                                      <p:cBhvr additive="base">
                                        <p:cTn id="14" dur="500" fill="hold"/>
                                        <p:tgtEl>
                                          <p:spTgt spid="105475"/>
                                        </p:tgtEl>
                                        <p:attrNameLst>
                                          <p:attrName>ppt_x</p:attrName>
                                        </p:attrNameLst>
                                      </p:cBhvr>
                                      <p:tavLst>
                                        <p:tav tm="0">
                                          <p:val>
                                            <p:strVal val="#ppt_x"/>
                                          </p:val>
                                        </p:tav>
                                        <p:tav tm="100000">
                                          <p:val>
                                            <p:strVal val="#ppt_x"/>
                                          </p:val>
                                        </p:tav>
                                      </p:tavLst>
                                    </p:anim>
                                    <p:anim calcmode="lin" valueType="num">
                                      <p:cBhvr additive="base">
                                        <p:cTn id="15" dur="500" fill="hold"/>
                                        <p:tgtEl>
                                          <p:spTgt spid="10547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5476"/>
                                        </p:tgtEl>
                                        <p:attrNameLst>
                                          <p:attrName>style.visibility</p:attrName>
                                        </p:attrNameLst>
                                      </p:cBhvr>
                                      <p:to>
                                        <p:strVal val="visible"/>
                                      </p:to>
                                    </p:set>
                                    <p:anim calcmode="lin" valueType="num">
                                      <p:cBhvr additive="base">
                                        <p:cTn id="20" dur="500" fill="hold"/>
                                        <p:tgtEl>
                                          <p:spTgt spid="105476"/>
                                        </p:tgtEl>
                                        <p:attrNameLst>
                                          <p:attrName>ppt_x</p:attrName>
                                        </p:attrNameLst>
                                      </p:cBhvr>
                                      <p:tavLst>
                                        <p:tav tm="0">
                                          <p:val>
                                            <p:strVal val="#ppt_x"/>
                                          </p:val>
                                        </p:tav>
                                        <p:tav tm="100000">
                                          <p:val>
                                            <p:strVal val="#ppt_x"/>
                                          </p:val>
                                        </p:tav>
                                      </p:tavLst>
                                    </p:anim>
                                    <p:anim calcmode="lin" valueType="num">
                                      <p:cBhvr additive="base">
                                        <p:cTn id="21" dur="500" fill="hold"/>
                                        <p:tgtEl>
                                          <p:spTgt spid="10547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5478"/>
                                        </p:tgtEl>
                                        <p:attrNameLst>
                                          <p:attrName>style.visibility</p:attrName>
                                        </p:attrNameLst>
                                      </p:cBhvr>
                                      <p:to>
                                        <p:strVal val="visible"/>
                                      </p:to>
                                    </p:set>
                                    <p:anim calcmode="lin" valueType="num">
                                      <p:cBhvr additive="base">
                                        <p:cTn id="26" dur="500" fill="hold"/>
                                        <p:tgtEl>
                                          <p:spTgt spid="105478"/>
                                        </p:tgtEl>
                                        <p:attrNameLst>
                                          <p:attrName>ppt_x</p:attrName>
                                        </p:attrNameLst>
                                      </p:cBhvr>
                                      <p:tavLst>
                                        <p:tav tm="0">
                                          <p:val>
                                            <p:strVal val="#ppt_x"/>
                                          </p:val>
                                        </p:tav>
                                        <p:tav tm="100000">
                                          <p:val>
                                            <p:strVal val="#ppt_x"/>
                                          </p:val>
                                        </p:tav>
                                      </p:tavLst>
                                    </p:anim>
                                    <p:anim calcmode="lin" valueType="num">
                                      <p:cBhvr additive="base">
                                        <p:cTn id="27" dur="500" fill="hold"/>
                                        <p:tgtEl>
                                          <p:spTgt spid="10547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05477"/>
                                        </p:tgtEl>
                                        <p:attrNameLst>
                                          <p:attrName>style.visibility</p:attrName>
                                        </p:attrNameLst>
                                      </p:cBhvr>
                                      <p:to>
                                        <p:strVal val="visible"/>
                                      </p:to>
                                    </p:set>
                                    <p:anim calcmode="lin" valueType="num">
                                      <p:cBhvr additive="base">
                                        <p:cTn id="32" dur="500" fill="hold"/>
                                        <p:tgtEl>
                                          <p:spTgt spid="105477"/>
                                        </p:tgtEl>
                                        <p:attrNameLst>
                                          <p:attrName>ppt_x</p:attrName>
                                        </p:attrNameLst>
                                      </p:cBhvr>
                                      <p:tavLst>
                                        <p:tav tm="0">
                                          <p:val>
                                            <p:strVal val="#ppt_x"/>
                                          </p:val>
                                        </p:tav>
                                        <p:tav tm="100000">
                                          <p:val>
                                            <p:strVal val="#ppt_x"/>
                                          </p:val>
                                        </p:tav>
                                      </p:tavLst>
                                    </p:anim>
                                    <p:anim calcmode="lin" valueType="num">
                                      <p:cBhvr additive="base">
                                        <p:cTn id="33" dur="500" fill="hold"/>
                                        <p:tgtEl>
                                          <p:spTgt spid="10547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05479"/>
                                        </p:tgtEl>
                                        <p:attrNameLst>
                                          <p:attrName>style.visibility</p:attrName>
                                        </p:attrNameLst>
                                      </p:cBhvr>
                                      <p:to>
                                        <p:strVal val="visible"/>
                                      </p:to>
                                    </p:set>
                                    <p:anim calcmode="lin" valueType="num">
                                      <p:cBhvr additive="base">
                                        <p:cTn id="38" dur="500" fill="hold"/>
                                        <p:tgtEl>
                                          <p:spTgt spid="105479"/>
                                        </p:tgtEl>
                                        <p:attrNameLst>
                                          <p:attrName>ppt_x</p:attrName>
                                        </p:attrNameLst>
                                      </p:cBhvr>
                                      <p:tavLst>
                                        <p:tav tm="0">
                                          <p:val>
                                            <p:strVal val="#ppt_x"/>
                                          </p:val>
                                        </p:tav>
                                        <p:tav tm="100000">
                                          <p:val>
                                            <p:strVal val="#ppt_x"/>
                                          </p:val>
                                        </p:tav>
                                      </p:tavLst>
                                    </p:anim>
                                    <p:anim calcmode="lin" valueType="num">
                                      <p:cBhvr additive="base">
                                        <p:cTn id="39" dur="500" fill="hold"/>
                                        <p:tgtEl>
                                          <p:spTgt spid="105479"/>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105480"/>
                                        </p:tgtEl>
                                        <p:attrNameLst>
                                          <p:attrName>style.visibility</p:attrName>
                                        </p:attrNameLst>
                                      </p:cBhvr>
                                      <p:to>
                                        <p:strVal val="visible"/>
                                      </p:to>
                                    </p:set>
                                    <p:anim calcmode="lin" valueType="num">
                                      <p:cBhvr additive="base">
                                        <p:cTn id="43" dur="500" fill="hold"/>
                                        <p:tgtEl>
                                          <p:spTgt spid="105480"/>
                                        </p:tgtEl>
                                        <p:attrNameLst>
                                          <p:attrName>ppt_x</p:attrName>
                                        </p:attrNameLst>
                                      </p:cBhvr>
                                      <p:tavLst>
                                        <p:tav tm="0">
                                          <p:val>
                                            <p:strVal val="#ppt_x"/>
                                          </p:val>
                                        </p:tav>
                                        <p:tav tm="100000">
                                          <p:val>
                                            <p:strVal val="#ppt_x"/>
                                          </p:val>
                                        </p:tav>
                                      </p:tavLst>
                                    </p:anim>
                                    <p:anim calcmode="lin" valueType="num">
                                      <p:cBhvr additive="base">
                                        <p:cTn id="44" dur="500" fill="hold"/>
                                        <p:tgtEl>
                                          <p:spTgt spid="105480"/>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105481"/>
                                        </p:tgtEl>
                                        <p:attrNameLst>
                                          <p:attrName>style.visibility</p:attrName>
                                        </p:attrNameLst>
                                      </p:cBhvr>
                                      <p:to>
                                        <p:strVal val="visible"/>
                                      </p:to>
                                    </p:set>
                                    <p:anim calcmode="lin" valueType="num">
                                      <p:cBhvr additive="base">
                                        <p:cTn id="48" dur="500" fill="hold"/>
                                        <p:tgtEl>
                                          <p:spTgt spid="105481"/>
                                        </p:tgtEl>
                                        <p:attrNameLst>
                                          <p:attrName>ppt_x</p:attrName>
                                        </p:attrNameLst>
                                      </p:cBhvr>
                                      <p:tavLst>
                                        <p:tav tm="0">
                                          <p:val>
                                            <p:strVal val="#ppt_x"/>
                                          </p:val>
                                        </p:tav>
                                        <p:tav tm="100000">
                                          <p:val>
                                            <p:strVal val="#ppt_x"/>
                                          </p:val>
                                        </p:tav>
                                      </p:tavLst>
                                    </p:anim>
                                    <p:anim calcmode="lin" valueType="num">
                                      <p:cBhvr additive="base">
                                        <p:cTn id="49" dur="500" fill="hold"/>
                                        <p:tgtEl>
                                          <p:spTgt spid="105481"/>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 presetClass="entr" presetSubtype="4" fill="hold" grpId="0" nodeType="afterEffect">
                                  <p:stCondLst>
                                    <p:cond delay="0"/>
                                  </p:stCondLst>
                                  <p:childTnLst>
                                    <p:set>
                                      <p:cBhvr>
                                        <p:cTn id="52" dur="1" fill="hold">
                                          <p:stCondLst>
                                            <p:cond delay="0"/>
                                          </p:stCondLst>
                                        </p:cTn>
                                        <p:tgtEl>
                                          <p:spTgt spid="105482"/>
                                        </p:tgtEl>
                                        <p:attrNameLst>
                                          <p:attrName>style.visibility</p:attrName>
                                        </p:attrNameLst>
                                      </p:cBhvr>
                                      <p:to>
                                        <p:strVal val="visible"/>
                                      </p:to>
                                    </p:set>
                                    <p:anim calcmode="lin" valueType="num">
                                      <p:cBhvr additive="base">
                                        <p:cTn id="53" dur="500" fill="hold"/>
                                        <p:tgtEl>
                                          <p:spTgt spid="105482"/>
                                        </p:tgtEl>
                                        <p:attrNameLst>
                                          <p:attrName>ppt_x</p:attrName>
                                        </p:attrNameLst>
                                      </p:cBhvr>
                                      <p:tavLst>
                                        <p:tav tm="0">
                                          <p:val>
                                            <p:strVal val="#ppt_x"/>
                                          </p:val>
                                        </p:tav>
                                        <p:tav tm="100000">
                                          <p:val>
                                            <p:strVal val="#ppt_x"/>
                                          </p:val>
                                        </p:tav>
                                      </p:tavLst>
                                    </p:anim>
                                    <p:anim calcmode="lin" valueType="num">
                                      <p:cBhvr additive="base">
                                        <p:cTn id="54" dur="500" fill="hold"/>
                                        <p:tgtEl>
                                          <p:spTgt spid="105482"/>
                                        </p:tgtEl>
                                        <p:attrNameLst>
                                          <p:attrName>ppt_y</p:attrName>
                                        </p:attrNameLst>
                                      </p:cBhvr>
                                      <p:tavLst>
                                        <p:tav tm="0">
                                          <p:val>
                                            <p:strVal val="1+#ppt_h/2"/>
                                          </p:val>
                                        </p:tav>
                                        <p:tav tm="100000">
                                          <p:val>
                                            <p:strVal val="#ppt_y"/>
                                          </p:val>
                                        </p:tav>
                                      </p:tavLst>
                                    </p:anim>
                                  </p:childTnLst>
                                </p:cTn>
                              </p:par>
                            </p:childTnLst>
                          </p:cTn>
                        </p:par>
                        <p:par>
                          <p:cTn id="55" fill="hold">
                            <p:stCondLst>
                              <p:cond delay="2000"/>
                            </p:stCondLst>
                            <p:childTnLst>
                              <p:par>
                                <p:cTn id="56" presetID="2" presetClass="entr" presetSubtype="4" fill="hold" grpId="0" nodeType="afterEffect">
                                  <p:stCondLst>
                                    <p:cond delay="0"/>
                                  </p:stCondLst>
                                  <p:childTnLst>
                                    <p:set>
                                      <p:cBhvr>
                                        <p:cTn id="57" dur="1" fill="hold">
                                          <p:stCondLst>
                                            <p:cond delay="0"/>
                                          </p:stCondLst>
                                        </p:cTn>
                                        <p:tgtEl>
                                          <p:spTgt spid="105483"/>
                                        </p:tgtEl>
                                        <p:attrNameLst>
                                          <p:attrName>style.visibility</p:attrName>
                                        </p:attrNameLst>
                                      </p:cBhvr>
                                      <p:to>
                                        <p:strVal val="visible"/>
                                      </p:to>
                                    </p:set>
                                    <p:anim calcmode="lin" valueType="num">
                                      <p:cBhvr additive="base">
                                        <p:cTn id="58" dur="500" fill="hold"/>
                                        <p:tgtEl>
                                          <p:spTgt spid="105483"/>
                                        </p:tgtEl>
                                        <p:attrNameLst>
                                          <p:attrName>ppt_x</p:attrName>
                                        </p:attrNameLst>
                                      </p:cBhvr>
                                      <p:tavLst>
                                        <p:tav tm="0">
                                          <p:val>
                                            <p:strVal val="#ppt_x"/>
                                          </p:val>
                                        </p:tav>
                                        <p:tav tm="100000">
                                          <p:val>
                                            <p:strVal val="#ppt_x"/>
                                          </p:val>
                                        </p:tav>
                                      </p:tavLst>
                                    </p:anim>
                                    <p:anim calcmode="lin" valueType="num">
                                      <p:cBhvr additive="base">
                                        <p:cTn id="59" dur="500" fill="hold"/>
                                        <p:tgtEl>
                                          <p:spTgt spid="105483"/>
                                        </p:tgtEl>
                                        <p:attrNameLst>
                                          <p:attrName>ppt_y</p:attrName>
                                        </p:attrNameLst>
                                      </p:cBhvr>
                                      <p:tavLst>
                                        <p:tav tm="0">
                                          <p:val>
                                            <p:strVal val="1+#ppt_h/2"/>
                                          </p:val>
                                        </p:tav>
                                        <p:tav tm="100000">
                                          <p:val>
                                            <p:strVal val="#ppt_y"/>
                                          </p:val>
                                        </p:tav>
                                      </p:tavLst>
                                    </p:anim>
                                  </p:childTnLst>
                                </p:cTn>
                              </p:par>
                            </p:childTnLst>
                          </p:cTn>
                        </p:par>
                        <p:par>
                          <p:cTn id="60" fill="hold">
                            <p:stCondLst>
                              <p:cond delay="2500"/>
                            </p:stCondLst>
                            <p:childTnLst>
                              <p:par>
                                <p:cTn id="61" presetID="2" presetClass="entr" presetSubtype="4" fill="hold" grpId="0" nodeType="afterEffect">
                                  <p:stCondLst>
                                    <p:cond delay="0"/>
                                  </p:stCondLst>
                                  <p:childTnLst>
                                    <p:set>
                                      <p:cBhvr>
                                        <p:cTn id="62" dur="1" fill="hold">
                                          <p:stCondLst>
                                            <p:cond delay="0"/>
                                          </p:stCondLst>
                                        </p:cTn>
                                        <p:tgtEl>
                                          <p:spTgt spid="105484"/>
                                        </p:tgtEl>
                                        <p:attrNameLst>
                                          <p:attrName>style.visibility</p:attrName>
                                        </p:attrNameLst>
                                      </p:cBhvr>
                                      <p:to>
                                        <p:strVal val="visible"/>
                                      </p:to>
                                    </p:set>
                                    <p:anim calcmode="lin" valueType="num">
                                      <p:cBhvr additive="base">
                                        <p:cTn id="63" dur="500" fill="hold"/>
                                        <p:tgtEl>
                                          <p:spTgt spid="105484"/>
                                        </p:tgtEl>
                                        <p:attrNameLst>
                                          <p:attrName>ppt_x</p:attrName>
                                        </p:attrNameLst>
                                      </p:cBhvr>
                                      <p:tavLst>
                                        <p:tav tm="0">
                                          <p:val>
                                            <p:strVal val="#ppt_x"/>
                                          </p:val>
                                        </p:tav>
                                        <p:tav tm="100000">
                                          <p:val>
                                            <p:strVal val="#ppt_x"/>
                                          </p:val>
                                        </p:tav>
                                      </p:tavLst>
                                    </p:anim>
                                    <p:anim calcmode="lin" valueType="num">
                                      <p:cBhvr additive="base">
                                        <p:cTn id="64" dur="500" fill="hold"/>
                                        <p:tgtEl>
                                          <p:spTgt spid="105484"/>
                                        </p:tgtEl>
                                        <p:attrNameLst>
                                          <p:attrName>ppt_y</p:attrName>
                                        </p:attrNameLst>
                                      </p:cBhvr>
                                      <p:tavLst>
                                        <p:tav tm="0">
                                          <p:val>
                                            <p:strVal val="1+#ppt_h/2"/>
                                          </p:val>
                                        </p:tav>
                                        <p:tav tm="100000">
                                          <p:val>
                                            <p:strVal val="#ppt_y"/>
                                          </p:val>
                                        </p:tav>
                                      </p:tavLst>
                                    </p:anim>
                                  </p:childTnLst>
                                </p:cTn>
                              </p:par>
                            </p:childTnLst>
                          </p:cTn>
                        </p:par>
                        <p:par>
                          <p:cTn id="65" fill="hold">
                            <p:stCondLst>
                              <p:cond delay="3000"/>
                            </p:stCondLst>
                            <p:childTnLst>
                              <p:par>
                                <p:cTn id="66" presetID="2" presetClass="entr" presetSubtype="4" fill="hold" grpId="0" nodeType="afterEffect">
                                  <p:stCondLst>
                                    <p:cond delay="0"/>
                                  </p:stCondLst>
                                  <p:childTnLst>
                                    <p:set>
                                      <p:cBhvr>
                                        <p:cTn id="67" dur="1" fill="hold">
                                          <p:stCondLst>
                                            <p:cond delay="0"/>
                                          </p:stCondLst>
                                        </p:cTn>
                                        <p:tgtEl>
                                          <p:spTgt spid="105485"/>
                                        </p:tgtEl>
                                        <p:attrNameLst>
                                          <p:attrName>style.visibility</p:attrName>
                                        </p:attrNameLst>
                                      </p:cBhvr>
                                      <p:to>
                                        <p:strVal val="visible"/>
                                      </p:to>
                                    </p:set>
                                    <p:anim calcmode="lin" valueType="num">
                                      <p:cBhvr additive="base">
                                        <p:cTn id="68" dur="500" fill="hold"/>
                                        <p:tgtEl>
                                          <p:spTgt spid="105485"/>
                                        </p:tgtEl>
                                        <p:attrNameLst>
                                          <p:attrName>ppt_x</p:attrName>
                                        </p:attrNameLst>
                                      </p:cBhvr>
                                      <p:tavLst>
                                        <p:tav tm="0">
                                          <p:val>
                                            <p:strVal val="#ppt_x"/>
                                          </p:val>
                                        </p:tav>
                                        <p:tav tm="100000">
                                          <p:val>
                                            <p:strVal val="#ppt_x"/>
                                          </p:val>
                                        </p:tav>
                                      </p:tavLst>
                                    </p:anim>
                                    <p:anim calcmode="lin" valueType="num">
                                      <p:cBhvr additive="base">
                                        <p:cTn id="69" dur="500" fill="hold"/>
                                        <p:tgtEl>
                                          <p:spTgt spid="105485"/>
                                        </p:tgtEl>
                                        <p:attrNameLst>
                                          <p:attrName>ppt_y</p:attrName>
                                        </p:attrNameLst>
                                      </p:cBhvr>
                                      <p:tavLst>
                                        <p:tav tm="0">
                                          <p:val>
                                            <p:strVal val="1+#ppt_h/2"/>
                                          </p:val>
                                        </p:tav>
                                        <p:tav tm="100000">
                                          <p:val>
                                            <p:strVal val="#ppt_y"/>
                                          </p:val>
                                        </p:tav>
                                      </p:tavLst>
                                    </p:anim>
                                  </p:childTnLst>
                                </p:cTn>
                              </p:par>
                            </p:childTnLst>
                          </p:cTn>
                        </p:par>
                        <p:par>
                          <p:cTn id="70" fill="hold">
                            <p:stCondLst>
                              <p:cond delay="3500"/>
                            </p:stCondLst>
                            <p:childTnLst>
                              <p:par>
                                <p:cTn id="71" presetID="2" presetClass="entr" presetSubtype="4" fill="hold" grpId="0" nodeType="afterEffect">
                                  <p:stCondLst>
                                    <p:cond delay="0"/>
                                  </p:stCondLst>
                                  <p:childTnLst>
                                    <p:set>
                                      <p:cBhvr>
                                        <p:cTn id="72" dur="1" fill="hold">
                                          <p:stCondLst>
                                            <p:cond delay="0"/>
                                          </p:stCondLst>
                                        </p:cTn>
                                        <p:tgtEl>
                                          <p:spTgt spid="105486"/>
                                        </p:tgtEl>
                                        <p:attrNameLst>
                                          <p:attrName>style.visibility</p:attrName>
                                        </p:attrNameLst>
                                      </p:cBhvr>
                                      <p:to>
                                        <p:strVal val="visible"/>
                                      </p:to>
                                    </p:set>
                                    <p:anim calcmode="lin" valueType="num">
                                      <p:cBhvr additive="base">
                                        <p:cTn id="73" dur="500" fill="hold"/>
                                        <p:tgtEl>
                                          <p:spTgt spid="105486"/>
                                        </p:tgtEl>
                                        <p:attrNameLst>
                                          <p:attrName>ppt_x</p:attrName>
                                        </p:attrNameLst>
                                      </p:cBhvr>
                                      <p:tavLst>
                                        <p:tav tm="0">
                                          <p:val>
                                            <p:strVal val="#ppt_x"/>
                                          </p:val>
                                        </p:tav>
                                        <p:tav tm="100000">
                                          <p:val>
                                            <p:strVal val="#ppt_x"/>
                                          </p:val>
                                        </p:tav>
                                      </p:tavLst>
                                    </p:anim>
                                    <p:anim calcmode="lin" valueType="num">
                                      <p:cBhvr additive="base">
                                        <p:cTn id="74" dur="500" fill="hold"/>
                                        <p:tgtEl>
                                          <p:spTgt spid="105486"/>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05487"/>
                                        </p:tgtEl>
                                        <p:attrNameLst>
                                          <p:attrName>style.visibility</p:attrName>
                                        </p:attrNameLst>
                                      </p:cBhvr>
                                      <p:to>
                                        <p:strVal val="visible"/>
                                      </p:to>
                                    </p:set>
                                    <p:anim calcmode="lin" valueType="num">
                                      <p:cBhvr additive="base">
                                        <p:cTn id="78" dur="500" fill="hold"/>
                                        <p:tgtEl>
                                          <p:spTgt spid="105487"/>
                                        </p:tgtEl>
                                        <p:attrNameLst>
                                          <p:attrName>ppt_x</p:attrName>
                                        </p:attrNameLst>
                                      </p:cBhvr>
                                      <p:tavLst>
                                        <p:tav tm="0">
                                          <p:val>
                                            <p:strVal val="#ppt_x"/>
                                          </p:val>
                                        </p:tav>
                                        <p:tav tm="100000">
                                          <p:val>
                                            <p:strVal val="#ppt_x"/>
                                          </p:val>
                                        </p:tav>
                                      </p:tavLst>
                                    </p:anim>
                                    <p:anim calcmode="lin" valueType="num">
                                      <p:cBhvr additive="base">
                                        <p:cTn id="79" dur="500" fill="hold"/>
                                        <p:tgtEl>
                                          <p:spTgt spid="105487"/>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05488"/>
                                        </p:tgtEl>
                                        <p:attrNameLst>
                                          <p:attrName>style.visibility</p:attrName>
                                        </p:attrNameLst>
                                      </p:cBhvr>
                                      <p:to>
                                        <p:strVal val="visible"/>
                                      </p:to>
                                    </p:set>
                                    <p:anim calcmode="lin" valueType="num">
                                      <p:cBhvr additive="base">
                                        <p:cTn id="83" dur="500" fill="hold"/>
                                        <p:tgtEl>
                                          <p:spTgt spid="105488"/>
                                        </p:tgtEl>
                                        <p:attrNameLst>
                                          <p:attrName>ppt_x</p:attrName>
                                        </p:attrNameLst>
                                      </p:cBhvr>
                                      <p:tavLst>
                                        <p:tav tm="0">
                                          <p:val>
                                            <p:strVal val="#ppt_x"/>
                                          </p:val>
                                        </p:tav>
                                        <p:tav tm="100000">
                                          <p:val>
                                            <p:strVal val="#ppt_x"/>
                                          </p:val>
                                        </p:tav>
                                      </p:tavLst>
                                    </p:anim>
                                    <p:anim calcmode="lin" valueType="num">
                                      <p:cBhvr additive="base">
                                        <p:cTn id="84" dur="500" fill="hold"/>
                                        <p:tgtEl>
                                          <p:spTgt spid="1054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P spid="105475" grpId="0" animBg="1"/>
      <p:bldP spid="105476" grpId="0"/>
      <p:bldP spid="105477" grpId="0"/>
      <p:bldP spid="105478" grpId="0" bldLvl="0" animBg="1"/>
      <p:bldP spid="105479" grpId="0"/>
      <p:bldP spid="105480" grpId="0"/>
      <p:bldP spid="105481" grpId="0"/>
      <p:bldP spid="105482" grpId="0"/>
      <p:bldP spid="105483" grpId="0"/>
      <p:bldP spid="105484" grpId="0"/>
      <p:bldP spid="105485" grpId="0"/>
      <p:bldP spid="105486" grpId="0"/>
      <p:bldP spid="105487" grpId="0"/>
      <p:bldP spid="10548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Text Box 2"/>
          <p:cNvSpPr/>
          <p:nvPr/>
        </p:nvSpPr>
        <p:spPr>
          <a:xfrm>
            <a:off x="-152400" y="1557338"/>
            <a:ext cx="8936038" cy="1922462"/>
          </a:xfrm>
          <a:prstGeom prst="rect">
            <a:avLst/>
          </a:prstGeom>
          <a:noFill/>
          <a:ln w="9525">
            <a:noFill/>
          </a:ln>
        </p:spPr>
        <p:txBody>
          <a:bodyPr>
            <a:spAutoFit/>
          </a:bodyPr>
          <a:p>
            <a:pPr>
              <a:spcBef>
                <a:spcPct val="50000"/>
              </a:spcBef>
            </a:pPr>
            <a:endParaRPr lang="en-US" altLang="zh-CN" sz="4800">
              <a:solidFill>
                <a:srgbClr val="000099"/>
              </a:solidFill>
              <a:latin typeface="黑体" panose="02010609060101010101" pitchFamily="2" charset="-122"/>
              <a:ea typeface="黑体" panose="02010609060101010101" pitchFamily="2" charset="-122"/>
              <a:sym typeface="黑体" panose="02010609060101010101" pitchFamily="2" charset="-122"/>
            </a:endParaRPr>
          </a:p>
          <a:p>
            <a:pPr>
              <a:spcBef>
                <a:spcPct val="50000"/>
              </a:spcBef>
            </a:pPr>
            <a:endParaRPr lang="en-US" altLang="zh-CN" sz="4800">
              <a:solidFill>
                <a:srgbClr val="000099"/>
              </a:solidFill>
              <a:latin typeface="黑体" panose="02010609060101010101" pitchFamily="2" charset="-122"/>
              <a:ea typeface="黑体" panose="02010609060101010101" pitchFamily="2" charset="-122"/>
              <a:sym typeface="黑体" panose="02010609060101010101" pitchFamily="2" charset="-122"/>
            </a:endParaRPr>
          </a:p>
        </p:txBody>
      </p:sp>
      <p:sp>
        <p:nvSpPr>
          <p:cNvPr id="23555" name="AutoShape 3"/>
          <p:cNvSpPr/>
          <p:nvPr/>
        </p:nvSpPr>
        <p:spPr>
          <a:xfrm>
            <a:off x="6227763" y="333375"/>
            <a:ext cx="2665412" cy="1366838"/>
          </a:xfrm>
          <a:prstGeom prst="flowChartMultidocument">
            <a:avLst/>
          </a:prstGeom>
          <a:solidFill>
            <a:schemeClr val="accent1"/>
          </a:solidFill>
          <a:ln w="9525" cap="flat" cmpd="sng">
            <a:solidFill>
              <a:schemeClr val="tx1"/>
            </a:solidFill>
            <a:prstDash val="solid"/>
            <a:miter/>
            <a:headEnd type="none" w="med" len="med"/>
            <a:tailEnd type="none" w="med" len="med"/>
          </a:ln>
        </p:spPr>
        <p:txBody>
          <a:bodyPr wrap="none" anchor="ctr"/>
          <a:p>
            <a:pPr algn="ctr"/>
            <a:r>
              <a:rPr lang="zh-CN" altLang="en-US" sz="3200" dirty="0">
                <a:solidFill>
                  <a:srgbClr val="FF0000"/>
                </a:solidFill>
                <a:latin typeface="Lucida Sans Unicode" panose="020B0602030504020204" charset="0"/>
                <a:ea typeface="黑体" panose="02010609060101010101" pitchFamily="2" charset="-122"/>
                <a:sym typeface="黑体" panose="02010609060101010101" pitchFamily="2" charset="-122"/>
              </a:rPr>
              <a:t>怎么考</a:t>
            </a:r>
            <a:endParaRPr lang="zh-CN" altLang="en-US" sz="1800" dirty="0">
              <a:latin typeface="Arial" panose="020B0604020202020204" pitchFamily="34" charset="0"/>
            </a:endParaRPr>
          </a:p>
        </p:txBody>
      </p:sp>
      <p:sp>
        <p:nvSpPr>
          <p:cNvPr id="23556" name="AutoShape 4"/>
          <p:cNvSpPr/>
          <p:nvPr/>
        </p:nvSpPr>
        <p:spPr>
          <a:xfrm>
            <a:off x="2627313" y="1989138"/>
            <a:ext cx="504825" cy="2159000"/>
          </a:xfrm>
          <a:prstGeom prst="curvedRightArrow">
            <a:avLst>
              <a:gd name="adj1" fmla="val 85534"/>
              <a:gd name="adj2" fmla="val 171069"/>
              <a:gd name="adj3" fmla="val 33328"/>
            </a:avLst>
          </a:prstGeom>
          <a:solidFill>
            <a:schemeClr val="accent1"/>
          </a:solidFill>
          <a:ln w="9525" cap="flat" cmpd="sng">
            <a:solidFill>
              <a:schemeClr val="tx1"/>
            </a:solidFill>
            <a:prstDash val="solid"/>
            <a:miter/>
            <a:headEnd type="none" w="med" len="med"/>
            <a:tailEnd type="none" w="med" len="med"/>
          </a:ln>
        </p:spPr>
        <p:txBody>
          <a:bodyPr wrap="none" anchor="ctr"/>
          <a:p>
            <a:endParaRPr sz="1800">
              <a:solidFill>
                <a:srgbClr val="000000"/>
              </a:solidFill>
              <a:latin typeface="Lucida Sans Unicode" panose="020B0602030504020204" charset="0"/>
              <a:ea typeface="黑体" panose="02010609060101010101" pitchFamily="2" charset="-122"/>
              <a:sym typeface="黑体" panose="02010609060101010101" pitchFamily="2" charset="-122"/>
            </a:endParaRPr>
          </a:p>
        </p:txBody>
      </p:sp>
      <p:sp>
        <p:nvSpPr>
          <p:cNvPr id="23557" name="Text Box 5"/>
          <p:cNvSpPr/>
          <p:nvPr/>
        </p:nvSpPr>
        <p:spPr>
          <a:xfrm>
            <a:off x="3492500" y="1628775"/>
            <a:ext cx="2578100" cy="823913"/>
          </a:xfrm>
          <a:prstGeom prst="rect">
            <a:avLst/>
          </a:prstGeom>
          <a:noFill/>
          <a:ln w="9525">
            <a:noFill/>
          </a:ln>
        </p:spPr>
        <p:txBody>
          <a:bodyPr>
            <a:spAutoFit/>
          </a:bodyPr>
          <a:p>
            <a:r>
              <a:rPr lang="zh-CN" altLang="en-US" sz="4800" dirty="0">
                <a:solidFill>
                  <a:srgbClr val="000099"/>
                </a:solidFill>
                <a:latin typeface="Lucida Sans Unicode" panose="020B0602030504020204" charset="0"/>
                <a:ea typeface="黑体" panose="02010609060101010101" pitchFamily="2" charset="-122"/>
                <a:sym typeface="黑体" panose="02010609060101010101" pitchFamily="2" charset="-122"/>
              </a:rPr>
              <a:t>选择题</a:t>
            </a:r>
            <a:endParaRPr lang="zh-CN" altLang="en-US" sz="1800" dirty="0">
              <a:latin typeface="Arial" panose="020B0604020202020204" pitchFamily="34" charset="0"/>
            </a:endParaRPr>
          </a:p>
        </p:txBody>
      </p:sp>
      <p:sp>
        <p:nvSpPr>
          <p:cNvPr id="23558" name="Text Box 6"/>
          <p:cNvSpPr/>
          <p:nvPr/>
        </p:nvSpPr>
        <p:spPr>
          <a:xfrm>
            <a:off x="3492500" y="3141663"/>
            <a:ext cx="2036763" cy="823912"/>
          </a:xfrm>
          <a:prstGeom prst="rect">
            <a:avLst/>
          </a:prstGeom>
          <a:noFill/>
          <a:ln w="9525">
            <a:noFill/>
          </a:ln>
        </p:spPr>
        <p:txBody>
          <a:bodyPr>
            <a:spAutoFit/>
          </a:bodyPr>
          <a:p>
            <a:r>
              <a:rPr lang="zh-CN" altLang="en-US" sz="4800" dirty="0">
                <a:solidFill>
                  <a:srgbClr val="000099"/>
                </a:solidFill>
                <a:latin typeface="Lucida Sans Unicode" panose="020B0602030504020204" charset="0"/>
                <a:ea typeface="黑体" panose="02010609060101010101" pitchFamily="2" charset="-122"/>
                <a:sym typeface="黑体" panose="02010609060101010101" pitchFamily="2" charset="-122"/>
              </a:rPr>
              <a:t>简答</a:t>
            </a:r>
            <a:endParaRPr lang="zh-CN" altLang="en-US" sz="1800" dirty="0">
              <a:latin typeface="Arial" panose="020B0604020202020204" pitchFamily="34" charset="0"/>
            </a:endParaRPr>
          </a:p>
        </p:txBody>
      </p:sp>
      <p:sp>
        <p:nvSpPr>
          <p:cNvPr id="23559" name="Text Box 7"/>
          <p:cNvSpPr/>
          <p:nvPr/>
        </p:nvSpPr>
        <p:spPr>
          <a:xfrm>
            <a:off x="827088" y="2565400"/>
            <a:ext cx="1724025" cy="1098550"/>
          </a:xfrm>
          <a:prstGeom prst="rect">
            <a:avLst/>
          </a:prstGeom>
          <a:noFill/>
          <a:ln w="9525">
            <a:noFill/>
          </a:ln>
        </p:spPr>
        <p:txBody>
          <a:bodyPr>
            <a:spAutoFit/>
          </a:bodyPr>
          <a:p>
            <a:pPr>
              <a:spcBef>
                <a:spcPct val="50000"/>
              </a:spcBef>
            </a:pPr>
            <a:r>
              <a:rPr lang="en-US" altLang="zh-CN" sz="4800" b="1" dirty="0">
                <a:solidFill>
                  <a:srgbClr val="000000"/>
                </a:solidFill>
                <a:latin typeface="Lucida Sans Unicode" panose="020B0602030504020204" charset="0"/>
                <a:cs typeface="Lucida Sans Unicode" panose="020B0602030504020204" charset="0"/>
                <a:sym typeface="Lucida Sans Unicode" panose="020B0602030504020204" charset="0"/>
              </a:rPr>
              <a:t> </a:t>
            </a:r>
            <a:r>
              <a:rPr lang="zh-CN" altLang="en-US" sz="4800" dirty="0">
                <a:solidFill>
                  <a:srgbClr val="FF0000"/>
                </a:solidFill>
                <a:latin typeface="Lucida Sans Unicode" panose="020B0602030504020204" charset="0"/>
                <a:ea typeface="黑体" panose="02010609060101010101" pitchFamily="2" charset="-122"/>
                <a:sym typeface="黑体" panose="02010609060101010101" pitchFamily="2" charset="-122"/>
              </a:rPr>
              <a:t>题型</a:t>
            </a:r>
            <a:endParaRPr lang="zh-CN" altLang="en-US" sz="4800" dirty="0">
              <a:solidFill>
                <a:srgbClr val="FF0000"/>
              </a:solidFill>
              <a:latin typeface="Lucida Sans Unicode" panose="020B0602030504020204" charset="0"/>
              <a:ea typeface="黑体" panose="02010609060101010101" pitchFamily="2" charset="-122"/>
              <a:sym typeface="黑体" panose="02010609060101010101" pitchFamily="2" charset="-122"/>
            </a:endParaRPr>
          </a:p>
          <a:p>
            <a:endParaRPr lang="zh-CN" altLang="en-US" sz="1800" b="1" dirty="0">
              <a:solidFill>
                <a:srgbClr val="000000"/>
              </a:solidFill>
              <a:latin typeface="Lucida Sans Unicode" panose="020B0602030504020204" charset="0"/>
              <a:ea typeface="Lucida Sans Unicode" panose="020B0602030504020204" charset="0"/>
              <a:sym typeface="Lucida Sans Unicode" panose="020B060203050402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nodePh="1">
                                  <p:stCondLst>
                                    <p:cond delay="0"/>
                                  </p:stCondLst>
                                  <p:endCondLst>
                                    <p:cond evt="begin" delay="0">
                                      <p:tn val="5"/>
                                    </p:cond>
                                  </p:endCondLst>
                                  <p:childTnLst>
                                    <p:set>
                                      <p:cBhvr>
                                        <p:cTn id="6" dur="1" fill="hold">
                                          <p:stCondLst>
                                            <p:cond delay="0"/>
                                          </p:stCondLst>
                                        </p:cTn>
                                        <p:tgtEl>
                                          <p:spTgt spid="23554"/>
                                        </p:tgtEl>
                                        <p:attrNameLst>
                                          <p:attrName>style.visibility</p:attrName>
                                        </p:attrNameLst>
                                      </p:cBhvr>
                                      <p:to>
                                        <p:strVal val="visible"/>
                                      </p:to>
                                    </p:set>
                                    <p:animEffect filter="diamond(in)">
                                      <p:cBhvr>
                                        <p:cTn id="7" dur="20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calcmode="lin" valueType="num">
                                      <p:cBhvr>
                                        <p:cTn id="12" dur="500" fill="hold"/>
                                        <p:tgtEl>
                                          <p:spTgt spid="23555"/>
                                        </p:tgtEl>
                                        <p:attrNameLst>
                                          <p:attrName>ppt_x</p:attrName>
                                        </p:attrNameLst>
                                      </p:cBhvr>
                                      <p:tavLst>
                                        <p:tav tm="0">
                                          <p:val>
                                            <p:strVal val="#ppt_x"/>
                                          </p:val>
                                        </p:tav>
                                        <p:tav tm="100000">
                                          <p:val>
                                            <p:strVal val="#ppt_x"/>
                                          </p:val>
                                        </p:tav>
                                      </p:tavLst>
                                    </p:anim>
                                    <p:anim calcmode="lin" valueType="num">
                                      <p:cBhvr>
                                        <p:cTn id="13"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3559"/>
                                        </p:tgtEl>
                                        <p:attrNameLst>
                                          <p:attrName>style.visibility</p:attrName>
                                        </p:attrNameLst>
                                      </p:cBhvr>
                                      <p:to>
                                        <p:strVal val="visible"/>
                                      </p:to>
                                    </p:set>
                                    <p:anim calcmode="lin" valueType="num">
                                      <p:cBhvr>
                                        <p:cTn id="18" dur="500" fill="hold"/>
                                        <p:tgtEl>
                                          <p:spTgt spid="23559"/>
                                        </p:tgtEl>
                                        <p:attrNameLst>
                                          <p:attrName>ppt_x</p:attrName>
                                        </p:attrNameLst>
                                      </p:cBhvr>
                                      <p:tavLst>
                                        <p:tav tm="0">
                                          <p:val>
                                            <p:strVal val="#ppt_x"/>
                                          </p:val>
                                        </p:tav>
                                        <p:tav tm="100000">
                                          <p:val>
                                            <p:strVal val="#ppt_x"/>
                                          </p:val>
                                        </p:tav>
                                      </p:tavLst>
                                    </p:anim>
                                    <p:anim calcmode="lin" valueType="num">
                                      <p:cBhvr>
                                        <p:cTn id="19"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3556"/>
                                        </p:tgtEl>
                                        <p:attrNameLst>
                                          <p:attrName>style.visibility</p:attrName>
                                        </p:attrNameLst>
                                      </p:cBhvr>
                                      <p:to>
                                        <p:strVal val="visible"/>
                                      </p:to>
                                    </p:set>
                                    <p:anim calcmode="lin" valueType="num">
                                      <p:cBhvr>
                                        <p:cTn id="24" dur="500" fill="hold"/>
                                        <p:tgtEl>
                                          <p:spTgt spid="23556"/>
                                        </p:tgtEl>
                                        <p:attrNameLst>
                                          <p:attrName>ppt_x</p:attrName>
                                        </p:attrNameLst>
                                      </p:cBhvr>
                                      <p:tavLst>
                                        <p:tav tm="0">
                                          <p:val>
                                            <p:strVal val="#ppt_x"/>
                                          </p:val>
                                        </p:tav>
                                        <p:tav tm="100000">
                                          <p:val>
                                            <p:strVal val="#ppt_x"/>
                                          </p:val>
                                        </p:tav>
                                      </p:tavLst>
                                    </p:anim>
                                    <p:anim calcmode="lin" valueType="num">
                                      <p:cBhvr>
                                        <p:cTn id="25"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3557"/>
                                        </p:tgtEl>
                                        <p:attrNameLst>
                                          <p:attrName>style.visibility</p:attrName>
                                        </p:attrNameLst>
                                      </p:cBhvr>
                                      <p:to>
                                        <p:strVal val="visible"/>
                                      </p:to>
                                    </p:set>
                                    <p:anim calcmode="lin" valueType="num">
                                      <p:cBhvr>
                                        <p:cTn id="30" dur="500" fill="hold"/>
                                        <p:tgtEl>
                                          <p:spTgt spid="23557"/>
                                        </p:tgtEl>
                                        <p:attrNameLst>
                                          <p:attrName>ppt_x</p:attrName>
                                        </p:attrNameLst>
                                      </p:cBhvr>
                                      <p:tavLst>
                                        <p:tav tm="0">
                                          <p:val>
                                            <p:strVal val="#ppt_x"/>
                                          </p:val>
                                        </p:tav>
                                        <p:tav tm="100000">
                                          <p:val>
                                            <p:strVal val="#ppt_x"/>
                                          </p:val>
                                        </p:tav>
                                      </p:tavLst>
                                    </p:anim>
                                    <p:anim calcmode="lin" valueType="num">
                                      <p:cBhvr>
                                        <p:cTn id="31"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3558"/>
                                        </p:tgtEl>
                                        <p:attrNameLst>
                                          <p:attrName>style.visibility</p:attrName>
                                        </p:attrNameLst>
                                      </p:cBhvr>
                                      <p:to>
                                        <p:strVal val="visible"/>
                                      </p:to>
                                    </p:set>
                                    <p:anim calcmode="lin" valueType="num">
                                      <p:cBhvr>
                                        <p:cTn id="36" dur="500" fill="hold"/>
                                        <p:tgtEl>
                                          <p:spTgt spid="23558"/>
                                        </p:tgtEl>
                                        <p:attrNameLst>
                                          <p:attrName>ppt_x</p:attrName>
                                        </p:attrNameLst>
                                      </p:cBhvr>
                                      <p:tavLst>
                                        <p:tav tm="0">
                                          <p:val>
                                            <p:strVal val="#ppt_x"/>
                                          </p:val>
                                        </p:tav>
                                        <p:tav tm="100000">
                                          <p:val>
                                            <p:strVal val="#ppt_x"/>
                                          </p:val>
                                        </p:tav>
                                      </p:tavLst>
                                    </p:anim>
                                    <p:anim calcmode="lin" valueType="num">
                                      <p:cBhvr>
                                        <p:cTn id="37" dur="500" fill="hold"/>
                                        <p:tgtEl>
                                          <p:spTgt spid="23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ldLvl="0"/>
      <p:bldP spid="23555" grpId="0" bldLvl="0"/>
      <p:bldP spid="23556" grpId="0" bldLvl="0"/>
      <p:bldP spid="23557" grpId="0" bldLvl="0"/>
      <p:bldP spid="23558" grpId="0" bldLvl="0"/>
      <p:bldP spid="23559" grpId="0" bldLvl="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6498" name="文本框 106497"/>
          <p:cNvSpPr txBox="1"/>
          <p:nvPr/>
        </p:nvSpPr>
        <p:spPr>
          <a:xfrm>
            <a:off x="34925" y="765175"/>
            <a:ext cx="9128125" cy="5465763"/>
          </a:xfrm>
          <a:prstGeom prst="rect">
            <a:avLst/>
          </a:prstGeom>
          <a:noFill/>
          <a:ln w="9525" cap="flat" cmpd="sng">
            <a:solidFill>
              <a:srgbClr val="0000FF"/>
            </a:solidFill>
            <a:prstDash val="solid"/>
            <a:miter/>
            <a:headEnd type="none" w="med" len="med"/>
            <a:tailEnd type="none" w="med" len="med"/>
          </a:ln>
        </p:spPr>
        <p:txBody>
          <a:bodyPr>
            <a:spAutoFit/>
          </a:bodyPr>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1</a:t>
            </a:r>
            <a:r>
              <a:rPr lang="zh-CN" altLang="en-US" sz="2800">
                <a:solidFill>
                  <a:srgbClr val="FF0000"/>
                </a:solidFill>
                <a:latin typeface="微软雅黑" panose="020B0503020204020204" charset="-122"/>
                <a:ea typeface="微软雅黑" panose="020B0503020204020204" charset="-122"/>
              </a:rPr>
              <a:t>）记住：不能只看选项本身的错对，注意选项是否答非所问</a:t>
            </a:r>
            <a:r>
              <a:rPr lang="en-US" altLang="zh-CN" sz="2800">
                <a:solidFill>
                  <a:srgbClr val="FF0000"/>
                </a:solidFill>
                <a:latin typeface="微软雅黑" panose="020B0503020204020204" charset="-122"/>
                <a:ea typeface="微软雅黑" panose="020B0503020204020204" charset="-122"/>
              </a:rPr>
              <a:t>;</a:t>
            </a:r>
            <a:endParaRPr lang="en-US" altLang="zh-CN"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2</a:t>
            </a:r>
            <a:r>
              <a:rPr lang="zh-CN" altLang="en-US" sz="2800">
                <a:solidFill>
                  <a:srgbClr val="FF0000"/>
                </a:solidFill>
                <a:latin typeface="微软雅黑" panose="020B0503020204020204" charset="-122"/>
                <a:ea typeface="微软雅黑" panose="020B0503020204020204" charset="-122"/>
              </a:rPr>
              <a:t>）记住：题干中有“根据”、“证据”、“原因”等字样，选项与题干之间要能构成因果关系；</a:t>
            </a:r>
            <a:endParaRPr lang="zh-CN" altLang="en-US"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3</a:t>
            </a:r>
            <a:r>
              <a:rPr lang="zh-CN" altLang="en-US" sz="2800">
                <a:solidFill>
                  <a:srgbClr val="FF0000"/>
                </a:solidFill>
                <a:latin typeface="微软雅黑" panose="020B0503020204020204" charset="-122"/>
                <a:ea typeface="微软雅黑" panose="020B0503020204020204" charset="-122"/>
              </a:rPr>
              <a:t>）记住：有的选项要选最佳答案，而非正误选择</a:t>
            </a:r>
            <a:r>
              <a:rPr lang="en-US" altLang="zh-CN" sz="2800">
                <a:solidFill>
                  <a:srgbClr val="FF0000"/>
                </a:solidFill>
                <a:latin typeface="微软雅黑" panose="020B0503020204020204" charset="-122"/>
                <a:ea typeface="微软雅黑" panose="020B0503020204020204" charset="-122"/>
              </a:rPr>
              <a:t>;</a:t>
            </a:r>
            <a:endParaRPr lang="en-US" altLang="zh-CN" sz="2800">
              <a:solidFill>
                <a:srgbClr val="FF0000"/>
              </a:solidFill>
              <a:latin typeface="微软雅黑" panose="020B0503020204020204" charset="-122"/>
              <a:ea typeface="微软雅黑" panose="020B0503020204020204" charset="-122"/>
            </a:endParaRPr>
          </a:p>
          <a:p>
            <a:pPr>
              <a:lnSpc>
                <a:spcPct val="180000"/>
              </a:lnSpc>
            </a:pPr>
            <a:r>
              <a:rPr lang="zh-CN" altLang="en-US" sz="2800">
                <a:solidFill>
                  <a:srgbClr val="FF0000"/>
                </a:solidFill>
                <a:latin typeface="微软雅黑" panose="020B0503020204020204" charset="-122"/>
                <a:ea typeface="微软雅黑" panose="020B0503020204020204" charset="-122"/>
              </a:rPr>
              <a:t>（</a:t>
            </a:r>
            <a:r>
              <a:rPr lang="en-US" altLang="zh-CN" sz="2800">
                <a:solidFill>
                  <a:srgbClr val="FF0000"/>
                </a:solidFill>
                <a:latin typeface="微软雅黑" panose="020B0503020204020204" charset="-122"/>
                <a:ea typeface="微软雅黑" panose="020B0503020204020204" charset="-122"/>
              </a:rPr>
              <a:t>4</a:t>
            </a:r>
            <a:r>
              <a:rPr lang="zh-CN" altLang="en-US" sz="2800">
                <a:solidFill>
                  <a:srgbClr val="FF0000"/>
                </a:solidFill>
                <a:latin typeface="微软雅黑" panose="020B0503020204020204" charset="-122"/>
                <a:ea typeface="微软雅黑" panose="020B0503020204020204" charset="-122"/>
              </a:rPr>
              <a:t>）记住：题干涉及几层意思，选项中则要答全几层意思。</a:t>
            </a:r>
            <a:endParaRPr lang="zh-CN" altLang="en-US" sz="280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522" name="文本占位符 107521"/>
          <p:cNvSpPr>
            <a:spLocks noGrp="1"/>
          </p:cNvSpPr>
          <p:nvPr>
            <p:ph type="body" idx="1"/>
          </p:nvPr>
        </p:nvSpPr>
        <p:spPr>
          <a:xfrm>
            <a:off x="1331913" y="60325"/>
            <a:ext cx="6380162" cy="6667500"/>
          </a:xfrm>
          <a:solidFill>
            <a:srgbClr val="FFFF99">
              <a:alpha val="100000"/>
            </a:srgbClr>
          </a:solidFill>
          <a:ln>
            <a:solidFill>
              <a:srgbClr val="0000FF"/>
            </a:solidFill>
            <a:miter/>
          </a:ln>
        </p:spPr>
        <p:txBody>
          <a:bodyPr/>
          <a:p>
            <a:pPr>
              <a:buNone/>
            </a:pPr>
            <a:r>
              <a:rPr lang="zh-CN" altLang="en-US" b="1">
                <a:solidFill>
                  <a:schemeClr val="tx2"/>
                </a:solidFill>
                <a:latin typeface="宋体" panose="02010600030101010101" pitchFamily="2" charset="-122"/>
                <a:ea typeface="华文细黑" charset="-122"/>
              </a:rPr>
              <a:t>客观题解题口诀</a:t>
            </a:r>
            <a:endParaRPr lang="zh-CN" altLang="en-US" b="1">
              <a:solidFill>
                <a:schemeClr val="tx2"/>
              </a:solidFill>
              <a:latin typeface="宋体" panose="02010600030101010101" pitchFamily="2" charset="-122"/>
              <a:ea typeface="华文细黑" charset="-122"/>
            </a:endParaRPr>
          </a:p>
          <a:p>
            <a:r>
              <a:rPr lang="en-US" altLang="zh-CN" b="1">
                <a:solidFill>
                  <a:srgbClr val="FF0000"/>
                </a:solidFill>
                <a:latin typeface="汉仪楷体简" panose="02010609000101010101" charset="-122"/>
                <a:ea typeface="汉仪楷体简" panose="02010609000101010101" charset="-122"/>
              </a:rPr>
              <a:t>1</a:t>
            </a:r>
            <a:r>
              <a:rPr lang="zh-CN" altLang="en-US" b="1">
                <a:solidFill>
                  <a:srgbClr val="FF0000"/>
                </a:solidFill>
                <a:latin typeface="汉仪楷体简" panose="02010609000101010101" charset="-122"/>
                <a:ea typeface="汉仪楷体简" panose="02010609000101010101" charset="-122"/>
              </a:rPr>
              <a:t>．审清题意和要求；</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2</a:t>
            </a:r>
            <a:r>
              <a:rPr lang="zh-CN" altLang="en-US" b="1">
                <a:solidFill>
                  <a:srgbClr val="FF0000"/>
                </a:solidFill>
                <a:latin typeface="汉仪楷体简" panose="02010609000101010101" charset="-122"/>
                <a:ea typeface="汉仪楷体简" panose="02010609000101010101" charset="-122"/>
              </a:rPr>
              <a:t>．看清文中有没有；</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3</a:t>
            </a:r>
            <a:r>
              <a:rPr lang="zh-CN" altLang="en-US" b="1">
                <a:solidFill>
                  <a:srgbClr val="FF0000"/>
                </a:solidFill>
                <a:latin typeface="汉仪楷体简" panose="02010609000101010101" charset="-122"/>
                <a:ea typeface="汉仪楷体简" panose="02010609000101010101" charset="-122"/>
              </a:rPr>
              <a:t>．弄清概念莫生发；</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4</a:t>
            </a:r>
            <a:r>
              <a:rPr lang="zh-CN" altLang="en-US" b="1">
                <a:solidFill>
                  <a:srgbClr val="FF0000"/>
                </a:solidFill>
                <a:latin typeface="汉仪楷体简" panose="02010609000101010101" charset="-122"/>
                <a:ea typeface="汉仪楷体简" panose="02010609000101010101" charset="-122"/>
              </a:rPr>
              <a:t>．修饰词语勿遗漏；</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5</a:t>
            </a:r>
            <a:r>
              <a:rPr lang="zh-CN" altLang="en-US" b="1">
                <a:solidFill>
                  <a:srgbClr val="FF0000"/>
                </a:solidFill>
                <a:latin typeface="汉仪楷体简" panose="02010609000101010101" charset="-122"/>
                <a:ea typeface="汉仪楷体简" panose="02010609000101010101" charset="-122"/>
              </a:rPr>
              <a:t>．“可能”“将来”不要丢；</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6</a:t>
            </a:r>
            <a:r>
              <a:rPr lang="zh-CN" altLang="en-US" b="1">
                <a:solidFill>
                  <a:srgbClr val="FF0000"/>
                </a:solidFill>
                <a:latin typeface="汉仪楷体简" panose="02010609000101010101" charset="-122"/>
                <a:ea typeface="汉仪楷体简" panose="02010609000101010101" charset="-122"/>
              </a:rPr>
              <a:t>．“原因”“结果”不调头；</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7</a:t>
            </a:r>
            <a:r>
              <a:rPr lang="zh-CN" altLang="en-US" b="1">
                <a:solidFill>
                  <a:srgbClr val="FF0000"/>
                </a:solidFill>
                <a:latin typeface="汉仪楷体简" panose="02010609000101010101" charset="-122"/>
                <a:ea typeface="汉仪楷体简" panose="02010609000101010101" charset="-122"/>
              </a:rPr>
              <a:t>．夸大作用是吹牛；</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8</a:t>
            </a:r>
            <a:r>
              <a:rPr lang="zh-CN" altLang="en-US" b="1">
                <a:solidFill>
                  <a:srgbClr val="FF0000"/>
                </a:solidFill>
                <a:latin typeface="汉仪楷体简" panose="02010609000101010101" charset="-122"/>
                <a:ea typeface="汉仪楷体简" panose="02010609000101010101" charset="-122"/>
              </a:rPr>
              <a:t>．外延改变也是错；</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9</a:t>
            </a:r>
            <a:r>
              <a:rPr lang="zh-CN" altLang="en-US" b="1">
                <a:solidFill>
                  <a:srgbClr val="FF0000"/>
                </a:solidFill>
                <a:latin typeface="汉仪楷体简" panose="02010609000101010101" charset="-122"/>
                <a:ea typeface="汉仪楷体简" panose="02010609000101010101" charset="-122"/>
              </a:rPr>
              <a:t>．意思相反最不该；</a:t>
            </a:r>
            <a:endParaRPr lang="zh-CN" altLang="en-US" b="1">
              <a:solidFill>
                <a:srgbClr val="FF0000"/>
              </a:solidFill>
              <a:latin typeface="汉仪楷体简" panose="02010609000101010101" charset="-122"/>
              <a:ea typeface="汉仪楷体简" panose="02010609000101010101" charset="-122"/>
            </a:endParaRPr>
          </a:p>
          <a:p>
            <a:r>
              <a:rPr lang="en-US" altLang="zh-CN" b="1">
                <a:solidFill>
                  <a:srgbClr val="FF0000"/>
                </a:solidFill>
                <a:latin typeface="汉仪楷体简" panose="02010609000101010101" charset="-122"/>
                <a:ea typeface="汉仪楷体简" panose="02010609000101010101" charset="-122"/>
              </a:rPr>
              <a:t>10</a:t>
            </a:r>
            <a:r>
              <a:rPr lang="zh-CN" altLang="en-US" b="1">
                <a:solidFill>
                  <a:srgbClr val="FF0000"/>
                </a:solidFill>
                <a:latin typeface="汉仪楷体简" panose="02010609000101010101" charset="-122"/>
                <a:ea typeface="汉仪楷体简" panose="02010609000101010101" charset="-122"/>
              </a:rPr>
              <a:t>．推测结论有缘由。</a:t>
            </a:r>
            <a:endParaRPr lang="zh-CN" altLang="en-US" b="1">
              <a:solidFill>
                <a:srgbClr val="FF0000"/>
              </a:solidFill>
              <a:latin typeface="汉仪楷体简" panose="02010609000101010101" charset="-122"/>
              <a:ea typeface="汉仪楷体简" panose="0201060900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box(out)">
                                      <p:cBhvr>
                                        <p:cTn id="7" dur="500"/>
                                        <p:tgtEl>
                                          <p:spTgt spid="10752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07522">
                                            <p:txEl>
                                              <p:charRg st="0" end="8"/>
                                            </p:txEl>
                                          </p:spTgt>
                                        </p:tgtEl>
                                        <p:attrNameLst>
                                          <p:attrName>style.visibility</p:attrName>
                                        </p:attrNameLst>
                                      </p:cBhvr>
                                      <p:to>
                                        <p:strVal val="visible"/>
                                      </p:to>
                                    </p:set>
                                    <p:animEffect transition="in" filter="box(out)">
                                      <p:cBhvr>
                                        <p:cTn id="12" dur="500"/>
                                        <p:tgtEl>
                                          <p:spTgt spid="107522">
                                            <p:txEl>
                                              <p:charRg st="0" end="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7522">
                                            <p:txEl>
                                              <p:charRg st="8" end="19"/>
                                            </p:txEl>
                                          </p:spTgt>
                                        </p:tgtEl>
                                        <p:attrNameLst>
                                          <p:attrName>style.visibility</p:attrName>
                                        </p:attrNameLst>
                                      </p:cBhvr>
                                      <p:to>
                                        <p:strVal val="visible"/>
                                      </p:to>
                                    </p:set>
                                    <p:animEffect transition="in" filter="box(out)">
                                      <p:cBhvr>
                                        <p:cTn id="17" dur="500"/>
                                        <p:tgtEl>
                                          <p:spTgt spid="107522">
                                            <p:txEl>
                                              <p:charRg st="8" end="1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7522">
                                            <p:txEl>
                                              <p:charRg st="19" end="30"/>
                                            </p:txEl>
                                          </p:spTgt>
                                        </p:tgtEl>
                                        <p:attrNameLst>
                                          <p:attrName>style.visibility</p:attrName>
                                        </p:attrNameLst>
                                      </p:cBhvr>
                                      <p:to>
                                        <p:strVal val="visible"/>
                                      </p:to>
                                    </p:set>
                                    <p:animEffect transition="in" filter="box(out)">
                                      <p:cBhvr>
                                        <p:cTn id="22" dur="500"/>
                                        <p:tgtEl>
                                          <p:spTgt spid="107522">
                                            <p:txEl>
                                              <p:charRg st="19" end="3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07522">
                                            <p:txEl>
                                              <p:charRg st="30" end="41"/>
                                            </p:txEl>
                                          </p:spTgt>
                                        </p:tgtEl>
                                        <p:attrNameLst>
                                          <p:attrName>style.visibility</p:attrName>
                                        </p:attrNameLst>
                                      </p:cBhvr>
                                      <p:to>
                                        <p:strVal val="visible"/>
                                      </p:to>
                                    </p:set>
                                    <p:animEffect transition="in" filter="box(out)">
                                      <p:cBhvr>
                                        <p:cTn id="27" dur="500"/>
                                        <p:tgtEl>
                                          <p:spTgt spid="107522">
                                            <p:txEl>
                                              <p:charRg st="30" end="4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07522">
                                            <p:txEl>
                                              <p:charRg st="41" end="52"/>
                                            </p:txEl>
                                          </p:spTgt>
                                        </p:tgtEl>
                                        <p:attrNameLst>
                                          <p:attrName>style.visibility</p:attrName>
                                        </p:attrNameLst>
                                      </p:cBhvr>
                                      <p:to>
                                        <p:strVal val="visible"/>
                                      </p:to>
                                    </p:set>
                                    <p:animEffect transition="in" filter="box(out)">
                                      <p:cBhvr>
                                        <p:cTn id="32" dur="500"/>
                                        <p:tgtEl>
                                          <p:spTgt spid="107522">
                                            <p:txEl>
                                              <p:charRg st="41" end="5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07522">
                                            <p:txEl>
                                              <p:charRg st="52" end="67"/>
                                            </p:txEl>
                                          </p:spTgt>
                                        </p:tgtEl>
                                        <p:attrNameLst>
                                          <p:attrName>style.visibility</p:attrName>
                                        </p:attrNameLst>
                                      </p:cBhvr>
                                      <p:to>
                                        <p:strVal val="visible"/>
                                      </p:to>
                                    </p:set>
                                    <p:animEffect transition="in" filter="box(out)">
                                      <p:cBhvr>
                                        <p:cTn id="37" dur="500"/>
                                        <p:tgtEl>
                                          <p:spTgt spid="107522">
                                            <p:txEl>
                                              <p:charRg st="52" end="6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07522">
                                            <p:txEl>
                                              <p:charRg st="67" end="82"/>
                                            </p:txEl>
                                          </p:spTgt>
                                        </p:tgtEl>
                                        <p:attrNameLst>
                                          <p:attrName>style.visibility</p:attrName>
                                        </p:attrNameLst>
                                      </p:cBhvr>
                                      <p:to>
                                        <p:strVal val="visible"/>
                                      </p:to>
                                    </p:set>
                                    <p:animEffect transition="in" filter="box(out)">
                                      <p:cBhvr>
                                        <p:cTn id="42" dur="500"/>
                                        <p:tgtEl>
                                          <p:spTgt spid="107522">
                                            <p:txEl>
                                              <p:charRg st="67" end="8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07522">
                                            <p:txEl>
                                              <p:charRg st="82" end="93"/>
                                            </p:txEl>
                                          </p:spTgt>
                                        </p:tgtEl>
                                        <p:attrNameLst>
                                          <p:attrName>style.visibility</p:attrName>
                                        </p:attrNameLst>
                                      </p:cBhvr>
                                      <p:to>
                                        <p:strVal val="visible"/>
                                      </p:to>
                                    </p:set>
                                    <p:animEffect transition="in" filter="box(out)">
                                      <p:cBhvr>
                                        <p:cTn id="47" dur="500"/>
                                        <p:tgtEl>
                                          <p:spTgt spid="107522">
                                            <p:txEl>
                                              <p:charRg st="82" end="9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107522">
                                            <p:txEl>
                                              <p:charRg st="93" end="104"/>
                                            </p:txEl>
                                          </p:spTgt>
                                        </p:tgtEl>
                                        <p:attrNameLst>
                                          <p:attrName>style.visibility</p:attrName>
                                        </p:attrNameLst>
                                      </p:cBhvr>
                                      <p:to>
                                        <p:strVal val="visible"/>
                                      </p:to>
                                    </p:set>
                                    <p:animEffect transition="in" filter="box(out)">
                                      <p:cBhvr>
                                        <p:cTn id="52" dur="500"/>
                                        <p:tgtEl>
                                          <p:spTgt spid="107522">
                                            <p:txEl>
                                              <p:charRg st="93" end="10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07522">
                                            <p:txEl>
                                              <p:charRg st="104" end="115"/>
                                            </p:txEl>
                                          </p:spTgt>
                                        </p:tgtEl>
                                        <p:attrNameLst>
                                          <p:attrName>style.visibility</p:attrName>
                                        </p:attrNameLst>
                                      </p:cBhvr>
                                      <p:to>
                                        <p:strVal val="visible"/>
                                      </p:to>
                                    </p:set>
                                    <p:animEffect transition="in" filter="box(out)">
                                      <p:cBhvr>
                                        <p:cTn id="57" dur="500"/>
                                        <p:tgtEl>
                                          <p:spTgt spid="107522">
                                            <p:txEl>
                                              <p:charRg st="104" end="11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107522">
                                            <p:txEl>
                                              <p:charRg st="115" end="127"/>
                                            </p:txEl>
                                          </p:spTgt>
                                        </p:tgtEl>
                                        <p:attrNameLst>
                                          <p:attrName>style.visibility</p:attrName>
                                        </p:attrNameLst>
                                      </p:cBhvr>
                                      <p:to>
                                        <p:strVal val="visible"/>
                                      </p:to>
                                    </p:set>
                                    <p:animEffect transition="in" filter="box(out)">
                                      <p:cBhvr>
                                        <p:cTn id="62" dur="500"/>
                                        <p:tgtEl>
                                          <p:spTgt spid="107522">
                                            <p:txEl>
                                              <p:charRg st="115" end="1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uild="p"/>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古瓶荷花_2">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聚合">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fontScheme name="">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聚合_2">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fontScheme name="">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默认设计模板_3">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吉祥如意_2">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聚合_3">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fontScheme name="">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聚合_4">
  <a:themeElements>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CCEDB"/>
      </a:accent5>
      <a:accent6>
        <a:srgbClr val="C31B23"/>
      </a:accent6>
      <a:hlink>
        <a:srgbClr val="FF8119"/>
      </a:hlink>
      <a:folHlink>
        <a:srgbClr val="44B9E8"/>
      </a:folHlink>
    </a:clrScheme>
    <a:fontScheme name="">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16789</Words>
  <Application>WPS 演示</Application>
  <PresentationFormat/>
  <Paragraphs>914</Paragraphs>
  <Slides>91</Slides>
  <Notes>0</Notes>
  <HiddenSlides>0</HiddenSlides>
  <MMClips>0</MMClips>
  <ScaleCrop>false</ScaleCrop>
  <HeadingPairs>
    <vt:vector size="6" baseType="variant">
      <vt:variant>
        <vt:lpstr>已用的字体</vt:lpstr>
      </vt:variant>
      <vt:variant>
        <vt:i4>39</vt:i4>
      </vt:variant>
      <vt:variant>
        <vt:lpstr>主题</vt:lpstr>
      </vt:variant>
      <vt:variant>
        <vt:i4>10</vt:i4>
      </vt:variant>
      <vt:variant>
        <vt:lpstr>幻灯片标题</vt:lpstr>
      </vt:variant>
      <vt:variant>
        <vt:i4>91</vt:i4>
      </vt:variant>
    </vt:vector>
  </HeadingPairs>
  <TitlesOfParts>
    <vt:vector size="140" baseType="lpstr">
      <vt:lpstr>Arial</vt:lpstr>
      <vt:lpstr>宋体</vt:lpstr>
      <vt:lpstr>Wingdings</vt:lpstr>
      <vt:lpstr>Calibri</vt:lpstr>
      <vt:lpstr>华文细黑</vt:lpstr>
      <vt:lpstr>微软雅黑</vt:lpstr>
      <vt:lpstr>书体坊王学勤钢笔行书</vt:lpstr>
      <vt:lpstr>Wingdings 2</vt:lpstr>
      <vt:lpstr>Times New Roman</vt:lpstr>
      <vt:lpstr>黑体</vt:lpstr>
      <vt:lpstr>楷体_GB2312</vt:lpstr>
      <vt:lpstr>新宋体</vt:lpstr>
      <vt:lpstr>华文彩云</vt:lpstr>
      <vt:lpstr>华文新魏</vt:lpstr>
      <vt:lpstr>华文中宋</vt:lpstr>
      <vt:lpstr>汉仪楷体简</vt:lpstr>
      <vt:lpstr>Courier New</vt:lpstr>
      <vt:lpstr>Gulim</vt:lpstr>
      <vt:lpstr>Lucida Sans Unicode</vt:lpstr>
      <vt:lpstr>Wingdings 3</vt:lpstr>
      <vt:lpstr>Verdana</vt:lpstr>
      <vt:lpstr>华文行楷</vt:lpstr>
      <vt:lpstr>Arial Black</vt:lpstr>
      <vt:lpstr>Lucida Sans</vt:lpstr>
      <vt:lpstr>华文琥珀</vt:lpstr>
      <vt:lpstr>隶书</vt:lpstr>
      <vt:lpstr>华文楷体</vt:lpstr>
      <vt:lpstr>幼圆</vt:lpstr>
      <vt:lpstr>方正大黑简体</vt:lpstr>
      <vt:lpstr>汉仪方隶简</vt:lpstr>
      <vt:lpstr>方正姚体</vt:lpstr>
      <vt:lpstr>Franklin Gothic Medium</vt:lpstr>
      <vt:lpstr>Tahoma</vt:lpstr>
      <vt:lpstr>华文仿宋</vt:lpstr>
      <vt:lpstr>仿宋</vt:lpstr>
      <vt:lpstr>汉仪行楷简</vt:lpstr>
      <vt:lpstr>Symbol</vt:lpstr>
      <vt:lpstr>Arial Unicode MS</vt:lpstr>
      <vt:lpstr>华文行楷</vt:lpstr>
      <vt:lpstr>默认设计模板</vt:lpstr>
      <vt:lpstr>默认设计模板_2</vt:lpstr>
      <vt:lpstr>聚合</vt:lpstr>
      <vt:lpstr>聚合_2</vt:lpstr>
      <vt:lpstr>默认设计模板_3</vt:lpstr>
      <vt:lpstr>吉祥如意_2</vt:lpstr>
      <vt:lpstr>聚合_3</vt:lpstr>
      <vt:lpstr>聚合_4</vt:lpstr>
      <vt:lpstr>古瓶荷花</vt:lpstr>
      <vt:lpstr>古瓶荷花_2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吾厚吾德</cp:lastModifiedBy>
  <cp:revision>2</cp:revision>
  <dcterms:created xsi:type="dcterms:W3CDTF">2013-03-04T00:47:07Z</dcterms:created>
  <dcterms:modified xsi:type="dcterms:W3CDTF">2020-04-03T15:15:51Z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