
<file path=[Content_Types].xml><?xml version="1.0" encoding="utf-8"?>
<Types xmlns="http://schemas.openxmlformats.org/package/2006/content-types">
  <Default Extension="png" ContentType="image/png"/>
  <Default Extension="tiff" ContentType="image/tiff"/>
  <Default Extension="emf" ContentType="image/x-emf"/>
  <Default Extension="jpeg" ContentType="image/jpe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3"/>
    <p:sldId id="257" r:id="rId4"/>
    <p:sldId id="258" r:id="rId5"/>
    <p:sldId id="259" r:id="rId6"/>
    <p:sldId id="260" r:id="rId7"/>
    <p:sldId id="261" r:id="rId8"/>
    <p:sldId id="263" r:id="rId9"/>
    <p:sldId id="491" r:id="rId10"/>
    <p:sldId id="492" r:id="rId11"/>
    <p:sldId id="493" r:id="rId12"/>
    <p:sldId id="494" r:id="rId13"/>
    <p:sldId id="495" r:id="rId14"/>
    <p:sldId id="496" r:id="rId15"/>
    <p:sldId id="266" r:id="rId16"/>
    <p:sldId id="337" r:id="rId17"/>
    <p:sldId id="338" r:id="rId18"/>
    <p:sldId id="339" r:id="rId19"/>
    <p:sldId id="340" r:id="rId20"/>
    <p:sldId id="304" r:id="rId21"/>
    <p:sldId id="306" r:id="rId22"/>
    <p:sldId id="307" r:id="rId23"/>
    <p:sldId id="308" r:id="rId24"/>
    <p:sldId id="309" r:id="rId25"/>
    <p:sldId id="497" r:id="rId26"/>
    <p:sldId id="311" r:id="rId28"/>
    <p:sldId id="313" r:id="rId29"/>
    <p:sldId id="314" r:id="rId30"/>
    <p:sldId id="315" r:id="rId31"/>
    <p:sldId id="316" r:id="rId32"/>
    <p:sldId id="317" r:id="rId33"/>
    <p:sldId id="312" r:id="rId34"/>
    <p:sldId id="318" r:id="rId35"/>
    <p:sldId id="498" r:id="rId36"/>
    <p:sldId id="512" r:id="rId37"/>
    <p:sldId id="322" r:id="rId38"/>
    <p:sldId id="323" r:id="rId39"/>
    <p:sldId id="324" r:id="rId40"/>
    <p:sldId id="325" r:id="rId41"/>
    <p:sldId id="326" r:id="rId42"/>
    <p:sldId id="354" r:id="rId43"/>
    <p:sldId id="327" r:id="rId44"/>
    <p:sldId id="329" r:id="rId45"/>
    <p:sldId id="328" r:id="rId46"/>
    <p:sldId id="434" r:id="rId47"/>
    <p:sldId id="439" r:id="rId48"/>
    <p:sldId id="442" r:id="rId49"/>
    <p:sldId id="443" r:id="rId50"/>
    <p:sldId id="499" r:id="rId51"/>
    <p:sldId id="444" r:id="rId52"/>
    <p:sldId id="504" r:id="rId53"/>
    <p:sldId id="445" r:id="rId54"/>
    <p:sldId id="448" r:id="rId55"/>
    <p:sldId id="507" r:id="rId56"/>
    <p:sldId id="505" r:id="rId57"/>
    <p:sldId id="447" r:id="rId58"/>
    <p:sldId id="506" r:id="rId59"/>
    <p:sldId id="451" r:id="rId60"/>
    <p:sldId id="464" r:id="rId61"/>
    <p:sldId id="502" r:id="rId62"/>
    <p:sldId id="503" r:id="rId63"/>
    <p:sldId id="508" r:id="rId64"/>
    <p:sldId id="509" r:id="rId65"/>
    <p:sldId id="510" r:id="rId66"/>
    <p:sldId id="271" r:id="rId67"/>
    <p:sldId id="423" r:id="rId68"/>
    <p:sldId id="425" r:id="rId69"/>
    <p:sldId id="426" r:id="rId70"/>
    <p:sldId id="427" r:id="rId71"/>
    <p:sldId id="428" r:id="rId72"/>
    <p:sldId id="429" r:id="rId73"/>
    <p:sldId id="331" r:id="rId74"/>
    <p:sldId id="332" r:id="rId75"/>
    <p:sldId id="333" r:id="rId76"/>
    <p:sldId id="334" r:id="rId77"/>
    <p:sldId id="335" r:id="rId78"/>
    <p:sldId id="336" r:id="rId79"/>
    <p:sldId id="501" r:id="rId80"/>
    <p:sldId id="513" r:id="rId81"/>
    <p:sldId id="500" r:id="rId82"/>
    <p:sldId id="352" r:id="rId83"/>
    <p:sldId id="341" r:id="rId84"/>
    <p:sldId id="356" r:id="rId85"/>
    <p:sldId id="358" r:id="rId86"/>
    <p:sldId id="359" r:id="rId87"/>
    <p:sldId id="362" r:id="rId88"/>
    <p:sldId id="364" r:id="rId89"/>
    <p:sldId id="363" r:id="rId90"/>
    <p:sldId id="342" r:id="rId91"/>
    <p:sldId id="365" r:id="rId92"/>
    <p:sldId id="417" r:id="rId93"/>
    <p:sldId id="418" r:id="rId94"/>
    <p:sldId id="419" r:id="rId95"/>
    <p:sldId id="420" r:id="rId96"/>
    <p:sldId id="366" r:id="rId97"/>
    <p:sldId id="367" r:id="rId98"/>
    <p:sldId id="368" r:id="rId99"/>
    <p:sldId id="369" r:id="rId100"/>
    <p:sldId id="370" r:id="rId101"/>
    <p:sldId id="371" r:id="rId102"/>
    <p:sldId id="467" r:id="rId103"/>
    <p:sldId id="468" r:id="rId104"/>
    <p:sldId id="469" r:id="rId105"/>
    <p:sldId id="470" r:id="rId106"/>
    <p:sldId id="471" r:id="rId107"/>
    <p:sldId id="472" r:id="rId108"/>
    <p:sldId id="473" r:id="rId109"/>
    <p:sldId id="474" r:id="rId110"/>
    <p:sldId id="475" r:id="rId111"/>
    <p:sldId id="476" r:id="rId112"/>
    <p:sldId id="477" r:id="rId113"/>
    <p:sldId id="478" r:id="rId114"/>
    <p:sldId id="479" r:id="rId115"/>
    <p:sldId id="480" r:id="rId116"/>
    <p:sldId id="481" r:id="rId117"/>
    <p:sldId id="416" r:id="rId118"/>
    <p:sldId id="350" r:id="rId1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66"/>
    <a:srgbClr val="FF3300"/>
    <a:srgbClr val="092D7D"/>
    <a:srgbClr val="FBFEDA"/>
    <a:srgbClr val="0033CC"/>
    <a:srgbClr val="453ECE"/>
    <a:srgbClr val="FFFF99"/>
    <a:srgbClr val="210F8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4" autoAdjust="0"/>
    <p:restoredTop sz="94637" autoAdjust="0"/>
  </p:normalViewPr>
  <p:slideViewPr>
    <p:cSldViewPr>
      <p:cViewPr>
        <p:scale>
          <a:sx n="60" d="100"/>
          <a:sy n="60" d="100"/>
        </p:scale>
        <p:origin x="-1572" y="-2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notesMaster" Target="notesMasters/notesMaster1.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AB2877-B540-491A-896B-C1C6A835D5B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0676B5-F203-4569-92B2-F5731F167CF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0676B5-F203-4569-92B2-F5731F167CF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0676B5-F203-4569-92B2-F5731F167CF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矩形 10"/>
          <p:cNvSpPr/>
          <p:nvPr userDrawn="1"/>
        </p:nvSpPr>
        <p:spPr>
          <a:xfrm>
            <a:off x="0" y="1"/>
            <a:ext cx="9144000" cy="1971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2201629"/>
            <a:ext cx="9144000" cy="18274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userDrawn="1"/>
        </p:nvSpPr>
        <p:spPr>
          <a:xfrm>
            <a:off x="755576" y="2201628"/>
            <a:ext cx="3528392" cy="1827451"/>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userDrawn="1"/>
        </p:nvSpPr>
        <p:spPr>
          <a:xfrm>
            <a:off x="785786" y="85702"/>
            <a:ext cx="4572032" cy="538609"/>
          </a:xfrm>
          <a:prstGeom prst="rect">
            <a:avLst/>
          </a:prstGeom>
          <a:noFill/>
        </p:spPr>
        <p:txBody>
          <a:bodyPr wrap="square" rtlCol="0">
            <a:spAutoFit/>
          </a:bodyPr>
          <a:lstStyle/>
          <a:p>
            <a:r>
              <a:rPr lang="zh-CN" altLang="en-US" b="1" dirty="0" smtClean="0">
                <a:solidFill>
                  <a:srgbClr val="0B3593"/>
                </a:solidFill>
                <a:latin typeface="华文隶书" pitchFamily="2" charset="-122"/>
                <a:ea typeface="华文隶书" pitchFamily="2" charset="-122"/>
              </a:rPr>
              <a:t>北京市房山区教师进修学校</a:t>
            </a:r>
            <a:endParaRPr lang="en-US" altLang="zh-CN" b="1" dirty="0" smtClean="0">
              <a:solidFill>
                <a:srgbClr val="0B3593"/>
              </a:solidFill>
              <a:latin typeface="华文隶书" pitchFamily="2" charset="-122"/>
              <a:ea typeface="华文隶书" pitchFamily="2" charset="-122"/>
            </a:endParaRPr>
          </a:p>
          <a:p>
            <a:r>
              <a:rPr lang="en-US" altLang="zh-CN" sz="1100" b="1" dirty="0" smtClean="0">
                <a:solidFill>
                  <a:srgbClr val="0B3593"/>
                </a:solidFill>
                <a:latin typeface="Arial Unicode MS" pitchFamily="34" charset="-122"/>
                <a:ea typeface="Arial Unicode MS" pitchFamily="34" charset="-122"/>
                <a:cs typeface="Arial Unicode MS" pitchFamily="34" charset="-122"/>
              </a:rPr>
              <a:t>Bei</a:t>
            </a:r>
            <a:r>
              <a:rPr lang="en-US" altLang="zh-CN" sz="1100" b="1" baseline="0" dirty="0" smtClean="0">
                <a:solidFill>
                  <a:srgbClr val="0B3593"/>
                </a:solidFill>
                <a:latin typeface="Arial Unicode MS" pitchFamily="34" charset="-122"/>
                <a:ea typeface="Arial Unicode MS" pitchFamily="34" charset="-122"/>
                <a:cs typeface="Arial Unicode MS" pitchFamily="34" charset="-122"/>
              </a:rPr>
              <a:t> jing Fangshan Teachers Training College</a:t>
            </a:r>
            <a:endParaRPr lang="zh-CN" altLang="en-US" sz="1100" b="1" dirty="0">
              <a:solidFill>
                <a:srgbClr val="0B3593"/>
              </a:solidFill>
              <a:latin typeface="Arial Unicode MS" pitchFamily="34" charset="-122"/>
              <a:ea typeface="Arial Unicode MS" pitchFamily="34" charset="-122"/>
              <a:cs typeface="Arial Unicode MS" pitchFamily="34" charset="-122"/>
            </a:endParaRPr>
          </a:p>
        </p:txBody>
      </p:sp>
      <p:pic>
        <p:nvPicPr>
          <p:cNvPr id="2050" name="Picture 2"/>
          <p:cNvPicPr>
            <a:picLocks noChangeAspect="1" noChangeArrowheads="1"/>
          </p:cNvPicPr>
          <p:nvPr userDrawn="1"/>
        </p:nvPicPr>
        <p:blipFill>
          <a:blip r:embed="rId2" cstate="print"/>
          <a:srcRect/>
          <a:stretch>
            <a:fillRect/>
          </a:stretch>
        </p:blipFill>
        <p:spPr bwMode="auto">
          <a:xfrm>
            <a:off x="1" y="4029080"/>
            <a:ext cx="9144000" cy="219343"/>
          </a:xfrm>
          <a:prstGeom prst="rect">
            <a:avLst/>
          </a:prstGeom>
          <a:noFill/>
          <a:ln w="9525">
            <a:noFill/>
            <a:miter lim="800000"/>
            <a:headEnd/>
            <a:tailEnd/>
          </a:ln>
          <a:effectLst/>
        </p:spPr>
      </p:pic>
      <p:pic>
        <p:nvPicPr>
          <p:cNvPr id="13" name="Picture 11" descr="111"/>
          <p:cNvPicPr>
            <a:picLocks noChangeAspect="1" noChangeArrowheads="1"/>
          </p:cNvPicPr>
          <p:nvPr userDrawn="1"/>
        </p:nvPicPr>
        <p:blipFill>
          <a:blip r:embed="rId3" cstate="print"/>
          <a:srcRect/>
          <a:stretch>
            <a:fillRect/>
          </a:stretch>
        </p:blipFill>
        <p:spPr bwMode="auto">
          <a:xfrm>
            <a:off x="142844" y="85701"/>
            <a:ext cx="571504" cy="691411"/>
          </a:xfrm>
          <a:prstGeom prst="rect">
            <a:avLst/>
          </a:prstGeom>
          <a:noFill/>
          <a:ln w="9525">
            <a:noFill/>
            <a:miter lim="800000"/>
            <a:headEnd/>
            <a:tailEnd/>
          </a:ln>
        </p:spPr>
      </p:pic>
      <p:pic>
        <p:nvPicPr>
          <p:cNvPr id="10" name="Picture 5" descr="C:\Users\jx\Desktop\111ok_副本.jpg"/>
          <p:cNvPicPr>
            <a:picLocks noChangeAspect="1" noChangeArrowheads="1"/>
          </p:cNvPicPr>
          <p:nvPr userDrawn="1"/>
        </p:nvPicPr>
        <p:blipFill>
          <a:blip r:embed="rId4" cstate="print"/>
          <a:srcRect/>
          <a:stretch>
            <a:fillRect/>
          </a:stretch>
        </p:blipFill>
        <p:spPr bwMode="auto">
          <a:xfrm>
            <a:off x="571472" y="761982"/>
            <a:ext cx="2829868" cy="3048021"/>
          </a:xfrm>
          <a:prstGeom prst="rect">
            <a:avLst/>
          </a:prstGeom>
          <a:ln>
            <a:noFill/>
          </a:ln>
          <a:effectLst>
            <a:outerShdw blurRad="292100" dist="139700" dir="2700000" algn="tl" rotWithShape="0">
              <a:srgbClr val="333333">
                <a:alpha val="65000"/>
              </a:srgb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
        <p:nvSpPr>
          <p:cNvPr id="4" name="Freeform 2"/>
          <p:cNvSpPr/>
          <p:nvPr/>
        </p:nvSpPr>
        <p:spPr bwMode="blackWhite">
          <a:xfrm>
            <a:off x="20638" y="12700"/>
            <a:ext cx="8896350" cy="6780213"/>
          </a:xfrm>
          <a:custGeom>
            <a:avLst/>
            <a:gdLst/>
            <a:ahLst/>
            <a:cxnLst>
              <a:cxn ang="0">
                <a:pos x="2822" y="0"/>
              </a:cxn>
              <a:cxn ang="0">
                <a:pos x="0" y="975"/>
              </a:cxn>
              <a:cxn ang="0">
                <a:pos x="2169" y="3619"/>
              </a:cxn>
              <a:cxn ang="0">
                <a:pos x="3985" y="1125"/>
              </a:cxn>
              <a:cxn ang="0">
                <a:pos x="2822" y="0"/>
              </a:cxn>
              <a:cxn ang="0">
                <a:pos x="2822" y="0"/>
              </a:cxn>
            </a:cxnLst>
            <a:rect l="0" t="0" r="r" b="b"/>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round/>
          </a:ln>
        </p:spPr>
        <p:txBody>
          <a:bodyPr/>
          <a:lstStyle/>
          <a:p>
            <a:pPr>
              <a:defRPr/>
            </a:pPr>
            <a:endParaRPr lang="zh-CN" altLang="en-US"/>
          </a:p>
        </p:txBody>
      </p:sp>
      <p:grpSp>
        <p:nvGrpSpPr>
          <p:cNvPr id="5" name="Group 8"/>
          <p:cNvGrpSpPr/>
          <p:nvPr/>
        </p:nvGrpSpPr>
        <p:grpSpPr bwMode="auto">
          <a:xfrm>
            <a:off x="195263" y="234950"/>
            <a:ext cx="3787775" cy="1778000"/>
            <a:chOff x="123" y="148"/>
            <a:chExt cx="2386" cy="1120"/>
          </a:xfrm>
        </p:grpSpPr>
        <p:sp>
          <p:nvSpPr>
            <p:cNvPr id="6" name="Freeform 9"/>
            <p:cNvSpPr/>
            <p:nvPr userDrawn="1"/>
          </p:nvSpPr>
          <p:spPr bwMode="auto">
            <a:xfrm>
              <a:off x="177" y="177"/>
              <a:ext cx="2250" cy="1017"/>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pPr>
                <a:defRPr/>
              </a:pPr>
              <a:endParaRPr lang="zh-CN" altLang="en-US"/>
            </a:p>
          </p:txBody>
        </p:sp>
        <p:sp>
          <p:nvSpPr>
            <p:cNvPr id="7" name="Freeform 10"/>
            <p:cNvSpPr/>
            <p:nvPr userDrawn="1"/>
          </p:nvSpPr>
          <p:spPr bwMode="auto">
            <a:xfrm>
              <a:off x="166" y="261"/>
              <a:ext cx="2244" cy="1007"/>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round/>
            </a:ln>
          </p:spPr>
          <p:txBody>
            <a:bodyPr/>
            <a:lstStyle/>
            <a:p>
              <a:pPr>
                <a:defRPr/>
              </a:pPr>
              <a:endParaRPr lang="zh-CN" altLang="en-US"/>
            </a:p>
          </p:txBody>
        </p:sp>
        <p:sp>
          <p:nvSpPr>
            <p:cNvPr id="8" name="Freeform 11"/>
            <p:cNvSpPr/>
            <p:nvPr userDrawn="1"/>
          </p:nvSpPr>
          <p:spPr bwMode="auto">
            <a:xfrm>
              <a:off x="474" y="344"/>
              <a:ext cx="1488" cy="919"/>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pPr>
                <a:defRPr/>
              </a:pPr>
              <a:endParaRPr lang="zh-CN" altLang="en-US"/>
            </a:p>
          </p:txBody>
        </p:sp>
        <p:grpSp>
          <p:nvGrpSpPr>
            <p:cNvPr id="9" name="Group 12"/>
            <p:cNvGrpSpPr/>
            <p:nvPr userDrawn="1"/>
          </p:nvGrpSpPr>
          <p:grpSpPr bwMode="auto">
            <a:xfrm>
              <a:off x="123" y="148"/>
              <a:ext cx="2386" cy="1081"/>
              <a:chOff x="123" y="148"/>
              <a:chExt cx="2386" cy="1081"/>
            </a:xfrm>
          </p:grpSpPr>
          <p:sp>
            <p:nvSpPr>
              <p:cNvPr id="10" name="Freeform 13"/>
              <p:cNvSpPr/>
              <p:nvPr userDrawn="1"/>
            </p:nvSpPr>
            <p:spPr bwMode="auto">
              <a:xfrm>
                <a:off x="2005" y="934"/>
                <a:ext cx="212" cy="214"/>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pPr>
                  <a:defRPr/>
                </a:pPr>
                <a:endParaRPr lang="zh-CN" altLang="en-US"/>
              </a:p>
            </p:txBody>
          </p:sp>
          <p:sp>
            <p:nvSpPr>
              <p:cNvPr id="11" name="Freeform 14"/>
              <p:cNvSpPr/>
              <p:nvPr userDrawn="1"/>
            </p:nvSpPr>
            <p:spPr bwMode="auto">
              <a:xfrm>
                <a:off x="123" y="148"/>
                <a:ext cx="2386" cy="108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pPr>
                  <a:defRPr/>
                </a:pPr>
                <a:endParaRPr lang="zh-CN" altLang="en-US"/>
              </a:p>
            </p:txBody>
          </p:sp>
          <p:sp>
            <p:nvSpPr>
              <p:cNvPr id="12" name="Freeform 15"/>
              <p:cNvSpPr/>
              <p:nvPr userDrawn="1"/>
            </p:nvSpPr>
            <p:spPr bwMode="auto">
              <a:xfrm>
                <a:off x="324" y="158"/>
                <a:ext cx="1686" cy="614"/>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pPr>
                  <a:defRPr/>
                </a:pPr>
                <a:endParaRPr lang="zh-CN" altLang="en-US"/>
              </a:p>
            </p:txBody>
          </p:sp>
          <p:sp>
            <p:nvSpPr>
              <p:cNvPr id="13" name="Freeform 16"/>
              <p:cNvSpPr/>
              <p:nvPr userDrawn="1"/>
            </p:nvSpPr>
            <p:spPr bwMode="auto">
              <a:xfrm>
                <a:off x="409" y="251"/>
                <a:ext cx="227" cy="410"/>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pPr>
                  <a:defRPr/>
                </a:pPr>
                <a:endParaRPr lang="zh-CN" altLang="en-US"/>
              </a:p>
            </p:txBody>
          </p:sp>
          <p:sp>
            <p:nvSpPr>
              <p:cNvPr id="14" name="Freeform 17"/>
              <p:cNvSpPr/>
              <p:nvPr userDrawn="1"/>
            </p:nvSpPr>
            <p:spPr bwMode="auto">
              <a:xfrm>
                <a:off x="846" y="536"/>
                <a:ext cx="691" cy="36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pPr>
                  <a:defRPr/>
                </a:pPr>
                <a:endParaRPr lang="zh-CN" altLang="en-US"/>
              </a:p>
            </p:txBody>
          </p:sp>
        </p:grpSp>
      </p:grpSp>
      <p:grpSp>
        <p:nvGrpSpPr>
          <p:cNvPr id="15" name="Group 18"/>
          <p:cNvGrpSpPr/>
          <p:nvPr/>
        </p:nvGrpSpPr>
        <p:grpSpPr bwMode="auto">
          <a:xfrm>
            <a:off x="7915275" y="4368800"/>
            <a:ext cx="742950" cy="1058863"/>
            <a:chOff x="4986" y="2752"/>
            <a:chExt cx="468" cy="667"/>
          </a:xfrm>
        </p:grpSpPr>
        <p:sp>
          <p:nvSpPr>
            <p:cNvPr id="16" name="Freeform 19"/>
            <p:cNvSpPr/>
            <p:nvPr userDrawn="1"/>
          </p:nvSpPr>
          <p:spPr bwMode="auto">
            <a:xfrm rot="7320404">
              <a:off x="4909" y="2936"/>
              <a:ext cx="629" cy="293"/>
            </a:xfrm>
            <a:custGeom>
              <a:avLst/>
              <a:gdLst/>
              <a:ahLst/>
              <a:cxnLst>
                <a:cxn ang="0">
                  <a:pos x="794" y="395"/>
                </a:cxn>
                <a:cxn ang="0">
                  <a:pos x="710" y="318"/>
                </a:cxn>
                <a:cxn ang="0">
                  <a:pos x="556" y="210"/>
                </a:cxn>
                <a:cxn ang="0">
                  <a:pos x="71" y="0"/>
                </a:cxn>
                <a:cxn ang="0">
                  <a:pos x="23" y="20"/>
                </a:cxn>
                <a:cxn ang="0">
                  <a:pos x="0" y="83"/>
                </a:cxn>
                <a:cxn ang="0">
                  <a:pos x="28" y="155"/>
                </a:cxn>
                <a:cxn ang="0">
                  <a:pos x="570" y="409"/>
                </a:cxn>
                <a:cxn ang="0">
                  <a:pos x="689" y="393"/>
                </a:cxn>
                <a:cxn ang="0">
                  <a:pos x="785" y="414"/>
                </a:cxn>
                <a:cxn ang="0">
                  <a:pos x="794" y="395"/>
                </a:cxn>
                <a:cxn ang="0">
                  <a:pos x="794" y="395"/>
                </a:cxn>
              </a:cxnLst>
              <a:rect l="0" t="0" r="r" b="b"/>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round/>
            </a:ln>
          </p:spPr>
          <p:txBody>
            <a:bodyPr/>
            <a:lstStyle/>
            <a:p>
              <a:pPr>
                <a:defRPr/>
              </a:pPr>
              <a:endParaRPr lang="zh-CN" altLang="en-US"/>
            </a:p>
          </p:txBody>
        </p:sp>
        <p:sp>
          <p:nvSpPr>
            <p:cNvPr id="17" name="Freeform 20"/>
            <p:cNvSpPr/>
            <p:nvPr userDrawn="1"/>
          </p:nvSpPr>
          <p:spPr bwMode="auto">
            <a:xfrm rot="7320404">
              <a:off x="4893" y="2923"/>
              <a:ext cx="627" cy="290"/>
            </a:xfrm>
            <a:custGeom>
              <a:avLst/>
              <a:gdLst/>
              <a:ahLst/>
              <a:cxnLst>
                <a:cxn ang="0">
                  <a:pos x="137" y="0"/>
                </a:cxn>
                <a:cxn ang="0">
                  <a:pos x="1331" y="519"/>
                </a:cxn>
                <a:cxn ang="0">
                  <a:pos x="1428" y="638"/>
                </a:cxn>
                <a:cxn ang="0">
                  <a:pos x="1586" y="792"/>
                </a:cxn>
                <a:cxn ang="0">
                  <a:pos x="1565" y="821"/>
                </a:cxn>
                <a:cxn ang="0">
                  <a:pos x="1350" y="787"/>
                </a:cxn>
                <a:cxn ang="0">
                  <a:pos x="1145" y="811"/>
                </a:cxn>
                <a:cxn ang="0">
                  <a:pos x="42" y="298"/>
                </a:cxn>
                <a:cxn ang="0">
                  <a:pos x="0" y="150"/>
                </a:cxn>
                <a:cxn ang="0">
                  <a:pos x="46" y="32"/>
                </a:cxn>
                <a:cxn ang="0">
                  <a:pos x="137" y="0"/>
                </a:cxn>
                <a:cxn ang="0">
                  <a:pos x="137" y="0"/>
                </a:cxn>
              </a:cxnLst>
              <a:rect l="0" t="0" r="r" b="b"/>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round/>
            </a:ln>
          </p:spPr>
          <p:txBody>
            <a:bodyPr/>
            <a:lstStyle/>
            <a:p>
              <a:pPr>
                <a:defRPr/>
              </a:pPr>
              <a:endParaRPr lang="zh-CN" altLang="en-US"/>
            </a:p>
          </p:txBody>
        </p:sp>
        <p:sp>
          <p:nvSpPr>
            <p:cNvPr id="18" name="Freeform 21"/>
            <p:cNvSpPr/>
            <p:nvPr userDrawn="1"/>
          </p:nvSpPr>
          <p:spPr bwMode="auto">
            <a:xfrm rot="7320404">
              <a:off x="5000" y="2913"/>
              <a:ext cx="416" cy="265"/>
            </a:xfrm>
            <a:custGeom>
              <a:avLst/>
              <a:gdLst/>
              <a:ahLst/>
              <a:cxnLst>
                <a:cxn ang="0">
                  <a:pos x="0" y="325"/>
                </a:cxn>
                <a:cxn ang="0">
                  <a:pos x="922" y="747"/>
                </a:cxn>
                <a:cxn ang="0">
                  <a:pos x="939" y="534"/>
                </a:cxn>
                <a:cxn ang="0">
                  <a:pos x="1049" y="422"/>
                </a:cxn>
                <a:cxn ang="0">
                  <a:pos x="78" y="0"/>
                </a:cxn>
                <a:cxn ang="0">
                  <a:pos x="0" y="127"/>
                </a:cxn>
                <a:cxn ang="0">
                  <a:pos x="0" y="325"/>
                </a:cxn>
                <a:cxn ang="0">
                  <a:pos x="0" y="325"/>
                </a:cxn>
              </a:cxnLst>
              <a:rect l="0" t="0" r="r" b="b"/>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round/>
            </a:ln>
          </p:spPr>
          <p:txBody>
            <a:bodyPr/>
            <a:lstStyle/>
            <a:p>
              <a:pPr>
                <a:defRPr/>
              </a:pPr>
              <a:endParaRPr lang="zh-CN" altLang="en-US"/>
            </a:p>
          </p:txBody>
        </p:sp>
        <p:grpSp>
          <p:nvGrpSpPr>
            <p:cNvPr id="19" name="Group 22"/>
            <p:cNvGrpSpPr/>
            <p:nvPr userDrawn="1"/>
          </p:nvGrpSpPr>
          <p:grpSpPr bwMode="auto">
            <a:xfrm>
              <a:off x="4986" y="2752"/>
              <a:ext cx="469" cy="667"/>
              <a:chOff x="4986" y="2752"/>
              <a:chExt cx="469" cy="667"/>
            </a:xfrm>
          </p:grpSpPr>
          <p:sp>
            <p:nvSpPr>
              <p:cNvPr id="20" name="Freeform 23"/>
              <p:cNvSpPr/>
              <p:nvPr userDrawn="1"/>
            </p:nvSpPr>
            <p:spPr bwMode="auto">
              <a:xfrm rot="7320404">
                <a:off x="4987" y="3190"/>
                <a:ext cx="59" cy="61"/>
              </a:xfrm>
              <a:custGeom>
                <a:avLst/>
                <a:gdLst/>
                <a:ahLst/>
                <a:cxnLst>
                  <a:cxn ang="0">
                    <a:pos x="110" y="0"/>
                  </a:cxn>
                  <a:cxn ang="0">
                    <a:pos x="40" y="66"/>
                  </a:cxn>
                  <a:cxn ang="0">
                    <a:pos x="0" y="173"/>
                  </a:cxn>
                  <a:cxn ang="0">
                    <a:pos x="80" y="160"/>
                  </a:cxn>
                  <a:cxn ang="0">
                    <a:pos x="103" y="84"/>
                  </a:cxn>
                  <a:cxn ang="0">
                    <a:pos x="150" y="27"/>
                  </a:cxn>
                  <a:cxn ang="0">
                    <a:pos x="110" y="0"/>
                  </a:cxn>
                  <a:cxn ang="0">
                    <a:pos x="110" y="0"/>
                  </a:cxn>
                </a:cxnLst>
                <a:rect l="0" t="0" r="r" b="b"/>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round/>
              </a:ln>
            </p:spPr>
            <p:txBody>
              <a:bodyPr/>
              <a:lstStyle/>
              <a:p>
                <a:pPr>
                  <a:defRPr/>
                </a:pPr>
                <a:endParaRPr lang="zh-CN" altLang="en-US"/>
              </a:p>
            </p:txBody>
          </p:sp>
          <p:sp>
            <p:nvSpPr>
              <p:cNvPr id="21" name="Freeform 24"/>
              <p:cNvSpPr/>
              <p:nvPr userDrawn="1"/>
            </p:nvSpPr>
            <p:spPr bwMode="auto">
              <a:xfrm rot="7320404">
                <a:off x="4887" y="2930"/>
                <a:ext cx="667" cy="311"/>
              </a:xfrm>
              <a:custGeom>
                <a:avLst/>
                <a:gdLst/>
                <a:ahLst/>
                <a:cxnLst>
                  <a:cxn ang="0">
                    <a:pos x="156" y="0"/>
                  </a:cxn>
                  <a:cxn ang="0">
                    <a:pos x="63" y="52"/>
                  </a:cxn>
                  <a:cxn ang="0">
                    <a:pos x="0" y="208"/>
                  </a:cxn>
                  <a:cxn ang="0">
                    <a:pos x="67" y="358"/>
                  </a:cxn>
                  <a:cxn ang="0">
                    <a:pos x="1182" y="867"/>
                  </a:cxn>
                  <a:cxn ang="0">
                    <a:pos x="1422" y="835"/>
                  </a:cxn>
                  <a:cxn ang="0">
                    <a:pos x="1616" y="880"/>
                  </a:cxn>
                  <a:cxn ang="0">
                    <a:pos x="1684" y="808"/>
                  </a:cxn>
                  <a:cxn ang="0">
                    <a:pos x="1502" y="664"/>
                  </a:cxn>
                  <a:cxn ang="0">
                    <a:pos x="1428" y="512"/>
                  </a:cxn>
                  <a:cxn ang="0">
                    <a:pos x="1369" y="527"/>
                  </a:cxn>
                  <a:cxn ang="0">
                    <a:pos x="1439" y="664"/>
                  </a:cxn>
                  <a:cxn ang="0">
                    <a:pos x="1578" y="810"/>
                  </a:cxn>
                  <a:cxn ang="0">
                    <a:pos x="1413" y="787"/>
                  </a:cxn>
                  <a:cxn ang="0">
                    <a:pos x="1219" y="814"/>
                  </a:cxn>
                  <a:cxn ang="0">
                    <a:pos x="1255" y="650"/>
                  </a:cxn>
                  <a:cxn ang="0">
                    <a:pos x="1338" y="538"/>
                  </a:cxn>
                  <a:cxn ang="0">
                    <a:pos x="1241" y="552"/>
                  </a:cxn>
                  <a:cxn ang="0">
                    <a:pos x="1165" y="658"/>
                  </a:cxn>
                  <a:cxn ang="0">
                    <a:pos x="1139" y="791"/>
                  </a:cxn>
                  <a:cxn ang="0">
                    <a:pos x="107" y="310"/>
                  </a:cxn>
                  <a:cxn ang="0">
                    <a:pos x="80" y="215"/>
                  </a:cxn>
                  <a:cxn ang="0">
                    <a:pos x="103" y="95"/>
                  </a:cxn>
                  <a:cxn ang="0">
                    <a:pos x="217" y="0"/>
                  </a:cxn>
                  <a:cxn ang="0">
                    <a:pos x="156" y="0"/>
                  </a:cxn>
                  <a:cxn ang="0">
                    <a:pos x="156" y="0"/>
                  </a:cxn>
                </a:cxnLst>
                <a:rect l="0" t="0" r="r" b="b"/>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round/>
              </a:ln>
            </p:spPr>
            <p:txBody>
              <a:bodyPr/>
              <a:lstStyle/>
              <a:p>
                <a:pPr>
                  <a:defRPr/>
                </a:pPr>
                <a:endParaRPr lang="zh-CN" altLang="en-US"/>
              </a:p>
            </p:txBody>
          </p:sp>
          <p:sp>
            <p:nvSpPr>
              <p:cNvPr id="22" name="Freeform 25"/>
              <p:cNvSpPr/>
              <p:nvPr userDrawn="1"/>
            </p:nvSpPr>
            <p:spPr bwMode="auto">
              <a:xfrm rot="7320404">
                <a:off x="5062" y="2997"/>
                <a:ext cx="472" cy="176"/>
              </a:xfrm>
              <a:custGeom>
                <a:avLst/>
                <a:gdLst/>
                <a:ahLst/>
                <a:cxnLst>
                  <a:cxn ang="0">
                    <a:pos x="100" y="0"/>
                  </a:cxn>
                  <a:cxn ang="0">
                    <a:pos x="1190" y="490"/>
                  </a:cxn>
                  <a:cxn ang="0">
                    <a:pos x="1076" y="500"/>
                  </a:cxn>
                  <a:cxn ang="0">
                    <a:pos x="0" y="27"/>
                  </a:cxn>
                  <a:cxn ang="0">
                    <a:pos x="100" y="0"/>
                  </a:cxn>
                  <a:cxn ang="0">
                    <a:pos x="100" y="0"/>
                  </a:cxn>
                </a:cxnLst>
                <a:rect l="0" t="0" r="r" b="b"/>
                <a:pathLst>
                  <a:path w="1190" h="500">
                    <a:moveTo>
                      <a:pt x="100" y="0"/>
                    </a:moveTo>
                    <a:lnTo>
                      <a:pt x="1190" y="490"/>
                    </a:lnTo>
                    <a:lnTo>
                      <a:pt x="1076" y="500"/>
                    </a:lnTo>
                    <a:lnTo>
                      <a:pt x="0" y="27"/>
                    </a:lnTo>
                    <a:lnTo>
                      <a:pt x="100" y="0"/>
                    </a:lnTo>
                    <a:lnTo>
                      <a:pt x="100" y="0"/>
                    </a:lnTo>
                    <a:close/>
                  </a:path>
                </a:pathLst>
              </a:custGeom>
              <a:solidFill>
                <a:schemeClr val="accent2"/>
              </a:solidFill>
              <a:ln w="9525">
                <a:noFill/>
                <a:round/>
              </a:ln>
            </p:spPr>
            <p:txBody>
              <a:bodyPr/>
              <a:lstStyle/>
              <a:p>
                <a:pPr>
                  <a:defRPr/>
                </a:pPr>
                <a:endParaRPr lang="zh-CN" altLang="en-US"/>
              </a:p>
            </p:txBody>
          </p:sp>
          <p:sp>
            <p:nvSpPr>
              <p:cNvPr id="23" name="Freeform 26"/>
              <p:cNvSpPr/>
              <p:nvPr userDrawn="1"/>
            </p:nvSpPr>
            <p:spPr bwMode="auto">
              <a:xfrm rot="7320404">
                <a:off x="5364" y="2873"/>
                <a:ext cx="63" cy="118"/>
              </a:xfrm>
              <a:custGeom>
                <a:avLst/>
                <a:gdLst/>
                <a:ahLst/>
                <a:cxnLst>
                  <a:cxn ang="0">
                    <a:pos x="116" y="0"/>
                  </a:cxn>
                  <a:cxn ang="0">
                    <a:pos x="19" y="106"/>
                  </a:cxn>
                  <a:cxn ang="0">
                    <a:pos x="0" y="230"/>
                  </a:cxn>
                  <a:cxn ang="0">
                    <a:pos x="33" y="314"/>
                  </a:cxn>
                  <a:cxn ang="0">
                    <a:pos x="94" y="335"/>
                  </a:cxn>
                  <a:cxn ang="0">
                    <a:pos x="76" y="154"/>
                  </a:cxn>
                  <a:cxn ang="0">
                    <a:pos x="160" y="17"/>
                  </a:cxn>
                  <a:cxn ang="0">
                    <a:pos x="116" y="0"/>
                  </a:cxn>
                  <a:cxn ang="0">
                    <a:pos x="116" y="0"/>
                  </a:cxn>
                </a:cxnLst>
                <a:rect l="0" t="0" r="r" b="b"/>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round/>
              </a:ln>
            </p:spPr>
            <p:txBody>
              <a:bodyPr/>
              <a:lstStyle/>
              <a:p>
                <a:pPr>
                  <a:defRPr/>
                </a:pPr>
                <a:endParaRPr lang="zh-CN" altLang="en-US"/>
              </a:p>
            </p:txBody>
          </p:sp>
          <p:sp>
            <p:nvSpPr>
              <p:cNvPr id="24" name="Freeform 27"/>
              <p:cNvSpPr/>
              <p:nvPr userDrawn="1"/>
            </p:nvSpPr>
            <p:spPr bwMode="auto">
              <a:xfrm rot="7320404">
                <a:off x="5137" y="3000"/>
                <a:ext cx="193" cy="104"/>
              </a:xfrm>
              <a:custGeom>
                <a:avLst/>
                <a:gdLst/>
                <a:ahLst/>
                <a:cxnLst>
                  <a:cxn ang="0">
                    <a:pos x="14" y="34"/>
                  </a:cxn>
                  <a:cxn ang="0">
                    <a:pos x="160" y="66"/>
                  </a:cxn>
                  <a:cxn ang="0">
                    <a:pos x="324" y="137"/>
                  </a:cxn>
                  <a:cxn ang="0">
                    <a:pos x="440" y="243"/>
                  </a:cxn>
                  <a:cxn ang="0">
                    <a:pos x="326" y="230"/>
                  </a:cxn>
                  <a:cxn ang="0">
                    <a:pos x="139" y="146"/>
                  </a:cxn>
                  <a:cxn ang="0">
                    <a:pos x="50" y="80"/>
                  </a:cxn>
                  <a:cxn ang="0">
                    <a:pos x="107" y="163"/>
                  </a:cxn>
                  <a:cxn ang="0">
                    <a:pos x="272" y="270"/>
                  </a:cxn>
                  <a:cxn ang="0">
                    <a:pos x="466" y="296"/>
                  </a:cxn>
                  <a:cxn ang="0">
                    <a:pos x="489" y="224"/>
                  </a:cxn>
                  <a:cxn ang="0">
                    <a:pos x="394" y="120"/>
                  </a:cxn>
                  <a:cxn ang="0">
                    <a:pos x="170" y="17"/>
                  </a:cxn>
                  <a:cxn ang="0">
                    <a:pos x="0" y="0"/>
                  </a:cxn>
                  <a:cxn ang="0">
                    <a:pos x="14" y="34"/>
                  </a:cxn>
                  <a:cxn ang="0">
                    <a:pos x="14" y="34"/>
                  </a:cxn>
                </a:cxnLst>
                <a:rect l="0" t="0" r="r" b="b"/>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round/>
              </a:ln>
            </p:spPr>
            <p:txBody>
              <a:bodyPr/>
              <a:lstStyle/>
              <a:p>
                <a:pPr>
                  <a:defRPr/>
                </a:pPr>
                <a:endParaRPr lang="zh-CN" altLang="en-US"/>
              </a:p>
            </p:txBody>
          </p:sp>
        </p:grpSp>
      </p:grpSp>
      <p:sp>
        <p:nvSpPr>
          <p:cNvPr id="25" name="Freeform 28"/>
          <p:cNvSpPr/>
          <p:nvPr/>
        </p:nvSpPr>
        <p:spPr bwMode="auto">
          <a:xfrm>
            <a:off x="901700" y="5054600"/>
            <a:ext cx="6807200" cy="728663"/>
          </a:xfrm>
          <a:custGeom>
            <a:avLst/>
            <a:gdLst/>
            <a:ahLst/>
            <a:cxnLst>
              <a:cxn ang="0">
                <a:pos x="0" y="0"/>
              </a:cxn>
              <a:cxn ang="0">
                <a:pos x="816" y="256"/>
              </a:cxn>
              <a:cxn ang="0">
                <a:pos x="1560" y="144"/>
              </a:cxn>
              <a:cxn ang="0">
                <a:pos x="1856" y="376"/>
              </a:cxn>
              <a:cxn ang="0">
                <a:pos x="2344" y="152"/>
              </a:cxn>
              <a:cxn ang="0">
                <a:pos x="3536" y="456"/>
              </a:cxn>
              <a:cxn ang="0">
                <a:pos x="4288" y="136"/>
              </a:cxn>
            </a:cxnLst>
            <a:rect l="0" t="0" r="r" b="b"/>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solidFill>
            <a:prstDash val="solid"/>
            <a:round/>
          </a:ln>
          <a:effectLst/>
        </p:spPr>
        <p:txBody>
          <a:bodyPr/>
          <a:lstStyle/>
          <a:p>
            <a:pPr>
              <a:defRPr/>
            </a:pPr>
            <a:endParaRPr lang="zh-CN" altLang="en-US"/>
          </a:p>
        </p:txBody>
      </p:sp>
      <p:sp>
        <p:nvSpPr>
          <p:cNvPr id="26" name="Freeform 29"/>
          <p:cNvSpPr/>
          <p:nvPr/>
        </p:nvSpPr>
        <p:spPr bwMode="auto">
          <a:xfrm>
            <a:off x="4076700" y="1930400"/>
            <a:ext cx="889000" cy="381000"/>
          </a:xfrm>
          <a:custGeom>
            <a:avLst/>
            <a:gdLst/>
            <a:ahLst/>
            <a:cxnLst>
              <a:cxn ang="0">
                <a:pos x="0" y="32"/>
              </a:cxn>
              <a:cxn ang="0">
                <a:pos x="280" y="144"/>
              </a:cxn>
              <a:cxn ang="0">
                <a:pos x="448" y="16"/>
              </a:cxn>
              <a:cxn ang="0">
                <a:pos x="560" y="240"/>
              </a:cxn>
            </a:cxnLst>
            <a:rect l="0" t="0" r="r" b="b"/>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mpd="sng">
            <a:solidFill>
              <a:schemeClr val="tx2"/>
            </a:solidFill>
            <a:round/>
          </a:ln>
          <a:effectLst/>
        </p:spPr>
        <p:txBody>
          <a:bodyPr/>
          <a:lstStyle/>
          <a:p>
            <a:pPr>
              <a:defRPr/>
            </a:pPr>
            <a:endParaRPr lang="zh-CN" altLang="en-US"/>
          </a:p>
        </p:txBody>
      </p:sp>
      <p:sp>
        <p:nvSpPr>
          <p:cNvPr id="129027" name="Rectangle 3"/>
          <p:cNvSpPr>
            <a:spLocks noGrp="1" noChangeArrowheads="1"/>
          </p:cNvSpPr>
          <p:nvPr>
            <p:ph type="ctrTitle"/>
          </p:nvPr>
        </p:nvSpPr>
        <p:spPr>
          <a:xfrm>
            <a:off x="1371600" y="1511300"/>
            <a:ext cx="6400800" cy="2273300"/>
          </a:xfrm>
          <a:effectLst>
            <a:outerShdw dist="45791" dir="2021404" algn="ctr" rotWithShape="0">
              <a:schemeClr val="bg2"/>
            </a:outerShdw>
          </a:effectLst>
        </p:spPr>
        <p:txBody>
          <a:bodyPr/>
          <a:lstStyle>
            <a:lvl1pPr>
              <a:defRPr>
                <a:solidFill>
                  <a:schemeClr val="tx2"/>
                </a:solidFill>
                <a:effectLst>
                  <a:outerShdw blurRad="38100" dist="38100" dir="2700000" algn="tl">
                    <a:srgbClr val="C0C0C0"/>
                  </a:outerShdw>
                </a:effectLst>
              </a:defRPr>
            </a:lvl1pPr>
          </a:lstStyle>
          <a:p>
            <a:r>
              <a:rPr lang="zh-CN" altLang="en-US"/>
              <a:t>单击此处编辑母版标题样式</a:t>
            </a:r>
            <a:endParaRPr lang="zh-CN" altLang="en-US"/>
          </a:p>
        </p:txBody>
      </p:sp>
      <p:sp>
        <p:nvSpPr>
          <p:cNvPr id="129028" name="Rectangle 4"/>
          <p:cNvSpPr>
            <a:spLocks noGrp="1" noChangeArrowheads="1"/>
          </p:cNvSpPr>
          <p:nvPr>
            <p:ph type="subTitle" idx="1"/>
          </p:nvPr>
        </p:nvSpPr>
        <p:spPr>
          <a:xfrm>
            <a:off x="1549400" y="4051300"/>
            <a:ext cx="6032500" cy="1003300"/>
          </a:xfrm>
        </p:spPr>
        <p:txBody>
          <a:bodyPr/>
          <a:lstStyle>
            <a:lvl1pPr marL="0" indent="0" algn="ctr">
              <a:buFontTx/>
              <a:buNone/>
              <a:defRPr sz="2800">
                <a:effectLst>
                  <a:outerShdw blurRad="38100" dist="38100" dir="2700000" algn="tl">
                    <a:srgbClr val="C0C0C0"/>
                  </a:outerShdw>
                </a:effectLst>
              </a:defRPr>
            </a:lvl1pPr>
          </a:lstStyle>
          <a:p>
            <a:r>
              <a:rPr lang="zh-CN" altLang="en-US"/>
              <a:t>单击此处编辑母版副标题样式</a:t>
            </a:r>
            <a:endParaRPr lang="zh-CN" altLang="en-US"/>
          </a:p>
        </p:txBody>
      </p:sp>
      <p:sp>
        <p:nvSpPr>
          <p:cNvPr id="27" name="Rectangle 5"/>
          <p:cNvSpPr>
            <a:spLocks noGrp="1" noChangeArrowheads="1"/>
          </p:cNvSpPr>
          <p:nvPr>
            <p:ph type="dt" sz="half" idx="10"/>
          </p:nvPr>
        </p:nvSpPr>
        <p:spPr>
          <a:xfrm>
            <a:off x="685800" y="6248400"/>
            <a:ext cx="1905000" cy="457200"/>
          </a:xfrm>
        </p:spPr>
        <p:txBody>
          <a:bodyPr/>
          <a:lstStyle>
            <a:lvl1pPr>
              <a:defRPr smtClean="0"/>
            </a:lvl1pPr>
          </a:lstStyle>
          <a:p>
            <a:pPr>
              <a:defRPr/>
            </a:pPr>
            <a:endParaRPr lang="en-US" altLang="zh-CN"/>
          </a:p>
        </p:txBody>
      </p:sp>
      <p:sp>
        <p:nvSpPr>
          <p:cNvPr id="28" name="Rectangle 6"/>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ltLang="zh-CN"/>
          </a:p>
        </p:txBody>
      </p:sp>
      <p:sp>
        <p:nvSpPr>
          <p:cNvPr id="29" name="Rectangle 7"/>
          <p:cNvSpPr>
            <a:spLocks noGrp="1" noChangeArrowheads="1"/>
          </p:cNvSpPr>
          <p:nvPr>
            <p:ph type="sldNum" sz="quarter" idx="12"/>
          </p:nvPr>
        </p:nvSpPr>
        <p:spPr>
          <a:xfrm>
            <a:off x="6553200" y="6248400"/>
            <a:ext cx="1905000" cy="457200"/>
          </a:xfrm>
          <a:prstGeom prst="rect">
            <a:avLst/>
          </a:prstGeom>
        </p:spPr>
        <p:txBody>
          <a:bodyPr/>
          <a:lstStyle>
            <a:lvl1pPr>
              <a:defRPr smtClean="0"/>
            </a:lvl1pPr>
          </a:lstStyle>
          <a:p>
            <a:pPr>
              <a:defRPr/>
            </a:pPr>
            <a:fld id="{D915FB9E-6F4A-4B49-8F66-8116800F20E4}"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73051"/>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9"/>
            <a:ext cx="5486400" cy="80486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C4303E3-0360-460E-AFA9-1C900063302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5857884" y="6492876"/>
            <a:ext cx="3214710" cy="365125"/>
          </a:xfrm>
          <a:prstGeom prst="rect">
            <a:avLst/>
          </a:prstGeom>
        </p:spPr>
        <p:txBody>
          <a:bodyPr/>
          <a:lstStyle/>
          <a:p>
            <a:fld id="{DD020C69-B66F-47DB-87F5-C6F37A7CAC9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image" Target="../media/image2.png"/><Relationship Id="rId28" Type="http://schemas.openxmlformats.org/officeDocument/2006/relationships/image" Target="../media/image4.png"/><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42910" y="3214687"/>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303E3-0360-460E-AFA9-1C9000633029}" type="datetimeFigureOut">
              <a:rPr lang="zh-CN" altLang="en-US" smtClean="0"/>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pic>
        <p:nvPicPr>
          <p:cNvPr id="1029" name="Picture 5"/>
          <p:cNvPicPr>
            <a:picLocks noChangeAspect="1" noChangeArrowheads="1"/>
          </p:cNvPicPr>
          <p:nvPr/>
        </p:nvPicPr>
        <p:blipFill>
          <a:blip r:embed="rId28" cstate="print"/>
          <a:srcRect/>
          <a:stretch>
            <a:fillRect/>
          </a:stretch>
        </p:blipFill>
        <p:spPr bwMode="auto">
          <a:xfrm>
            <a:off x="0" y="1"/>
            <a:ext cx="9144000" cy="971551"/>
          </a:xfrm>
          <a:prstGeom prst="rect">
            <a:avLst/>
          </a:prstGeom>
          <a:noFill/>
          <a:ln w="9525">
            <a:noFill/>
            <a:miter lim="800000"/>
            <a:headEnd/>
            <a:tailEnd/>
          </a:ln>
          <a:effectLst/>
        </p:spPr>
      </p:pic>
      <p:sp>
        <p:nvSpPr>
          <p:cNvPr id="12" name="矩形 11"/>
          <p:cNvSpPr/>
          <p:nvPr/>
        </p:nvSpPr>
        <p:spPr bwMode="auto">
          <a:xfrm>
            <a:off x="3" y="6476688"/>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TextBox 12"/>
          <p:cNvSpPr txBox="1"/>
          <p:nvPr/>
        </p:nvSpPr>
        <p:spPr>
          <a:xfrm>
            <a:off x="785786" y="85702"/>
            <a:ext cx="4572032" cy="538609"/>
          </a:xfrm>
          <a:prstGeom prst="rect">
            <a:avLst/>
          </a:prstGeom>
          <a:noFill/>
        </p:spPr>
        <p:txBody>
          <a:bodyPr wrap="square" rtlCol="0">
            <a:spAutoFit/>
          </a:bodyPr>
          <a:lstStyle/>
          <a:p>
            <a:r>
              <a:rPr lang="zh-CN" altLang="en-US" b="1" dirty="0" smtClean="0">
                <a:solidFill>
                  <a:schemeClr val="bg1"/>
                </a:solidFill>
                <a:latin typeface="华文隶书" pitchFamily="2" charset="-122"/>
                <a:ea typeface="华文隶书" pitchFamily="2" charset="-122"/>
              </a:rPr>
              <a:t>北京市房山区教师进修学校</a:t>
            </a:r>
            <a:endParaRPr lang="en-US" altLang="zh-CN" b="1" dirty="0" smtClean="0">
              <a:solidFill>
                <a:schemeClr val="bg1"/>
              </a:solidFill>
              <a:latin typeface="华文隶书" pitchFamily="2" charset="-122"/>
              <a:ea typeface="华文隶书" pitchFamily="2" charset="-122"/>
            </a:endParaRPr>
          </a:p>
          <a:p>
            <a:r>
              <a:rPr lang="en-US" altLang="zh-CN" sz="1100" b="1" dirty="0" smtClean="0">
                <a:solidFill>
                  <a:schemeClr val="bg1"/>
                </a:solidFill>
                <a:latin typeface="Arial Unicode MS" pitchFamily="34" charset="-122"/>
                <a:ea typeface="Arial Unicode MS" pitchFamily="34" charset="-122"/>
                <a:cs typeface="Arial Unicode MS" pitchFamily="34" charset="-122"/>
              </a:rPr>
              <a:t>Bei</a:t>
            </a:r>
            <a:r>
              <a:rPr lang="en-US" altLang="zh-CN" sz="1100" b="1" baseline="0" dirty="0" smtClean="0">
                <a:solidFill>
                  <a:schemeClr val="bg1"/>
                </a:solidFill>
                <a:latin typeface="Arial Unicode MS" pitchFamily="34" charset="-122"/>
                <a:ea typeface="Arial Unicode MS" pitchFamily="34" charset="-122"/>
                <a:cs typeface="Arial Unicode MS" pitchFamily="34" charset="-122"/>
              </a:rPr>
              <a:t> jing Fangshan Teachers Training College</a:t>
            </a:r>
            <a:endParaRPr lang="zh-CN" altLang="en-US" sz="1100" b="1" dirty="0">
              <a:solidFill>
                <a:schemeClr val="bg1"/>
              </a:solidFill>
              <a:latin typeface="Arial Unicode MS" pitchFamily="34" charset="-122"/>
              <a:ea typeface="Arial Unicode MS" pitchFamily="34" charset="-122"/>
              <a:cs typeface="Arial Unicode MS" pitchFamily="34" charset="-122"/>
            </a:endParaRPr>
          </a:p>
        </p:txBody>
      </p:sp>
      <p:pic>
        <p:nvPicPr>
          <p:cNvPr id="14" name="Picture 11" descr="111"/>
          <p:cNvPicPr>
            <a:picLocks noChangeAspect="1" noChangeArrowheads="1"/>
          </p:cNvPicPr>
          <p:nvPr/>
        </p:nvPicPr>
        <p:blipFill>
          <a:blip r:embed="rId29" cstate="print"/>
          <a:srcRect/>
          <a:stretch>
            <a:fillRect/>
          </a:stretch>
        </p:blipFill>
        <p:spPr bwMode="auto">
          <a:xfrm>
            <a:off x="142844" y="85701"/>
            <a:ext cx="571504" cy="691411"/>
          </a:xfrm>
          <a:prstGeom prst="rect">
            <a:avLst/>
          </a:prstGeom>
          <a:noFill/>
          <a:ln w="9525">
            <a:noFill/>
            <a:miter lim="800000"/>
            <a:headEnd/>
            <a:tailEnd/>
          </a:ln>
        </p:spPr>
      </p:pic>
      <p:sp>
        <p:nvSpPr>
          <p:cNvPr id="15" name="TextBox 14"/>
          <p:cNvSpPr txBox="1"/>
          <p:nvPr/>
        </p:nvSpPr>
        <p:spPr>
          <a:xfrm>
            <a:off x="6357982" y="6462264"/>
            <a:ext cx="3357554" cy="61555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600" b="0" dirty="0" smtClean="0">
                <a:solidFill>
                  <a:schemeClr val="bg1"/>
                </a:solidFill>
                <a:latin typeface="华文行楷" pitchFamily="2" charset="-122"/>
                <a:ea typeface="华文行楷" pitchFamily="2" charset="-122"/>
              </a:rPr>
              <a:t>道德思想至上   学术精神至高</a:t>
            </a:r>
            <a:endParaRPr lang="zh-CN" altLang="en-US" sz="1600" b="0" dirty="0" smtClean="0">
              <a:solidFill>
                <a:schemeClr val="bg1"/>
              </a:solidFill>
              <a:latin typeface="华文行楷" pitchFamily="2" charset="-122"/>
              <a:ea typeface="华文行楷" pitchFamily="2" charset="-122"/>
            </a:endParaRPr>
          </a:p>
          <a:p>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9.GIF"/><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tiff"/><Relationship Id="rId1" Type="http://schemas.openxmlformats.org/officeDocument/2006/relationships/image" Target="../media/image1.tif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tiff"/><Relationship Id="rId1" Type="http://schemas.openxmlformats.org/officeDocument/2006/relationships/image" Target="../media/image1.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8405;&#35835;&#35745;&#26102;&#22120;.exe" TargetMode="External"/><Relationship Id="rId1" Type="http://schemas.openxmlformats.org/officeDocument/2006/relationships/hyperlink" Target="&#30524;&#33041;&#26426;&#33021;&#35757;&#32451;/&#30524;&#33041;&#26426;&#33021;&#35757;&#32451;2.ppt"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hyperlink" Target="20171115+&#26803;&#29702;&#25955;&#25991;&#30340;&#24863;&#24773;&#33033;&#32476;+&#35838;&#20214;+&#26446;&#39321;&#38401;.ppt" TargetMode="External"/><Relationship Id="rId1" Type="http://schemas.openxmlformats.org/officeDocument/2006/relationships/hyperlink" Target="&#35299;&#35835;&#29366;&#29289;&#25955;&#25991;&#20043;&#8220;&#29289;&#8221;&#29579;&#25991;&#38745;.pptx"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14.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47864" y="1844824"/>
            <a:ext cx="5796136" cy="2308324"/>
          </a:xfrm>
          <a:prstGeom prst="rect">
            <a:avLst/>
          </a:prstGeom>
          <a:solidFill>
            <a:srgbClr val="092D7D"/>
          </a:solidFill>
        </p:spPr>
        <p:txBody>
          <a:bodyPr wrap="square" rtlCol="0">
            <a:spAutoFit/>
          </a:bodyPr>
          <a:lstStyle/>
          <a:p>
            <a:r>
              <a:rPr lang="zh-CN" altLang="en-US" sz="4800" b="1" dirty="0" smtClean="0">
                <a:solidFill>
                  <a:srgbClr val="FFFF00"/>
                </a:solidFill>
                <a:latin typeface="黑体" panose="02010609060101010101" pitchFamily="49" charset="-122"/>
                <a:ea typeface="黑体" panose="02010609060101010101" pitchFamily="49" charset="-122"/>
              </a:rPr>
              <a:t>站得高点</a:t>
            </a:r>
            <a:endParaRPr lang="en-US" altLang="zh-CN" sz="4800" b="1" dirty="0" smtClean="0">
              <a:solidFill>
                <a:srgbClr val="FFFF00"/>
              </a:solidFill>
              <a:latin typeface="黑体" panose="02010609060101010101" pitchFamily="49" charset="-122"/>
              <a:ea typeface="黑体" panose="02010609060101010101" pitchFamily="49" charset="-122"/>
            </a:endParaRPr>
          </a:p>
          <a:p>
            <a:r>
              <a:rPr lang="zh-CN" altLang="en-US" sz="4800" b="1" dirty="0" smtClean="0">
                <a:solidFill>
                  <a:srgbClr val="FFFF00"/>
                </a:solidFill>
                <a:latin typeface="黑体" panose="02010609060101010101" pitchFamily="49" charset="-122"/>
                <a:ea typeface="黑体" panose="02010609060101010101" pitchFamily="49" charset="-122"/>
              </a:rPr>
              <a:t>    看得远点</a:t>
            </a:r>
            <a:endParaRPr lang="en-US" altLang="zh-CN" sz="4800" b="1" dirty="0" smtClean="0">
              <a:solidFill>
                <a:srgbClr val="FFFF00"/>
              </a:solidFill>
              <a:latin typeface="黑体" panose="02010609060101010101" pitchFamily="49" charset="-122"/>
              <a:ea typeface="黑体" panose="02010609060101010101" pitchFamily="49" charset="-122"/>
            </a:endParaRPr>
          </a:p>
          <a:p>
            <a:r>
              <a:rPr lang="zh-CN" altLang="en-US" sz="4800" b="1" dirty="0" smtClean="0">
                <a:solidFill>
                  <a:srgbClr val="FFFF00"/>
                </a:solidFill>
                <a:latin typeface="黑体" panose="02010609060101010101" pitchFamily="49" charset="-122"/>
                <a:ea typeface="黑体" panose="02010609060101010101" pitchFamily="49" charset="-122"/>
              </a:rPr>
              <a:t>        练得实</a:t>
            </a:r>
            <a:r>
              <a:rPr lang="zh-CN" altLang="en-US" sz="4800" b="1" dirty="0">
                <a:solidFill>
                  <a:srgbClr val="FFFF00"/>
                </a:solidFill>
                <a:latin typeface="黑体" panose="02010609060101010101" pitchFamily="49" charset="-122"/>
                <a:ea typeface="黑体" panose="02010609060101010101" pitchFamily="49" charset="-122"/>
              </a:rPr>
              <a:t>点</a:t>
            </a:r>
            <a:endParaRPr lang="zh-CN" altLang="en-US" sz="4800" b="1" dirty="0">
              <a:solidFill>
                <a:srgbClr val="FFFF00"/>
              </a:solidFill>
              <a:latin typeface="黑体" panose="02010609060101010101" pitchFamily="49" charset="-122"/>
              <a:ea typeface="黑体" panose="02010609060101010101" pitchFamily="49" charset="-122"/>
            </a:endParaRPr>
          </a:p>
        </p:txBody>
      </p:sp>
      <p:sp>
        <p:nvSpPr>
          <p:cNvPr id="3" name="TextBox 2"/>
          <p:cNvSpPr txBox="1"/>
          <p:nvPr/>
        </p:nvSpPr>
        <p:spPr>
          <a:xfrm>
            <a:off x="3851920" y="4677139"/>
            <a:ext cx="4648030" cy="954107"/>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北京市房山区教师进修学校</a:t>
            </a:r>
            <a:endParaRPr lang="en-US" altLang="zh-CN" sz="2800" b="1" dirty="0" smtClean="0">
              <a:latin typeface="黑体" panose="02010609060101010101" pitchFamily="49" charset="-122"/>
              <a:ea typeface="黑体" panose="02010609060101010101" pitchFamily="49" charset="-122"/>
            </a:endParaRPr>
          </a:p>
          <a:p>
            <a:pPr algn="ctr"/>
            <a:r>
              <a:rPr lang="zh-CN" altLang="en-US" sz="2800" b="1" dirty="0" smtClean="0">
                <a:latin typeface="黑体" panose="02010609060101010101" pitchFamily="49" charset="-122"/>
                <a:ea typeface="黑体" panose="02010609060101010101" pitchFamily="49" charset="-122"/>
              </a:rPr>
              <a:t>任 全 林</a:t>
            </a:r>
            <a:endParaRPr lang="zh-CN" altLang="en-US" sz="2800" b="1" dirty="0">
              <a:latin typeface="黑体" panose="02010609060101010101" pitchFamily="49" charset="-122"/>
              <a:ea typeface="黑体" panose="02010609060101010101" pitchFamily="49" charset="-122"/>
            </a:endParaRPr>
          </a:p>
        </p:txBody>
      </p:sp>
      <p:sp>
        <p:nvSpPr>
          <p:cNvPr id="5" name="圆角矩形 4"/>
          <p:cNvSpPr/>
          <p:nvPr/>
        </p:nvSpPr>
        <p:spPr>
          <a:xfrm>
            <a:off x="5004048" y="188640"/>
            <a:ext cx="3888432" cy="648072"/>
          </a:xfrm>
          <a:prstGeom prst="round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rgbClr val="FF0000"/>
                </a:solidFill>
                <a:latin typeface="楷体" pitchFamily="49" charset="-122"/>
                <a:ea typeface="楷体" pitchFamily="49" charset="-122"/>
              </a:rPr>
              <a:t>2018</a:t>
            </a:r>
            <a:r>
              <a:rPr lang="zh-CN" altLang="en-US" sz="2400" b="1" dirty="0" smtClean="0">
                <a:solidFill>
                  <a:srgbClr val="FF0000"/>
                </a:solidFill>
                <a:latin typeface="楷体" pitchFamily="49" charset="-122"/>
                <a:ea typeface="楷体" pitchFamily="49" charset="-122"/>
              </a:rPr>
              <a:t>年</a:t>
            </a:r>
            <a:r>
              <a:rPr lang="en-US" altLang="zh-CN" sz="2400" b="1" dirty="0" smtClean="0">
                <a:solidFill>
                  <a:srgbClr val="FF0000"/>
                </a:solidFill>
                <a:latin typeface="楷体" pitchFamily="49" charset="-122"/>
                <a:ea typeface="楷体" pitchFamily="49" charset="-122"/>
              </a:rPr>
              <a:t>9</a:t>
            </a:r>
            <a:r>
              <a:rPr lang="zh-CN" altLang="en-US" sz="2400" b="1" dirty="0" smtClean="0">
                <a:solidFill>
                  <a:srgbClr val="FF0000"/>
                </a:solidFill>
                <a:latin typeface="楷体" pitchFamily="49" charset="-122"/>
                <a:ea typeface="楷体" pitchFamily="49" charset="-122"/>
              </a:rPr>
              <a:t>月河北正定培训</a:t>
            </a:r>
            <a:endParaRPr lang="zh-CN" altLang="en-US" sz="24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179512" y="1124744"/>
            <a:ext cx="8964488" cy="5328592"/>
          </a:xfrm>
        </p:spPr>
        <p:txBody>
          <a:bodyPr>
            <a:normAutofit fontScale="70000" lnSpcReduction="20000"/>
          </a:bodyPr>
          <a:lstStyle/>
          <a:p>
            <a:pPr algn="just"/>
            <a:r>
              <a:rPr lang="zh-CN" altLang="en-US" b="1" dirty="0">
                <a:solidFill>
                  <a:srgbClr val="333333"/>
                </a:solidFill>
                <a:latin typeface="黑体" panose="02010609060101010101" pitchFamily="49" charset="-122"/>
                <a:ea typeface="黑体" panose="02010609060101010101" pitchFamily="49" charset="-122"/>
              </a:rPr>
              <a:t>（一）聚焦“立德树人”，上好“一课堂”，着力凸显价值引领</a:t>
            </a:r>
            <a:endParaRPr lang="zh-CN" altLang="en-US" b="1" dirty="0">
              <a:solidFill>
                <a:srgbClr val="333333"/>
              </a:solidFill>
              <a:latin typeface="黑体" panose="02010609060101010101" pitchFamily="49" charset="-122"/>
              <a:ea typeface="黑体" panose="02010609060101010101" pitchFamily="49" charset="-122"/>
            </a:endParaRPr>
          </a:p>
          <a:p>
            <a:pPr algn="just"/>
            <a:r>
              <a:rPr lang="zh-CN" altLang="en-US" sz="3400" dirty="0" smtClean="0">
                <a:solidFill>
                  <a:srgbClr val="333333"/>
                </a:solidFill>
                <a:latin typeface="华文中宋" panose="02010600040101010101" pitchFamily="2" charset="-122"/>
                <a:ea typeface="华文中宋" panose="02010600040101010101" pitchFamily="2" charset="-122"/>
              </a:rPr>
              <a:t>高考</a:t>
            </a:r>
            <a:r>
              <a:rPr lang="zh-CN" altLang="en-US" sz="3400" dirty="0">
                <a:solidFill>
                  <a:srgbClr val="333333"/>
                </a:solidFill>
                <a:latin typeface="华文中宋" panose="02010600040101010101" pitchFamily="2" charset="-122"/>
                <a:ea typeface="华文中宋" panose="02010600040101010101" pitchFamily="2" charset="-122"/>
              </a:rPr>
              <a:t>是高校选才育人的第一道关，高考要成为落实立德树人根本任务的有效途径和重要载体。在</a:t>
            </a:r>
            <a:r>
              <a:rPr lang="zh-CN" altLang="en-US" sz="3400" dirty="0">
                <a:solidFill>
                  <a:srgbClr val="E70808"/>
                </a:solidFill>
                <a:latin typeface="华文中宋" panose="02010600040101010101" pitchFamily="2" charset="-122"/>
                <a:ea typeface="华文中宋" panose="02010600040101010101" pitchFamily="2" charset="-122"/>
              </a:rPr>
              <a:t>高考命题工作中要以立德树人为引领，坚持不懈培育和弘扬社会主义核心价值观，传承和发扬中华优秀传统文化，助力实现“四个正确认识”</a:t>
            </a:r>
            <a:r>
              <a:rPr lang="zh-CN" altLang="en-US" sz="3400" dirty="0">
                <a:solidFill>
                  <a:srgbClr val="333333"/>
                </a:solidFill>
                <a:latin typeface="华文中宋" panose="02010600040101010101" pitchFamily="2" charset="-122"/>
                <a:ea typeface="华文中宋" panose="02010600040101010101" pitchFamily="2" charset="-122"/>
              </a:rPr>
              <a:t>，进一步强化、凸显高考的思想教育和价值引领作用</a:t>
            </a:r>
            <a:r>
              <a:rPr lang="zh-CN" altLang="en-US" sz="3400" dirty="0" smtClean="0">
                <a:solidFill>
                  <a:srgbClr val="333333"/>
                </a:solidFill>
                <a:latin typeface="华文中宋" panose="02010600040101010101" pitchFamily="2" charset="-122"/>
                <a:ea typeface="华文中宋" panose="02010600040101010101" pitchFamily="2" charset="-122"/>
              </a:rPr>
              <a:t>。</a:t>
            </a:r>
            <a:endParaRPr lang="en-US" altLang="zh-CN" sz="3400" dirty="0" smtClean="0">
              <a:solidFill>
                <a:srgbClr val="333333"/>
              </a:solidFill>
              <a:latin typeface="华文中宋" panose="02010600040101010101" pitchFamily="2" charset="-122"/>
              <a:ea typeface="华文中宋" panose="02010600040101010101" pitchFamily="2" charset="-122"/>
            </a:endParaRPr>
          </a:p>
          <a:p>
            <a:r>
              <a:rPr lang="zh-CN" altLang="en-US" sz="3400" dirty="0">
                <a:latin typeface="华文中宋" panose="02010600040101010101" pitchFamily="2" charset="-122"/>
                <a:ea typeface="华文中宋" panose="02010600040101010101" pitchFamily="2" charset="-122"/>
              </a:rPr>
              <a:t>今后的高考将更加凸显“立德树人”的教育功能。</a:t>
            </a:r>
            <a:r>
              <a:rPr lang="zh-CN" altLang="en-US" sz="3400" dirty="0">
                <a:solidFill>
                  <a:srgbClr val="FF0000"/>
                </a:solidFill>
                <a:latin typeface="华文中宋" panose="02010600040101010101" pitchFamily="2" charset="-122"/>
                <a:ea typeface="华文中宋" panose="02010600040101010101" pitchFamily="2" charset="-122"/>
              </a:rPr>
              <a:t>语文的名篇默写、文言文阅读</a:t>
            </a:r>
            <a:r>
              <a:rPr lang="zh-CN" altLang="en-US" sz="3400" dirty="0">
                <a:latin typeface="华文中宋" panose="02010600040101010101" pitchFamily="2" charset="-122"/>
                <a:ea typeface="华文中宋" panose="02010600040101010101" pitchFamily="2" charset="-122"/>
              </a:rPr>
              <a:t>，政治、历史、地理试题的背景材料，将更加侧重从优秀文学作品和历史、现实积淀中，</a:t>
            </a:r>
            <a:r>
              <a:rPr lang="zh-CN" altLang="en-US" sz="3400" dirty="0">
                <a:solidFill>
                  <a:srgbClr val="0000FF"/>
                </a:solidFill>
                <a:latin typeface="华文中宋" panose="02010600040101010101" pitchFamily="2" charset="-122"/>
                <a:ea typeface="华文中宋" panose="02010600040101010101" pitchFamily="2" charset="-122"/>
              </a:rPr>
              <a:t>精心选粹饱含人文精神与时代气息的素材</a:t>
            </a:r>
            <a:r>
              <a:rPr lang="zh-CN" altLang="en-US" sz="3400" dirty="0">
                <a:latin typeface="华文中宋" panose="02010600040101010101" pitchFamily="2" charset="-122"/>
                <a:ea typeface="华文中宋" panose="02010600040101010101" pitchFamily="2" charset="-122"/>
              </a:rPr>
              <a:t>，引导学生热爱祖国的语言文字和博大精深的文明，感受认同社会主义核心价值观深厚的内涵。</a:t>
            </a:r>
            <a:endParaRPr lang="zh-CN" altLang="en-US" sz="3400" dirty="0">
              <a:latin typeface="华文中宋" panose="02010600040101010101" pitchFamily="2" charset="-122"/>
              <a:ea typeface="华文中宋" panose="02010600040101010101" pitchFamily="2" charset="-122"/>
            </a:endParaRPr>
          </a:p>
          <a:p>
            <a:r>
              <a:rPr lang="zh-CN" altLang="en-US" sz="3400" dirty="0">
                <a:solidFill>
                  <a:srgbClr val="FF0000"/>
                </a:solidFill>
                <a:latin typeface="华文中宋" panose="02010600040101010101" pitchFamily="2" charset="-122"/>
                <a:ea typeface="华文中宋" panose="02010600040101010101" pitchFamily="2" charset="-122"/>
              </a:rPr>
              <a:t>独特的历史和文化</a:t>
            </a:r>
            <a:r>
              <a:rPr lang="zh-CN" altLang="en-US" sz="3400" dirty="0">
                <a:latin typeface="华文中宋" panose="02010600040101010101" pitchFamily="2" charset="-122"/>
                <a:ea typeface="华文中宋" panose="02010600040101010101" pitchFamily="2" charset="-122"/>
              </a:rPr>
              <a:t>是立德树人的底气和底蕴，今后的高考将更加</a:t>
            </a:r>
            <a:r>
              <a:rPr lang="zh-CN" altLang="en-US" sz="3400" dirty="0">
                <a:solidFill>
                  <a:srgbClr val="FF0000"/>
                </a:solidFill>
                <a:latin typeface="华文中宋" panose="02010600040101010101" pitchFamily="2" charset="-122"/>
                <a:ea typeface="华文中宋" panose="02010600040101010101" pitchFamily="2" charset="-122"/>
              </a:rPr>
              <a:t>重视对传统文化</a:t>
            </a:r>
            <a:r>
              <a:rPr lang="zh-CN" altLang="en-US" sz="3400" dirty="0">
                <a:latin typeface="华文中宋" panose="02010600040101010101" pitchFamily="2" charset="-122"/>
                <a:ea typeface="华文中宋" panose="02010600040101010101" pitchFamily="2" charset="-122"/>
              </a:rPr>
              <a:t>的考查。名篇名句、历史典故、各类遗产，考生们不能临时抱佛脚地去背，应在日常学习生活中有意识地去亲近、熟悉。把传统文化学习作为语文等科目的重要组成部分。</a:t>
            </a:r>
            <a:endParaRPr lang="zh-CN" altLang="en-US" sz="3400"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068960"/>
            <a:ext cx="8229600" cy="1143000"/>
          </a:xfrm>
          <a:solidFill>
            <a:schemeClr val="accent6">
              <a:lumMod val="40000"/>
              <a:lumOff val="60000"/>
            </a:schemeClr>
          </a:solidFill>
        </p:spPr>
        <p:txBody>
          <a:bodyPr/>
          <a:lstStyle/>
          <a:p>
            <a:r>
              <a:rPr lang="zh-CN" altLang="en-US" b="1" dirty="0">
                <a:solidFill>
                  <a:srgbClr val="0000FF"/>
                </a:solidFill>
                <a:latin typeface="黑体" panose="02010609060101010101" pitchFamily="49" charset="-122"/>
                <a:ea typeface="黑体" panose="02010609060101010101" pitchFamily="49" charset="-122"/>
              </a:rPr>
              <a:t>抒发真情</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精习布局</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琢磨语言</a:t>
            </a:r>
            <a:endParaRPr lang="zh-CN" altLang="en-US" dirty="0">
              <a:solidFill>
                <a:srgbClr val="0000FF"/>
              </a:solidFill>
            </a:endParaRPr>
          </a:p>
        </p:txBody>
      </p:sp>
      <p:sp>
        <p:nvSpPr>
          <p:cNvPr id="4" name="圆角矩形 3"/>
          <p:cNvSpPr/>
          <p:nvPr/>
        </p:nvSpPr>
        <p:spPr>
          <a:xfrm>
            <a:off x="1403648" y="1340768"/>
            <a:ext cx="4032448" cy="1224136"/>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solidFill>
                  <a:srgbClr val="FF0000"/>
                </a:solidFill>
                <a:latin typeface="黑体" panose="02010609060101010101" pitchFamily="49" charset="-122"/>
                <a:ea typeface="黑体" panose="02010609060101010101" pitchFamily="49" charset="-122"/>
              </a:rPr>
              <a:t>作文备考</a:t>
            </a:r>
            <a:endParaRPr lang="zh-CN" altLang="en-US" sz="6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15616" y="188640"/>
            <a:ext cx="4248472" cy="864096"/>
          </a:xfrm>
          <a:prstGeom prst="roundRect">
            <a:avLst/>
          </a:prstGeom>
          <a:solidFill>
            <a:schemeClr val="tx1">
              <a:lumMod val="85000"/>
              <a:lumOff val="15000"/>
            </a:schemeClr>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3200" b="1" dirty="0" smtClean="0">
                <a:solidFill>
                  <a:srgbClr val="FFFF00"/>
                </a:solidFill>
                <a:latin typeface="黑体" panose="02010609060101010101" pitchFamily="49" charset="-122"/>
                <a:ea typeface="黑体" panose="02010609060101010101" pitchFamily="49" charset="-122"/>
              </a:rPr>
              <a:t>㈠</a:t>
            </a:r>
            <a:r>
              <a:rPr lang="zh-CN" altLang="en-US" sz="3200" b="1" dirty="0" smtClean="0">
                <a:solidFill>
                  <a:srgbClr val="FFFF00"/>
                </a:solidFill>
                <a:latin typeface="黑体" panose="02010609060101010101" pitchFamily="49" charset="-122"/>
                <a:ea typeface="黑体" panose="02010609060101010101" pitchFamily="49" charset="-122"/>
              </a:rPr>
              <a:t>抒发真情彰显真意</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6" name="圆角矩形 5"/>
          <p:cNvSpPr/>
          <p:nvPr/>
        </p:nvSpPr>
        <p:spPr>
          <a:xfrm>
            <a:off x="467544" y="1484784"/>
            <a:ext cx="8352928" cy="489654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zh-CN" sz="2800" b="1" dirty="0">
                <a:solidFill>
                  <a:srgbClr val="FFFFFF"/>
                </a:solidFill>
              </a:rPr>
              <a:t>叶圣陶曾说：“作文就是用笔来说话。作文要说真话，说实在的话，说自己的话，不说假话、空话、套话。”（《学作文报》题词）教育前辈陶行知先生的谆谆教诲更是家喻户晓：“千教万教，教人求真；千学万学，学做真人。”鲁迅先生在《作文的秘诀》一文中也深刻指出：作文若真有秘诀的话，那就是“有真意，去粉饰，少做作，勿卖弄而已。”三位大师的话，都在昭示着一个道理：作文就是做人。既要做到“感情真挚”，又要做到“思想健康”。</a:t>
            </a:r>
            <a:endParaRPr lang="zh-CN" altLang="en-US" sz="2800" b="1" dirty="0" smtClean="0">
              <a:solidFill>
                <a:srgbClr val="FFFFFF"/>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31640" y="188640"/>
            <a:ext cx="6480720"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0000FF"/>
                </a:solidFill>
                <a:latin typeface="楷体" pitchFamily="49" charset="-122"/>
                <a:ea typeface="楷体" pitchFamily="49" charset="-122"/>
              </a:rPr>
              <a:t>例</a:t>
            </a:r>
            <a:r>
              <a:rPr lang="en-US" altLang="zh-CN" sz="4000" b="1" dirty="0" smtClean="0">
                <a:solidFill>
                  <a:srgbClr val="0000FF"/>
                </a:solidFill>
                <a:latin typeface="楷体" pitchFamily="49" charset="-122"/>
                <a:ea typeface="楷体" pitchFamily="49" charset="-122"/>
              </a:rPr>
              <a:t>1</a:t>
            </a:r>
            <a:r>
              <a:rPr lang="zh-CN" altLang="en-US" sz="4000" b="1" dirty="0" smtClean="0">
                <a:solidFill>
                  <a:srgbClr val="0000FF"/>
                </a:solidFill>
                <a:latin typeface="楷体" pitchFamily="49" charset="-122"/>
                <a:ea typeface="楷体" pitchFamily="49" charset="-122"/>
              </a:rPr>
              <a:t>：含蓄</a:t>
            </a:r>
            <a:endParaRPr lang="zh-CN" altLang="en-US" sz="4000" b="1" dirty="0">
              <a:solidFill>
                <a:srgbClr val="0000FF"/>
              </a:solidFill>
              <a:latin typeface="楷体" pitchFamily="49" charset="-122"/>
              <a:ea typeface="楷体" pitchFamily="49" charset="-122"/>
            </a:endParaRPr>
          </a:p>
        </p:txBody>
      </p:sp>
      <p:sp>
        <p:nvSpPr>
          <p:cNvPr id="5" name="圆角矩形 4"/>
          <p:cNvSpPr/>
          <p:nvPr/>
        </p:nvSpPr>
        <p:spPr>
          <a:xfrm>
            <a:off x="251520" y="1268760"/>
            <a:ext cx="8712968" cy="53285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0000FF"/>
                </a:solidFill>
              </a:rPr>
              <a:t>　　</a:t>
            </a:r>
            <a:r>
              <a:rPr lang="zh-CN" altLang="zh-CN" sz="2000" b="1" dirty="0" smtClean="0">
                <a:solidFill>
                  <a:srgbClr val="0000FF"/>
                </a:solidFill>
              </a:rPr>
              <a:t>老式</a:t>
            </a:r>
            <a:r>
              <a:rPr lang="zh-CN" altLang="zh-CN" sz="2000" b="1" dirty="0">
                <a:solidFill>
                  <a:srgbClr val="0000FF"/>
                </a:solidFill>
              </a:rPr>
              <a:t>挂钟“当当当”敲了三下，爷爷带着屋外凛冽的寒气进来了，一边摘帽子换鞋‍，一边指着袖子上的破洞对奶奶</a:t>
            </a:r>
            <a:r>
              <a:rPr lang="zh-CN" altLang="zh-CN" sz="2000" b="1" dirty="0" smtClean="0">
                <a:solidFill>
                  <a:srgbClr val="0000FF"/>
                </a:solidFill>
              </a:rPr>
              <a:t>说‍</a:t>
            </a:r>
            <a:r>
              <a:rPr lang="zh-CN" altLang="zh-CN" sz="2000" b="1" dirty="0">
                <a:solidFill>
                  <a:srgbClr val="0000FF"/>
                </a:solidFill>
              </a:rPr>
              <a:t>：“老婆子，袖子被门外铁丝挂烂了。‍”</a:t>
            </a:r>
            <a:endParaRPr lang="zh-CN" altLang="zh-CN" sz="2000" b="1" dirty="0">
              <a:solidFill>
                <a:srgbClr val="0000FF"/>
              </a:solidFill>
            </a:endParaRPr>
          </a:p>
          <a:p>
            <a:r>
              <a:rPr lang="zh-CN" altLang="en-US" sz="2000" b="1" dirty="0">
                <a:solidFill>
                  <a:srgbClr val="0000FF"/>
                </a:solidFill>
              </a:rPr>
              <a:t>　</a:t>
            </a:r>
            <a:r>
              <a:rPr lang="zh-CN" altLang="en-US" sz="2000" b="1" dirty="0" smtClean="0">
                <a:solidFill>
                  <a:srgbClr val="0000FF"/>
                </a:solidFill>
              </a:rPr>
              <a:t>　</a:t>
            </a:r>
            <a:r>
              <a:rPr lang="zh-CN" altLang="zh-CN" sz="2000" b="1" dirty="0" smtClean="0">
                <a:solidFill>
                  <a:srgbClr val="0000FF"/>
                </a:solidFill>
              </a:rPr>
              <a:t>奶奶</a:t>
            </a:r>
            <a:r>
              <a:rPr lang="zh-CN" altLang="zh-CN" sz="2000" b="1" dirty="0">
                <a:solidFill>
                  <a:srgbClr val="0000FF"/>
                </a:solidFill>
              </a:rPr>
              <a:t>正坐在小矮凳上拿着放大镜，费力的看报纸，听见门口的动静，微微抬起头来瞥了一眼，然后又把头埋进报纸里，回了句‍：“老头子‍，去去去，就你事儿多‍。袖子破了我不管，自己补去。‍”</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爷爷</a:t>
            </a:r>
            <a:r>
              <a:rPr lang="zh-CN" altLang="zh-CN" sz="2000" b="1" dirty="0">
                <a:solidFill>
                  <a:srgbClr val="0000FF"/>
                </a:solidFill>
              </a:rPr>
              <a:t>悻悻‍地搓了搓手，‍‍朝我尴尬的笑了笑。‍‍我却是早已习惯了他们之间这种日常拌嘴。</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爷爷</a:t>
            </a:r>
            <a:r>
              <a:rPr lang="zh-CN" altLang="zh-CN" sz="2000" b="1" dirty="0">
                <a:solidFill>
                  <a:srgbClr val="0000FF"/>
                </a:solidFill>
              </a:rPr>
              <a:t>已经进了屋，‍‍可奶奶总是时不时的抬起头来，向衣帽架瞟一眼，‍‍又迅速低下头去，‍‍眉头一紧。又听见屋外寒风的咆哮，‍‍叹口气。‍‍</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这时</a:t>
            </a:r>
            <a:r>
              <a:rPr lang="zh-CN" altLang="zh-CN" sz="2000" b="1" dirty="0">
                <a:solidFill>
                  <a:srgbClr val="0000FF"/>
                </a:solidFill>
              </a:rPr>
              <a:t>，‍‍爷爷忽然急匆匆地从房间里快步走出，‍‍对奶奶</a:t>
            </a:r>
            <a:r>
              <a:rPr lang="zh-CN" altLang="zh-CN" sz="2000" b="1" dirty="0" smtClean="0">
                <a:solidFill>
                  <a:srgbClr val="0000FF"/>
                </a:solidFill>
              </a:rPr>
              <a:t>说：</a:t>
            </a:r>
            <a:r>
              <a:rPr lang="zh-CN" altLang="zh-CN" sz="2000" b="1" dirty="0">
                <a:solidFill>
                  <a:srgbClr val="0000FF"/>
                </a:solidFill>
              </a:rPr>
              <a:t>“老婆子，‍‍有要紧事出去一下。”他手里似乎攥着什么东西，‍‍反</a:t>
            </a:r>
            <a:r>
              <a:rPr lang="zh-CN" altLang="zh-CN" sz="2000" b="1" dirty="0" smtClean="0">
                <a:solidFill>
                  <a:srgbClr val="0000FF"/>
                </a:solidFill>
              </a:rPr>
              <a:t>了</a:t>
            </a:r>
            <a:r>
              <a:rPr lang="zh-CN" altLang="en-US" sz="2000" b="1" dirty="0" smtClean="0">
                <a:solidFill>
                  <a:srgbClr val="0000FF"/>
                </a:solidFill>
              </a:rPr>
              <a:t>一</a:t>
            </a:r>
            <a:r>
              <a:rPr lang="zh-CN" altLang="zh-CN" sz="2000" b="1" dirty="0" smtClean="0">
                <a:solidFill>
                  <a:srgbClr val="0000FF"/>
                </a:solidFill>
              </a:rPr>
              <a:t>下</a:t>
            </a:r>
            <a:r>
              <a:rPr lang="zh-CN" altLang="zh-CN" sz="2000" b="1" dirty="0">
                <a:solidFill>
                  <a:srgbClr val="0000FF"/>
                </a:solidFill>
              </a:rPr>
              <a:t>光。</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确认</a:t>
            </a:r>
            <a:r>
              <a:rPr lang="zh-CN" altLang="zh-CN" sz="2000" b="1" dirty="0">
                <a:solidFill>
                  <a:srgbClr val="0000FF"/>
                </a:solidFill>
              </a:rPr>
              <a:t>爷爷已经离开后，‍‍奶奶放下报纸与放大镜，‍‍跑到屋里，抱出针线筐，拿起破大衣，‍‍坐在床边上就开始穿针引线。‍‍她的头低得很低，‍‍眼睛使劲眯着，‍‍眉头皱的很紧，‍‍屏住呼吸，‍‍好不容易将线穿进了针眼儿里，‍‍扬起头来，‍‍揉了揉眼睛，‍‍长舒一口气。</a:t>
            </a:r>
            <a:endParaRPr lang="zh-CN" altLang="en-US" sz="2000" b="1" dirty="0">
              <a:solidFill>
                <a:srgbClr val="0000FF"/>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899592" y="836712"/>
            <a:ext cx="7704856" cy="53285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0000FF"/>
                </a:solidFill>
              </a:rPr>
              <a:t>　　</a:t>
            </a:r>
            <a:r>
              <a:rPr lang="zh-CN" altLang="zh-CN" sz="2000" b="1" dirty="0" smtClean="0">
                <a:solidFill>
                  <a:srgbClr val="0000FF"/>
                </a:solidFill>
              </a:rPr>
              <a:t>“</a:t>
            </a:r>
            <a:r>
              <a:rPr lang="zh-CN" altLang="zh-CN" sz="2000" b="1" dirty="0">
                <a:solidFill>
                  <a:srgbClr val="0000FF"/>
                </a:solidFill>
              </a:rPr>
              <a:t>奶奶，‍‍你的老花镜呢？‍‍”</a:t>
            </a:r>
            <a:endParaRPr lang="zh-CN" altLang="zh-CN" sz="2000" b="1" dirty="0">
              <a:solidFill>
                <a:srgbClr val="0000FF"/>
              </a:solidFill>
            </a:endParaRPr>
          </a:p>
          <a:p>
            <a:r>
              <a:rPr lang="zh-CN" altLang="en-US" sz="2000" b="1" dirty="0">
                <a:solidFill>
                  <a:srgbClr val="0000FF"/>
                </a:solidFill>
              </a:rPr>
              <a:t>　</a:t>
            </a:r>
            <a:r>
              <a:rPr lang="zh-CN" altLang="en-US" sz="2000" b="1" dirty="0" smtClean="0">
                <a:solidFill>
                  <a:srgbClr val="0000FF"/>
                </a:solidFill>
              </a:rPr>
              <a:t>　</a:t>
            </a:r>
            <a:r>
              <a:rPr lang="zh-CN" altLang="zh-CN" sz="2000" b="1" dirty="0" smtClean="0">
                <a:solidFill>
                  <a:srgbClr val="0000FF"/>
                </a:solidFill>
              </a:rPr>
              <a:t>“</a:t>
            </a:r>
            <a:r>
              <a:rPr lang="zh-CN" altLang="zh-CN" sz="2000" b="1" dirty="0">
                <a:solidFill>
                  <a:srgbClr val="0000FF"/>
                </a:solidFill>
              </a:rPr>
              <a:t>哦，被我不小心压坏了。”奶奶埋头缝补，背弓得很高，‍‍好像远处的小山丘一般‍‍。奶奶缝得很吃力，‍‍经常一道缝线要缝了拆拆了缝很多遍。我有些看不下去了，‍‍便去找奶奶的老花镜看看能不能修好。</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但是</a:t>
            </a:r>
            <a:r>
              <a:rPr lang="zh-CN" altLang="zh-CN" sz="2000" b="1" dirty="0">
                <a:solidFill>
                  <a:srgbClr val="0000FF"/>
                </a:solidFill>
              </a:rPr>
              <a:t>‍‍到处都没有奶奶的老花镜。奶奶缝完后，‍‍将大衣放在原处，‍‍进厨房做饭‍。‍厨房的声音掩盖了爷爷进门的声音。‍‍爷爷走到衣帽架，‍‍看见新房好的袖子，笑了，‍‍又向厨房那个做饭的‍‍苍老背影望去，叹了口气，‍‍笑着摇了摇头。</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0000FF"/>
                </a:solidFill>
              </a:rPr>
              <a:t>奶奶</a:t>
            </a:r>
            <a:r>
              <a:rPr lang="zh-CN" altLang="zh-CN" sz="2000" b="1" dirty="0">
                <a:solidFill>
                  <a:srgbClr val="0000FF"/>
                </a:solidFill>
              </a:rPr>
              <a:t>做好饭出来，‍‍看见报纸被叠的整整齐齐，上面‍‍端正的放着一架新修好的老花镜，‍‍笑了，‍‍看向在厨房忙着盛饭的爷爷，‍‍叹了口气，笑着摇了摇头。‍‍</a:t>
            </a:r>
            <a:endParaRPr lang="zh-CN" altLang="zh-CN" sz="2000" b="1" dirty="0">
              <a:solidFill>
                <a:srgbClr val="0000FF"/>
              </a:solidFill>
            </a:endParaRPr>
          </a:p>
          <a:p>
            <a:r>
              <a:rPr lang="en-US" altLang="zh-CN" sz="2000" b="1" dirty="0">
                <a:solidFill>
                  <a:srgbClr val="0000FF"/>
                </a:solidFill>
              </a:rPr>
              <a:t>     </a:t>
            </a:r>
            <a:r>
              <a:rPr lang="zh-CN" altLang="zh-CN" sz="2000" b="1" dirty="0">
                <a:solidFill>
                  <a:srgbClr val="0000FF"/>
                </a:solidFill>
              </a:rPr>
              <a:t>我想‍‍，这就是老一辈人之间的爱情吧，‍‍</a:t>
            </a:r>
            <a:r>
              <a:rPr lang="zh-CN" altLang="zh-CN" sz="2000" b="1" dirty="0">
                <a:solidFill>
                  <a:srgbClr val="FF0000"/>
                </a:solidFill>
              </a:rPr>
              <a:t>它含蓄，‍‍如一杯白水，‍‍没有刺激人的味道，‍‍却在这长久的日子中显得格外深情与珍重</a:t>
            </a:r>
            <a:r>
              <a:rPr lang="zh-CN" altLang="zh-CN" sz="2000" b="1" dirty="0">
                <a:solidFill>
                  <a:srgbClr val="0000FF"/>
                </a:solidFill>
              </a:rPr>
              <a:t>。</a:t>
            </a:r>
            <a:endParaRPr lang="zh-CN" altLang="zh-CN" sz="2000" b="1" dirty="0">
              <a:solidFill>
                <a:srgbClr val="0000FF"/>
              </a:solidFill>
            </a:endParaRPr>
          </a:p>
          <a:p>
            <a:r>
              <a:rPr lang="en-US" altLang="zh-CN" sz="2000" b="1" dirty="0">
                <a:solidFill>
                  <a:srgbClr val="0000FF"/>
                </a:solidFill>
              </a:rPr>
              <a:t>     </a:t>
            </a:r>
            <a:r>
              <a:rPr lang="zh-CN" altLang="zh-CN" sz="2000" b="1" dirty="0" smtClean="0">
                <a:solidFill>
                  <a:srgbClr val="FF0000"/>
                </a:solidFill>
              </a:rPr>
              <a:t>含蓄</a:t>
            </a:r>
            <a:r>
              <a:rPr lang="zh-CN" altLang="zh-CN" sz="2000" b="1" dirty="0">
                <a:solidFill>
                  <a:srgbClr val="FF0000"/>
                </a:solidFill>
              </a:rPr>
              <a:t>不代表没有感情，‍‍这感情都被深埋在了心里。‍</a:t>
            </a:r>
            <a:endParaRPr lang="zh-CN" altLang="zh-CN" sz="2000" b="1" dirty="0">
              <a:solidFill>
                <a:srgbClr val="FF0000"/>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15616" y="188640"/>
            <a:ext cx="4248472" cy="864096"/>
          </a:xfrm>
          <a:prstGeom prst="roundRect">
            <a:avLst/>
          </a:prstGeom>
          <a:solidFill>
            <a:schemeClr val="tx1">
              <a:lumMod val="85000"/>
              <a:lumOff val="15000"/>
            </a:schemeClr>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3200" b="1" dirty="0" smtClean="0">
                <a:solidFill>
                  <a:srgbClr val="FFFF00"/>
                </a:solidFill>
                <a:latin typeface="黑体" panose="02010609060101010101" pitchFamily="49" charset="-122"/>
                <a:ea typeface="黑体" panose="02010609060101010101" pitchFamily="49" charset="-122"/>
              </a:rPr>
              <a:t>㈡</a:t>
            </a:r>
            <a:r>
              <a:rPr lang="zh-CN" altLang="en-US" sz="3200" b="1" dirty="0" smtClean="0">
                <a:solidFill>
                  <a:srgbClr val="FFFF00"/>
                </a:solidFill>
                <a:latin typeface="黑体" panose="02010609060101010101" pitchFamily="49" charset="-122"/>
                <a:ea typeface="黑体" panose="02010609060101010101" pitchFamily="49" charset="-122"/>
              </a:rPr>
              <a:t>精心布局</a:t>
            </a:r>
            <a:r>
              <a:rPr lang="zh-CN" altLang="zh-CN" sz="3200" b="1" dirty="0">
                <a:solidFill>
                  <a:srgbClr val="FFFF00"/>
                </a:solidFill>
                <a:latin typeface="黑体" panose="02010609060101010101" pitchFamily="49" charset="-122"/>
                <a:ea typeface="黑体" panose="02010609060101010101" pitchFamily="49" charset="-122"/>
              </a:rPr>
              <a:t>文气通畅</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6" name="圆角矩形 5"/>
          <p:cNvSpPr/>
          <p:nvPr/>
        </p:nvSpPr>
        <p:spPr>
          <a:xfrm>
            <a:off x="467544" y="1844824"/>
            <a:ext cx="8352928" cy="41044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3200" b="1" dirty="0">
                <a:solidFill>
                  <a:srgbClr val="FFFFFF"/>
                </a:solidFill>
              </a:rPr>
              <a:t>如果说文章的主题是“灵魂”，材料是“血肉”，那么，结构就是文章的“</a:t>
            </a:r>
            <a:r>
              <a:rPr lang="zh-CN" altLang="zh-CN" sz="3200" b="1" dirty="0">
                <a:solidFill>
                  <a:srgbClr val="FF0000"/>
                </a:solidFill>
              </a:rPr>
              <a:t>骨架</a:t>
            </a:r>
            <a:r>
              <a:rPr lang="zh-CN" altLang="zh-CN" sz="3200" b="1" dirty="0">
                <a:solidFill>
                  <a:srgbClr val="FFFFFF"/>
                </a:solidFill>
              </a:rPr>
              <a:t>”。有了坚实的“骨架”，文章的“血肉”才有依附，“灵魂”才有归属；假若没有这个“骨架”，文章的材料就无法安排，主题也就无处</a:t>
            </a:r>
            <a:r>
              <a:rPr lang="zh-CN" altLang="zh-CN" sz="3200" b="1" dirty="0" smtClean="0">
                <a:solidFill>
                  <a:srgbClr val="FFFFFF"/>
                </a:solidFill>
              </a:rPr>
              <a:t>寄托。</a:t>
            </a:r>
            <a:endParaRPr lang="zh-CN" altLang="en-US" sz="3200" b="1" dirty="0" smtClean="0">
              <a:solidFill>
                <a:srgbClr val="FFFFFF"/>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33600" y="62528"/>
            <a:ext cx="525658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FF"/>
                </a:solidFill>
                <a:latin typeface="楷体" pitchFamily="49" charset="-122"/>
                <a:ea typeface="楷体" pitchFamily="49" charset="-122"/>
              </a:rPr>
              <a:t>例</a:t>
            </a:r>
            <a:r>
              <a:rPr lang="en-US" altLang="zh-CN" sz="3200" b="1" dirty="0" smtClean="0">
                <a:solidFill>
                  <a:srgbClr val="0000FF"/>
                </a:solidFill>
                <a:latin typeface="楷体" pitchFamily="49" charset="-122"/>
                <a:ea typeface="楷体" pitchFamily="49" charset="-122"/>
              </a:rPr>
              <a:t>2</a:t>
            </a:r>
            <a:r>
              <a:rPr lang="zh-CN" altLang="en-US" sz="3200" b="1" dirty="0" smtClean="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有梦才有未来</a:t>
            </a:r>
            <a:endParaRPr lang="zh-CN" altLang="en-US" sz="3200" b="1" dirty="0">
              <a:solidFill>
                <a:srgbClr val="0000FF"/>
              </a:solidFill>
              <a:latin typeface="楷体" pitchFamily="49" charset="-122"/>
              <a:ea typeface="楷体" pitchFamily="49" charset="-122"/>
            </a:endParaRPr>
          </a:p>
        </p:txBody>
      </p:sp>
      <p:sp>
        <p:nvSpPr>
          <p:cNvPr id="5" name="圆角矩形 4"/>
          <p:cNvSpPr/>
          <p:nvPr/>
        </p:nvSpPr>
        <p:spPr>
          <a:xfrm>
            <a:off x="395536" y="1124744"/>
            <a:ext cx="8496944" cy="5733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梦，是一颗星，要仰望星辰，才能勇攀高峰；梦，是一根线，要根根紧绕，才能拧成麻绳；梦，是一株花，要含露微笑，才能香气袭人。</a:t>
            </a:r>
            <a:endParaRPr lang="zh-CN" altLang="en-US" sz="2000" b="1" dirty="0">
              <a:solidFill>
                <a:srgbClr val="FF0000"/>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　　</a:t>
            </a:r>
            <a:r>
              <a:rPr lang="zh-CN" altLang="en-US" sz="2000" b="1" dirty="0" smtClean="0">
                <a:solidFill>
                  <a:srgbClr val="FF0000"/>
                </a:solidFill>
                <a:latin typeface="楷体" pitchFamily="49" charset="-122"/>
                <a:ea typeface="楷体" pitchFamily="49" charset="-122"/>
              </a:rPr>
              <a:t>李</a:t>
            </a:r>
            <a:r>
              <a:rPr lang="zh-CN" altLang="en-US" sz="2000" b="1" dirty="0">
                <a:solidFill>
                  <a:srgbClr val="FF0000"/>
                </a:solidFill>
                <a:latin typeface="楷体" pitchFamily="49" charset="-122"/>
                <a:ea typeface="楷体" pitchFamily="49" charset="-122"/>
              </a:rPr>
              <a:t>大鹏的梦是一颗星，是一颗火星。</a:t>
            </a:r>
            <a:r>
              <a:rPr lang="zh-CN" altLang="en-US" sz="2000" b="1" dirty="0">
                <a:solidFill>
                  <a:srgbClr val="0000FF"/>
                </a:solidFill>
                <a:latin typeface="楷体" pitchFamily="49" charset="-122"/>
                <a:ea typeface="楷体" pitchFamily="49" charset="-122"/>
              </a:rPr>
              <a:t>他的人生为了这一个梦而大有不同，餐后刷牙、坚持锻炼，他的身体变得和宇航员一般强壮。一朝揭榜，李大鹏梦圆火星，成了移民火星的第一批人，他的未来因此而璀璨耀眼，备受关注。一个人的生活轨迹会因一个人大胆的梦想而翻天覆地，我们要有梦才能改变未来。</a:t>
            </a:r>
            <a:endParaRPr lang="zh-CN" altLang="en-US" sz="2000" b="1" dirty="0">
              <a:solidFill>
                <a:srgbClr val="0000FF"/>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　　</a:t>
            </a:r>
            <a:r>
              <a:rPr lang="zh-CN" altLang="en-US" sz="2000" b="1" dirty="0" smtClean="0">
                <a:solidFill>
                  <a:srgbClr val="FF0000"/>
                </a:solidFill>
                <a:latin typeface="楷体" pitchFamily="49" charset="-122"/>
                <a:ea typeface="楷体" pitchFamily="49" charset="-122"/>
              </a:rPr>
              <a:t>范旭东</a:t>
            </a:r>
            <a:r>
              <a:rPr lang="zh-CN" altLang="en-US" sz="2000" b="1" dirty="0">
                <a:solidFill>
                  <a:srgbClr val="FF0000"/>
                </a:solidFill>
                <a:latin typeface="楷体" pitchFamily="49" charset="-122"/>
                <a:ea typeface="楷体" pitchFamily="49" charset="-122"/>
              </a:rPr>
              <a:t>的梦是一根线，一根细细的纯白的碱线。</a:t>
            </a:r>
            <a:r>
              <a:rPr lang="zh-CN" altLang="en-US" sz="2000" b="1" dirty="0">
                <a:solidFill>
                  <a:srgbClr val="0000FF"/>
                </a:solidFill>
                <a:latin typeface="楷体" pitchFamily="49" charset="-122"/>
                <a:ea typeface="楷体" pitchFamily="49" charset="-122"/>
              </a:rPr>
              <a:t>民国时期，华人商业因洋人独占商业秘方而一蹶不振，范旭东的永利制碱厂也因此面临倒闭，然而，范旭东艺高人胆大，做起了华人制碱的美梦，于是，他倾尽家财，废寝忘食，终于研发出了中国人的制碱秘方。华人制碱业从此兴起，洋人难以垄断。范旭东只是当年一根细绳，当年还有无数有志之士，，打破洋人垄断，华夏民族拧成一股绳，一起破开了民国商业低迷景象，工人又有班上，穷人又有饭吃。一个社会因有梦想，大家拧成一股（绳），才能冲破强权的枷锁，为中国建造铺就了一条富有的未来之路。</a:t>
            </a:r>
            <a:endParaRPr lang="zh-CN" altLang="en-US" sz="2000" b="1" dirty="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80648" y="620688"/>
            <a:ext cx="8496944" cy="47525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400" b="1" dirty="0">
                <a:solidFill>
                  <a:srgbClr val="FF0000"/>
                </a:solidFill>
                <a:latin typeface="楷体" pitchFamily="49" charset="-122"/>
                <a:ea typeface="楷体" pitchFamily="49" charset="-122"/>
              </a:rPr>
              <a:t>南丁格尔的梦是一株花，一株解救万人的花。</a:t>
            </a:r>
            <a:r>
              <a:rPr lang="zh-CN" altLang="en-US" sz="2400" b="1" dirty="0">
                <a:solidFill>
                  <a:srgbClr val="0000FF"/>
                </a:solidFill>
                <a:latin typeface="楷体" pitchFamily="49" charset="-122"/>
                <a:ea typeface="楷体" pitchFamily="49" charset="-122"/>
              </a:rPr>
              <a:t>南丁格尔出身名门，却在暴力与血腥交织的战场前线行走，为每名伤员送去悉心的治疗和家乡小调的问候。受她感化，无数人投身医疗事业，英国战事（战士？）死亡率由</a:t>
            </a:r>
            <a:r>
              <a:rPr lang="en-US" altLang="zh-CN" sz="2400" b="1" dirty="0">
                <a:solidFill>
                  <a:srgbClr val="0000FF"/>
                </a:solidFill>
                <a:latin typeface="楷体" pitchFamily="49" charset="-122"/>
                <a:ea typeface="楷体" pitchFamily="49" charset="-122"/>
              </a:rPr>
              <a:t>60%</a:t>
            </a:r>
            <a:r>
              <a:rPr lang="zh-CN" altLang="en-US" sz="2400" b="1" dirty="0">
                <a:solidFill>
                  <a:srgbClr val="0000FF"/>
                </a:solidFill>
                <a:latin typeface="楷体" pitchFamily="49" charset="-122"/>
                <a:ea typeface="楷体" pitchFamily="49" charset="-122"/>
              </a:rPr>
              <a:t>降至</a:t>
            </a:r>
            <a:r>
              <a:rPr lang="en-US" altLang="zh-CN" sz="2400" b="1" dirty="0">
                <a:solidFill>
                  <a:srgbClr val="0000FF"/>
                </a:solidFill>
                <a:latin typeface="楷体" pitchFamily="49" charset="-122"/>
                <a:ea typeface="楷体" pitchFamily="49" charset="-122"/>
              </a:rPr>
              <a:t>3%</a:t>
            </a:r>
            <a:r>
              <a:rPr lang="zh-CN" altLang="en-US" sz="2400" b="1" dirty="0">
                <a:solidFill>
                  <a:srgbClr val="0000FF"/>
                </a:solidFill>
                <a:latin typeface="楷体" pitchFamily="49" charset="-122"/>
                <a:ea typeface="楷体" pitchFamily="49" charset="-122"/>
              </a:rPr>
              <a:t>。英国社会因南丁格尔的梦想而充满和平与善意。我们每一个人的梦虽然都起于微光，却都能香远益清，改变一个国家的未来。</a:t>
            </a:r>
            <a:endParaRPr lang="zh-CN" altLang="en-US" sz="2400" b="1" dirty="0">
              <a:solidFill>
                <a:srgbClr val="0000FF"/>
              </a:solidFill>
              <a:latin typeface="楷体" pitchFamily="49" charset="-122"/>
              <a:ea typeface="楷体" pitchFamily="49" charset="-122"/>
            </a:endParaRPr>
          </a:p>
          <a:p>
            <a:r>
              <a:rPr lang="zh-CN" altLang="en-US" sz="2400" b="1" dirty="0" smtClean="0">
                <a:solidFill>
                  <a:srgbClr val="0000FF"/>
                </a:solidFill>
                <a:latin typeface="楷体" pitchFamily="49" charset="-122"/>
                <a:ea typeface="楷体" pitchFamily="49" charset="-122"/>
              </a:rPr>
              <a:t>　　我们</a:t>
            </a:r>
            <a:r>
              <a:rPr lang="zh-CN" altLang="en-US" sz="2400" b="1" dirty="0">
                <a:solidFill>
                  <a:srgbClr val="0000FF"/>
                </a:solidFill>
                <a:latin typeface="楷体" pitchFamily="49" charset="-122"/>
                <a:ea typeface="楷体" pitchFamily="49" charset="-122"/>
              </a:rPr>
              <a:t>的梦想都是野火，却不会因为我们的渺小而泯于人海，</a:t>
            </a:r>
            <a:r>
              <a:rPr lang="zh-CN" altLang="en-US" sz="2400" b="1" dirty="0">
                <a:solidFill>
                  <a:srgbClr val="FF0000"/>
                </a:solidFill>
                <a:latin typeface="楷体" pitchFamily="49" charset="-122"/>
                <a:ea typeface="楷体" pitchFamily="49" charset="-122"/>
              </a:rPr>
              <a:t>一个人的梦想，即使是一颗星，也能照亮夜空；即使是一根绳，也能盘成山脉；即使是一株花，也能香盈于世。</a:t>
            </a:r>
            <a:r>
              <a:rPr lang="zh-CN" altLang="en-US" sz="2400" b="1" dirty="0">
                <a:solidFill>
                  <a:srgbClr val="0000FF"/>
                </a:solidFill>
                <a:latin typeface="楷体" pitchFamily="49" charset="-122"/>
                <a:ea typeface="楷体" pitchFamily="49" charset="-122"/>
              </a:rPr>
              <a:t>即使我们渺小，我们却有千里万里的莽原舞台，星星之火有了梦想，才有了可以燎原的未来。</a:t>
            </a:r>
            <a:endParaRPr lang="zh-CN" altLang="en-US" sz="2400" b="1" dirty="0">
              <a:solidFill>
                <a:srgbClr val="0000FF"/>
              </a:solidFill>
              <a:latin typeface="楷体" pitchFamily="49" charset="-122"/>
              <a:ea typeface="楷体" pitchFamily="49" charset="-122"/>
            </a:endParaRPr>
          </a:p>
        </p:txBody>
      </p:sp>
      <p:sp>
        <p:nvSpPr>
          <p:cNvPr id="6" name="矩形 5"/>
          <p:cNvSpPr/>
          <p:nvPr/>
        </p:nvSpPr>
        <p:spPr>
          <a:xfrm>
            <a:off x="2714612" y="5643970"/>
            <a:ext cx="4127513" cy="584775"/>
          </a:xfrm>
          <a:prstGeom prst="rect">
            <a:avLst/>
          </a:prstGeom>
          <a:solidFill>
            <a:srgbClr val="92D050"/>
          </a:solidFill>
        </p:spPr>
        <p:txBody>
          <a:bodyPr wrap="square">
            <a:spAutoFit/>
          </a:bodyPr>
          <a:lstStyle/>
          <a:p>
            <a:pPr marL="342900" indent="-342900">
              <a:spcBef>
                <a:spcPct val="20000"/>
              </a:spcBef>
            </a:pPr>
            <a:r>
              <a:rPr lang="zh-CN" altLang="en-US" sz="3200" b="1" dirty="0" smtClean="0">
                <a:solidFill>
                  <a:srgbClr val="FF0000"/>
                </a:solidFill>
                <a:latin typeface="华文彩云" pitchFamily="2" charset="-122"/>
                <a:ea typeface="华文彩云" pitchFamily="2" charset="-122"/>
              </a:rPr>
              <a:t>精于设计</a:t>
            </a:r>
            <a:r>
              <a:rPr lang="en-US" altLang="zh-CN" sz="3200" b="1" dirty="0" smtClean="0">
                <a:solidFill>
                  <a:srgbClr val="FF0000"/>
                </a:solidFill>
                <a:latin typeface="华文彩云" pitchFamily="2" charset="-122"/>
                <a:ea typeface="华文彩云" pitchFamily="2" charset="-122"/>
              </a:rPr>
              <a:t>,</a:t>
            </a:r>
            <a:r>
              <a:rPr lang="zh-CN" altLang="en-US" sz="3200" b="1" dirty="0" smtClean="0">
                <a:solidFill>
                  <a:srgbClr val="FF0000"/>
                </a:solidFill>
                <a:latin typeface="华文彩云" pitchFamily="2" charset="-122"/>
                <a:ea typeface="华文彩云" pitchFamily="2" charset="-122"/>
              </a:rPr>
              <a:t>结构严谨</a:t>
            </a:r>
            <a:r>
              <a:rPr lang="en-US" altLang="zh-CN" sz="3200" b="1" dirty="0" smtClean="0">
                <a:solidFill>
                  <a:srgbClr val="FF0000"/>
                </a:solidFill>
                <a:latin typeface="华文彩云" pitchFamily="2" charset="-122"/>
                <a:ea typeface="华文彩云" pitchFamily="2" charset="-122"/>
              </a:rPr>
              <a:t>!</a:t>
            </a:r>
            <a:endParaRPr lang="zh-CN" altLang="en-US" sz="3200" b="1" dirty="0">
              <a:solidFill>
                <a:srgbClr val="FF0000"/>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33600" y="62528"/>
            <a:ext cx="525658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FF"/>
                </a:solidFill>
                <a:latin typeface="楷体" pitchFamily="49" charset="-122"/>
                <a:ea typeface="楷体" pitchFamily="49" charset="-122"/>
              </a:rPr>
              <a:t>例</a:t>
            </a:r>
            <a:r>
              <a:rPr lang="en-US" altLang="zh-CN" sz="3200" b="1" dirty="0" smtClean="0">
                <a:solidFill>
                  <a:srgbClr val="0000FF"/>
                </a:solidFill>
                <a:latin typeface="楷体" pitchFamily="49" charset="-122"/>
                <a:ea typeface="楷体" pitchFamily="49" charset="-122"/>
              </a:rPr>
              <a:t>3</a:t>
            </a:r>
            <a:r>
              <a:rPr lang="zh-CN" altLang="en-US" sz="3200" b="1" dirty="0" smtClean="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切不可养病为患</a:t>
            </a:r>
            <a:endParaRPr lang="zh-CN" altLang="en-US" sz="3200" b="1" dirty="0">
              <a:solidFill>
                <a:srgbClr val="0000FF"/>
              </a:solidFill>
              <a:latin typeface="楷体" pitchFamily="49" charset="-122"/>
              <a:ea typeface="楷体" pitchFamily="49" charset="-122"/>
            </a:endParaRPr>
          </a:p>
        </p:txBody>
      </p:sp>
      <p:sp>
        <p:nvSpPr>
          <p:cNvPr id="5" name="圆角矩形 4"/>
          <p:cNvSpPr/>
          <p:nvPr/>
        </p:nvSpPr>
        <p:spPr>
          <a:xfrm>
            <a:off x="395536" y="1124744"/>
            <a:ext cx="8496944" cy="5733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000" b="1" dirty="0">
                <a:solidFill>
                  <a:srgbClr val="0000FF"/>
                </a:solidFill>
                <a:latin typeface="楷体" pitchFamily="49" charset="-122"/>
                <a:ea typeface="楷体" pitchFamily="49" charset="-122"/>
              </a:rPr>
              <a:t>随着城市化进程的加快，如雨后春笋般的高楼大厦矗立在街道两旁，车水马龙的车辆川流不息地行驶着。各种各样的城市病也进入人们的视野。</a:t>
            </a:r>
            <a:r>
              <a:rPr lang="zh-CN" altLang="en-US" sz="2000" b="1" dirty="0">
                <a:solidFill>
                  <a:srgbClr val="FF0000"/>
                </a:solidFill>
                <a:latin typeface="楷体" pitchFamily="49" charset="-122"/>
                <a:ea typeface="楷体" pitchFamily="49" charset="-122"/>
              </a:rPr>
              <a:t>环境污染便是其中之一。</a:t>
            </a:r>
            <a:endParaRPr lang="zh-CN" altLang="en-US" sz="2000" b="1" dirty="0">
              <a:solidFill>
                <a:srgbClr val="FF0000"/>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君</a:t>
            </a:r>
            <a:r>
              <a:rPr lang="zh-CN" altLang="en-US" sz="2000" b="1" dirty="0">
                <a:solidFill>
                  <a:srgbClr val="FF0000"/>
                </a:solidFill>
                <a:latin typeface="楷体" pitchFamily="49" charset="-122"/>
                <a:ea typeface="楷体" pitchFamily="49" charset="-122"/>
              </a:rPr>
              <a:t>不见白色垃圾满天飞，君不见五彩空瓶遍地是？</a:t>
            </a:r>
            <a:r>
              <a:rPr lang="zh-CN" altLang="en-US" sz="2000" b="1" dirty="0">
                <a:solidFill>
                  <a:srgbClr val="0000FF"/>
                </a:solidFill>
                <a:latin typeface="楷体" pitchFamily="49" charset="-122"/>
                <a:ea typeface="楷体" pitchFamily="49" charset="-122"/>
              </a:rPr>
              <a:t>十一黄金期间，仅天安门升旗当天的垃圾量竟然达到了五吨。这个数目让我瞠目结舌，无法想象原本庄严而肃穆的天安门广场究竟是如何成为一个有着五吨垃圾的大垃圾站的。</a:t>
            </a:r>
            <a:endParaRPr lang="zh-CN" altLang="en-US" sz="2000" b="1" dirty="0">
              <a:solidFill>
                <a:srgbClr val="0000FF"/>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一</a:t>
            </a:r>
            <a:r>
              <a:rPr lang="zh-CN" altLang="en-US" sz="2000" b="1" dirty="0">
                <a:solidFill>
                  <a:srgbClr val="FF0000"/>
                </a:solidFill>
                <a:latin typeface="楷体" pitchFamily="49" charset="-122"/>
                <a:ea typeface="楷体" pitchFamily="49" charset="-122"/>
              </a:rPr>
              <a:t>米外，两相逢，一片雾霾两茫茫。</a:t>
            </a:r>
            <a:r>
              <a:rPr lang="zh-CN" altLang="en-US" sz="2000" b="1" dirty="0">
                <a:solidFill>
                  <a:srgbClr val="0000FF"/>
                </a:solidFill>
                <a:latin typeface="楷体" pitchFamily="49" charset="-122"/>
                <a:ea typeface="楷体" pitchFamily="49" charset="-122"/>
              </a:rPr>
              <a:t>每天早晨，全副武装，人们带着各式各样的“防毒面具”出门。十米的距离，不分男女，不分老幼，我为了健康不得已极不情愿地带着“武装”出门。</a:t>
            </a:r>
            <a:endParaRPr lang="zh-CN" altLang="en-US" sz="2000" b="1" dirty="0">
              <a:solidFill>
                <a:srgbClr val="0000FF"/>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北京</a:t>
            </a:r>
            <a:r>
              <a:rPr lang="zh-CN" altLang="en-US" sz="2000" b="1" dirty="0">
                <a:solidFill>
                  <a:srgbClr val="FF0000"/>
                </a:solidFill>
                <a:latin typeface="楷体" pitchFamily="49" charset="-122"/>
                <a:ea typeface="楷体" pitchFamily="49" charset="-122"/>
              </a:rPr>
              <a:t>的污染病已板上钉钉，确诊无疑。</a:t>
            </a:r>
            <a:endParaRPr lang="zh-CN" altLang="en-US" sz="2000" b="1" dirty="0">
              <a:solidFill>
                <a:srgbClr val="FF0000"/>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有了</a:t>
            </a:r>
            <a:r>
              <a:rPr lang="zh-CN" altLang="en-US" sz="2000" b="1" dirty="0">
                <a:solidFill>
                  <a:srgbClr val="FF0000"/>
                </a:solidFill>
                <a:latin typeface="楷体" pitchFamily="49" charset="-122"/>
                <a:ea typeface="楷体" pitchFamily="49" charset="-122"/>
              </a:rPr>
              <a:t>病便要治，切不可讳疾忌医，养病为患，酿成大病。</a:t>
            </a:r>
            <a:r>
              <a:rPr lang="zh-CN" altLang="en-US" sz="2000" b="1" dirty="0">
                <a:solidFill>
                  <a:srgbClr val="FF00FF"/>
                </a:solidFill>
                <a:latin typeface="楷体" pitchFamily="49" charset="-122"/>
                <a:ea typeface="楷体" pitchFamily="49" charset="-122"/>
              </a:rPr>
              <a:t>有的人</a:t>
            </a:r>
            <a:r>
              <a:rPr lang="zh-CN" altLang="en-US" sz="2000" b="1" dirty="0">
                <a:solidFill>
                  <a:srgbClr val="0000FF"/>
                </a:solidFill>
                <a:latin typeface="楷体" pitchFamily="49" charset="-122"/>
                <a:ea typeface="楷体" pitchFamily="49" charset="-122"/>
              </a:rPr>
              <a:t>天生“护犊子”，不容许别人说北京半个“不”字；</a:t>
            </a:r>
            <a:r>
              <a:rPr lang="zh-CN" altLang="en-US" sz="2000" b="1" dirty="0">
                <a:solidFill>
                  <a:srgbClr val="FF00FF"/>
                </a:solidFill>
                <a:latin typeface="楷体" pitchFamily="49" charset="-122"/>
                <a:ea typeface="楷体" pitchFamily="49" charset="-122"/>
              </a:rPr>
              <a:t>也有的人</a:t>
            </a:r>
            <a:r>
              <a:rPr lang="zh-CN" altLang="en-US" sz="2000" b="1" dirty="0">
                <a:solidFill>
                  <a:srgbClr val="0000FF"/>
                </a:solidFill>
                <a:latin typeface="楷体" pitchFamily="49" charset="-122"/>
                <a:ea typeface="楷体" pitchFamily="49" charset="-122"/>
              </a:rPr>
              <a:t>深知北京的“污染病”，却奈何“治病”过程之艰苦而放弃</a:t>
            </a:r>
            <a:r>
              <a:rPr lang="en-US" altLang="zh-CN" sz="2000" b="1" dirty="0">
                <a:solidFill>
                  <a:srgbClr val="0000FF"/>
                </a:solidFill>
                <a:latin typeface="楷体" pitchFamily="49" charset="-122"/>
                <a:ea typeface="楷体" pitchFamily="49" charset="-122"/>
              </a:rPr>
              <a:t>……</a:t>
            </a:r>
            <a:r>
              <a:rPr lang="zh-CN" altLang="en-US" sz="2000" b="1" dirty="0">
                <a:solidFill>
                  <a:srgbClr val="FF00FF"/>
                </a:solidFill>
                <a:latin typeface="楷体" pitchFamily="49" charset="-122"/>
                <a:ea typeface="楷体" pitchFamily="49" charset="-122"/>
              </a:rPr>
              <a:t>上述之法</a:t>
            </a:r>
            <a:r>
              <a:rPr lang="zh-CN" altLang="en-US" sz="2000" b="1" dirty="0">
                <a:solidFill>
                  <a:srgbClr val="0000FF"/>
                </a:solidFill>
                <a:latin typeface="楷体" pitchFamily="49" charset="-122"/>
                <a:ea typeface="楷体" pitchFamily="49" charset="-122"/>
              </a:rPr>
              <a:t>皆不可取。扁鹊见齐桓公有病，好心告知，却换来“医之好治不病以为功”，华佗针对曹操，提出开颅的做法，却命丧黄泉。齐桓公和曹操最终都病入骨髓，暴疾而终。可见，小病小医，大病大治，切不可养病为患。</a:t>
            </a:r>
            <a:endParaRPr lang="zh-CN" altLang="en-US" sz="2000" b="1" dirty="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95536" y="404664"/>
            <a:ext cx="8496944" cy="52565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明确了治病的目的，便要思索如何治。</a:t>
            </a:r>
            <a:r>
              <a:rPr lang="zh-CN" altLang="en-US" sz="2000" b="1" dirty="0">
                <a:solidFill>
                  <a:srgbClr val="0000FF"/>
                </a:solidFill>
                <a:latin typeface="楷体" pitchFamily="49" charset="-122"/>
                <a:ea typeface="楷体" pitchFamily="49" charset="-122"/>
              </a:rPr>
              <a:t>有学校、企业组织同学、员工去公园里捡拾垃圾，也有人装了空气净化机来防治污染</a:t>
            </a:r>
            <a:r>
              <a:rPr lang="en-US" altLang="zh-CN" sz="2000" b="1" dirty="0">
                <a:solidFill>
                  <a:srgbClr val="0000FF"/>
                </a:solidFill>
                <a:latin typeface="楷体" pitchFamily="49" charset="-122"/>
                <a:ea typeface="楷体" pitchFamily="49" charset="-122"/>
              </a:rPr>
              <a:t>……</a:t>
            </a:r>
            <a:r>
              <a:rPr lang="zh-CN" altLang="en-US" sz="2000" b="1" dirty="0">
                <a:solidFill>
                  <a:srgbClr val="00B050"/>
                </a:solidFill>
                <a:latin typeface="楷体" pitchFamily="49" charset="-122"/>
                <a:ea typeface="楷体" pitchFamily="49" charset="-122"/>
              </a:rPr>
              <a:t>这样的做法均是治标不治本。</a:t>
            </a:r>
            <a:endParaRPr lang="zh-CN" altLang="en-US" sz="2000" b="1" dirty="0">
              <a:solidFill>
                <a:srgbClr val="00B050"/>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防止</a:t>
            </a:r>
            <a:r>
              <a:rPr lang="zh-CN" altLang="en-US" sz="2000" b="1" dirty="0">
                <a:solidFill>
                  <a:srgbClr val="FF0000"/>
                </a:solidFill>
                <a:latin typeface="楷体" pitchFamily="49" charset="-122"/>
                <a:ea typeface="楷体" pitchFamily="49" charset="-122"/>
              </a:rPr>
              <a:t>“污染病”，标本兼治才是硬道理。</a:t>
            </a:r>
            <a:r>
              <a:rPr lang="zh-CN" altLang="en-US" sz="2000" b="1" dirty="0">
                <a:solidFill>
                  <a:srgbClr val="00B050"/>
                </a:solidFill>
                <a:latin typeface="楷体" pitchFamily="49" charset="-122"/>
                <a:ea typeface="楷体" pitchFamily="49" charset="-122"/>
              </a:rPr>
              <a:t>一方面</a:t>
            </a:r>
            <a:r>
              <a:rPr lang="zh-CN" altLang="en-US" sz="2000" b="1" dirty="0">
                <a:solidFill>
                  <a:srgbClr val="0000FF"/>
                </a:solidFill>
                <a:latin typeface="楷体" pitchFamily="49" charset="-122"/>
                <a:ea typeface="楷体" pitchFamily="49" charset="-122"/>
              </a:rPr>
              <a:t>出台相关的治理环境的政策、法规，限制重污染企业，提高人们的道德素养，自觉保护环境的意识。</a:t>
            </a:r>
            <a:r>
              <a:rPr lang="zh-CN" altLang="en-US" sz="2000" b="1" dirty="0">
                <a:solidFill>
                  <a:srgbClr val="00B050"/>
                </a:solidFill>
                <a:latin typeface="楷体" pitchFamily="49" charset="-122"/>
                <a:ea typeface="楷体" pitchFamily="49" charset="-122"/>
              </a:rPr>
              <a:t>另一方面</a:t>
            </a:r>
            <a:r>
              <a:rPr lang="zh-CN" altLang="en-US" sz="2000" b="1" dirty="0">
                <a:solidFill>
                  <a:srgbClr val="0000FF"/>
                </a:solidFill>
                <a:latin typeface="楷体" pitchFamily="49" charset="-122"/>
                <a:ea typeface="楷体" pitchFamily="49" charset="-122"/>
              </a:rPr>
              <a:t>，投入治理环境的设备和设施，增加环卫部门的数量，加大环境治理的力度。</a:t>
            </a:r>
            <a:r>
              <a:rPr lang="zh-CN" altLang="en-US" sz="2000" b="1" dirty="0">
                <a:solidFill>
                  <a:srgbClr val="00B050"/>
                </a:solidFill>
                <a:latin typeface="楷体" pitchFamily="49" charset="-122"/>
                <a:ea typeface="楷体" pitchFamily="49" charset="-122"/>
              </a:rPr>
              <a:t>只有双管齐下</a:t>
            </a:r>
            <a:r>
              <a:rPr lang="zh-CN" altLang="en-US" sz="2000" b="1" dirty="0">
                <a:solidFill>
                  <a:srgbClr val="0000FF"/>
                </a:solidFill>
                <a:latin typeface="楷体" pitchFamily="49" charset="-122"/>
                <a:ea typeface="楷体" pitchFamily="49" charset="-122"/>
              </a:rPr>
              <a:t>，才能见成效。当然，病来如山倒，病去如抽丝。治病是一个循序渐进的过程，不可能立竿见影，所以我们要有坚持不懈的态度和精神。</a:t>
            </a:r>
            <a:endParaRPr lang="zh-CN" altLang="en-US" sz="2000" b="1" dirty="0">
              <a:solidFill>
                <a:srgbClr val="0000FF"/>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　　对于</a:t>
            </a:r>
            <a:r>
              <a:rPr lang="zh-CN" altLang="en-US" sz="2000" b="1" dirty="0">
                <a:solidFill>
                  <a:srgbClr val="FF0000"/>
                </a:solidFill>
                <a:latin typeface="楷体" pitchFamily="49" charset="-122"/>
                <a:ea typeface="楷体" pitchFamily="49" charset="-122"/>
              </a:rPr>
              <a:t>污染病，切不可畏良药苦口，养病为患，莫待到病入膏肓，方才醒悟。</a:t>
            </a:r>
            <a:r>
              <a:rPr lang="zh-CN" altLang="en-US" sz="2000" b="1" dirty="0">
                <a:solidFill>
                  <a:srgbClr val="0000FF"/>
                </a:solidFill>
                <a:latin typeface="楷体" pitchFamily="49" charset="-122"/>
                <a:ea typeface="楷体" pitchFamily="49" charset="-122"/>
              </a:rPr>
              <a:t>治理污染最根本的便是提高人们的道德素养，自觉的保护环境的意识。应该“你轻轻地走，正如你轻轻的来，挥挥衣袖不留下一片垃圾”。</a:t>
            </a:r>
            <a:endParaRPr lang="zh-CN" altLang="en-US" sz="2000" b="1" dirty="0">
              <a:solidFill>
                <a:srgbClr val="0000FF"/>
              </a:solidFill>
              <a:latin typeface="楷体" pitchFamily="49" charset="-122"/>
              <a:ea typeface="楷体" pitchFamily="49" charset="-122"/>
            </a:endParaRPr>
          </a:p>
        </p:txBody>
      </p:sp>
      <p:sp>
        <p:nvSpPr>
          <p:cNvPr id="6" name="TextBox 5"/>
          <p:cNvSpPr txBox="1"/>
          <p:nvPr/>
        </p:nvSpPr>
        <p:spPr>
          <a:xfrm>
            <a:off x="1500166" y="5786454"/>
            <a:ext cx="5429288" cy="584775"/>
          </a:xfrm>
          <a:prstGeom prst="rect">
            <a:avLst/>
          </a:prstGeom>
          <a:solidFill>
            <a:srgbClr val="92D050"/>
          </a:solidFill>
        </p:spPr>
        <p:txBody>
          <a:bodyPr wrap="square" rtlCol="0">
            <a:spAutoFit/>
          </a:bodyPr>
          <a:lstStyle/>
          <a:p>
            <a:r>
              <a:rPr lang="zh-CN" altLang="en-US" sz="3200" b="1" dirty="0" smtClean="0">
                <a:solidFill>
                  <a:srgbClr val="FF0000"/>
                </a:solidFill>
                <a:latin typeface="华文彩云" pitchFamily="2" charset="-122"/>
                <a:ea typeface="华文彩云" pitchFamily="2" charset="-122"/>
              </a:rPr>
              <a:t>立意深刻</a:t>
            </a:r>
            <a:r>
              <a:rPr lang="en-US" altLang="zh-CN" sz="3200" b="1" dirty="0" smtClean="0">
                <a:solidFill>
                  <a:srgbClr val="FF0000"/>
                </a:solidFill>
                <a:latin typeface="华文彩云" pitchFamily="2" charset="-122"/>
                <a:ea typeface="华文彩云" pitchFamily="2" charset="-122"/>
              </a:rPr>
              <a:t>,</a:t>
            </a:r>
            <a:r>
              <a:rPr lang="zh-CN" altLang="en-US" sz="3200" b="1" dirty="0" smtClean="0">
                <a:solidFill>
                  <a:srgbClr val="FF0000"/>
                </a:solidFill>
                <a:latin typeface="华文彩云" pitchFamily="2" charset="-122"/>
                <a:ea typeface="华文彩云" pitchFamily="2" charset="-122"/>
              </a:rPr>
              <a:t>结构严谨</a:t>
            </a:r>
            <a:r>
              <a:rPr lang="en-US" altLang="zh-CN" sz="3200" b="1" dirty="0" smtClean="0">
                <a:solidFill>
                  <a:srgbClr val="FF0000"/>
                </a:solidFill>
                <a:latin typeface="华文彩云" pitchFamily="2" charset="-122"/>
                <a:ea typeface="华文彩云" pitchFamily="2" charset="-122"/>
              </a:rPr>
              <a:t>,</a:t>
            </a:r>
            <a:r>
              <a:rPr lang="zh-CN" altLang="en-US" sz="3200" b="1" dirty="0" smtClean="0">
                <a:solidFill>
                  <a:srgbClr val="FF0000"/>
                </a:solidFill>
                <a:latin typeface="华文彩云" pitchFamily="2" charset="-122"/>
                <a:ea typeface="华文彩云" pitchFamily="2" charset="-122"/>
              </a:rPr>
              <a:t>逻辑性强</a:t>
            </a:r>
            <a:endParaRPr lang="zh-CN" altLang="en-US" sz="3200" b="1" dirty="0">
              <a:solidFill>
                <a:srgbClr val="FF0000"/>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115616" y="188640"/>
            <a:ext cx="4248472" cy="864096"/>
          </a:xfrm>
          <a:prstGeom prst="roundRect">
            <a:avLst/>
          </a:prstGeom>
          <a:solidFill>
            <a:schemeClr val="tx1">
              <a:lumMod val="85000"/>
              <a:lumOff val="15000"/>
            </a:schemeClr>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3200" b="1" dirty="0" smtClean="0">
                <a:solidFill>
                  <a:srgbClr val="FFFF00"/>
                </a:solidFill>
                <a:latin typeface="黑体" panose="02010609060101010101" pitchFamily="49" charset="-122"/>
                <a:ea typeface="黑体" panose="02010609060101010101" pitchFamily="49" charset="-122"/>
              </a:rPr>
              <a:t>㈢</a:t>
            </a:r>
            <a:r>
              <a:rPr lang="zh-CN" altLang="en-US" sz="3200" b="1" dirty="0" smtClean="0">
                <a:solidFill>
                  <a:srgbClr val="FFFF00"/>
                </a:solidFill>
                <a:latin typeface="黑体" panose="02010609060101010101" pitchFamily="49" charset="-122"/>
                <a:ea typeface="黑体" panose="02010609060101010101" pitchFamily="49" charset="-122"/>
              </a:rPr>
              <a:t>琢磨语言</a:t>
            </a:r>
            <a:r>
              <a:rPr lang="zh-CN" altLang="zh-CN" sz="3200" b="1" dirty="0">
                <a:solidFill>
                  <a:srgbClr val="FFFF00"/>
                </a:solidFill>
                <a:latin typeface="黑体" panose="02010609060101010101" pitchFamily="49" charset="-122"/>
                <a:ea typeface="黑体" panose="02010609060101010101" pitchFamily="49" charset="-122"/>
              </a:rPr>
              <a:t>准确简练</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6" name="圆角矩形 5"/>
          <p:cNvSpPr/>
          <p:nvPr/>
        </p:nvSpPr>
        <p:spPr>
          <a:xfrm>
            <a:off x="467544" y="1844824"/>
            <a:ext cx="8352928" cy="41044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rgbClr val="FFFFFF"/>
                </a:solidFill>
              </a:rPr>
              <a:t>高</a:t>
            </a:r>
            <a:r>
              <a:rPr lang="zh-CN" altLang="zh-CN" sz="2800" b="1" dirty="0" smtClean="0">
                <a:solidFill>
                  <a:srgbClr val="FFFFFF"/>
                </a:solidFill>
              </a:rPr>
              <a:t>考</a:t>
            </a:r>
            <a:r>
              <a:rPr lang="zh-CN" altLang="zh-CN" sz="2800" b="1" dirty="0">
                <a:solidFill>
                  <a:srgbClr val="FFFFFF"/>
                </a:solidFill>
              </a:rPr>
              <a:t>作文语言要出彩，首先要</a:t>
            </a:r>
            <a:r>
              <a:rPr lang="zh-CN" altLang="zh-CN" sz="2800" b="1" dirty="0">
                <a:solidFill>
                  <a:srgbClr val="FF0000"/>
                </a:solidFill>
              </a:rPr>
              <a:t>灵活地调动语言的表现力</a:t>
            </a:r>
            <a:r>
              <a:rPr lang="zh-CN" altLang="zh-CN" sz="2800" b="1" dirty="0">
                <a:solidFill>
                  <a:srgbClr val="FFFFFF"/>
                </a:solidFill>
              </a:rPr>
              <a:t>，能让读者心灵产生震颤飞扬的快乐；其次是</a:t>
            </a:r>
            <a:r>
              <a:rPr lang="zh-CN" altLang="zh-CN" sz="2800" b="1" dirty="0">
                <a:solidFill>
                  <a:srgbClr val="FF0000"/>
                </a:solidFill>
              </a:rPr>
              <a:t>运用</a:t>
            </a:r>
            <a:r>
              <a:rPr lang="zh-CN" altLang="zh-CN" sz="2800" b="1" dirty="0" smtClean="0">
                <a:solidFill>
                  <a:srgbClr val="FF0000"/>
                </a:solidFill>
              </a:rPr>
              <a:t>好修辞</a:t>
            </a:r>
            <a:r>
              <a:rPr lang="zh-CN" altLang="zh-CN" sz="2800" b="1" dirty="0">
                <a:solidFill>
                  <a:srgbClr val="FFFFFF"/>
                </a:solidFill>
              </a:rPr>
              <a:t>，把生动的比喻，大气磅礴的排比，风趣幽默的仿词，语意含蓄曲折的双关等穿插全文，亮人耳目，怡人心扉；再次是</a:t>
            </a:r>
            <a:r>
              <a:rPr lang="zh-CN" altLang="zh-CN" sz="2800" b="1" dirty="0">
                <a:solidFill>
                  <a:srgbClr val="FF0000"/>
                </a:solidFill>
              </a:rPr>
              <a:t>匠心调配句式，将长句短句、整句散句巧妙配合</a:t>
            </a:r>
            <a:r>
              <a:rPr lang="zh-CN" altLang="zh-CN" sz="2800" b="1" dirty="0">
                <a:solidFill>
                  <a:srgbClr val="FFFFFF"/>
                </a:solidFill>
              </a:rPr>
              <a:t>，营造文章的参差美，匀称美，音韵美，使文章绚丽生辉。读来令人荡气回肠。</a:t>
            </a:r>
            <a:endParaRPr lang="zh-CN" altLang="zh-CN" sz="2800" b="1" dirty="0">
              <a:solidFill>
                <a:srgbClr val="FFFF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179512" y="1124744"/>
            <a:ext cx="8964488" cy="5328592"/>
          </a:xfrm>
        </p:spPr>
        <p:txBody>
          <a:bodyPr>
            <a:normAutofit fontScale="92500" lnSpcReduction="20000"/>
          </a:bodyPr>
          <a:lstStyle/>
          <a:p>
            <a:r>
              <a:rPr lang="zh-CN" altLang="en-US" b="1" dirty="0">
                <a:latin typeface="黑体" panose="02010609060101010101" pitchFamily="49" charset="-122"/>
                <a:ea typeface="黑体" panose="02010609060101010101" pitchFamily="49" charset="-122"/>
              </a:rPr>
              <a:t>（二）</a:t>
            </a:r>
            <a:r>
              <a:rPr lang="zh-CN" altLang="en-US" b="1" dirty="0" smtClean="0">
                <a:latin typeface="黑体" panose="02010609060101010101" pitchFamily="49" charset="-122"/>
                <a:ea typeface="黑体" panose="02010609060101010101" pitchFamily="49" charset="-122"/>
              </a:rPr>
              <a:t>注重</a:t>
            </a:r>
            <a:r>
              <a:rPr lang="zh-CN" altLang="en-US" b="1" dirty="0">
                <a:latin typeface="黑体" panose="02010609060101010101" pitchFamily="49" charset="-122"/>
                <a:ea typeface="黑体" panose="02010609060101010101" pitchFamily="49" charset="-122"/>
              </a:rPr>
              <a:t>“服务选才”，做精“一把尺”，全面提升选拔效能</a:t>
            </a:r>
            <a:endParaRPr lang="zh-CN" altLang="en-US" dirty="0">
              <a:latin typeface="黑体" panose="02010609060101010101" pitchFamily="49" charset="-122"/>
              <a:ea typeface="黑体" panose="02010609060101010101" pitchFamily="49" charset="-122"/>
            </a:endParaRPr>
          </a:p>
          <a:p>
            <a:r>
              <a:rPr lang="zh-CN" altLang="en-US" dirty="0" smtClean="0">
                <a:latin typeface="华文中宋" panose="02010600040101010101" pitchFamily="2" charset="-122"/>
                <a:ea typeface="华文中宋" panose="02010600040101010101" pitchFamily="2" charset="-122"/>
              </a:rPr>
              <a:t>高考</a:t>
            </a:r>
            <a:r>
              <a:rPr lang="zh-CN" altLang="en-US" dirty="0">
                <a:latin typeface="华文中宋" panose="02010600040101010101" pitchFamily="2" charset="-122"/>
                <a:ea typeface="华文中宋" panose="02010600040101010101" pitchFamily="2" charset="-122"/>
              </a:rPr>
              <a:t>关系大学入学新生质量、关系社会长远发展，必须根据国家和社会发展要求，不断深化内容改革，提升科学性、权威性</a:t>
            </a:r>
            <a:r>
              <a:rPr lang="zh-CN" altLang="en-US" dirty="0" smtClean="0">
                <a:latin typeface="华文中宋" panose="02010600040101010101" pitchFamily="2" charset="-122"/>
                <a:ea typeface="华文中宋" panose="02010600040101010101" pitchFamily="2" charset="-122"/>
              </a:rPr>
              <a:t>和</a:t>
            </a:r>
            <a:r>
              <a:rPr lang="zh-CN" altLang="en-US" dirty="0">
                <a:latin typeface="华文中宋" panose="02010600040101010101" pitchFamily="2" charset="-122"/>
                <a:ea typeface="华文中宋" panose="02010600040101010101" pitchFamily="2" charset="-122"/>
              </a:rPr>
              <a:t>公平性。</a:t>
            </a:r>
            <a:endParaRPr lang="en-US" altLang="zh-CN" dirty="0" smtClean="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第一，高考命题要</a:t>
            </a:r>
            <a:r>
              <a:rPr lang="zh-CN" altLang="en-US" dirty="0">
                <a:solidFill>
                  <a:srgbClr val="FF0000"/>
                </a:solidFill>
                <a:latin typeface="华文中宋" panose="02010600040101010101" pitchFamily="2" charset="-122"/>
                <a:ea typeface="华文中宋" panose="02010600040101010101" pitchFamily="2" charset="-122"/>
              </a:rPr>
              <a:t>增强基础性</a:t>
            </a:r>
            <a:r>
              <a:rPr lang="zh-CN" altLang="en-US" dirty="0">
                <a:latin typeface="华文中宋" panose="02010600040101010101" pitchFamily="2" charset="-122"/>
                <a:ea typeface="华文中宋" panose="02010600040101010101" pitchFamily="2" charset="-122"/>
              </a:rPr>
              <a:t>，考查学生必备知识和关键能力</a:t>
            </a:r>
            <a:r>
              <a:rPr lang="zh-CN" altLang="en-US"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第二，高考命题要</a:t>
            </a:r>
            <a:r>
              <a:rPr lang="zh-CN" altLang="en-US" dirty="0">
                <a:solidFill>
                  <a:srgbClr val="FF0000"/>
                </a:solidFill>
                <a:latin typeface="华文中宋" panose="02010600040101010101" pitchFamily="2" charset="-122"/>
                <a:ea typeface="华文中宋" panose="02010600040101010101" pitchFamily="2" charset="-122"/>
              </a:rPr>
              <a:t>增强综合性</a:t>
            </a:r>
            <a:r>
              <a:rPr lang="zh-CN" altLang="en-US" dirty="0">
                <a:latin typeface="华文中宋" panose="02010600040101010101" pitchFamily="2" charset="-122"/>
                <a:ea typeface="华文中宋" panose="02010600040101010101" pitchFamily="2" charset="-122"/>
              </a:rPr>
              <a:t>，体现学生综合素质和学科素养</a:t>
            </a:r>
            <a:r>
              <a:rPr lang="zh-CN" altLang="en-US"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第三，高考命题要</a:t>
            </a:r>
            <a:r>
              <a:rPr lang="zh-CN" altLang="en-US" dirty="0">
                <a:solidFill>
                  <a:srgbClr val="FF0000"/>
                </a:solidFill>
                <a:latin typeface="华文中宋" panose="02010600040101010101" pitchFamily="2" charset="-122"/>
                <a:ea typeface="华文中宋" panose="02010600040101010101" pitchFamily="2" charset="-122"/>
              </a:rPr>
              <a:t>加强应用性</a:t>
            </a:r>
            <a:r>
              <a:rPr lang="zh-CN" altLang="en-US" dirty="0">
                <a:latin typeface="华文中宋" panose="02010600040101010101" pitchFamily="2" charset="-122"/>
                <a:ea typeface="华文中宋" panose="02010600040101010101" pitchFamily="2" charset="-122"/>
              </a:rPr>
              <a:t>，注重理论密切联系实际</a:t>
            </a:r>
            <a:r>
              <a:rPr lang="zh-CN" altLang="en-US"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第四，高考命题要</a:t>
            </a:r>
            <a:r>
              <a:rPr lang="zh-CN" altLang="en-US" dirty="0">
                <a:solidFill>
                  <a:srgbClr val="FF0000"/>
                </a:solidFill>
                <a:latin typeface="华文中宋" panose="02010600040101010101" pitchFamily="2" charset="-122"/>
                <a:ea typeface="华文中宋" panose="02010600040101010101" pitchFamily="2" charset="-122"/>
              </a:rPr>
              <a:t>增强探究性和开放性</a:t>
            </a:r>
            <a:r>
              <a:rPr lang="zh-CN" altLang="en-US" dirty="0">
                <a:latin typeface="华文中宋" panose="02010600040101010101" pitchFamily="2" charset="-122"/>
                <a:ea typeface="华文中宋" panose="02010600040101010101" pitchFamily="2" charset="-122"/>
              </a:rPr>
              <a:t>，考查学生的创新意识和创新能力。</a:t>
            </a:r>
            <a:endParaRPr lang="en-US" altLang="zh-CN" dirty="0" smtClean="0">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33600" y="62528"/>
            <a:ext cx="525658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FF"/>
                </a:solidFill>
                <a:latin typeface="楷体" pitchFamily="49" charset="-122"/>
                <a:ea typeface="楷体" pitchFamily="49" charset="-122"/>
              </a:rPr>
              <a:t>例</a:t>
            </a:r>
            <a:r>
              <a:rPr lang="en-US" altLang="zh-CN" sz="3200" b="1" dirty="0" smtClean="0">
                <a:solidFill>
                  <a:srgbClr val="0000FF"/>
                </a:solidFill>
                <a:latin typeface="楷体" pitchFamily="49" charset="-122"/>
                <a:ea typeface="楷体" pitchFamily="49" charset="-122"/>
              </a:rPr>
              <a:t>4</a:t>
            </a:r>
            <a:r>
              <a:rPr lang="zh-CN" altLang="en-US" sz="3200" b="1" dirty="0" smtClean="0">
                <a:solidFill>
                  <a:srgbClr val="0000FF"/>
                </a:solidFill>
                <a:latin typeface="楷体" pitchFamily="49" charset="-122"/>
                <a:ea typeface="楷体" pitchFamily="49" charset="-122"/>
              </a:rPr>
              <a:t>：</a:t>
            </a:r>
            <a:r>
              <a:rPr lang="zh-CN" altLang="en-US" sz="3200" b="1" dirty="0">
                <a:solidFill>
                  <a:srgbClr val="0000FF"/>
                </a:solidFill>
              </a:rPr>
              <a:t>地坛</a:t>
            </a:r>
            <a:r>
              <a:rPr lang="zh-CN" altLang="en-US" sz="3200" b="1" dirty="0" smtClean="0">
                <a:solidFill>
                  <a:srgbClr val="0000FF"/>
                </a:solidFill>
              </a:rPr>
              <a:t>游记</a:t>
            </a:r>
            <a:endParaRPr lang="zh-CN" altLang="en-US" sz="3200" dirty="0">
              <a:solidFill>
                <a:srgbClr val="0000FF"/>
              </a:solidFill>
            </a:endParaRPr>
          </a:p>
        </p:txBody>
      </p:sp>
      <p:sp>
        <p:nvSpPr>
          <p:cNvPr id="5" name="圆角矩形 4"/>
          <p:cNvSpPr/>
          <p:nvPr/>
        </p:nvSpPr>
        <p:spPr>
          <a:xfrm>
            <a:off x="395536" y="1124744"/>
            <a:ext cx="8496944" cy="57332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400" b="1" dirty="0">
                <a:solidFill>
                  <a:srgbClr val="0000FF"/>
                </a:solidFill>
                <a:latin typeface="楷体" pitchFamily="49" charset="-122"/>
                <a:ea typeface="楷体" pitchFamily="49" charset="-122"/>
              </a:rPr>
              <a:t>读罢史铁生的</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我与地坛</a:t>
            </a:r>
            <a:r>
              <a:rPr lang="en-US" altLang="zh-CN" sz="2400" b="1" dirty="0">
                <a:solidFill>
                  <a:srgbClr val="0000FF"/>
                </a:solidFill>
                <a:latin typeface="楷体" pitchFamily="49" charset="-122"/>
                <a:ea typeface="楷体" pitchFamily="49" charset="-122"/>
              </a:rPr>
              <a:t>》</a:t>
            </a:r>
            <a:r>
              <a:rPr lang="zh-CN" altLang="en-US" sz="2400" b="1" dirty="0">
                <a:solidFill>
                  <a:srgbClr val="0000FF"/>
                </a:solidFill>
                <a:latin typeface="楷体" pitchFamily="49" charset="-122"/>
                <a:ea typeface="楷体" pitchFamily="49" charset="-122"/>
              </a:rPr>
              <a:t>，我时常疑惑地坛究竟有什么出人之处值得史铁生日夜不休地停驻其中，直到</a:t>
            </a:r>
            <a:r>
              <a:rPr lang="en-US" altLang="zh-CN" sz="2400" b="1" dirty="0">
                <a:solidFill>
                  <a:srgbClr val="0000FF"/>
                </a:solidFill>
                <a:latin typeface="楷体" pitchFamily="49" charset="-122"/>
                <a:ea typeface="楷体" pitchFamily="49" charset="-122"/>
              </a:rPr>
              <a:t>APEC</a:t>
            </a:r>
            <a:r>
              <a:rPr lang="zh-CN" altLang="en-US" sz="2400" b="1" dirty="0">
                <a:solidFill>
                  <a:srgbClr val="0000FF"/>
                </a:solidFill>
                <a:latin typeface="楷体" pitchFamily="49" charset="-122"/>
                <a:ea typeface="楷体" pitchFamily="49" charset="-122"/>
              </a:rPr>
              <a:t>期间，我独自一人重游地坛，方有所感慨。</a:t>
            </a:r>
            <a:endParaRPr lang="zh-CN" altLang="en-US" sz="2400" b="1" dirty="0">
              <a:solidFill>
                <a:srgbClr val="0000FF"/>
              </a:solidFill>
              <a:latin typeface="楷体" pitchFamily="49" charset="-122"/>
              <a:ea typeface="楷体" pitchFamily="49" charset="-122"/>
            </a:endParaRPr>
          </a:p>
          <a:p>
            <a:r>
              <a:rPr lang="zh-CN" altLang="en-US" sz="2400" b="1" dirty="0" smtClean="0">
                <a:solidFill>
                  <a:srgbClr val="0000FF"/>
                </a:solidFill>
                <a:latin typeface="楷体" pitchFamily="49" charset="-122"/>
                <a:ea typeface="楷体" pitchFamily="49" charset="-122"/>
              </a:rPr>
              <a:t>　　一</a:t>
            </a:r>
            <a:r>
              <a:rPr lang="zh-CN" altLang="en-US" sz="2400" b="1" dirty="0">
                <a:solidFill>
                  <a:srgbClr val="0000FF"/>
                </a:solidFill>
                <a:latin typeface="楷体" pitchFamily="49" charset="-122"/>
                <a:ea typeface="楷体" pitchFamily="49" charset="-122"/>
              </a:rPr>
              <a:t>进门就是郁郁葱葱地绿树古道，许是天色尚早，又或是尚未深入，</a:t>
            </a:r>
            <a:r>
              <a:rPr lang="zh-CN" altLang="en-US" sz="2400" b="1" dirty="0">
                <a:solidFill>
                  <a:srgbClr val="FF0000"/>
                </a:solidFill>
                <a:latin typeface="楷体" pitchFamily="49" charset="-122"/>
                <a:ea typeface="楷体" pitchFamily="49" charset="-122"/>
              </a:rPr>
              <a:t>道中只我一人，加上麻雀三两只，两侧的树极高、极绿，像是映得天也绿了，道也绿了。除却小雀“唧喳”地叫声和风抚过树草地“哗哗”作响，没有其他声音。站在古道中，心就不由自主地静了下来。</a:t>
            </a:r>
            <a:r>
              <a:rPr lang="zh-CN" altLang="en-US" sz="2400" b="1" dirty="0">
                <a:solidFill>
                  <a:srgbClr val="0000FF"/>
                </a:solidFill>
                <a:latin typeface="楷体" pitchFamily="49" charset="-122"/>
                <a:ea typeface="楷体" pitchFamily="49" charset="-122"/>
              </a:rPr>
              <a:t>那是一种无物无我的静，仿佛自身已溶入这自然之中。我一瞬间有些明了为何史铁生在残了双腿后喜到地坛中消磨一日。只因在这里，他便能忘却心中烦忧，感受自然的抚慰。</a:t>
            </a:r>
            <a:endParaRPr lang="zh-CN" altLang="en-US" sz="2400" b="1" dirty="0">
              <a:solidFill>
                <a:srgbClr val="0000FF"/>
              </a:solidFill>
              <a:latin typeface="楷体" pitchFamily="49" charset="-122"/>
              <a:ea typeface="楷体" pitchFamily="49" charset="-122"/>
            </a:endParaRPr>
          </a:p>
          <a:p>
            <a:r>
              <a:rPr lang="zh-CN" altLang="en-US" sz="2400" b="1" dirty="0" smtClean="0">
                <a:solidFill>
                  <a:srgbClr val="0000FF"/>
                </a:solidFill>
                <a:latin typeface="楷体" pitchFamily="49" charset="-122"/>
                <a:ea typeface="楷体" pitchFamily="49" charset="-122"/>
              </a:rPr>
              <a:t>　　顺着</a:t>
            </a:r>
            <a:r>
              <a:rPr lang="zh-CN" altLang="en-US" sz="2400" b="1" dirty="0">
                <a:solidFill>
                  <a:srgbClr val="0000FF"/>
                </a:solidFill>
                <a:latin typeface="楷体" pitchFamily="49" charset="-122"/>
                <a:ea typeface="楷体" pitchFamily="49" charset="-122"/>
              </a:rPr>
              <a:t>绿树古道向前走，拐过几个弯后视野开阔起来。眼前是一小片广场，场中有几群人各自聚在一起或是打太极，或是合唱，或是跳舞，虽然声音操杂起来，但心中还是安静的。</a:t>
            </a:r>
            <a:endParaRPr lang="zh-CN" altLang="en-US" sz="2400" b="1" dirty="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7504" y="0"/>
            <a:ext cx="9036496" cy="616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000" b="1" dirty="0">
                <a:solidFill>
                  <a:srgbClr val="0000FF"/>
                </a:solidFill>
                <a:latin typeface="楷体" pitchFamily="49" charset="-122"/>
                <a:ea typeface="楷体" pitchFamily="49" charset="-122"/>
              </a:rPr>
              <a:t>继续慢慢向前，满眼的绿意中的出现了几抹金黄，路边也开始出现零星的小野菊花。沿着路上的花向前走，一抬头，蓦得一大片黄色撞入眼中。是了，现在是秋季，</a:t>
            </a:r>
            <a:r>
              <a:rPr lang="zh-CN" altLang="en-US" sz="2000" b="1" dirty="0">
                <a:solidFill>
                  <a:srgbClr val="FF0000"/>
                </a:solidFill>
                <a:latin typeface="楷体" pitchFamily="49" charset="-122"/>
                <a:ea typeface="楷体" pitchFamily="49" charset="-122"/>
              </a:rPr>
              <a:t>银杏正黄得灿烂，与天空的</a:t>
            </a:r>
            <a:r>
              <a:rPr lang="en-US" altLang="zh-CN" sz="2000" b="1" dirty="0">
                <a:solidFill>
                  <a:srgbClr val="FF0000"/>
                </a:solidFill>
                <a:latin typeface="楷体" pitchFamily="49" charset="-122"/>
                <a:ea typeface="楷体" pitchFamily="49" charset="-122"/>
              </a:rPr>
              <a:t>APEC</a:t>
            </a:r>
            <a:r>
              <a:rPr lang="zh-CN" altLang="en-US" sz="2000" b="1" dirty="0">
                <a:solidFill>
                  <a:srgbClr val="FF0000"/>
                </a:solidFill>
                <a:latin typeface="楷体" pitchFamily="49" charset="-122"/>
                <a:ea typeface="楷体" pitchFamily="49" charset="-122"/>
              </a:rPr>
              <a:t>蓝天相映成趣</a:t>
            </a:r>
            <a:r>
              <a:rPr lang="zh-CN" altLang="en-US" sz="2000" b="1" dirty="0">
                <a:solidFill>
                  <a:srgbClr val="0000FF"/>
                </a:solidFill>
                <a:latin typeface="楷体" pitchFamily="49" charset="-122"/>
                <a:ea typeface="楷体" pitchFamily="49" charset="-122"/>
              </a:rPr>
              <a:t>，几条小道通往林中的小亭子，亭中有一对新婚夫妇正自己拍着</a:t>
            </a:r>
            <a:r>
              <a:rPr lang="en-US" altLang="zh-CN" sz="2000" b="1" dirty="0">
                <a:solidFill>
                  <a:srgbClr val="0000FF"/>
                </a:solidFill>
                <a:latin typeface="楷体" pitchFamily="49" charset="-122"/>
                <a:ea typeface="楷体" pitchFamily="49" charset="-122"/>
              </a:rPr>
              <a:t>DIY</a:t>
            </a:r>
            <a:r>
              <a:rPr lang="zh-CN" altLang="en-US" sz="2000" b="1" dirty="0">
                <a:solidFill>
                  <a:srgbClr val="0000FF"/>
                </a:solidFill>
                <a:latin typeface="楷体" pitchFamily="49" charset="-122"/>
                <a:ea typeface="楷体" pitchFamily="49" charset="-122"/>
              </a:rPr>
              <a:t>的婚纱照。</a:t>
            </a:r>
            <a:r>
              <a:rPr lang="zh-CN" altLang="en-US" sz="2000" b="1" dirty="0">
                <a:solidFill>
                  <a:srgbClr val="FF0000"/>
                </a:solidFill>
                <a:latin typeface="楷体" pitchFamily="49" charset="-122"/>
                <a:ea typeface="楷体" pitchFamily="49" charset="-122"/>
              </a:rPr>
              <a:t>新娘一尾白纱裙飘飘邈邈地洒落在地上，四周的落叶更衬得佳人娇艳。</a:t>
            </a:r>
            <a:r>
              <a:rPr lang="zh-CN" altLang="en-US" sz="2000" b="1" dirty="0">
                <a:solidFill>
                  <a:srgbClr val="0000FF"/>
                </a:solidFill>
                <a:latin typeface="楷体" pitchFamily="49" charset="-122"/>
                <a:ea typeface="楷体" pitchFamily="49" charset="-122"/>
              </a:rPr>
              <a:t>新娘口中虽抱怨着</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快些，太冷了。”脸上明媚的笑容却透露其心中喜悦，好一幅人与自然交相呼应的金秋佳人图。</a:t>
            </a:r>
            <a:endParaRPr lang="zh-CN" altLang="en-US" sz="2000" b="1" dirty="0">
              <a:solidFill>
                <a:srgbClr val="0000FF"/>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　　再</a:t>
            </a:r>
            <a:r>
              <a:rPr lang="zh-CN" altLang="en-US" sz="2000" b="1" dirty="0">
                <a:solidFill>
                  <a:srgbClr val="0000FF"/>
                </a:solidFill>
                <a:latin typeface="楷体" pitchFamily="49" charset="-122"/>
                <a:ea typeface="楷体" pitchFamily="49" charset="-122"/>
              </a:rPr>
              <a:t>往前便到了</a:t>
            </a:r>
            <a:r>
              <a:rPr lang="zh-CN" altLang="en-US" sz="2000" b="1" dirty="0">
                <a:solidFill>
                  <a:srgbClr val="FF0000"/>
                </a:solidFill>
                <a:latin typeface="楷体" pitchFamily="49" charset="-122"/>
                <a:ea typeface="楷体" pitchFamily="49" charset="-122"/>
              </a:rPr>
              <a:t>银杏大道，这是真真正正的震撼人心</a:t>
            </a:r>
            <a:r>
              <a:rPr lang="zh-CN" altLang="en-US" sz="2000" b="1" dirty="0">
                <a:solidFill>
                  <a:srgbClr val="0000FF"/>
                </a:solidFill>
                <a:latin typeface="楷体" pitchFamily="49" charset="-122"/>
                <a:ea typeface="楷体" pitchFamily="49" charset="-122"/>
              </a:rPr>
              <a:t>，不仅两侧俱是参天银杏，地上也确实铺满落叶，想找出非金黄的部分都不容易。四周的人们都在拾着地上的落叶，或是照相或是收藏。轻风一过，只一层黄叶铺到地上。</a:t>
            </a:r>
            <a:r>
              <a:rPr lang="zh-CN" altLang="en-US" sz="2000" b="1" dirty="0">
                <a:solidFill>
                  <a:srgbClr val="FF0000"/>
                </a:solidFill>
                <a:latin typeface="楷体" pitchFamily="49" charset="-122"/>
                <a:ea typeface="楷体" pitchFamily="49" charset="-122"/>
              </a:rPr>
              <a:t>那树上的金黄色小扇子着实可人，欲落不落的飘忽着，像是展翅欲飞的蝴蝶，细细听也许还能听到翅膀扇动的轻响。虽然道中人不少，但人更衬得银杏美好，若无人，则自然便是死寂的安静</a:t>
            </a:r>
            <a:r>
              <a:rPr lang="zh-CN" altLang="en-US" sz="2000" b="1" dirty="0">
                <a:solidFill>
                  <a:srgbClr val="0000FF"/>
                </a:solidFill>
                <a:latin typeface="楷体" pitchFamily="49" charset="-122"/>
                <a:ea typeface="楷体" pitchFamily="49" charset="-122"/>
              </a:rPr>
              <a:t>，站在大道中，我内心的震撼无以言表，这是大自然的力量，天地中充斥着银杏的金黄，</a:t>
            </a:r>
            <a:r>
              <a:rPr lang="zh-CN" altLang="en-US" sz="2000" b="1" dirty="0">
                <a:solidFill>
                  <a:srgbClr val="FF0000"/>
                </a:solidFill>
                <a:latin typeface="楷体" pitchFamily="49" charset="-122"/>
                <a:ea typeface="楷体" pitchFamily="49" charset="-122"/>
              </a:rPr>
              <a:t>空气也被染为金色，我的心也被染为了金色。</a:t>
            </a:r>
            <a:endParaRPr lang="zh-CN" altLang="en-US" sz="2000" b="1" dirty="0">
              <a:solidFill>
                <a:srgbClr val="FF0000"/>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　　此</a:t>
            </a:r>
            <a:r>
              <a:rPr lang="zh-CN" altLang="en-US" sz="2000" b="1" dirty="0">
                <a:solidFill>
                  <a:srgbClr val="0000FF"/>
                </a:solidFill>
                <a:latin typeface="楷体" pitchFamily="49" charset="-122"/>
                <a:ea typeface="楷体" pitchFamily="49" charset="-122"/>
              </a:rPr>
              <a:t>番到地坛，虽未曾到祭坛中去，但单单这外围的自然便足矣。地坛之行虽无知识上的收获，但得到最大的教育便是人与自然要和谐相处，</a:t>
            </a:r>
            <a:r>
              <a:rPr lang="zh-CN" altLang="en-US" sz="2000" b="1" dirty="0">
                <a:solidFill>
                  <a:srgbClr val="FF0000"/>
                </a:solidFill>
                <a:latin typeface="楷体" pitchFamily="49" charset="-122"/>
                <a:ea typeface="楷体" pitchFamily="49" charset="-122"/>
              </a:rPr>
              <a:t>若非地坛中有着和谐的人与自然的关系，史铁生也无法获得心灵上的抚慰。不知何时，北京城能永远保持</a:t>
            </a:r>
            <a:r>
              <a:rPr lang="en-US" altLang="zh-CN" sz="2000" b="1" dirty="0">
                <a:solidFill>
                  <a:srgbClr val="FF0000"/>
                </a:solidFill>
                <a:latin typeface="楷体" pitchFamily="49" charset="-122"/>
                <a:ea typeface="楷体" pitchFamily="49" charset="-122"/>
              </a:rPr>
              <a:t>APEC</a:t>
            </a:r>
            <a:r>
              <a:rPr lang="zh-CN" altLang="en-US" sz="2000" b="1" dirty="0">
                <a:solidFill>
                  <a:srgbClr val="FF0000"/>
                </a:solidFill>
                <a:latin typeface="楷体" pitchFamily="49" charset="-122"/>
                <a:ea typeface="楷体" pitchFamily="49" charset="-122"/>
              </a:rPr>
              <a:t>蓝，也永远保持与自然的和谐。</a:t>
            </a:r>
            <a:endParaRPr lang="zh-CN" altLang="en-US" sz="2000" b="1" dirty="0">
              <a:solidFill>
                <a:srgbClr val="FF0000"/>
              </a:solidFill>
              <a:latin typeface="楷体" pitchFamily="49" charset="-122"/>
              <a:ea typeface="楷体" pitchFamily="49" charset="-122"/>
            </a:endParaRPr>
          </a:p>
        </p:txBody>
      </p:sp>
      <p:sp>
        <p:nvSpPr>
          <p:cNvPr id="6" name="TextBox 5"/>
          <p:cNvSpPr txBox="1"/>
          <p:nvPr/>
        </p:nvSpPr>
        <p:spPr>
          <a:xfrm>
            <a:off x="2643174" y="6165304"/>
            <a:ext cx="3571900" cy="646331"/>
          </a:xfrm>
          <a:prstGeom prst="rect">
            <a:avLst/>
          </a:prstGeom>
          <a:solidFill>
            <a:srgbClr val="92D050"/>
          </a:solidFill>
        </p:spPr>
        <p:txBody>
          <a:bodyPr wrap="square" rtlCol="0">
            <a:spAutoFit/>
          </a:bodyPr>
          <a:lstStyle/>
          <a:p>
            <a:r>
              <a:rPr lang="zh-CN" altLang="en-US" sz="3600" b="1" dirty="0" smtClean="0">
                <a:solidFill>
                  <a:srgbClr val="FF0000"/>
                </a:solidFill>
                <a:latin typeface="华文彩云" pitchFamily="2" charset="-122"/>
                <a:ea typeface="华文彩云" pitchFamily="2" charset="-122"/>
              </a:rPr>
              <a:t>非凡的描写功底</a:t>
            </a:r>
            <a:endParaRPr lang="zh-CN" altLang="en-US" sz="3600" b="1" dirty="0">
              <a:solidFill>
                <a:srgbClr val="FF0000"/>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691680" y="62528"/>
            <a:ext cx="549850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FF"/>
                </a:solidFill>
                <a:latin typeface="楷体" pitchFamily="49" charset="-122"/>
                <a:ea typeface="楷体" pitchFamily="49" charset="-122"/>
              </a:rPr>
              <a:t>例</a:t>
            </a:r>
            <a:r>
              <a:rPr lang="en-US" altLang="zh-CN" sz="3200" b="1" dirty="0" smtClean="0">
                <a:solidFill>
                  <a:srgbClr val="0000FF"/>
                </a:solidFill>
                <a:latin typeface="楷体" pitchFamily="49" charset="-122"/>
                <a:ea typeface="楷体" pitchFamily="49" charset="-122"/>
              </a:rPr>
              <a:t>5</a:t>
            </a:r>
            <a:r>
              <a:rPr lang="zh-CN" altLang="en-US" sz="3200" b="1" dirty="0" smtClean="0">
                <a:solidFill>
                  <a:srgbClr val="0000FF"/>
                </a:solidFill>
                <a:latin typeface="楷体" pitchFamily="49" charset="-122"/>
                <a:ea typeface="楷体" pitchFamily="49" charset="-122"/>
              </a:rPr>
              <a:t>：</a:t>
            </a:r>
            <a:r>
              <a:rPr lang="zh-CN" altLang="en-US" sz="3200" b="1" dirty="0">
                <a:solidFill>
                  <a:srgbClr val="0000FF"/>
                </a:solidFill>
                <a:latin typeface="楷体" pitchFamily="49" charset="-122"/>
                <a:ea typeface="楷体" pitchFamily="49" charset="-122"/>
              </a:rPr>
              <a:t>老北京中的“三味”</a:t>
            </a:r>
            <a:endParaRPr lang="zh-CN" altLang="en-US" sz="3200" b="1" dirty="0">
              <a:solidFill>
                <a:srgbClr val="0000FF"/>
              </a:solidFill>
              <a:latin typeface="楷体" pitchFamily="49" charset="-122"/>
              <a:ea typeface="楷体" pitchFamily="49" charset="-122"/>
            </a:endParaRPr>
          </a:p>
        </p:txBody>
      </p:sp>
      <p:sp>
        <p:nvSpPr>
          <p:cNvPr id="5" name="圆角矩形 4"/>
          <p:cNvSpPr/>
          <p:nvPr/>
        </p:nvSpPr>
        <p:spPr>
          <a:xfrm>
            <a:off x="395536" y="1124744"/>
            <a:ext cx="8496944" cy="53285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0000FF"/>
                </a:solidFill>
                <a:latin typeface="楷体" pitchFamily="49" charset="-122"/>
                <a:ea typeface="楷体" pitchFamily="49" charset="-122"/>
              </a:rPr>
              <a:t>　　</a:t>
            </a:r>
            <a:r>
              <a:rPr lang="zh-CN" altLang="en-US" sz="2400" b="1" dirty="0">
                <a:solidFill>
                  <a:srgbClr val="FF0000"/>
                </a:solidFill>
                <a:latin typeface="楷体" pitchFamily="49" charset="-122"/>
                <a:ea typeface="楷体" pitchFamily="49" charset="-122"/>
              </a:rPr>
              <a:t>老北京有老规矩，老规矩有老味道。</a:t>
            </a:r>
            <a:endParaRPr lang="zh-CN" altLang="en-US" sz="2400" b="1" dirty="0">
              <a:solidFill>
                <a:srgbClr val="FF0000"/>
              </a:solidFill>
              <a:latin typeface="楷体" pitchFamily="49" charset="-122"/>
              <a:ea typeface="楷体" pitchFamily="49" charset="-122"/>
            </a:endParaRPr>
          </a:p>
          <a:p>
            <a:r>
              <a:rPr lang="zh-CN" altLang="en-US" sz="2400" b="1" dirty="0">
                <a:solidFill>
                  <a:srgbClr val="FFFFFF"/>
                </a:solidFill>
                <a:latin typeface="楷体" pitchFamily="49" charset="-122"/>
                <a:ea typeface="楷体" pitchFamily="49" charset="-122"/>
              </a:rPr>
              <a:t>　　</a:t>
            </a:r>
            <a:r>
              <a:rPr lang="zh-CN" altLang="en-US" sz="2400" b="1" dirty="0">
                <a:solidFill>
                  <a:srgbClr val="0000FF"/>
                </a:solidFill>
                <a:latin typeface="楷体" pitchFamily="49" charset="-122"/>
                <a:ea typeface="楷体" pitchFamily="49" charset="-122"/>
              </a:rPr>
              <a:t>在每一个北京的家庭中，这些老规矩时时刻刻地回响在孩子们的耳畔。这规矩中没有大道理，有的只是一种对立身行事的提醒。可对每个孩子而言，老规矩就是他们成长的模具，让人温润光泽；而对每个大人而言，</a:t>
            </a:r>
            <a:r>
              <a:rPr lang="zh-CN" altLang="en-US" sz="2400" b="1" dirty="0">
                <a:solidFill>
                  <a:srgbClr val="FF0000"/>
                </a:solidFill>
                <a:latin typeface="楷体" pitchFamily="49" charset="-122"/>
                <a:ea typeface="楷体" pitchFamily="49" charset="-122"/>
              </a:rPr>
              <a:t>老规矩中的字字句句都有“三味”。</a:t>
            </a:r>
            <a:endParaRPr lang="zh-CN" altLang="en-US" sz="2400" b="1" dirty="0">
              <a:solidFill>
                <a:srgbClr val="FF0000"/>
              </a:solidFill>
              <a:latin typeface="楷体" pitchFamily="49" charset="-122"/>
              <a:ea typeface="楷体" pitchFamily="49" charset="-122"/>
            </a:endParaRPr>
          </a:p>
          <a:p>
            <a:r>
              <a:rPr lang="zh-CN" altLang="en-US" sz="2400" b="1" dirty="0">
                <a:solidFill>
                  <a:srgbClr val="FF0000"/>
                </a:solidFill>
                <a:latin typeface="楷体" pitchFamily="49" charset="-122"/>
                <a:ea typeface="楷体" pitchFamily="49" charset="-122"/>
              </a:rPr>
              <a:t>　　一是“情味”。</a:t>
            </a:r>
            <a:r>
              <a:rPr lang="zh-CN" altLang="en-US" sz="2400" b="1" dirty="0">
                <a:solidFill>
                  <a:srgbClr val="0000FF"/>
                </a:solidFill>
                <a:latin typeface="楷体" pitchFamily="49" charset="-122"/>
                <a:ea typeface="楷体" pitchFamily="49" charset="-122"/>
              </a:rPr>
              <a:t>老北京最讲情义，也最重感情，自然在教育中要透漏出人情练达。“做人要懂礼尚往来，不能太小气”“借了别人东西要知道还，知道感谢，再借才不难”，这些耳熟能详的话总提醒着我们心中要含情，做人才不“硬”。懂得尊重别人的感情，学会建立情感的纽带，一个人才活得从容不迫。整个北京城，就是在这份“情味”的笼罩下，显得温润，显得温暖，显得温情。</a:t>
            </a:r>
            <a:endParaRPr lang="zh-CN" altLang="en-US" sz="2400" b="1" dirty="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323528" y="332656"/>
            <a:ext cx="8568952" cy="56166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0000FF"/>
                </a:solidFill>
                <a:latin typeface="楷体" pitchFamily="49" charset="-122"/>
                <a:ea typeface="楷体" pitchFamily="49" charset="-122"/>
              </a:rPr>
              <a:t>　</a:t>
            </a:r>
            <a:r>
              <a:rPr lang="zh-CN" altLang="en-US" sz="2000" b="1" dirty="0" smtClean="0">
                <a:solidFill>
                  <a:srgbClr val="0000FF"/>
                </a:solidFill>
                <a:latin typeface="楷体" pitchFamily="49" charset="-122"/>
                <a:ea typeface="楷体" pitchFamily="49" charset="-122"/>
              </a:rPr>
              <a:t>　</a:t>
            </a:r>
            <a:r>
              <a:rPr lang="zh-CN" altLang="en-US" sz="2000" b="1" dirty="0" smtClean="0">
                <a:solidFill>
                  <a:srgbClr val="FF0000"/>
                </a:solidFill>
                <a:latin typeface="楷体" pitchFamily="49" charset="-122"/>
                <a:ea typeface="楷体" pitchFamily="49" charset="-122"/>
              </a:rPr>
              <a:t>二</a:t>
            </a:r>
            <a:r>
              <a:rPr lang="zh-CN" altLang="en-US" sz="2000" b="1" dirty="0">
                <a:solidFill>
                  <a:srgbClr val="FF0000"/>
                </a:solidFill>
                <a:latin typeface="楷体" pitchFamily="49" charset="-122"/>
                <a:ea typeface="楷体" pitchFamily="49" charset="-122"/>
              </a:rPr>
              <a:t>是“礼味”。</a:t>
            </a:r>
            <a:r>
              <a:rPr lang="zh-CN" altLang="en-US" sz="2000" b="1" dirty="0">
                <a:solidFill>
                  <a:srgbClr val="0000FF"/>
                </a:solidFill>
                <a:latin typeface="楷体" pitchFamily="49" charset="-122"/>
                <a:ea typeface="楷体" pitchFamily="49" charset="-122"/>
              </a:rPr>
              <a:t>北京人很重视家庭教育中的明礼。“出门回家都要跟长辈打招呼”“做客不许随便动主人家的东西”“站有站相，坐有坐相”，这一切都是要构建“礼”的社会。长辈是亲人，该有的礼数不能少；外人再亲近，又不能由着性子不讲礼貌。这便是北京人，纵然有情，不可少礼。如果说情是人与人沟通的桥梁，那么礼便是这桥梁的根根基柱。有礼，社会方治，立身方正。孔子云“不知礼，无以立。”正是这个道理。</a:t>
            </a:r>
            <a:endParaRPr lang="zh-CN" altLang="en-US" sz="2000" b="1" dirty="0">
              <a:solidFill>
                <a:srgbClr val="0000FF"/>
              </a:solidFill>
              <a:latin typeface="楷体" pitchFamily="49" charset="-122"/>
              <a:ea typeface="楷体" pitchFamily="49" charset="-122"/>
            </a:endParaRPr>
          </a:p>
          <a:p>
            <a:r>
              <a:rPr lang="zh-CN" altLang="en-US" sz="2000" b="1" dirty="0">
                <a:solidFill>
                  <a:srgbClr val="FFFFFF"/>
                </a:solidFill>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三是“德味”。</a:t>
            </a:r>
            <a:r>
              <a:rPr lang="zh-CN" altLang="en-US" sz="2000" b="1" dirty="0">
                <a:solidFill>
                  <a:srgbClr val="0000FF"/>
                </a:solidFill>
                <a:latin typeface="楷体" pitchFamily="49" charset="-122"/>
                <a:ea typeface="楷体" pitchFamily="49" charset="-122"/>
              </a:rPr>
              <a:t>一个人长大总要持家行事，老规矩中自然要求“忠厚传世，勤俭持家”，自然告诫“俭以养德”。人人都希望孩子能顶立门户，那么这从小的教育，就是注重对德行的培养。其实，这是经邦济世的大教育。一个人有德行，家便能顺；每个人有德行，国便能兴。</a:t>
            </a:r>
            <a:endParaRPr lang="zh-CN" altLang="en-US" sz="2000" b="1" dirty="0">
              <a:solidFill>
                <a:srgbClr val="0000FF"/>
              </a:solidFill>
              <a:latin typeface="楷体" pitchFamily="49" charset="-122"/>
              <a:ea typeface="楷体" pitchFamily="49" charset="-122"/>
            </a:endParaRPr>
          </a:p>
          <a:p>
            <a:r>
              <a:rPr lang="zh-CN" altLang="en-US" sz="2000" b="1" dirty="0">
                <a:solidFill>
                  <a:srgbClr val="FFFFFF"/>
                </a:solidFill>
                <a:latin typeface="楷体" pitchFamily="49" charset="-122"/>
                <a:ea typeface="楷体" pitchFamily="49" charset="-122"/>
              </a:rPr>
              <a:t>　　</a:t>
            </a:r>
            <a:r>
              <a:rPr lang="zh-CN" altLang="en-US" sz="2000" b="1" dirty="0">
                <a:solidFill>
                  <a:srgbClr val="FF0000"/>
                </a:solidFill>
                <a:latin typeface="楷体" pitchFamily="49" charset="-122"/>
                <a:ea typeface="楷体" pitchFamily="49" charset="-122"/>
              </a:rPr>
              <a:t>情味，礼味，德味，实质是有情，明礼，养德，这寄托着每一个北京家庭对下一代的殷切期盼，也蕴藏着每一个华夏儿女对社会和谐、国家兴盛的深深祝福。</a:t>
            </a:r>
            <a:endParaRPr lang="zh-CN" altLang="en-US" sz="2000" b="1" dirty="0">
              <a:solidFill>
                <a:srgbClr val="FF0000"/>
              </a:solidFill>
              <a:latin typeface="楷体" pitchFamily="49" charset="-122"/>
              <a:ea typeface="楷体" pitchFamily="49" charset="-122"/>
            </a:endParaRPr>
          </a:p>
          <a:p>
            <a:r>
              <a:rPr lang="zh-CN" altLang="en-US" sz="2000" b="1" dirty="0">
                <a:solidFill>
                  <a:srgbClr val="FF0000"/>
                </a:solidFill>
                <a:latin typeface="楷体" pitchFamily="49" charset="-122"/>
                <a:ea typeface="楷体" pitchFamily="49" charset="-122"/>
              </a:rPr>
              <a:t>　　老规矩中的三味，是北京味，是人味。</a:t>
            </a:r>
            <a:r>
              <a:rPr lang="zh-CN" altLang="en-US" sz="2000" b="1" dirty="0">
                <a:solidFill>
                  <a:srgbClr val="0000FF"/>
                </a:solidFill>
                <a:latin typeface="楷体" pitchFamily="49" charset="-122"/>
                <a:ea typeface="楷体" pitchFamily="49" charset="-122"/>
              </a:rPr>
              <a:t>在此作诗一首：回望老规矩，重品北京味。有情明礼德</a:t>
            </a:r>
            <a:r>
              <a:rPr lang="en-US" altLang="zh-CN" sz="2000" b="1" dirty="0">
                <a:solidFill>
                  <a:srgbClr val="0000FF"/>
                </a:solidFill>
                <a:latin typeface="楷体" pitchFamily="49" charset="-122"/>
                <a:ea typeface="楷体" pitchFamily="49" charset="-122"/>
              </a:rPr>
              <a:t>,</a:t>
            </a:r>
            <a:r>
              <a:rPr lang="zh-CN" altLang="en-US" sz="2000" b="1" dirty="0">
                <a:solidFill>
                  <a:srgbClr val="0000FF"/>
                </a:solidFill>
                <a:latin typeface="楷体" pitchFamily="49" charset="-122"/>
                <a:ea typeface="楷体" pitchFamily="49" charset="-122"/>
              </a:rPr>
              <a:t>人和国家兴。</a:t>
            </a:r>
            <a:endParaRPr lang="zh-CN" altLang="en-US" sz="2000" b="1" dirty="0">
              <a:solidFill>
                <a:srgbClr val="0000FF"/>
              </a:solidFill>
              <a:latin typeface="楷体" pitchFamily="49" charset="-122"/>
              <a:ea typeface="楷体" pitchFamily="49" charset="-122"/>
            </a:endParaRPr>
          </a:p>
        </p:txBody>
      </p:sp>
      <p:sp>
        <p:nvSpPr>
          <p:cNvPr id="6" name="TextBox 5"/>
          <p:cNvSpPr txBox="1"/>
          <p:nvPr/>
        </p:nvSpPr>
        <p:spPr>
          <a:xfrm>
            <a:off x="1547664" y="6155818"/>
            <a:ext cx="6696744" cy="646331"/>
          </a:xfrm>
          <a:prstGeom prst="rect">
            <a:avLst/>
          </a:prstGeom>
          <a:solidFill>
            <a:srgbClr val="92D050"/>
          </a:solidFill>
        </p:spPr>
        <p:txBody>
          <a:bodyPr wrap="square" rtlCol="0">
            <a:spAutoFit/>
          </a:bodyPr>
          <a:lstStyle/>
          <a:p>
            <a:r>
              <a:rPr lang="zh-CN" altLang="en-US" sz="3600" b="1" dirty="0" smtClean="0">
                <a:solidFill>
                  <a:srgbClr val="FF0000"/>
                </a:solidFill>
                <a:latin typeface="华文彩云" pitchFamily="2" charset="-122"/>
                <a:ea typeface="华文彩云" pitchFamily="2" charset="-122"/>
              </a:rPr>
              <a:t>立意深刻</a:t>
            </a:r>
            <a:r>
              <a:rPr lang="en-US" altLang="zh-CN" sz="3600" b="1" dirty="0" smtClean="0">
                <a:solidFill>
                  <a:srgbClr val="FF0000"/>
                </a:solidFill>
                <a:latin typeface="华文彩云" pitchFamily="2" charset="-122"/>
                <a:ea typeface="华文彩云" pitchFamily="2" charset="-122"/>
              </a:rPr>
              <a:t>，</a:t>
            </a:r>
            <a:r>
              <a:rPr lang="zh-CN" altLang="en-US" sz="3600" b="1" dirty="0" smtClean="0">
                <a:solidFill>
                  <a:srgbClr val="FF0000"/>
                </a:solidFill>
                <a:latin typeface="华文彩云" pitchFamily="2" charset="-122"/>
                <a:ea typeface="华文彩云" pitchFamily="2" charset="-122"/>
              </a:rPr>
              <a:t>结构精当，语言精当</a:t>
            </a:r>
            <a:endParaRPr lang="zh-CN" altLang="en-US" sz="3600" b="1" dirty="0">
              <a:solidFill>
                <a:srgbClr val="FF0000"/>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339752" y="260648"/>
            <a:ext cx="5256584" cy="72008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FFFF00"/>
                </a:solidFill>
                <a:latin typeface="黑体" panose="02010609060101010101" pitchFamily="49" charset="-122"/>
                <a:ea typeface="黑体" panose="02010609060101010101" pitchFamily="49" charset="-122"/>
              </a:rPr>
              <a:t>㈣</a:t>
            </a:r>
            <a:r>
              <a:rPr lang="zh-CN" altLang="en-US" sz="2800" b="1" dirty="0" smtClean="0">
                <a:solidFill>
                  <a:srgbClr val="FFFF00"/>
                </a:solidFill>
                <a:latin typeface="黑体" panose="02010609060101010101" pitchFamily="49" charset="-122"/>
                <a:ea typeface="黑体" panose="02010609060101010101" pitchFamily="49" charset="-122"/>
              </a:rPr>
              <a:t>好作文是改出来的</a:t>
            </a:r>
            <a:endParaRPr lang="zh-CN" altLang="en-US" sz="2800" b="1" dirty="0">
              <a:solidFill>
                <a:srgbClr val="FFFF00"/>
              </a:solidFill>
              <a:latin typeface="黑体" panose="02010609060101010101" pitchFamily="49" charset="-122"/>
              <a:ea typeface="黑体" panose="02010609060101010101" pitchFamily="49" charset="-122"/>
            </a:endParaRPr>
          </a:p>
        </p:txBody>
      </p:sp>
      <p:sp>
        <p:nvSpPr>
          <p:cNvPr id="5" name="圆角矩形 4"/>
          <p:cNvSpPr/>
          <p:nvPr/>
        </p:nvSpPr>
        <p:spPr>
          <a:xfrm>
            <a:off x="0" y="1340768"/>
            <a:ext cx="9153615" cy="508518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Arial" panose="020B0604020202020204" pitchFamily="34" charset="0"/>
              <a:buChar char="•"/>
              <a:defRPr/>
            </a:pPr>
            <a:r>
              <a:rPr lang="zh-CN" altLang="en-US" sz="2800" b="1" spc="-100" dirty="0">
                <a:solidFill>
                  <a:srgbClr val="000000"/>
                </a:solidFill>
                <a:latin typeface="华文楷体" pitchFamily="2" charset="-122"/>
                <a:ea typeface="华文楷体" pitchFamily="2" charset="-122"/>
              </a:rPr>
              <a:t>叶圣陶先生说过：“写完了一篇东西，看几遍，修改修改，然后算数，这是好习惯。语文老师训练学生作文，</a:t>
            </a:r>
            <a:r>
              <a:rPr lang="zh-CN" altLang="en-US" sz="2800" b="1" dirty="0">
                <a:solidFill>
                  <a:srgbClr val="000000"/>
                </a:solidFill>
                <a:latin typeface="华文楷体" pitchFamily="2" charset="-122"/>
                <a:ea typeface="华文楷体" pitchFamily="2" charset="-122"/>
              </a:rPr>
              <a:t>也要在这一点上注意，教学生在实践中养成这种好习惯。”</a:t>
            </a:r>
            <a:endParaRPr lang="en-US" altLang="zh-CN" sz="2800" b="1" dirty="0">
              <a:solidFill>
                <a:srgbClr val="000000"/>
              </a:solidFill>
              <a:latin typeface="华文楷体" pitchFamily="2" charset="-122"/>
              <a:ea typeface="华文楷体" pitchFamily="2" charset="-122"/>
            </a:endParaRPr>
          </a:p>
          <a:p>
            <a:pPr>
              <a:buFont typeface="Arial" panose="020B0604020202020204" pitchFamily="34" charset="0"/>
              <a:buChar char="•"/>
              <a:defRPr/>
            </a:pPr>
            <a:r>
              <a:rPr lang="zh-CN" altLang="en-US" sz="2800" b="1" dirty="0">
                <a:solidFill>
                  <a:srgbClr val="000000"/>
                </a:solidFill>
                <a:latin typeface="华文楷体" pitchFamily="2" charset="-122"/>
                <a:ea typeface="华文楷体" pitchFamily="2" charset="-122"/>
              </a:rPr>
              <a:t>从“讲评”到“</a:t>
            </a:r>
            <a:r>
              <a:rPr lang="zh-CN" altLang="en-US" sz="2800" b="1" dirty="0">
                <a:solidFill>
                  <a:srgbClr val="FF0000"/>
                </a:solidFill>
                <a:latin typeface="华文楷体" pitchFamily="2" charset="-122"/>
                <a:ea typeface="华文楷体" pitchFamily="2" charset="-122"/>
              </a:rPr>
              <a:t>评改</a:t>
            </a:r>
            <a:r>
              <a:rPr lang="zh-CN" altLang="en-US" sz="2800" b="1" dirty="0">
                <a:solidFill>
                  <a:srgbClr val="000000"/>
                </a:solidFill>
                <a:latin typeface="华文楷体" pitchFamily="2" charset="-122"/>
                <a:ea typeface="华文楷体" pitchFamily="2" charset="-122"/>
              </a:rPr>
              <a:t>”，一字之差，却体现了课改的新理念：转变课堂角色，让学生成为作文评改的主角，教师更多的是发挥点拨之功；转变教学行为，让学生的</a:t>
            </a:r>
            <a:r>
              <a:rPr lang="zh-CN" altLang="en-US" sz="2800" b="1" dirty="0">
                <a:solidFill>
                  <a:srgbClr val="FF0000"/>
                </a:solidFill>
                <a:latin typeface="华文楷体" pitchFamily="2" charset="-122"/>
                <a:ea typeface="华文楷体" pitchFamily="2" charset="-122"/>
              </a:rPr>
              <a:t>自读、自评、互改、互评</a:t>
            </a:r>
            <a:r>
              <a:rPr lang="zh-CN" altLang="en-US" sz="2800" b="1" dirty="0">
                <a:solidFill>
                  <a:srgbClr val="000000"/>
                </a:solidFill>
                <a:latin typeface="华文楷体" pitchFamily="2" charset="-122"/>
                <a:ea typeface="华文楷体" pitchFamily="2" charset="-122"/>
              </a:rPr>
              <a:t>取代教师的</a:t>
            </a:r>
            <a:r>
              <a:rPr lang="zh-CN" altLang="en-US" sz="2800" b="1" dirty="0" smtClean="0">
                <a:solidFill>
                  <a:srgbClr val="000000"/>
                </a:solidFill>
                <a:latin typeface="华文楷体" pitchFamily="2" charset="-122"/>
                <a:ea typeface="华文楷体" pitchFamily="2" charset="-122"/>
              </a:rPr>
              <a:t>“讲”“评”</a:t>
            </a:r>
            <a:r>
              <a:rPr lang="zh-CN" altLang="en-US" sz="2800" b="1" dirty="0">
                <a:solidFill>
                  <a:srgbClr val="000000"/>
                </a:solidFill>
                <a:latin typeface="华文楷体" pitchFamily="2" charset="-122"/>
                <a:ea typeface="华文楷体" pitchFamily="2" charset="-122"/>
              </a:rPr>
              <a:t>；转移教学</a:t>
            </a:r>
            <a:r>
              <a:rPr lang="zh-CN" altLang="en-US" sz="2800" b="1" spc="-100" dirty="0">
                <a:solidFill>
                  <a:srgbClr val="000000"/>
                </a:solidFill>
                <a:latin typeface="华文楷体" pitchFamily="2" charset="-122"/>
                <a:ea typeface="华文楷体" pitchFamily="2" charset="-122"/>
              </a:rPr>
              <a:t>侧重点，仍然要“评”，但重点在学生自己去“改”，“评”已成为引导和促进“改”的手段。</a:t>
            </a:r>
            <a:endParaRPr lang="zh-CN" altLang="en-US" sz="2800" b="1" spc="-100" dirty="0">
              <a:solidFill>
                <a:srgbClr val="00000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980728"/>
            <a:ext cx="8856984" cy="587727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altLang="zh-CN" sz="2400" b="1" dirty="0" smtClean="0">
                <a:solidFill>
                  <a:srgbClr val="0000FF"/>
                </a:solidFill>
                <a:latin typeface="黑体" panose="02010609060101010101" pitchFamily="49" charset="-122"/>
                <a:ea typeface="黑体" panose="02010609060101010101" pitchFamily="49" charset="-122"/>
              </a:rPr>
              <a:t>㈦</a:t>
            </a:r>
            <a:r>
              <a:rPr lang="zh-CN" altLang="en-US" sz="2400" b="1" dirty="0" smtClean="0">
                <a:solidFill>
                  <a:srgbClr val="0000FF"/>
                </a:solidFill>
              </a:rPr>
              <a:t>高</a:t>
            </a:r>
            <a:r>
              <a:rPr lang="zh-CN" altLang="en-US" sz="2400" b="1" dirty="0">
                <a:solidFill>
                  <a:srgbClr val="0000FF"/>
                </a:solidFill>
              </a:rPr>
              <a:t>考冲刺阶段要让学生走出六个</a:t>
            </a:r>
            <a:r>
              <a:rPr lang="zh-CN" altLang="en-US" sz="2400" b="1" dirty="0" smtClean="0">
                <a:solidFill>
                  <a:srgbClr val="0000FF"/>
                </a:solidFill>
              </a:rPr>
              <a:t>误区</a:t>
            </a:r>
            <a:endParaRPr lang="en-US" altLang="zh-CN" sz="2400" b="1" dirty="0">
              <a:solidFill>
                <a:srgbClr val="0000FF"/>
              </a:solidFill>
              <a:latin typeface="华文楷体" pitchFamily="2" charset="-122"/>
              <a:ea typeface="华文楷体" pitchFamily="2" charset="-122"/>
            </a:endParaRPr>
          </a:p>
        </p:txBody>
      </p:sp>
      <p:sp>
        <p:nvSpPr>
          <p:cNvPr id="3" name="内容占位符 2"/>
          <p:cNvSpPr>
            <a:spLocks noGrp="1"/>
          </p:cNvSpPr>
          <p:nvPr>
            <p:ph idx="1"/>
          </p:nvPr>
        </p:nvSpPr>
        <p:spPr>
          <a:xfrm>
            <a:off x="395536" y="1939144"/>
            <a:ext cx="8424936" cy="4658208"/>
          </a:xfrm>
        </p:spPr>
        <p:txBody>
          <a:bodyPr>
            <a:noAutofit/>
          </a:bodyPr>
          <a:lstStyle/>
          <a:p>
            <a:pPr>
              <a:lnSpc>
                <a:spcPct val="90000"/>
              </a:lnSpc>
            </a:pPr>
            <a:r>
              <a:rPr lang="zh-CN" altLang="en-US" sz="2400" b="1" dirty="0">
                <a:latin typeface="华文楷体" pitchFamily="2" charset="-122"/>
                <a:ea typeface="华文楷体" pitchFamily="2" charset="-122"/>
              </a:rPr>
              <a:t> </a:t>
            </a:r>
            <a:r>
              <a:rPr lang="zh-CN" altLang="en-US" sz="2400" b="1" dirty="0">
                <a:solidFill>
                  <a:srgbClr val="FF0000"/>
                </a:solidFill>
                <a:latin typeface="华文楷体" pitchFamily="2" charset="-122"/>
                <a:ea typeface="华文楷体" pitchFamily="2" charset="-122"/>
              </a:rPr>
              <a:t>⑴走入题海</a:t>
            </a:r>
            <a:r>
              <a:rPr lang="zh-CN" altLang="en-US" sz="2400" b="1" dirty="0">
                <a:latin typeface="华文楷体" pitchFamily="2" charset="-122"/>
                <a:ea typeface="华文楷体" pitchFamily="2" charset="-122"/>
              </a:rPr>
              <a:t>。会做的题反复做</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智力不断下降；不会做的题反复做</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心理一次次受打击；走出题海，回头是岸。</a:t>
            </a:r>
            <a:endParaRPr lang="zh-CN" altLang="en-US" sz="2400" b="1" dirty="0">
              <a:latin typeface="华文楷体" pitchFamily="2" charset="-122"/>
              <a:ea typeface="华文楷体" pitchFamily="2" charset="-122"/>
            </a:endParaRPr>
          </a:p>
          <a:p>
            <a:pPr>
              <a:lnSpc>
                <a:spcPct val="90000"/>
              </a:lnSpc>
            </a:pPr>
            <a:r>
              <a:rPr lang="zh-CN" altLang="en-US" sz="2400" b="1" dirty="0">
                <a:solidFill>
                  <a:srgbClr val="FF0000"/>
                </a:solidFill>
                <a:latin typeface="华文楷体" pitchFamily="2" charset="-122"/>
                <a:ea typeface="华文楷体" pitchFamily="2" charset="-122"/>
              </a:rPr>
              <a:t>⑵以强补弱</a:t>
            </a:r>
            <a:r>
              <a:rPr lang="zh-CN" altLang="en-US" sz="2400" b="1" dirty="0">
                <a:latin typeface="华文楷体" pitchFamily="2" charset="-122"/>
                <a:ea typeface="华文楷体" pitchFamily="2" charset="-122"/>
              </a:rPr>
              <a:t>。这是一个错误的判断；也是一个错误的策略；正确的策略是：强科更强，弱科变强。</a:t>
            </a:r>
            <a:endParaRPr lang="zh-CN" altLang="en-US" sz="2400" b="1" dirty="0">
              <a:latin typeface="华文楷体" pitchFamily="2" charset="-122"/>
              <a:ea typeface="华文楷体" pitchFamily="2" charset="-122"/>
            </a:endParaRPr>
          </a:p>
          <a:p>
            <a:pPr>
              <a:lnSpc>
                <a:spcPct val="90000"/>
              </a:lnSpc>
            </a:pPr>
            <a:r>
              <a:rPr lang="zh-CN" altLang="en-US" sz="2400" b="1" dirty="0">
                <a:solidFill>
                  <a:srgbClr val="FF0000"/>
                </a:solidFill>
                <a:latin typeface="华文楷体" pitchFamily="2" charset="-122"/>
                <a:ea typeface="华文楷体" pitchFamily="2" charset="-122"/>
              </a:rPr>
              <a:t>⑶本末倒置</a:t>
            </a:r>
            <a:r>
              <a:rPr lang="zh-CN" altLang="en-US" sz="2400" b="1" dirty="0">
                <a:latin typeface="华文楷体" pitchFamily="2" charset="-122"/>
                <a:ea typeface="华文楷体" pitchFamily="2" charset="-122"/>
              </a:rPr>
              <a:t>。乱抓复习资料，不抓</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考试说明</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；乱抓课后练习，不抓课内听讲；乱抓难题，不抓会做但做不对的题。</a:t>
            </a:r>
            <a:endParaRPr lang="zh-CN" altLang="en-US" sz="2400" b="1" dirty="0">
              <a:latin typeface="华文楷体" pitchFamily="2" charset="-122"/>
              <a:ea typeface="华文楷体" pitchFamily="2" charset="-122"/>
            </a:endParaRPr>
          </a:p>
          <a:p>
            <a:pPr>
              <a:lnSpc>
                <a:spcPct val="90000"/>
              </a:lnSpc>
            </a:pPr>
            <a:r>
              <a:rPr lang="zh-CN" altLang="en-US" sz="2400" b="1" dirty="0">
                <a:solidFill>
                  <a:srgbClr val="FF0000"/>
                </a:solidFill>
                <a:latin typeface="华文楷体" pitchFamily="2" charset="-122"/>
                <a:ea typeface="华文楷体" pitchFamily="2" charset="-122"/>
              </a:rPr>
              <a:t>⑷透支体力，恶性循环</a:t>
            </a:r>
            <a:r>
              <a:rPr lang="zh-CN" altLang="en-US" sz="2400" b="1" dirty="0">
                <a:latin typeface="华文楷体" pitchFamily="2" charset="-122"/>
                <a:ea typeface="华文楷体" pitchFamily="2" charset="-122"/>
              </a:rPr>
              <a:t>。晚上睡觉晚，白天精力差；缺乏锻炼，体能下降；磨刀不误砍柴工。</a:t>
            </a:r>
            <a:endParaRPr lang="zh-CN" altLang="en-US" sz="2400" b="1" dirty="0">
              <a:latin typeface="华文楷体" pitchFamily="2" charset="-122"/>
              <a:ea typeface="华文楷体" pitchFamily="2" charset="-122"/>
            </a:endParaRPr>
          </a:p>
          <a:p>
            <a:pPr>
              <a:lnSpc>
                <a:spcPct val="90000"/>
              </a:lnSpc>
            </a:pPr>
            <a:r>
              <a:rPr lang="zh-CN" altLang="en-US" sz="2400" b="1" dirty="0">
                <a:solidFill>
                  <a:srgbClr val="FF0000"/>
                </a:solidFill>
                <a:latin typeface="华文楷体" pitchFamily="2" charset="-122"/>
                <a:ea typeface="华文楷体" pitchFamily="2" charset="-122"/>
              </a:rPr>
              <a:t>⑸信心下降，情绪波动</a:t>
            </a:r>
            <a:r>
              <a:rPr lang="zh-CN" altLang="en-US" sz="2400" b="1" dirty="0">
                <a:latin typeface="华文楷体" pitchFamily="2" charset="-122"/>
                <a:ea typeface="华文楷体" pitchFamily="2" charset="-122"/>
              </a:rPr>
              <a:t>。烦躁、气短、失眠、食欲差；考试成绩决定情绪；信心随成绩波动；消极心理暗示作祟。</a:t>
            </a:r>
            <a:endParaRPr lang="zh-CN" altLang="en-US" sz="2400" b="1" dirty="0">
              <a:latin typeface="华文楷体" pitchFamily="2" charset="-122"/>
              <a:ea typeface="华文楷体" pitchFamily="2" charset="-122"/>
            </a:endParaRPr>
          </a:p>
          <a:p>
            <a:pPr>
              <a:lnSpc>
                <a:spcPct val="90000"/>
              </a:lnSpc>
            </a:pPr>
            <a:r>
              <a:rPr lang="zh-CN" altLang="en-US" sz="2400" b="1" dirty="0">
                <a:solidFill>
                  <a:srgbClr val="FF0000"/>
                </a:solidFill>
                <a:latin typeface="华文楷体" pitchFamily="2" charset="-122"/>
                <a:ea typeface="华文楷体" pitchFamily="2" charset="-122"/>
              </a:rPr>
              <a:t>⑹猜题、押题</a:t>
            </a:r>
            <a:r>
              <a:rPr lang="zh-CN" altLang="en-US" sz="2400" b="1" dirty="0">
                <a:latin typeface="华文楷体" pitchFamily="2" charset="-122"/>
                <a:ea typeface="华文楷体" pitchFamily="2" charset="-122"/>
              </a:rPr>
              <a:t>。对高考抱有错误的期望值；希望高考有捷径。</a:t>
            </a:r>
            <a:endParaRPr lang="zh-CN" altLang="en-US" sz="24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descr="20"/>
          <p:cNvPicPr>
            <a:picLocks noChangeAspect="1" noChangeArrowheads="1"/>
          </p:cNvPicPr>
          <p:nvPr/>
        </p:nvPicPr>
        <p:blipFill>
          <a:blip r:embed="rId1" cstate="print"/>
          <a:srcRect/>
          <a:stretch>
            <a:fillRect/>
          </a:stretch>
        </p:blipFill>
        <p:spPr bwMode="auto">
          <a:xfrm>
            <a:off x="971550" y="1557338"/>
            <a:ext cx="6840538" cy="69850"/>
          </a:xfrm>
          <a:prstGeom prst="rect">
            <a:avLst/>
          </a:prstGeom>
          <a:noFill/>
        </p:spPr>
      </p:pic>
      <p:sp>
        <p:nvSpPr>
          <p:cNvPr id="274435" name="WordArt 3"/>
          <p:cNvSpPr>
            <a:spLocks noChangeArrowheads="1" noChangeShapeType="1" noTextEdit="1"/>
          </p:cNvSpPr>
          <p:nvPr/>
        </p:nvSpPr>
        <p:spPr bwMode="auto">
          <a:xfrm rot="-546200">
            <a:off x="1187450" y="2492375"/>
            <a:ext cx="5867400" cy="985838"/>
          </a:xfrm>
          <a:prstGeom prst="rect">
            <a:avLst/>
          </a:prstGeom>
        </p:spPr>
        <p:txBody>
          <a:bodyPr wrap="none" fromWordArt="1">
            <a:prstTxWarp prst="textDoubleWave1">
              <a:avLst>
                <a:gd name="adj1" fmla="val 6500"/>
                <a:gd name="adj2" fmla="val 0"/>
              </a:avLst>
            </a:prstTxWarp>
          </a:bodyPr>
          <a:lstStyle/>
          <a:p>
            <a:r>
              <a:rPr lang="zh-CN" altLang="en-US" sz="6600" b="1" i="1" kern="10" dirty="0">
                <a:ln w="3175">
                  <a:solidFill>
                    <a:srgbClr val="CCFFCC"/>
                  </a:solidFill>
                  <a:round/>
                </a:ln>
                <a:solidFill>
                  <a:srgbClr val="FF0000"/>
                </a:solidFill>
                <a:effectLst>
                  <a:outerShdw dist="53882" dir="2700000" algn="ctr" rotWithShape="0">
                    <a:srgbClr val="9999FF">
                      <a:alpha val="80000"/>
                    </a:srgbClr>
                  </a:outerShdw>
                </a:effectLst>
                <a:latin typeface="华文新魏"/>
                <a:ea typeface="华文新魏"/>
              </a:rPr>
              <a:t>欢迎批评指教！</a:t>
            </a:r>
            <a:endParaRPr lang="zh-CN" altLang="en-US" sz="6600" b="1" i="1" kern="10" dirty="0">
              <a:ln w="3175">
                <a:solidFill>
                  <a:srgbClr val="CCFFCC"/>
                </a:solidFill>
                <a:round/>
              </a:ln>
              <a:solidFill>
                <a:srgbClr val="FF0000"/>
              </a:solidFill>
              <a:effectLst>
                <a:outerShdw dist="53882" dir="2700000" algn="ctr" rotWithShape="0">
                  <a:srgbClr val="9999FF">
                    <a:alpha val="80000"/>
                  </a:srgbClr>
                </a:outerShdw>
              </a:effectLst>
              <a:latin typeface="华文新魏"/>
              <a:ea typeface="华文新魏"/>
            </a:endParaRPr>
          </a:p>
        </p:txBody>
      </p:sp>
      <p:pic>
        <p:nvPicPr>
          <p:cNvPr id="274436" name="Picture 4" descr="U399P1T76D5586F1690DT20050228192712"/>
          <p:cNvPicPr>
            <a:picLocks noChangeAspect="1" noChangeArrowheads="1"/>
          </p:cNvPicPr>
          <p:nvPr/>
        </p:nvPicPr>
        <p:blipFill>
          <a:blip r:embed="rId2" cstate="print"/>
          <a:srcRect/>
          <a:stretch>
            <a:fillRect/>
          </a:stretch>
        </p:blipFill>
        <p:spPr bwMode="auto">
          <a:xfrm>
            <a:off x="6588224" y="0"/>
            <a:ext cx="2376264" cy="1483742"/>
          </a:xfrm>
          <a:prstGeom prst="rect">
            <a:avLst/>
          </a:prstGeom>
          <a:noFill/>
        </p:spPr>
      </p:pic>
      <p:pic>
        <p:nvPicPr>
          <p:cNvPr id="274437" name="Picture 5" descr="tp-hzy-040702-fg-002-0"/>
          <p:cNvPicPr>
            <a:picLocks noChangeAspect="1" noChangeArrowheads="1"/>
          </p:cNvPicPr>
          <p:nvPr/>
        </p:nvPicPr>
        <p:blipFill>
          <a:blip r:embed="rId3" cstate="print"/>
          <a:srcRect/>
          <a:stretch>
            <a:fillRect/>
          </a:stretch>
        </p:blipFill>
        <p:spPr bwMode="auto">
          <a:xfrm>
            <a:off x="4778375" y="5815356"/>
            <a:ext cx="3889375" cy="1081087"/>
          </a:xfrm>
          <a:prstGeom prst="rect">
            <a:avLst/>
          </a:prstGeom>
          <a:noFill/>
        </p:spPr>
      </p:pic>
      <p:pic>
        <p:nvPicPr>
          <p:cNvPr id="274438" name="Picture 6" descr="014.gif (3424 字节)"/>
          <p:cNvPicPr>
            <a:picLocks noChangeAspect="1" noChangeArrowheads="1" noCrop="1"/>
          </p:cNvPicPr>
          <p:nvPr/>
        </p:nvPicPr>
        <p:blipFill>
          <a:blip r:embed="rId4" cstate="print"/>
          <a:srcRect/>
          <a:stretch>
            <a:fillRect/>
          </a:stretch>
        </p:blipFill>
        <p:spPr bwMode="auto">
          <a:xfrm>
            <a:off x="1763713" y="4437063"/>
            <a:ext cx="720725" cy="1511300"/>
          </a:xfrm>
          <a:prstGeom prst="rect">
            <a:avLst/>
          </a:prstGeom>
          <a:noFill/>
        </p:spPr>
      </p:pic>
      <p:sp>
        <p:nvSpPr>
          <p:cNvPr id="274439" name="WordArt 7"/>
          <p:cNvSpPr>
            <a:spLocks noChangeArrowheads="1" noChangeShapeType="1" noTextEdit="1"/>
          </p:cNvSpPr>
          <p:nvPr/>
        </p:nvSpPr>
        <p:spPr bwMode="auto">
          <a:xfrm>
            <a:off x="5580063" y="4652963"/>
            <a:ext cx="2286000" cy="771525"/>
          </a:xfrm>
          <a:prstGeom prst="rect">
            <a:avLst/>
          </a:prstGeom>
        </p:spPr>
        <p:txBody>
          <a:bodyPr wrap="none" fromWordArt="1">
            <a:prstTxWarp prst="textPlain">
              <a:avLst>
                <a:gd name="adj" fmla="val 50000"/>
              </a:avLst>
            </a:prstTxWarp>
          </a:bodyPr>
          <a:lstStyle/>
          <a:p>
            <a:r>
              <a:rPr lang="zh-CN" altLang="en-US" sz="6000" b="1" i="1" kern="10" dirty="0">
                <a:ln w="19050">
                  <a:solidFill>
                    <a:srgbClr val="FFFFCC"/>
                  </a:solidFill>
                  <a:round/>
                </a:ln>
                <a:solidFill>
                  <a:srgbClr val="FF0000"/>
                </a:solidFill>
                <a:effectLst>
                  <a:outerShdw dist="35921" dir="2700000" algn="ctr" rotWithShape="0">
                    <a:srgbClr val="C0C0C0">
                      <a:alpha val="80000"/>
                    </a:srgbClr>
                  </a:outerShdw>
                </a:effectLst>
                <a:latin typeface="华文新魏"/>
                <a:ea typeface="华文新魏"/>
              </a:rPr>
              <a:t>谢谢！</a:t>
            </a:r>
            <a:endParaRPr lang="zh-CN" altLang="en-US" sz="6000" b="1" i="1" kern="10" dirty="0">
              <a:ln w="19050">
                <a:solidFill>
                  <a:srgbClr val="FFFFCC"/>
                </a:solidFill>
                <a:round/>
              </a:ln>
              <a:solidFill>
                <a:srgbClr val="FF0000"/>
              </a:solidFill>
              <a:effectLst>
                <a:outerShdw dist="35921" dir="2700000" algn="ctr" rotWithShape="0">
                  <a:srgbClr val="C0C0C0">
                    <a:alpha val="80000"/>
                  </a:srgbClr>
                </a:outerShdw>
              </a:effectLst>
              <a:latin typeface="华文新魏"/>
              <a:ea typeface="华文新魏"/>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443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74436"/>
                                        </p:tgtEl>
                                        <p:attrNameLst>
                                          <p:attrName>style.visibility</p:attrName>
                                        </p:attrNameLst>
                                      </p:cBhvr>
                                      <p:to>
                                        <p:strVal val="visible"/>
                                      </p:to>
                                    </p:set>
                                  </p:childTnLst>
                                </p:cTn>
                              </p:par>
                              <p:par>
                                <p:cTn id="10" presetID="2" presetClass="entr" presetSubtype="8" fill="hold" grpId="0" nodeType="withEffect">
                                  <p:stCondLst>
                                    <p:cond delay="0"/>
                                  </p:stCondLst>
                                  <p:childTnLst>
                                    <p:set>
                                      <p:cBhvr>
                                        <p:cTn id="11" dur="1" fill="hold">
                                          <p:stCondLst>
                                            <p:cond delay="0"/>
                                          </p:stCondLst>
                                        </p:cTn>
                                        <p:tgtEl>
                                          <p:spTgt spid="274435"/>
                                        </p:tgtEl>
                                        <p:attrNameLst>
                                          <p:attrName>style.visibility</p:attrName>
                                        </p:attrNameLst>
                                      </p:cBhvr>
                                      <p:to>
                                        <p:strVal val="visible"/>
                                      </p:to>
                                    </p:set>
                                    <p:anim calcmode="lin" valueType="num">
                                      <p:cBhvr additive="base">
                                        <p:cTn id="12" dur="1000" fill="hold"/>
                                        <p:tgtEl>
                                          <p:spTgt spid="274435"/>
                                        </p:tgtEl>
                                        <p:attrNameLst>
                                          <p:attrName>ppt_x</p:attrName>
                                        </p:attrNameLst>
                                      </p:cBhvr>
                                      <p:tavLst>
                                        <p:tav tm="0">
                                          <p:val>
                                            <p:strVal val="0-#ppt_w/2"/>
                                          </p:val>
                                        </p:tav>
                                        <p:tav tm="100000">
                                          <p:val>
                                            <p:strVal val="#ppt_x"/>
                                          </p:val>
                                        </p:tav>
                                      </p:tavLst>
                                    </p:anim>
                                    <p:anim calcmode="lin" valueType="num">
                                      <p:cBhvr additive="base">
                                        <p:cTn id="13" dur="1000" fill="hold"/>
                                        <p:tgtEl>
                                          <p:spTgt spid="274435"/>
                                        </p:tgtEl>
                                        <p:attrNameLst>
                                          <p:attrName>ppt_y</p:attrName>
                                        </p:attrNameLst>
                                      </p:cBhvr>
                                      <p:tavLst>
                                        <p:tav tm="0">
                                          <p:val>
                                            <p:strVal val="#ppt_y"/>
                                          </p:val>
                                        </p:tav>
                                        <p:tav tm="100000">
                                          <p:val>
                                            <p:strVal val="#ppt_y"/>
                                          </p:val>
                                        </p:tav>
                                      </p:tavLst>
                                    </p:anim>
                                  </p:childTnLst>
                                </p:cTn>
                              </p:par>
                              <p:par>
                                <p:cTn id="14" presetID="9" presetClass="entr" presetSubtype="0" fill="hold" nodeType="withEffect">
                                  <p:stCondLst>
                                    <p:cond delay="0"/>
                                  </p:stCondLst>
                                  <p:childTnLst>
                                    <p:set>
                                      <p:cBhvr>
                                        <p:cTn id="15" dur="1" fill="hold">
                                          <p:stCondLst>
                                            <p:cond delay="0"/>
                                          </p:stCondLst>
                                        </p:cTn>
                                        <p:tgtEl>
                                          <p:spTgt spid="274437"/>
                                        </p:tgtEl>
                                        <p:attrNameLst>
                                          <p:attrName>style.visibility</p:attrName>
                                        </p:attrNameLst>
                                      </p:cBhvr>
                                      <p:to>
                                        <p:strVal val="visible"/>
                                      </p:to>
                                    </p:set>
                                    <p:animEffect transition="in" filter="dissolve">
                                      <p:cBhvr>
                                        <p:cTn id="16" dur="1000"/>
                                        <p:tgtEl>
                                          <p:spTgt spid="274437"/>
                                        </p:tgtEl>
                                      </p:cBhvr>
                                    </p:animEffec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274438"/>
                                        </p:tgtEl>
                                        <p:attrNameLst>
                                          <p:attrName>style.visibility</p:attrName>
                                        </p:attrNameLst>
                                      </p:cBhvr>
                                      <p:to>
                                        <p:strVal val="visible"/>
                                      </p:to>
                                    </p:set>
                                  </p:childTnLst>
                                </p:cTn>
                              </p:par>
                            </p:childTnLst>
                          </p:cTn>
                        </p:par>
                        <p:par>
                          <p:cTn id="20" fill="hold">
                            <p:stCondLst>
                              <p:cond delay="0"/>
                            </p:stCondLst>
                            <p:childTnLst>
                              <p:par>
                                <p:cTn id="21" presetID="37" presetClass="entr" presetSubtype="0" fill="hold" grpId="0" nodeType="afterEffect">
                                  <p:stCondLst>
                                    <p:cond delay="0"/>
                                  </p:stCondLst>
                                  <p:childTnLst>
                                    <p:set>
                                      <p:cBhvr>
                                        <p:cTn id="22" dur="1" fill="hold">
                                          <p:stCondLst>
                                            <p:cond delay="0"/>
                                          </p:stCondLst>
                                        </p:cTn>
                                        <p:tgtEl>
                                          <p:spTgt spid="274439"/>
                                        </p:tgtEl>
                                        <p:attrNameLst>
                                          <p:attrName>style.visibility</p:attrName>
                                        </p:attrNameLst>
                                      </p:cBhvr>
                                      <p:to>
                                        <p:strVal val="visible"/>
                                      </p:to>
                                    </p:set>
                                    <p:animEffect transition="in" filter="fade">
                                      <p:cBhvr>
                                        <p:cTn id="23" dur="1000"/>
                                        <p:tgtEl>
                                          <p:spTgt spid="274439"/>
                                        </p:tgtEl>
                                      </p:cBhvr>
                                    </p:animEffect>
                                    <p:anim calcmode="lin" valueType="num">
                                      <p:cBhvr>
                                        <p:cTn id="24" dur="1000" fill="hold"/>
                                        <p:tgtEl>
                                          <p:spTgt spid="274439"/>
                                        </p:tgtEl>
                                        <p:attrNameLst>
                                          <p:attrName>ppt_x</p:attrName>
                                        </p:attrNameLst>
                                      </p:cBhvr>
                                      <p:tavLst>
                                        <p:tav tm="0">
                                          <p:val>
                                            <p:strVal val="#ppt_x"/>
                                          </p:val>
                                        </p:tav>
                                        <p:tav tm="100000">
                                          <p:val>
                                            <p:strVal val="#ppt_x"/>
                                          </p:val>
                                        </p:tav>
                                      </p:tavLst>
                                    </p:anim>
                                    <p:anim calcmode="lin" valueType="num">
                                      <p:cBhvr>
                                        <p:cTn id="25" dur="900" decel="100000" fill="hold"/>
                                        <p:tgtEl>
                                          <p:spTgt spid="274439"/>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744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p:bldP spid="2744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0" y="1124744"/>
            <a:ext cx="9144000" cy="5328592"/>
          </a:xfrm>
        </p:spPr>
        <p:txBody>
          <a:bodyPr>
            <a:normAutofit fontScale="92500" lnSpcReduction="20000"/>
          </a:bodyPr>
          <a:lstStyle/>
          <a:p>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三）积极“引导教学”，树好“一面旗”，大力助推素质</a:t>
            </a:r>
            <a:r>
              <a:rPr lang="zh-CN" altLang="en-US" b="1" dirty="0" smtClean="0">
                <a:latin typeface="黑体" panose="02010609060101010101" pitchFamily="49" charset="-122"/>
                <a:ea typeface="黑体" panose="02010609060101010101" pitchFamily="49" charset="-122"/>
              </a:rPr>
              <a:t>教育</a:t>
            </a:r>
            <a:endParaRPr lang="zh-CN" altLang="en-US" b="1" dirty="0">
              <a:latin typeface="黑体" panose="02010609060101010101" pitchFamily="49" charset="-122"/>
              <a:ea typeface="黑体" panose="02010609060101010101" pitchFamily="49" charset="-122"/>
            </a:endParaRPr>
          </a:p>
          <a:p>
            <a:r>
              <a:rPr lang="en-US" altLang="zh-CN" dirty="0">
                <a:latin typeface="华文中宋" panose="02010600040101010101" pitchFamily="2" charset="-122"/>
                <a:ea typeface="华文中宋" panose="02010600040101010101" pitchFamily="2" charset="-122"/>
              </a:rPr>
              <a:t>2017</a:t>
            </a:r>
            <a:r>
              <a:rPr lang="zh-CN" altLang="en-US" dirty="0">
                <a:latin typeface="华文中宋" panose="02010600040101010101" pitchFamily="2" charset="-122"/>
                <a:ea typeface="华文中宋" panose="02010600040101010101" pitchFamily="2" charset="-122"/>
              </a:rPr>
              <a:t>年高考命题在命题理念、考试内容、试题设计等方面都有所改变，引导教学旗帜鲜明，深化改革新风扑面</a:t>
            </a:r>
            <a:r>
              <a:rPr lang="en-US" altLang="zh-CN" dirty="0">
                <a:latin typeface="华文中宋" panose="02010600040101010101" pitchFamily="2" charset="-122"/>
                <a:ea typeface="华文中宋" panose="02010600040101010101" pitchFamily="2" charset="-122"/>
              </a:rPr>
              <a:t>——</a:t>
            </a:r>
            <a:endParaRPr lang="en-US" altLang="zh-CN"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语文学科完善试卷设计，</a:t>
            </a:r>
            <a:r>
              <a:rPr lang="zh-CN" altLang="en-US" dirty="0">
                <a:solidFill>
                  <a:srgbClr val="FF0000"/>
                </a:solidFill>
                <a:latin typeface="华文中宋" panose="02010600040101010101" pitchFamily="2" charset="-122"/>
                <a:ea typeface="华文中宋" panose="02010600040101010101" pitchFamily="2" charset="-122"/>
              </a:rPr>
              <a:t>实现“关键能力”全面考查</a:t>
            </a:r>
            <a:r>
              <a:rPr lang="zh-CN" altLang="en-US" dirty="0">
                <a:latin typeface="华文中宋" panose="02010600040101010101" pitchFamily="2" charset="-122"/>
                <a:ea typeface="华文中宋" panose="02010600040101010101" pitchFamily="2" charset="-122"/>
              </a:rPr>
              <a:t>；</a:t>
            </a:r>
            <a:endParaRPr lang="zh-CN" altLang="en-US"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数学学科加强理性思维考查，体现创新性；</a:t>
            </a:r>
            <a:endParaRPr lang="zh-CN" altLang="en-US"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英语学科突出综合语言运用能力考查，促进学科素养养成；</a:t>
            </a:r>
            <a:endParaRPr lang="zh-CN" altLang="en-US"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文科综合体现学科素养导向，引导教学深入探索；</a:t>
            </a:r>
            <a:endParaRPr lang="zh-CN" altLang="en-US"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理科综合科学设计试卷结构，凸显探究精神。</a:t>
            </a:r>
            <a:endParaRPr lang="zh-CN" altLang="en-US" dirty="0">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0" y="1124744"/>
            <a:ext cx="9144000" cy="5328592"/>
          </a:xfrm>
        </p:spPr>
        <p:txBody>
          <a:bodyPr>
            <a:normAutofit fontScale="92500" lnSpcReduction="20000"/>
          </a:bodyPr>
          <a:lstStyle/>
          <a:p>
            <a:r>
              <a:rPr lang="zh-CN" altLang="en-US" b="1" dirty="0">
                <a:latin typeface="黑体" panose="02010609060101010101" pitchFamily="49" charset="-122"/>
                <a:ea typeface="黑体" panose="02010609060101010101" pitchFamily="49" charset="-122"/>
              </a:rPr>
              <a:t>语文：阅读“关键能力”的培养很重要！</a:t>
            </a:r>
            <a:endParaRPr lang="zh-CN" altLang="en-US" dirty="0">
              <a:latin typeface="黑体" panose="02010609060101010101" pitchFamily="49" charset="-122"/>
              <a:ea typeface="黑体" panose="02010609060101010101" pitchFamily="49" charset="-122"/>
            </a:endParaRPr>
          </a:p>
          <a:p>
            <a:endParaRPr lang="zh-CN" altLang="en-US" dirty="0"/>
          </a:p>
          <a:p>
            <a:r>
              <a:rPr lang="en-US" altLang="zh-CN" b="1" dirty="0">
                <a:latin typeface="华文中宋" panose="02010600040101010101" pitchFamily="2" charset="-122"/>
                <a:ea typeface="华文中宋" panose="02010600040101010101" pitchFamily="2" charset="-122"/>
              </a:rPr>
              <a:t>2018</a:t>
            </a:r>
            <a:r>
              <a:rPr lang="zh-CN" altLang="en-US" b="1" dirty="0">
                <a:latin typeface="华文中宋" panose="02010600040101010101" pitchFamily="2" charset="-122"/>
                <a:ea typeface="华文中宋" panose="02010600040101010101" pitchFamily="2" charset="-122"/>
              </a:rPr>
              <a:t>高考语文将扩大文本选取范围。</a:t>
            </a:r>
            <a:r>
              <a:rPr lang="zh-CN" altLang="en-US" dirty="0">
                <a:solidFill>
                  <a:srgbClr val="FF0000"/>
                </a:solidFill>
                <a:latin typeface="华文中宋" panose="02010600040101010101" pitchFamily="2" charset="-122"/>
                <a:ea typeface="华文中宋" panose="02010600040101010101" pitchFamily="2" charset="-122"/>
              </a:rPr>
              <a:t>论述类文本将多选用论文和时评</a:t>
            </a:r>
            <a:r>
              <a:rPr lang="zh-CN" altLang="en-US" dirty="0">
                <a:latin typeface="华文中宋" panose="02010600040101010101" pitchFamily="2" charset="-122"/>
                <a:ea typeface="华文中宋" panose="02010600040101010101" pitchFamily="2" charset="-122"/>
              </a:rPr>
              <a:t>，考查逻辑论证和批判推理能力；</a:t>
            </a:r>
            <a:r>
              <a:rPr lang="zh-CN" altLang="en-US" dirty="0">
                <a:solidFill>
                  <a:srgbClr val="FF0000"/>
                </a:solidFill>
                <a:latin typeface="华文中宋" panose="02010600040101010101" pitchFamily="2" charset="-122"/>
                <a:ea typeface="华文中宋" panose="02010600040101010101" pitchFamily="2" charset="-122"/>
              </a:rPr>
              <a:t>实用类文本将多选用新闻和报告</a:t>
            </a:r>
            <a:r>
              <a:rPr lang="zh-CN" altLang="en-US" dirty="0">
                <a:latin typeface="华文中宋" panose="02010600040101010101" pitchFamily="2" charset="-122"/>
                <a:ea typeface="华文中宋" panose="02010600040101010101" pitchFamily="2" charset="-122"/>
              </a:rPr>
              <a:t>，考查信息处理和超文本阅读能力；</a:t>
            </a:r>
            <a:r>
              <a:rPr lang="zh-CN" altLang="en-US" dirty="0">
                <a:solidFill>
                  <a:srgbClr val="FF0000"/>
                </a:solidFill>
                <a:latin typeface="华文中宋" panose="02010600040101010101" pitchFamily="2" charset="-122"/>
                <a:ea typeface="华文中宋" panose="02010600040101010101" pitchFamily="2" charset="-122"/>
              </a:rPr>
              <a:t>文学类文本将多选用小说和散文</a:t>
            </a:r>
            <a:r>
              <a:rPr lang="zh-CN" altLang="en-US" dirty="0">
                <a:latin typeface="华文中宋" panose="02010600040101010101" pitchFamily="2" charset="-122"/>
                <a:ea typeface="华文中宋" panose="02010600040101010101" pitchFamily="2" charset="-122"/>
              </a:rPr>
              <a:t>，考查审美鉴赏能力。</a:t>
            </a:r>
            <a:endParaRPr lang="zh-CN" altLang="en-US" dirty="0">
              <a:latin typeface="华文中宋" panose="02010600040101010101" pitchFamily="2" charset="-122"/>
              <a:ea typeface="华文中宋" panose="02010600040101010101" pitchFamily="2" charset="-122"/>
            </a:endParaRPr>
          </a:p>
          <a:p>
            <a:endParaRPr lang="zh-CN" altLang="en-US" dirty="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高考语文阅读反映了信息时代阅读的特点和要求，将全方位考查阅读的“关键能力”。学生在阅读</a:t>
            </a:r>
            <a:r>
              <a:rPr lang="zh-CN" altLang="en-US" dirty="0">
                <a:solidFill>
                  <a:srgbClr val="FF0000"/>
                </a:solidFill>
                <a:latin typeface="华文中宋" panose="02010600040101010101" pitchFamily="2" charset="-122"/>
                <a:ea typeface="华文中宋" panose="02010600040101010101" pitchFamily="2" charset="-122"/>
              </a:rPr>
              <a:t>广度、数量、速度</a:t>
            </a:r>
            <a:r>
              <a:rPr lang="zh-CN" altLang="en-US" dirty="0">
                <a:latin typeface="华文中宋" panose="02010600040101010101" pitchFamily="2" charset="-122"/>
                <a:ea typeface="华文中宋" panose="02010600040101010101" pitchFamily="2" charset="-122"/>
              </a:rPr>
              <a:t>上要下大功夫。只有全面培养阅读能力、文学素养和思维品质，才能笑傲今后的高考考场！</a:t>
            </a:r>
            <a:endParaRPr lang="zh-CN" altLang="en-US" dirty="0">
              <a:latin typeface="华文中宋" panose="02010600040101010101" pitchFamily="2" charset="-122"/>
              <a:ea typeface="华文中宋" panose="02010600040101010101" pitchFamily="2" charset="-122"/>
            </a:endParaRPr>
          </a:p>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0"/>
            <a:ext cx="8229600" cy="932723"/>
          </a:xfrm>
          <a:solidFill>
            <a:srgbClr val="FFFF00"/>
          </a:solidFill>
        </p:spPr>
        <p:txBody>
          <a:bodyPr>
            <a:noAutofit/>
          </a:bodyPr>
          <a:lstStyle/>
          <a:p>
            <a:r>
              <a:rPr lang="zh-CN" altLang="en-US" sz="3200" b="1" dirty="0">
                <a:solidFill>
                  <a:srgbClr val="C00000"/>
                </a:solidFill>
                <a:latin typeface="黑体" panose="02010609060101010101" pitchFamily="49" charset="-122"/>
                <a:ea typeface="黑体" panose="02010609060101010101" pitchFamily="49" charset="-122"/>
              </a:rPr>
              <a:t>二、</a:t>
            </a:r>
            <a:r>
              <a:rPr lang="en-US" altLang="zh-CN" sz="3200" b="1" dirty="0" smtClean="0">
                <a:solidFill>
                  <a:srgbClr val="C00000"/>
                </a:solidFill>
                <a:latin typeface="黑体" panose="02010609060101010101" pitchFamily="49" charset="-122"/>
                <a:ea typeface="黑体" panose="02010609060101010101" pitchFamily="49" charset="-122"/>
              </a:rPr>
              <a:t>2018</a:t>
            </a:r>
            <a:r>
              <a:rPr lang="zh-CN" altLang="en-US" sz="3200" b="1" dirty="0" smtClean="0">
                <a:solidFill>
                  <a:srgbClr val="C00000"/>
                </a:solidFill>
                <a:latin typeface="黑体" panose="02010609060101010101" pitchFamily="49" charset="-122"/>
                <a:ea typeface="黑体" panose="02010609060101010101" pitchFamily="49" charset="-122"/>
              </a:rPr>
              <a:t>年</a:t>
            </a:r>
            <a:r>
              <a:rPr lang="zh-CN" altLang="en-US" sz="3200" b="1" dirty="0">
                <a:solidFill>
                  <a:srgbClr val="C00000"/>
                </a:solidFill>
                <a:latin typeface="黑体" panose="02010609060101010101" pitchFamily="49" charset="-122"/>
                <a:ea typeface="黑体" panose="02010609060101010101" pitchFamily="49" charset="-122"/>
              </a:rPr>
              <a:t>语文</a:t>
            </a:r>
            <a:r>
              <a:rPr lang="zh-CN" altLang="en-US" sz="3200" b="1" dirty="0" smtClean="0">
                <a:solidFill>
                  <a:srgbClr val="C00000"/>
                </a:solidFill>
                <a:latin typeface="黑体" panose="02010609060101010101" pitchFamily="49" charset="-122"/>
                <a:ea typeface="黑体" panose="02010609060101010101" pitchFamily="49" charset="-122"/>
              </a:rPr>
              <a:t>试卷分析及</a:t>
            </a:r>
            <a:r>
              <a:rPr lang="en-US" altLang="zh-CN" sz="3200" b="1" dirty="0" smtClean="0">
                <a:solidFill>
                  <a:srgbClr val="C00000"/>
                </a:solidFill>
                <a:latin typeface="黑体" panose="02010609060101010101" pitchFamily="49" charset="-122"/>
                <a:ea typeface="黑体" panose="02010609060101010101" pitchFamily="49" charset="-122"/>
              </a:rPr>
              <a:t>2019</a:t>
            </a:r>
            <a:r>
              <a:rPr lang="zh-CN" altLang="en-US" sz="3200" b="1" dirty="0" smtClean="0">
                <a:solidFill>
                  <a:srgbClr val="C00000"/>
                </a:solidFill>
                <a:latin typeface="黑体" panose="02010609060101010101" pitchFamily="49" charset="-122"/>
                <a:ea typeface="黑体" panose="02010609060101010101" pitchFamily="49" charset="-122"/>
              </a:rPr>
              <a:t>年高考展望</a:t>
            </a:r>
            <a:endParaRPr lang="zh-CN" altLang="en-US" sz="3200" dirty="0">
              <a:solidFill>
                <a:srgbClr val="C00000"/>
              </a:solidFill>
            </a:endParaRPr>
          </a:p>
        </p:txBody>
      </p:sp>
      <p:sp>
        <p:nvSpPr>
          <p:cNvPr id="3" name="内容占位符 2"/>
          <p:cNvSpPr>
            <a:spLocks noGrp="1"/>
          </p:cNvSpPr>
          <p:nvPr>
            <p:ph idx="1"/>
          </p:nvPr>
        </p:nvSpPr>
        <p:spPr>
          <a:xfrm>
            <a:off x="457200" y="1028733"/>
            <a:ext cx="8229600" cy="5829267"/>
          </a:xfrm>
        </p:spPr>
        <p:txBody>
          <a:bodyPr>
            <a:normAutofit fontScale="62500" lnSpcReduction="20000"/>
          </a:bodyPr>
          <a:lstStyle/>
          <a:p>
            <a:pPr marL="0" indent="0">
              <a:buNone/>
            </a:pPr>
            <a:r>
              <a:rPr lang="zh-CN" altLang="en-US" sz="5100" b="1" noProof="1" smtClean="0">
                <a:effectLst>
                  <a:outerShdw blurRad="38100" dist="38100" dir="2700000" algn="tl">
                    <a:srgbClr val="000000">
                      <a:alpha val="43137"/>
                    </a:srgbClr>
                  </a:outerShdw>
                </a:effectLst>
              </a:rPr>
              <a:t>        全国高考语文</a:t>
            </a:r>
            <a:r>
              <a:rPr lang="en-US" altLang="zh-CN" sz="5100" b="1" noProof="1" smtClean="0">
                <a:effectLst>
                  <a:outerShdw blurRad="38100" dist="38100" dir="2700000" algn="tl">
                    <a:srgbClr val="000000">
                      <a:alpha val="43137"/>
                    </a:srgbClr>
                  </a:outerShdw>
                </a:effectLst>
              </a:rPr>
              <a:t>ⅠⅡⅢ</a:t>
            </a:r>
            <a:r>
              <a:rPr lang="zh-CN" altLang="en-US" sz="5100" b="1" noProof="1" smtClean="0">
                <a:effectLst>
                  <a:outerShdw blurRad="38100" dist="38100" dir="2700000" algn="tl">
                    <a:srgbClr val="000000">
                      <a:alpha val="43137"/>
                    </a:srgbClr>
                  </a:outerShdw>
                </a:effectLst>
              </a:rPr>
              <a:t>卷</a:t>
            </a:r>
            <a:r>
              <a:rPr lang="en-US" altLang="zh-CN" sz="5100" b="1" noProof="1" smtClean="0">
                <a:effectLst>
                  <a:outerShdw blurRad="38100" dist="38100" dir="2700000" algn="tl">
                    <a:srgbClr val="000000">
                      <a:alpha val="43137"/>
                    </a:srgbClr>
                  </a:outerShdw>
                </a:effectLst>
              </a:rPr>
              <a:t>2018</a:t>
            </a:r>
            <a:r>
              <a:rPr lang="zh-CN" altLang="en-US" sz="5100" b="1" noProof="1" smtClean="0">
                <a:effectLst>
                  <a:outerShdw blurRad="38100" dist="38100" dir="2700000" algn="tl">
                    <a:srgbClr val="000000">
                      <a:alpha val="43137"/>
                    </a:srgbClr>
                  </a:outerShdw>
                </a:effectLst>
              </a:rPr>
              <a:t>年</a:t>
            </a:r>
            <a:r>
              <a:rPr lang="zh-CN" altLang="en-US" sz="5100" b="1" noProof="1">
                <a:effectLst>
                  <a:outerShdw blurRad="38100" dist="38100" dir="2700000" algn="tl">
                    <a:srgbClr val="000000">
                      <a:alpha val="43137"/>
                    </a:srgbClr>
                  </a:outerShdw>
                </a:effectLst>
              </a:rPr>
              <a:t>试卷</a:t>
            </a:r>
            <a:r>
              <a:rPr lang="zh-CN" altLang="en-US" sz="5100" b="1" noProof="1" smtClean="0">
                <a:effectLst>
                  <a:outerShdw blurRad="38100" dist="38100" dir="2700000" algn="tl">
                    <a:srgbClr val="000000">
                      <a:alpha val="43137"/>
                    </a:srgbClr>
                  </a:outerShdw>
                </a:effectLst>
              </a:rPr>
              <a:t>结构</a:t>
            </a:r>
            <a:endParaRPr lang="en-US" altLang="zh-CN" sz="5100" b="1" noProof="1" smtClean="0">
              <a:effectLst>
                <a:outerShdw blurRad="38100" dist="38100" dir="2700000" algn="tl">
                  <a:srgbClr val="000000">
                    <a:alpha val="43137"/>
                  </a:srgbClr>
                </a:outerShdw>
              </a:effectLst>
            </a:endParaRPr>
          </a:p>
          <a:p>
            <a:pPr>
              <a:buNone/>
              <a:defRPr/>
            </a:pPr>
            <a:r>
              <a:rPr lang="zh-CN" altLang="zh-CN" sz="3400" b="1" noProof="1">
                <a:solidFill>
                  <a:srgbClr val="0000FF"/>
                </a:solidFill>
                <a:latin typeface="华文楷体" pitchFamily="2" charset="-122"/>
                <a:ea typeface="华文楷体" pitchFamily="2" charset="-122"/>
              </a:rPr>
              <a:t>一、现代文阅读（</a:t>
            </a:r>
            <a:r>
              <a:rPr lang="en-US" altLang="zh-CN" sz="3400" b="1" noProof="1" smtClean="0">
                <a:solidFill>
                  <a:srgbClr val="FF0000"/>
                </a:solidFill>
                <a:latin typeface="华文楷体" pitchFamily="2" charset="-122"/>
                <a:ea typeface="华文楷体" pitchFamily="2" charset="-122"/>
              </a:rPr>
              <a:t>36</a:t>
            </a:r>
            <a:r>
              <a:rPr lang="zh-CN" altLang="en-US" sz="3400" b="1" noProof="1" smtClean="0">
                <a:solidFill>
                  <a:srgbClr val="FF0000"/>
                </a:solidFill>
                <a:latin typeface="华文楷体" pitchFamily="2" charset="-122"/>
                <a:ea typeface="华文楷体" pitchFamily="2" charset="-122"/>
              </a:rPr>
              <a:t>分</a:t>
            </a:r>
            <a:r>
              <a:rPr lang="zh-CN" altLang="zh-CN" sz="3400" b="1" noProof="1" smtClean="0">
                <a:solidFill>
                  <a:srgbClr val="0000FF"/>
                </a:solidFill>
                <a:latin typeface="华文楷体" pitchFamily="2" charset="-122"/>
                <a:ea typeface="华文楷体" pitchFamily="2" charset="-122"/>
              </a:rPr>
              <a:t>）</a:t>
            </a:r>
            <a:r>
              <a:rPr lang="en-US" altLang="zh-CN" sz="3400" b="1" noProof="1" smtClean="0">
                <a:solidFill>
                  <a:srgbClr val="FF0000"/>
                </a:solidFill>
                <a:latin typeface="华文楷体" pitchFamily="2" charset="-122"/>
                <a:ea typeface="华文楷体" pitchFamily="2" charset="-122"/>
              </a:rPr>
              <a:t>+1</a:t>
            </a:r>
            <a:endParaRPr lang="en-US" altLang="zh-CN" sz="3400" b="1" noProof="1">
              <a:solidFill>
                <a:srgbClr val="FF0000"/>
              </a:solidFill>
              <a:latin typeface="华文楷体" pitchFamily="2" charset="-122"/>
              <a:ea typeface="华文楷体" pitchFamily="2" charset="-122"/>
            </a:endParaRPr>
          </a:p>
          <a:p>
            <a:pPr>
              <a:defRPr/>
            </a:pPr>
            <a:r>
              <a:rPr lang="zh-CN" altLang="zh-CN" b="1" noProof="1">
                <a:latin typeface="华文楷体" pitchFamily="2" charset="-122"/>
                <a:ea typeface="华文楷体" pitchFamily="2" charset="-122"/>
              </a:rPr>
              <a:t>（一）</a:t>
            </a:r>
            <a:r>
              <a:rPr lang="zh-CN" altLang="en-US" b="1" noProof="1">
                <a:latin typeface="华文楷体" pitchFamily="2" charset="-122"/>
                <a:ea typeface="华文楷体" pitchFamily="2" charset="-122"/>
              </a:rPr>
              <a:t>论述类文本阅读  选择题（</a:t>
            </a:r>
            <a:r>
              <a:rPr lang="en-US" altLang="zh-CN" b="1" noProof="1">
                <a:latin typeface="华文楷体" pitchFamily="2" charset="-122"/>
                <a:ea typeface="华文楷体" pitchFamily="2" charset="-122"/>
              </a:rPr>
              <a:t>9</a:t>
            </a:r>
            <a:r>
              <a:rPr lang="zh-CN" altLang="en-US" b="1" noProof="1">
                <a:latin typeface="华文楷体" pitchFamily="2" charset="-122"/>
                <a:ea typeface="华文楷体" pitchFamily="2" charset="-122"/>
              </a:rPr>
              <a:t>分）</a:t>
            </a:r>
            <a:endParaRPr lang="en-US" altLang="zh-CN" b="1" noProof="1">
              <a:latin typeface="华文楷体" pitchFamily="2" charset="-122"/>
              <a:ea typeface="华文楷体" pitchFamily="2" charset="-122"/>
            </a:endParaRPr>
          </a:p>
          <a:p>
            <a:pPr>
              <a:defRPr/>
            </a:pPr>
            <a:r>
              <a:rPr lang="zh-CN" altLang="en-US" b="1" noProof="1">
                <a:latin typeface="华文楷体" pitchFamily="2" charset="-122"/>
                <a:ea typeface="华文楷体" pitchFamily="2" charset="-122"/>
              </a:rPr>
              <a:t>（二）文学类文本阅读  选择题 主观题（</a:t>
            </a:r>
            <a:r>
              <a:rPr lang="en-US" altLang="zh-CN" b="1" noProof="1" smtClean="0">
                <a:solidFill>
                  <a:srgbClr val="FF0000"/>
                </a:solidFill>
                <a:latin typeface="华文楷体" pitchFamily="2" charset="-122"/>
                <a:ea typeface="华文楷体" pitchFamily="2" charset="-122"/>
              </a:rPr>
              <a:t>15</a:t>
            </a:r>
            <a:r>
              <a:rPr lang="zh-CN" altLang="en-US" b="1" noProof="1" smtClean="0">
                <a:latin typeface="华文楷体" pitchFamily="2" charset="-122"/>
                <a:ea typeface="华文楷体" pitchFamily="2" charset="-122"/>
              </a:rPr>
              <a:t>分</a:t>
            </a:r>
            <a:r>
              <a:rPr lang="zh-CN" altLang="en-US" b="1" noProof="1">
                <a:latin typeface="华文楷体" pitchFamily="2" charset="-122"/>
                <a:ea typeface="华文楷体" pitchFamily="2" charset="-122"/>
              </a:rPr>
              <a:t>）</a:t>
            </a:r>
            <a:endParaRPr lang="en-US" altLang="zh-CN" b="1" noProof="1">
              <a:latin typeface="华文楷体" pitchFamily="2" charset="-122"/>
              <a:ea typeface="华文楷体" pitchFamily="2" charset="-122"/>
            </a:endParaRPr>
          </a:p>
          <a:p>
            <a:pPr>
              <a:defRPr/>
            </a:pPr>
            <a:r>
              <a:rPr lang="zh-CN" altLang="en-US" b="1" noProof="1">
                <a:latin typeface="华文楷体" pitchFamily="2" charset="-122"/>
                <a:ea typeface="华文楷体" pitchFamily="2" charset="-122"/>
              </a:rPr>
              <a:t>（三）实用类文本阅读  选择题 主观题（</a:t>
            </a:r>
            <a:r>
              <a:rPr lang="en-US" altLang="zh-CN" b="1" noProof="1">
                <a:latin typeface="华文楷体" pitchFamily="2" charset="-122"/>
                <a:ea typeface="华文楷体" pitchFamily="2" charset="-122"/>
              </a:rPr>
              <a:t>12</a:t>
            </a:r>
            <a:r>
              <a:rPr lang="zh-CN" altLang="en-US" b="1" noProof="1">
                <a:latin typeface="华文楷体" pitchFamily="2" charset="-122"/>
                <a:ea typeface="华文楷体" pitchFamily="2" charset="-122"/>
              </a:rPr>
              <a:t>分）</a:t>
            </a:r>
            <a:endParaRPr lang="en-US" altLang="zh-CN" b="1" noProof="1">
              <a:latin typeface="华文楷体" pitchFamily="2" charset="-122"/>
              <a:ea typeface="华文楷体" pitchFamily="2" charset="-122"/>
            </a:endParaRPr>
          </a:p>
          <a:p>
            <a:pPr>
              <a:buNone/>
              <a:defRPr/>
            </a:pPr>
            <a:r>
              <a:rPr lang="zh-CN" altLang="zh-CN" sz="3400" b="1" noProof="1">
                <a:solidFill>
                  <a:srgbClr val="0000FF"/>
                </a:solidFill>
                <a:latin typeface="华文楷体" pitchFamily="2" charset="-122"/>
                <a:ea typeface="华文楷体" pitchFamily="2" charset="-122"/>
              </a:rPr>
              <a:t>二、古</a:t>
            </a:r>
            <a:r>
              <a:rPr lang="zh-CN" altLang="en-US" sz="3400" b="1" noProof="1">
                <a:solidFill>
                  <a:srgbClr val="0000FF"/>
                </a:solidFill>
                <a:latin typeface="华文楷体" pitchFamily="2" charset="-122"/>
                <a:ea typeface="华文楷体" pitchFamily="2" charset="-122"/>
              </a:rPr>
              <a:t>代</a:t>
            </a:r>
            <a:r>
              <a:rPr lang="zh-CN" altLang="zh-CN" sz="3400" b="1" noProof="1">
                <a:solidFill>
                  <a:srgbClr val="0000FF"/>
                </a:solidFill>
                <a:latin typeface="华文楷体" pitchFamily="2" charset="-122"/>
                <a:ea typeface="华文楷体" pitchFamily="2" charset="-122"/>
              </a:rPr>
              <a:t>诗文阅读（</a:t>
            </a:r>
            <a:r>
              <a:rPr lang="en-US" altLang="zh-CN" sz="3400" b="1" noProof="1" smtClean="0">
                <a:solidFill>
                  <a:srgbClr val="0000FF"/>
                </a:solidFill>
                <a:latin typeface="华文楷体" pitchFamily="2" charset="-122"/>
                <a:ea typeface="华文楷体" pitchFamily="2" charset="-122"/>
              </a:rPr>
              <a:t>34</a:t>
            </a:r>
            <a:r>
              <a:rPr lang="zh-CN" altLang="zh-CN" sz="3400" b="1" noProof="1" smtClean="0">
                <a:solidFill>
                  <a:srgbClr val="0000FF"/>
                </a:solidFill>
                <a:latin typeface="华文楷体" pitchFamily="2" charset="-122"/>
                <a:ea typeface="华文楷体" pitchFamily="2" charset="-122"/>
              </a:rPr>
              <a:t>分）</a:t>
            </a:r>
            <a:r>
              <a:rPr lang="en-US" altLang="zh-CN" sz="3400" b="1" noProof="1" smtClean="0">
                <a:solidFill>
                  <a:srgbClr val="FF0000"/>
                </a:solidFill>
                <a:latin typeface="华文楷体" pitchFamily="2" charset="-122"/>
                <a:ea typeface="华文楷体" pitchFamily="2" charset="-122"/>
              </a:rPr>
              <a:t>-1</a:t>
            </a:r>
            <a:endParaRPr lang="zh-CN" altLang="zh-CN" sz="3400" b="1" noProof="1">
              <a:solidFill>
                <a:srgbClr val="FF0000"/>
              </a:solidFill>
              <a:latin typeface="华文楷体" pitchFamily="2" charset="-122"/>
              <a:ea typeface="华文楷体" pitchFamily="2" charset="-122"/>
            </a:endParaRPr>
          </a:p>
          <a:p>
            <a:pPr>
              <a:defRPr/>
            </a:pPr>
            <a:r>
              <a:rPr lang="zh-CN" altLang="zh-CN" b="1" noProof="1">
                <a:latin typeface="华文楷体" pitchFamily="2" charset="-122"/>
                <a:ea typeface="华文楷体" pitchFamily="2" charset="-122"/>
              </a:rPr>
              <a:t>（一）文言文阅读（</a:t>
            </a:r>
            <a:r>
              <a:rPr lang="en-US" altLang="zh-CN" b="1" noProof="1">
                <a:latin typeface="华文楷体" pitchFamily="2" charset="-122"/>
                <a:ea typeface="华文楷体" pitchFamily="2" charset="-122"/>
              </a:rPr>
              <a:t>19</a:t>
            </a:r>
            <a:r>
              <a:rPr lang="zh-CN" altLang="zh-CN" b="1" noProof="1">
                <a:latin typeface="华文楷体" pitchFamily="2" charset="-122"/>
                <a:ea typeface="华文楷体" pitchFamily="2" charset="-122"/>
              </a:rPr>
              <a:t>分）</a:t>
            </a:r>
            <a:endParaRPr lang="zh-CN" altLang="zh-CN" b="1" noProof="1">
              <a:latin typeface="华文楷体" pitchFamily="2" charset="-122"/>
              <a:ea typeface="华文楷体" pitchFamily="2" charset="-122"/>
            </a:endParaRPr>
          </a:p>
          <a:p>
            <a:pPr>
              <a:defRPr/>
            </a:pPr>
            <a:r>
              <a:rPr lang="zh-CN" altLang="en-US" b="1" noProof="1">
                <a:latin typeface="华文楷体" pitchFamily="2" charset="-122"/>
                <a:ea typeface="华文楷体" pitchFamily="2" charset="-122"/>
              </a:rPr>
              <a:t> 断句、</a:t>
            </a:r>
            <a:r>
              <a:rPr lang="zh-CN" altLang="en-US" b="1" noProof="1" smtClean="0">
                <a:latin typeface="华文楷体" pitchFamily="2" charset="-122"/>
                <a:ea typeface="华文楷体" pitchFamily="2" charset="-122"/>
              </a:rPr>
              <a:t>文化常识、内容理解   选择题 </a:t>
            </a:r>
            <a:r>
              <a:rPr lang="zh-CN" altLang="en-US" b="1" noProof="1">
                <a:latin typeface="华文楷体" pitchFamily="2" charset="-122"/>
                <a:ea typeface="华文楷体" pitchFamily="2" charset="-122"/>
              </a:rPr>
              <a:t>（</a:t>
            </a:r>
            <a:r>
              <a:rPr lang="en-US" altLang="zh-CN" b="1" noProof="1">
                <a:latin typeface="华文楷体" pitchFamily="2" charset="-122"/>
                <a:ea typeface="华文楷体" pitchFamily="2" charset="-122"/>
              </a:rPr>
              <a:t>9</a:t>
            </a:r>
            <a:r>
              <a:rPr lang="zh-CN" altLang="en-US" b="1" noProof="1">
                <a:latin typeface="华文楷体" pitchFamily="2" charset="-122"/>
                <a:ea typeface="华文楷体" pitchFamily="2" charset="-122"/>
              </a:rPr>
              <a:t>分）</a:t>
            </a:r>
            <a:endParaRPr lang="en-US" altLang="zh-CN" b="1" noProof="1">
              <a:latin typeface="华文楷体" pitchFamily="2" charset="-122"/>
              <a:ea typeface="华文楷体" pitchFamily="2" charset="-122"/>
            </a:endParaRPr>
          </a:p>
          <a:p>
            <a:pPr>
              <a:defRPr/>
            </a:pPr>
            <a:r>
              <a:rPr lang="zh-CN" altLang="en-US" b="1" noProof="1">
                <a:latin typeface="华文楷体" pitchFamily="2" charset="-122"/>
                <a:ea typeface="华文楷体" pitchFamily="2" charset="-122"/>
              </a:rPr>
              <a:t> </a:t>
            </a:r>
            <a:r>
              <a:rPr lang="zh-CN" altLang="en-US" b="1" noProof="1">
                <a:latin typeface="华文楷体" pitchFamily="2" charset="-122"/>
                <a:ea typeface="华文楷体" pitchFamily="2" charset="-122"/>
                <a:sym typeface="+mn-ea"/>
              </a:rPr>
              <a:t>两</a:t>
            </a:r>
            <a:r>
              <a:rPr lang="zh-CN" altLang="en-US" b="1" noProof="1" smtClean="0">
                <a:latin typeface="华文楷体" pitchFamily="2" charset="-122"/>
                <a:ea typeface="华文楷体" pitchFamily="2" charset="-122"/>
                <a:sym typeface="+mn-ea"/>
              </a:rPr>
              <a:t>道文言文</a:t>
            </a:r>
            <a:r>
              <a:rPr lang="zh-CN" altLang="en-US" b="1" noProof="1" smtClean="0">
                <a:latin typeface="华文楷体" pitchFamily="2" charset="-122"/>
                <a:ea typeface="华文楷体" pitchFamily="2" charset="-122"/>
              </a:rPr>
              <a:t>翻译</a:t>
            </a:r>
            <a:r>
              <a:rPr lang="zh-CN" altLang="en-US" b="1" noProof="1">
                <a:latin typeface="华文楷体" pitchFamily="2" charset="-122"/>
                <a:ea typeface="华文楷体" pitchFamily="2" charset="-122"/>
              </a:rPr>
              <a:t>题  （</a:t>
            </a:r>
            <a:r>
              <a:rPr lang="en-US" altLang="zh-CN" b="1" noProof="1">
                <a:latin typeface="华文楷体" pitchFamily="2" charset="-122"/>
                <a:ea typeface="华文楷体" pitchFamily="2" charset="-122"/>
              </a:rPr>
              <a:t>10</a:t>
            </a:r>
            <a:r>
              <a:rPr lang="zh-CN" altLang="en-US" b="1" noProof="1">
                <a:latin typeface="华文楷体" pitchFamily="2" charset="-122"/>
                <a:ea typeface="华文楷体" pitchFamily="2" charset="-122"/>
              </a:rPr>
              <a:t>分）</a:t>
            </a:r>
            <a:endParaRPr lang="en-US" altLang="zh-CN" b="1" noProof="1">
              <a:latin typeface="华文楷体" pitchFamily="2" charset="-122"/>
              <a:ea typeface="华文楷体" pitchFamily="2" charset="-122"/>
            </a:endParaRPr>
          </a:p>
          <a:p>
            <a:pPr>
              <a:defRPr/>
            </a:pPr>
            <a:r>
              <a:rPr lang="zh-CN" altLang="zh-CN" b="1" noProof="1">
                <a:latin typeface="华文楷体" pitchFamily="2" charset="-122"/>
                <a:ea typeface="华文楷体" pitchFamily="2" charset="-122"/>
              </a:rPr>
              <a:t>（二）古代诗歌阅读</a:t>
            </a:r>
            <a:r>
              <a:rPr lang="zh-CN" altLang="zh-CN" b="1" noProof="1" smtClean="0">
                <a:latin typeface="华文楷体" pitchFamily="2" charset="-122"/>
                <a:ea typeface="华文楷体" pitchFamily="2" charset="-122"/>
              </a:rPr>
              <a:t>（</a:t>
            </a:r>
            <a:r>
              <a:rPr lang="en-US" altLang="zh-CN" b="1" noProof="1" smtClean="0">
                <a:solidFill>
                  <a:srgbClr val="FF0000"/>
                </a:solidFill>
                <a:latin typeface="华文楷体" pitchFamily="2" charset="-122"/>
                <a:ea typeface="华文楷体" pitchFamily="2" charset="-122"/>
              </a:rPr>
              <a:t>9</a:t>
            </a:r>
            <a:r>
              <a:rPr lang="zh-CN" altLang="zh-CN" b="1" noProof="1" smtClean="0">
                <a:solidFill>
                  <a:srgbClr val="FF0000"/>
                </a:solidFill>
                <a:latin typeface="华文楷体" pitchFamily="2" charset="-122"/>
                <a:ea typeface="华文楷体" pitchFamily="2" charset="-122"/>
              </a:rPr>
              <a:t>分</a:t>
            </a:r>
            <a:r>
              <a:rPr lang="zh-CN" altLang="en-US" b="1" noProof="1" smtClean="0">
                <a:latin typeface="华文楷体" pitchFamily="2" charset="-122"/>
                <a:ea typeface="华文楷体" pitchFamily="2" charset="-122"/>
              </a:rPr>
              <a:t>）</a:t>
            </a:r>
            <a:r>
              <a:rPr lang="en-US" altLang="zh-CN" b="1" noProof="1" smtClean="0">
                <a:solidFill>
                  <a:srgbClr val="FF0000"/>
                </a:solidFill>
                <a:latin typeface="华文楷体" pitchFamily="2" charset="-122"/>
                <a:ea typeface="华文楷体" pitchFamily="2" charset="-122"/>
              </a:rPr>
              <a:t>-2</a:t>
            </a:r>
            <a:endParaRPr lang="en-US" altLang="zh-CN" b="1" noProof="1">
              <a:solidFill>
                <a:srgbClr val="FF0000"/>
              </a:solidFill>
              <a:latin typeface="华文楷体" pitchFamily="2" charset="-122"/>
              <a:ea typeface="华文楷体" pitchFamily="2" charset="-122"/>
            </a:endParaRPr>
          </a:p>
          <a:p>
            <a:pPr>
              <a:defRPr/>
            </a:pPr>
            <a:r>
              <a:rPr lang="zh-CN" altLang="en-US" b="1" noProof="1">
                <a:latin typeface="华文楷体" pitchFamily="2" charset="-122"/>
                <a:ea typeface="华文楷体" pitchFamily="2" charset="-122"/>
              </a:rPr>
              <a:t> 选择题、主观题：涉及内容、手法等鉴赏</a:t>
            </a:r>
            <a:endParaRPr lang="en-US" altLang="zh-CN" b="1" noProof="1">
              <a:latin typeface="华文楷体" pitchFamily="2" charset="-122"/>
              <a:ea typeface="华文楷体" pitchFamily="2" charset="-122"/>
            </a:endParaRPr>
          </a:p>
          <a:p>
            <a:pPr>
              <a:defRPr/>
            </a:pPr>
            <a:r>
              <a:rPr lang="zh-CN" altLang="zh-CN" b="1" noProof="1" smtClean="0">
                <a:latin typeface="华文楷体" pitchFamily="2" charset="-122"/>
                <a:ea typeface="华文楷体" pitchFamily="2" charset="-122"/>
              </a:rPr>
              <a:t>（</a:t>
            </a:r>
            <a:r>
              <a:rPr lang="zh-CN" altLang="zh-CN" b="1" noProof="1">
                <a:latin typeface="华文楷体" pitchFamily="2" charset="-122"/>
                <a:ea typeface="华文楷体" pitchFamily="2" charset="-122"/>
              </a:rPr>
              <a:t>三）名篇名句</a:t>
            </a:r>
            <a:r>
              <a:rPr lang="zh-CN" altLang="zh-CN" b="1" noProof="1" smtClean="0">
                <a:latin typeface="华文楷体" pitchFamily="2" charset="-122"/>
                <a:ea typeface="华文楷体" pitchFamily="2" charset="-122"/>
              </a:rPr>
              <a:t>默写</a:t>
            </a:r>
            <a:r>
              <a:rPr lang="en-US" altLang="zh-CN" b="1" noProof="1" smtClean="0">
                <a:latin typeface="华文楷体" pitchFamily="2" charset="-122"/>
                <a:ea typeface="华文楷体" pitchFamily="2" charset="-122"/>
              </a:rPr>
              <a:t>    </a:t>
            </a:r>
            <a:r>
              <a:rPr lang="zh-CN" altLang="en-US" b="1" noProof="1" smtClean="0">
                <a:latin typeface="华文楷体" pitchFamily="2" charset="-122"/>
                <a:ea typeface="华文楷体" pitchFamily="2" charset="-122"/>
              </a:rPr>
              <a:t>情境类</a:t>
            </a:r>
            <a:r>
              <a:rPr lang="zh-CN" altLang="zh-CN" b="1" noProof="1" smtClean="0">
                <a:latin typeface="华文楷体" pitchFamily="2" charset="-122"/>
                <a:ea typeface="华文楷体" pitchFamily="2" charset="-122"/>
              </a:rPr>
              <a:t>（</a:t>
            </a:r>
            <a:r>
              <a:rPr lang="en-US" altLang="zh-CN" b="1" noProof="1" smtClean="0">
                <a:solidFill>
                  <a:srgbClr val="FF0000"/>
                </a:solidFill>
                <a:latin typeface="华文楷体" pitchFamily="2" charset="-122"/>
                <a:ea typeface="华文楷体" pitchFamily="2" charset="-122"/>
              </a:rPr>
              <a:t>6</a:t>
            </a:r>
            <a:r>
              <a:rPr lang="zh-CN" altLang="zh-CN" b="1" noProof="1" smtClean="0">
                <a:solidFill>
                  <a:srgbClr val="FF0000"/>
                </a:solidFill>
                <a:latin typeface="华文楷体" pitchFamily="2" charset="-122"/>
                <a:ea typeface="华文楷体" pitchFamily="2" charset="-122"/>
              </a:rPr>
              <a:t>分</a:t>
            </a:r>
            <a:r>
              <a:rPr lang="zh-CN" altLang="zh-CN" b="1" noProof="1" smtClean="0">
                <a:latin typeface="华文楷体" pitchFamily="2" charset="-122"/>
                <a:ea typeface="华文楷体" pitchFamily="2" charset="-122"/>
              </a:rPr>
              <a:t>）</a:t>
            </a:r>
            <a:r>
              <a:rPr lang="en-US" altLang="zh-CN" b="1" noProof="1" smtClean="0">
                <a:solidFill>
                  <a:srgbClr val="FF0000"/>
                </a:solidFill>
                <a:latin typeface="华文楷体" pitchFamily="2" charset="-122"/>
                <a:ea typeface="华文楷体" pitchFamily="2" charset="-122"/>
              </a:rPr>
              <a:t>+1</a:t>
            </a:r>
            <a:endParaRPr lang="en-US" altLang="zh-CN" b="1" noProof="1">
              <a:solidFill>
                <a:srgbClr val="FF0000"/>
              </a:solidFill>
              <a:latin typeface="华文楷体" pitchFamily="2" charset="-122"/>
              <a:ea typeface="华文楷体" pitchFamily="2" charset="-122"/>
            </a:endParaRPr>
          </a:p>
          <a:p>
            <a:pPr>
              <a:buNone/>
              <a:defRPr/>
            </a:pPr>
            <a:r>
              <a:rPr lang="zh-CN" altLang="en-US" sz="3400" b="1" noProof="1">
                <a:solidFill>
                  <a:srgbClr val="0000FF"/>
                </a:solidFill>
                <a:latin typeface="华文楷体" pitchFamily="2" charset="-122"/>
                <a:ea typeface="华文楷体" pitchFamily="2" charset="-122"/>
              </a:rPr>
              <a:t>三、语言文字运用（</a:t>
            </a:r>
            <a:r>
              <a:rPr lang="en-US" altLang="zh-CN" sz="3400" b="1" noProof="1">
                <a:solidFill>
                  <a:srgbClr val="0000FF"/>
                </a:solidFill>
                <a:latin typeface="华文楷体" pitchFamily="2" charset="-122"/>
                <a:ea typeface="华文楷体" pitchFamily="2" charset="-122"/>
              </a:rPr>
              <a:t>20</a:t>
            </a:r>
            <a:r>
              <a:rPr lang="zh-CN" altLang="en-US" sz="3400" b="1" noProof="1">
                <a:solidFill>
                  <a:srgbClr val="0000FF"/>
                </a:solidFill>
                <a:latin typeface="华文楷体" pitchFamily="2" charset="-122"/>
                <a:ea typeface="华文楷体" pitchFamily="2" charset="-122"/>
              </a:rPr>
              <a:t>分）</a:t>
            </a:r>
            <a:endParaRPr lang="en-US" altLang="zh-CN" sz="3400" b="1" noProof="1">
              <a:solidFill>
                <a:srgbClr val="0000FF"/>
              </a:solidFill>
              <a:latin typeface="华文楷体" pitchFamily="2" charset="-122"/>
              <a:ea typeface="华文楷体" pitchFamily="2" charset="-122"/>
            </a:endParaRPr>
          </a:p>
          <a:p>
            <a:pPr>
              <a:buNone/>
              <a:defRPr/>
            </a:pPr>
            <a:r>
              <a:rPr lang="zh-CN" altLang="en-US" b="1" noProof="1">
                <a:latin typeface="华文楷体" pitchFamily="2" charset="-122"/>
                <a:ea typeface="华文楷体" pitchFamily="2" charset="-122"/>
              </a:rPr>
              <a:t>    成语、语病</a:t>
            </a:r>
            <a:r>
              <a:rPr lang="zh-CN" altLang="en-US" b="1" noProof="1" smtClean="0">
                <a:latin typeface="华文楷体" pitchFamily="2" charset="-122"/>
                <a:ea typeface="华文楷体" pitchFamily="2" charset="-122"/>
              </a:rPr>
              <a:t>、句子衔接   选择题（</a:t>
            </a:r>
            <a:r>
              <a:rPr lang="en-US" altLang="zh-CN" b="1" noProof="1" smtClean="0">
                <a:latin typeface="华文楷体" pitchFamily="2" charset="-122"/>
                <a:ea typeface="华文楷体" pitchFamily="2" charset="-122"/>
              </a:rPr>
              <a:t>9</a:t>
            </a:r>
            <a:r>
              <a:rPr lang="zh-CN" altLang="en-US" b="1" noProof="1" smtClean="0">
                <a:latin typeface="华文楷体" pitchFamily="2" charset="-122"/>
                <a:ea typeface="华文楷体" pitchFamily="2" charset="-122"/>
              </a:rPr>
              <a:t>分）</a:t>
            </a:r>
            <a:endParaRPr lang="en-US" altLang="zh-CN" b="1" noProof="1" smtClean="0">
              <a:latin typeface="华文楷体" pitchFamily="2" charset="-122"/>
              <a:ea typeface="华文楷体" pitchFamily="2" charset="-122"/>
            </a:endParaRPr>
          </a:p>
          <a:p>
            <a:pPr>
              <a:buNone/>
              <a:defRPr/>
            </a:pPr>
            <a:r>
              <a:rPr lang="zh-CN" altLang="en-US" b="1" noProof="1" smtClean="0">
                <a:latin typeface="华文楷体" pitchFamily="2" charset="-122"/>
                <a:ea typeface="华文楷体" pitchFamily="2" charset="-122"/>
              </a:rPr>
              <a:t>    </a:t>
            </a:r>
            <a:r>
              <a:rPr lang="zh-CN" altLang="en-US" b="1" noProof="1">
                <a:latin typeface="华文楷体" pitchFamily="2" charset="-122"/>
                <a:ea typeface="华文楷体" pitchFamily="2" charset="-122"/>
              </a:rPr>
              <a:t>语言运用得体 （</a:t>
            </a:r>
            <a:r>
              <a:rPr lang="en-US" altLang="zh-CN" b="1" noProof="1">
                <a:latin typeface="华文楷体" pitchFamily="2" charset="-122"/>
                <a:ea typeface="华文楷体" pitchFamily="2" charset="-122"/>
              </a:rPr>
              <a:t>5</a:t>
            </a:r>
            <a:r>
              <a:rPr lang="zh-CN" altLang="en-US" b="1" noProof="1">
                <a:latin typeface="华文楷体" pitchFamily="2" charset="-122"/>
                <a:ea typeface="华文楷体" pitchFamily="2" charset="-122"/>
              </a:rPr>
              <a:t>分）   图文转换（语意连贯）（</a:t>
            </a:r>
            <a:r>
              <a:rPr lang="en-US" altLang="zh-CN" b="1" noProof="1" smtClean="0">
                <a:latin typeface="华文楷体" pitchFamily="2" charset="-122"/>
                <a:ea typeface="华文楷体" pitchFamily="2" charset="-122"/>
              </a:rPr>
              <a:t>6</a:t>
            </a:r>
            <a:r>
              <a:rPr lang="zh-CN" altLang="en-US" b="1" noProof="1" smtClean="0">
                <a:latin typeface="华文楷体" pitchFamily="2" charset="-122"/>
                <a:ea typeface="华文楷体" pitchFamily="2" charset="-122"/>
              </a:rPr>
              <a:t>分）</a:t>
            </a:r>
            <a:endParaRPr lang="en-US" altLang="zh-CN" b="1" noProof="1" smtClean="0">
              <a:latin typeface="华文楷体" pitchFamily="2" charset="-122"/>
              <a:ea typeface="华文楷体" pitchFamily="2" charset="-122"/>
            </a:endParaRPr>
          </a:p>
          <a:p>
            <a:pPr>
              <a:buNone/>
              <a:defRPr/>
            </a:pPr>
            <a:r>
              <a:rPr lang="zh-CN" altLang="en-US" b="1" noProof="1" smtClean="0">
                <a:solidFill>
                  <a:srgbClr val="0000FF"/>
                </a:solidFill>
                <a:latin typeface="华文楷体" pitchFamily="2" charset="-122"/>
                <a:ea typeface="华文楷体" pitchFamily="2" charset="-122"/>
              </a:rPr>
              <a:t>四</a:t>
            </a:r>
            <a:r>
              <a:rPr lang="zh-CN" altLang="en-US" b="1" noProof="1">
                <a:solidFill>
                  <a:srgbClr val="0000FF"/>
                </a:solidFill>
                <a:latin typeface="华文楷体" pitchFamily="2" charset="-122"/>
                <a:ea typeface="华文楷体" pitchFamily="2" charset="-122"/>
              </a:rPr>
              <a:t>、作文（</a:t>
            </a:r>
            <a:r>
              <a:rPr lang="en-US" altLang="zh-CN" b="1" noProof="1">
                <a:solidFill>
                  <a:srgbClr val="0000FF"/>
                </a:solidFill>
                <a:latin typeface="华文楷体" pitchFamily="2" charset="-122"/>
                <a:ea typeface="华文楷体" pitchFamily="2" charset="-122"/>
              </a:rPr>
              <a:t>60</a:t>
            </a:r>
            <a:r>
              <a:rPr lang="zh-CN" altLang="en-US" b="1" noProof="1">
                <a:solidFill>
                  <a:srgbClr val="0000FF"/>
                </a:solidFill>
                <a:latin typeface="华文楷体" pitchFamily="2" charset="-122"/>
                <a:ea typeface="华文楷体" pitchFamily="2" charset="-122"/>
              </a:rPr>
              <a:t>分）</a:t>
            </a:r>
            <a:r>
              <a:rPr lang="en-US" altLang="zh-CN" b="1" noProof="1" smtClean="0">
                <a:solidFill>
                  <a:srgbClr val="0000FF"/>
                </a:solidFill>
                <a:latin typeface="华文楷体" pitchFamily="2" charset="-122"/>
                <a:ea typeface="华文楷体" pitchFamily="2" charset="-122"/>
              </a:rPr>
              <a:t>——</a:t>
            </a:r>
            <a:r>
              <a:rPr lang="zh-CN" altLang="en-US" b="1" noProof="1" smtClean="0">
                <a:solidFill>
                  <a:srgbClr val="0000FF"/>
                </a:solidFill>
                <a:latin typeface="华文楷体" pitchFamily="2" charset="-122"/>
                <a:ea typeface="华文楷体" pitchFamily="2" charset="-122"/>
              </a:rPr>
              <a:t>新材料</a:t>
            </a:r>
            <a:r>
              <a:rPr lang="zh-CN" altLang="en-US" b="1" noProof="1">
                <a:solidFill>
                  <a:srgbClr val="0000FF"/>
                </a:solidFill>
                <a:latin typeface="华文楷体" pitchFamily="2" charset="-122"/>
                <a:ea typeface="华文楷体" pitchFamily="2" charset="-122"/>
              </a:rPr>
              <a:t>作文</a:t>
            </a:r>
            <a:endParaRPr lang="en-US" altLang="zh-CN" b="1" noProof="1">
              <a:solidFill>
                <a:srgbClr val="0000FF"/>
              </a:solidFill>
              <a:latin typeface="华文楷体" pitchFamily="2" charset="-122"/>
              <a:ea typeface="华文楷体" pitchFamily="2" charset="-122"/>
            </a:endParaRPr>
          </a:p>
          <a:p>
            <a:endParaRPr lang="zh-CN" altLang="en-US" dirty="0">
              <a:solidFill>
                <a:srgbClr val="0000F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07704" y="620688"/>
            <a:ext cx="5112568"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rPr>
              <a:t>从考查内容看试卷</a:t>
            </a:r>
            <a:r>
              <a:rPr lang="en-US" altLang="zh-CN" sz="3200" b="1" dirty="0" smtClean="0">
                <a:solidFill>
                  <a:srgbClr val="FFFF00"/>
                </a:solidFill>
              </a:rPr>
              <a:t>Ⅰ</a:t>
            </a:r>
            <a:endParaRPr lang="zh-CN" altLang="en-US" sz="3200" b="1" dirty="0">
              <a:solidFill>
                <a:srgbClr val="FFFF00"/>
              </a:solidFill>
            </a:endParaRPr>
          </a:p>
        </p:txBody>
      </p:sp>
      <p:sp>
        <p:nvSpPr>
          <p:cNvPr id="5" name="圆角矩形 4"/>
          <p:cNvSpPr/>
          <p:nvPr/>
        </p:nvSpPr>
        <p:spPr>
          <a:xfrm>
            <a:off x="539552" y="1628800"/>
            <a:ext cx="8064896" cy="46085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rgbClr val="0000FF"/>
                </a:solidFill>
                <a:latin typeface="黑体" panose="02010609060101010101" pitchFamily="49" charset="-122"/>
                <a:ea typeface="黑体" panose="02010609060101010101" pitchFamily="49" charset="-122"/>
              </a:rPr>
              <a:t>㈠</a:t>
            </a:r>
            <a:r>
              <a:rPr lang="zh-CN" altLang="en-US" sz="2800" b="1" dirty="0">
                <a:solidFill>
                  <a:srgbClr val="0000FF"/>
                </a:solidFill>
                <a:latin typeface="黑体" panose="02010609060101010101" pitchFamily="49" charset="-122"/>
                <a:ea typeface="黑体" panose="02010609060101010101" pitchFamily="49" charset="-122"/>
              </a:rPr>
              <a:t>考出了学生</a:t>
            </a:r>
            <a:r>
              <a:rPr lang="en-US" altLang="zh-CN" sz="2800" b="1" dirty="0">
                <a:solidFill>
                  <a:srgbClr val="0000FF"/>
                </a:solidFill>
                <a:latin typeface="黑体" panose="02010609060101010101" pitchFamily="49" charset="-122"/>
                <a:ea typeface="黑体" panose="02010609060101010101" pitchFamily="49" charset="-122"/>
              </a:rPr>
              <a:t>12</a:t>
            </a:r>
            <a:r>
              <a:rPr lang="zh-CN" altLang="en-US" sz="2800" b="1" dirty="0">
                <a:solidFill>
                  <a:srgbClr val="0000FF"/>
                </a:solidFill>
                <a:latin typeface="黑体" panose="02010609060101010101" pitchFamily="49" charset="-122"/>
                <a:ea typeface="黑体" panose="02010609060101010101" pitchFamily="49" charset="-122"/>
              </a:rPr>
              <a:t>年的</a:t>
            </a:r>
            <a:r>
              <a:rPr lang="zh-CN" altLang="en-US" sz="2800" b="1" dirty="0" smtClean="0">
                <a:solidFill>
                  <a:srgbClr val="0000FF"/>
                </a:solidFill>
                <a:latin typeface="黑体" panose="02010609060101010101" pitchFamily="49" charset="-122"/>
                <a:ea typeface="黑体" panose="02010609060101010101" pitchFamily="49" charset="-122"/>
              </a:rPr>
              <a:t>积累</a:t>
            </a:r>
            <a:endParaRPr lang="en-US" altLang="zh-CN" sz="2800" b="1" dirty="0" smtClean="0">
              <a:solidFill>
                <a:srgbClr val="0000FF"/>
              </a:solidFill>
              <a:latin typeface="黑体" panose="02010609060101010101" pitchFamily="49" charset="-122"/>
              <a:ea typeface="黑体" panose="02010609060101010101" pitchFamily="49" charset="-122"/>
            </a:endParaRPr>
          </a:p>
          <a:p>
            <a:endParaRPr lang="en-US" altLang="zh-CN" b="1" dirty="0">
              <a:solidFill>
                <a:srgbClr val="0000FF"/>
              </a:solidFill>
              <a:latin typeface="黑体" panose="02010609060101010101" pitchFamily="49" charset="-122"/>
              <a:ea typeface="黑体" panose="02010609060101010101" pitchFamily="49" charset="-122"/>
            </a:endParaRPr>
          </a:p>
          <a:p>
            <a:r>
              <a:rPr lang="en-US" altLang="zh-CN" sz="2000" b="1" dirty="0" smtClean="0">
                <a:solidFill>
                  <a:schemeClr val="tx1"/>
                </a:solidFill>
              </a:rPr>
              <a:t>18</a:t>
            </a:r>
            <a:r>
              <a:rPr lang="zh-CN" altLang="en-US" sz="2000" b="1" dirty="0" smtClean="0">
                <a:solidFill>
                  <a:schemeClr val="tx1"/>
                </a:solidFill>
              </a:rPr>
              <a:t>年</a:t>
            </a:r>
            <a:r>
              <a:rPr lang="zh-CN" altLang="en-US" sz="2000" b="1" dirty="0">
                <a:solidFill>
                  <a:schemeClr val="tx1"/>
                </a:solidFill>
              </a:rPr>
              <a:t>的</a:t>
            </a:r>
            <a:r>
              <a:rPr lang="zh-CN" altLang="en-US" sz="2000" b="1" dirty="0">
                <a:solidFill>
                  <a:srgbClr val="FF0000"/>
                </a:solidFill>
              </a:rPr>
              <a:t>知识考查</a:t>
            </a:r>
            <a:endParaRPr lang="en-US" altLang="zh-CN" sz="2000" b="1" dirty="0">
              <a:solidFill>
                <a:srgbClr val="FF0000"/>
              </a:solidFill>
            </a:endParaRPr>
          </a:p>
          <a:p>
            <a:r>
              <a:rPr lang="zh-CN" altLang="en-US" sz="2000" dirty="0" smtClean="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17</a:t>
            </a:r>
            <a:r>
              <a:rPr lang="zh-CN" altLang="en-US" sz="2000" dirty="0" smtClean="0">
                <a:solidFill>
                  <a:schemeClr val="tx1"/>
                </a:solidFill>
                <a:latin typeface="黑体" panose="02010609060101010101" pitchFamily="49" charset="-122"/>
                <a:ea typeface="黑体" panose="02010609060101010101" pitchFamily="49" charset="-122"/>
              </a:rPr>
              <a:t>题，成语</a:t>
            </a:r>
            <a:endParaRPr lang="en-US" altLang="zh-CN" sz="2000" dirty="0" smtClean="0">
              <a:solidFill>
                <a:schemeClr val="tx1"/>
              </a:solidFill>
              <a:latin typeface="黑体" panose="02010609060101010101" pitchFamily="49" charset="-122"/>
              <a:ea typeface="黑体" panose="02010609060101010101" pitchFamily="49" charset="-122"/>
            </a:endParaRPr>
          </a:p>
          <a:p>
            <a:r>
              <a:rPr lang="zh-CN" altLang="en-US" sz="2000" dirty="0" smtClean="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18</a:t>
            </a:r>
            <a:r>
              <a:rPr lang="zh-CN" altLang="en-US" sz="2000" dirty="0" smtClean="0">
                <a:solidFill>
                  <a:schemeClr val="tx1"/>
                </a:solidFill>
                <a:latin typeface="黑体" panose="02010609060101010101" pitchFamily="49" charset="-122"/>
                <a:ea typeface="黑体" panose="02010609060101010101" pitchFamily="49" charset="-122"/>
              </a:rPr>
              <a:t>题，语病</a:t>
            </a:r>
            <a:endParaRPr lang="en-US" altLang="zh-CN" sz="2000" dirty="0" smtClean="0">
              <a:solidFill>
                <a:schemeClr val="tx1"/>
              </a:solidFill>
              <a:latin typeface="黑体" panose="02010609060101010101" pitchFamily="49" charset="-122"/>
              <a:ea typeface="黑体" panose="02010609060101010101" pitchFamily="49" charset="-122"/>
            </a:endParaRPr>
          </a:p>
          <a:p>
            <a:r>
              <a:rPr lang="zh-CN" altLang="en-US" sz="2000" dirty="0" smtClean="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19</a:t>
            </a:r>
            <a:r>
              <a:rPr lang="zh-CN" altLang="en-US" sz="2000" dirty="0" smtClean="0">
                <a:solidFill>
                  <a:schemeClr val="tx1"/>
                </a:solidFill>
                <a:latin typeface="黑体" panose="02010609060101010101" pitchFamily="49" charset="-122"/>
                <a:ea typeface="黑体" panose="02010609060101010101" pitchFamily="49" charset="-122"/>
              </a:rPr>
              <a:t>题，句子连贯</a:t>
            </a:r>
            <a:endParaRPr lang="en-US" altLang="zh-CN" sz="2000" dirty="0" smtClean="0">
              <a:solidFill>
                <a:schemeClr val="tx1"/>
              </a:solidFill>
              <a:latin typeface="黑体" panose="02010609060101010101" pitchFamily="49" charset="-122"/>
              <a:ea typeface="黑体" panose="02010609060101010101" pitchFamily="49" charset="-122"/>
            </a:endParaRPr>
          </a:p>
          <a:p>
            <a:r>
              <a:rPr lang="zh-CN" altLang="en-US" sz="2000" dirty="0" smtClean="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16</a:t>
            </a:r>
            <a:r>
              <a:rPr lang="zh-CN" altLang="en-US" sz="2000" dirty="0" smtClean="0">
                <a:solidFill>
                  <a:schemeClr val="tx1"/>
                </a:solidFill>
                <a:latin typeface="黑体" panose="02010609060101010101" pitchFamily="49" charset="-122"/>
                <a:ea typeface="黑体" panose="02010609060101010101" pitchFamily="49" charset="-122"/>
              </a:rPr>
              <a:t>题</a:t>
            </a:r>
            <a:r>
              <a:rPr lang="zh-CN" altLang="en-US" sz="2000" dirty="0">
                <a:solidFill>
                  <a:schemeClr val="tx1"/>
                </a:solidFill>
                <a:latin typeface="黑体" panose="02010609060101010101" pitchFamily="49" charset="-122"/>
                <a:ea typeface="黑体" panose="02010609060101010101" pitchFamily="49" charset="-122"/>
              </a:rPr>
              <a:t>，名句</a:t>
            </a:r>
            <a:r>
              <a:rPr lang="zh-CN" altLang="en-US" sz="2000" dirty="0" smtClean="0">
                <a:solidFill>
                  <a:schemeClr val="tx1"/>
                </a:solidFill>
                <a:latin typeface="黑体" panose="02010609060101010101" pitchFamily="49" charset="-122"/>
                <a:ea typeface="黑体" panose="02010609060101010101" pitchFamily="49" charset="-122"/>
              </a:rPr>
              <a:t>默写</a:t>
            </a:r>
            <a:endParaRPr lang="en-US" altLang="zh-CN" sz="2000" dirty="0">
              <a:solidFill>
                <a:schemeClr val="tx1"/>
              </a:solidFill>
              <a:latin typeface="黑体" panose="02010609060101010101" pitchFamily="49" charset="-122"/>
              <a:ea typeface="黑体" panose="02010609060101010101" pitchFamily="49" charset="-122"/>
            </a:endParaRPr>
          </a:p>
          <a:p>
            <a:r>
              <a:rPr lang="zh-CN" altLang="en-US" sz="2000" dirty="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11</a:t>
            </a:r>
            <a:r>
              <a:rPr lang="zh-CN" altLang="en-US" sz="2000" dirty="0" smtClean="0">
                <a:solidFill>
                  <a:schemeClr val="tx1"/>
                </a:solidFill>
                <a:latin typeface="黑体" panose="02010609060101010101" pitchFamily="49" charset="-122"/>
                <a:ea typeface="黑体" panose="02010609060101010101" pitchFamily="49" charset="-122"/>
              </a:rPr>
              <a:t>题，文化常识</a:t>
            </a:r>
            <a:endParaRPr lang="en-US" altLang="zh-CN" sz="2000" dirty="0">
              <a:solidFill>
                <a:schemeClr val="tx1"/>
              </a:solidFill>
              <a:latin typeface="黑体" panose="02010609060101010101" pitchFamily="49" charset="-122"/>
              <a:ea typeface="黑体" panose="02010609060101010101" pitchFamily="49" charset="-122"/>
            </a:endParaRPr>
          </a:p>
          <a:p>
            <a:endParaRPr lang="en-US" altLang="zh-CN" sz="2000" b="1" dirty="0" smtClean="0">
              <a:solidFill>
                <a:schemeClr val="tx1"/>
              </a:solidFill>
            </a:endParaRPr>
          </a:p>
          <a:p>
            <a:r>
              <a:rPr lang="en-US" altLang="zh-CN" sz="2000" b="1" dirty="0" smtClean="0">
                <a:solidFill>
                  <a:schemeClr val="tx1"/>
                </a:solidFill>
              </a:rPr>
              <a:t>18</a:t>
            </a:r>
            <a:r>
              <a:rPr lang="zh-CN" altLang="en-US" sz="2000" b="1" dirty="0" smtClean="0">
                <a:solidFill>
                  <a:schemeClr val="tx1"/>
                </a:solidFill>
              </a:rPr>
              <a:t>年</a:t>
            </a:r>
            <a:r>
              <a:rPr lang="zh-CN" altLang="en-US" sz="2000" b="1" dirty="0">
                <a:solidFill>
                  <a:schemeClr val="tx1"/>
                </a:solidFill>
              </a:rPr>
              <a:t>的</a:t>
            </a:r>
            <a:r>
              <a:rPr lang="zh-CN" altLang="en-US" sz="2000" b="1" dirty="0">
                <a:solidFill>
                  <a:srgbClr val="FF0000"/>
                </a:solidFill>
              </a:rPr>
              <a:t>能力考查</a:t>
            </a:r>
            <a:endParaRPr lang="en-US" altLang="zh-CN" sz="2000" b="1" dirty="0">
              <a:solidFill>
                <a:srgbClr val="FF0000"/>
              </a:solidFill>
            </a:endParaRPr>
          </a:p>
          <a:p>
            <a:r>
              <a:rPr lang="zh-CN" altLang="en-US" sz="2000" dirty="0" smtClean="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a:t>
            </a:r>
            <a:r>
              <a:rPr lang="zh-CN" altLang="en-US" sz="2000" dirty="0" smtClean="0">
                <a:solidFill>
                  <a:schemeClr val="tx1"/>
                </a:solidFill>
                <a:latin typeface="黑体" panose="02010609060101010101" pitchFamily="49" charset="-122"/>
                <a:ea typeface="黑体" panose="02010609060101010101" pitchFamily="49" charset="-122"/>
              </a:rPr>
              <a:t>题</a:t>
            </a:r>
            <a:r>
              <a:rPr lang="zh-CN" altLang="en-US" sz="2000" dirty="0">
                <a:solidFill>
                  <a:schemeClr val="tx1"/>
                </a:solidFill>
                <a:latin typeface="黑体" panose="02010609060101010101" pitchFamily="49" charset="-122"/>
                <a:ea typeface="黑体" panose="02010609060101010101" pitchFamily="49" charset="-122"/>
              </a:rPr>
              <a:t>，现代文</a:t>
            </a:r>
            <a:r>
              <a:rPr lang="zh-CN" altLang="en-US" sz="2000" dirty="0" smtClean="0">
                <a:solidFill>
                  <a:schemeClr val="tx1"/>
                </a:solidFill>
                <a:latin typeface="黑体" panose="02010609060101010101" pitchFamily="49" charset="-122"/>
                <a:ea typeface="黑体" panose="02010609060101010101" pitchFamily="49" charset="-122"/>
              </a:rPr>
              <a:t>阅读对文章内容的理解与分析能力</a:t>
            </a:r>
            <a:r>
              <a:rPr lang="zh-CN" altLang="en-US" sz="2000" dirty="0">
                <a:solidFill>
                  <a:schemeClr val="tx1"/>
                </a:solidFill>
                <a:latin typeface="黑体" panose="02010609060101010101" pitchFamily="49" charset="-122"/>
                <a:ea typeface="黑体" panose="02010609060101010101" pitchFamily="49" charset="-122"/>
              </a:rPr>
              <a:t>。</a:t>
            </a:r>
            <a:endParaRPr lang="en-US" altLang="zh-CN" sz="2000" dirty="0">
              <a:solidFill>
                <a:schemeClr val="tx1"/>
              </a:solidFill>
              <a:latin typeface="黑体" panose="02010609060101010101" pitchFamily="49" charset="-122"/>
              <a:ea typeface="黑体" panose="02010609060101010101" pitchFamily="49" charset="-122"/>
            </a:endParaRPr>
          </a:p>
          <a:p>
            <a:r>
              <a:rPr lang="zh-CN" altLang="en-US" sz="2000" dirty="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10-14</a:t>
            </a:r>
            <a:r>
              <a:rPr lang="zh-CN" altLang="en-US" sz="2000" dirty="0" smtClean="0">
                <a:solidFill>
                  <a:schemeClr val="tx1"/>
                </a:solidFill>
                <a:latin typeface="黑体" panose="02010609060101010101" pitchFamily="49" charset="-122"/>
                <a:ea typeface="黑体" panose="02010609060101010101" pitchFamily="49" charset="-122"/>
              </a:rPr>
              <a:t>题</a:t>
            </a:r>
            <a:r>
              <a:rPr lang="zh-CN" altLang="en-US" sz="2000" dirty="0">
                <a:solidFill>
                  <a:schemeClr val="tx1"/>
                </a:solidFill>
                <a:latin typeface="黑体" panose="02010609060101010101" pitchFamily="49" charset="-122"/>
                <a:ea typeface="黑体" panose="02010609060101010101" pitchFamily="49" charset="-122"/>
              </a:rPr>
              <a:t>，古诗文的阅读能力。</a:t>
            </a:r>
            <a:endParaRPr lang="en-US" altLang="zh-CN" sz="2000" dirty="0">
              <a:solidFill>
                <a:schemeClr val="tx1"/>
              </a:solidFill>
              <a:latin typeface="黑体" panose="02010609060101010101" pitchFamily="49" charset="-122"/>
              <a:ea typeface="黑体" panose="02010609060101010101" pitchFamily="49" charset="-122"/>
            </a:endParaRPr>
          </a:p>
          <a:p>
            <a:r>
              <a:rPr lang="zh-CN" altLang="en-US" sz="2000" dirty="0">
                <a:solidFill>
                  <a:schemeClr val="tx1"/>
                </a:solidFill>
                <a:latin typeface="黑体" panose="02010609060101010101" pitchFamily="49" charset="-122"/>
                <a:ea typeface="黑体" panose="02010609060101010101" pitchFamily="49" charset="-122"/>
              </a:rPr>
              <a:t>第</a:t>
            </a:r>
            <a:r>
              <a:rPr lang="en-US" altLang="zh-CN" sz="2000" dirty="0" smtClean="0">
                <a:solidFill>
                  <a:schemeClr val="tx1"/>
                </a:solidFill>
                <a:latin typeface="黑体" panose="02010609060101010101" pitchFamily="49" charset="-122"/>
                <a:ea typeface="黑体" panose="02010609060101010101" pitchFamily="49" charset="-122"/>
              </a:rPr>
              <a:t>22</a:t>
            </a:r>
            <a:r>
              <a:rPr lang="zh-CN" altLang="en-US" sz="2000" dirty="0" smtClean="0">
                <a:solidFill>
                  <a:schemeClr val="tx1"/>
                </a:solidFill>
                <a:latin typeface="黑体" panose="02010609060101010101" pitchFamily="49" charset="-122"/>
                <a:ea typeface="黑体" panose="02010609060101010101" pitchFamily="49" charset="-122"/>
              </a:rPr>
              <a:t>题</a:t>
            </a:r>
            <a:r>
              <a:rPr lang="zh-CN" altLang="en-US" sz="2000" dirty="0">
                <a:solidFill>
                  <a:schemeClr val="tx1"/>
                </a:solidFill>
                <a:latin typeface="黑体" panose="02010609060101010101" pitchFamily="49" charset="-122"/>
                <a:ea typeface="黑体" panose="02010609060101010101" pitchFamily="49" charset="-122"/>
              </a:rPr>
              <a:t>，写作能力。</a:t>
            </a:r>
            <a:endParaRPr lang="en-US" altLang="zh-CN" sz="2000" dirty="0">
              <a:solidFill>
                <a:schemeClr val="tx1"/>
              </a:solidFill>
              <a:latin typeface="黑体" panose="02010609060101010101" pitchFamily="49" charset="-122"/>
              <a:ea typeface="黑体" panose="02010609060101010101" pitchFamily="49" charset="-122"/>
            </a:endParaRPr>
          </a:p>
          <a:p>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07704" y="620688"/>
            <a:ext cx="5112568"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rPr>
              <a:t>从考查内容看试卷</a:t>
            </a:r>
            <a:r>
              <a:rPr lang="en-US" altLang="zh-CN" sz="3200" b="1" dirty="0" smtClean="0">
                <a:solidFill>
                  <a:srgbClr val="FFFF00"/>
                </a:solidFill>
              </a:rPr>
              <a:t>Ⅰ</a:t>
            </a:r>
            <a:endParaRPr lang="zh-CN" altLang="en-US" sz="3200" b="1" dirty="0">
              <a:solidFill>
                <a:srgbClr val="FFFF00"/>
              </a:solidFill>
            </a:endParaRPr>
          </a:p>
        </p:txBody>
      </p:sp>
      <p:sp>
        <p:nvSpPr>
          <p:cNvPr id="5" name="圆角矩形 4"/>
          <p:cNvSpPr/>
          <p:nvPr/>
        </p:nvSpPr>
        <p:spPr>
          <a:xfrm>
            <a:off x="539552" y="1628800"/>
            <a:ext cx="8064896" cy="46085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smtClean="0">
                <a:solidFill>
                  <a:srgbClr val="0000FF"/>
                </a:solidFill>
                <a:latin typeface="黑体" panose="02010609060101010101" pitchFamily="49" charset="-122"/>
                <a:ea typeface="黑体" panose="02010609060101010101" pitchFamily="49" charset="-122"/>
              </a:rPr>
              <a:t>㈡</a:t>
            </a:r>
            <a:r>
              <a:rPr lang="zh-CN" altLang="en-US" sz="2800" b="1" dirty="0" smtClean="0">
                <a:solidFill>
                  <a:srgbClr val="0000FF"/>
                </a:solidFill>
                <a:latin typeface="黑体" panose="02010609060101010101" pitchFamily="49" charset="-122"/>
                <a:ea typeface="黑体" panose="02010609060101010101" pitchFamily="49" charset="-122"/>
              </a:rPr>
              <a:t>考</a:t>
            </a:r>
            <a:r>
              <a:rPr lang="zh-CN" altLang="en-US" sz="2800" b="1" dirty="0">
                <a:solidFill>
                  <a:srgbClr val="0000FF"/>
                </a:solidFill>
                <a:latin typeface="黑体" panose="02010609060101010101" pitchFamily="49" charset="-122"/>
                <a:ea typeface="黑体" panose="02010609060101010101" pitchFamily="49" charset="-122"/>
              </a:rPr>
              <a:t>出了学生的课堂</a:t>
            </a:r>
            <a:r>
              <a:rPr lang="zh-CN" altLang="en-US" sz="2800" b="1" dirty="0" smtClean="0">
                <a:solidFill>
                  <a:srgbClr val="0000FF"/>
                </a:solidFill>
                <a:latin typeface="黑体" panose="02010609060101010101" pitchFamily="49" charset="-122"/>
                <a:ea typeface="黑体" panose="02010609060101010101" pitchFamily="49" charset="-122"/>
              </a:rPr>
              <a:t>表现</a:t>
            </a:r>
            <a:endParaRPr lang="en-US" altLang="zh-CN" sz="2800" b="1" dirty="0" smtClean="0">
              <a:solidFill>
                <a:srgbClr val="0000FF"/>
              </a:solidFill>
              <a:latin typeface="黑体" panose="02010609060101010101" pitchFamily="49" charset="-122"/>
              <a:ea typeface="黑体" panose="02010609060101010101" pitchFamily="49" charset="-122"/>
            </a:endParaRPr>
          </a:p>
          <a:p>
            <a:endParaRPr lang="en-US" altLang="zh-CN" b="1" dirty="0">
              <a:solidFill>
                <a:srgbClr val="0000FF"/>
              </a:solidFill>
              <a:latin typeface="黑体" panose="02010609060101010101" pitchFamily="49" charset="-122"/>
              <a:ea typeface="黑体" panose="02010609060101010101" pitchFamily="49" charset="-122"/>
            </a:endParaRPr>
          </a:p>
          <a:p>
            <a:r>
              <a:rPr lang="zh-CN" altLang="en-US" sz="2000" b="1" dirty="0">
                <a:solidFill>
                  <a:schemeClr val="tx1"/>
                </a:solidFill>
                <a:latin typeface="+mn-ea"/>
              </a:rPr>
              <a:t>从各板块来看</a:t>
            </a:r>
            <a:r>
              <a:rPr lang="zh-CN" altLang="en-US" sz="2000" b="1" dirty="0" smtClean="0">
                <a:solidFill>
                  <a:schemeClr val="tx1"/>
                </a:solidFill>
                <a:latin typeface="+mn-ea"/>
              </a:rPr>
              <a:t>：一、现代文阅读（</a:t>
            </a:r>
            <a:r>
              <a:rPr lang="en-US" altLang="zh-CN" sz="2000" b="1" dirty="0" smtClean="0">
                <a:solidFill>
                  <a:schemeClr val="tx1"/>
                </a:solidFill>
                <a:latin typeface="+mn-ea"/>
              </a:rPr>
              <a:t>3</a:t>
            </a:r>
            <a:r>
              <a:rPr lang="en-US" altLang="zh-CN" sz="2000" b="1" dirty="0">
                <a:solidFill>
                  <a:schemeClr val="tx1"/>
                </a:solidFill>
                <a:latin typeface="+mn-ea"/>
              </a:rPr>
              <a:t>6</a:t>
            </a:r>
            <a:r>
              <a:rPr lang="zh-CN" altLang="en-US" sz="2000" b="1" dirty="0" smtClean="0">
                <a:solidFill>
                  <a:schemeClr val="tx1"/>
                </a:solidFill>
                <a:latin typeface="+mn-ea"/>
              </a:rPr>
              <a:t>分）</a:t>
            </a:r>
            <a:r>
              <a:rPr lang="en-US" altLang="zh-CN" sz="2000" dirty="0" smtClean="0">
                <a:solidFill>
                  <a:schemeClr val="tx1"/>
                </a:solidFill>
                <a:latin typeface="+mn-ea"/>
              </a:rPr>
              <a:t>㈠</a:t>
            </a:r>
            <a:r>
              <a:rPr lang="zh-CN" altLang="en-US" sz="2000" dirty="0" smtClean="0">
                <a:solidFill>
                  <a:schemeClr val="tx1"/>
                </a:solidFill>
                <a:latin typeface="+mn-ea"/>
              </a:rPr>
              <a:t>论述类文本阅读</a:t>
            </a:r>
            <a:r>
              <a:rPr lang="zh-CN" altLang="en-US" sz="2000" dirty="0">
                <a:solidFill>
                  <a:schemeClr val="tx1"/>
                </a:solidFill>
                <a:latin typeface="+mn-ea"/>
              </a:rPr>
              <a:t>（</a:t>
            </a:r>
            <a:r>
              <a:rPr lang="en-US" altLang="zh-CN" sz="2000" dirty="0">
                <a:solidFill>
                  <a:schemeClr val="tx1"/>
                </a:solidFill>
                <a:latin typeface="+mn-ea"/>
              </a:rPr>
              <a:t>9</a:t>
            </a:r>
            <a:r>
              <a:rPr lang="zh-CN" altLang="en-US" sz="2000" dirty="0">
                <a:solidFill>
                  <a:schemeClr val="tx1"/>
                </a:solidFill>
                <a:latin typeface="+mn-ea"/>
              </a:rPr>
              <a:t>分</a:t>
            </a:r>
            <a:r>
              <a:rPr lang="zh-CN" altLang="en-US" sz="2000" dirty="0" smtClean="0">
                <a:solidFill>
                  <a:schemeClr val="tx1"/>
                </a:solidFill>
                <a:latin typeface="+mn-ea"/>
              </a:rPr>
              <a:t>）</a:t>
            </a:r>
            <a:r>
              <a:rPr lang="en-US" altLang="zh-CN" sz="2000" dirty="0" smtClean="0">
                <a:solidFill>
                  <a:schemeClr val="tx1"/>
                </a:solidFill>
                <a:latin typeface="+mn-ea"/>
              </a:rPr>
              <a:t>，㈡</a:t>
            </a:r>
            <a:r>
              <a:rPr lang="zh-CN" altLang="en-US" sz="2000" dirty="0" smtClean="0">
                <a:solidFill>
                  <a:schemeClr val="tx1"/>
                </a:solidFill>
                <a:latin typeface="+mn-ea"/>
              </a:rPr>
              <a:t>文学类</a:t>
            </a:r>
            <a:r>
              <a:rPr lang="zh-CN" altLang="en-US" sz="2000" dirty="0">
                <a:solidFill>
                  <a:schemeClr val="tx1"/>
                </a:solidFill>
                <a:latin typeface="+mn-ea"/>
              </a:rPr>
              <a:t>文本</a:t>
            </a:r>
            <a:r>
              <a:rPr lang="zh-CN" altLang="en-US" sz="2000" dirty="0" smtClean="0">
                <a:solidFill>
                  <a:schemeClr val="tx1"/>
                </a:solidFill>
                <a:latin typeface="+mn-ea"/>
              </a:rPr>
              <a:t>阅读</a:t>
            </a:r>
            <a:r>
              <a:rPr lang="zh-CN" altLang="en-US" sz="2000" dirty="0">
                <a:solidFill>
                  <a:schemeClr val="tx1"/>
                </a:solidFill>
                <a:latin typeface="+mn-ea"/>
              </a:rPr>
              <a:t>（</a:t>
            </a:r>
            <a:r>
              <a:rPr lang="en-US" altLang="zh-CN" sz="2000" dirty="0" smtClean="0">
                <a:solidFill>
                  <a:schemeClr val="tx1"/>
                </a:solidFill>
                <a:latin typeface="+mn-ea"/>
              </a:rPr>
              <a:t>15</a:t>
            </a:r>
            <a:r>
              <a:rPr lang="zh-CN" altLang="en-US" sz="2000" dirty="0" smtClean="0">
                <a:solidFill>
                  <a:schemeClr val="tx1"/>
                </a:solidFill>
                <a:latin typeface="+mn-ea"/>
              </a:rPr>
              <a:t>分）</a:t>
            </a:r>
            <a:r>
              <a:rPr lang="en-US" altLang="zh-CN" sz="2000" dirty="0" smtClean="0">
                <a:solidFill>
                  <a:schemeClr val="tx1"/>
                </a:solidFill>
                <a:latin typeface="+mn-ea"/>
              </a:rPr>
              <a:t>，㈢</a:t>
            </a:r>
            <a:r>
              <a:rPr lang="zh-CN" altLang="en-US" sz="2000" dirty="0" smtClean="0">
                <a:solidFill>
                  <a:schemeClr val="tx1"/>
                </a:solidFill>
                <a:latin typeface="+mn-ea"/>
              </a:rPr>
              <a:t>论述</a:t>
            </a:r>
            <a:r>
              <a:rPr lang="zh-CN" altLang="en-US" sz="2000" dirty="0">
                <a:solidFill>
                  <a:schemeClr val="tx1"/>
                </a:solidFill>
                <a:latin typeface="+mn-ea"/>
              </a:rPr>
              <a:t>类文本</a:t>
            </a:r>
            <a:r>
              <a:rPr lang="zh-CN" altLang="en-US" sz="2000" dirty="0" smtClean="0">
                <a:solidFill>
                  <a:schemeClr val="tx1"/>
                </a:solidFill>
                <a:latin typeface="+mn-ea"/>
              </a:rPr>
              <a:t>阅读</a:t>
            </a:r>
            <a:r>
              <a:rPr lang="zh-CN" altLang="en-US" sz="2000" dirty="0">
                <a:solidFill>
                  <a:schemeClr val="tx1"/>
                </a:solidFill>
                <a:latin typeface="+mn-ea"/>
              </a:rPr>
              <a:t>（</a:t>
            </a:r>
            <a:r>
              <a:rPr lang="en-US" altLang="zh-CN" sz="2000" dirty="0">
                <a:solidFill>
                  <a:schemeClr val="tx1"/>
                </a:solidFill>
                <a:latin typeface="+mn-ea"/>
              </a:rPr>
              <a:t>12</a:t>
            </a:r>
            <a:r>
              <a:rPr lang="zh-CN" altLang="en-US" sz="2000" dirty="0">
                <a:solidFill>
                  <a:schemeClr val="tx1"/>
                </a:solidFill>
                <a:latin typeface="+mn-ea"/>
              </a:rPr>
              <a:t>分</a:t>
            </a:r>
            <a:r>
              <a:rPr lang="zh-CN" altLang="en-US" sz="2000" dirty="0" smtClean="0">
                <a:solidFill>
                  <a:schemeClr val="tx1"/>
                </a:solidFill>
                <a:latin typeface="+mn-ea"/>
              </a:rPr>
              <a:t>）</a:t>
            </a:r>
            <a:r>
              <a:rPr lang="en-US" altLang="zh-CN" sz="2000" dirty="0" smtClean="0">
                <a:solidFill>
                  <a:schemeClr val="tx1"/>
                </a:solidFill>
                <a:latin typeface="+mn-ea"/>
              </a:rPr>
              <a:t>。</a:t>
            </a:r>
            <a:r>
              <a:rPr lang="zh-CN" altLang="en-US" sz="2000" b="1" dirty="0" smtClean="0">
                <a:solidFill>
                  <a:schemeClr val="tx1"/>
                </a:solidFill>
                <a:latin typeface="+mn-ea"/>
              </a:rPr>
              <a:t>二、古诗文阅读（</a:t>
            </a:r>
            <a:r>
              <a:rPr lang="en-US" altLang="zh-CN" sz="2000" b="1" dirty="0" smtClean="0">
                <a:solidFill>
                  <a:schemeClr val="tx1"/>
                </a:solidFill>
                <a:latin typeface="+mn-ea"/>
              </a:rPr>
              <a:t>34</a:t>
            </a:r>
            <a:r>
              <a:rPr lang="zh-CN" altLang="en-US" sz="2000" b="1" dirty="0" smtClean="0">
                <a:solidFill>
                  <a:schemeClr val="tx1"/>
                </a:solidFill>
                <a:latin typeface="+mn-ea"/>
              </a:rPr>
              <a:t>分）</a:t>
            </a:r>
            <a:r>
              <a:rPr lang="zh-CN" altLang="en-US" sz="2000" dirty="0" smtClean="0">
                <a:solidFill>
                  <a:schemeClr val="tx1"/>
                </a:solidFill>
                <a:latin typeface="+mn-ea"/>
              </a:rPr>
              <a:t>文言文阅读（</a:t>
            </a:r>
            <a:r>
              <a:rPr lang="en-US" altLang="zh-CN" sz="2000" dirty="0" smtClean="0">
                <a:solidFill>
                  <a:schemeClr val="tx1"/>
                </a:solidFill>
                <a:latin typeface="+mn-ea"/>
              </a:rPr>
              <a:t>19</a:t>
            </a:r>
            <a:r>
              <a:rPr lang="zh-CN" altLang="en-US" sz="2000" dirty="0" smtClean="0">
                <a:solidFill>
                  <a:schemeClr val="tx1"/>
                </a:solidFill>
                <a:latin typeface="+mn-ea"/>
              </a:rPr>
              <a:t>分）</a:t>
            </a:r>
            <a:r>
              <a:rPr lang="en-US" altLang="zh-CN" sz="2000" dirty="0" smtClean="0">
                <a:solidFill>
                  <a:schemeClr val="tx1"/>
                </a:solidFill>
                <a:latin typeface="+mn-ea"/>
              </a:rPr>
              <a:t>，</a:t>
            </a:r>
            <a:r>
              <a:rPr lang="zh-CN" altLang="en-US" sz="2000" dirty="0" smtClean="0">
                <a:solidFill>
                  <a:schemeClr val="tx1"/>
                </a:solidFill>
                <a:latin typeface="+mn-ea"/>
              </a:rPr>
              <a:t>诗歌鉴赏（</a:t>
            </a:r>
            <a:r>
              <a:rPr lang="en-US" altLang="zh-CN" sz="2000" dirty="0" smtClean="0">
                <a:solidFill>
                  <a:schemeClr val="tx1"/>
                </a:solidFill>
                <a:latin typeface="+mn-ea"/>
              </a:rPr>
              <a:t>9</a:t>
            </a:r>
            <a:r>
              <a:rPr lang="zh-CN" altLang="en-US" sz="2000" dirty="0" smtClean="0">
                <a:solidFill>
                  <a:schemeClr val="tx1"/>
                </a:solidFill>
                <a:latin typeface="+mn-ea"/>
              </a:rPr>
              <a:t>分），默写（</a:t>
            </a:r>
            <a:r>
              <a:rPr lang="en-US" altLang="zh-CN" sz="2000" dirty="0" smtClean="0">
                <a:solidFill>
                  <a:schemeClr val="tx1"/>
                </a:solidFill>
                <a:latin typeface="+mn-ea"/>
              </a:rPr>
              <a:t>6</a:t>
            </a:r>
            <a:r>
              <a:rPr lang="zh-CN" altLang="en-US" sz="2000" dirty="0" smtClean="0">
                <a:solidFill>
                  <a:schemeClr val="tx1"/>
                </a:solidFill>
                <a:latin typeface="+mn-ea"/>
              </a:rPr>
              <a:t>分</a:t>
            </a:r>
            <a:r>
              <a:rPr lang="en-US" altLang="zh-CN" sz="2000" dirty="0" smtClean="0">
                <a:solidFill>
                  <a:schemeClr val="tx1"/>
                </a:solidFill>
                <a:latin typeface="+mn-ea"/>
              </a:rPr>
              <a:t>）。</a:t>
            </a:r>
            <a:r>
              <a:rPr lang="zh-CN" altLang="en-US" sz="2000" dirty="0" smtClean="0">
                <a:solidFill>
                  <a:schemeClr val="tx1"/>
                </a:solidFill>
                <a:latin typeface="+mn-ea"/>
              </a:rPr>
              <a:t>三、</a:t>
            </a:r>
            <a:r>
              <a:rPr lang="zh-CN" altLang="zh-CN" sz="2000" b="1" dirty="0">
                <a:solidFill>
                  <a:schemeClr val="tx1"/>
                </a:solidFill>
              </a:rPr>
              <a:t>语言文字运用</a:t>
            </a:r>
            <a:r>
              <a:rPr lang="en-US" altLang="zh-CN" sz="2000" b="1" dirty="0">
                <a:solidFill>
                  <a:schemeClr val="tx1"/>
                </a:solidFill>
              </a:rPr>
              <a:t>(20</a:t>
            </a:r>
            <a:r>
              <a:rPr lang="zh-CN" altLang="zh-CN" sz="2000" b="1" dirty="0">
                <a:solidFill>
                  <a:schemeClr val="tx1"/>
                </a:solidFill>
              </a:rPr>
              <a:t>分</a:t>
            </a:r>
            <a:r>
              <a:rPr lang="en-US" altLang="zh-CN" sz="2000" b="1" dirty="0" smtClean="0">
                <a:solidFill>
                  <a:schemeClr val="tx1"/>
                </a:solidFill>
              </a:rPr>
              <a:t>)。</a:t>
            </a:r>
            <a:r>
              <a:rPr lang="zh-CN" altLang="en-US" sz="2000" b="1" dirty="0" smtClean="0">
                <a:solidFill>
                  <a:schemeClr val="tx1"/>
                </a:solidFill>
                <a:latin typeface="+mn-ea"/>
              </a:rPr>
              <a:t>四、作文（</a:t>
            </a:r>
            <a:r>
              <a:rPr lang="en-US" altLang="zh-CN" sz="2000" b="1" dirty="0" smtClean="0">
                <a:solidFill>
                  <a:schemeClr val="tx1"/>
                </a:solidFill>
                <a:latin typeface="+mn-ea"/>
              </a:rPr>
              <a:t>60</a:t>
            </a:r>
            <a:r>
              <a:rPr lang="zh-CN" altLang="en-US" sz="2000" b="1" dirty="0" smtClean="0">
                <a:solidFill>
                  <a:schemeClr val="tx1"/>
                </a:solidFill>
                <a:latin typeface="+mn-ea"/>
              </a:rPr>
              <a:t>分）</a:t>
            </a:r>
            <a:r>
              <a:rPr lang="en-US" altLang="zh-CN" sz="2000" b="1" dirty="0" smtClean="0">
                <a:solidFill>
                  <a:schemeClr val="tx1"/>
                </a:solidFill>
                <a:latin typeface="+mn-ea"/>
              </a:rPr>
              <a:t>。</a:t>
            </a:r>
            <a:endParaRPr lang="en-US" altLang="zh-CN" sz="2000" b="1" dirty="0">
              <a:solidFill>
                <a:schemeClr val="tx1"/>
              </a:solidFill>
              <a:latin typeface="+mn-ea"/>
            </a:endParaRPr>
          </a:p>
          <a:p>
            <a:endParaRPr lang="en-US" altLang="zh-CN" sz="2000" b="1" dirty="0" smtClean="0">
              <a:solidFill>
                <a:schemeClr val="tx1"/>
              </a:solidFill>
              <a:latin typeface="+mn-ea"/>
            </a:endParaRPr>
          </a:p>
          <a:p>
            <a:r>
              <a:rPr lang="zh-CN" altLang="en-US" sz="2000" b="1" dirty="0" smtClean="0">
                <a:solidFill>
                  <a:schemeClr val="tx1"/>
                </a:solidFill>
                <a:latin typeface="+mn-ea"/>
              </a:rPr>
              <a:t>课堂</a:t>
            </a:r>
            <a:r>
              <a:rPr lang="zh-CN" altLang="en-US" sz="2000" b="1" dirty="0">
                <a:solidFill>
                  <a:schemeClr val="tx1"/>
                </a:solidFill>
                <a:latin typeface="+mn-ea"/>
              </a:rPr>
              <a:t>表现：</a:t>
            </a:r>
            <a:r>
              <a:rPr lang="zh-CN" altLang="en-US" sz="2000" dirty="0">
                <a:solidFill>
                  <a:schemeClr val="tx1"/>
                </a:solidFill>
                <a:latin typeface="+mn-ea"/>
              </a:rPr>
              <a:t>平时</a:t>
            </a:r>
            <a:r>
              <a:rPr lang="zh-CN" altLang="en-US" sz="2000" dirty="0" smtClean="0">
                <a:solidFill>
                  <a:schemeClr val="tx1"/>
                </a:solidFill>
                <a:latin typeface="+mn-ea"/>
              </a:rPr>
              <a:t>重视语言文字运用、</a:t>
            </a:r>
            <a:r>
              <a:rPr lang="zh-CN" altLang="en-US" sz="2000" dirty="0">
                <a:solidFill>
                  <a:schemeClr val="tx1"/>
                </a:solidFill>
                <a:latin typeface="+mn-ea"/>
              </a:rPr>
              <a:t>文言文阅读、</a:t>
            </a:r>
            <a:r>
              <a:rPr lang="zh-CN" altLang="en-US" sz="2000" dirty="0" smtClean="0">
                <a:solidFill>
                  <a:schemeClr val="tx1"/>
                </a:solidFill>
                <a:latin typeface="+mn-ea"/>
              </a:rPr>
              <a:t>默写的训练。</a:t>
            </a:r>
            <a:r>
              <a:rPr lang="zh-CN" altLang="en-US" sz="2000" dirty="0">
                <a:solidFill>
                  <a:schemeClr val="tx1"/>
                </a:solidFill>
                <a:latin typeface="+mn-ea"/>
              </a:rPr>
              <a:t>而对诗歌鉴赏</a:t>
            </a:r>
            <a:r>
              <a:rPr lang="zh-CN" altLang="en-US" sz="2000" dirty="0" smtClean="0">
                <a:solidFill>
                  <a:schemeClr val="tx1"/>
                </a:solidFill>
                <a:latin typeface="+mn-ea"/>
              </a:rPr>
              <a:t>和实用类阅读</a:t>
            </a:r>
            <a:r>
              <a:rPr lang="zh-CN" altLang="en-US" sz="2000" dirty="0">
                <a:solidFill>
                  <a:schemeClr val="tx1"/>
                </a:solidFill>
                <a:latin typeface="+mn-ea"/>
              </a:rPr>
              <a:t>重视不够。对于现代文</a:t>
            </a:r>
            <a:r>
              <a:rPr lang="zh-CN" altLang="en-US" sz="2000" dirty="0" smtClean="0">
                <a:solidFill>
                  <a:schemeClr val="tx1"/>
                </a:solidFill>
                <a:latin typeface="+mn-ea"/>
              </a:rPr>
              <a:t>的内容理解</a:t>
            </a:r>
            <a:r>
              <a:rPr lang="zh-CN" altLang="en-US" sz="2000" dirty="0">
                <a:solidFill>
                  <a:schemeClr val="tx1"/>
                </a:solidFill>
                <a:latin typeface="+mn-ea"/>
              </a:rPr>
              <a:t>、概括能力、比较阅读训练较少，缺少答题的方法的训练</a:t>
            </a:r>
            <a:r>
              <a:rPr lang="zh-CN" altLang="en-US" sz="2000" dirty="0" smtClean="0">
                <a:solidFill>
                  <a:schemeClr val="tx1"/>
                </a:solidFill>
                <a:latin typeface="+mn-ea"/>
              </a:rPr>
              <a:t>。作文教学长期不够重视，得分趋于大众化。</a:t>
            </a:r>
            <a:endParaRPr lang="zh-CN" altLang="en-US" sz="2000" dirty="0">
              <a:solidFill>
                <a:schemeClr val="tx1"/>
              </a:solidFill>
              <a:latin typeface="+mn-ea"/>
            </a:endParaRPr>
          </a:p>
          <a:p>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07704" y="620688"/>
            <a:ext cx="5112568"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rPr>
              <a:t>从考查内容看试卷</a:t>
            </a:r>
            <a:r>
              <a:rPr lang="en-US" altLang="zh-CN" sz="3200" b="1" dirty="0" smtClean="0">
                <a:solidFill>
                  <a:srgbClr val="FFFF00"/>
                </a:solidFill>
              </a:rPr>
              <a:t>Ⅲ</a:t>
            </a:r>
            <a:endParaRPr lang="zh-CN" altLang="en-US" sz="3200" b="1" dirty="0">
              <a:solidFill>
                <a:srgbClr val="FFFF00"/>
              </a:solidFill>
            </a:endParaRPr>
          </a:p>
        </p:txBody>
      </p:sp>
      <p:sp>
        <p:nvSpPr>
          <p:cNvPr id="5" name="圆角矩形 4"/>
          <p:cNvSpPr/>
          <p:nvPr/>
        </p:nvSpPr>
        <p:spPr>
          <a:xfrm>
            <a:off x="539552" y="1412776"/>
            <a:ext cx="8064896" cy="482453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800" b="1" dirty="0" smtClean="0">
                <a:solidFill>
                  <a:srgbClr val="0000FF"/>
                </a:solidFill>
                <a:latin typeface="黑体" panose="02010609060101010101" pitchFamily="49" charset="-122"/>
                <a:ea typeface="黑体" panose="02010609060101010101" pitchFamily="49" charset="-122"/>
              </a:rPr>
              <a:t>㈢</a:t>
            </a:r>
            <a:r>
              <a:rPr lang="zh-CN" altLang="en-US" sz="2800" b="1" dirty="0" smtClean="0">
                <a:solidFill>
                  <a:srgbClr val="0000FF"/>
                </a:solidFill>
                <a:latin typeface="黑体" panose="02010609060101010101" pitchFamily="49" charset="-122"/>
                <a:ea typeface="黑体" panose="02010609060101010101" pitchFamily="49" charset="-122"/>
              </a:rPr>
              <a:t>考</a:t>
            </a:r>
            <a:r>
              <a:rPr lang="zh-CN" altLang="en-US" sz="2800" b="1" dirty="0">
                <a:solidFill>
                  <a:srgbClr val="0000FF"/>
                </a:solidFill>
                <a:latin typeface="黑体" panose="02010609060101010101" pitchFamily="49" charset="-122"/>
                <a:ea typeface="黑体" panose="02010609060101010101" pitchFamily="49" charset="-122"/>
              </a:rPr>
              <a:t>出了学生的素养和</a:t>
            </a:r>
            <a:r>
              <a:rPr lang="zh-CN" altLang="en-US" sz="2800" b="1" dirty="0" smtClean="0">
                <a:solidFill>
                  <a:srgbClr val="0000FF"/>
                </a:solidFill>
                <a:latin typeface="黑体" panose="02010609060101010101" pitchFamily="49" charset="-122"/>
                <a:ea typeface="黑体" panose="02010609060101010101" pitchFamily="49" charset="-122"/>
              </a:rPr>
              <a:t>能力</a:t>
            </a:r>
            <a:endParaRPr lang="en-US" altLang="zh-CN" sz="2800" b="1" dirty="0" smtClean="0">
              <a:solidFill>
                <a:srgbClr val="0000FF"/>
              </a:solidFill>
              <a:latin typeface="黑体" panose="02010609060101010101" pitchFamily="49" charset="-122"/>
              <a:ea typeface="黑体" panose="02010609060101010101" pitchFamily="49" charset="-122"/>
            </a:endParaRPr>
          </a:p>
          <a:p>
            <a:r>
              <a:rPr lang="en-US" altLang="zh-CN" dirty="0">
                <a:solidFill>
                  <a:schemeClr val="tx1"/>
                </a:solidFill>
              </a:rPr>
              <a:t>21</a:t>
            </a:r>
            <a:r>
              <a:rPr lang="zh-CN" altLang="zh-CN" dirty="0">
                <a:solidFill>
                  <a:schemeClr val="tx1"/>
                </a:solidFill>
              </a:rPr>
              <a:t>．某同学拟了一个被拒绝后常见的四种反应及应对方式的构思框架，请把这个构思框架写成一段话，要求内容完整，表述准确，语言连贯，不超过</a:t>
            </a:r>
            <a:r>
              <a:rPr lang="en-US" altLang="zh-CN" dirty="0">
                <a:solidFill>
                  <a:schemeClr val="tx1"/>
                </a:solidFill>
              </a:rPr>
              <a:t>100</a:t>
            </a:r>
            <a:r>
              <a:rPr lang="zh-CN" altLang="zh-CN" dirty="0">
                <a:solidFill>
                  <a:schemeClr val="tx1"/>
                </a:solidFill>
              </a:rPr>
              <a:t>字。（</a:t>
            </a:r>
            <a:r>
              <a:rPr lang="en-US" altLang="zh-CN" dirty="0">
                <a:solidFill>
                  <a:schemeClr val="tx1"/>
                </a:solidFill>
              </a:rPr>
              <a:t>6</a:t>
            </a:r>
            <a:r>
              <a:rPr lang="zh-CN" altLang="zh-CN" dirty="0">
                <a:solidFill>
                  <a:schemeClr val="tx1"/>
                </a:solidFill>
              </a:rPr>
              <a:t>分）</a:t>
            </a:r>
            <a:endParaRPr lang="zh-CN" altLang="zh-CN" dirty="0">
              <a:solidFill>
                <a:schemeClr val="tx1"/>
              </a:solidFill>
            </a:endParaRPr>
          </a:p>
          <a:p>
            <a:endParaRPr lang="en-US" altLang="zh-CN" b="1" dirty="0">
              <a:solidFill>
                <a:schemeClr val="tx1"/>
              </a:solidFill>
              <a:latin typeface="黑体" panose="02010609060101010101" pitchFamily="49" charset="-122"/>
              <a:ea typeface="黑体" panose="02010609060101010101" pitchFamily="49" charset="-122"/>
            </a:endParaRPr>
          </a:p>
          <a:p>
            <a:endParaRPr lang="en-US" altLang="zh-CN" sz="2000" dirty="0" smtClean="0">
              <a:solidFill>
                <a:schemeClr val="tx1"/>
              </a:solidFill>
              <a:latin typeface="华文楷体" pitchFamily="2" charset="-122"/>
              <a:ea typeface="华文楷体" pitchFamily="2" charset="-122"/>
            </a:endParaRPr>
          </a:p>
          <a:p>
            <a:endParaRPr lang="en-US" altLang="zh-CN" sz="2000" dirty="0">
              <a:solidFill>
                <a:schemeClr val="tx1"/>
              </a:solidFill>
              <a:latin typeface="华文楷体" pitchFamily="2" charset="-122"/>
              <a:ea typeface="华文楷体" pitchFamily="2" charset="-122"/>
            </a:endParaRPr>
          </a:p>
          <a:p>
            <a:endParaRPr lang="en-US" altLang="zh-CN" sz="2000" dirty="0" smtClean="0">
              <a:solidFill>
                <a:schemeClr val="tx1"/>
              </a:solidFill>
              <a:latin typeface="华文楷体" pitchFamily="2" charset="-122"/>
              <a:ea typeface="华文楷体" pitchFamily="2" charset="-122"/>
            </a:endParaRPr>
          </a:p>
          <a:p>
            <a:endParaRPr lang="en-US" altLang="zh-CN" sz="2000" dirty="0">
              <a:solidFill>
                <a:schemeClr val="tx1"/>
              </a:solidFill>
              <a:latin typeface="华文楷体" pitchFamily="2" charset="-122"/>
              <a:ea typeface="华文楷体" pitchFamily="2" charset="-122"/>
            </a:endParaRPr>
          </a:p>
          <a:p>
            <a:endParaRPr lang="en-US" altLang="zh-CN" sz="2000" dirty="0" smtClean="0">
              <a:solidFill>
                <a:schemeClr val="tx1"/>
              </a:solidFill>
              <a:latin typeface="华文楷体" pitchFamily="2" charset="-122"/>
              <a:ea typeface="华文楷体" pitchFamily="2" charset="-122"/>
            </a:endParaRPr>
          </a:p>
          <a:p>
            <a:endParaRPr lang="en-US" altLang="zh-CN" sz="2000" dirty="0">
              <a:solidFill>
                <a:schemeClr val="tx1"/>
              </a:solidFill>
              <a:latin typeface="华文楷体" pitchFamily="2" charset="-122"/>
              <a:ea typeface="华文楷体" pitchFamily="2" charset="-122"/>
            </a:endParaRPr>
          </a:p>
          <a:p>
            <a:endParaRPr lang="en-US" altLang="zh-CN" sz="2000" dirty="0" smtClean="0">
              <a:solidFill>
                <a:schemeClr val="tx1"/>
              </a:solidFill>
              <a:latin typeface="华文楷体" pitchFamily="2" charset="-122"/>
              <a:ea typeface="华文楷体" pitchFamily="2" charset="-122"/>
            </a:endParaRPr>
          </a:p>
          <a:p>
            <a:endParaRPr lang="en-US" altLang="zh-CN" sz="2000" dirty="0" smtClean="0">
              <a:solidFill>
                <a:schemeClr val="tx1"/>
              </a:solidFill>
              <a:latin typeface="华文楷体" pitchFamily="2" charset="-122"/>
              <a:ea typeface="华文楷体" pitchFamily="2" charset="-122"/>
            </a:endParaRPr>
          </a:p>
          <a:p>
            <a:r>
              <a:rPr lang="zh-CN" altLang="en-US" sz="2000" b="1" dirty="0" smtClean="0">
                <a:solidFill>
                  <a:srgbClr val="FF0000"/>
                </a:solidFill>
                <a:latin typeface="华文楷体" pitchFamily="2" charset="-122"/>
                <a:ea typeface="华文楷体" pitchFamily="2" charset="-122"/>
              </a:rPr>
              <a:t>考查了学生的逻辑思维、语言表达能力</a:t>
            </a:r>
            <a:endParaRPr lang="en-US" altLang="zh-CN" sz="2000" b="1" dirty="0" smtClean="0">
              <a:solidFill>
                <a:srgbClr val="FF0000"/>
              </a:solidFill>
              <a:latin typeface="华文楷体" pitchFamily="2" charset="-122"/>
              <a:ea typeface="华文楷体" pitchFamily="2" charset="-122"/>
            </a:endParaRPr>
          </a:p>
          <a:p>
            <a:endParaRPr lang="zh-CN" altLang="zh-CN" sz="2000" dirty="0">
              <a:solidFill>
                <a:schemeClr val="tx1"/>
              </a:solidFill>
            </a:endParaRPr>
          </a:p>
          <a:p>
            <a:endParaRPr lang="en-US" altLang="zh-CN" sz="2000" b="1" dirty="0" smtClean="0">
              <a:solidFill>
                <a:schemeClr val="tx1"/>
              </a:solidFill>
              <a:latin typeface="+mn-ea"/>
            </a:endParaRPr>
          </a:p>
          <a:p>
            <a:endParaRPr lang="zh-CN" altLang="en-US" dirty="0">
              <a:solidFill>
                <a:schemeClr val="tx1"/>
              </a:solidFill>
            </a:endParaRPr>
          </a:p>
        </p:txBody>
      </p:sp>
      <p:pic>
        <p:nvPicPr>
          <p:cNvPr id="7" name="图片 6" descr="学科网(www.zxxk.com)--教育资源门户，提供试卷、教案、课件、论文、素材及各类教学资源下载，还有大量而丰富的教学相关资讯！"/>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95425" y="2996952"/>
            <a:ext cx="4084687" cy="2520279"/>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979712" y="176592"/>
            <a:ext cx="5112568"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rPr>
              <a:t>从考查内容看试卷</a:t>
            </a:r>
            <a:r>
              <a:rPr lang="en-US" altLang="zh-CN" sz="3200" b="1" dirty="0" smtClean="0">
                <a:solidFill>
                  <a:srgbClr val="FFFF00"/>
                </a:solidFill>
              </a:rPr>
              <a:t>Ⅲ</a:t>
            </a:r>
            <a:endParaRPr lang="zh-CN" altLang="en-US" sz="3200" b="1" dirty="0">
              <a:solidFill>
                <a:srgbClr val="FFFF00"/>
              </a:solidFill>
            </a:endParaRPr>
          </a:p>
        </p:txBody>
      </p:sp>
      <p:sp>
        <p:nvSpPr>
          <p:cNvPr id="5" name="圆角矩形 4"/>
          <p:cNvSpPr/>
          <p:nvPr/>
        </p:nvSpPr>
        <p:spPr>
          <a:xfrm>
            <a:off x="179512" y="1124744"/>
            <a:ext cx="8712968" cy="54726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800" b="1" dirty="0" smtClean="0">
                <a:solidFill>
                  <a:srgbClr val="0000FF"/>
                </a:solidFill>
                <a:latin typeface="黑体" panose="02010609060101010101" pitchFamily="49" charset="-122"/>
                <a:ea typeface="黑体" panose="02010609060101010101" pitchFamily="49" charset="-122"/>
              </a:rPr>
              <a:t>㈣</a:t>
            </a:r>
            <a:r>
              <a:rPr lang="zh-CN" altLang="en-US" sz="2800" b="1" dirty="0">
                <a:solidFill>
                  <a:srgbClr val="0000FF"/>
                </a:solidFill>
                <a:latin typeface="黑体" panose="02010609060101010101" pitchFamily="49" charset="-122"/>
                <a:ea typeface="黑体" panose="02010609060101010101" pitchFamily="49" charset="-122"/>
              </a:rPr>
              <a:t>考出了传统文化和社会主义</a:t>
            </a:r>
            <a:r>
              <a:rPr lang="zh-CN" altLang="en-US" sz="2800" b="1" dirty="0" smtClean="0">
                <a:solidFill>
                  <a:srgbClr val="0000FF"/>
                </a:solidFill>
                <a:latin typeface="黑体" panose="02010609060101010101" pitchFamily="49" charset="-122"/>
                <a:ea typeface="黑体" panose="02010609060101010101" pitchFamily="49" charset="-122"/>
              </a:rPr>
              <a:t>价值观</a:t>
            </a:r>
            <a:endParaRPr lang="en-US" altLang="zh-CN" sz="2800" b="1" dirty="0" smtClean="0">
              <a:solidFill>
                <a:srgbClr val="0000FF"/>
              </a:solidFill>
              <a:latin typeface="黑体" panose="02010609060101010101" pitchFamily="49" charset="-122"/>
              <a:ea typeface="黑体" panose="02010609060101010101" pitchFamily="49" charset="-122"/>
            </a:endParaRPr>
          </a:p>
          <a:p>
            <a:r>
              <a:rPr lang="en-US" altLang="zh-CN" sz="2000" b="1" dirty="0" smtClean="0">
                <a:solidFill>
                  <a:schemeClr val="tx1"/>
                </a:solidFill>
              </a:rPr>
              <a:t>22</a:t>
            </a:r>
            <a:r>
              <a:rPr lang="zh-CN" altLang="zh-CN" sz="2000" b="1" dirty="0">
                <a:solidFill>
                  <a:schemeClr val="tx1"/>
                </a:solidFill>
              </a:rPr>
              <a:t>．阅读下面的材料，根据要求写作。（</a:t>
            </a:r>
            <a:r>
              <a:rPr lang="en-US" altLang="zh-CN" sz="2000" b="1" dirty="0">
                <a:solidFill>
                  <a:schemeClr val="tx1"/>
                </a:solidFill>
              </a:rPr>
              <a:t>60</a:t>
            </a:r>
            <a:r>
              <a:rPr lang="zh-CN" altLang="zh-CN" sz="2000" b="1" dirty="0">
                <a:solidFill>
                  <a:schemeClr val="tx1"/>
                </a:solidFill>
              </a:rPr>
              <a:t>分）</a:t>
            </a:r>
            <a:endParaRPr lang="zh-CN" altLang="zh-CN" sz="2000" b="1" dirty="0">
              <a:solidFill>
                <a:schemeClr val="tx1"/>
              </a:solidFill>
            </a:endParaRPr>
          </a:p>
          <a:p>
            <a:r>
              <a:rPr lang="zh-CN" altLang="zh-CN" sz="2000" b="1" dirty="0">
                <a:solidFill>
                  <a:schemeClr val="tx1"/>
                </a:solidFill>
                <a:latin typeface="楷体" pitchFamily="49" charset="-122"/>
                <a:ea typeface="楷体" pitchFamily="49" charset="-122"/>
              </a:rPr>
              <a:t>时间就是金钱，效率就是生命</a:t>
            </a:r>
            <a:endParaRPr lang="zh-CN" altLang="zh-CN" sz="2000" b="1" dirty="0">
              <a:solidFill>
                <a:schemeClr val="tx1"/>
              </a:solidFill>
              <a:latin typeface="楷体" pitchFamily="49" charset="-122"/>
              <a:ea typeface="楷体" pitchFamily="49" charset="-122"/>
            </a:endParaRPr>
          </a:p>
          <a:p>
            <a:r>
              <a:rPr lang="en-US" altLang="zh-CN" sz="2000" b="1" dirty="0">
                <a:solidFill>
                  <a:schemeClr val="tx1"/>
                </a:solidFill>
                <a:latin typeface="楷体" pitchFamily="49" charset="-122"/>
                <a:ea typeface="楷体" pitchFamily="49" charset="-122"/>
              </a:rPr>
              <a:t>                      ——</a:t>
            </a:r>
            <a:r>
              <a:rPr lang="zh-CN" altLang="zh-CN" sz="2000" b="1" dirty="0">
                <a:solidFill>
                  <a:schemeClr val="tx1"/>
                </a:solidFill>
                <a:latin typeface="楷体" pitchFamily="49" charset="-122"/>
                <a:ea typeface="楷体" pitchFamily="49" charset="-122"/>
              </a:rPr>
              <a:t>特区口号，深圳，</a:t>
            </a:r>
            <a:r>
              <a:rPr lang="en-US" altLang="zh-CN" sz="2000" b="1" dirty="0">
                <a:solidFill>
                  <a:schemeClr val="tx1"/>
                </a:solidFill>
                <a:latin typeface="楷体" pitchFamily="49" charset="-122"/>
                <a:ea typeface="楷体" pitchFamily="49" charset="-122"/>
              </a:rPr>
              <a:t>1981</a:t>
            </a:r>
            <a:endParaRPr lang="zh-CN" altLang="zh-CN" sz="2000" b="1" dirty="0">
              <a:solidFill>
                <a:schemeClr val="tx1"/>
              </a:solidFill>
              <a:latin typeface="楷体" pitchFamily="49" charset="-122"/>
              <a:ea typeface="楷体" pitchFamily="49" charset="-122"/>
            </a:endParaRPr>
          </a:p>
          <a:p>
            <a:r>
              <a:rPr lang="zh-CN" altLang="zh-CN" sz="2000" b="1" dirty="0">
                <a:solidFill>
                  <a:schemeClr val="tx1"/>
                </a:solidFill>
                <a:latin typeface="楷体" pitchFamily="49" charset="-122"/>
                <a:ea typeface="楷体" pitchFamily="49" charset="-122"/>
              </a:rPr>
              <a:t>绿水青山也是金山银山</a:t>
            </a:r>
            <a:endParaRPr lang="zh-CN" altLang="zh-CN" sz="2000" b="1" dirty="0">
              <a:solidFill>
                <a:schemeClr val="tx1"/>
              </a:solidFill>
              <a:latin typeface="楷体" pitchFamily="49" charset="-122"/>
              <a:ea typeface="楷体" pitchFamily="49" charset="-122"/>
            </a:endParaRPr>
          </a:p>
          <a:p>
            <a:r>
              <a:rPr lang="en-US" altLang="zh-CN" sz="2000" b="1" dirty="0">
                <a:solidFill>
                  <a:schemeClr val="tx1"/>
                </a:solidFill>
                <a:latin typeface="楷体" pitchFamily="49" charset="-122"/>
                <a:ea typeface="楷体" pitchFamily="49" charset="-122"/>
              </a:rPr>
              <a:t>                      ——</a:t>
            </a:r>
            <a:r>
              <a:rPr lang="zh-CN" altLang="zh-CN" sz="2000" b="1" dirty="0">
                <a:solidFill>
                  <a:schemeClr val="tx1"/>
                </a:solidFill>
                <a:latin typeface="楷体" pitchFamily="49" charset="-122"/>
                <a:ea typeface="楷体" pitchFamily="49" charset="-122"/>
              </a:rPr>
              <a:t>时评标题，浙江，</a:t>
            </a:r>
            <a:r>
              <a:rPr lang="en-US" altLang="zh-CN" sz="2000" b="1" dirty="0">
                <a:solidFill>
                  <a:schemeClr val="tx1"/>
                </a:solidFill>
                <a:latin typeface="楷体" pitchFamily="49" charset="-122"/>
                <a:ea typeface="楷体" pitchFamily="49" charset="-122"/>
              </a:rPr>
              <a:t>2005</a:t>
            </a:r>
            <a:endParaRPr lang="zh-CN" altLang="zh-CN" sz="2000" b="1" dirty="0">
              <a:solidFill>
                <a:schemeClr val="tx1"/>
              </a:solidFill>
              <a:latin typeface="楷体" pitchFamily="49" charset="-122"/>
              <a:ea typeface="楷体" pitchFamily="49" charset="-122"/>
            </a:endParaRPr>
          </a:p>
          <a:p>
            <a:r>
              <a:rPr lang="zh-CN" altLang="zh-CN" sz="2000" b="1" dirty="0">
                <a:solidFill>
                  <a:schemeClr val="tx1"/>
                </a:solidFill>
                <a:latin typeface="楷体" pitchFamily="49" charset="-122"/>
                <a:ea typeface="楷体" pitchFamily="49" charset="-122"/>
              </a:rPr>
              <a:t>走好我们这一代人的长征路</a:t>
            </a:r>
            <a:endParaRPr lang="zh-CN" altLang="zh-CN" sz="2000" b="1" dirty="0">
              <a:solidFill>
                <a:schemeClr val="tx1"/>
              </a:solidFill>
              <a:latin typeface="楷体" pitchFamily="49" charset="-122"/>
              <a:ea typeface="楷体" pitchFamily="49" charset="-122"/>
            </a:endParaRPr>
          </a:p>
          <a:p>
            <a:r>
              <a:rPr lang="en-US" altLang="zh-CN" sz="2000" b="1" dirty="0">
                <a:solidFill>
                  <a:schemeClr val="tx1"/>
                </a:solidFill>
                <a:latin typeface="楷体" pitchFamily="49" charset="-122"/>
                <a:ea typeface="楷体" pitchFamily="49" charset="-122"/>
              </a:rPr>
              <a:t>                      ——</a:t>
            </a:r>
            <a:r>
              <a:rPr lang="zh-CN" altLang="zh-CN" sz="2000" b="1" dirty="0">
                <a:solidFill>
                  <a:schemeClr val="tx1"/>
                </a:solidFill>
                <a:latin typeface="楷体" pitchFamily="49" charset="-122"/>
                <a:ea typeface="楷体" pitchFamily="49" charset="-122"/>
              </a:rPr>
              <a:t>新区标语，雄安，</a:t>
            </a:r>
            <a:r>
              <a:rPr lang="en-US" altLang="zh-CN" sz="2000" b="1" dirty="0" smtClean="0">
                <a:solidFill>
                  <a:schemeClr val="tx1"/>
                </a:solidFill>
                <a:latin typeface="楷体" pitchFamily="49" charset="-122"/>
                <a:ea typeface="楷体" pitchFamily="49" charset="-122"/>
              </a:rPr>
              <a:t>201</a:t>
            </a:r>
            <a:r>
              <a:rPr lang="en-US" altLang="zh-CN" sz="2000" b="1" dirty="0" smtClean="0">
                <a:solidFill>
                  <a:schemeClr val="tx1"/>
                </a:solidFill>
              </a:rPr>
              <a:t>7</a:t>
            </a:r>
            <a:endParaRPr lang="zh-CN" altLang="zh-CN" sz="2000" b="1" dirty="0">
              <a:solidFill>
                <a:schemeClr val="tx1"/>
              </a:solidFill>
            </a:endParaRPr>
          </a:p>
          <a:p>
            <a:r>
              <a:rPr lang="zh-CN" altLang="zh-CN" sz="2000" b="1" dirty="0">
                <a:solidFill>
                  <a:schemeClr val="tx1"/>
                </a:solidFill>
              </a:rPr>
              <a:t>要求，围绕材料内容及含意，选好角度，确定立意，明确文体，自拟标题；不要套作，不得抄袭。不少于</a:t>
            </a:r>
            <a:r>
              <a:rPr lang="en-US" altLang="zh-CN" sz="2000" b="1" dirty="0">
                <a:solidFill>
                  <a:schemeClr val="tx1"/>
                </a:solidFill>
              </a:rPr>
              <a:t>800</a:t>
            </a:r>
            <a:r>
              <a:rPr lang="zh-CN" altLang="zh-CN" sz="2000" b="1" dirty="0">
                <a:solidFill>
                  <a:schemeClr val="tx1"/>
                </a:solidFill>
              </a:rPr>
              <a:t>字。</a:t>
            </a:r>
            <a:endParaRPr lang="en-US" altLang="zh-CN" sz="2000" b="1" dirty="0" smtClean="0">
              <a:solidFill>
                <a:schemeClr val="tx1"/>
              </a:solidFill>
              <a:latin typeface="华文楷体" pitchFamily="2" charset="-122"/>
              <a:ea typeface="华文楷体" pitchFamily="2" charset="-122"/>
            </a:endParaRPr>
          </a:p>
          <a:p>
            <a:endParaRPr lang="en-US" altLang="zh-CN" sz="2000" b="1" dirty="0" smtClean="0">
              <a:solidFill>
                <a:schemeClr val="tx1"/>
              </a:solidFill>
              <a:latin typeface="黑体" panose="02010609060101010101" pitchFamily="49" charset="-122"/>
              <a:ea typeface="黑体" panose="02010609060101010101" pitchFamily="49" charset="-122"/>
            </a:endParaRPr>
          </a:p>
          <a:p>
            <a:r>
              <a:rPr lang="en-US" altLang="zh-CN" sz="2000" b="1" dirty="0" smtClean="0">
                <a:solidFill>
                  <a:srgbClr val="FF0066"/>
                </a:solidFill>
                <a:latin typeface="黑体" panose="02010609060101010101" pitchFamily="49" charset="-122"/>
                <a:ea typeface="黑体" panose="02010609060101010101" pitchFamily="49" charset="-122"/>
              </a:rPr>
              <a:t>2018</a:t>
            </a:r>
            <a:r>
              <a:rPr lang="zh-CN" altLang="zh-CN" sz="2000" b="1" dirty="0">
                <a:solidFill>
                  <a:srgbClr val="FF0066"/>
                </a:solidFill>
                <a:latin typeface="黑体" panose="02010609060101010101" pitchFamily="49" charset="-122"/>
                <a:ea typeface="黑体" panose="02010609060101010101" pitchFamily="49" charset="-122"/>
              </a:rPr>
              <a:t>年全国三卷反映了当下高考命题的时代取向，一方面要求考生对过去四十年的发展历程进行回顾和必要的解释，另一方面要求考生能够对未来进行合理的展望。既可以反映考生对于历史的思考与总结，也可以展现考生的时代眼光和社会关切，考生可以写作的方向很多，比如贯穿在</a:t>
            </a:r>
            <a:r>
              <a:rPr lang="en-US" altLang="zh-CN" sz="2000" b="1" dirty="0">
                <a:solidFill>
                  <a:srgbClr val="FF0066"/>
                </a:solidFill>
                <a:latin typeface="黑体" panose="02010609060101010101" pitchFamily="49" charset="-122"/>
                <a:ea typeface="黑体" panose="02010609060101010101" pitchFamily="49" charset="-122"/>
              </a:rPr>
              <a:t>40</a:t>
            </a:r>
            <a:r>
              <a:rPr lang="zh-CN" altLang="zh-CN" sz="2000" b="1" dirty="0">
                <a:solidFill>
                  <a:srgbClr val="FF0066"/>
                </a:solidFill>
                <a:latin typeface="黑体" panose="02010609060101010101" pitchFamily="49" charset="-122"/>
                <a:ea typeface="黑体" panose="02010609060101010101" pitchFamily="49" charset="-122"/>
              </a:rPr>
              <a:t>年间应时而变的精神，每一代人各自的历史责任和时代担当。</a:t>
            </a:r>
            <a:endParaRPr lang="zh-CN" altLang="zh-CN" sz="2000" b="1" dirty="0">
              <a:solidFill>
                <a:srgbClr val="FF0066"/>
              </a:solidFill>
              <a:latin typeface="黑体" panose="02010609060101010101" pitchFamily="49" charset="-122"/>
              <a:ea typeface="黑体" panose="02010609060101010101" pitchFamily="49" charset="-122"/>
            </a:endParaRPr>
          </a:p>
          <a:p>
            <a:endParaRPr lang="en-US" altLang="zh-CN" sz="2000" b="1" dirty="0" smtClean="0">
              <a:solidFill>
                <a:schemeClr val="tx1"/>
              </a:solidFill>
              <a:latin typeface="+mn-ea"/>
            </a:endParaRPr>
          </a:p>
          <a:p>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852936"/>
            <a:ext cx="8229600" cy="1143000"/>
          </a:xfrm>
        </p:spPr>
        <p:txBody>
          <a:bodyPr>
            <a:normAutofit/>
          </a:bodyPr>
          <a:lstStyle/>
          <a:p>
            <a:r>
              <a:rPr lang="zh-CN" altLang="en-US" sz="6000" b="1" dirty="0" smtClean="0">
                <a:solidFill>
                  <a:srgbClr val="FF0000"/>
                </a:solidFill>
                <a:latin typeface="黑体" panose="02010609060101010101" pitchFamily="49" charset="-122"/>
                <a:ea typeface="黑体" panose="02010609060101010101" pitchFamily="49" charset="-122"/>
              </a:rPr>
              <a:t>一看现代文阅读</a:t>
            </a:r>
            <a:endParaRPr lang="zh-CN" altLang="en-US" sz="6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932723"/>
            <a:ext cx="8229600" cy="1143000"/>
          </a:xfrm>
        </p:spPr>
        <p:txBody>
          <a:bodyPr>
            <a:normAutofit/>
          </a:bodyPr>
          <a:lstStyle/>
          <a:p>
            <a:r>
              <a:rPr lang="zh-CN" altLang="en-US" sz="4800" b="1" dirty="0" smtClean="0">
                <a:latin typeface="华文行楷" pitchFamily="2" charset="-122"/>
                <a:ea typeface="华文行楷" pitchFamily="2" charset="-122"/>
              </a:rPr>
              <a:t>研讨要点</a:t>
            </a:r>
            <a:endParaRPr lang="zh-CN" altLang="en-US" sz="4800" b="1" dirty="0">
              <a:latin typeface="华文行楷" pitchFamily="2" charset="-122"/>
              <a:ea typeface="华文行楷" pitchFamily="2" charset="-122"/>
            </a:endParaRPr>
          </a:p>
        </p:txBody>
      </p:sp>
      <p:sp>
        <p:nvSpPr>
          <p:cNvPr id="3" name="内容占位符 2"/>
          <p:cNvSpPr>
            <a:spLocks noGrp="1"/>
          </p:cNvSpPr>
          <p:nvPr>
            <p:ph idx="1"/>
          </p:nvPr>
        </p:nvSpPr>
        <p:spPr>
          <a:xfrm>
            <a:off x="323528" y="2492896"/>
            <a:ext cx="8363272" cy="3633267"/>
          </a:xfrm>
        </p:spPr>
        <p:txBody>
          <a:bodyPr>
            <a:normAutofit/>
          </a:bodyPr>
          <a:lstStyle/>
          <a:p>
            <a:r>
              <a:rPr lang="zh-CN" altLang="en-US" sz="3600" b="1" dirty="0" smtClean="0">
                <a:solidFill>
                  <a:srgbClr val="0000FF"/>
                </a:solidFill>
                <a:latin typeface="黑体" panose="02010609060101010101" pitchFamily="49" charset="-122"/>
                <a:ea typeface="黑体" panose="02010609060101010101" pitchFamily="49" charset="-122"/>
              </a:rPr>
              <a:t>一、研读高考文件明方向</a:t>
            </a:r>
            <a:endParaRPr lang="en-US" altLang="zh-CN" sz="3600" b="1" dirty="0" smtClean="0">
              <a:solidFill>
                <a:srgbClr val="0000FF"/>
              </a:solidFill>
              <a:latin typeface="黑体" panose="02010609060101010101" pitchFamily="49" charset="-122"/>
              <a:ea typeface="黑体" panose="02010609060101010101" pitchFamily="49" charset="-122"/>
            </a:endParaRPr>
          </a:p>
          <a:p>
            <a:r>
              <a:rPr lang="zh-CN" altLang="en-US" sz="3600" b="1" dirty="0" smtClean="0">
                <a:solidFill>
                  <a:srgbClr val="0000FF"/>
                </a:solidFill>
                <a:latin typeface="黑体" panose="02010609060101010101" pitchFamily="49" charset="-122"/>
                <a:ea typeface="黑体" panose="02010609060101010101" pitchFamily="49" charset="-122"/>
              </a:rPr>
              <a:t>二、</a:t>
            </a:r>
            <a:r>
              <a:rPr lang="en-US" altLang="zh-CN" sz="3600" b="1" dirty="0" smtClean="0">
                <a:solidFill>
                  <a:srgbClr val="0000FF"/>
                </a:solidFill>
                <a:latin typeface="黑体" panose="02010609060101010101" pitchFamily="49" charset="-122"/>
                <a:ea typeface="黑体" panose="02010609060101010101" pitchFamily="49" charset="-122"/>
              </a:rPr>
              <a:t>2018</a:t>
            </a:r>
            <a:r>
              <a:rPr lang="zh-CN" altLang="en-US" sz="3600" b="1" dirty="0" smtClean="0">
                <a:solidFill>
                  <a:srgbClr val="0000FF"/>
                </a:solidFill>
                <a:latin typeface="黑体" panose="02010609060101010101" pitchFamily="49" charset="-122"/>
                <a:ea typeface="黑体" panose="02010609060101010101" pitchFamily="49" charset="-122"/>
              </a:rPr>
              <a:t>年试卷分析及</a:t>
            </a:r>
            <a:r>
              <a:rPr lang="en-US" altLang="zh-CN" sz="3600" b="1" dirty="0">
                <a:solidFill>
                  <a:srgbClr val="0000FF"/>
                </a:solidFill>
                <a:latin typeface="黑体" panose="02010609060101010101" pitchFamily="49" charset="-122"/>
                <a:ea typeface="黑体" panose="02010609060101010101" pitchFamily="49" charset="-122"/>
              </a:rPr>
              <a:t>2019</a:t>
            </a:r>
            <a:r>
              <a:rPr lang="zh-CN" altLang="en-US" sz="3600" b="1" dirty="0">
                <a:solidFill>
                  <a:srgbClr val="0000FF"/>
                </a:solidFill>
                <a:latin typeface="黑体" panose="02010609060101010101" pitchFamily="49" charset="-122"/>
                <a:ea typeface="黑体" panose="02010609060101010101" pitchFamily="49" charset="-122"/>
              </a:rPr>
              <a:t>年</a:t>
            </a:r>
            <a:r>
              <a:rPr lang="zh-CN" altLang="en-US" sz="3600" b="1" dirty="0" smtClean="0">
                <a:solidFill>
                  <a:srgbClr val="0000FF"/>
                </a:solidFill>
                <a:latin typeface="黑体" panose="02010609060101010101" pitchFamily="49" charset="-122"/>
                <a:ea typeface="黑体" panose="02010609060101010101" pitchFamily="49" charset="-122"/>
              </a:rPr>
              <a:t>高考展望</a:t>
            </a:r>
            <a:endParaRPr lang="en-US" altLang="zh-CN" sz="3600" b="1" dirty="0" smtClean="0">
              <a:solidFill>
                <a:srgbClr val="0000FF"/>
              </a:solidFill>
              <a:latin typeface="黑体" panose="02010609060101010101" pitchFamily="49" charset="-122"/>
              <a:ea typeface="黑体" panose="02010609060101010101" pitchFamily="49" charset="-122"/>
            </a:endParaRPr>
          </a:p>
          <a:p>
            <a:r>
              <a:rPr lang="zh-CN" altLang="en-US" sz="3600" b="1" dirty="0" smtClean="0">
                <a:solidFill>
                  <a:srgbClr val="0000FF"/>
                </a:solidFill>
                <a:latin typeface="黑体" panose="02010609060101010101" pitchFamily="49" charset="-122"/>
                <a:ea typeface="黑体" panose="02010609060101010101" pitchFamily="49" charset="-122"/>
              </a:rPr>
              <a:t>三、落位于课堂的备考建议</a:t>
            </a:r>
            <a:endParaRPr lang="zh-CN" altLang="en-US"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fontAlgn="auto" hangingPunct="1">
              <a:spcAft>
                <a:spcPts val="0"/>
              </a:spcAft>
              <a:defRPr/>
            </a:pPr>
            <a:r>
              <a:rPr lang="en-US" altLang="zh-CN" sz="3200" dirty="0" smtClean="0">
                <a:solidFill>
                  <a:srgbClr val="FFFF00"/>
                </a:solidFill>
              </a:rPr>
              <a:t>2017</a:t>
            </a:r>
            <a:r>
              <a:rPr lang="zh-CN" altLang="en-US" sz="3200" dirty="0" smtClean="0">
                <a:solidFill>
                  <a:srgbClr val="FFFF00"/>
                </a:solidFill>
              </a:rPr>
              <a:t>年全国语文新课标卷五大文本阅读篇目</a:t>
            </a:r>
            <a:endParaRPr lang="zh-CN" altLang="en-US" sz="3200" dirty="0">
              <a:solidFill>
                <a:srgbClr val="FFFF00"/>
              </a:solidFill>
            </a:endParaRPr>
          </a:p>
        </p:txBody>
      </p:sp>
      <p:graphicFrame>
        <p:nvGraphicFramePr>
          <p:cNvPr id="4" name="内容占位符 3"/>
          <p:cNvGraphicFramePr>
            <a:graphicFrameLocks noGrp="1"/>
          </p:cNvGraphicFramePr>
          <p:nvPr>
            <p:ph idx="1"/>
          </p:nvPr>
        </p:nvGraphicFramePr>
        <p:xfrm>
          <a:off x="395536" y="1268760"/>
          <a:ext cx="8424935" cy="5109200"/>
        </p:xfrm>
        <a:graphic>
          <a:graphicData uri="http://schemas.openxmlformats.org/drawingml/2006/table">
            <a:tbl>
              <a:tblPr firstRow="1" bandRow="1">
                <a:tableStyleId>{5C22544A-7EE6-4342-B048-85BDC9FD1C3A}</a:tableStyleId>
              </a:tblPr>
              <a:tblGrid>
                <a:gridCol w="867251"/>
                <a:gridCol w="1238970"/>
                <a:gridCol w="1393841"/>
                <a:gridCol w="1316405"/>
                <a:gridCol w="1781019"/>
                <a:gridCol w="1827449"/>
              </a:tblGrid>
              <a:tr h="720080">
                <a:tc>
                  <a:txBody>
                    <a:bodyPr/>
                    <a:lstStyle/>
                    <a:p>
                      <a:endParaRPr lang="zh-CN" altLang="en-US" dirty="0"/>
                    </a:p>
                  </a:txBody>
                  <a:tcPr>
                    <a:solidFill>
                      <a:srgbClr val="0070C0"/>
                    </a:solidFill>
                  </a:tcPr>
                </a:tc>
                <a:tc>
                  <a:txBody>
                    <a:bodyPr/>
                    <a:lstStyle/>
                    <a:p>
                      <a:r>
                        <a:rPr lang="zh-CN" altLang="en-US" b="1" dirty="0" smtClean="0">
                          <a:latin typeface="+mn-ea"/>
                          <a:ea typeface="+mn-ea"/>
                        </a:rPr>
                        <a:t> 现代文     （</a:t>
                      </a:r>
                      <a:r>
                        <a:rPr lang="en-US" altLang="zh-CN" b="1" dirty="0" smtClean="0">
                          <a:latin typeface="+mn-ea"/>
                          <a:ea typeface="+mn-ea"/>
                        </a:rPr>
                        <a:t>9</a:t>
                      </a:r>
                      <a:r>
                        <a:rPr lang="zh-CN" altLang="en-US" b="1" dirty="0" smtClean="0">
                          <a:latin typeface="+mn-ea"/>
                          <a:ea typeface="+mn-ea"/>
                        </a:rPr>
                        <a:t>分）</a:t>
                      </a:r>
                      <a:endParaRPr lang="zh-CN" altLang="en-US" b="1" dirty="0">
                        <a:latin typeface="+mn-ea"/>
                        <a:ea typeface="+mn-ea"/>
                      </a:endParaRPr>
                    </a:p>
                  </a:txBody>
                  <a:tcPr>
                    <a:solidFill>
                      <a:srgbClr val="0070C0"/>
                    </a:solidFill>
                  </a:tcPr>
                </a:tc>
                <a:tc>
                  <a:txBody>
                    <a:bodyPr/>
                    <a:lstStyle/>
                    <a:p>
                      <a:r>
                        <a:rPr lang="zh-CN" altLang="en-US" b="1" dirty="0" smtClean="0">
                          <a:latin typeface="+mn-ea"/>
                          <a:ea typeface="+mn-ea"/>
                        </a:rPr>
                        <a:t>文学作品</a:t>
                      </a:r>
                      <a:endParaRPr lang="en-US" altLang="zh-CN" b="1" dirty="0" smtClean="0">
                        <a:latin typeface="+mn-ea"/>
                        <a:ea typeface="+mn-ea"/>
                      </a:endParaRPr>
                    </a:p>
                    <a:p>
                      <a:r>
                        <a:rPr lang="zh-CN" altLang="en-US" b="1" dirty="0" smtClean="0">
                          <a:latin typeface="+mn-ea"/>
                          <a:ea typeface="+mn-ea"/>
                        </a:rPr>
                        <a:t>（</a:t>
                      </a:r>
                      <a:r>
                        <a:rPr lang="en-US" altLang="zh-CN" b="1" dirty="0" smtClean="0">
                          <a:latin typeface="+mn-ea"/>
                          <a:ea typeface="+mn-ea"/>
                        </a:rPr>
                        <a:t>15</a:t>
                      </a:r>
                      <a:r>
                        <a:rPr lang="zh-CN" altLang="en-US" b="1" dirty="0" smtClean="0">
                          <a:latin typeface="+mn-ea"/>
                          <a:ea typeface="+mn-ea"/>
                        </a:rPr>
                        <a:t>分）</a:t>
                      </a:r>
                      <a:endParaRPr lang="zh-CN" altLang="en-US" b="1" dirty="0">
                        <a:latin typeface="+mn-ea"/>
                        <a:ea typeface="+mn-ea"/>
                      </a:endParaRPr>
                    </a:p>
                  </a:txBody>
                  <a:tcPr>
                    <a:solidFill>
                      <a:srgbClr val="0070C0"/>
                    </a:solidFill>
                  </a:tcPr>
                </a:tc>
                <a:tc>
                  <a:txBody>
                    <a:bodyPr/>
                    <a:lstStyle/>
                    <a:p>
                      <a:r>
                        <a:rPr lang="zh-CN" altLang="en-US" b="1" dirty="0" smtClean="0">
                          <a:latin typeface="+mn-ea"/>
                          <a:ea typeface="+mn-ea"/>
                        </a:rPr>
                        <a:t> </a:t>
                      </a:r>
                      <a:r>
                        <a:rPr lang="zh-CN" altLang="en-US" b="1" baseline="0" dirty="0" smtClean="0">
                          <a:latin typeface="+mn-ea"/>
                          <a:ea typeface="+mn-ea"/>
                        </a:rPr>
                        <a:t> </a:t>
                      </a:r>
                      <a:r>
                        <a:rPr lang="zh-CN" altLang="en-US" b="1" dirty="0" smtClean="0">
                          <a:latin typeface="+mn-ea"/>
                          <a:ea typeface="+mn-ea"/>
                        </a:rPr>
                        <a:t>实用类</a:t>
                      </a:r>
                      <a:endParaRPr lang="en-US" altLang="zh-CN" b="1" dirty="0" smtClean="0">
                        <a:latin typeface="+mn-ea"/>
                        <a:ea typeface="+mn-ea"/>
                      </a:endParaRPr>
                    </a:p>
                    <a:p>
                      <a:r>
                        <a:rPr lang="zh-CN" altLang="en-US" b="1" dirty="0" smtClean="0">
                          <a:latin typeface="+mn-ea"/>
                          <a:ea typeface="+mn-ea"/>
                        </a:rPr>
                        <a:t> （</a:t>
                      </a:r>
                      <a:r>
                        <a:rPr lang="en-US" altLang="zh-CN" b="1" dirty="0" smtClean="0">
                          <a:latin typeface="+mn-ea"/>
                          <a:ea typeface="+mn-ea"/>
                        </a:rPr>
                        <a:t>12</a:t>
                      </a:r>
                      <a:r>
                        <a:rPr lang="zh-CN" altLang="en-US" b="1" dirty="0" smtClean="0">
                          <a:latin typeface="+mn-ea"/>
                          <a:ea typeface="+mn-ea"/>
                        </a:rPr>
                        <a:t>分）</a:t>
                      </a:r>
                      <a:endParaRPr lang="zh-CN" altLang="en-US" b="1" dirty="0">
                        <a:latin typeface="+mn-ea"/>
                        <a:ea typeface="+mn-ea"/>
                      </a:endParaRPr>
                    </a:p>
                  </a:txBody>
                  <a:tcPr>
                    <a:solidFill>
                      <a:srgbClr val="0070C0"/>
                    </a:solidFill>
                  </a:tcPr>
                </a:tc>
                <a:tc>
                  <a:txBody>
                    <a:bodyPr/>
                    <a:lstStyle/>
                    <a:p>
                      <a:r>
                        <a:rPr lang="zh-CN" altLang="en-US" b="1" dirty="0" smtClean="0">
                          <a:latin typeface="+mn-ea"/>
                          <a:ea typeface="+mn-ea"/>
                        </a:rPr>
                        <a:t>   文言文                        （</a:t>
                      </a:r>
                      <a:r>
                        <a:rPr lang="en-US" altLang="zh-CN" b="1" dirty="0" smtClean="0">
                          <a:latin typeface="+mn-ea"/>
                          <a:ea typeface="+mn-ea"/>
                        </a:rPr>
                        <a:t>19</a:t>
                      </a:r>
                      <a:r>
                        <a:rPr lang="zh-CN" altLang="en-US" b="1" dirty="0" smtClean="0">
                          <a:latin typeface="+mn-ea"/>
                          <a:ea typeface="+mn-ea"/>
                        </a:rPr>
                        <a:t>分）</a:t>
                      </a:r>
                      <a:endParaRPr lang="zh-CN" altLang="en-US" b="1" dirty="0">
                        <a:latin typeface="+mn-ea"/>
                        <a:ea typeface="+mn-ea"/>
                      </a:endParaRPr>
                    </a:p>
                  </a:txBody>
                  <a:tcPr>
                    <a:solidFill>
                      <a:srgbClr val="0070C0"/>
                    </a:solidFill>
                  </a:tcPr>
                </a:tc>
                <a:tc>
                  <a:txBody>
                    <a:bodyPr/>
                    <a:lstStyle/>
                    <a:p>
                      <a:r>
                        <a:rPr lang="zh-CN" altLang="en-US" b="1" dirty="0" smtClean="0">
                          <a:latin typeface="+mn-ea"/>
                          <a:ea typeface="+mn-ea"/>
                        </a:rPr>
                        <a:t> </a:t>
                      </a:r>
                      <a:r>
                        <a:rPr lang="zh-CN" altLang="en-US" b="1" baseline="0" dirty="0" smtClean="0">
                          <a:latin typeface="+mn-ea"/>
                          <a:ea typeface="+mn-ea"/>
                        </a:rPr>
                        <a:t> </a:t>
                      </a:r>
                      <a:r>
                        <a:rPr lang="zh-CN" altLang="en-US" b="1" dirty="0" smtClean="0">
                          <a:latin typeface="+mn-ea"/>
                          <a:ea typeface="+mn-ea"/>
                        </a:rPr>
                        <a:t>古诗歌    （</a:t>
                      </a:r>
                      <a:r>
                        <a:rPr lang="en-US" altLang="zh-CN" b="1" dirty="0" smtClean="0">
                          <a:latin typeface="+mn-ea"/>
                          <a:ea typeface="+mn-ea"/>
                        </a:rPr>
                        <a:t>9</a:t>
                      </a:r>
                      <a:r>
                        <a:rPr lang="zh-CN" altLang="en-US" b="1" dirty="0" smtClean="0">
                          <a:latin typeface="+mn-ea"/>
                          <a:ea typeface="+mn-ea"/>
                        </a:rPr>
                        <a:t>分）</a:t>
                      </a:r>
                      <a:endParaRPr lang="zh-CN" altLang="en-US" b="1" dirty="0">
                        <a:latin typeface="+mn-ea"/>
                        <a:ea typeface="+mn-ea"/>
                      </a:endParaRPr>
                    </a:p>
                  </a:txBody>
                  <a:tcPr>
                    <a:solidFill>
                      <a:srgbClr val="0070C0"/>
                    </a:solidFill>
                  </a:tcPr>
                </a:tc>
              </a:tr>
              <a:tr h="370840">
                <a:tc>
                  <a:txBody>
                    <a:bodyPr/>
                    <a:lstStyle/>
                    <a:p>
                      <a:r>
                        <a:rPr lang="zh-CN" altLang="en-US" sz="1800" b="1" dirty="0" smtClean="0"/>
                        <a:t> </a:t>
                      </a:r>
                      <a:endParaRPr lang="en-US" altLang="zh-CN" sz="1800" b="1" dirty="0" smtClean="0"/>
                    </a:p>
                    <a:p>
                      <a:r>
                        <a:rPr lang="zh-CN" altLang="en-US" sz="1800" b="1" dirty="0" smtClean="0"/>
                        <a:t>  </a:t>
                      </a:r>
                      <a:endParaRPr lang="en-US" altLang="zh-CN" sz="1800" b="1" dirty="0" smtClean="0"/>
                    </a:p>
                    <a:p>
                      <a:r>
                        <a:rPr lang="zh-CN" altLang="en-US" sz="1800" b="1" dirty="0" smtClean="0"/>
                        <a:t>   一卷</a:t>
                      </a:r>
                      <a:endParaRPr lang="en-US" altLang="zh-CN" sz="1800" b="1" dirty="0" smtClean="0"/>
                    </a:p>
                    <a:p>
                      <a:endParaRPr lang="zh-CN" altLang="en-US" sz="1800" b="1" dirty="0"/>
                    </a:p>
                  </a:txBody>
                  <a:tcP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kern="1200" dirty="0" smtClean="0">
                          <a:solidFill>
                            <a:schemeClr val="dk1"/>
                          </a:solidFill>
                          <a:latin typeface="+mn-lt"/>
                          <a:ea typeface="+mn-ea"/>
                          <a:cs typeface="+mn-cs"/>
                        </a:rPr>
                        <a:t> </a:t>
                      </a:r>
                      <a:endParaRPr kumimoji="0" lang="en-US" altLang="zh-CN"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kern="1200" dirty="0" smtClean="0">
                          <a:solidFill>
                            <a:schemeClr val="dk1"/>
                          </a:solidFill>
                          <a:effectLst/>
                          <a:latin typeface="+mn-lt"/>
                          <a:ea typeface="+mn-ea"/>
                          <a:cs typeface="+mn-cs"/>
                        </a:rPr>
                        <a:t>历史视域中的诸子学</a:t>
                      </a:r>
                      <a:endParaRPr lang="zh-CN" altLang="en-US" sz="1800" b="1" dirty="0"/>
                    </a:p>
                  </a:txBody>
                  <a:tcP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kern="1200" dirty="0" smtClean="0">
                          <a:solidFill>
                            <a:schemeClr val="dk1"/>
                          </a:solidFill>
                          <a:latin typeface="+mn-lt"/>
                          <a:ea typeface="+mn-ea"/>
                          <a:cs typeface="+mn-cs"/>
                        </a:rPr>
                        <a:t> </a:t>
                      </a:r>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赵一曼女士</a:t>
                      </a:r>
                      <a:r>
                        <a:rPr kumimoji="0" lang="en-US" altLang="zh-CN" sz="1800" b="1" kern="1200" dirty="0" smtClean="0">
                          <a:solidFill>
                            <a:schemeClr val="dk1"/>
                          </a:solidFill>
                          <a:latin typeface="+mn-lt"/>
                          <a:ea typeface="+mn-ea"/>
                          <a:cs typeface="+mn-cs"/>
                        </a:rPr>
                        <a:t>》</a:t>
                      </a:r>
                      <a:endParaRPr kumimoji="0" lang="en-US" altLang="zh-CN"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kern="1200" dirty="0" smtClean="0">
                          <a:solidFill>
                            <a:schemeClr val="dk1"/>
                          </a:solidFill>
                          <a:latin typeface="+mn-lt"/>
                          <a:ea typeface="+mn-ea"/>
                          <a:cs typeface="+mn-cs"/>
                        </a:rPr>
                        <a:t>  </a:t>
                      </a:r>
                      <a:endParaRPr kumimoji="0" lang="en-US" altLang="zh-CN"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kumimoji="0" lang="en-US" altLang="zh-CN" sz="1800" b="1" kern="1200" dirty="0" smtClean="0">
                          <a:solidFill>
                            <a:schemeClr val="dk1"/>
                          </a:solidFill>
                          <a:latin typeface="+mn-lt"/>
                          <a:ea typeface="+mn-ea"/>
                          <a:cs typeface="+mn-cs"/>
                        </a:rPr>
                        <a:t>   </a:t>
                      </a:r>
                      <a:r>
                        <a:rPr kumimoji="0" lang="zh-CN" altLang="en-US" sz="1800" b="1" kern="1200" dirty="0" smtClean="0">
                          <a:solidFill>
                            <a:srgbClr val="FF0000"/>
                          </a:solidFill>
                          <a:latin typeface="+mn-lt"/>
                          <a:ea typeface="+mn-ea"/>
                          <a:cs typeface="+mn-cs"/>
                        </a:rPr>
                        <a:t>（小说）</a:t>
                      </a:r>
                      <a:endParaRPr kumimoji="0" lang="zh-CN" altLang="en-US" sz="1800" b="1" kern="1200" dirty="0" smtClean="0">
                        <a:solidFill>
                          <a:srgbClr val="FF0000"/>
                        </a:solidFill>
                        <a:latin typeface="+mn-lt"/>
                        <a:ea typeface="+mn-ea"/>
                        <a:cs typeface="+mn-cs"/>
                      </a:endParaRPr>
                    </a:p>
                    <a:p>
                      <a:endParaRPr lang="zh-CN" altLang="en-US" sz="1800" b="1" dirty="0"/>
                    </a:p>
                  </a:txBody>
                  <a:tcPr>
                    <a:solidFill>
                      <a:schemeClr val="accent6">
                        <a:lumMod val="40000"/>
                        <a:lumOff val="60000"/>
                      </a:schemeClr>
                    </a:solidFill>
                  </a:tcPr>
                </a:tc>
                <a:tc>
                  <a:txBody>
                    <a:bodyPr/>
                    <a:lstStyle/>
                    <a:p>
                      <a:r>
                        <a:rPr lang="zh-CN" altLang="en-US" sz="1800" b="1" dirty="0" smtClean="0"/>
                        <a:t>    量子通信</a:t>
                      </a:r>
                      <a:endParaRPr lang="en-US" altLang="zh-CN" sz="1800" b="1" dirty="0" smtClean="0"/>
                    </a:p>
                    <a:p>
                      <a:endParaRPr lang="en-US" altLang="zh-CN" sz="1800" b="1" dirty="0" smtClean="0">
                        <a:solidFill>
                          <a:srgbClr val="FF0000"/>
                        </a:solidFill>
                      </a:endParaRPr>
                    </a:p>
                    <a:p>
                      <a:r>
                        <a:rPr lang="zh-CN" altLang="en-US" sz="1800" b="1" dirty="0" smtClean="0">
                          <a:solidFill>
                            <a:srgbClr val="FF0000"/>
                          </a:solidFill>
                        </a:rPr>
                        <a:t>（</a:t>
                      </a:r>
                      <a:r>
                        <a:rPr lang="en-US" altLang="zh-CN" sz="1800" b="1" dirty="0" smtClean="0">
                          <a:solidFill>
                            <a:srgbClr val="FF0000"/>
                          </a:solidFill>
                        </a:rPr>
                        <a:t>3</a:t>
                      </a:r>
                      <a:r>
                        <a:rPr lang="zh-CN" altLang="en-US" sz="1800" b="1" dirty="0" smtClean="0">
                          <a:solidFill>
                            <a:srgbClr val="FF0000"/>
                          </a:solidFill>
                        </a:rPr>
                        <a:t>个材料）</a:t>
                      </a:r>
                      <a:endParaRPr lang="zh-CN" altLang="en-US" sz="1800" b="1" dirty="0">
                        <a:solidFill>
                          <a:srgbClr val="FF0000"/>
                        </a:solidFill>
                      </a:endParaRPr>
                    </a:p>
                  </a:txBody>
                  <a:tcP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晋书</a:t>
                      </a:r>
                      <a:r>
                        <a:rPr lang="en-US" altLang="zh-CN"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鲁芝传</a:t>
                      </a:r>
                      <a:r>
                        <a:rPr kumimoji="0" lang="en-US" altLang="zh-CN" sz="1800" b="1" kern="1200" dirty="0" smtClean="0">
                          <a:solidFill>
                            <a:schemeClr val="dk1"/>
                          </a:solidFill>
                          <a:latin typeface="+mn-lt"/>
                          <a:ea typeface="+mn-ea"/>
                          <a:cs typeface="+mn-cs"/>
                        </a:rPr>
                        <a:t>》   </a:t>
                      </a:r>
                      <a:endParaRPr kumimoji="0" lang="en-US" altLang="zh-CN" sz="1800" b="1" kern="1200" dirty="0" smtClean="0">
                        <a:solidFill>
                          <a:schemeClr val="dk1"/>
                        </a:solidFill>
                        <a:latin typeface="+mn-lt"/>
                        <a:ea typeface="+mn-ea"/>
                        <a:cs typeface="+mn-cs"/>
                      </a:endParaRPr>
                    </a:p>
                  </a:txBody>
                  <a:tcP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野</a:t>
                      </a:r>
                      <a:r>
                        <a:rPr lang="en-US" altLang="zh-CN" sz="1800" b="1" kern="1200" dirty="0" smtClean="0">
                          <a:solidFill>
                            <a:schemeClr val="dk1"/>
                          </a:solidFill>
                          <a:effectLst/>
                          <a:latin typeface="+mn-lt"/>
                          <a:ea typeface="+mn-ea"/>
                          <a:cs typeface="+mn-cs"/>
                        </a:rPr>
                        <a:t>  </a:t>
                      </a:r>
                      <a:r>
                        <a:rPr lang="zh-CN" altLang="zh-CN" sz="1800" b="1" kern="1200" dirty="0" smtClean="0">
                          <a:solidFill>
                            <a:schemeClr val="dk1"/>
                          </a:solidFill>
                          <a:effectLst/>
                          <a:latin typeface="+mn-lt"/>
                          <a:ea typeface="+mn-ea"/>
                          <a:cs typeface="+mn-cs"/>
                        </a:rPr>
                        <a:t>歌</a:t>
                      </a:r>
                      <a:r>
                        <a:rPr kumimoji="0" lang="en-US" altLang="zh-CN" sz="1800" b="1" kern="1200" dirty="0" smtClean="0">
                          <a:solidFill>
                            <a:schemeClr val="dk1"/>
                          </a:solidFill>
                          <a:latin typeface="+mn-lt"/>
                          <a:ea typeface="+mn-ea"/>
                          <a:cs typeface="+mn-cs"/>
                        </a:rPr>
                        <a:t>》</a:t>
                      </a:r>
                      <a:r>
                        <a:rPr kumimoji="0" lang="en-US" sz="1800" b="1" kern="1200" dirty="0" smtClean="0">
                          <a:solidFill>
                            <a:schemeClr val="dk1"/>
                          </a:solidFill>
                          <a:latin typeface="+mn-lt"/>
                          <a:ea typeface="+mn-ea"/>
                          <a:cs typeface="+mn-cs"/>
                        </a:rPr>
                        <a:t>   </a:t>
                      </a:r>
                      <a:endParaRPr kumimoji="0" lang="en-US"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kumimoji="0" lang="en-US" sz="1800" b="1" kern="1200" dirty="0" smtClean="0">
                          <a:solidFill>
                            <a:schemeClr val="dk1"/>
                          </a:solidFill>
                          <a:latin typeface="+mn-lt"/>
                          <a:ea typeface="+mn-ea"/>
                          <a:cs typeface="+mn-cs"/>
                        </a:rPr>
                        <a:t>（</a:t>
                      </a:r>
                      <a:r>
                        <a:rPr kumimoji="0" lang="zh-CN" altLang="en-US" sz="1800" b="1" kern="1200" dirty="0" smtClean="0">
                          <a:solidFill>
                            <a:schemeClr val="dk1"/>
                          </a:solidFill>
                          <a:latin typeface="+mn-lt"/>
                          <a:ea typeface="+mn-ea"/>
                          <a:cs typeface="+mn-cs"/>
                        </a:rPr>
                        <a:t>唐</a:t>
                      </a:r>
                      <a:r>
                        <a:rPr kumimoji="0" lang="zh-CN" altLang="en-US" sz="1800" b="1" kern="1200" baseline="0" dirty="0" smtClean="0">
                          <a:solidFill>
                            <a:schemeClr val="dk1"/>
                          </a:solidFill>
                          <a:latin typeface="+mn-lt"/>
                          <a:ea typeface="+mn-ea"/>
                          <a:cs typeface="+mn-cs"/>
                        </a:rPr>
                        <a:t>  李贺</a:t>
                      </a:r>
                      <a:r>
                        <a:rPr kumimoji="0" lang="en-US" sz="1800" b="1" kern="1200" dirty="0" smtClean="0">
                          <a:solidFill>
                            <a:schemeClr val="dk1"/>
                          </a:solidFill>
                          <a:latin typeface="+mn-lt"/>
                          <a:ea typeface="+mn-ea"/>
                          <a:cs typeface="+mn-cs"/>
                        </a:rPr>
                        <a:t>）</a:t>
                      </a:r>
                      <a:endParaRPr kumimoji="0" lang="en-US" sz="1800" b="1" kern="1200" dirty="0" smtClean="0">
                        <a:solidFill>
                          <a:schemeClr val="dk1"/>
                        </a:solidFill>
                        <a:latin typeface="+mn-lt"/>
                        <a:ea typeface="+mn-ea"/>
                        <a:cs typeface="+mn-cs"/>
                      </a:endParaRPr>
                    </a:p>
                  </a:txBody>
                  <a:tcPr>
                    <a:solidFill>
                      <a:schemeClr val="accent6">
                        <a:lumMod val="40000"/>
                        <a:lumOff val="60000"/>
                      </a:schemeClr>
                    </a:solidFill>
                  </a:tcPr>
                </a:tc>
              </a:tr>
              <a:tr h="1413872">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t>  </a:t>
                      </a:r>
                      <a:endParaRPr lang="en-US" altLang="zh-CN" sz="1800" b="1"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b="1"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t>   二卷</a:t>
                      </a:r>
                      <a:endParaRPr lang="zh-CN" altLang="en-US" sz="1800" b="1" dirty="0" smtClean="0"/>
                    </a:p>
                    <a:p>
                      <a:endParaRPr lang="zh-CN" altLang="en-US" sz="1800" b="1" dirty="0"/>
                    </a:p>
                  </a:txBody>
                  <a:tcPr>
                    <a:solidFill>
                      <a:schemeClr val="accent6">
                        <a:lumMod val="40000"/>
                        <a:lumOff val="60000"/>
                      </a:schemeClr>
                    </a:solidFill>
                  </a:tcPr>
                </a:tc>
                <a:tc>
                  <a:txBody>
                    <a:bodyPr/>
                    <a:lstStyle/>
                    <a:p>
                      <a:endParaRPr kumimoji="0" lang="en-US" altLang="zh-CN" sz="1800" b="1" kern="1200" dirty="0" smtClean="0">
                        <a:solidFill>
                          <a:schemeClr val="dk1"/>
                        </a:solidFill>
                        <a:latin typeface="+mn-lt"/>
                        <a:ea typeface="+mn-ea"/>
                        <a:cs typeface="+mn-cs"/>
                      </a:endParaRPr>
                    </a:p>
                    <a:p>
                      <a:r>
                        <a:rPr lang="en-US" altLang="zh-CN"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被遗忘权</a:t>
                      </a:r>
                      <a:r>
                        <a:rPr lang="en-US" altLang="zh-CN"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之争</a:t>
                      </a:r>
                      <a:endParaRPr lang="zh-CN" altLang="en-US" sz="1800" b="1" dirty="0"/>
                    </a:p>
                  </a:txBody>
                  <a:tcPr>
                    <a:solidFill>
                      <a:schemeClr val="accent6">
                        <a:lumMod val="40000"/>
                        <a:lumOff val="60000"/>
                      </a:schemeClr>
                    </a:solidFill>
                  </a:tcPr>
                </a:tc>
                <a:tc>
                  <a:txBody>
                    <a:bodyPr/>
                    <a:lstStyle/>
                    <a:p>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有声电影</a:t>
                      </a:r>
                      <a:r>
                        <a:rPr kumimoji="0" lang="en-US" altLang="zh-CN" sz="1800" b="1" kern="1200" dirty="0" smtClean="0">
                          <a:solidFill>
                            <a:schemeClr val="dk1"/>
                          </a:solidFill>
                          <a:latin typeface="+mn-lt"/>
                          <a:ea typeface="+mn-ea"/>
                          <a:cs typeface="+mn-cs"/>
                        </a:rPr>
                        <a:t>》    </a:t>
                      </a:r>
                      <a:r>
                        <a:rPr kumimoji="0" lang="zh-CN" altLang="en-US" sz="1800" b="1" kern="1200" dirty="0" smtClean="0">
                          <a:solidFill>
                            <a:schemeClr val="dk1"/>
                          </a:solidFill>
                          <a:latin typeface="+mn-lt"/>
                          <a:ea typeface="+mn-ea"/>
                          <a:cs typeface="+mn-cs"/>
                        </a:rPr>
                        <a:t>（老舍）</a:t>
                      </a:r>
                      <a:endParaRPr kumimoji="0" lang="en-US" altLang="zh-CN" sz="1800" b="1" kern="1200" dirty="0" smtClean="0">
                        <a:solidFill>
                          <a:schemeClr val="dk1"/>
                        </a:solidFill>
                        <a:latin typeface="+mn-lt"/>
                        <a:ea typeface="+mn-ea"/>
                        <a:cs typeface="+mn-cs"/>
                      </a:endParaRPr>
                    </a:p>
                    <a:p>
                      <a:endParaRPr kumimoji="0" lang="en-US" altLang="zh-CN" sz="1800" b="1" kern="1200" dirty="0" smtClean="0">
                        <a:solidFill>
                          <a:schemeClr val="dk1"/>
                        </a:solidFill>
                        <a:latin typeface="+mn-lt"/>
                        <a:ea typeface="+mn-ea"/>
                        <a:cs typeface="+mn-cs"/>
                      </a:endParaRPr>
                    </a:p>
                    <a:p>
                      <a:r>
                        <a:rPr kumimoji="0" lang="en-US" altLang="zh-CN" sz="1800" b="1" kern="1200" dirty="0" smtClean="0">
                          <a:solidFill>
                            <a:schemeClr val="dk1"/>
                          </a:solidFill>
                          <a:latin typeface="+mn-lt"/>
                          <a:ea typeface="+mn-ea"/>
                          <a:cs typeface="+mn-cs"/>
                        </a:rPr>
                        <a:t>  </a:t>
                      </a:r>
                      <a:r>
                        <a:rPr kumimoji="0" lang="zh-CN" altLang="en-US" sz="1800" b="1" kern="1200" dirty="0" smtClean="0">
                          <a:solidFill>
                            <a:srgbClr val="FF0000"/>
                          </a:solidFill>
                          <a:latin typeface="+mn-lt"/>
                          <a:ea typeface="+mn-ea"/>
                          <a:cs typeface="+mn-cs"/>
                        </a:rPr>
                        <a:t>（小说）</a:t>
                      </a:r>
                      <a:endParaRPr kumimoji="0" lang="zh-CN" altLang="en-US" sz="1800" b="1" kern="1200" dirty="0" smtClean="0">
                        <a:solidFill>
                          <a:srgbClr val="FF0000"/>
                        </a:solidFill>
                        <a:latin typeface="+mn-lt"/>
                        <a:ea typeface="+mn-ea"/>
                        <a:cs typeface="+mn-cs"/>
                      </a:endParaRPr>
                    </a:p>
                    <a:p>
                      <a:endParaRPr lang="zh-CN" altLang="en-US" sz="1800" b="1" dirty="0"/>
                    </a:p>
                  </a:txBody>
                  <a:tcPr>
                    <a:solidFill>
                      <a:schemeClr val="accent6">
                        <a:lumMod val="40000"/>
                        <a:lumOff val="60000"/>
                      </a:schemeClr>
                    </a:solidFill>
                  </a:tcPr>
                </a:tc>
                <a:tc>
                  <a:txBody>
                    <a:bodyPr/>
                    <a:lstStyle/>
                    <a:p>
                      <a:r>
                        <a:rPr lang="zh-CN" altLang="en-US" sz="1800" b="1" dirty="0" smtClean="0"/>
                        <a:t> 知识产权，科技成果转化</a:t>
                      </a:r>
                      <a:endParaRPr lang="en-US" altLang="zh-CN" sz="1800" b="1" dirty="0" smtClean="0"/>
                    </a:p>
                    <a:p>
                      <a:r>
                        <a:rPr lang="zh-CN" altLang="en-US" sz="1800" b="1" dirty="0" smtClean="0">
                          <a:solidFill>
                            <a:srgbClr val="FF0000"/>
                          </a:solidFill>
                        </a:rPr>
                        <a:t>（</a:t>
                      </a:r>
                      <a:r>
                        <a:rPr lang="en-US" altLang="zh-CN" sz="1800" b="1" dirty="0" smtClean="0">
                          <a:solidFill>
                            <a:srgbClr val="FF0000"/>
                          </a:solidFill>
                        </a:rPr>
                        <a:t>4</a:t>
                      </a:r>
                      <a:r>
                        <a:rPr lang="zh-CN" altLang="en-US" sz="1800" b="1" dirty="0" smtClean="0">
                          <a:solidFill>
                            <a:srgbClr val="FF0000"/>
                          </a:solidFill>
                        </a:rPr>
                        <a:t>个材料）</a:t>
                      </a:r>
                      <a:endParaRPr lang="zh-CN" altLang="en-US" sz="1800" b="1" dirty="0">
                        <a:solidFill>
                          <a:srgbClr val="FF0000"/>
                        </a:solidFill>
                      </a:endParaRPr>
                    </a:p>
                  </a:txBody>
                  <a:tcPr>
                    <a:solidFill>
                      <a:schemeClr val="accent6">
                        <a:lumMod val="40000"/>
                        <a:lumOff val="60000"/>
                      </a:schemeClr>
                    </a:solidFill>
                  </a:tcPr>
                </a:tc>
                <a:tc>
                  <a:txBody>
                    <a:bodyPr/>
                    <a:lstStyle/>
                    <a:p>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后汉书•王涣传</a:t>
                      </a:r>
                      <a:r>
                        <a:rPr kumimoji="0" lang="en-US" altLang="zh-CN" sz="1800" b="1" kern="1200" dirty="0" smtClean="0">
                          <a:solidFill>
                            <a:schemeClr val="dk1"/>
                          </a:solidFill>
                          <a:latin typeface="+mn-lt"/>
                          <a:ea typeface="+mn-ea"/>
                          <a:cs typeface="+mn-cs"/>
                        </a:rPr>
                        <a:t>》</a:t>
                      </a:r>
                      <a:endParaRPr lang="zh-CN" altLang="en-US" sz="1800" b="1" dirty="0"/>
                    </a:p>
                  </a:txBody>
                  <a:tcPr>
                    <a:solidFill>
                      <a:schemeClr val="accent6">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题醉中所作草书书卷后（节选）</a:t>
                      </a:r>
                      <a:r>
                        <a:rPr kumimoji="0" lang="en-US" sz="1800" b="1" kern="1200" dirty="0" smtClean="0">
                          <a:solidFill>
                            <a:schemeClr val="dk1"/>
                          </a:solidFill>
                          <a:latin typeface="+mn-lt"/>
                          <a:ea typeface="+mn-ea"/>
                          <a:cs typeface="+mn-cs"/>
                        </a:rPr>
                        <a:t> </a:t>
                      </a:r>
                      <a:r>
                        <a:rPr kumimoji="0" lang="en-US" altLang="zh-CN" sz="1800" b="1" kern="1200" dirty="0" smtClean="0">
                          <a:solidFill>
                            <a:schemeClr val="dk1"/>
                          </a:solidFill>
                          <a:latin typeface="+mn-lt"/>
                          <a:ea typeface="+mn-ea"/>
                          <a:cs typeface="+mn-cs"/>
                        </a:rPr>
                        <a:t>》</a:t>
                      </a:r>
                      <a:endParaRPr kumimoji="0" lang="en-US" sz="1800" b="1"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kumimoji="0" lang="zh-CN" altLang="en-US" sz="1800" b="1" kern="1200" dirty="0" smtClean="0">
                          <a:solidFill>
                            <a:schemeClr val="dk1"/>
                          </a:solidFill>
                          <a:latin typeface="+mn-lt"/>
                          <a:ea typeface="+mn-ea"/>
                          <a:cs typeface="+mn-cs"/>
                        </a:rPr>
                        <a:t>   </a:t>
                      </a:r>
                      <a:r>
                        <a:rPr kumimoji="0" lang="en-US" altLang="zh-CN" sz="1800" b="1" kern="1200" dirty="0" smtClean="0">
                          <a:solidFill>
                            <a:schemeClr val="dk1"/>
                          </a:solidFill>
                          <a:latin typeface="+mn-lt"/>
                          <a:ea typeface="+mn-ea"/>
                          <a:cs typeface="+mn-cs"/>
                        </a:rPr>
                        <a:t> </a:t>
                      </a:r>
                      <a:r>
                        <a:rPr kumimoji="0" lang="zh-CN" altLang="en-US" sz="1800" b="1" kern="1200" dirty="0" smtClean="0">
                          <a:solidFill>
                            <a:schemeClr val="dk1"/>
                          </a:solidFill>
                          <a:latin typeface="+mn-lt"/>
                          <a:ea typeface="+mn-ea"/>
                          <a:cs typeface="+mn-cs"/>
                        </a:rPr>
                        <a:t>（宋 </a:t>
                      </a:r>
                      <a:r>
                        <a:rPr kumimoji="0" lang="en-US" altLang="zh-CN" sz="1800" b="1" kern="1200" dirty="0" smtClean="0">
                          <a:solidFill>
                            <a:schemeClr val="dk1"/>
                          </a:solidFill>
                          <a:latin typeface="+mn-lt"/>
                          <a:ea typeface="+mn-ea"/>
                          <a:cs typeface="+mn-cs"/>
                        </a:rPr>
                        <a:t>· </a:t>
                      </a:r>
                      <a:r>
                        <a:rPr kumimoji="0" lang="zh-CN" altLang="en-US" sz="1800" b="1" kern="1200" dirty="0" smtClean="0">
                          <a:solidFill>
                            <a:schemeClr val="dk1"/>
                          </a:solidFill>
                          <a:latin typeface="+mn-lt"/>
                          <a:ea typeface="+mn-ea"/>
                          <a:cs typeface="+mn-cs"/>
                        </a:rPr>
                        <a:t>陆游）</a:t>
                      </a:r>
                      <a:endParaRPr kumimoji="0" lang="zh-CN" altLang="en-US" sz="1800" b="1" kern="1200" dirty="0" smtClean="0">
                        <a:solidFill>
                          <a:schemeClr val="dk1"/>
                        </a:solidFill>
                        <a:latin typeface="+mn-lt"/>
                        <a:ea typeface="+mn-ea"/>
                        <a:cs typeface="+mn-cs"/>
                      </a:endParaRPr>
                    </a:p>
                  </a:txBody>
                  <a:tcPr>
                    <a:solidFill>
                      <a:schemeClr val="accent6">
                        <a:lumMod val="40000"/>
                        <a:lumOff val="60000"/>
                      </a:schemeClr>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t>   </a:t>
                      </a:r>
                      <a:endParaRPr lang="en-US" altLang="zh-CN" sz="1800" b="1" dirty="0" smtClean="0"/>
                    </a:p>
                    <a:p>
                      <a:pPr marL="0" marR="0" indent="0" algn="l" defTabSz="914400" rtl="0" eaLnBrk="1" fontAlgn="auto" latinLnBrk="0" hangingPunct="1">
                        <a:lnSpc>
                          <a:spcPct val="100000"/>
                        </a:lnSpc>
                        <a:spcBef>
                          <a:spcPts val="0"/>
                        </a:spcBef>
                        <a:spcAft>
                          <a:spcPts val="0"/>
                        </a:spcAft>
                        <a:buClrTx/>
                        <a:buSzTx/>
                        <a:buFontTx/>
                        <a:buNone/>
                        <a:defRPr/>
                      </a:pPr>
                      <a:endParaRPr lang="en-US" altLang="zh-CN" sz="1800" b="1" dirty="0" smtClean="0"/>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dirty="0" smtClean="0"/>
                        <a:t>   三卷</a:t>
                      </a:r>
                      <a:endParaRPr lang="zh-CN" altLang="en-US" sz="1800" b="1" dirty="0" smtClean="0"/>
                    </a:p>
                    <a:p>
                      <a:endParaRPr lang="zh-CN" altLang="en-US" sz="1800" b="1" dirty="0"/>
                    </a:p>
                  </a:txBody>
                  <a:tcPr>
                    <a:solidFill>
                      <a:schemeClr val="accent6">
                        <a:lumMod val="40000"/>
                        <a:lumOff val="60000"/>
                      </a:schemeClr>
                    </a:solidFill>
                  </a:tcPr>
                </a:tc>
                <a:tc>
                  <a:txBody>
                    <a:bodyPr/>
                    <a:lstStyle/>
                    <a:p>
                      <a:r>
                        <a:rPr lang="zh-CN" altLang="zh-CN" sz="1800" b="1" kern="1200" dirty="0" smtClean="0">
                          <a:solidFill>
                            <a:schemeClr val="dk1"/>
                          </a:solidFill>
                          <a:effectLst/>
                          <a:latin typeface="+mn-lt"/>
                          <a:ea typeface="+mn-ea"/>
                          <a:cs typeface="+mn-cs"/>
                        </a:rPr>
                        <a:t>《城市社会：文明多样性与命运共同体》</a:t>
                      </a:r>
                      <a:endParaRPr lang="zh-CN" altLang="en-US" sz="1800" b="1" dirty="0"/>
                    </a:p>
                  </a:txBody>
                  <a:tcPr>
                    <a:solidFill>
                      <a:schemeClr val="accent6">
                        <a:lumMod val="40000"/>
                        <a:lumOff val="60000"/>
                      </a:schemeClr>
                    </a:solidFill>
                  </a:tcPr>
                </a:tc>
                <a:tc>
                  <a:txBody>
                    <a:bodyPr/>
                    <a:lstStyle/>
                    <a:p>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微纪元</a:t>
                      </a:r>
                      <a:r>
                        <a:rPr kumimoji="0" lang="en-US" altLang="zh-CN" sz="1800" b="1" kern="1200" dirty="0" smtClean="0">
                          <a:solidFill>
                            <a:schemeClr val="dk1"/>
                          </a:solidFill>
                          <a:latin typeface="+mn-lt"/>
                          <a:ea typeface="+mn-ea"/>
                          <a:cs typeface="+mn-cs"/>
                        </a:rPr>
                        <a:t>》</a:t>
                      </a:r>
                      <a:r>
                        <a:rPr kumimoji="0"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刘慈欣</a:t>
                      </a:r>
                      <a:r>
                        <a:rPr kumimoji="0" lang="zh-CN" altLang="en-US" sz="1800" b="1" kern="1200" dirty="0" smtClean="0">
                          <a:solidFill>
                            <a:schemeClr val="dk1"/>
                          </a:solidFill>
                          <a:latin typeface="+mn-lt"/>
                          <a:ea typeface="+mn-ea"/>
                          <a:cs typeface="+mn-cs"/>
                        </a:rPr>
                        <a:t>）</a:t>
                      </a:r>
                      <a:endParaRPr kumimoji="0" lang="en-US" altLang="zh-CN" sz="1800" b="1" kern="1200" dirty="0" smtClean="0">
                        <a:solidFill>
                          <a:schemeClr val="dk1"/>
                        </a:solidFill>
                        <a:latin typeface="+mn-lt"/>
                        <a:ea typeface="+mn-ea"/>
                        <a:cs typeface="+mn-cs"/>
                      </a:endParaRPr>
                    </a:p>
                    <a:p>
                      <a:endParaRPr kumimoji="0" lang="en-US" altLang="zh-CN" sz="1800" b="1" kern="1200" dirty="0" smtClean="0">
                        <a:solidFill>
                          <a:schemeClr val="dk1"/>
                        </a:solidFill>
                        <a:latin typeface="+mn-lt"/>
                        <a:ea typeface="+mn-ea"/>
                        <a:cs typeface="+mn-cs"/>
                      </a:endParaRPr>
                    </a:p>
                    <a:p>
                      <a:r>
                        <a:rPr kumimoji="0" lang="en-US" altLang="zh-CN" sz="1800" b="1" kern="1200" dirty="0" smtClean="0">
                          <a:solidFill>
                            <a:schemeClr val="dk1"/>
                          </a:solidFill>
                          <a:latin typeface="+mn-lt"/>
                          <a:ea typeface="+mn-ea"/>
                          <a:cs typeface="+mn-cs"/>
                        </a:rPr>
                        <a:t>    </a:t>
                      </a:r>
                      <a:r>
                        <a:rPr kumimoji="0" lang="zh-CN" altLang="en-US" sz="1800" b="1" kern="1200" dirty="0" smtClean="0">
                          <a:solidFill>
                            <a:srgbClr val="FF0000"/>
                          </a:solidFill>
                          <a:latin typeface="+mn-lt"/>
                          <a:ea typeface="+mn-ea"/>
                          <a:cs typeface="+mn-cs"/>
                        </a:rPr>
                        <a:t>（</a:t>
                      </a:r>
                      <a:r>
                        <a:rPr kumimoji="0" lang="en-US" altLang="zh-CN" sz="1800" b="1" kern="1200" baseline="0" dirty="0" smtClean="0">
                          <a:solidFill>
                            <a:srgbClr val="FF0000"/>
                          </a:solidFill>
                          <a:latin typeface="+mn-lt"/>
                          <a:ea typeface="+mn-ea"/>
                          <a:cs typeface="+mn-cs"/>
                        </a:rPr>
                        <a:t> </a:t>
                      </a:r>
                      <a:r>
                        <a:rPr kumimoji="0" lang="zh-CN" altLang="en-US" sz="1800" b="1" kern="1200" baseline="0" dirty="0" smtClean="0">
                          <a:solidFill>
                            <a:srgbClr val="FF0000"/>
                          </a:solidFill>
                          <a:latin typeface="+mn-lt"/>
                          <a:ea typeface="+mn-ea"/>
                          <a:cs typeface="+mn-cs"/>
                        </a:rPr>
                        <a:t>小说</a:t>
                      </a:r>
                      <a:r>
                        <a:rPr kumimoji="0" lang="zh-CN" altLang="en-US" sz="1800" b="1" kern="1200" dirty="0" smtClean="0">
                          <a:solidFill>
                            <a:srgbClr val="FF0000"/>
                          </a:solidFill>
                          <a:latin typeface="+mn-lt"/>
                          <a:ea typeface="+mn-ea"/>
                          <a:cs typeface="+mn-cs"/>
                        </a:rPr>
                        <a:t>）</a:t>
                      </a:r>
                      <a:endParaRPr kumimoji="0" lang="zh-CN" altLang="en-US" sz="1800" b="1" kern="1200" dirty="0" smtClean="0">
                        <a:solidFill>
                          <a:srgbClr val="FF0000"/>
                        </a:solidFill>
                        <a:latin typeface="+mn-lt"/>
                        <a:ea typeface="+mn-ea"/>
                        <a:cs typeface="+mn-cs"/>
                      </a:endParaRPr>
                    </a:p>
                    <a:p>
                      <a:endParaRPr lang="zh-CN" altLang="en-US" sz="1800" b="1" dirty="0"/>
                    </a:p>
                  </a:txBody>
                  <a:tcPr>
                    <a:solidFill>
                      <a:schemeClr val="accent6">
                        <a:lumMod val="40000"/>
                        <a:lumOff val="60000"/>
                      </a:schemeClr>
                    </a:solidFill>
                  </a:tcPr>
                </a:tc>
                <a:tc>
                  <a:txBody>
                    <a:bodyPr/>
                    <a:lstStyle/>
                    <a:p>
                      <a:r>
                        <a:rPr lang="zh-CN" altLang="en-US" sz="1800" b="1" dirty="0" smtClean="0"/>
                        <a:t>互联网</a:t>
                      </a:r>
                      <a:r>
                        <a:rPr lang="en-US" altLang="zh-CN" sz="1800" b="1" dirty="0" smtClean="0"/>
                        <a:t>+</a:t>
                      </a:r>
                      <a:r>
                        <a:rPr lang="zh-CN" altLang="en-US" sz="1800" b="1" dirty="0" smtClean="0"/>
                        <a:t>的图书出版</a:t>
                      </a:r>
                      <a:endParaRPr lang="en-US" altLang="zh-CN" sz="1800" b="1" dirty="0" smtClean="0"/>
                    </a:p>
                    <a:p>
                      <a:r>
                        <a:rPr lang="zh-CN" altLang="en-US" sz="1800" b="1" dirty="0" smtClean="0">
                          <a:solidFill>
                            <a:srgbClr val="FF0000"/>
                          </a:solidFill>
                        </a:rPr>
                        <a:t>（</a:t>
                      </a:r>
                      <a:r>
                        <a:rPr lang="en-US" altLang="zh-CN" sz="1800" b="1" dirty="0" smtClean="0">
                          <a:solidFill>
                            <a:srgbClr val="FF0000"/>
                          </a:solidFill>
                        </a:rPr>
                        <a:t>3</a:t>
                      </a:r>
                      <a:r>
                        <a:rPr lang="zh-CN" altLang="en-US" sz="1800" b="1" dirty="0" smtClean="0">
                          <a:solidFill>
                            <a:srgbClr val="FF0000"/>
                          </a:solidFill>
                        </a:rPr>
                        <a:t>个材料）</a:t>
                      </a:r>
                      <a:endParaRPr lang="zh-CN" altLang="en-US" sz="1800" b="1" dirty="0">
                        <a:solidFill>
                          <a:srgbClr val="FF0000"/>
                        </a:solidFill>
                      </a:endParaRPr>
                    </a:p>
                  </a:txBody>
                  <a:tcPr>
                    <a:solidFill>
                      <a:schemeClr val="accent6">
                        <a:lumMod val="40000"/>
                        <a:lumOff val="60000"/>
                      </a:schemeClr>
                    </a:solidFill>
                  </a:tcPr>
                </a:tc>
                <a:tc>
                  <a:txBody>
                    <a:bodyPr/>
                    <a:lstStyle/>
                    <a:p>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宋史</a:t>
                      </a:r>
                      <a:r>
                        <a:rPr lang="en-US" altLang="zh-CN" sz="1800" b="1" kern="1200" dirty="0" smtClean="0">
                          <a:solidFill>
                            <a:schemeClr val="dk1"/>
                          </a:solidFill>
                          <a:effectLst/>
                          <a:latin typeface="+mn-lt"/>
                          <a:ea typeface="+mn-ea"/>
                          <a:cs typeface="+mn-cs"/>
                        </a:rPr>
                        <a:t>·</a:t>
                      </a:r>
                      <a:r>
                        <a:rPr lang="zh-CN" altLang="zh-CN" sz="1800" b="1" kern="1200" dirty="0" smtClean="0">
                          <a:solidFill>
                            <a:schemeClr val="dk1"/>
                          </a:solidFill>
                          <a:effectLst/>
                          <a:latin typeface="+mn-lt"/>
                          <a:ea typeface="+mn-ea"/>
                          <a:cs typeface="+mn-cs"/>
                        </a:rPr>
                        <a:t>范纯礼传</a:t>
                      </a:r>
                      <a:r>
                        <a:rPr kumimoji="0" lang="en-US" altLang="zh-CN" sz="1800" b="1" kern="1200" dirty="0" smtClean="0">
                          <a:solidFill>
                            <a:schemeClr val="dk1"/>
                          </a:solidFill>
                          <a:latin typeface="+mn-lt"/>
                          <a:ea typeface="+mn-ea"/>
                          <a:cs typeface="+mn-cs"/>
                        </a:rPr>
                        <a:t>》</a:t>
                      </a:r>
                      <a:endParaRPr lang="zh-CN" altLang="en-US" sz="1800" b="1" dirty="0"/>
                    </a:p>
                  </a:txBody>
                  <a:tcPr>
                    <a:solidFill>
                      <a:schemeClr val="accent6">
                        <a:lumMod val="40000"/>
                        <a:lumOff val="60000"/>
                      </a:schemeClr>
                    </a:solidFill>
                  </a:tcPr>
                </a:tc>
                <a:tc>
                  <a:txBody>
                    <a:bodyPr/>
                    <a:lstStyle/>
                    <a:p>
                      <a:r>
                        <a:rPr kumimoji="0" lang="en-US" altLang="zh-CN"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精卫词</a:t>
                      </a:r>
                      <a:r>
                        <a:rPr kumimoji="0" lang="en-US" altLang="zh-CN" sz="1800" b="1" kern="1200" dirty="0" smtClean="0">
                          <a:solidFill>
                            <a:schemeClr val="dk1"/>
                          </a:solidFill>
                          <a:latin typeface="+mn-lt"/>
                          <a:ea typeface="+mn-ea"/>
                          <a:cs typeface="+mn-cs"/>
                        </a:rPr>
                        <a:t>》</a:t>
                      </a:r>
                      <a:endParaRPr kumimoji="0" lang="en-US" altLang="zh-CN" sz="1800" b="1" kern="1200" dirty="0" smtClean="0">
                        <a:solidFill>
                          <a:schemeClr val="dk1"/>
                        </a:solidFill>
                        <a:latin typeface="+mn-lt"/>
                        <a:ea typeface="+mn-ea"/>
                        <a:cs typeface="+mn-cs"/>
                      </a:endParaRPr>
                    </a:p>
                    <a:p>
                      <a:r>
                        <a:rPr kumimoji="0" lang="zh-CN" altLang="en-US" sz="1800" b="1" kern="1200" dirty="0" smtClean="0">
                          <a:solidFill>
                            <a:schemeClr val="dk1"/>
                          </a:solidFill>
                          <a:latin typeface="+mn-lt"/>
                          <a:ea typeface="+mn-ea"/>
                          <a:cs typeface="+mn-cs"/>
                        </a:rPr>
                        <a:t>     （李建）</a:t>
                      </a:r>
                      <a:endParaRPr kumimoji="0" lang="zh-CN" altLang="en-US" sz="1800" b="1" kern="1200" dirty="0">
                        <a:solidFill>
                          <a:schemeClr val="dk1"/>
                        </a:solidFill>
                        <a:latin typeface="+mn-lt"/>
                        <a:ea typeface="+mn-ea"/>
                        <a:cs typeface="+mn-cs"/>
                      </a:endParaRPr>
                    </a:p>
                  </a:txBody>
                  <a:tcPr>
                    <a:solidFill>
                      <a:schemeClr val="accent6">
                        <a:lumMod val="40000"/>
                        <a:lumOff val="60000"/>
                      </a:schemeClr>
                    </a:solidFill>
                  </a:tcPr>
                </a:tc>
              </a:tr>
            </a:tbl>
          </a:graphicData>
        </a:graphic>
      </p:graphicFrame>
      <p:sp>
        <p:nvSpPr>
          <p:cNvPr id="5" name="云形标注 4"/>
          <p:cNvSpPr/>
          <p:nvPr/>
        </p:nvSpPr>
        <p:spPr>
          <a:xfrm>
            <a:off x="3491880" y="50899"/>
            <a:ext cx="2500312" cy="785813"/>
          </a:xfrm>
          <a:prstGeom prst="cloudCallout">
            <a:avLst>
              <a:gd name="adj1" fmla="val 53403"/>
              <a:gd name="adj2" fmla="val 70295"/>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smtClean="0">
                <a:solidFill>
                  <a:srgbClr val="FF0000"/>
                </a:solidFill>
                <a:latin typeface="+mn-ea"/>
              </a:rPr>
              <a:t>64</a:t>
            </a:r>
            <a:r>
              <a:rPr lang="zh-CN" altLang="en-US" b="1" dirty="0" smtClean="0">
                <a:solidFill>
                  <a:srgbClr val="FF0000"/>
                </a:solidFill>
                <a:latin typeface="+mn-ea"/>
              </a:rPr>
              <a:t>分</a:t>
            </a:r>
            <a:r>
              <a:rPr lang="zh-CN" altLang="en-US" b="1" dirty="0">
                <a:solidFill>
                  <a:srgbClr val="FF0000"/>
                </a:solidFill>
                <a:latin typeface="+mn-ea"/>
              </a:rPr>
              <a:t>（</a:t>
            </a:r>
            <a:r>
              <a:rPr lang="en-US" altLang="zh-CN" b="1" dirty="0">
                <a:solidFill>
                  <a:srgbClr val="FF0000"/>
                </a:solidFill>
                <a:latin typeface="+mn-ea"/>
              </a:rPr>
              <a:t>43%</a:t>
            </a:r>
            <a:r>
              <a:rPr lang="zh-CN" altLang="en-US" b="1" dirty="0">
                <a:solidFill>
                  <a:srgbClr val="FF0000"/>
                </a:solidFill>
                <a:latin typeface="+mn-ea"/>
              </a:rPr>
              <a:t>）</a:t>
            </a:r>
            <a:endParaRPr lang="zh-CN" altLang="en-US" b="1" dirty="0">
              <a:solidFill>
                <a:srgbClr val="FF0000"/>
              </a:solidFill>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9208" y="1340768"/>
            <a:ext cx="8229600" cy="1143000"/>
          </a:xfrm>
        </p:spPr>
        <p:txBody>
          <a:bodyPr>
            <a:normAutofit/>
          </a:bodyPr>
          <a:lstStyle/>
          <a:p>
            <a:r>
              <a:rPr lang="en-US" altLang="zh-CN" sz="4800" b="1" dirty="0" smtClean="0">
                <a:solidFill>
                  <a:srgbClr val="FF0000"/>
                </a:solidFill>
                <a:latin typeface="黑体" panose="02010609060101010101" pitchFamily="49" charset="-122"/>
                <a:ea typeface="黑体" panose="02010609060101010101" pitchFamily="49" charset="-122"/>
              </a:rPr>
              <a:t>㈠</a:t>
            </a:r>
            <a:r>
              <a:rPr lang="zh-CN" altLang="en-US" sz="4800" b="1" dirty="0" smtClean="0">
                <a:solidFill>
                  <a:srgbClr val="FF0000"/>
                </a:solidFill>
                <a:latin typeface="黑体" panose="02010609060101010101" pitchFamily="49" charset="-122"/>
                <a:ea typeface="黑体" panose="02010609060101010101" pitchFamily="49" charset="-122"/>
              </a:rPr>
              <a:t>现代文阅读（论述类）</a:t>
            </a:r>
            <a:endParaRPr lang="zh-CN" altLang="en-US" sz="4800" b="1" dirty="0">
              <a:solidFill>
                <a:srgbClr val="FF0000"/>
              </a:solidFill>
              <a:latin typeface="黑体" panose="02010609060101010101" pitchFamily="49" charset="-122"/>
              <a:ea typeface="黑体" panose="02010609060101010101" pitchFamily="49" charset="-122"/>
            </a:endParaRPr>
          </a:p>
        </p:txBody>
      </p:sp>
      <p:sp>
        <p:nvSpPr>
          <p:cNvPr id="3" name="TextBox 2"/>
          <p:cNvSpPr txBox="1"/>
          <p:nvPr/>
        </p:nvSpPr>
        <p:spPr>
          <a:xfrm>
            <a:off x="899592" y="2924944"/>
            <a:ext cx="7488832" cy="1384995"/>
          </a:xfrm>
          <a:prstGeom prst="rect">
            <a:avLst/>
          </a:prstGeom>
          <a:noFill/>
        </p:spPr>
        <p:txBody>
          <a:bodyPr wrap="square" rtlCol="0">
            <a:spAutoFit/>
          </a:bodyPr>
          <a:lstStyle/>
          <a:p>
            <a:r>
              <a:rPr lang="zh-CN" altLang="zh-CN" sz="2800" b="1" dirty="0"/>
              <a:t>论述类文本阅读重点考查考生筛选并整合文中信息，分析原文论证以及综合文中信息进行推断的能力</a:t>
            </a:r>
            <a:r>
              <a:rPr lang="zh-CN" altLang="zh-CN" sz="2800" b="1" dirty="0" smtClean="0"/>
              <a:t>。</a:t>
            </a:r>
            <a:endParaRPr lang="zh-CN" altLang="zh-CN" sz="28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7768" y="1594956"/>
            <a:ext cx="3563888"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00"/>
                </a:solidFill>
              </a:rPr>
              <a:t>Ⅰ</a:t>
            </a:r>
            <a:r>
              <a:rPr lang="zh-CN" altLang="zh-CN" sz="3200" dirty="0"/>
              <a:t>诸子之学</a:t>
            </a:r>
            <a:r>
              <a:rPr lang="zh-CN" altLang="en-US" sz="3200" b="1" dirty="0" smtClean="0">
                <a:solidFill>
                  <a:srgbClr val="FFFF00"/>
                </a:solidFill>
              </a:rPr>
              <a:t>（</a:t>
            </a:r>
            <a:r>
              <a:rPr lang="en-US" altLang="zh-CN" sz="3200" b="1" dirty="0" smtClean="0">
                <a:solidFill>
                  <a:srgbClr val="FFFF00"/>
                </a:solidFill>
              </a:rPr>
              <a:t>9</a:t>
            </a:r>
            <a:r>
              <a:rPr lang="zh-CN" altLang="en-US" sz="3200" b="1" dirty="0" smtClean="0">
                <a:solidFill>
                  <a:srgbClr val="FFFF00"/>
                </a:solidFill>
              </a:rPr>
              <a:t>分）</a:t>
            </a:r>
            <a:endParaRPr lang="en-US" altLang="zh-CN" sz="3200" b="1" dirty="0" smtClean="0">
              <a:solidFill>
                <a:srgbClr val="FFFF00"/>
              </a:solidFill>
            </a:endParaRPr>
          </a:p>
          <a:p>
            <a:pPr algn="ctr"/>
            <a:r>
              <a:rPr lang="en-US" altLang="zh-CN" sz="2800" b="1" dirty="0" smtClean="0">
                <a:solidFill>
                  <a:srgbClr val="FFFF00"/>
                </a:solidFill>
              </a:rPr>
              <a:t>989</a:t>
            </a:r>
            <a:r>
              <a:rPr lang="zh-CN" altLang="en-US" sz="2800" b="1" dirty="0" smtClean="0">
                <a:solidFill>
                  <a:srgbClr val="FFFF00"/>
                </a:solidFill>
              </a:rPr>
              <a:t>字</a:t>
            </a:r>
            <a:endParaRPr lang="zh-CN" altLang="en-US" sz="2800" b="1" dirty="0">
              <a:solidFill>
                <a:srgbClr val="FFFF00"/>
              </a:solidFill>
            </a:endParaRPr>
          </a:p>
        </p:txBody>
      </p:sp>
      <p:sp>
        <p:nvSpPr>
          <p:cNvPr id="6" name="TextBox 5"/>
          <p:cNvSpPr txBox="1"/>
          <p:nvPr/>
        </p:nvSpPr>
        <p:spPr>
          <a:xfrm>
            <a:off x="4572000" y="1755522"/>
            <a:ext cx="4392488" cy="830997"/>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a:t>1.</a:t>
            </a:r>
            <a:r>
              <a:rPr lang="zh-CN" altLang="zh-CN" sz="2400" dirty="0"/>
              <a:t>下列关于原文</a:t>
            </a:r>
            <a:r>
              <a:rPr lang="zh-CN" altLang="zh-CN" sz="2400" b="1" dirty="0">
                <a:solidFill>
                  <a:srgbClr val="FF0000"/>
                </a:solidFill>
              </a:rPr>
              <a:t>内容</a:t>
            </a:r>
            <a:r>
              <a:rPr lang="zh-CN" altLang="zh-CN" sz="2400" dirty="0"/>
              <a:t>的理解和分析</a:t>
            </a:r>
            <a:r>
              <a:rPr lang="zh-CN" altLang="zh-CN" sz="2400" dirty="0" smtClean="0"/>
              <a:t>，</a:t>
            </a:r>
            <a:r>
              <a:rPr lang="zh-CN" altLang="en-US" sz="2400" dirty="0" smtClean="0"/>
              <a:t>（</a:t>
            </a:r>
            <a:r>
              <a:rPr lang="zh-CN" altLang="en-US" sz="2400" b="1" dirty="0">
                <a:solidFill>
                  <a:srgbClr val="0000FF"/>
                </a:solidFill>
              </a:rPr>
              <a:t>不</a:t>
            </a:r>
            <a:r>
              <a:rPr lang="zh-CN" altLang="en-US" sz="2400" dirty="0" smtClean="0"/>
              <a:t>）</a:t>
            </a:r>
            <a:r>
              <a:rPr lang="zh-CN" altLang="zh-CN" sz="2400" dirty="0" smtClean="0"/>
              <a:t>正确</a:t>
            </a:r>
            <a:r>
              <a:rPr lang="zh-CN" altLang="zh-CN" sz="2400" dirty="0"/>
              <a:t>的一项</a:t>
            </a:r>
            <a:r>
              <a:rPr lang="zh-CN" altLang="zh-CN" sz="2400" dirty="0" smtClean="0"/>
              <a:t>是</a:t>
            </a:r>
            <a:r>
              <a:rPr lang="zh-CN" altLang="en-US" sz="2400" dirty="0" smtClean="0"/>
              <a:t>（</a:t>
            </a:r>
            <a:r>
              <a:rPr lang="en-US" altLang="zh-CN" sz="2400" dirty="0" smtClean="0"/>
              <a:t>3</a:t>
            </a:r>
            <a:r>
              <a:rPr lang="zh-CN" altLang="en-US" sz="2400" dirty="0" smtClean="0"/>
              <a:t>分）</a:t>
            </a:r>
            <a:endParaRPr lang="zh-CN" altLang="en-US" sz="2400" dirty="0"/>
          </a:p>
        </p:txBody>
      </p:sp>
      <p:sp>
        <p:nvSpPr>
          <p:cNvPr id="7" name="TextBox 6"/>
          <p:cNvSpPr txBox="1"/>
          <p:nvPr/>
        </p:nvSpPr>
        <p:spPr>
          <a:xfrm>
            <a:off x="4572000" y="3283848"/>
            <a:ext cx="4392488" cy="830997"/>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a:t>2.</a:t>
            </a:r>
            <a:r>
              <a:rPr lang="zh-CN" altLang="zh-CN" sz="2400" dirty="0"/>
              <a:t>下列对原文</a:t>
            </a:r>
            <a:r>
              <a:rPr lang="zh-CN" altLang="zh-CN" sz="2400" b="1" dirty="0">
                <a:solidFill>
                  <a:srgbClr val="FF0000"/>
                </a:solidFill>
              </a:rPr>
              <a:t>论证</a:t>
            </a:r>
            <a:r>
              <a:rPr lang="zh-CN" altLang="zh-CN" sz="2400" dirty="0"/>
              <a:t>的相关分析，不正确的一项是</a:t>
            </a:r>
            <a:r>
              <a:rPr lang="en-US" altLang="zh-CN" sz="2400" dirty="0"/>
              <a:t>(3</a:t>
            </a:r>
            <a:r>
              <a:rPr lang="zh-CN" altLang="zh-CN" sz="2400" dirty="0"/>
              <a:t>分</a:t>
            </a:r>
            <a:r>
              <a:rPr lang="en-US" altLang="zh-CN" sz="2400" dirty="0"/>
              <a:t>)</a:t>
            </a:r>
            <a:endParaRPr lang="zh-CN" altLang="en-US" sz="2400" dirty="0"/>
          </a:p>
        </p:txBody>
      </p:sp>
      <p:sp>
        <p:nvSpPr>
          <p:cNvPr id="8" name="TextBox 7"/>
          <p:cNvSpPr txBox="1"/>
          <p:nvPr/>
        </p:nvSpPr>
        <p:spPr>
          <a:xfrm>
            <a:off x="4572000" y="4695408"/>
            <a:ext cx="4389000" cy="830997"/>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smtClean="0"/>
              <a:t>3.</a:t>
            </a:r>
            <a:r>
              <a:rPr lang="zh-CN" altLang="zh-CN" sz="2400" dirty="0" smtClean="0"/>
              <a:t>根据</a:t>
            </a:r>
            <a:r>
              <a:rPr lang="zh-CN" altLang="zh-CN" sz="2400" dirty="0"/>
              <a:t>原文内容，下列</a:t>
            </a:r>
            <a:r>
              <a:rPr lang="zh-CN" altLang="zh-CN" sz="2400" b="1" dirty="0" smtClean="0">
                <a:solidFill>
                  <a:srgbClr val="FF0000"/>
                </a:solidFill>
              </a:rPr>
              <a:t>说法</a:t>
            </a:r>
            <a:r>
              <a:rPr lang="zh-CN" altLang="en-US" sz="2400" b="1" dirty="0" smtClean="0">
                <a:solidFill>
                  <a:srgbClr val="0000FF"/>
                </a:solidFill>
              </a:rPr>
              <a:t>（</a:t>
            </a:r>
            <a:r>
              <a:rPr lang="zh-CN" altLang="zh-CN" sz="2400" b="1" dirty="0" smtClean="0">
                <a:solidFill>
                  <a:srgbClr val="0000FF"/>
                </a:solidFill>
              </a:rPr>
              <a:t>不</a:t>
            </a:r>
            <a:r>
              <a:rPr lang="zh-CN" altLang="en-US" sz="2400" b="1" dirty="0" smtClean="0">
                <a:solidFill>
                  <a:srgbClr val="0000FF"/>
                </a:solidFill>
              </a:rPr>
              <a:t>）</a:t>
            </a:r>
            <a:r>
              <a:rPr lang="zh-CN" altLang="zh-CN" sz="2400" dirty="0" smtClean="0"/>
              <a:t>正确</a:t>
            </a:r>
            <a:r>
              <a:rPr lang="zh-CN" altLang="zh-CN" sz="2400" dirty="0"/>
              <a:t>的一项是</a:t>
            </a:r>
            <a:r>
              <a:rPr lang="en-US" altLang="zh-CN" sz="2400" dirty="0"/>
              <a:t>(3</a:t>
            </a:r>
            <a:r>
              <a:rPr lang="zh-CN" altLang="zh-CN" sz="2400" dirty="0"/>
              <a:t>分</a:t>
            </a:r>
            <a:r>
              <a:rPr lang="en-US" altLang="zh-CN" sz="2400" dirty="0"/>
              <a:t>)</a:t>
            </a:r>
            <a:endParaRPr lang="zh-CN" altLang="en-US" sz="2400" dirty="0"/>
          </a:p>
        </p:txBody>
      </p:sp>
      <p:sp>
        <p:nvSpPr>
          <p:cNvPr id="15" name="圆角矩形 14"/>
          <p:cNvSpPr/>
          <p:nvPr/>
        </p:nvSpPr>
        <p:spPr>
          <a:xfrm>
            <a:off x="2627784" y="116632"/>
            <a:ext cx="4320480"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rgbClr val="FFFF00"/>
                </a:solidFill>
                <a:latin typeface="黑体" panose="02010609060101010101" pitchFamily="49" charset="-122"/>
                <a:ea typeface="黑体" panose="02010609060101010101" pitchFamily="49" charset="-122"/>
              </a:rPr>
              <a:t>全国</a:t>
            </a:r>
            <a:r>
              <a:rPr lang="en-US" altLang="zh-CN" sz="4800" b="1" dirty="0" err="1" smtClean="0">
                <a:solidFill>
                  <a:srgbClr val="FFFF00"/>
                </a:solidFill>
                <a:latin typeface="黑体" panose="02010609060101010101" pitchFamily="49" charset="-122"/>
                <a:ea typeface="黑体" panose="02010609060101010101" pitchFamily="49" charset="-122"/>
              </a:rPr>
              <a:t>ⅠⅡⅢ</a:t>
            </a:r>
            <a:r>
              <a:rPr lang="zh-CN" altLang="en-US" sz="4800" b="1" dirty="0" smtClean="0">
                <a:solidFill>
                  <a:srgbClr val="FFFF00"/>
                </a:solidFill>
                <a:latin typeface="黑体" panose="02010609060101010101" pitchFamily="49" charset="-122"/>
                <a:ea typeface="黑体" panose="02010609060101010101" pitchFamily="49" charset="-122"/>
              </a:rPr>
              <a:t>卷</a:t>
            </a:r>
            <a:endParaRPr lang="zh-CN" altLang="en-US" sz="4800" b="1" dirty="0">
              <a:solidFill>
                <a:srgbClr val="FFFF00"/>
              </a:solidFill>
              <a:latin typeface="黑体" panose="02010609060101010101" pitchFamily="49" charset="-122"/>
              <a:ea typeface="黑体" panose="02010609060101010101" pitchFamily="49" charset="-122"/>
            </a:endParaRPr>
          </a:p>
        </p:txBody>
      </p:sp>
      <p:sp>
        <p:nvSpPr>
          <p:cNvPr id="16" name="圆角矩形 15"/>
          <p:cNvSpPr/>
          <p:nvPr/>
        </p:nvSpPr>
        <p:spPr>
          <a:xfrm>
            <a:off x="168476" y="2991059"/>
            <a:ext cx="3563888"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00"/>
                </a:solidFill>
              </a:rPr>
              <a:t>Ⅱ</a:t>
            </a:r>
            <a:r>
              <a:rPr lang="zh-CN" altLang="zh-CN" sz="3200" dirty="0"/>
              <a:t>被遗忘权</a:t>
            </a:r>
            <a:r>
              <a:rPr lang="zh-CN" altLang="en-US" sz="3200" b="1" dirty="0" smtClean="0">
                <a:solidFill>
                  <a:srgbClr val="FFFF00"/>
                </a:solidFill>
              </a:rPr>
              <a:t>（</a:t>
            </a:r>
            <a:r>
              <a:rPr lang="en-US" altLang="zh-CN" sz="3200" b="1" dirty="0" smtClean="0">
                <a:solidFill>
                  <a:srgbClr val="FFFF00"/>
                </a:solidFill>
              </a:rPr>
              <a:t>9</a:t>
            </a:r>
            <a:r>
              <a:rPr lang="zh-CN" altLang="en-US" sz="3200" b="1" dirty="0" smtClean="0">
                <a:solidFill>
                  <a:srgbClr val="FFFF00"/>
                </a:solidFill>
              </a:rPr>
              <a:t>分）</a:t>
            </a:r>
            <a:endParaRPr lang="en-US" altLang="zh-CN" sz="3200" b="1" dirty="0" smtClean="0">
              <a:solidFill>
                <a:srgbClr val="FFFF00"/>
              </a:solidFill>
            </a:endParaRPr>
          </a:p>
          <a:p>
            <a:pPr algn="ctr"/>
            <a:r>
              <a:rPr lang="en-US" altLang="zh-CN" sz="2800" b="1" dirty="0" smtClean="0">
                <a:solidFill>
                  <a:srgbClr val="FFFF00"/>
                </a:solidFill>
              </a:rPr>
              <a:t>969</a:t>
            </a:r>
            <a:r>
              <a:rPr lang="zh-CN" altLang="en-US" sz="2800" b="1" dirty="0" smtClean="0">
                <a:solidFill>
                  <a:srgbClr val="FFFF00"/>
                </a:solidFill>
              </a:rPr>
              <a:t>字</a:t>
            </a:r>
            <a:endParaRPr lang="zh-CN" altLang="en-US" sz="2800" b="1" dirty="0">
              <a:solidFill>
                <a:srgbClr val="FFFF00"/>
              </a:solidFill>
            </a:endParaRPr>
          </a:p>
        </p:txBody>
      </p:sp>
      <p:sp>
        <p:nvSpPr>
          <p:cNvPr id="19" name="圆角矩形 18"/>
          <p:cNvSpPr/>
          <p:nvPr/>
        </p:nvSpPr>
        <p:spPr>
          <a:xfrm>
            <a:off x="152400" y="4374276"/>
            <a:ext cx="3563888" cy="1286971"/>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00"/>
                </a:solidFill>
              </a:rPr>
              <a:t>Ⅲ</a:t>
            </a:r>
            <a:r>
              <a:rPr lang="zh-CN" altLang="zh-CN" sz="3200" dirty="0"/>
              <a:t>文明多样性与命运共同体</a:t>
            </a:r>
            <a:r>
              <a:rPr lang="zh-CN" altLang="en-US" sz="3200" b="1" dirty="0" smtClean="0">
                <a:solidFill>
                  <a:srgbClr val="FFFF00"/>
                </a:solidFill>
              </a:rPr>
              <a:t>（</a:t>
            </a:r>
            <a:r>
              <a:rPr lang="en-US" altLang="zh-CN" sz="3200" b="1" dirty="0" smtClean="0">
                <a:solidFill>
                  <a:srgbClr val="FFFF00"/>
                </a:solidFill>
              </a:rPr>
              <a:t>9</a:t>
            </a:r>
            <a:r>
              <a:rPr lang="zh-CN" altLang="en-US" sz="3200" b="1" dirty="0" smtClean="0">
                <a:solidFill>
                  <a:srgbClr val="FFFF00"/>
                </a:solidFill>
              </a:rPr>
              <a:t>分）</a:t>
            </a:r>
            <a:endParaRPr lang="en-US" altLang="zh-CN" sz="3200" b="1" dirty="0" smtClean="0">
              <a:solidFill>
                <a:srgbClr val="FFFF00"/>
              </a:solidFill>
            </a:endParaRPr>
          </a:p>
          <a:p>
            <a:pPr algn="ctr"/>
            <a:r>
              <a:rPr lang="en-US" altLang="zh-CN" sz="2800" b="1" dirty="0" smtClean="0">
                <a:solidFill>
                  <a:srgbClr val="FFFF00"/>
                </a:solidFill>
              </a:rPr>
              <a:t>1003</a:t>
            </a:r>
            <a:r>
              <a:rPr lang="zh-CN" altLang="en-US" sz="2800" b="1" dirty="0" smtClean="0">
                <a:solidFill>
                  <a:srgbClr val="FFFF00"/>
                </a:solidFill>
              </a:rPr>
              <a:t>字</a:t>
            </a:r>
            <a:endParaRPr lang="zh-CN" altLang="en-US" sz="2800" b="1" dirty="0">
              <a:solidFill>
                <a:srgbClr val="FFFF00"/>
              </a:solidFill>
            </a:endParaRPr>
          </a:p>
        </p:txBody>
      </p:sp>
      <p:sp>
        <p:nvSpPr>
          <p:cNvPr id="22" name="左大括号 21"/>
          <p:cNvSpPr/>
          <p:nvPr/>
        </p:nvSpPr>
        <p:spPr>
          <a:xfrm>
            <a:off x="3851920" y="1556792"/>
            <a:ext cx="1152128" cy="43204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右大括号 26"/>
          <p:cNvSpPr/>
          <p:nvPr/>
        </p:nvSpPr>
        <p:spPr>
          <a:xfrm>
            <a:off x="3419872" y="1395090"/>
            <a:ext cx="864096" cy="460851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椭圆形标注 27"/>
          <p:cNvSpPr/>
          <p:nvPr/>
        </p:nvSpPr>
        <p:spPr>
          <a:xfrm>
            <a:off x="6588224" y="6136397"/>
            <a:ext cx="2376264" cy="721603"/>
          </a:xfrm>
          <a:prstGeom prst="wedgeEllipseCallout">
            <a:avLst>
              <a:gd name="adj1" fmla="val -17491"/>
              <a:gd name="adj2" fmla="val -125231"/>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设题相同</a:t>
            </a:r>
            <a:endParaRPr lang="zh-CN" altLang="en-US" b="1" dirty="0"/>
          </a:p>
        </p:txBody>
      </p:sp>
      <p:sp>
        <p:nvSpPr>
          <p:cNvPr id="29" name="矩形标注 28"/>
          <p:cNvSpPr/>
          <p:nvPr/>
        </p:nvSpPr>
        <p:spPr>
          <a:xfrm>
            <a:off x="157768" y="5877272"/>
            <a:ext cx="4270216" cy="792088"/>
          </a:xfrm>
          <a:prstGeom prst="wedgeRectCallout">
            <a:avLst>
              <a:gd name="adj1" fmla="val -12268"/>
              <a:gd name="adj2" fmla="val -76244"/>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赋分相同</a:t>
            </a:r>
            <a:r>
              <a:rPr lang="en-US" altLang="zh-CN" sz="2000" b="1" dirty="0" smtClean="0"/>
              <a:t>,</a:t>
            </a:r>
            <a:r>
              <a:rPr lang="zh-CN" altLang="en-US" sz="2000" b="1" dirty="0" smtClean="0"/>
              <a:t>字数相当</a:t>
            </a:r>
            <a:r>
              <a:rPr lang="en-US" altLang="zh-CN" sz="2000" b="1" dirty="0" smtClean="0"/>
              <a:t>,</a:t>
            </a:r>
            <a:r>
              <a:rPr lang="zh-CN" altLang="en-US" sz="2000" b="1" dirty="0" smtClean="0"/>
              <a:t>内容不同</a:t>
            </a:r>
            <a:endParaRPr lang="zh-CN" altLang="en-US" sz="2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528" y="476672"/>
            <a:ext cx="6912768" cy="6381328"/>
          </a:xfrm>
          <a:solidFill>
            <a:schemeClr val="bg1"/>
          </a:solidFill>
        </p:spPr>
        <p:txBody>
          <a:bodyPr>
            <a:normAutofit fontScale="32500" lnSpcReduction="20000"/>
          </a:bodyPr>
          <a:lstStyle/>
          <a:p>
            <a:endParaRPr lang="en-US" altLang="zh-CN" dirty="0" smtClean="0"/>
          </a:p>
          <a:p>
            <a:r>
              <a:rPr lang="zh-CN" altLang="zh-CN" sz="4300" b="1" dirty="0"/>
              <a:t>阅读下面的文字，完成</a:t>
            </a:r>
            <a:r>
              <a:rPr lang="en-US" altLang="zh-CN" sz="4300" b="1" dirty="0"/>
              <a:t>1~3</a:t>
            </a:r>
            <a:r>
              <a:rPr lang="zh-CN" altLang="zh-CN" sz="4300" b="1" dirty="0"/>
              <a:t>题。</a:t>
            </a:r>
            <a:endParaRPr lang="en-US" altLang="zh-CN" sz="4300" dirty="0" smtClean="0"/>
          </a:p>
          <a:p>
            <a:r>
              <a:rPr lang="zh-CN" altLang="zh-CN" sz="4300" dirty="0">
                <a:latin typeface="华文中宋" panose="02010600040101010101" pitchFamily="2" charset="-122"/>
                <a:ea typeface="华文中宋" panose="02010600040101010101" pitchFamily="2" charset="-122"/>
              </a:rPr>
              <a:t>对城市而言，文明弹性是一个城市体在生存、创新、适应、应变等方面的综合状态、综合能力，是公共性与私人性之间、多样性与共同性之间、稳定性与变迁性之间、柔性与刚性之间的动态和谐，过于绵柔、松散，或者过于刚硬、密集，都是弹性不足或丧失的表现，是城市体出现危机的表征。当代城市社会，尤其需要关注以下文明弹性问题。</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其一，空间弹性。城市具有良好空间弹性的一个重要表现，是空间的私人性与公共性关系能够得到较为合理的处理。任何城市空间都是私人性与公共性的统一，</a:t>
            </a:r>
            <a:r>
              <a:rPr lang="zh-CN" altLang="zh-CN" sz="4300" b="1" dirty="0">
                <a:solidFill>
                  <a:srgbClr val="FF0000"/>
                </a:solidFill>
                <a:latin typeface="华文中宋" panose="02010600040101010101" pitchFamily="2" charset="-122"/>
                <a:ea typeface="华文中宋" panose="02010600040101010101" pitchFamily="2" charset="-122"/>
              </a:rPr>
              <a:t>空间弹性的核心问题，就是如何实现空间的公共性与私人性的有机统一、</a:t>
            </a:r>
            <a:r>
              <a:rPr lang="en-US" altLang="zh-CN" sz="4300" b="1" dirty="0">
                <a:solidFill>
                  <a:srgbClr val="FF0000"/>
                </a:solidFill>
                <a:latin typeface="华文中宋" panose="02010600040101010101" pitchFamily="2" charset="-122"/>
                <a:ea typeface="华文中宋" panose="02010600040101010101" pitchFamily="2" charset="-122"/>
              </a:rPr>
              <a:t> </a:t>
            </a:r>
            <a:r>
              <a:rPr lang="zh-CN" altLang="zh-CN" sz="4300" b="1" dirty="0">
                <a:solidFill>
                  <a:srgbClr val="FF0000"/>
                </a:solidFill>
                <a:latin typeface="华文中宋" panose="02010600040101010101" pitchFamily="2" charset="-122"/>
                <a:ea typeface="华文中宋" panose="02010600040101010101" pitchFamily="2" charset="-122"/>
              </a:rPr>
              <a:t>具体转换。</a:t>
            </a:r>
            <a:r>
              <a:rPr lang="zh-CN" altLang="zh-CN" sz="4300" dirty="0">
                <a:latin typeface="华文中宋" panose="02010600040101010101" pitchFamily="2" charset="-122"/>
                <a:ea typeface="华文中宋" panose="02010600040101010101" pitchFamily="2" charset="-122"/>
              </a:rPr>
              <a:t>片面地强调空间的公共性或片面地强调空间的私人性，都会</a:t>
            </a:r>
            <a:r>
              <a:rPr lang="zh-CN" altLang="zh-CN" sz="4300" b="1" dirty="0">
                <a:solidFill>
                  <a:srgbClr val="FF0000"/>
                </a:solidFill>
                <a:latin typeface="华文中宋" panose="02010600040101010101" pitchFamily="2" charset="-122"/>
                <a:ea typeface="华文中宋" panose="02010600040101010101" pitchFamily="2" charset="-122"/>
              </a:rPr>
              <a:t>使城市发展失去基础</a:t>
            </a:r>
            <a:r>
              <a:rPr lang="zh-CN" altLang="zh-CN" sz="4300" dirty="0">
                <a:latin typeface="华文中宋" panose="02010600040101010101" pitchFamily="2" charset="-122"/>
                <a:ea typeface="华文中宋" panose="02010600040101010101" pitchFamily="2" charset="-122"/>
              </a:rPr>
              <a:t>，目前，人们更多地要求空间的私人性，注重把空间固化为永恒的私人所有物、占有物。这种以私人化为核心的空间固化倾向，造成</a:t>
            </a:r>
            <a:r>
              <a:rPr lang="zh-CN" altLang="zh-CN" sz="4300" b="1" dirty="0">
                <a:solidFill>
                  <a:srgbClr val="FF0000"/>
                </a:solidFill>
                <a:latin typeface="华文中宋" panose="02010600040101010101" pitchFamily="2" charset="-122"/>
                <a:ea typeface="华文中宋" panose="02010600040101010101" pitchFamily="2" charset="-122"/>
              </a:rPr>
              <a:t>城市空间弹性不足，正在成为制约城市发展的一个重要原因</a:t>
            </a:r>
            <a:r>
              <a:rPr lang="zh-CN" altLang="zh-CN" sz="4300" dirty="0">
                <a:latin typeface="华文中宋" panose="02010600040101010101" pitchFamily="2" charset="-122"/>
                <a:ea typeface="华文中宋" panose="02010600040101010101" pitchFamily="2" charset="-122"/>
              </a:rPr>
              <a:t>。</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二，制度弹性，一种较为理想的、有弹性的城市制度，是能够在秩序与活力、生存与发展间取得相对平衡的制度。城市有其发展周期、发展阶段，对一个正在兴起的城市而言，其主要任务是聚集更多的发展资源、激活发展活力，而对一个已经发展起来的城市而言，人们会更为注重城市制度的稳定功能。但问题在于，即使是正在崛起的城市，也需要面对秩序与稳定的问题；即使是一个已经发展起来的城市，也需要面对新活力的激活问题。过于注重某种形式的城市制度，过于注重城市制度的某种目标，</a:t>
            </a:r>
            <a:r>
              <a:rPr lang="zh-CN" altLang="zh-CN" sz="4300" b="1" dirty="0">
                <a:solidFill>
                  <a:srgbClr val="FF0000"/>
                </a:solidFill>
                <a:latin typeface="华文中宋" panose="02010600040101010101" pitchFamily="2" charset="-122"/>
                <a:ea typeface="华文中宋" panose="02010600040101010101" pitchFamily="2" charset="-122"/>
              </a:rPr>
              <a:t>都是城市制度弹性不足，走向僵化的表现，都会妨害城市发展。</a:t>
            </a:r>
            <a:endParaRPr lang="zh-CN" altLang="zh-CN" sz="4300" b="1" dirty="0">
              <a:solidFill>
                <a:srgbClr val="FF0000"/>
              </a:solidFill>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其三，意义弹性。所谓城市的意义弹性，是指城市能够同时满足多样人群的不同层面的意义需要，并能够使不同的意义与价值在总体上达到平衡与和谐，</a:t>
            </a:r>
            <a:r>
              <a:rPr lang="zh-CN" altLang="zh-CN" sz="4300" b="1" dirty="0">
                <a:solidFill>
                  <a:srgbClr val="FF0000"/>
                </a:solidFill>
                <a:latin typeface="华文中宋" panose="02010600040101010101" pitchFamily="2" charset="-122"/>
                <a:ea typeface="华文中宋" panose="02010600040101010101" pitchFamily="2" charset="-122"/>
              </a:rPr>
              <a:t>不断形成具体的意义共同性</a:t>
            </a:r>
            <a:r>
              <a:rPr lang="zh-CN" altLang="zh-CN" sz="4300" dirty="0">
                <a:latin typeface="华文中宋" panose="02010600040101010101" pitchFamily="2" charset="-122"/>
                <a:ea typeface="华文中宋" panose="02010600040101010101" pitchFamily="2" charset="-122"/>
              </a:rPr>
              <a:t>。当一个城市体只允许一种、一个层面的意义存在时，这个城市体可能繁荣一时，但必然会走向衰落。当一个城市体只能满足某一类人的意义追求、意义需要时，这个城市体也往往会丧失活力。当一个城市体被某一类型的意义体系固化时，这个城市体往往不具有综合吸纳力、发展潜力。启蒙主义的片面化，理性主义的片面化，世俗主义的片面化，神圣主义的片面化，都会导致</a:t>
            </a:r>
            <a:r>
              <a:rPr lang="zh-CN" altLang="zh-CN" sz="4300" b="1" dirty="0">
                <a:solidFill>
                  <a:srgbClr val="FF0000"/>
                </a:solidFill>
                <a:latin typeface="华文中宋" panose="02010600040101010101" pitchFamily="2" charset="-122"/>
                <a:ea typeface="华文中宋" panose="02010600040101010101" pitchFamily="2" charset="-122"/>
              </a:rPr>
              <a:t>城市意义弹性的减弱，都会从根基处危害城市的健康可持续发展。</a:t>
            </a:r>
            <a:endParaRPr lang="zh-CN" altLang="zh-CN" sz="4300" b="1" dirty="0">
              <a:solidFill>
                <a:srgbClr val="FF0000"/>
              </a:solidFill>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综上所述，保持城市的空间弹性、制度弹性、意义弹性，并以此为基础，把握城市的类型构成与历史，建构城市命运共同体，对于城市社会的健康发展而言，是意义重大的。</a:t>
            </a:r>
            <a:endParaRPr lang="zh-CN" altLang="en-US" sz="4300" b="1" dirty="0">
              <a:latin typeface="华文中宋" panose="02010600040101010101" pitchFamily="2" charset="-122"/>
              <a:ea typeface="华文中宋" panose="02010600040101010101" pitchFamily="2" charset="-122"/>
            </a:endParaRPr>
          </a:p>
        </p:txBody>
      </p:sp>
      <p:sp>
        <p:nvSpPr>
          <p:cNvPr id="4" name="流程图: 过程 3"/>
          <p:cNvSpPr/>
          <p:nvPr/>
        </p:nvSpPr>
        <p:spPr>
          <a:xfrm>
            <a:off x="6732240" y="692696"/>
            <a:ext cx="2411760" cy="5112568"/>
          </a:xfrm>
          <a:prstGeom prst="flowChartProcess">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a:t>1</a:t>
            </a:r>
            <a:r>
              <a:rPr lang="zh-CN" altLang="zh-CN" sz="1600" dirty="0"/>
              <a:t>．下列关于原文内容的理解和分析，正确的一项是（</a:t>
            </a:r>
            <a:r>
              <a:rPr lang="en-US" altLang="zh-CN" sz="1600" dirty="0"/>
              <a:t>3</a:t>
            </a:r>
            <a:r>
              <a:rPr lang="zh-CN" altLang="zh-CN" sz="1600" dirty="0"/>
              <a:t>分）</a:t>
            </a:r>
            <a:endParaRPr lang="zh-CN" altLang="zh-CN" sz="1600" dirty="0"/>
          </a:p>
          <a:p>
            <a:r>
              <a:rPr lang="en-US" altLang="zh-CN" sz="1600" dirty="0"/>
              <a:t>A</a:t>
            </a:r>
            <a:r>
              <a:rPr lang="zh-CN" altLang="zh-CN" sz="1600" dirty="0"/>
              <a:t>．当前城市空间弹性核心的问题是缺乏</a:t>
            </a:r>
            <a:r>
              <a:rPr lang="zh-CN" altLang="zh-CN" sz="1600" b="1" dirty="0">
                <a:solidFill>
                  <a:srgbClr val="FFFF00"/>
                </a:solidFill>
              </a:rPr>
              <a:t>有机统一</a:t>
            </a:r>
            <a:r>
              <a:rPr lang="zh-CN" altLang="zh-CN" sz="1600" dirty="0"/>
              <a:t>，这使得城市发展丧失了基础</a:t>
            </a:r>
            <a:r>
              <a:rPr lang="zh-CN" altLang="zh-CN" sz="1600" dirty="0" smtClean="0"/>
              <a:t>。</a:t>
            </a:r>
            <a:endParaRPr lang="zh-CN" altLang="zh-CN" sz="1600" dirty="0"/>
          </a:p>
          <a:p>
            <a:r>
              <a:rPr lang="en-US" altLang="zh-CN" sz="1600" dirty="0"/>
              <a:t>B</a:t>
            </a:r>
            <a:r>
              <a:rPr lang="zh-CN" altLang="zh-CN" sz="1600" dirty="0"/>
              <a:t>．已发展的城市和崛起中的城市都面临着激活活力的问题，也都需要有制度弹性。</a:t>
            </a:r>
            <a:endParaRPr lang="zh-CN" altLang="zh-CN" sz="1600" dirty="0"/>
          </a:p>
          <a:p>
            <a:r>
              <a:rPr lang="en-US" altLang="zh-CN" sz="1600" dirty="0"/>
              <a:t>C</a:t>
            </a:r>
            <a:r>
              <a:rPr lang="zh-CN" altLang="zh-CN" sz="1600" dirty="0"/>
              <a:t>．城市的意义对不同的人群来说是不一样的，城市体</a:t>
            </a:r>
            <a:r>
              <a:rPr lang="zh-CN" altLang="zh-CN" sz="1600" b="1" dirty="0">
                <a:solidFill>
                  <a:srgbClr val="FFFF00"/>
                </a:solidFill>
              </a:rPr>
              <a:t>需要一种抽象的意义共同性</a:t>
            </a:r>
            <a:r>
              <a:rPr lang="zh-CN" altLang="zh-CN" sz="1600" dirty="0"/>
              <a:t>。</a:t>
            </a:r>
            <a:endParaRPr lang="zh-CN" altLang="zh-CN" sz="1600" dirty="0"/>
          </a:p>
          <a:p>
            <a:r>
              <a:rPr lang="en-US" altLang="zh-CN" sz="1600" dirty="0"/>
              <a:t>D</a:t>
            </a:r>
            <a:r>
              <a:rPr lang="zh-CN" altLang="zh-CN" sz="1600" dirty="0"/>
              <a:t>．在诸多原因中，</a:t>
            </a:r>
            <a:r>
              <a:rPr lang="zh-CN" altLang="zh-CN" sz="1600" b="1" dirty="0">
                <a:solidFill>
                  <a:srgbClr val="FFFF00"/>
                </a:solidFill>
              </a:rPr>
              <a:t>空间、制度及意义三者的弹性不足是影响城市发展的根本原因</a:t>
            </a:r>
            <a:r>
              <a:rPr lang="zh-CN" altLang="zh-CN" sz="1600" dirty="0"/>
              <a:t>。</a:t>
            </a:r>
            <a:endParaRPr lang="zh-CN" altLang="zh-CN" sz="1600" b="1" dirty="0"/>
          </a:p>
        </p:txBody>
      </p:sp>
      <p:cxnSp>
        <p:nvCxnSpPr>
          <p:cNvPr id="6" name="直接连接符 5"/>
          <p:cNvCxnSpPr/>
          <p:nvPr/>
        </p:nvCxnSpPr>
        <p:spPr>
          <a:xfrm flipV="1">
            <a:off x="6300192" y="1793424"/>
            <a:ext cx="432048" cy="26742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241230" y="3717032"/>
            <a:ext cx="491010" cy="86409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80112" y="2852936"/>
            <a:ext cx="1120961" cy="186601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380312" y="5805264"/>
            <a:ext cx="144016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答案：</a:t>
            </a:r>
            <a:r>
              <a:rPr lang="en-US" altLang="zh-CN" b="1" dirty="0" smtClean="0">
                <a:solidFill>
                  <a:srgbClr val="FF0000"/>
                </a:solidFill>
              </a:rPr>
              <a:t>B</a:t>
            </a:r>
            <a:endParaRPr lang="zh-CN" altLang="en-US" b="1" dirty="0">
              <a:solidFill>
                <a:srgbClr val="FF0000"/>
              </a:solidFill>
            </a:endParaRPr>
          </a:p>
        </p:txBody>
      </p:sp>
      <p:sp>
        <p:nvSpPr>
          <p:cNvPr id="19" name="矩形 18"/>
          <p:cNvSpPr/>
          <p:nvPr/>
        </p:nvSpPr>
        <p:spPr>
          <a:xfrm>
            <a:off x="1259632" y="0"/>
            <a:ext cx="6120680" cy="57606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FFFF00"/>
                </a:solidFill>
              </a:rPr>
              <a:t>重点试题分析：根据题意找区间，分析辨别得答案</a:t>
            </a:r>
            <a:endParaRPr lang="zh-CN" altLang="en-US" sz="2000" b="1" dirty="0">
              <a:solidFill>
                <a:srgbClr val="FFFF00"/>
              </a:solidFill>
            </a:endParaRPr>
          </a:p>
        </p:txBody>
      </p:sp>
      <p:cxnSp>
        <p:nvCxnSpPr>
          <p:cNvPr id="12" name="直接连接符 11"/>
          <p:cNvCxnSpPr/>
          <p:nvPr/>
        </p:nvCxnSpPr>
        <p:spPr>
          <a:xfrm>
            <a:off x="5732512" y="4293096"/>
            <a:ext cx="1120961" cy="57825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292080" y="5023747"/>
            <a:ext cx="1713793" cy="56549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ppt_x"/>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additive="base">
                                        <p:cTn id="77" dur="500" fill="hold"/>
                                        <p:tgtEl>
                                          <p:spTgt spid="15"/>
                                        </p:tgtEl>
                                        <p:attrNameLst>
                                          <p:attrName>ppt_x</p:attrName>
                                        </p:attrNameLst>
                                      </p:cBhvr>
                                      <p:tavLst>
                                        <p:tav tm="0">
                                          <p:val>
                                            <p:strVal val="#ppt_x"/>
                                          </p:val>
                                        </p:tav>
                                        <p:tav tm="100000">
                                          <p:val>
                                            <p:strVal val="#ppt_x"/>
                                          </p:val>
                                        </p:tav>
                                      </p:tavLst>
                                    </p:anim>
                                    <p:anim calcmode="lin" valueType="num">
                                      <p:cBhvr additive="base">
                                        <p:cTn id="7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528" y="476672"/>
            <a:ext cx="6912768" cy="6381328"/>
          </a:xfrm>
          <a:solidFill>
            <a:schemeClr val="bg1"/>
          </a:solidFill>
        </p:spPr>
        <p:txBody>
          <a:bodyPr>
            <a:normAutofit fontScale="32500" lnSpcReduction="20000"/>
          </a:bodyPr>
          <a:lstStyle/>
          <a:p>
            <a:endParaRPr lang="en-US" altLang="zh-CN" dirty="0" smtClean="0"/>
          </a:p>
          <a:p>
            <a:r>
              <a:rPr lang="zh-CN" altLang="zh-CN" sz="4300" b="1" dirty="0"/>
              <a:t>阅读下面的文字，完成</a:t>
            </a:r>
            <a:r>
              <a:rPr lang="en-US" altLang="zh-CN" sz="4300" b="1" dirty="0"/>
              <a:t>1~3</a:t>
            </a:r>
            <a:r>
              <a:rPr lang="zh-CN" altLang="zh-CN" sz="4300" b="1" dirty="0"/>
              <a:t>题。</a:t>
            </a:r>
            <a:endParaRPr lang="en-US" altLang="zh-CN" sz="4300" dirty="0" smtClean="0"/>
          </a:p>
          <a:p>
            <a:r>
              <a:rPr lang="zh-CN" altLang="zh-CN" sz="4300" dirty="0">
                <a:latin typeface="华文中宋" panose="02010600040101010101" pitchFamily="2" charset="-122"/>
                <a:ea typeface="华文中宋" panose="02010600040101010101" pitchFamily="2" charset="-122"/>
              </a:rPr>
              <a:t>对城市而言，文明弹性是一个城市体在生存、创新、适应、应变等方面的综合状态、综合能力，是公共性与私人性之间、多样性与共同性之间、稳定性与变迁性之间、柔性与刚性之间的动态和谐，过于绵柔、松散，或者过于刚硬、密集，都是弹性不足或丧失的表现，是城市体出现危机的表征。当代城市社会，尤其需要关注以下文明弹性问题。</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一，空间弹性。城市具有良好空间弹性的一个重要表现，是空间的私人性与公共性关系能够得到较为合理的处理。任何城市空间都是私人性与公共性的统一，空间弹性的核心问题，就是如何实现空间的公共性与私人性的有机统一、</a:t>
            </a:r>
            <a:r>
              <a:rPr lang="en-US" altLang="zh-CN" sz="4300" dirty="0">
                <a:latin typeface="华文中宋" panose="02010600040101010101" pitchFamily="2" charset="-122"/>
                <a:ea typeface="华文中宋" panose="02010600040101010101" pitchFamily="2" charset="-122"/>
              </a:rPr>
              <a:t> </a:t>
            </a:r>
            <a:r>
              <a:rPr lang="zh-CN" altLang="zh-CN" sz="4300" dirty="0">
                <a:latin typeface="华文中宋" panose="02010600040101010101" pitchFamily="2" charset="-122"/>
                <a:ea typeface="华文中宋" panose="02010600040101010101" pitchFamily="2" charset="-122"/>
              </a:rPr>
              <a:t>具体转换。片面地强调空间的公共性或片面地强调空间的私人性，都会使城市发展失去基础，目前，人们更多地要求空间的私人性，注重把空间固化为永恒的私人所有物、占有物。这种以私人化为核心的空间固化倾向，造成城市空间弹性不足，正在成为制约城市发展的一个重要原因。</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其二，制度弹性，一种较为理想的、有弹性的城市制度，是能够在秩序与活力、生存与发展间取得相对平衡的制度。城市有其发展周期、发展阶段，</a:t>
            </a:r>
            <a:r>
              <a:rPr lang="zh-CN" altLang="zh-CN" sz="4300" b="1" dirty="0">
                <a:solidFill>
                  <a:srgbClr val="FF0000"/>
                </a:solidFill>
                <a:latin typeface="华文中宋" panose="02010600040101010101" pitchFamily="2" charset="-122"/>
                <a:ea typeface="华文中宋" panose="02010600040101010101" pitchFamily="2" charset="-122"/>
              </a:rPr>
              <a:t>对一个正在兴起的城市而言，其主要任务是聚集更多的发展资源、激活发展活力</a:t>
            </a:r>
            <a:r>
              <a:rPr lang="zh-CN" altLang="zh-CN" sz="4300" dirty="0">
                <a:latin typeface="华文中宋" panose="02010600040101010101" pitchFamily="2" charset="-122"/>
                <a:ea typeface="华文中宋" panose="02010600040101010101" pitchFamily="2" charset="-122"/>
              </a:rPr>
              <a:t>，而</a:t>
            </a:r>
            <a:r>
              <a:rPr lang="zh-CN" altLang="zh-CN" sz="4300" b="1" dirty="0">
                <a:solidFill>
                  <a:srgbClr val="FF0000"/>
                </a:solidFill>
                <a:latin typeface="华文中宋" panose="02010600040101010101" pitchFamily="2" charset="-122"/>
                <a:ea typeface="华文中宋" panose="02010600040101010101" pitchFamily="2" charset="-122"/>
              </a:rPr>
              <a:t>对一个已经发展起来的城市而言，人们会更为注重城市制度的稳定功能</a:t>
            </a:r>
            <a:r>
              <a:rPr lang="zh-CN" altLang="zh-CN" sz="4300" dirty="0">
                <a:latin typeface="华文中宋" panose="02010600040101010101" pitchFamily="2" charset="-122"/>
                <a:ea typeface="华文中宋" panose="02010600040101010101" pitchFamily="2" charset="-122"/>
              </a:rPr>
              <a:t>。但问题在于，即使是正在崛起的城市，也需要面对秩序与稳定的问题；即使是一个已经发展起来的城市，也需要面对新活力的激活问题。过于注重某种形式的城市制度，过于注重城市制度的某种目标，都是城市制度弹性不足，走向僵化的表现，都会妨害城市发展。</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其三，意义弹性。所谓城市的意义弹性，是指城市能够同时满足多样人群的不同层面的意义需要，</a:t>
            </a:r>
            <a:r>
              <a:rPr lang="zh-CN" altLang="zh-CN" sz="4300" b="1" dirty="0">
                <a:solidFill>
                  <a:srgbClr val="FF0000"/>
                </a:solidFill>
                <a:latin typeface="华文中宋" panose="02010600040101010101" pitchFamily="2" charset="-122"/>
                <a:ea typeface="华文中宋" panose="02010600040101010101" pitchFamily="2" charset="-122"/>
              </a:rPr>
              <a:t>并能够使不同的意义与价值在总体上达到平衡与和谐</a:t>
            </a:r>
            <a:r>
              <a:rPr lang="zh-CN" altLang="zh-CN" sz="4300" dirty="0">
                <a:latin typeface="华文中宋" panose="02010600040101010101" pitchFamily="2" charset="-122"/>
                <a:ea typeface="华文中宋" panose="02010600040101010101" pitchFamily="2" charset="-122"/>
              </a:rPr>
              <a:t>，不断形成具体的意义共同性</a:t>
            </a:r>
            <a:r>
              <a:rPr lang="zh-CN" altLang="zh-CN" sz="4300" b="1" dirty="0">
                <a:solidFill>
                  <a:srgbClr val="FF0000"/>
                </a:solidFill>
                <a:latin typeface="华文中宋" panose="02010600040101010101" pitchFamily="2" charset="-122"/>
                <a:ea typeface="华文中宋" panose="02010600040101010101" pitchFamily="2" charset="-122"/>
              </a:rPr>
              <a:t>。</a:t>
            </a:r>
            <a:r>
              <a:rPr lang="zh-CN" altLang="zh-CN" sz="4300" b="1" dirty="0">
                <a:solidFill>
                  <a:srgbClr val="C00000"/>
                </a:solidFill>
                <a:latin typeface="华文中宋" panose="02010600040101010101" pitchFamily="2" charset="-122"/>
                <a:ea typeface="华文中宋" panose="02010600040101010101" pitchFamily="2" charset="-122"/>
              </a:rPr>
              <a:t>当一个城市体只允许一种、一个层面的意义存在时，这个城市体可能繁荣一时，但必然会走向衰落。当一个城市体只能满足某一类人的意义追求、意义需要时，这个城市体也往往会丧失活力</a:t>
            </a:r>
            <a:r>
              <a:rPr lang="zh-CN" altLang="zh-CN" sz="4300" dirty="0">
                <a:latin typeface="华文中宋" panose="02010600040101010101" pitchFamily="2" charset="-122"/>
                <a:ea typeface="华文中宋" panose="02010600040101010101" pitchFamily="2" charset="-122"/>
              </a:rPr>
              <a:t>。</a:t>
            </a:r>
            <a:r>
              <a:rPr lang="zh-CN" altLang="zh-CN" sz="4300" b="1" dirty="0">
                <a:solidFill>
                  <a:srgbClr val="FF0000"/>
                </a:solidFill>
                <a:latin typeface="华文中宋" panose="02010600040101010101" pitchFamily="2" charset="-122"/>
                <a:ea typeface="华文中宋" panose="02010600040101010101" pitchFamily="2" charset="-122"/>
              </a:rPr>
              <a:t>当一个城市体被某一类型的意义体系固化时，这个城市体往往不具有综合吸纳力、发展潜力</a:t>
            </a:r>
            <a:r>
              <a:rPr lang="zh-CN" altLang="zh-CN" sz="4300" dirty="0">
                <a:latin typeface="华文中宋" panose="02010600040101010101" pitchFamily="2" charset="-122"/>
                <a:ea typeface="华文中宋" panose="02010600040101010101" pitchFamily="2" charset="-122"/>
              </a:rPr>
              <a:t>。启蒙主义的片面化，理性主义的片面化，世俗主义的片面化，神圣主义的片面化，都会导致城市意义弹性的减弱，都会从根基处危害城市的健康可持续发展。</a:t>
            </a:r>
            <a:endParaRPr lang="zh-CN" altLang="zh-CN" sz="4300" dirty="0">
              <a:latin typeface="华文中宋" panose="02010600040101010101" pitchFamily="2" charset="-122"/>
              <a:ea typeface="华文中宋" panose="02010600040101010101" pitchFamily="2" charset="-122"/>
            </a:endParaRPr>
          </a:p>
          <a:p>
            <a:r>
              <a:rPr lang="zh-CN" altLang="zh-CN" sz="4300" dirty="0">
                <a:latin typeface="华文中宋" panose="02010600040101010101" pitchFamily="2" charset="-122"/>
                <a:ea typeface="华文中宋" panose="02010600040101010101" pitchFamily="2" charset="-122"/>
              </a:rPr>
              <a:t>综上所述，保持城市的空间弹性、制度弹性、意义弹性，并以此为基础，把握城市的类型构成与历史，建构城市命运共同体，对于城市社会的健康发展而言，是意义重大的。</a:t>
            </a:r>
            <a:endParaRPr lang="zh-CN" altLang="en-US" sz="4300" dirty="0">
              <a:latin typeface="华文中宋" panose="02010600040101010101" pitchFamily="2" charset="-122"/>
              <a:ea typeface="华文中宋" panose="02010600040101010101" pitchFamily="2" charset="-122"/>
            </a:endParaRPr>
          </a:p>
        </p:txBody>
      </p:sp>
      <p:sp>
        <p:nvSpPr>
          <p:cNvPr id="4" name="流程图: 过程 3"/>
          <p:cNvSpPr/>
          <p:nvPr/>
        </p:nvSpPr>
        <p:spPr>
          <a:xfrm>
            <a:off x="6732240" y="692696"/>
            <a:ext cx="2411760" cy="5112568"/>
          </a:xfrm>
          <a:prstGeom prst="flowChartProcess">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a:t>3</a:t>
            </a:r>
            <a:r>
              <a:rPr lang="zh-CN" altLang="zh-CN" sz="1600" dirty="0"/>
              <a:t>．根据原文内容，下列说法不正确的一项是（</a:t>
            </a:r>
            <a:r>
              <a:rPr lang="en-US" altLang="zh-CN" sz="1600" dirty="0"/>
              <a:t>3</a:t>
            </a:r>
            <a:r>
              <a:rPr lang="zh-CN" altLang="zh-CN" sz="1600" dirty="0"/>
              <a:t>分）</a:t>
            </a:r>
            <a:endParaRPr lang="zh-CN" altLang="zh-CN" sz="1600" dirty="0"/>
          </a:p>
          <a:p>
            <a:r>
              <a:rPr lang="en-US" altLang="zh-CN" sz="1600" dirty="0"/>
              <a:t>A</a:t>
            </a:r>
            <a:r>
              <a:rPr lang="zh-CN" altLang="zh-CN" sz="1600" dirty="0"/>
              <a:t>．当一个城市体有更好的空间弹性和制度弹性时，其意义弹性也会相应变好。</a:t>
            </a:r>
            <a:endParaRPr lang="zh-CN" altLang="zh-CN" sz="1600" dirty="0"/>
          </a:p>
          <a:p>
            <a:r>
              <a:rPr lang="en-US" altLang="zh-CN" sz="1600" dirty="0"/>
              <a:t>B</a:t>
            </a:r>
            <a:r>
              <a:rPr lang="zh-CN" altLang="zh-CN" sz="1600" dirty="0"/>
              <a:t>．城市处在</a:t>
            </a:r>
            <a:r>
              <a:rPr lang="zh-CN" altLang="zh-CN" sz="1600" dirty="0">
                <a:solidFill>
                  <a:schemeClr val="bg1"/>
                </a:solidFill>
              </a:rPr>
              <a:t>不同的发展阶段</a:t>
            </a:r>
            <a:r>
              <a:rPr lang="zh-CN" altLang="zh-CN" sz="1600" dirty="0"/>
              <a:t>时会有不同危机，制度的主要功能也会因此不同。</a:t>
            </a:r>
            <a:endParaRPr lang="zh-CN" altLang="zh-CN" sz="1600" dirty="0"/>
          </a:p>
          <a:p>
            <a:r>
              <a:rPr lang="en-US" altLang="zh-CN" sz="1600" dirty="0"/>
              <a:t>C</a:t>
            </a:r>
            <a:r>
              <a:rPr lang="zh-CN" altLang="zh-CN" sz="1600" dirty="0"/>
              <a:t>．要让一个城市体具有综合吸纳能力和发展潜力，就应平衡各种主义的关系。</a:t>
            </a:r>
            <a:endParaRPr lang="zh-CN" altLang="zh-CN" sz="1600" dirty="0"/>
          </a:p>
          <a:p>
            <a:r>
              <a:rPr lang="en-US" altLang="zh-CN" sz="1600" dirty="0"/>
              <a:t>D</a:t>
            </a:r>
            <a:r>
              <a:rPr lang="zh-CN" altLang="zh-CN" sz="1600" dirty="0"/>
              <a:t>．城市盛衰自有其规律，与不同的意义和价值在总体上的和谐没有直接关系。</a:t>
            </a:r>
            <a:endParaRPr lang="zh-CN" altLang="zh-CN" sz="1600" b="1" dirty="0"/>
          </a:p>
        </p:txBody>
      </p:sp>
      <p:cxnSp>
        <p:nvCxnSpPr>
          <p:cNvPr id="7" name="直接连接符 6"/>
          <p:cNvCxnSpPr/>
          <p:nvPr/>
        </p:nvCxnSpPr>
        <p:spPr>
          <a:xfrm flipV="1">
            <a:off x="6486735" y="2876144"/>
            <a:ext cx="245505" cy="37283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380312" y="5805264"/>
            <a:ext cx="1440160" cy="720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答案：</a:t>
            </a:r>
            <a:r>
              <a:rPr lang="en-US" altLang="zh-CN" b="1" dirty="0" smtClean="0">
                <a:solidFill>
                  <a:srgbClr val="FF0000"/>
                </a:solidFill>
              </a:rPr>
              <a:t>A</a:t>
            </a:r>
            <a:endParaRPr lang="zh-CN" altLang="en-US" b="1" dirty="0">
              <a:solidFill>
                <a:srgbClr val="FF0000"/>
              </a:solidFill>
            </a:endParaRPr>
          </a:p>
        </p:txBody>
      </p:sp>
      <p:sp>
        <p:nvSpPr>
          <p:cNvPr id="19" name="矩形 18"/>
          <p:cNvSpPr/>
          <p:nvPr/>
        </p:nvSpPr>
        <p:spPr>
          <a:xfrm>
            <a:off x="1619672" y="0"/>
            <a:ext cx="5386201" cy="57606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FFFF00"/>
                </a:solidFill>
              </a:rPr>
              <a:t>重点试题分析</a:t>
            </a:r>
            <a:r>
              <a:rPr lang="zh-CN" altLang="en-US" sz="2000" b="1" dirty="0">
                <a:solidFill>
                  <a:srgbClr val="FFFF00"/>
                </a:solidFill>
              </a:rPr>
              <a:t>：根据文章内容准确推断</a:t>
            </a:r>
            <a:endParaRPr lang="zh-CN" altLang="en-US" sz="2000" b="1" dirty="0">
              <a:solidFill>
                <a:srgbClr val="FFFF00"/>
              </a:solidFill>
            </a:endParaRPr>
          </a:p>
        </p:txBody>
      </p:sp>
      <p:cxnSp>
        <p:nvCxnSpPr>
          <p:cNvPr id="12" name="直接连接符 11"/>
          <p:cNvCxnSpPr/>
          <p:nvPr/>
        </p:nvCxnSpPr>
        <p:spPr>
          <a:xfrm flipV="1">
            <a:off x="5940152" y="3785941"/>
            <a:ext cx="792088" cy="72317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609487" y="4741003"/>
            <a:ext cx="187561" cy="6407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ppt_x"/>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fill="hold"/>
                                        <p:tgtEl>
                                          <p:spTgt spid="14"/>
                                        </p:tgtEl>
                                        <p:attrNameLst>
                                          <p:attrName>ppt_x</p:attrName>
                                        </p:attrNameLst>
                                      </p:cBhvr>
                                      <p:tavLst>
                                        <p:tav tm="0">
                                          <p:val>
                                            <p:strVal val="#ppt_x"/>
                                          </p:val>
                                        </p:tav>
                                        <p:tav tm="100000">
                                          <p:val>
                                            <p:strVal val="#ppt_x"/>
                                          </p:val>
                                        </p:tav>
                                      </p:tavLst>
                                    </p:anim>
                                    <p:anim calcmode="lin" valueType="num">
                                      <p:cBhvr additive="base">
                                        <p:cTn id="7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9208" y="1700808"/>
            <a:ext cx="8229600" cy="1143000"/>
          </a:xfrm>
        </p:spPr>
        <p:txBody>
          <a:bodyPr/>
          <a:lstStyle/>
          <a:p>
            <a:r>
              <a:rPr lang="en-US" altLang="zh-CN" b="1" dirty="0" smtClean="0">
                <a:solidFill>
                  <a:srgbClr val="FF0000"/>
                </a:solidFill>
                <a:latin typeface="黑体" panose="02010609060101010101" pitchFamily="49" charset="-122"/>
                <a:ea typeface="黑体" panose="02010609060101010101" pitchFamily="49" charset="-122"/>
              </a:rPr>
              <a:t>㈡</a:t>
            </a:r>
            <a:r>
              <a:rPr lang="zh-CN" altLang="en-US" b="1" dirty="0" smtClean="0">
                <a:solidFill>
                  <a:srgbClr val="FF0000"/>
                </a:solidFill>
                <a:latin typeface="黑体" panose="02010609060101010101" pitchFamily="49" charset="-122"/>
                <a:ea typeface="黑体" panose="02010609060101010101" pitchFamily="49" charset="-122"/>
              </a:rPr>
              <a:t>现代文阅读（文学类）</a:t>
            </a:r>
            <a:endParaRPr lang="zh-CN" altLang="en-US" dirty="0"/>
          </a:p>
        </p:txBody>
      </p:sp>
      <p:sp>
        <p:nvSpPr>
          <p:cNvPr id="3" name="TextBox 2"/>
          <p:cNvSpPr txBox="1"/>
          <p:nvPr/>
        </p:nvSpPr>
        <p:spPr>
          <a:xfrm>
            <a:off x="1115616" y="3549209"/>
            <a:ext cx="7128792" cy="830997"/>
          </a:xfrm>
          <a:prstGeom prst="rect">
            <a:avLst/>
          </a:prstGeom>
          <a:noFill/>
        </p:spPr>
        <p:txBody>
          <a:bodyPr wrap="square" rtlCol="0">
            <a:spAutoFit/>
          </a:bodyPr>
          <a:lstStyle/>
          <a:p>
            <a:r>
              <a:rPr lang="en-US" altLang="zh-CN" sz="2400" b="1" dirty="0" smtClean="0">
                <a:latin typeface="+mn-ea"/>
              </a:rPr>
              <a:t>    </a:t>
            </a:r>
            <a:r>
              <a:rPr lang="zh-CN" altLang="zh-CN" sz="2400" b="1" dirty="0" smtClean="0">
                <a:latin typeface="+mn-ea"/>
              </a:rPr>
              <a:t>文学</a:t>
            </a:r>
            <a:r>
              <a:rPr lang="zh-CN" altLang="zh-CN" sz="2400" b="1" dirty="0">
                <a:latin typeface="+mn-ea"/>
              </a:rPr>
              <a:t>类文本阅读重点考查文章内容的理解、分析综合、艺术特色的分析鉴赏及作品意蕴的探究</a:t>
            </a:r>
            <a:r>
              <a:rPr lang="zh-CN" altLang="zh-CN" sz="2400" b="1" dirty="0" smtClean="0">
                <a:latin typeface="+mn-ea"/>
              </a:rPr>
              <a:t>。</a:t>
            </a:r>
            <a:endParaRPr lang="zh-CN" altLang="zh-CN" sz="2400" b="1" dirty="0">
              <a:latin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79512" y="1412776"/>
            <a:ext cx="3563888"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dirty="0" smtClean="0">
                <a:solidFill>
                  <a:srgbClr val="FFFF00"/>
                </a:solidFill>
              </a:rPr>
              <a:t>Ⅰ</a:t>
            </a:r>
            <a:r>
              <a:rPr lang="zh-CN" altLang="en-US" sz="3200" b="1" dirty="0" smtClean="0">
                <a:solidFill>
                  <a:srgbClr val="FFFF00"/>
                </a:solidFill>
              </a:rPr>
              <a:t>赵一曼女士</a:t>
            </a:r>
            <a:endParaRPr lang="en-US" altLang="zh-CN" sz="3200" b="1" dirty="0" smtClean="0">
              <a:solidFill>
                <a:srgbClr val="FFFF00"/>
              </a:solidFill>
            </a:endParaRPr>
          </a:p>
          <a:p>
            <a:pPr algn="ctr"/>
            <a:r>
              <a:rPr lang="zh-CN" altLang="en-US" sz="2800" b="1" dirty="0" smtClean="0">
                <a:solidFill>
                  <a:srgbClr val="FFFF00"/>
                </a:solidFill>
              </a:rPr>
              <a:t>（</a:t>
            </a:r>
            <a:r>
              <a:rPr lang="en-US" altLang="zh-CN" sz="2800" b="1" dirty="0" smtClean="0">
                <a:solidFill>
                  <a:srgbClr val="FFFF00"/>
                </a:solidFill>
              </a:rPr>
              <a:t>15</a:t>
            </a:r>
            <a:r>
              <a:rPr lang="zh-CN" altLang="en-US" sz="2800" b="1" dirty="0" smtClean="0">
                <a:solidFill>
                  <a:srgbClr val="FFFF00"/>
                </a:solidFill>
              </a:rPr>
              <a:t>分）小说</a:t>
            </a:r>
            <a:r>
              <a:rPr lang="en-US" altLang="zh-CN" sz="2800" b="1" dirty="0" smtClean="0">
                <a:solidFill>
                  <a:srgbClr val="FFFF00"/>
                </a:solidFill>
              </a:rPr>
              <a:t>1600</a:t>
            </a:r>
            <a:r>
              <a:rPr lang="zh-CN" altLang="en-US" sz="2800" b="1" dirty="0" smtClean="0">
                <a:solidFill>
                  <a:srgbClr val="FFFF00"/>
                </a:solidFill>
              </a:rPr>
              <a:t>字</a:t>
            </a:r>
            <a:endParaRPr lang="zh-CN" altLang="en-US" sz="2800" b="1" dirty="0">
              <a:solidFill>
                <a:srgbClr val="FFFF00"/>
              </a:solidFill>
            </a:endParaRPr>
          </a:p>
        </p:txBody>
      </p:sp>
      <p:sp>
        <p:nvSpPr>
          <p:cNvPr id="6" name="TextBox 5"/>
          <p:cNvSpPr txBox="1"/>
          <p:nvPr/>
        </p:nvSpPr>
        <p:spPr>
          <a:xfrm>
            <a:off x="4067944" y="885200"/>
            <a:ext cx="5076056" cy="1631216"/>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dirty="0">
                <a:solidFill>
                  <a:srgbClr val="C00000"/>
                </a:solidFill>
                <a:latin typeface="+mn-ea"/>
              </a:rPr>
              <a:t>4</a:t>
            </a:r>
            <a:r>
              <a:rPr lang="en-US" altLang="zh-CN" sz="2000" b="1" dirty="0" smtClean="0">
                <a:solidFill>
                  <a:srgbClr val="C00000"/>
                </a:solidFill>
                <a:latin typeface="+mn-ea"/>
              </a:rPr>
              <a:t>.</a:t>
            </a:r>
            <a:r>
              <a:rPr lang="zh-CN" altLang="zh-CN" sz="2000" b="1" dirty="0" smtClean="0">
                <a:solidFill>
                  <a:srgbClr val="C00000"/>
                </a:solidFill>
                <a:latin typeface="+mn-ea"/>
              </a:rPr>
              <a:t>内容和艺术特色的分析鉴赏</a:t>
            </a:r>
            <a:r>
              <a:rPr lang="zh-CN" altLang="en-US" sz="2000" b="1" dirty="0" smtClean="0">
                <a:solidFill>
                  <a:srgbClr val="C00000"/>
                </a:solidFill>
                <a:latin typeface="+mn-ea"/>
              </a:rPr>
              <a:t>（</a:t>
            </a:r>
            <a:r>
              <a:rPr lang="en-US" altLang="zh-CN" sz="2000" b="1" dirty="0" smtClean="0">
                <a:solidFill>
                  <a:srgbClr val="C00000"/>
                </a:solidFill>
                <a:latin typeface="+mn-ea"/>
              </a:rPr>
              <a:t>3</a:t>
            </a:r>
            <a:r>
              <a:rPr lang="zh-CN" altLang="en-US" sz="2000" b="1" dirty="0" smtClean="0">
                <a:solidFill>
                  <a:srgbClr val="C00000"/>
                </a:solidFill>
                <a:latin typeface="+mn-ea"/>
              </a:rPr>
              <a:t>分）</a:t>
            </a:r>
            <a:endParaRPr lang="en-US" altLang="zh-CN" sz="2000" b="1" dirty="0" smtClean="0">
              <a:solidFill>
                <a:srgbClr val="C00000"/>
              </a:solidFill>
              <a:latin typeface="+mn-ea"/>
            </a:endParaRPr>
          </a:p>
          <a:p>
            <a:r>
              <a:rPr lang="en-US" altLang="zh-CN" sz="2000" b="1" dirty="0" smtClean="0">
                <a:latin typeface="+mn-ea"/>
              </a:rPr>
              <a:t>5.</a:t>
            </a:r>
            <a:r>
              <a:rPr lang="zh-CN" altLang="zh-CN" sz="2000" b="1" dirty="0"/>
              <a:t>赵一曼</a:t>
            </a:r>
            <a:r>
              <a:rPr lang="en-US" altLang="zh-CN" sz="2000" b="1" dirty="0"/>
              <a:t>“</a:t>
            </a:r>
            <a:r>
              <a:rPr lang="zh-CN" altLang="zh-CN" sz="2000" b="1" dirty="0"/>
              <a:t>身上弥漫着拔俗的文人气质和职业军人的冷峻</a:t>
            </a:r>
            <a:r>
              <a:rPr lang="en-US" altLang="zh-CN" sz="2000" b="1" dirty="0"/>
              <a:t>”</a:t>
            </a:r>
            <a:r>
              <a:rPr lang="zh-CN" altLang="zh-CN" sz="2000" b="1" dirty="0"/>
              <a:t>，请结合作品简要</a:t>
            </a:r>
            <a:r>
              <a:rPr lang="zh-CN" altLang="zh-CN" sz="2000" b="1" dirty="0" smtClean="0"/>
              <a:t>分析</a:t>
            </a:r>
            <a:r>
              <a:rPr lang="en-US" altLang="zh-CN" sz="2000" b="1" dirty="0" smtClean="0">
                <a:latin typeface="+mn-ea"/>
              </a:rPr>
              <a:t>(</a:t>
            </a:r>
            <a:r>
              <a:rPr lang="en-US" altLang="zh-CN" sz="2000" b="1" dirty="0">
                <a:latin typeface="+mn-ea"/>
              </a:rPr>
              <a:t>6</a:t>
            </a:r>
            <a:r>
              <a:rPr lang="zh-CN" altLang="zh-CN" sz="2000" b="1" dirty="0">
                <a:latin typeface="+mn-ea"/>
              </a:rPr>
              <a:t>分</a:t>
            </a:r>
            <a:r>
              <a:rPr lang="en-US" altLang="zh-CN" sz="2000" b="1" dirty="0">
                <a:latin typeface="+mn-ea"/>
              </a:rPr>
              <a:t>)</a:t>
            </a:r>
            <a:endParaRPr lang="en-US" altLang="zh-CN" sz="2000" b="1" dirty="0" smtClean="0">
              <a:latin typeface="+mn-ea"/>
            </a:endParaRPr>
          </a:p>
          <a:p>
            <a:r>
              <a:rPr lang="en-US" altLang="zh-CN" sz="2000" b="1" dirty="0" smtClean="0">
                <a:latin typeface="+mn-ea"/>
              </a:rPr>
              <a:t>6.</a:t>
            </a:r>
            <a:r>
              <a:rPr lang="zh-CN" altLang="zh-CN" sz="2000" b="1" dirty="0"/>
              <a:t>历史与现实交织穿插，这种叙述方式有哪些好处？请结合作品简要分析。</a:t>
            </a:r>
            <a:r>
              <a:rPr lang="en-US" altLang="zh-CN" sz="2000" b="1" dirty="0" smtClean="0">
                <a:latin typeface="+mn-ea"/>
              </a:rPr>
              <a:t>(6</a:t>
            </a:r>
            <a:r>
              <a:rPr lang="zh-CN" altLang="zh-CN" sz="2000" b="1" dirty="0" smtClean="0">
                <a:latin typeface="+mn-ea"/>
              </a:rPr>
              <a:t>分</a:t>
            </a:r>
            <a:r>
              <a:rPr lang="en-US" altLang="zh-CN" sz="2000" b="1" dirty="0" smtClean="0">
                <a:latin typeface="+mn-ea"/>
              </a:rPr>
              <a:t>)</a:t>
            </a:r>
            <a:endParaRPr lang="zh-CN" altLang="en-US" sz="2000" b="1" dirty="0">
              <a:latin typeface="+mn-ea"/>
            </a:endParaRPr>
          </a:p>
        </p:txBody>
      </p:sp>
      <p:sp>
        <p:nvSpPr>
          <p:cNvPr id="7" name="TextBox 6"/>
          <p:cNvSpPr txBox="1"/>
          <p:nvPr/>
        </p:nvSpPr>
        <p:spPr>
          <a:xfrm>
            <a:off x="4076297" y="2565526"/>
            <a:ext cx="5076056" cy="2246769"/>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dirty="0" smtClean="0">
                <a:solidFill>
                  <a:srgbClr val="C00000"/>
                </a:solidFill>
                <a:latin typeface="+mn-ea"/>
              </a:rPr>
              <a:t>4.</a:t>
            </a:r>
            <a:r>
              <a:rPr lang="zh-CN" altLang="zh-CN" sz="2000" b="1" dirty="0" smtClean="0">
                <a:solidFill>
                  <a:srgbClr val="C00000"/>
                </a:solidFill>
                <a:latin typeface="+mn-ea"/>
              </a:rPr>
              <a:t>内容和艺术特色的分析鉴赏</a:t>
            </a:r>
            <a:r>
              <a:rPr lang="zh-CN" altLang="en-US" sz="2000" b="1" dirty="0" smtClean="0">
                <a:solidFill>
                  <a:srgbClr val="C00000"/>
                </a:solidFill>
                <a:latin typeface="+mn-ea"/>
              </a:rPr>
              <a:t>（</a:t>
            </a:r>
            <a:r>
              <a:rPr lang="en-US" altLang="zh-CN" sz="2000" b="1" dirty="0" smtClean="0">
                <a:solidFill>
                  <a:srgbClr val="C00000"/>
                </a:solidFill>
                <a:latin typeface="+mn-ea"/>
              </a:rPr>
              <a:t>3</a:t>
            </a:r>
            <a:r>
              <a:rPr lang="zh-CN" altLang="en-US" sz="2000" b="1" dirty="0" smtClean="0">
                <a:solidFill>
                  <a:srgbClr val="C00000"/>
                </a:solidFill>
                <a:latin typeface="+mn-ea"/>
              </a:rPr>
              <a:t>分）</a:t>
            </a:r>
            <a:endParaRPr lang="en-US" altLang="zh-CN" sz="2000" b="1" dirty="0" smtClean="0">
              <a:solidFill>
                <a:srgbClr val="C00000"/>
              </a:solidFill>
              <a:latin typeface="+mn-ea"/>
            </a:endParaRPr>
          </a:p>
          <a:p>
            <a:r>
              <a:rPr lang="en-US" altLang="zh-CN" sz="2000" b="1" dirty="0" smtClean="0">
                <a:latin typeface="+mn-ea"/>
              </a:rPr>
              <a:t>5.</a:t>
            </a:r>
            <a:r>
              <a:rPr lang="zh-CN" altLang="zh-CN" sz="2000" b="1" dirty="0"/>
              <a:t>结合二姐等人看有声电影的经过，简要分析小说所揭示的市民面对新奇事物的具体心态。（</a:t>
            </a:r>
            <a:r>
              <a:rPr lang="en-US" altLang="zh-CN" sz="2000" b="1" dirty="0"/>
              <a:t>6</a:t>
            </a:r>
            <a:r>
              <a:rPr lang="zh-CN" altLang="zh-CN" sz="2000" b="1" dirty="0"/>
              <a:t>分</a:t>
            </a:r>
            <a:r>
              <a:rPr lang="zh-CN" altLang="zh-CN" sz="2000" b="1" dirty="0" smtClean="0"/>
              <a:t>）</a:t>
            </a:r>
            <a:endParaRPr lang="en-US" altLang="zh-CN" sz="2000" b="1" dirty="0" smtClean="0"/>
          </a:p>
          <a:p>
            <a:r>
              <a:rPr lang="zh-CN" altLang="zh-CN" sz="2000" b="1" dirty="0" smtClean="0"/>
              <a:t> </a:t>
            </a:r>
            <a:r>
              <a:rPr lang="en-US" altLang="zh-CN" sz="2000" b="1" dirty="0" smtClean="0">
                <a:latin typeface="+mn-ea"/>
              </a:rPr>
              <a:t>6.</a:t>
            </a:r>
            <a:r>
              <a:rPr lang="zh-CN" altLang="zh-CN" sz="2000" b="1" dirty="0"/>
              <a:t>小说运用多种手法以取得语言的幽默效果，请从文中举出三处手法不同的例子，并简要分析。（</a:t>
            </a:r>
            <a:r>
              <a:rPr lang="en-US" altLang="zh-CN" sz="2000" b="1" dirty="0"/>
              <a:t>6</a:t>
            </a:r>
            <a:r>
              <a:rPr lang="zh-CN" altLang="zh-CN" sz="2000" b="1" dirty="0"/>
              <a:t>分）</a:t>
            </a:r>
            <a:endParaRPr lang="zh-CN" altLang="en-US" sz="2000" b="1" dirty="0">
              <a:latin typeface="+mn-ea"/>
            </a:endParaRPr>
          </a:p>
        </p:txBody>
      </p:sp>
      <p:sp>
        <p:nvSpPr>
          <p:cNvPr id="8" name="TextBox 7"/>
          <p:cNvSpPr txBox="1"/>
          <p:nvPr/>
        </p:nvSpPr>
        <p:spPr>
          <a:xfrm>
            <a:off x="4110471" y="4782194"/>
            <a:ext cx="5076056" cy="1323439"/>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000" b="1" dirty="0" smtClean="0">
                <a:solidFill>
                  <a:srgbClr val="C00000"/>
                </a:solidFill>
                <a:latin typeface="+mn-ea"/>
              </a:rPr>
              <a:t>4.</a:t>
            </a:r>
            <a:r>
              <a:rPr lang="zh-CN" altLang="zh-CN" sz="2000" b="1" dirty="0" smtClean="0">
                <a:solidFill>
                  <a:srgbClr val="C00000"/>
                </a:solidFill>
                <a:latin typeface="+mn-ea"/>
              </a:rPr>
              <a:t>内容和艺术特色的分析鉴赏</a:t>
            </a:r>
            <a:r>
              <a:rPr lang="zh-CN" altLang="en-US" sz="2000" b="1" dirty="0" smtClean="0">
                <a:solidFill>
                  <a:srgbClr val="C00000"/>
                </a:solidFill>
                <a:latin typeface="+mn-ea"/>
              </a:rPr>
              <a:t>（</a:t>
            </a:r>
            <a:r>
              <a:rPr lang="en-US" altLang="zh-CN" sz="2000" b="1" dirty="0" smtClean="0">
                <a:solidFill>
                  <a:srgbClr val="C00000"/>
                </a:solidFill>
                <a:latin typeface="+mn-ea"/>
              </a:rPr>
              <a:t>3</a:t>
            </a:r>
            <a:r>
              <a:rPr lang="zh-CN" altLang="en-US" sz="2000" b="1" dirty="0" smtClean="0">
                <a:solidFill>
                  <a:srgbClr val="C00000"/>
                </a:solidFill>
                <a:latin typeface="+mn-ea"/>
              </a:rPr>
              <a:t>分）</a:t>
            </a:r>
            <a:endParaRPr lang="en-US" altLang="zh-CN" sz="2000" b="1" dirty="0" smtClean="0">
              <a:solidFill>
                <a:srgbClr val="C00000"/>
              </a:solidFill>
              <a:latin typeface="+mn-ea"/>
            </a:endParaRPr>
          </a:p>
          <a:p>
            <a:r>
              <a:rPr lang="en-US" altLang="zh-CN" sz="2000" b="1" dirty="0" smtClean="0">
                <a:latin typeface="+mn-ea"/>
              </a:rPr>
              <a:t>5.</a:t>
            </a:r>
            <a:r>
              <a:rPr lang="zh-CN" altLang="zh-CN" sz="2000" b="1" dirty="0"/>
              <a:t>简要</a:t>
            </a:r>
            <a:r>
              <a:rPr lang="zh-CN" altLang="zh-CN" sz="2000" b="1" dirty="0" smtClean="0"/>
              <a:t>分析先行者</a:t>
            </a:r>
            <a:r>
              <a:rPr lang="zh-CN" altLang="zh-CN" sz="2000" b="1" dirty="0"/>
              <a:t>的心理变化</a:t>
            </a:r>
            <a:r>
              <a:rPr lang="zh-CN" altLang="zh-CN" sz="2000" b="1" dirty="0" smtClean="0"/>
              <a:t>过程（</a:t>
            </a:r>
            <a:r>
              <a:rPr lang="en-US" altLang="zh-CN" sz="2000" b="1" dirty="0"/>
              <a:t>6</a:t>
            </a:r>
            <a:r>
              <a:rPr lang="zh-CN" altLang="zh-CN" sz="2000" b="1" dirty="0"/>
              <a:t>分） </a:t>
            </a:r>
            <a:endParaRPr lang="en-US" altLang="zh-CN" sz="2000" b="1" dirty="0" smtClean="0"/>
          </a:p>
          <a:p>
            <a:r>
              <a:rPr lang="en-US" altLang="zh-CN" sz="2000" b="1" dirty="0" smtClean="0">
                <a:latin typeface="+mn-ea"/>
              </a:rPr>
              <a:t>6.</a:t>
            </a:r>
            <a:r>
              <a:rPr lang="zh-CN" altLang="zh-CN" sz="2000" b="1" dirty="0"/>
              <a:t>结合本文，谈谈科幻小说中</a:t>
            </a:r>
            <a:r>
              <a:rPr lang="en-US" altLang="zh-CN" sz="2000" b="1" dirty="0"/>
              <a:t>“</a:t>
            </a:r>
            <a:r>
              <a:rPr lang="zh-CN" altLang="zh-CN" sz="2000" b="1" dirty="0"/>
              <a:t>科学</a:t>
            </a:r>
            <a:r>
              <a:rPr lang="en-US" altLang="zh-CN" sz="2000" b="1" dirty="0"/>
              <a:t>”</a:t>
            </a:r>
            <a:r>
              <a:rPr lang="zh-CN" altLang="zh-CN" sz="2000" b="1" dirty="0"/>
              <a:t>与</a:t>
            </a:r>
            <a:r>
              <a:rPr lang="en-US" altLang="zh-CN" sz="2000" b="1" dirty="0"/>
              <a:t>“</a:t>
            </a:r>
            <a:r>
              <a:rPr lang="zh-CN" altLang="zh-CN" sz="2000" b="1" dirty="0"/>
              <a:t>幻想</a:t>
            </a:r>
            <a:r>
              <a:rPr lang="en-US" altLang="zh-CN" sz="2000" b="1" dirty="0"/>
              <a:t>”</a:t>
            </a:r>
            <a:r>
              <a:rPr lang="zh-CN" altLang="zh-CN" sz="2000" b="1" dirty="0"/>
              <a:t>的关系。</a:t>
            </a:r>
            <a:r>
              <a:rPr lang="en-US" altLang="zh-CN" sz="2000" b="1" dirty="0" smtClean="0">
                <a:latin typeface="+mn-ea"/>
              </a:rPr>
              <a:t>(6</a:t>
            </a:r>
            <a:r>
              <a:rPr lang="zh-CN" altLang="zh-CN" sz="2000" b="1" dirty="0" smtClean="0">
                <a:latin typeface="+mn-ea"/>
              </a:rPr>
              <a:t>分</a:t>
            </a:r>
            <a:r>
              <a:rPr lang="en-US" altLang="zh-CN" sz="2000" b="1" dirty="0" smtClean="0">
                <a:latin typeface="+mn-ea"/>
              </a:rPr>
              <a:t>)</a:t>
            </a:r>
            <a:endParaRPr lang="zh-CN" altLang="en-US" sz="2000" b="1" dirty="0">
              <a:latin typeface="+mn-ea"/>
            </a:endParaRPr>
          </a:p>
        </p:txBody>
      </p:sp>
      <p:sp>
        <p:nvSpPr>
          <p:cNvPr id="15" name="圆角矩形 14"/>
          <p:cNvSpPr/>
          <p:nvPr/>
        </p:nvSpPr>
        <p:spPr>
          <a:xfrm>
            <a:off x="2627784" y="116632"/>
            <a:ext cx="4320480"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rgbClr val="FFFF00"/>
                </a:solidFill>
                <a:latin typeface="黑体" panose="02010609060101010101" pitchFamily="49" charset="-122"/>
                <a:ea typeface="黑体" panose="02010609060101010101" pitchFamily="49" charset="-122"/>
              </a:rPr>
              <a:t>全国</a:t>
            </a:r>
            <a:r>
              <a:rPr lang="en-US" altLang="zh-CN" sz="4800" b="1" dirty="0" err="1" smtClean="0">
                <a:solidFill>
                  <a:srgbClr val="FFFF00"/>
                </a:solidFill>
                <a:latin typeface="黑体" panose="02010609060101010101" pitchFamily="49" charset="-122"/>
                <a:ea typeface="黑体" panose="02010609060101010101" pitchFamily="49" charset="-122"/>
              </a:rPr>
              <a:t>ⅠⅡⅢ</a:t>
            </a:r>
            <a:r>
              <a:rPr lang="zh-CN" altLang="en-US" sz="4800" b="1" dirty="0" smtClean="0">
                <a:solidFill>
                  <a:srgbClr val="FFFF00"/>
                </a:solidFill>
                <a:latin typeface="黑体" panose="02010609060101010101" pitchFamily="49" charset="-122"/>
                <a:ea typeface="黑体" panose="02010609060101010101" pitchFamily="49" charset="-122"/>
              </a:rPr>
              <a:t>卷</a:t>
            </a:r>
            <a:endParaRPr lang="zh-CN" altLang="en-US" sz="4800" b="1" dirty="0">
              <a:solidFill>
                <a:srgbClr val="FFFF00"/>
              </a:solidFill>
              <a:latin typeface="黑体" panose="02010609060101010101" pitchFamily="49" charset="-122"/>
              <a:ea typeface="黑体" panose="02010609060101010101" pitchFamily="49" charset="-122"/>
            </a:endParaRPr>
          </a:p>
        </p:txBody>
      </p:sp>
      <p:sp>
        <p:nvSpPr>
          <p:cNvPr id="16" name="圆角矩形 15"/>
          <p:cNvSpPr/>
          <p:nvPr/>
        </p:nvSpPr>
        <p:spPr>
          <a:xfrm>
            <a:off x="179512" y="2996952"/>
            <a:ext cx="3563888"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00"/>
                </a:solidFill>
              </a:rPr>
              <a:t>Ⅱ</a:t>
            </a:r>
            <a:r>
              <a:rPr lang="zh-CN" altLang="en-US" sz="3200" b="1" dirty="0" smtClean="0">
                <a:solidFill>
                  <a:srgbClr val="FFFF00"/>
                </a:solidFill>
              </a:rPr>
              <a:t>有声电影</a:t>
            </a:r>
            <a:r>
              <a:rPr lang="zh-CN" altLang="en-US" sz="2800" b="1" dirty="0" smtClean="0">
                <a:solidFill>
                  <a:srgbClr val="FFFF00"/>
                </a:solidFill>
              </a:rPr>
              <a:t>（</a:t>
            </a:r>
            <a:r>
              <a:rPr lang="en-US" altLang="zh-CN" sz="2800" b="1" dirty="0" smtClean="0">
                <a:solidFill>
                  <a:srgbClr val="FFFF00"/>
                </a:solidFill>
              </a:rPr>
              <a:t>15</a:t>
            </a:r>
            <a:r>
              <a:rPr lang="zh-CN" altLang="en-US" sz="2800" b="1" dirty="0" smtClean="0">
                <a:solidFill>
                  <a:srgbClr val="FFFF00"/>
                </a:solidFill>
              </a:rPr>
              <a:t>分）小说</a:t>
            </a:r>
            <a:r>
              <a:rPr lang="en-US" altLang="zh-CN" sz="2800" b="1" dirty="0" smtClean="0">
                <a:solidFill>
                  <a:srgbClr val="FFFF00"/>
                </a:solidFill>
              </a:rPr>
              <a:t>1563</a:t>
            </a:r>
            <a:r>
              <a:rPr lang="zh-CN" altLang="en-US" sz="2800" b="1" dirty="0" smtClean="0">
                <a:solidFill>
                  <a:srgbClr val="FFFF00"/>
                </a:solidFill>
              </a:rPr>
              <a:t>字</a:t>
            </a:r>
            <a:endParaRPr lang="zh-CN" altLang="en-US" sz="2800" b="1" dirty="0">
              <a:solidFill>
                <a:srgbClr val="FFFF00"/>
              </a:solidFill>
            </a:endParaRPr>
          </a:p>
        </p:txBody>
      </p:sp>
      <p:sp>
        <p:nvSpPr>
          <p:cNvPr id="19" name="圆角矩形 18"/>
          <p:cNvSpPr/>
          <p:nvPr/>
        </p:nvSpPr>
        <p:spPr>
          <a:xfrm>
            <a:off x="179512" y="4509120"/>
            <a:ext cx="3563888"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FFFF00"/>
                </a:solidFill>
              </a:rPr>
              <a:t>Ⅲ</a:t>
            </a:r>
            <a:r>
              <a:rPr lang="zh-CN" altLang="en-US" sz="3200" b="1" dirty="0" smtClean="0">
                <a:solidFill>
                  <a:srgbClr val="FFFF00"/>
                </a:solidFill>
              </a:rPr>
              <a:t>微纪元</a:t>
            </a:r>
            <a:r>
              <a:rPr lang="zh-CN" altLang="en-US" sz="2800" b="1" dirty="0" smtClean="0">
                <a:solidFill>
                  <a:srgbClr val="FFFF00"/>
                </a:solidFill>
              </a:rPr>
              <a:t>（</a:t>
            </a:r>
            <a:r>
              <a:rPr lang="en-US" altLang="zh-CN" sz="2800" b="1" dirty="0" smtClean="0">
                <a:solidFill>
                  <a:srgbClr val="FFFF00"/>
                </a:solidFill>
              </a:rPr>
              <a:t>15</a:t>
            </a:r>
            <a:r>
              <a:rPr lang="zh-CN" altLang="en-US" sz="2800" b="1" dirty="0" smtClean="0">
                <a:solidFill>
                  <a:srgbClr val="FFFF00"/>
                </a:solidFill>
              </a:rPr>
              <a:t>分）小说</a:t>
            </a:r>
            <a:r>
              <a:rPr lang="en-US" altLang="zh-CN" sz="2800" b="1" dirty="0" smtClean="0">
                <a:solidFill>
                  <a:srgbClr val="FFFF00"/>
                </a:solidFill>
              </a:rPr>
              <a:t>1664</a:t>
            </a:r>
            <a:r>
              <a:rPr lang="zh-CN" altLang="en-US" sz="2800" b="1" dirty="0" smtClean="0">
                <a:solidFill>
                  <a:srgbClr val="FFFF00"/>
                </a:solidFill>
              </a:rPr>
              <a:t>字</a:t>
            </a:r>
            <a:endParaRPr lang="zh-CN" altLang="en-US" sz="2800" b="1" dirty="0">
              <a:solidFill>
                <a:srgbClr val="FFFF00"/>
              </a:solidFill>
            </a:endParaRPr>
          </a:p>
        </p:txBody>
      </p:sp>
      <p:sp>
        <p:nvSpPr>
          <p:cNvPr id="28" name="椭圆形标注 27"/>
          <p:cNvSpPr/>
          <p:nvPr/>
        </p:nvSpPr>
        <p:spPr>
          <a:xfrm>
            <a:off x="5760132" y="6136397"/>
            <a:ext cx="2376264" cy="721603"/>
          </a:xfrm>
          <a:prstGeom prst="wedgeEllipseCallout">
            <a:avLst>
              <a:gd name="adj1" fmla="val -25760"/>
              <a:gd name="adj2" fmla="val -66568"/>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设题不尽相同</a:t>
            </a:r>
            <a:endParaRPr lang="zh-CN" altLang="en-US" b="1" dirty="0"/>
          </a:p>
        </p:txBody>
      </p:sp>
      <p:sp>
        <p:nvSpPr>
          <p:cNvPr id="29" name="矩形标注 28"/>
          <p:cNvSpPr/>
          <p:nvPr/>
        </p:nvSpPr>
        <p:spPr>
          <a:xfrm>
            <a:off x="0" y="6065912"/>
            <a:ext cx="4067944" cy="792088"/>
          </a:xfrm>
          <a:prstGeom prst="wedgeRectCallout">
            <a:avLst>
              <a:gd name="adj1" fmla="val -9920"/>
              <a:gd name="adj2" fmla="val -100366"/>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赋分相同</a:t>
            </a:r>
            <a:r>
              <a:rPr lang="en-US" altLang="zh-CN" sz="2000" b="1" dirty="0" smtClean="0"/>
              <a:t>,</a:t>
            </a:r>
            <a:r>
              <a:rPr lang="zh-CN" altLang="en-US" sz="2000" b="1" dirty="0" smtClean="0"/>
              <a:t>字数相当</a:t>
            </a:r>
            <a:r>
              <a:rPr lang="en-US" altLang="zh-CN" sz="2000" b="1" dirty="0" smtClean="0"/>
              <a:t>,</a:t>
            </a:r>
            <a:r>
              <a:rPr lang="zh-CN" altLang="en-US" sz="2000" b="1" dirty="0" smtClean="0"/>
              <a:t>内容不同</a:t>
            </a:r>
            <a:endParaRPr lang="zh-CN" altLang="en-US" sz="2000" b="1" dirty="0"/>
          </a:p>
        </p:txBody>
      </p:sp>
      <p:sp>
        <p:nvSpPr>
          <p:cNvPr id="13" name="右箭头 12"/>
          <p:cNvSpPr/>
          <p:nvPr/>
        </p:nvSpPr>
        <p:spPr>
          <a:xfrm>
            <a:off x="3707904" y="1700808"/>
            <a:ext cx="43204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3707904" y="3284984"/>
            <a:ext cx="43204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3707904" y="4797152"/>
            <a:ext cx="43204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circle(in)">
                                      <p:cBhvr>
                                        <p:cTn id="34" dur="20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down)">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00"/>
                                        <p:tgtEl>
                                          <p:spTgt spid="8"/>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circle(in)">
                                      <p:cBhvr>
                                        <p:cTn id="72"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5" grpId="0" animBg="1"/>
      <p:bldP spid="16" grpId="0" animBg="1"/>
      <p:bldP spid="19" grpId="0" animBg="1"/>
      <p:bldP spid="28" grpId="0" animBg="1"/>
      <p:bldP spid="29" grpId="0" animBg="1"/>
      <p:bldP spid="13" grpId="0" animBg="1"/>
      <p:bldP spid="14"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835696" y="1124744"/>
            <a:ext cx="5832648"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FF00"/>
                </a:solidFill>
                <a:latin typeface="黑体" panose="02010609060101010101" pitchFamily="49" charset="-122"/>
                <a:ea typeface="黑体" panose="02010609060101010101" pitchFamily="49" charset="-122"/>
              </a:rPr>
              <a:t>重点试题分析：正确理解</a:t>
            </a:r>
            <a:r>
              <a:rPr lang="zh-CN" altLang="en-US" sz="2400" b="1" smtClean="0">
                <a:solidFill>
                  <a:srgbClr val="FFFF00"/>
                </a:solidFill>
                <a:latin typeface="黑体" panose="02010609060101010101" pitchFamily="49" charset="-122"/>
                <a:ea typeface="黑体" panose="02010609060101010101" pitchFamily="49" charset="-122"/>
              </a:rPr>
              <a:t>小说内容和主题</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9" name="圆角矩形 8"/>
          <p:cNvSpPr/>
          <p:nvPr/>
        </p:nvSpPr>
        <p:spPr>
          <a:xfrm>
            <a:off x="251520" y="1988840"/>
            <a:ext cx="8640960" cy="3744416"/>
          </a:xfrm>
          <a:prstGeom prst="roundRect">
            <a:avLst/>
          </a:prstGeom>
          <a:solidFill>
            <a:srgbClr val="66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latinLnBrk="1"/>
            <a:r>
              <a:rPr lang="en-US" altLang="zh-CN" sz="2000" b="1" dirty="0" smtClean="0">
                <a:solidFill>
                  <a:srgbClr val="FF0000"/>
                </a:solidFill>
              </a:rPr>
              <a:t>Ⅲ</a:t>
            </a:r>
            <a:r>
              <a:rPr lang="zh-CN" altLang="en-US" sz="2000" b="1" dirty="0" smtClean="0">
                <a:solidFill>
                  <a:srgbClr val="FF0000"/>
                </a:solidFill>
              </a:rPr>
              <a:t>卷</a:t>
            </a:r>
            <a:endParaRPr lang="en-US" altLang="zh-CN" sz="2000" b="1" dirty="0" smtClean="0">
              <a:solidFill>
                <a:srgbClr val="FF0000"/>
              </a:solidFill>
            </a:endParaRPr>
          </a:p>
          <a:p>
            <a:pPr fontAlgn="ctr" latinLnBrk="1"/>
            <a:r>
              <a:rPr lang="en-US" altLang="zh-CN" sz="2000" b="1" dirty="0" smtClean="0">
                <a:solidFill>
                  <a:schemeClr val="tx1"/>
                </a:solidFill>
              </a:rPr>
              <a:t>4</a:t>
            </a:r>
            <a:r>
              <a:rPr lang="zh-CN" altLang="zh-CN" sz="2000" b="1" dirty="0">
                <a:solidFill>
                  <a:schemeClr val="tx1"/>
                </a:solidFill>
              </a:rPr>
              <a:t>．下列对文本相关内容和艺术特色的分析鉴赏，不正确的一项是（</a:t>
            </a:r>
            <a:r>
              <a:rPr lang="en-US" altLang="zh-CN" sz="2000" b="1" dirty="0">
                <a:solidFill>
                  <a:schemeClr val="tx1"/>
                </a:solidFill>
              </a:rPr>
              <a:t>3</a:t>
            </a:r>
            <a:r>
              <a:rPr lang="zh-CN" altLang="zh-CN" sz="2000" b="1" dirty="0">
                <a:solidFill>
                  <a:schemeClr val="tx1"/>
                </a:solidFill>
              </a:rPr>
              <a:t>分）</a:t>
            </a:r>
            <a:endParaRPr lang="zh-CN" altLang="zh-CN" sz="2000" b="1" dirty="0">
              <a:solidFill>
                <a:schemeClr val="tx1"/>
              </a:solidFill>
            </a:endParaRPr>
          </a:p>
          <a:p>
            <a:pPr fontAlgn="ctr" latinLnBrk="1"/>
            <a:r>
              <a:rPr lang="en-US" altLang="zh-CN" sz="2000" b="1" dirty="0">
                <a:solidFill>
                  <a:schemeClr val="tx1"/>
                </a:solidFill>
              </a:rPr>
              <a:t>A</a:t>
            </a:r>
            <a:r>
              <a:rPr lang="zh-CN" altLang="zh-CN" sz="2000" b="1" dirty="0">
                <a:solidFill>
                  <a:schemeClr val="tx1"/>
                </a:solidFill>
              </a:rPr>
              <a:t>．当城市图像出现，本文开头部分营造出的沉郁氛围变得较为轻快，这两种氛围的更替，给读着带来了一种奇幻的阅读体验。</a:t>
            </a:r>
            <a:endParaRPr lang="zh-CN" altLang="zh-CN" sz="2000" b="1" dirty="0">
              <a:solidFill>
                <a:schemeClr val="tx1"/>
              </a:solidFill>
            </a:endParaRPr>
          </a:p>
          <a:p>
            <a:pPr fontAlgn="ctr" latinLnBrk="1"/>
            <a:r>
              <a:rPr lang="en-US" altLang="zh-CN" sz="2000" b="1" dirty="0">
                <a:solidFill>
                  <a:schemeClr val="tx1"/>
                </a:solidFill>
              </a:rPr>
              <a:t>B</a:t>
            </a:r>
            <a:r>
              <a:rPr lang="zh-CN" altLang="zh-CN" sz="2000" b="1" dirty="0">
                <a:solidFill>
                  <a:schemeClr val="tx1"/>
                </a:solidFill>
              </a:rPr>
              <a:t>．地球领袖是一位十几岁的、天真的、娇滴滴的漂亮姑娘，这一形象来自先行者的大脑信号，</a:t>
            </a:r>
            <a:r>
              <a:rPr lang="zh-CN" altLang="zh-CN" sz="2000" b="1" dirty="0">
                <a:solidFill>
                  <a:srgbClr val="FF0000"/>
                </a:solidFill>
              </a:rPr>
              <a:t>是他对人类美好记忆的一部分</a:t>
            </a:r>
            <a:r>
              <a:rPr lang="zh-CN" altLang="zh-CN" sz="2000" b="1" dirty="0">
                <a:solidFill>
                  <a:schemeClr val="tx1"/>
                </a:solidFill>
              </a:rPr>
              <a:t>。</a:t>
            </a:r>
            <a:endParaRPr lang="zh-CN" altLang="zh-CN" sz="2000" b="1" dirty="0">
              <a:solidFill>
                <a:schemeClr val="tx1"/>
              </a:solidFill>
            </a:endParaRPr>
          </a:p>
          <a:p>
            <a:pPr fontAlgn="ctr" latinLnBrk="1"/>
            <a:r>
              <a:rPr lang="en-US" altLang="zh-CN" sz="2000" b="1" dirty="0">
                <a:solidFill>
                  <a:schemeClr val="tx1"/>
                </a:solidFill>
              </a:rPr>
              <a:t>C</a:t>
            </a:r>
            <a:r>
              <a:rPr lang="zh-CN" altLang="zh-CN" sz="2000" b="1" dirty="0">
                <a:solidFill>
                  <a:schemeClr val="tx1"/>
                </a:solidFill>
              </a:rPr>
              <a:t>．先行者着陆后，看到天空是</a:t>
            </a:r>
            <a:r>
              <a:rPr lang="en-US" altLang="zh-CN" sz="2000" b="1" dirty="0">
                <a:solidFill>
                  <a:schemeClr val="tx1"/>
                </a:solidFill>
              </a:rPr>
              <a:t>“</a:t>
            </a:r>
            <a:r>
              <a:rPr lang="zh-CN" altLang="zh-CN" sz="2000" b="1" dirty="0">
                <a:solidFill>
                  <a:schemeClr val="tx1"/>
                </a:solidFill>
              </a:rPr>
              <a:t>黎明或黄昏时的深蓝色</a:t>
            </a:r>
            <a:r>
              <a:rPr lang="en-US" altLang="zh-CN" sz="2000" b="1" dirty="0">
                <a:solidFill>
                  <a:schemeClr val="tx1"/>
                </a:solidFill>
              </a:rPr>
              <a:t>”</a:t>
            </a:r>
            <a:r>
              <a:rPr lang="zh-CN" altLang="zh-CN" sz="2000" b="1" dirty="0">
                <a:solidFill>
                  <a:schemeClr val="tx1"/>
                </a:solidFill>
              </a:rPr>
              <a:t>，孤独的感觉是像被雪崩所埋，这都是以身心感受来写先行者对过去地球的深刻眷念。</a:t>
            </a:r>
            <a:endParaRPr lang="zh-CN" altLang="zh-CN" sz="2000" b="1" dirty="0">
              <a:solidFill>
                <a:schemeClr val="tx1"/>
              </a:solidFill>
            </a:endParaRPr>
          </a:p>
          <a:p>
            <a:r>
              <a:rPr lang="en-US" altLang="zh-CN" sz="2000" b="1" dirty="0">
                <a:solidFill>
                  <a:schemeClr val="tx1"/>
                </a:solidFill>
              </a:rPr>
              <a:t>D</a:t>
            </a:r>
            <a:r>
              <a:rPr lang="zh-CN" altLang="zh-CN" sz="2000" b="1" dirty="0">
                <a:solidFill>
                  <a:schemeClr val="tx1"/>
                </a:solidFill>
              </a:rPr>
              <a:t>．姑娘率众在广场等候、迎接先行者</a:t>
            </a:r>
            <a:r>
              <a:rPr lang="en-US" altLang="zh-CN" sz="2000" b="1" dirty="0">
                <a:solidFill>
                  <a:schemeClr val="tx1"/>
                </a:solidFill>
              </a:rPr>
              <a:t>“</a:t>
            </a:r>
            <a:r>
              <a:rPr lang="zh-CN" altLang="zh-CN" sz="2000" b="1" dirty="0">
                <a:solidFill>
                  <a:schemeClr val="tx1"/>
                </a:solidFill>
              </a:rPr>
              <a:t>前辈</a:t>
            </a:r>
            <a:r>
              <a:rPr lang="en-US" altLang="zh-CN" sz="2000" b="1" dirty="0">
                <a:solidFill>
                  <a:schemeClr val="tx1"/>
                </a:solidFill>
              </a:rPr>
              <a:t>”</a:t>
            </a:r>
            <a:r>
              <a:rPr lang="zh-CN" altLang="zh-CN" sz="2000" b="1" dirty="0">
                <a:solidFill>
                  <a:schemeClr val="tx1"/>
                </a:solidFill>
              </a:rPr>
              <a:t>，间接说明</a:t>
            </a:r>
            <a:r>
              <a:rPr lang="en-US" altLang="zh-CN" sz="2000" b="1" dirty="0">
                <a:solidFill>
                  <a:schemeClr val="tx1"/>
                </a:solidFill>
              </a:rPr>
              <a:t>“</a:t>
            </a:r>
            <a:r>
              <a:rPr lang="zh-CN" altLang="zh-CN" sz="2000" b="1" dirty="0">
                <a:solidFill>
                  <a:schemeClr val="tx1"/>
                </a:solidFill>
              </a:rPr>
              <a:t>微纪元</a:t>
            </a:r>
            <a:r>
              <a:rPr lang="en-US" altLang="zh-CN" sz="2000" b="1" dirty="0">
                <a:solidFill>
                  <a:schemeClr val="tx1"/>
                </a:solidFill>
              </a:rPr>
              <a:t>”</a:t>
            </a:r>
            <a:r>
              <a:rPr lang="zh-CN" altLang="zh-CN" sz="2000" b="1" dirty="0">
                <a:solidFill>
                  <a:schemeClr val="tx1"/>
                </a:solidFill>
              </a:rPr>
              <a:t>的人们继承了以往的人类文明，科技水平已经很高。</a:t>
            </a:r>
            <a:endParaRPr lang="zh-CN" altLang="en-US" b="1" dirty="0">
              <a:solidFill>
                <a:schemeClr val="tx1"/>
              </a:solidFill>
            </a:endParaRPr>
          </a:p>
        </p:txBody>
      </p:sp>
      <p:sp>
        <p:nvSpPr>
          <p:cNvPr id="11" name="云形标注 10"/>
          <p:cNvSpPr/>
          <p:nvPr/>
        </p:nvSpPr>
        <p:spPr>
          <a:xfrm>
            <a:off x="2483768" y="5733256"/>
            <a:ext cx="3312368" cy="792088"/>
          </a:xfrm>
          <a:prstGeom prst="cloudCallout">
            <a:avLst>
              <a:gd name="adj1" fmla="val 28446"/>
              <a:gd name="adj2" fmla="val -25108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FF0000"/>
                </a:solidFill>
              </a:rPr>
              <a:t>是人类真实的存在</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123728" y="1124744"/>
            <a:ext cx="5040560"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FF00"/>
                </a:solidFill>
                <a:latin typeface="黑体" panose="02010609060101010101" pitchFamily="49" charset="-122"/>
                <a:ea typeface="黑体" panose="02010609060101010101" pitchFamily="49" charset="-122"/>
              </a:rPr>
              <a:t>重点试题分析</a:t>
            </a:r>
            <a:r>
              <a:rPr lang="en-US" altLang="zh-CN" sz="2400" b="1" dirty="0" smtClean="0">
                <a:solidFill>
                  <a:srgbClr val="FFFF00"/>
                </a:solidFill>
                <a:latin typeface="黑体" panose="02010609060101010101" pitchFamily="49" charset="-122"/>
                <a:ea typeface="黑体" panose="02010609060101010101" pitchFamily="49" charset="-122"/>
              </a:rPr>
              <a:t>:</a:t>
            </a:r>
            <a:r>
              <a:rPr lang="zh-CN" altLang="en-US" sz="2400" b="1" dirty="0" smtClean="0">
                <a:solidFill>
                  <a:srgbClr val="FFFF00"/>
                </a:solidFill>
                <a:latin typeface="黑体" panose="02010609060101010101" pitchFamily="49" charset="-122"/>
                <a:ea typeface="黑体" panose="02010609060101010101" pitchFamily="49" charset="-122"/>
              </a:rPr>
              <a:t>正确理解重要句子</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9" name="圆角矩形 8"/>
          <p:cNvSpPr/>
          <p:nvPr/>
        </p:nvSpPr>
        <p:spPr>
          <a:xfrm>
            <a:off x="251520" y="2132856"/>
            <a:ext cx="8640960" cy="4176464"/>
          </a:xfrm>
          <a:prstGeom prst="roundRect">
            <a:avLst/>
          </a:prstGeom>
          <a:solidFill>
            <a:srgbClr val="66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en-US" altLang="zh-CN" sz="2800" b="1" dirty="0" smtClean="0">
                <a:solidFill>
                  <a:srgbClr val="FF0000"/>
                </a:solidFill>
                <a:latin typeface="黑体" panose="02010609060101010101" pitchFamily="49" charset="-122"/>
                <a:ea typeface="黑体" panose="02010609060101010101" pitchFamily="49" charset="-122"/>
              </a:rPr>
              <a:t>Ⅰ</a:t>
            </a:r>
            <a:r>
              <a:rPr lang="zh-CN" altLang="en-US" sz="2800" b="1" dirty="0" smtClean="0">
                <a:solidFill>
                  <a:srgbClr val="FF0000"/>
                </a:solidFill>
                <a:latin typeface="黑体" panose="02010609060101010101" pitchFamily="49" charset="-122"/>
                <a:ea typeface="黑体" panose="02010609060101010101" pitchFamily="49" charset="-122"/>
              </a:rPr>
              <a:t>卷</a:t>
            </a:r>
            <a:endParaRPr lang="en-US" altLang="zh-CN" sz="2800" b="1" dirty="0" smtClean="0">
              <a:solidFill>
                <a:srgbClr val="FF0000"/>
              </a:solidFill>
              <a:latin typeface="黑体" panose="02010609060101010101" pitchFamily="49" charset="-122"/>
              <a:ea typeface="黑体" panose="02010609060101010101" pitchFamily="49" charset="-122"/>
            </a:endParaRPr>
          </a:p>
          <a:p>
            <a:pPr lvl="0" fontAlgn="base">
              <a:spcBef>
                <a:spcPct val="0"/>
              </a:spcBef>
              <a:spcAft>
                <a:spcPct val="0"/>
              </a:spcAft>
            </a:pPr>
            <a:r>
              <a:rPr lang="en-US" altLang="zh-CN" sz="2000" b="1" dirty="0">
                <a:solidFill>
                  <a:schemeClr val="tx1"/>
                </a:solidFill>
              </a:rPr>
              <a:t>5</a:t>
            </a:r>
            <a:r>
              <a:rPr lang="zh-CN" altLang="zh-CN" sz="2000" b="1" dirty="0">
                <a:solidFill>
                  <a:schemeClr val="tx1"/>
                </a:solidFill>
              </a:rPr>
              <a:t>．小说中赵一曼</a:t>
            </a:r>
            <a:r>
              <a:rPr lang="en-US" altLang="zh-CN" sz="2000" b="1" dirty="0">
                <a:solidFill>
                  <a:schemeClr val="tx1"/>
                </a:solidFill>
              </a:rPr>
              <a:t>“</a:t>
            </a:r>
            <a:r>
              <a:rPr lang="zh-CN" altLang="zh-CN" sz="2000" b="1" dirty="0">
                <a:solidFill>
                  <a:schemeClr val="tx1"/>
                </a:solidFill>
              </a:rPr>
              <a:t>身上弥漫着拔俗的文人气质和职业军人的冷峻</a:t>
            </a:r>
            <a:r>
              <a:rPr lang="en-US" altLang="zh-CN" sz="2000" b="1" dirty="0">
                <a:solidFill>
                  <a:schemeClr val="tx1"/>
                </a:solidFill>
              </a:rPr>
              <a:t>”</a:t>
            </a:r>
            <a:r>
              <a:rPr lang="zh-CN" altLang="zh-CN" sz="2000" b="1" dirty="0">
                <a:solidFill>
                  <a:schemeClr val="tx1"/>
                </a:solidFill>
              </a:rPr>
              <a:t>，请结合作品简要分析。（</a:t>
            </a:r>
            <a:r>
              <a:rPr lang="en-US" altLang="zh-CN" sz="2000" b="1" dirty="0">
                <a:solidFill>
                  <a:schemeClr val="tx1"/>
                </a:solidFill>
              </a:rPr>
              <a:t>6</a:t>
            </a:r>
            <a:r>
              <a:rPr lang="zh-CN" altLang="zh-CN" sz="2000" b="1" dirty="0">
                <a:solidFill>
                  <a:schemeClr val="tx1"/>
                </a:solidFill>
              </a:rPr>
              <a:t>分）</a:t>
            </a:r>
            <a:endParaRPr lang="en-US" altLang="zh-CN" sz="2000" b="1" dirty="0" smtClean="0">
              <a:solidFill>
                <a:schemeClr val="tx1"/>
              </a:solidFill>
            </a:endParaRPr>
          </a:p>
          <a:p>
            <a:pPr lvl="0" fontAlgn="base">
              <a:spcBef>
                <a:spcPct val="0"/>
              </a:spcBef>
              <a:spcAft>
                <a:spcPct val="0"/>
              </a:spcAft>
            </a:pPr>
            <a:r>
              <a:rPr lang="zh-CN" altLang="en-US" sz="2000" b="1" dirty="0" smtClean="0">
                <a:solidFill>
                  <a:srgbClr val="FF0000"/>
                </a:solidFill>
                <a:latin typeface="楷体" pitchFamily="49" charset="-122"/>
                <a:ea typeface="楷体" pitchFamily="49" charset="-122"/>
              </a:rPr>
              <a:t>思考定位</a:t>
            </a:r>
            <a:r>
              <a:rPr lang="en-US" altLang="zh-CN" sz="2000" b="1" dirty="0" smtClean="0">
                <a:solidFill>
                  <a:srgbClr val="FF0000"/>
                </a:solidFill>
                <a:latin typeface="楷体" pitchFamily="49" charset="-122"/>
                <a:ea typeface="楷体" pitchFamily="49" charset="-122"/>
              </a:rPr>
              <a:t>:</a:t>
            </a:r>
            <a:r>
              <a:rPr lang="zh-CN" altLang="en-US" sz="2000" b="1" dirty="0" smtClean="0">
                <a:solidFill>
                  <a:schemeClr val="tx1"/>
                </a:solidFill>
                <a:latin typeface="楷体" pitchFamily="49" charset="-122"/>
                <a:ea typeface="楷体" pitchFamily="49" charset="-122"/>
              </a:rPr>
              <a:t>首先找出题中的关键词</a:t>
            </a:r>
            <a:r>
              <a:rPr lang="en-US" altLang="zh-CN" sz="2000" b="1" dirty="0" smtClean="0">
                <a:solidFill>
                  <a:schemeClr val="tx1"/>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拔俗的文人气质和职业军人的</a:t>
            </a:r>
            <a:r>
              <a:rPr lang="zh-CN" altLang="zh-CN" sz="2000" b="1" dirty="0" smtClean="0">
                <a:solidFill>
                  <a:schemeClr val="tx1"/>
                </a:solidFill>
                <a:latin typeface="楷体" pitchFamily="49" charset="-122"/>
                <a:ea typeface="楷体" pitchFamily="49" charset="-122"/>
              </a:rPr>
              <a:t>冷峻</a:t>
            </a:r>
            <a:r>
              <a:rPr lang="en-US" altLang="zh-CN" sz="2000" b="1" dirty="0" smtClean="0">
                <a:solidFill>
                  <a:schemeClr val="tx1"/>
                </a:solidFill>
                <a:latin typeface="楷体" pitchFamily="49" charset="-122"/>
                <a:ea typeface="楷体" pitchFamily="49" charset="-122"/>
              </a:rPr>
              <a:t>”，</a:t>
            </a:r>
            <a:r>
              <a:rPr lang="zh-CN" altLang="en-US" sz="2000" b="1" dirty="0" smtClean="0">
                <a:solidFill>
                  <a:schemeClr val="tx1"/>
                </a:solidFill>
                <a:latin typeface="楷体" pitchFamily="49" charset="-122"/>
                <a:ea typeface="楷体" pitchFamily="49" charset="-122"/>
              </a:rPr>
              <a:t>然后分两方面作答。文人的气质是什么：雅致、浪漫、睿智等。请在作品中寻找赵一曼的文人气质：喜欢丁香花，深情回忆往事，感化青年等。军人的冷峻：须弄清军人的特点，意志坚定，不怕牺牲，冷静沉稳。然后从文中找出相关表现，即可得出答案。</a:t>
            </a:r>
            <a:endParaRPr lang="en-US" altLang="zh-CN" sz="2000" b="1" dirty="0" smtClean="0">
              <a:solidFill>
                <a:schemeClr val="tx1"/>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参考答案</a:t>
            </a:r>
            <a:r>
              <a:rPr lang="zh-CN" altLang="en-US" sz="2000" b="1" dirty="0" smtClean="0">
                <a:solidFill>
                  <a:schemeClr val="tx1"/>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 ①文人的气质：喜欢丁香花，情趣不俗；时常深情，甜蜜地回忆战斗生活，文雅浪漫；用大义与真情感化青年，智慧过人；②军人的冷峻：遭严剂拷打而不屈服，意志坚定；笑对即将到来的死亡，从容淡定；充满母爱又不忘大义，理智沉稳。</a:t>
            </a:r>
            <a:endParaRPr lang="zh-CN" altLang="en-US" sz="2000" b="1" dirty="0">
              <a:solidFill>
                <a:schemeClr val="tx1"/>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403648" y="0"/>
            <a:ext cx="6408712" cy="105273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FF00"/>
                </a:solidFill>
                <a:latin typeface="黑体" panose="02010609060101010101" pitchFamily="49" charset="-122"/>
                <a:ea typeface="黑体" panose="02010609060101010101" pitchFamily="49" charset="-122"/>
              </a:rPr>
              <a:t>重点试题分析</a:t>
            </a:r>
            <a:r>
              <a:rPr lang="en-US" altLang="zh-CN" sz="2400" b="1" dirty="0" smtClean="0">
                <a:solidFill>
                  <a:srgbClr val="FFFF00"/>
                </a:solidFill>
                <a:latin typeface="黑体" panose="02010609060101010101" pitchFamily="49" charset="-122"/>
                <a:ea typeface="黑体" panose="02010609060101010101" pitchFamily="49" charset="-122"/>
              </a:rPr>
              <a:t>:</a:t>
            </a:r>
            <a:r>
              <a:rPr lang="zh-CN" altLang="en-US" sz="2400" b="1" dirty="0" smtClean="0">
                <a:solidFill>
                  <a:srgbClr val="FFFF00"/>
                </a:solidFill>
                <a:latin typeface="黑体" panose="02010609060101010101" pitchFamily="49" charset="-122"/>
                <a:ea typeface="黑体" panose="02010609060101010101" pitchFamily="49" charset="-122"/>
              </a:rPr>
              <a:t>品味精彩的语言表达</a:t>
            </a:r>
            <a:r>
              <a:rPr lang="zh-CN" altLang="en-US" sz="2400" b="1" dirty="0">
                <a:solidFill>
                  <a:srgbClr val="FFFF00"/>
                </a:solidFill>
                <a:latin typeface="黑体" panose="02010609060101010101" pitchFamily="49" charset="-122"/>
                <a:ea typeface="黑体" panose="02010609060101010101" pitchFamily="49" charset="-122"/>
              </a:rPr>
              <a:t>艺术</a:t>
            </a:r>
            <a:endParaRPr lang="zh-CN" altLang="en-US" sz="2400" b="1" dirty="0">
              <a:solidFill>
                <a:srgbClr val="FFFF00"/>
              </a:solidFill>
              <a:latin typeface="黑体" panose="02010609060101010101" pitchFamily="49" charset="-122"/>
              <a:ea typeface="黑体" panose="02010609060101010101" pitchFamily="49" charset="-122"/>
            </a:endParaRPr>
          </a:p>
        </p:txBody>
      </p:sp>
      <p:sp>
        <p:nvSpPr>
          <p:cNvPr id="9" name="圆角矩形 8"/>
          <p:cNvSpPr/>
          <p:nvPr/>
        </p:nvSpPr>
        <p:spPr>
          <a:xfrm>
            <a:off x="0" y="980728"/>
            <a:ext cx="9144000" cy="6048672"/>
          </a:xfrm>
          <a:prstGeom prst="roundRect">
            <a:avLst/>
          </a:prstGeom>
          <a:solidFill>
            <a:srgbClr val="66FF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en-US" altLang="zh-CN" sz="3200" b="1" dirty="0" smtClean="0">
                <a:solidFill>
                  <a:srgbClr val="FF0000"/>
                </a:solidFill>
                <a:latin typeface="黑体" panose="02010609060101010101" pitchFamily="49" charset="-122"/>
                <a:ea typeface="黑体" panose="02010609060101010101" pitchFamily="49" charset="-122"/>
              </a:rPr>
              <a:t>Ⅱ</a:t>
            </a:r>
            <a:r>
              <a:rPr lang="zh-CN" altLang="en-US" sz="3200" b="1" dirty="0" smtClean="0">
                <a:solidFill>
                  <a:srgbClr val="FF0000"/>
                </a:solidFill>
                <a:latin typeface="黑体" panose="02010609060101010101" pitchFamily="49" charset="-122"/>
                <a:ea typeface="黑体" panose="02010609060101010101" pitchFamily="49" charset="-122"/>
              </a:rPr>
              <a:t>卷</a:t>
            </a:r>
            <a:endParaRPr lang="en-US" altLang="zh-CN" sz="3200" b="1" dirty="0" smtClean="0">
              <a:solidFill>
                <a:srgbClr val="FF0000"/>
              </a:solidFill>
              <a:latin typeface="黑体" panose="02010609060101010101" pitchFamily="49" charset="-122"/>
              <a:ea typeface="黑体" panose="02010609060101010101" pitchFamily="49" charset="-122"/>
            </a:endParaRPr>
          </a:p>
          <a:p>
            <a:pPr fontAlgn="base">
              <a:spcBef>
                <a:spcPct val="0"/>
              </a:spcBef>
              <a:spcAft>
                <a:spcPct val="0"/>
              </a:spcAft>
            </a:pPr>
            <a:r>
              <a:rPr lang="en-US" altLang="zh-CN" sz="2000" b="1" dirty="0">
                <a:solidFill>
                  <a:schemeClr val="tx1"/>
                </a:solidFill>
              </a:rPr>
              <a:t>6.</a:t>
            </a:r>
            <a:r>
              <a:rPr lang="zh-CN" altLang="zh-CN" sz="2000" b="1" dirty="0">
                <a:solidFill>
                  <a:schemeClr val="tx1"/>
                </a:solidFill>
              </a:rPr>
              <a:t>小说运用多种手法以取得语言的幽默效果，请从文中举出三处手法不同的例子，并简要分析。（</a:t>
            </a:r>
            <a:r>
              <a:rPr lang="en-US" altLang="zh-CN" sz="2000" b="1" dirty="0">
                <a:solidFill>
                  <a:schemeClr val="tx1"/>
                </a:solidFill>
              </a:rPr>
              <a:t>6</a:t>
            </a:r>
            <a:r>
              <a:rPr lang="zh-CN" altLang="zh-CN" sz="2000" b="1" dirty="0">
                <a:solidFill>
                  <a:schemeClr val="tx1"/>
                </a:solidFill>
              </a:rPr>
              <a:t>分</a:t>
            </a:r>
            <a:r>
              <a:rPr lang="zh-CN" altLang="zh-CN" sz="2000" b="1" dirty="0" smtClean="0">
                <a:solidFill>
                  <a:schemeClr val="tx1"/>
                </a:solidFill>
              </a:rPr>
              <a:t>）</a:t>
            </a:r>
            <a:endParaRPr lang="en-US" altLang="zh-CN" sz="2000" b="1" dirty="0" smtClean="0">
              <a:solidFill>
                <a:schemeClr val="tx1"/>
              </a:solidFill>
            </a:endParaRPr>
          </a:p>
          <a:p>
            <a:r>
              <a:rPr lang="zh-CN" altLang="en-US" sz="2000" b="1" dirty="0" smtClean="0">
                <a:solidFill>
                  <a:srgbClr val="FF0000"/>
                </a:solidFill>
                <a:latin typeface="黑体" panose="02010609060101010101" pitchFamily="49" charset="-122"/>
                <a:ea typeface="黑体" panose="02010609060101010101" pitchFamily="49" charset="-122"/>
              </a:rPr>
              <a:t>思考定位</a:t>
            </a:r>
            <a:r>
              <a:rPr lang="en-US" altLang="zh-CN" sz="2000" b="1" dirty="0" smtClean="0">
                <a:solidFill>
                  <a:srgbClr val="FF0000"/>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本题考查分析小说的语言特色的能力。根据题目要求，先引原文，然后分析手法及效果。原文中涉及的手法很多，引用经典语句、排比描写人物情态、夸张、口语化、反语等，都可以让语言诙谐幽默。在指出原文内容之后针对手法进行分析并说出幽默的效果即可。</a:t>
            </a:r>
            <a:endParaRPr lang="en-US" altLang="zh-CN" sz="2000" b="1" dirty="0" smtClean="0">
              <a:solidFill>
                <a:schemeClr val="tx1"/>
              </a:solidFill>
              <a:latin typeface="楷体" pitchFamily="49" charset="-122"/>
              <a:ea typeface="楷体" pitchFamily="49" charset="-122"/>
            </a:endParaRPr>
          </a:p>
          <a:p>
            <a:pPr lvl="0"/>
            <a:r>
              <a:rPr lang="zh-CN" altLang="en-US" sz="2000" b="1" dirty="0" smtClean="0">
                <a:solidFill>
                  <a:srgbClr val="FF0000"/>
                </a:solidFill>
                <a:latin typeface="黑体" panose="02010609060101010101" pitchFamily="49" charset="-122"/>
                <a:ea typeface="黑体" panose="02010609060101010101" pitchFamily="49" charset="-122"/>
              </a:rPr>
              <a:t>参考答案</a:t>
            </a:r>
            <a:r>
              <a:rPr lang="zh-CN" altLang="en-US" sz="2000" b="1" dirty="0" smtClean="0">
                <a:solidFill>
                  <a:schemeClr val="tx1"/>
                </a:solidFill>
                <a:latin typeface="黑体" panose="02010609060101010101" pitchFamily="49" charset="-122"/>
                <a:ea typeface="黑体" panose="02010609060101010101" pitchFamily="49" charset="-122"/>
              </a:rPr>
              <a:t>：</a:t>
            </a:r>
            <a:r>
              <a:rPr lang="zh-CN" altLang="zh-CN" sz="2000" b="1" dirty="0">
                <a:solidFill>
                  <a:schemeClr val="tx1"/>
                </a:solidFill>
                <a:latin typeface="黑体" panose="02010609060101010101" pitchFamily="49" charset="-122"/>
                <a:ea typeface="黑体" panose="02010609060101010101" pitchFamily="49" charset="-122"/>
              </a:rPr>
              <a:t> </a:t>
            </a:r>
            <a:r>
              <a:rPr lang="zh-CN" altLang="zh-CN" b="1" dirty="0">
                <a:solidFill>
                  <a:schemeClr val="tx1"/>
                </a:solidFill>
                <a:latin typeface="楷体" pitchFamily="49" charset="-122"/>
                <a:ea typeface="楷体" pitchFamily="49" charset="-122"/>
              </a:rPr>
              <a:t>①如“知之为知之、不知为知之”，或“一部伦理从何说起”，借用并改换了经典语句，以造成幽默效果；</a:t>
            </a:r>
            <a:endParaRPr lang="zh-CN" altLang="zh-CN" b="1" dirty="0">
              <a:solidFill>
                <a:schemeClr val="tx1"/>
              </a:solidFill>
              <a:latin typeface="楷体" pitchFamily="49" charset="-122"/>
              <a:ea typeface="楷体" pitchFamily="49" charset="-122"/>
            </a:endParaRPr>
          </a:p>
          <a:p>
            <a:r>
              <a:rPr lang="zh-CN" altLang="zh-CN" b="1" dirty="0">
                <a:solidFill>
                  <a:schemeClr val="tx1"/>
                </a:solidFill>
                <a:latin typeface="楷体" pitchFamily="49" charset="-122"/>
                <a:ea typeface="楷体" pitchFamily="49" charset="-122"/>
              </a:rPr>
              <a:t>②如出门时二姥姥找眼镜、三舅妈找钮子，四狗子洗脸同一行为模式重复多次，产生喜剧效果；</a:t>
            </a:r>
            <a:endParaRPr lang="zh-CN" altLang="zh-CN" b="1" dirty="0">
              <a:solidFill>
                <a:schemeClr val="tx1"/>
              </a:solidFill>
              <a:latin typeface="楷体" pitchFamily="49" charset="-122"/>
              <a:ea typeface="楷体" pitchFamily="49" charset="-122"/>
            </a:endParaRPr>
          </a:p>
          <a:p>
            <a:r>
              <a:rPr lang="zh-CN" altLang="zh-CN" b="1" dirty="0">
                <a:solidFill>
                  <a:schemeClr val="tx1"/>
                </a:solidFill>
                <a:latin typeface="楷体" pitchFamily="49" charset="-122"/>
                <a:ea typeface="楷体" pitchFamily="49" charset="-122"/>
              </a:rPr>
              <a:t>③如“既来之则安之，打了票”，或“忽前忽后，忽左忽右，离而复散，分而复合，主张不一，而又愿坐在一块儿”，将书面语与口语混搭，庄谐并出；</a:t>
            </a:r>
            <a:endParaRPr lang="zh-CN" altLang="zh-CN" b="1" dirty="0">
              <a:solidFill>
                <a:schemeClr val="tx1"/>
              </a:solidFill>
              <a:latin typeface="楷体" pitchFamily="49" charset="-122"/>
              <a:ea typeface="楷体" pitchFamily="49" charset="-122"/>
            </a:endParaRPr>
          </a:p>
          <a:p>
            <a:r>
              <a:rPr lang="zh-CN" altLang="zh-CN" b="1" dirty="0">
                <a:solidFill>
                  <a:schemeClr val="tx1"/>
                </a:solidFill>
                <a:latin typeface="楷体" pitchFamily="49" charset="-122"/>
                <a:ea typeface="楷体" pitchFamily="49" charset="-122"/>
              </a:rPr>
              <a:t>④直落得二姐口干舌燥，二姥姥连喘带嗽，四狗子咆哮如雷，看座的满头是汗”，使用了排比手法描写人物窘态，带有打油诗的诙谐意味。</a:t>
            </a:r>
            <a:endParaRPr lang="zh-CN" altLang="zh-CN" b="1" dirty="0">
              <a:solidFill>
                <a:schemeClr val="tx1"/>
              </a:solidFill>
              <a:latin typeface="楷体" pitchFamily="49" charset="-122"/>
              <a:ea typeface="楷体" pitchFamily="49" charset="-122"/>
            </a:endParaRPr>
          </a:p>
          <a:p>
            <a:r>
              <a:rPr lang="zh-CN" altLang="zh-CN" b="1" dirty="0">
                <a:solidFill>
                  <a:schemeClr val="tx1"/>
                </a:solidFill>
                <a:latin typeface="楷体" pitchFamily="49" charset="-122"/>
                <a:ea typeface="楷体" pitchFamily="49" charset="-122"/>
              </a:rPr>
              <a:t>⑤如二姐等人打架似的推让座位，“把前后左右的观众都感化得直喊叫老天爷”，把抱怨说成“感化”，反话正说，既讽刺又幽默。</a:t>
            </a:r>
            <a:endParaRPr lang="zh-CN" altLang="zh-CN" b="1" dirty="0">
              <a:solidFill>
                <a:schemeClr val="tx1"/>
              </a:solidFill>
              <a:latin typeface="楷体" pitchFamily="49" charset="-122"/>
              <a:ea typeface="楷体" pitchFamily="49" charset="-122"/>
            </a:endParaRPr>
          </a:p>
          <a:p>
            <a:r>
              <a:rPr lang="zh-CN" altLang="zh-CN" b="1" dirty="0">
                <a:solidFill>
                  <a:schemeClr val="tx1"/>
                </a:solidFill>
                <a:latin typeface="楷体" pitchFamily="49" charset="-122"/>
                <a:ea typeface="楷体" pitchFamily="49" charset="-122"/>
              </a:rPr>
              <a:t>⑥如二姐喊叫卖糖的，声音之大令人“以为是卖糖的杀了人”，这种夸张令人忍俊不禁。</a:t>
            </a:r>
            <a:endParaRPr lang="zh-CN" altLang="en-US" b="1" dirty="0">
              <a:solidFill>
                <a:schemeClr val="tx1"/>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0"/>
            <a:ext cx="7797552" cy="960107"/>
          </a:xfrm>
          <a:solidFill>
            <a:srgbClr val="FFFF00"/>
          </a:solidFill>
        </p:spPr>
        <p:txBody>
          <a:bodyPr>
            <a:normAutofit/>
          </a:bodyPr>
          <a:lstStyle/>
          <a:p>
            <a:r>
              <a:rPr lang="zh-CN" altLang="en-US" b="1" dirty="0">
                <a:solidFill>
                  <a:srgbClr val="C00000"/>
                </a:solidFill>
                <a:latin typeface="黑体" panose="02010609060101010101" pitchFamily="49" charset="-122"/>
                <a:ea typeface="黑体" panose="02010609060101010101" pitchFamily="49" charset="-122"/>
              </a:rPr>
              <a:t>一</a:t>
            </a:r>
            <a:r>
              <a:rPr lang="zh-CN" altLang="en-US" b="1" dirty="0" smtClean="0">
                <a:solidFill>
                  <a:srgbClr val="C00000"/>
                </a:solidFill>
                <a:latin typeface="黑体" panose="02010609060101010101" pitchFamily="49" charset="-122"/>
                <a:ea typeface="黑体" panose="02010609060101010101" pitchFamily="49" charset="-122"/>
              </a:rPr>
              <a:t>、研读高考文件明方向</a:t>
            </a:r>
            <a:endParaRPr lang="zh-CN" altLang="en-US" b="1" dirty="0">
              <a:solidFill>
                <a:srgbClr val="C0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932723"/>
            <a:ext cx="8229600" cy="5193440"/>
          </a:xfrm>
        </p:spPr>
        <p:txBody>
          <a:bodyPr/>
          <a:lstStyle/>
          <a:p>
            <a:r>
              <a:rPr lang="en-US" altLang="zh-CN" b="1" dirty="0" smtClean="0">
                <a:solidFill>
                  <a:srgbClr val="0000FF"/>
                </a:solidFill>
                <a:latin typeface="华文琥珀" pitchFamily="2" charset="-122"/>
                <a:ea typeface="华文琥珀" pitchFamily="2" charset="-122"/>
              </a:rPr>
              <a:t>㈠</a:t>
            </a:r>
            <a:r>
              <a:rPr lang="zh-CN" altLang="en-US" b="1" dirty="0" smtClean="0">
                <a:solidFill>
                  <a:srgbClr val="0000FF"/>
                </a:solidFill>
                <a:latin typeface="华文琥珀" pitchFamily="2" charset="-122"/>
                <a:ea typeface="华文琥珀" pitchFamily="2" charset="-122"/>
              </a:rPr>
              <a:t>了解高考政策</a:t>
            </a:r>
            <a:endParaRPr lang="zh-CN" altLang="en-US" b="1" dirty="0">
              <a:solidFill>
                <a:srgbClr val="0000FF"/>
              </a:solidFill>
              <a:latin typeface="华文琥珀" pitchFamily="2" charset="-122"/>
              <a:ea typeface="华文琥珀" pitchFamily="2" charset="-122"/>
            </a:endParaRPr>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80528" y="1604798"/>
            <a:ext cx="9505056" cy="585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6018" y="1340768"/>
            <a:ext cx="8229600" cy="1143000"/>
          </a:xfrm>
        </p:spPr>
        <p:txBody>
          <a:bodyPr/>
          <a:lstStyle/>
          <a:p>
            <a:r>
              <a:rPr lang="en-US" altLang="zh-CN" b="1" dirty="0" smtClean="0">
                <a:solidFill>
                  <a:srgbClr val="FF0000"/>
                </a:solidFill>
                <a:latin typeface="黑体" panose="02010609060101010101" pitchFamily="49" charset="-122"/>
                <a:ea typeface="黑体" panose="02010609060101010101" pitchFamily="49" charset="-122"/>
              </a:rPr>
              <a:t>㈢</a:t>
            </a:r>
            <a:r>
              <a:rPr lang="zh-CN" altLang="en-US" b="1" dirty="0" smtClean="0">
                <a:solidFill>
                  <a:srgbClr val="FF0000"/>
                </a:solidFill>
                <a:latin typeface="黑体" panose="02010609060101010101" pitchFamily="49" charset="-122"/>
                <a:ea typeface="黑体" panose="02010609060101010101" pitchFamily="49" charset="-122"/>
              </a:rPr>
              <a:t>现代文阅读（实用类）</a:t>
            </a:r>
            <a:endParaRPr lang="zh-CN" altLang="en-US" dirty="0"/>
          </a:p>
        </p:txBody>
      </p:sp>
      <p:sp>
        <p:nvSpPr>
          <p:cNvPr id="5" name="TextBox 4"/>
          <p:cNvSpPr txBox="1"/>
          <p:nvPr/>
        </p:nvSpPr>
        <p:spPr>
          <a:xfrm>
            <a:off x="899592" y="3068959"/>
            <a:ext cx="7482453" cy="2985433"/>
          </a:xfrm>
          <a:prstGeom prst="rect">
            <a:avLst/>
          </a:prstGeom>
          <a:noFill/>
        </p:spPr>
        <p:txBody>
          <a:bodyPr wrap="square" rtlCol="0">
            <a:spAutoFit/>
          </a:bodyPr>
          <a:lstStyle/>
          <a:p>
            <a:r>
              <a:rPr lang="en-US" altLang="zh-CN" sz="2000" b="1" dirty="0" smtClean="0">
                <a:latin typeface="+mn-ea"/>
              </a:rPr>
              <a:t>     </a:t>
            </a:r>
            <a:r>
              <a:rPr lang="zh-CN" altLang="zh-CN" sz="2400" b="1" dirty="0" smtClean="0">
                <a:latin typeface="+mn-ea"/>
              </a:rPr>
              <a:t>实用</a:t>
            </a:r>
            <a:r>
              <a:rPr lang="zh-CN" altLang="zh-CN" sz="2400" b="1" dirty="0">
                <a:latin typeface="+mn-ea"/>
              </a:rPr>
              <a:t>类文本</a:t>
            </a:r>
            <a:r>
              <a:rPr lang="zh-CN" altLang="zh-CN" sz="2400" b="1" dirty="0" smtClean="0">
                <a:latin typeface="+mn-ea"/>
              </a:rPr>
              <a:t>阅读是</a:t>
            </a:r>
            <a:r>
              <a:rPr lang="zh-CN" altLang="zh-CN" sz="2400" b="1" dirty="0">
                <a:latin typeface="+mn-ea"/>
              </a:rPr>
              <a:t>包含图表在内的非连续性文本阅读</a:t>
            </a:r>
            <a:r>
              <a:rPr lang="zh-CN" altLang="zh-CN" sz="2400" b="1" dirty="0" smtClean="0">
                <a:latin typeface="+mn-ea"/>
              </a:rPr>
              <a:t>。</a:t>
            </a:r>
            <a:r>
              <a:rPr lang="zh-CN" altLang="en-US" sz="2400" b="1" dirty="0">
                <a:latin typeface="+mn-ea"/>
              </a:rPr>
              <a:t>它</a:t>
            </a:r>
            <a:r>
              <a:rPr lang="zh-CN" altLang="zh-CN" sz="2400" b="1" dirty="0" smtClean="0">
                <a:latin typeface="+mn-ea"/>
              </a:rPr>
              <a:t>的</a:t>
            </a:r>
            <a:r>
              <a:rPr lang="zh-CN" altLang="zh-CN" sz="2400" b="1" dirty="0">
                <a:latin typeface="+mn-ea"/>
              </a:rPr>
              <a:t>文本注重真实性和实用性，要求学生能够了解文体的基本特征，准确解读文本，筛选整合信息，分析原文内容。实用类文本阅读的目的性非常明确，文本材料总要基于一定的逻辑进行谋篇布局</a:t>
            </a:r>
            <a:r>
              <a:rPr lang="zh-CN" altLang="zh-CN" sz="2400" b="1" dirty="0" smtClean="0">
                <a:latin typeface="+mn-ea"/>
              </a:rPr>
              <a:t>。阅读</a:t>
            </a:r>
            <a:r>
              <a:rPr lang="zh-CN" altLang="zh-CN" sz="2400" b="1" dirty="0">
                <a:latin typeface="+mn-ea"/>
              </a:rPr>
              <a:t>时，应该认识到文本背后的逻辑架构，对其行文内容进行分析。</a:t>
            </a:r>
            <a:endParaRPr lang="zh-CN" altLang="zh-CN" sz="2400" b="1" dirty="0">
              <a:latin typeface="+mn-ea"/>
            </a:endParaRPr>
          </a:p>
          <a:p>
            <a:r>
              <a:rPr lang="en-US" altLang="zh-CN" sz="2000" b="1" dirty="0">
                <a:latin typeface="+mn-ea"/>
              </a:rPr>
              <a:t> </a:t>
            </a:r>
            <a:r>
              <a:rPr lang="en-US" altLang="zh-CN" sz="2000" b="1" dirty="0" smtClean="0">
                <a:latin typeface="+mn-ea"/>
              </a:rPr>
              <a:t>   </a:t>
            </a:r>
            <a:endParaRPr lang="zh-CN" altLang="en-US" sz="2000" b="1" dirty="0">
              <a:latin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a:solidFill>
            <a:schemeClr val="accent3">
              <a:lumMod val="40000"/>
              <a:lumOff val="60000"/>
            </a:schemeClr>
          </a:solidFill>
        </p:spPr>
        <p:txBody>
          <a:bodyPr>
            <a:normAutofit fontScale="47500" lnSpcReduction="20000"/>
          </a:bodyPr>
          <a:lstStyle/>
          <a:p>
            <a:r>
              <a:rPr lang="zh-CN" altLang="en-US" sz="4000" b="1" dirty="0" smtClean="0">
                <a:solidFill>
                  <a:srgbClr val="FF0000"/>
                </a:solidFill>
              </a:rPr>
              <a:t>全国</a:t>
            </a:r>
            <a:r>
              <a:rPr lang="en-US" altLang="zh-CN" sz="4000" b="1" dirty="0" smtClean="0">
                <a:solidFill>
                  <a:srgbClr val="FF0000"/>
                </a:solidFill>
              </a:rPr>
              <a:t>Ⅲ</a:t>
            </a:r>
            <a:r>
              <a:rPr lang="zh-CN" altLang="en-US" sz="4000" b="1" dirty="0" smtClean="0">
                <a:solidFill>
                  <a:srgbClr val="FF0000"/>
                </a:solidFill>
              </a:rPr>
              <a:t>卷</a:t>
            </a:r>
            <a:r>
              <a:rPr lang="en-US" altLang="zh-CN" sz="4000" b="1" dirty="0" smtClean="0">
                <a:solidFill>
                  <a:srgbClr val="FF0000"/>
                </a:solidFill>
              </a:rPr>
              <a:t>         </a:t>
            </a:r>
            <a:endParaRPr lang="en-US" altLang="zh-CN" sz="4000" b="1" dirty="0" smtClean="0">
              <a:solidFill>
                <a:srgbClr val="FF0000"/>
              </a:solidFill>
            </a:endParaRPr>
          </a:p>
          <a:p>
            <a:r>
              <a:rPr lang="zh-CN" altLang="zh-CN" b="1" dirty="0"/>
              <a:t>材料一：</a:t>
            </a:r>
            <a:endParaRPr lang="zh-CN" altLang="zh-CN" dirty="0"/>
          </a:p>
          <a:p>
            <a:r>
              <a:rPr lang="en-US" altLang="zh-CN" dirty="0">
                <a:latin typeface="楷体" pitchFamily="49" charset="-122"/>
                <a:ea typeface="楷体" pitchFamily="49" charset="-122"/>
              </a:rPr>
              <a:t>2015</a:t>
            </a:r>
            <a:r>
              <a:rPr lang="zh-CN" altLang="zh-CN" dirty="0">
                <a:latin typeface="楷体" pitchFamily="49" charset="-122"/>
                <a:ea typeface="楷体" pitchFamily="49" charset="-122"/>
              </a:rPr>
              <a:t>年是</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十二五</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规划的收官之年，也是调研、制定</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十三五</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规划的关键一年。</a:t>
            </a:r>
            <a:r>
              <a:rPr lang="en-US" altLang="zh-CN" dirty="0">
                <a:latin typeface="楷体" pitchFamily="49" charset="-122"/>
                <a:ea typeface="楷体" pitchFamily="49" charset="-122"/>
              </a:rPr>
              <a:t>2015</a:t>
            </a:r>
            <a:r>
              <a:rPr lang="zh-CN" altLang="zh-CN" dirty="0">
                <a:latin typeface="楷体" pitchFamily="49" charset="-122"/>
                <a:ea typeface="楷体" pitchFamily="49" charset="-122"/>
              </a:rPr>
              <a:t>年，图书出版业取得了诸多重要突破，政府部门出台的多项政策、举措更加有力；图书出版产业规模持续扩大，发展潜力持续显现。曾一度遭到电子商务冲击的实体书店，近一年来，伴随全民阅读的推广开始逆袭。全国各地新建或改造了一批大型书城，这些大型书城注重</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体验</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和</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服务</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，引入亲子阅读、创意生活、数字体验、咖啡餐饮等多元业态，逐步向文化购物中心转型，赋予了实体书店新的生命力。</a:t>
            </a:r>
            <a:endParaRPr lang="zh-CN" altLang="zh-CN" dirty="0">
              <a:latin typeface="楷体" pitchFamily="49" charset="-122"/>
              <a:ea typeface="楷体" pitchFamily="49" charset="-122"/>
            </a:endParaRPr>
          </a:p>
          <a:p>
            <a:r>
              <a:rPr lang="en-US" altLang="zh-CN" dirty="0">
                <a:latin typeface="楷体" pitchFamily="49" charset="-122"/>
                <a:ea typeface="楷体" pitchFamily="49" charset="-122"/>
              </a:rPr>
              <a:t>2015</a:t>
            </a:r>
            <a:r>
              <a:rPr lang="zh-CN" altLang="zh-CN" dirty="0">
                <a:latin typeface="楷体" pitchFamily="49" charset="-122"/>
                <a:ea typeface="楷体" pitchFamily="49" charset="-122"/>
              </a:rPr>
              <a:t>年，</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互联网</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成为产业发展的新趋势，传统出版业转型升级及其与新兴媒体的融合是新时代下出版业发展的必由之路。在</a:t>
            </a:r>
            <a:r>
              <a:rPr lang="en-US" altLang="zh-CN" dirty="0">
                <a:latin typeface="楷体" pitchFamily="49" charset="-122"/>
                <a:ea typeface="楷体" pitchFamily="49" charset="-122"/>
              </a:rPr>
              <a:t>2014</a:t>
            </a:r>
            <a:r>
              <a:rPr lang="zh-CN" altLang="zh-CN" dirty="0">
                <a:latin typeface="楷体" pitchFamily="49" charset="-122"/>
                <a:ea typeface="楷体" pitchFamily="49" charset="-122"/>
              </a:rPr>
              <a:t>年出台的《关于推动新闻出版业数字化转型升级的指导意见》的基础上，出版社积极打造自身的数字出版平台，纷纷成立数字出版部门，专门负责数字出版相关工作。诸多新改变和新方法让出版与市场的距离更近，如众筹出版、微店卖书及微博、微信营销，改变后的赢利模式也让出版的效率变得更高。（摘编自陈敏利《图书出版业品牌报告（</a:t>
            </a:r>
            <a:r>
              <a:rPr lang="en-US" altLang="zh-CN" dirty="0">
                <a:latin typeface="楷体" pitchFamily="49" charset="-122"/>
                <a:ea typeface="楷体" pitchFamily="49" charset="-122"/>
              </a:rPr>
              <a:t>2016</a:t>
            </a:r>
            <a:r>
              <a:rPr lang="zh-CN" altLang="zh-CN" dirty="0">
                <a:latin typeface="楷体" pitchFamily="49" charset="-122"/>
                <a:ea typeface="楷体" pitchFamily="49" charset="-122"/>
              </a:rPr>
              <a:t>）》</a:t>
            </a:r>
            <a:r>
              <a:rPr lang="zh-CN" altLang="zh-CN" dirty="0" smtClean="0">
                <a:latin typeface="楷体" pitchFamily="49" charset="-122"/>
                <a:ea typeface="楷体" pitchFamily="49" charset="-122"/>
              </a:rPr>
              <a:t>）</a:t>
            </a:r>
            <a:endParaRPr lang="zh-CN" altLang="zh-CN" dirty="0">
              <a:latin typeface="楷体" pitchFamily="49" charset="-122"/>
              <a:ea typeface="楷体" pitchFamily="49" charset="-122"/>
            </a:endParaRPr>
          </a:p>
          <a:p>
            <a:r>
              <a:rPr lang="zh-CN" altLang="zh-CN" b="1" dirty="0"/>
              <a:t>材料二：</a:t>
            </a:r>
            <a:endParaRPr lang="zh-CN" altLang="zh-CN" dirty="0"/>
          </a:p>
          <a:p>
            <a:endParaRPr lang="en-US" altLang="zh-CN" dirty="0" smtClean="0"/>
          </a:p>
          <a:p>
            <a:endParaRPr lang="en-US" altLang="zh-CN" dirty="0"/>
          </a:p>
          <a:p>
            <a:pPr marL="0" indent="0">
              <a:buNone/>
            </a:pPr>
            <a:endParaRPr lang="en-US" altLang="zh-CN" dirty="0"/>
          </a:p>
          <a:p>
            <a:endParaRPr lang="en-US" altLang="zh-CN" dirty="0" smtClean="0"/>
          </a:p>
          <a:p>
            <a:endParaRPr lang="en-US" altLang="zh-CN" dirty="0" smtClean="0"/>
          </a:p>
          <a:p>
            <a:endParaRPr lang="en-US" altLang="zh-CN" dirty="0"/>
          </a:p>
          <a:p>
            <a:endParaRPr lang="en-US" altLang="zh-CN" dirty="0" smtClean="0"/>
          </a:p>
          <a:p>
            <a:r>
              <a:rPr lang="zh-CN" altLang="zh-CN" dirty="0" smtClean="0"/>
              <a:t>（</a:t>
            </a:r>
            <a:r>
              <a:rPr lang="zh-CN" altLang="zh-CN" dirty="0"/>
              <a:t>摘自杨伟《</a:t>
            </a:r>
            <a:r>
              <a:rPr lang="en-US" altLang="zh-CN" dirty="0"/>
              <a:t>2015</a:t>
            </a:r>
            <a:r>
              <a:rPr lang="zh-CN" altLang="zh-CN" dirty="0"/>
              <a:t>年中国图书零售市场发展》）</a:t>
            </a:r>
            <a:endParaRPr lang="zh-CN" altLang="zh-CN" dirty="0"/>
          </a:p>
          <a:p>
            <a:pPr marL="0" indent="0">
              <a:buNone/>
            </a:pPr>
            <a:r>
              <a:rPr lang="en-US" altLang="zh-CN" b="1" dirty="0"/>
              <a:t> </a:t>
            </a:r>
            <a:r>
              <a:rPr lang="en-US" altLang="zh-CN" b="1" dirty="0" smtClean="0"/>
              <a:t>         </a:t>
            </a:r>
            <a:r>
              <a:rPr lang="zh-CN" altLang="zh-CN" b="1" dirty="0" smtClean="0"/>
              <a:t>材料</a:t>
            </a:r>
            <a:r>
              <a:rPr lang="zh-CN" altLang="zh-CN" b="1" dirty="0"/>
              <a:t>三</a:t>
            </a:r>
            <a:r>
              <a:rPr lang="en-US" altLang="zh-CN" b="1" dirty="0"/>
              <a:t>:</a:t>
            </a:r>
            <a:endParaRPr lang="zh-CN" altLang="zh-CN" dirty="0"/>
          </a:p>
          <a:p>
            <a:r>
              <a:rPr lang="zh-CN" altLang="zh-CN" dirty="0">
                <a:latin typeface="楷体" pitchFamily="49" charset="-122"/>
                <a:ea typeface="楷体" pitchFamily="49" charset="-122"/>
              </a:rPr>
              <a:t>由于互联网的快速发展，原有的图书出版业发生了很大的改变。借助互联网的优势，图书出版可以实现内容的快速传播，并且不会受时间和空间的限制。比如电子图书的开发，网上书店的建立，这些新的形式扩大了图书出版的影响范围。图书出版业的信息获取方式也会发生改变，面对互联网上的海量信息，对信息的筛选、分类和加工处理会成为图书出版业新的功能。在市场经济条件下，图书出版的目的是要获得利润，但是在互联网条件下，许多图书资源可以免费获得，因为互联网改变了传统出版业的营销模式，图书出版业需要从其他方面获得利润的增长。图书具有的版权是图书出版业实现利润的基础，在图书版权原有的营销模式中，版权价值仅局限于版权的转让。而在互联网条件下，版权的范围不在局限于文字，版权可以扩大到视频、游戏等多个不同的领域，可以间接产生更多的利润。互联网还能够成为图书传播的平台，让图书在传播过程中实现增值，比如在互联网传播中可以加载商业广告、产生巨大的效益。</a:t>
            </a:r>
            <a:endParaRPr lang="zh-CN" altLang="en-US" b="1" dirty="0">
              <a:latin typeface="楷体" pitchFamily="49" charset="-122"/>
              <a:ea typeface="楷体" pitchFamily="49" charset="-122"/>
            </a:endParaRPr>
          </a:p>
        </p:txBody>
      </p:sp>
      <p:pic>
        <p:nvPicPr>
          <p:cNvPr id="4" name="图片 3" descr="学科网(www.zxxk.com)--教育资源门户，提供试卷、教案、课件、论文、素材及各类教学资源下载，还有大量而丰富的教学相关资讯！"/>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87624" y="2636912"/>
            <a:ext cx="3744416" cy="1440160"/>
          </a:xfrm>
          <a:prstGeom prst="rect">
            <a:avLst/>
          </a:prstGeom>
          <a:noFill/>
          <a:ln>
            <a:noFill/>
          </a:ln>
        </p:spPr>
      </p:pic>
      <p:pic>
        <p:nvPicPr>
          <p:cNvPr id="5" name="图片 4" descr="学科网(www.zxxk.com)--教育资源门户，提供试卷、教案、课件、论文、素材及各类教学资源下载，还有大量而丰富的教学相关资讯！"/>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6" y="2636912"/>
            <a:ext cx="3816424" cy="1490841"/>
          </a:xfrm>
          <a:prstGeom prst="rect">
            <a:avLst/>
          </a:prstGeom>
          <a:noFill/>
          <a:ln>
            <a:noFill/>
          </a:ln>
        </p:spPr>
      </p:pic>
    </p:spTree>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980728"/>
            <a:ext cx="8640960" cy="5256584"/>
          </a:xfrm>
          <a:prstGeom prst="roundRect">
            <a:avLst/>
          </a:prstGeom>
          <a:solidFill>
            <a:srgbClr val="FBFE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FF0000"/>
                </a:solidFill>
                <a:latin typeface="楷体" pitchFamily="49" charset="-122"/>
                <a:ea typeface="楷体" pitchFamily="49" charset="-122"/>
              </a:rPr>
              <a:t>全国卷实用类文本的特点</a:t>
            </a:r>
            <a:r>
              <a:rPr lang="en-US" altLang="zh-CN" sz="2000" b="1" dirty="0" smtClean="0">
                <a:solidFill>
                  <a:srgbClr val="FF0000"/>
                </a:solidFill>
                <a:latin typeface="楷体" pitchFamily="49" charset="-122"/>
                <a:ea typeface="楷体" pitchFamily="49" charset="-122"/>
              </a:rPr>
              <a:t>:</a:t>
            </a:r>
            <a:endParaRPr lang="en-US" altLang="zh-CN" sz="2000" b="1" dirty="0" smtClean="0">
              <a:solidFill>
                <a:srgbClr val="FF0000"/>
              </a:solidFill>
              <a:latin typeface="楷体" pitchFamily="49" charset="-122"/>
              <a:ea typeface="楷体" pitchFamily="49" charset="-122"/>
            </a:endParaRPr>
          </a:p>
          <a:p>
            <a:r>
              <a:rPr lang="en-US" altLang="zh-CN" sz="2000" b="1" dirty="0" smtClean="0">
                <a:solidFill>
                  <a:schemeClr val="tx1"/>
                </a:solidFill>
                <a:latin typeface="楷体" pitchFamily="49" charset="-122"/>
                <a:ea typeface="楷体" pitchFamily="49" charset="-122"/>
              </a:rPr>
              <a:t>⑴</a:t>
            </a:r>
            <a:r>
              <a:rPr lang="zh-CN" altLang="en-US" sz="2000" b="1" dirty="0" smtClean="0">
                <a:solidFill>
                  <a:schemeClr val="tx1"/>
                </a:solidFill>
                <a:latin typeface="楷体" pitchFamily="49" charset="-122"/>
                <a:ea typeface="楷体" pitchFamily="49" charset="-122"/>
              </a:rPr>
              <a:t>多文本</a:t>
            </a:r>
            <a:r>
              <a:rPr lang="en-US" altLang="zh-CN" sz="2000" b="1" dirty="0" smtClean="0">
                <a:solidFill>
                  <a:schemeClr val="tx1"/>
                </a:solidFill>
                <a:latin typeface="楷体" pitchFamily="49" charset="-122"/>
                <a:ea typeface="楷体" pitchFamily="49" charset="-122"/>
              </a:rPr>
              <a:t>,</a:t>
            </a:r>
            <a:r>
              <a:rPr lang="zh-CN" altLang="en-US" sz="2000" b="1" dirty="0" smtClean="0">
                <a:solidFill>
                  <a:schemeClr val="tx1"/>
                </a:solidFill>
                <a:latin typeface="楷体" pitchFamily="49" charset="-122"/>
                <a:ea typeface="楷体" pitchFamily="49" charset="-122"/>
              </a:rPr>
              <a:t>文图混编。全国</a:t>
            </a:r>
            <a:r>
              <a:rPr lang="en-US" altLang="zh-CN" sz="2000" b="1" dirty="0" smtClean="0">
                <a:solidFill>
                  <a:schemeClr val="tx1"/>
                </a:solidFill>
                <a:latin typeface="楷体" pitchFamily="49" charset="-122"/>
                <a:ea typeface="楷体" pitchFamily="49" charset="-122"/>
              </a:rPr>
              <a:t>ⅠⅡⅢ</a:t>
            </a:r>
            <a:r>
              <a:rPr lang="zh-CN" altLang="en-US" sz="2000" b="1" dirty="0" smtClean="0">
                <a:solidFill>
                  <a:schemeClr val="tx1"/>
                </a:solidFill>
                <a:latin typeface="楷体" pitchFamily="49" charset="-122"/>
                <a:ea typeface="楷体" pitchFamily="49" charset="-122"/>
              </a:rPr>
              <a:t>卷分别有三段、四段、三段材料，且</a:t>
            </a:r>
            <a:r>
              <a:rPr lang="en-US" altLang="zh-CN" sz="2000" b="1" dirty="0" err="1" smtClean="0">
                <a:solidFill>
                  <a:schemeClr val="tx1"/>
                </a:solidFill>
                <a:latin typeface="楷体" pitchFamily="49" charset="-122"/>
                <a:ea typeface="楷体" pitchFamily="49" charset="-122"/>
              </a:rPr>
              <a:t>ⅡⅢ</a:t>
            </a:r>
            <a:r>
              <a:rPr lang="zh-CN" altLang="en-US" sz="2000" b="1" dirty="0">
                <a:solidFill>
                  <a:schemeClr val="tx1"/>
                </a:solidFill>
                <a:latin typeface="楷体" pitchFamily="49" charset="-122"/>
                <a:ea typeface="楷体" pitchFamily="49" charset="-122"/>
              </a:rPr>
              <a:t>卷都</a:t>
            </a:r>
            <a:r>
              <a:rPr lang="zh-CN" altLang="en-US" sz="2000" b="1" dirty="0" smtClean="0">
                <a:solidFill>
                  <a:schemeClr val="tx1"/>
                </a:solidFill>
                <a:latin typeface="楷体" pitchFamily="49" charset="-122"/>
                <a:ea typeface="楷体" pitchFamily="49" charset="-122"/>
              </a:rPr>
              <a:t>有读图，</a:t>
            </a:r>
            <a:r>
              <a:rPr lang="en-US" altLang="zh-CN" sz="2000" b="1" dirty="0" smtClean="0">
                <a:solidFill>
                  <a:schemeClr val="tx1"/>
                </a:solidFill>
                <a:latin typeface="楷体" pitchFamily="49" charset="-122"/>
                <a:ea typeface="楷体" pitchFamily="49" charset="-122"/>
              </a:rPr>
              <a:t>Ⅰ</a:t>
            </a:r>
            <a:r>
              <a:rPr lang="zh-CN" altLang="en-US" sz="2000" b="1" dirty="0" smtClean="0">
                <a:solidFill>
                  <a:schemeClr val="tx1"/>
                </a:solidFill>
                <a:latin typeface="楷体" pitchFamily="49" charset="-122"/>
                <a:ea typeface="楷体" pitchFamily="49" charset="-122"/>
              </a:rPr>
              <a:t>卷没有读图。</a:t>
            </a:r>
            <a:endParaRPr lang="en-US" altLang="zh-CN" sz="2000" b="1" dirty="0" smtClean="0">
              <a:solidFill>
                <a:schemeClr val="tx1"/>
              </a:solidFill>
              <a:latin typeface="楷体" pitchFamily="49" charset="-122"/>
              <a:ea typeface="楷体" pitchFamily="49" charset="-122"/>
            </a:endParaRPr>
          </a:p>
          <a:p>
            <a:r>
              <a:rPr lang="en-US" altLang="zh-CN" sz="2000" b="1" dirty="0" smtClean="0">
                <a:solidFill>
                  <a:schemeClr val="tx1"/>
                </a:solidFill>
                <a:latin typeface="楷体" pitchFamily="49" charset="-122"/>
                <a:ea typeface="楷体" pitchFamily="49" charset="-122"/>
              </a:rPr>
              <a:t>⑵</a:t>
            </a:r>
            <a:r>
              <a:rPr lang="zh-CN" altLang="en-US" sz="2000" b="1" dirty="0" smtClean="0">
                <a:solidFill>
                  <a:schemeClr val="tx1"/>
                </a:solidFill>
                <a:latin typeface="楷体" pitchFamily="49" charset="-122"/>
                <a:ea typeface="楷体" pitchFamily="49" charset="-122"/>
              </a:rPr>
              <a:t>阅读字数相差不大。</a:t>
            </a:r>
            <a:r>
              <a:rPr lang="en-US" altLang="zh-CN" sz="2000" b="1" dirty="0" smtClean="0">
                <a:solidFill>
                  <a:schemeClr val="tx1"/>
                </a:solidFill>
                <a:latin typeface="楷体" pitchFamily="49" charset="-122"/>
                <a:ea typeface="楷体" pitchFamily="49" charset="-122"/>
              </a:rPr>
              <a:t>Ⅰ</a:t>
            </a:r>
            <a:r>
              <a:rPr lang="zh-CN" altLang="en-US" sz="2000" b="1" dirty="0" smtClean="0">
                <a:solidFill>
                  <a:schemeClr val="tx1"/>
                </a:solidFill>
                <a:latin typeface="楷体" pitchFamily="49" charset="-122"/>
                <a:ea typeface="楷体" pitchFamily="49" charset="-122"/>
              </a:rPr>
              <a:t>卷</a:t>
            </a:r>
            <a:r>
              <a:rPr lang="en-US" altLang="zh-CN" sz="2000" b="1" dirty="0" smtClean="0">
                <a:solidFill>
                  <a:schemeClr val="tx1"/>
                </a:solidFill>
                <a:latin typeface="楷体" pitchFamily="49" charset="-122"/>
                <a:ea typeface="楷体" pitchFamily="49" charset="-122"/>
              </a:rPr>
              <a:t>1307</a:t>
            </a:r>
            <a:r>
              <a:rPr lang="zh-CN" altLang="en-US" sz="2000" b="1" dirty="0" smtClean="0">
                <a:solidFill>
                  <a:schemeClr val="tx1"/>
                </a:solidFill>
                <a:latin typeface="楷体" pitchFamily="49" charset="-122"/>
                <a:ea typeface="楷体" pitchFamily="49" charset="-122"/>
              </a:rPr>
              <a:t>字，</a:t>
            </a:r>
            <a:r>
              <a:rPr lang="en-US" altLang="zh-CN" sz="2000" b="1" dirty="0" smtClean="0">
                <a:solidFill>
                  <a:schemeClr val="tx1"/>
                </a:solidFill>
                <a:latin typeface="楷体" pitchFamily="49" charset="-122"/>
                <a:ea typeface="楷体" pitchFamily="49" charset="-122"/>
              </a:rPr>
              <a:t>Ⅱ</a:t>
            </a:r>
            <a:r>
              <a:rPr lang="zh-CN" altLang="en-US" sz="2000" b="1" dirty="0" smtClean="0">
                <a:solidFill>
                  <a:schemeClr val="tx1"/>
                </a:solidFill>
                <a:latin typeface="楷体" pitchFamily="49" charset="-122"/>
                <a:ea typeface="楷体" pitchFamily="49" charset="-122"/>
              </a:rPr>
              <a:t>卷</a:t>
            </a:r>
            <a:r>
              <a:rPr lang="en-US" altLang="zh-CN" sz="2000" b="1" dirty="0" smtClean="0">
                <a:solidFill>
                  <a:schemeClr val="tx1"/>
                </a:solidFill>
                <a:latin typeface="楷体" pitchFamily="49" charset="-122"/>
                <a:ea typeface="楷体" pitchFamily="49" charset="-122"/>
              </a:rPr>
              <a:t>956</a:t>
            </a:r>
            <a:r>
              <a:rPr lang="zh-CN" altLang="en-US" sz="2000" b="1" dirty="0" smtClean="0">
                <a:solidFill>
                  <a:schemeClr val="tx1"/>
                </a:solidFill>
                <a:latin typeface="楷体" pitchFamily="49" charset="-122"/>
                <a:ea typeface="楷体" pitchFamily="49" charset="-122"/>
              </a:rPr>
              <a:t>字，</a:t>
            </a:r>
            <a:r>
              <a:rPr lang="en-US" altLang="zh-CN" sz="2000" b="1" dirty="0" smtClean="0">
                <a:solidFill>
                  <a:schemeClr val="tx1"/>
                </a:solidFill>
                <a:latin typeface="楷体" pitchFamily="49" charset="-122"/>
                <a:ea typeface="楷体" pitchFamily="49" charset="-122"/>
              </a:rPr>
              <a:t>Ⅲ</a:t>
            </a:r>
            <a:r>
              <a:rPr lang="zh-CN" altLang="en-US" sz="2000" b="1" dirty="0" smtClean="0">
                <a:solidFill>
                  <a:schemeClr val="tx1"/>
                </a:solidFill>
                <a:latin typeface="楷体" pitchFamily="49" charset="-122"/>
                <a:ea typeface="楷体" pitchFamily="49" charset="-122"/>
              </a:rPr>
              <a:t>卷</a:t>
            </a:r>
            <a:r>
              <a:rPr lang="en-US" altLang="zh-CN" sz="2000" b="1" dirty="0" smtClean="0">
                <a:solidFill>
                  <a:schemeClr val="tx1"/>
                </a:solidFill>
                <a:latin typeface="楷体" pitchFamily="49" charset="-122"/>
                <a:ea typeface="楷体" pitchFamily="49" charset="-122"/>
              </a:rPr>
              <a:t>899</a:t>
            </a:r>
            <a:r>
              <a:rPr lang="zh-CN" altLang="en-US" sz="2000" b="1" dirty="0" smtClean="0">
                <a:solidFill>
                  <a:schemeClr val="tx1"/>
                </a:solidFill>
                <a:latin typeface="楷体" pitchFamily="49" charset="-122"/>
                <a:ea typeface="楷体" pitchFamily="49" charset="-122"/>
              </a:rPr>
              <a:t>字。</a:t>
            </a:r>
            <a:endParaRPr lang="en-US" altLang="zh-CN" sz="2000" b="1" dirty="0" smtClean="0">
              <a:solidFill>
                <a:schemeClr val="tx1"/>
              </a:solidFill>
              <a:latin typeface="楷体" pitchFamily="49" charset="-122"/>
              <a:ea typeface="楷体" pitchFamily="49" charset="-122"/>
            </a:endParaRPr>
          </a:p>
          <a:p>
            <a:r>
              <a:rPr lang="en-US" altLang="zh-CN" sz="2000" b="1" dirty="0" smtClean="0">
                <a:solidFill>
                  <a:schemeClr val="tx1"/>
                </a:solidFill>
                <a:latin typeface="楷体" pitchFamily="49" charset="-122"/>
                <a:ea typeface="楷体" pitchFamily="49" charset="-122"/>
              </a:rPr>
              <a:t>⑶</a:t>
            </a:r>
            <a:r>
              <a:rPr lang="zh-CN" altLang="en-US" sz="2000" b="1" dirty="0" smtClean="0">
                <a:solidFill>
                  <a:schemeClr val="tx1"/>
                </a:solidFill>
                <a:latin typeface="楷体" pitchFamily="49" charset="-122"/>
                <a:ea typeface="楷体" pitchFamily="49" charset="-122"/>
              </a:rPr>
              <a:t>全都设置</a:t>
            </a:r>
            <a:r>
              <a:rPr lang="en-US" altLang="zh-CN" sz="2000" b="1" dirty="0" smtClean="0">
                <a:solidFill>
                  <a:schemeClr val="tx1"/>
                </a:solidFill>
                <a:latin typeface="楷体" pitchFamily="49" charset="-122"/>
                <a:ea typeface="楷体" pitchFamily="49" charset="-122"/>
              </a:rPr>
              <a:t>3</a:t>
            </a:r>
            <a:r>
              <a:rPr lang="zh-CN" altLang="en-US" sz="2000" b="1" dirty="0" smtClean="0">
                <a:solidFill>
                  <a:schemeClr val="tx1"/>
                </a:solidFill>
                <a:latin typeface="楷体" pitchFamily="49" charset="-122"/>
                <a:ea typeface="楷体" pitchFamily="49" charset="-122"/>
              </a:rPr>
              <a:t>个小题，赋分</a:t>
            </a:r>
            <a:r>
              <a:rPr lang="en-US" altLang="zh-CN" sz="2000" b="1" dirty="0" smtClean="0">
                <a:solidFill>
                  <a:schemeClr val="tx1"/>
                </a:solidFill>
                <a:latin typeface="楷体" pitchFamily="49" charset="-122"/>
                <a:ea typeface="楷体" pitchFamily="49" charset="-122"/>
              </a:rPr>
              <a:t>12</a:t>
            </a:r>
            <a:r>
              <a:rPr lang="zh-CN" altLang="en-US" sz="2000" b="1" dirty="0" smtClean="0">
                <a:solidFill>
                  <a:schemeClr val="tx1"/>
                </a:solidFill>
                <a:latin typeface="楷体" pitchFamily="49" charset="-122"/>
                <a:ea typeface="楷体" pitchFamily="49" charset="-122"/>
              </a:rPr>
              <a:t>分。考查内容涉及文本内容的理解和分析、内容内容的概括与分析、几则材料的概括和归纳、评价等。考试形式为两个四选一的客观题（各</a:t>
            </a:r>
            <a:r>
              <a:rPr lang="en-US" altLang="zh-CN" sz="2000" b="1" dirty="0" smtClean="0">
                <a:solidFill>
                  <a:schemeClr val="tx1"/>
                </a:solidFill>
                <a:latin typeface="楷体" pitchFamily="49" charset="-122"/>
                <a:ea typeface="楷体" pitchFamily="49" charset="-122"/>
              </a:rPr>
              <a:t>3</a:t>
            </a:r>
            <a:r>
              <a:rPr lang="zh-CN" altLang="en-US" sz="2000" b="1" dirty="0" smtClean="0">
                <a:solidFill>
                  <a:schemeClr val="tx1"/>
                </a:solidFill>
                <a:latin typeface="楷体" pitchFamily="49" charset="-122"/>
                <a:ea typeface="楷体" pitchFamily="49" charset="-122"/>
              </a:rPr>
              <a:t>分），</a:t>
            </a:r>
            <a:r>
              <a:rPr lang="zh-CN" altLang="en-US" sz="2000" b="1" dirty="0">
                <a:solidFill>
                  <a:schemeClr val="tx1"/>
                </a:solidFill>
                <a:latin typeface="楷体" pitchFamily="49" charset="-122"/>
                <a:ea typeface="楷体" pitchFamily="49" charset="-122"/>
              </a:rPr>
              <a:t>一个几则材料的概括和归纳的</a:t>
            </a:r>
            <a:r>
              <a:rPr lang="zh-CN" altLang="en-US" sz="2000" b="1" dirty="0" smtClean="0">
                <a:solidFill>
                  <a:schemeClr val="tx1"/>
                </a:solidFill>
                <a:latin typeface="楷体" pitchFamily="49" charset="-122"/>
                <a:ea typeface="楷体" pitchFamily="49" charset="-122"/>
              </a:rPr>
              <a:t>主观题（</a:t>
            </a:r>
            <a:r>
              <a:rPr lang="en-US" altLang="zh-CN" sz="2000" b="1" dirty="0" smtClean="0">
                <a:solidFill>
                  <a:schemeClr val="tx1"/>
                </a:solidFill>
                <a:latin typeface="楷体" pitchFamily="49" charset="-122"/>
                <a:ea typeface="楷体" pitchFamily="49" charset="-122"/>
              </a:rPr>
              <a:t>4</a:t>
            </a:r>
            <a:r>
              <a:rPr lang="zh-CN" altLang="en-US" sz="2000" b="1" dirty="0" smtClean="0">
                <a:solidFill>
                  <a:schemeClr val="tx1"/>
                </a:solidFill>
                <a:latin typeface="楷体" pitchFamily="49" charset="-122"/>
                <a:ea typeface="楷体" pitchFamily="49" charset="-122"/>
              </a:rPr>
              <a:t>分）。</a:t>
            </a:r>
            <a:endParaRPr lang="en-US" altLang="zh-CN" sz="2000" b="1" dirty="0" smtClean="0">
              <a:solidFill>
                <a:schemeClr val="tx1"/>
              </a:solidFill>
              <a:latin typeface="楷体" pitchFamily="49" charset="-122"/>
              <a:ea typeface="楷体" pitchFamily="49" charset="-122"/>
            </a:endParaRPr>
          </a:p>
          <a:p>
            <a:endParaRPr lang="en-US" altLang="zh-CN" sz="2000" b="1" dirty="0" smtClean="0">
              <a:solidFill>
                <a:schemeClr val="tx1"/>
              </a:solidFill>
              <a:latin typeface="楷体" pitchFamily="49" charset="-122"/>
              <a:ea typeface="楷体" pitchFamily="49" charset="-122"/>
            </a:endParaRPr>
          </a:p>
          <a:p>
            <a:r>
              <a:rPr lang="zh-CN" altLang="en-US" sz="2000" b="1" dirty="0" smtClean="0">
                <a:solidFill>
                  <a:srgbClr val="FF0000"/>
                </a:solidFill>
                <a:latin typeface="楷体" pitchFamily="49" charset="-122"/>
                <a:ea typeface="楷体" pitchFamily="49" charset="-122"/>
              </a:rPr>
              <a:t>与北京卷相比：</a:t>
            </a:r>
            <a:r>
              <a:rPr lang="en-US" altLang="zh-CN" sz="2000" b="1" dirty="0" smtClean="0">
                <a:solidFill>
                  <a:schemeClr val="tx1"/>
                </a:solidFill>
                <a:latin typeface="楷体" pitchFamily="49" charset="-122"/>
                <a:ea typeface="楷体" pitchFamily="49" charset="-122"/>
              </a:rPr>
              <a:t>2018</a:t>
            </a:r>
            <a:r>
              <a:rPr lang="zh-CN" altLang="en-US" sz="2000" b="1" dirty="0" smtClean="0">
                <a:solidFill>
                  <a:schemeClr val="tx1"/>
                </a:solidFill>
                <a:latin typeface="楷体" pitchFamily="49" charset="-122"/>
                <a:ea typeface="楷体" pitchFamily="49" charset="-122"/>
              </a:rPr>
              <a:t>年北京卷的</a:t>
            </a:r>
            <a:r>
              <a:rPr lang="en-US" altLang="zh-CN" sz="2000" b="1" dirty="0" smtClean="0">
                <a:solidFill>
                  <a:schemeClr val="tx1"/>
                </a:solidFill>
                <a:latin typeface="楷体" pitchFamily="49" charset="-122"/>
                <a:ea typeface="楷体" pitchFamily="49" charset="-122"/>
              </a:rPr>
              <a:t>“</a:t>
            </a:r>
            <a:r>
              <a:rPr lang="zh-CN" altLang="en-US" sz="2000" b="1" dirty="0" smtClean="0">
                <a:solidFill>
                  <a:schemeClr val="tx1"/>
                </a:solidFill>
                <a:latin typeface="楷体" pitchFamily="49" charset="-122"/>
                <a:ea typeface="楷体" pitchFamily="49" charset="-122"/>
              </a:rPr>
              <a:t>多文本阅读</a:t>
            </a:r>
            <a:r>
              <a:rPr lang="en-US" altLang="zh-CN" sz="2000" b="1" dirty="0" smtClean="0">
                <a:solidFill>
                  <a:schemeClr val="tx1"/>
                </a:solidFill>
                <a:latin typeface="楷体" pitchFamily="49" charset="-122"/>
                <a:ea typeface="楷体" pitchFamily="49" charset="-122"/>
              </a:rPr>
              <a:t>”</a:t>
            </a:r>
            <a:r>
              <a:rPr lang="zh-CN" altLang="zh-CN" sz="2000" b="1" dirty="0" smtClean="0">
                <a:solidFill>
                  <a:schemeClr val="tx1"/>
                </a:solidFill>
                <a:latin typeface="楷体" pitchFamily="49" charset="-122"/>
                <a:ea typeface="楷体" pitchFamily="49" charset="-122"/>
              </a:rPr>
              <a:t>，</a:t>
            </a:r>
            <a:r>
              <a:rPr lang="zh-CN" altLang="en-US" sz="2000" b="1" dirty="0">
                <a:solidFill>
                  <a:schemeClr val="tx1"/>
                </a:solidFill>
                <a:latin typeface="楷体" pitchFamily="49" charset="-122"/>
                <a:ea typeface="楷体" pitchFamily="49" charset="-122"/>
              </a:rPr>
              <a:t>选择了一组以“对人工智能的认识与思考”为主题的材料，引导学生在关注科技前沿发展、感受科学精神的同时，思考人工智能技术带来的各种问题以及解决措施，从而启发学生认识人在科技发展中的作用，增强社会责任意识。</a:t>
            </a:r>
            <a:r>
              <a:rPr lang="zh-CN" altLang="en-US" sz="2000" b="1" dirty="0" smtClean="0">
                <a:solidFill>
                  <a:schemeClr val="tx1"/>
                </a:solidFill>
                <a:latin typeface="楷体" pitchFamily="49" charset="-122"/>
                <a:ea typeface="楷体" pitchFamily="49" charset="-122"/>
              </a:rPr>
              <a:t>共有两则材料，约</a:t>
            </a:r>
            <a:r>
              <a:rPr lang="en-US" altLang="zh-CN" sz="2000" b="1" dirty="0" smtClean="0">
                <a:solidFill>
                  <a:schemeClr val="tx1"/>
                </a:solidFill>
                <a:latin typeface="楷体" pitchFamily="49" charset="-122"/>
                <a:ea typeface="楷体" pitchFamily="49" charset="-122"/>
              </a:rPr>
              <a:t>2221</a:t>
            </a:r>
            <a:r>
              <a:rPr lang="zh-CN" altLang="en-US" sz="2000" b="1" dirty="0" smtClean="0">
                <a:solidFill>
                  <a:schemeClr val="tx1"/>
                </a:solidFill>
                <a:latin typeface="楷体" pitchFamily="49" charset="-122"/>
                <a:ea typeface="楷体" pitchFamily="49" charset="-122"/>
              </a:rPr>
              <a:t>字，共设</a:t>
            </a:r>
            <a:r>
              <a:rPr lang="en-US" altLang="zh-CN" sz="2000" b="1" dirty="0" smtClean="0">
                <a:solidFill>
                  <a:schemeClr val="tx1"/>
                </a:solidFill>
                <a:latin typeface="楷体" pitchFamily="49" charset="-122"/>
                <a:ea typeface="楷体" pitchFamily="49" charset="-122"/>
              </a:rPr>
              <a:t>8</a:t>
            </a:r>
            <a:r>
              <a:rPr lang="zh-CN" altLang="en-US" sz="2000" b="1" dirty="0" smtClean="0">
                <a:solidFill>
                  <a:schemeClr val="tx1"/>
                </a:solidFill>
                <a:latin typeface="楷体" pitchFamily="49" charset="-122"/>
                <a:ea typeface="楷体" pitchFamily="49" charset="-122"/>
              </a:rPr>
              <a:t>题</a:t>
            </a:r>
            <a:r>
              <a:rPr lang="en-US" altLang="zh-CN" sz="2000" b="1" dirty="0" smtClean="0">
                <a:solidFill>
                  <a:schemeClr val="tx1"/>
                </a:solidFill>
                <a:latin typeface="楷体" pitchFamily="49" charset="-122"/>
                <a:ea typeface="楷体" pitchFamily="49" charset="-122"/>
              </a:rPr>
              <a:t>24</a:t>
            </a:r>
            <a:r>
              <a:rPr lang="zh-CN" altLang="en-US" sz="2000" b="1" dirty="0" smtClean="0">
                <a:solidFill>
                  <a:schemeClr val="tx1"/>
                </a:solidFill>
                <a:latin typeface="楷体" pitchFamily="49" charset="-122"/>
                <a:ea typeface="楷体" pitchFamily="49" charset="-122"/>
              </a:rPr>
              <a:t>分。</a:t>
            </a:r>
            <a:r>
              <a:rPr lang="zh-CN" altLang="en-US" sz="2000" b="1" dirty="0" smtClean="0">
                <a:solidFill>
                  <a:srgbClr val="0000FF"/>
                </a:solidFill>
                <a:latin typeface="楷体" pitchFamily="49" charset="-122"/>
                <a:ea typeface="楷体" pitchFamily="49" charset="-122"/>
              </a:rPr>
              <a:t>北京卷显得分量重，分值大，主题更鲜明，在阅读中重视基础考查。</a:t>
            </a:r>
            <a:endParaRPr lang="zh-CN" altLang="en-US" sz="2000" b="1" dirty="0" smtClean="0">
              <a:solidFill>
                <a:srgbClr val="0000FF"/>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2536" y="0"/>
            <a:ext cx="9396536" cy="6858000"/>
          </a:xfrm>
          <a:solidFill>
            <a:schemeClr val="accent3">
              <a:lumMod val="40000"/>
              <a:lumOff val="60000"/>
            </a:schemeClr>
          </a:solidFill>
        </p:spPr>
        <p:txBody>
          <a:bodyPr>
            <a:normAutofit fontScale="47500" lnSpcReduction="20000"/>
          </a:bodyPr>
          <a:lstStyle/>
          <a:p>
            <a:endParaRPr lang="en-US" altLang="zh-CN" b="1" dirty="0" smtClean="0"/>
          </a:p>
          <a:p>
            <a:endParaRPr lang="en-US" altLang="zh-CN" dirty="0" smtClean="0"/>
          </a:p>
          <a:p>
            <a:r>
              <a:rPr lang="en-US" altLang="zh-CN" b="1" dirty="0" smtClean="0">
                <a:solidFill>
                  <a:srgbClr val="0033CC"/>
                </a:solidFill>
              </a:rPr>
              <a:t>9</a:t>
            </a:r>
            <a:r>
              <a:rPr lang="zh-CN" altLang="zh-CN" b="1" dirty="0">
                <a:solidFill>
                  <a:srgbClr val="0033CC"/>
                </a:solidFill>
              </a:rPr>
              <a:t>．在</a:t>
            </a:r>
            <a:r>
              <a:rPr lang="en-US" altLang="zh-CN" b="1" dirty="0">
                <a:solidFill>
                  <a:srgbClr val="0033CC"/>
                </a:solidFill>
              </a:rPr>
              <a:t>“</a:t>
            </a:r>
            <a:r>
              <a:rPr lang="zh-CN" altLang="zh-CN" b="1" dirty="0">
                <a:solidFill>
                  <a:srgbClr val="0033CC"/>
                </a:solidFill>
              </a:rPr>
              <a:t>互联网</a:t>
            </a:r>
            <a:r>
              <a:rPr lang="en-US" altLang="zh-CN" b="1" dirty="0">
                <a:solidFill>
                  <a:srgbClr val="0033CC"/>
                </a:solidFill>
              </a:rPr>
              <a:t>+”</a:t>
            </a:r>
            <a:r>
              <a:rPr lang="zh-CN" altLang="zh-CN" b="1" dirty="0">
                <a:solidFill>
                  <a:srgbClr val="0033CC"/>
                </a:solidFill>
              </a:rPr>
              <a:t>的影响下，图书出版业发生了哪些转变？请简要概括说明。（</a:t>
            </a:r>
            <a:r>
              <a:rPr lang="en-US" altLang="zh-CN" b="1" dirty="0">
                <a:solidFill>
                  <a:srgbClr val="0033CC"/>
                </a:solidFill>
              </a:rPr>
              <a:t>6</a:t>
            </a:r>
            <a:r>
              <a:rPr lang="zh-CN" altLang="zh-CN" b="1" dirty="0">
                <a:solidFill>
                  <a:srgbClr val="0033CC"/>
                </a:solidFill>
              </a:rPr>
              <a:t>分</a:t>
            </a:r>
            <a:r>
              <a:rPr lang="zh-CN" altLang="zh-CN" b="1" dirty="0" smtClean="0">
                <a:solidFill>
                  <a:srgbClr val="0033CC"/>
                </a:solidFill>
              </a:rPr>
              <a:t>）</a:t>
            </a:r>
            <a:endParaRPr lang="en-US" altLang="zh-CN" b="1" dirty="0">
              <a:solidFill>
                <a:srgbClr val="0033CC"/>
              </a:solidFill>
            </a:endParaRPr>
          </a:p>
          <a:p>
            <a:r>
              <a:rPr lang="zh-CN" altLang="zh-CN" b="1" dirty="0" smtClean="0"/>
              <a:t>材料</a:t>
            </a:r>
            <a:r>
              <a:rPr lang="zh-CN" altLang="zh-CN" b="1" dirty="0"/>
              <a:t>一：</a:t>
            </a:r>
            <a:endParaRPr lang="zh-CN" altLang="zh-CN" dirty="0"/>
          </a:p>
          <a:p>
            <a:r>
              <a:rPr lang="en-US" altLang="zh-CN" b="1" dirty="0">
                <a:latin typeface="楷体" pitchFamily="49" charset="-122"/>
                <a:ea typeface="楷体" pitchFamily="49" charset="-122"/>
              </a:rPr>
              <a:t>2015</a:t>
            </a:r>
            <a:r>
              <a:rPr lang="zh-CN" altLang="zh-CN" b="1" dirty="0">
                <a:latin typeface="楷体" pitchFamily="49" charset="-122"/>
                <a:ea typeface="楷体" pitchFamily="49" charset="-122"/>
              </a:rPr>
              <a:t>年是</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十二五</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规划的收官之年，也是调研、制定</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十三五</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规划的关键一年。</a:t>
            </a:r>
            <a:r>
              <a:rPr lang="en-US" altLang="zh-CN" b="1" dirty="0">
                <a:latin typeface="楷体" pitchFamily="49" charset="-122"/>
                <a:ea typeface="楷体" pitchFamily="49" charset="-122"/>
              </a:rPr>
              <a:t>2015</a:t>
            </a:r>
            <a:r>
              <a:rPr lang="zh-CN" altLang="zh-CN" b="1" dirty="0">
                <a:latin typeface="楷体" pitchFamily="49" charset="-122"/>
                <a:ea typeface="楷体" pitchFamily="49" charset="-122"/>
              </a:rPr>
              <a:t>年，图书出版业取得了诸多重要突破，政府部门出台的多项政策、举措更加有力；图书出版产业规模持续扩大，发展潜力持续显现。曾一度遭到电子商务冲击的实体书店，近一年来，伴随全民阅读的推广开始逆袭。全国各地新建或改造了一批大型书城，这些大型书城注重</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体验</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和</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服务</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a:t>
            </a:r>
            <a:r>
              <a:rPr lang="zh-CN" altLang="zh-CN" b="1" dirty="0">
                <a:solidFill>
                  <a:srgbClr val="FF0000"/>
                </a:solidFill>
                <a:latin typeface="楷体" pitchFamily="49" charset="-122"/>
                <a:ea typeface="楷体" pitchFamily="49" charset="-122"/>
              </a:rPr>
              <a:t>引入亲子阅读、创意生活、数字体验、咖啡餐饮等多元业态，逐步向文化购物中心转型，赋予了实体书店新的生命力。</a:t>
            </a:r>
            <a:endParaRPr lang="zh-CN" altLang="zh-CN" b="1" dirty="0">
              <a:solidFill>
                <a:srgbClr val="FF0000"/>
              </a:solidFill>
              <a:latin typeface="楷体" pitchFamily="49" charset="-122"/>
              <a:ea typeface="楷体" pitchFamily="49" charset="-122"/>
            </a:endParaRPr>
          </a:p>
          <a:p>
            <a:r>
              <a:rPr lang="en-US" altLang="zh-CN" b="1" dirty="0">
                <a:latin typeface="楷体" pitchFamily="49" charset="-122"/>
                <a:ea typeface="楷体" pitchFamily="49" charset="-122"/>
              </a:rPr>
              <a:t>2015</a:t>
            </a:r>
            <a:r>
              <a:rPr lang="zh-CN" altLang="zh-CN" b="1" dirty="0">
                <a:latin typeface="楷体" pitchFamily="49" charset="-122"/>
                <a:ea typeface="楷体" pitchFamily="49" charset="-122"/>
              </a:rPr>
              <a:t>年，</a:t>
            </a:r>
            <a:r>
              <a:rPr lang="en-US" altLang="zh-CN" b="1" dirty="0">
                <a:solidFill>
                  <a:srgbClr val="C00000"/>
                </a:solidFill>
                <a:latin typeface="楷体" pitchFamily="49" charset="-122"/>
                <a:ea typeface="楷体" pitchFamily="49" charset="-122"/>
              </a:rPr>
              <a:t>“</a:t>
            </a:r>
            <a:r>
              <a:rPr lang="zh-CN" altLang="zh-CN" b="1" dirty="0">
                <a:solidFill>
                  <a:srgbClr val="C00000"/>
                </a:solidFill>
                <a:latin typeface="楷体" pitchFamily="49" charset="-122"/>
                <a:ea typeface="楷体" pitchFamily="49" charset="-122"/>
              </a:rPr>
              <a:t>互联网</a:t>
            </a:r>
            <a:r>
              <a:rPr lang="en-US" altLang="zh-CN" b="1" dirty="0">
                <a:solidFill>
                  <a:srgbClr val="C00000"/>
                </a:solidFill>
                <a:latin typeface="楷体" pitchFamily="49" charset="-122"/>
                <a:ea typeface="楷体" pitchFamily="49" charset="-122"/>
              </a:rPr>
              <a:t>+”</a:t>
            </a:r>
            <a:r>
              <a:rPr lang="zh-CN" altLang="zh-CN" b="1" dirty="0">
                <a:solidFill>
                  <a:srgbClr val="C00000"/>
                </a:solidFill>
                <a:latin typeface="楷体" pitchFamily="49" charset="-122"/>
                <a:ea typeface="楷体" pitchFamily="49" charset="-122"/>
              </a:rPr>
              <a:t>成为产业发展的新趋势，传统出版业转型升级及其与新兴媒体的融合是新时代下出版业发展的必由之路。</a:t>
            </a:r>
            <a:r>
              <a:rPr lang="zh-CN" altLang="zh-CN" b="1" dirty="0">
                <a:latin typeface="楷体" pitchFamily="49" charset="-122"/>
                <a:ea typeface="楷体" pitchFamily="49" charset="-122"/>
              </a:rPr>
              <a:t>在</a:t>
            </a:r>
            <a:r>
              <a:rPr lang="en-US" altLang="zh-CN" b="1" dirty="0">
                <a:latin typeface="楷体" pitchFamily="49" charset="-122"/>
                <a:ea typeface="楷体" pitchFamily="49" charset="-122"/>
              </a:rPr>
              <a:t>2014</a:t>
            </a:r>
            <a:r>
              <a:rPr lang="zh-CN" altLang="zh-CN" b="1" dirty="0">
                <a:latin typeface="楷体" pitchFamily="49" charset="-122"/>
                <a:ea typeface="楷体" pitchFamily="49" charset="-122"/>
              </a:rPr>
              <a:t>年出台的《关于推动新闻出版业数字化转型升级的指导意见》的基础上，出版社积极打造自身的数字出版平台，纷纷成立数字出版部门，专门负责数字出版相关工作。诸多新改变和新方法让出版与市场的距离更近，</a:t>
            </a:r>
            <a:r>
              <a:rPr lang="zh-CN" altLang="zh-CN" b="1" dirty="0">
                <a:solidFill>
                  <a:srgbClr val="FF0000"/>
                </a:solidFill>
                <a:latin typeface="楷体" pitchFamily="49" charset="-122"/>
                <a:ea typeface="楷体" pitchFamily="49" charset="-122"/>
              </a:rPr>
              <a:t>如众筹出版、微店卖书及微博、微信营销，改变后的赢利模式也让出版的效率变得更高。</a:t>
            </a:r>
            <a:r>
              <a:rPr lang="zh-CN" altLang="zh-CN" b="1" dirty="0">
                <a:latin typeface="楷体" pitchFamily="49" charset="-122"/>
                <a:ea typeface="楷体" pitchFamily="49" charset="-122"/>
              </a:rPr>
              <a:t>（摘编自陈敏利《图书出版业品牌报告（</a:t>
            </a:r>
            <a:r>
              <a:rPr lang="en-US" altLang="zh-CN" b="1" dirty="0">
                <a:latin typeface="楷体" pitchFamily="49" charset="-122"/>
                <a:ea typeface="楷体" pitchFamily="49" charset="-122"/>
              </a:rPr>
              <a:t>2016</a:t>
            </a:r>
            <a:r>
              <a:rPr lang="zh-CN" altLang="zh-CN" b="1" dirty="0">
                <a:latin typeface="楷体" pitchFamily="49" charset="-122"/>
                <a:ea typeface="楷体" pitchFamily="49" charset="-122"/>
              </a:rPr>
              <a:t>）》</a:t>
            </a:r>
            <a:r>
              <a:rPr lang="zh-CN" altLang="zh-CN" b="1" dirty="0" smtClean="0">
                <a:latin typeface="楷体" pitchFamily="49" charset="-122"/>
                <a:ea typeface="楷体" pitchFamily="49" charset="-122"/>
              </a:rPr>
              <a:t>）</a:t>
            </a:r>
            <a:endParaRPr lang="zh-CN" altLang="zh-CN" b="1" dirty="0">
              <a:latin typeface="楷体" pitchFamily="49" charset="-122"/>
              <a:ea typeface="楷体" pitchFamily="49" charset="-122"/>
            </a:endParaRPr>
          </a:p>
          <a:p>
            <a:r>
              <a:rPr lang="zh-CN" altLang="zh-CN" b="1" dirty="0"/>
              <a:t>材料二：</a:t>
            </a:r>
            <a:endParaRPr lang="zh-CN" altLang="zh-CN" dirty="0"/>
          </a:p>
          <a:p>
            <a:endParaRPr lang="en-US" altLang="zh-CN" dirty="0" smtClean="0"/>
          </a:p>
          <a:p>
            <a:endParaRPr lang="en-US" altLang="zh-CN" dirty="0"/>
          </a:p>
          <a:p>
            <a:pPr marL="0" indent="0">
              <a:buNone/>
            </a:pPr>
            <a:endParaRPr lang="en-US" altLang="zh-CN" dirty="0" smtClean="0"/>
          </a:p>
          <a:p>
            <a:pPr marL="0" indent="0">
              <a:buNone/>
            </a:pPr>
            <a:endParaRPr lang="en-US" altLang="zh-CN" dirty="0" smtClean="0"/>
          </a:p>
          <a:p>
            <a:endParaRPr lang="en-US" altLang="zh-CN" dirty="0" smtClean="0"/>
          </a:p>
          <a:p>
            <a:endParaRPr lang="en-US" altLang="zh-CN" dirty="0"/>
          </a:p>
          <a:p>
            <a:endParaRPr lang="en-US" altLang="zh-CN" dirty="0" smtClean="0"/>
          </a:p>
          <a:p>
            <a:r>
              <a:rPr lang="zh-CN" altLang="zh-CN" dirty="0" smtClean="0"/>
              <a:t>（</a:t>
            </a:r>
            <a:r>
              <a:rPr lang="zh-CN" altLang="zh-CN" dirty="0"/>
              <a:t>摘自杨伟《</a:t>
            </a:r>
            <a:r>
              <a:rPr lang="en-US" altLang="zh-CN" dirty="0"/>
              <a:t>2015</a:t>
            </a:r>
            <a:r>
              <a:rPr lang="zh-CN" altLang="zh-CN" dirty="0"/>
              <a:t>年中国图书零售市场发展》）</a:t>
            </a:r>
            <a:endParaRPr lang="zh-CN" altLang="zh-CN" dirty="0"/>
          </a:p>
          <a:p>
            <a:pPr marL="0" indent="0">
              <a:buNone/>
            </a:pPr>
            <a:r>
              <a:rPr lang="en-US" altLang="zh-CN" b="1" dirty="0"/>
              <a:t> </a:t>
            </a:r>
            <a:r>
              <a:rPr lang="en-US" altLang="zh-CN" b="1" dirty="0" smtClean="0"/>
              <a:t>         </a:t>
            </a:r>
            <a:r>
              <a:rPr lang="zh-CN" altLang="zh-CN" b="1" dirty="0" smtClean="0"/>
              <a:t>材料</a:t>
            </a:r>
            <a:r>
              <a:rPr lang="zh-CN" altLang="zh-CN" b="1" dirty="0"/>
              <a:t>三</a:t>
            </a:r>
            <a:r>
              <a:rPr lang="en-US" altLang="zh-CN" b="1" dirty="0"/>
              <a:t>:</a:t>
            </a:r>
            <a:endParaRPr lang="zh-CN" altLang="zh-CN" dirty="0"/>
          </a:p>
          <a:p>
            <a:r>
              <a:rPr lang="zh-CN" altLang="zh-CN" b="1" dirty="0">
                <a:latin typeface="楷体" pitchFamily="49" charset="-122"/>
                <a:ea typeface="楷体" pitchFamily="49" charset="-122"/>
              </a:rPr>
              <a:t>由于互联网的快速发展，原有的图书出版业发生了很大的改变。</a:t>
            </a:r>
            <a:r>
              <a:rPr lang="zh-CN" altLang="zh-CN" b="1" dirty="0">
                <a:solidFill>
                  <a:srgbClr val="FF0000"/>
                </a:solidFill>
                <a:latin typeface="楷体" pitchFamily="49" charset="-122"/>
                <a:ea typeface="楷体" pitchFamily="49" charset="-122"/>
              </a:rPr>
              <a:t>借助互联网的优势，图书出版可以实现内容的快速传播</a:t>
            </a:r>
            <a:r>
              <a:rPr lang="zh-CN" altLang="zh-CN" b="1" dirty="0">
                <a:latin typeface="楷体" pitchFamily="49" charset="-122"/>
                <a:ea typeface="楷体" pitchFamily="49" charset="-122"/>
              </a:rPr>
              <a:t>，并且不会受时间和空间的限制。比如电子图书的开发，网上书店的建立，这些新的形式扩大了图书出版的影响范围。</a:t>
            </a:r>
            <a:r>
              <a:rPr lang="zh-CN" altLang="zh-CN" b="1" dirty="0">
                <a:solidFill>
                  <a:srgbClr val="FF0000"/>
                </a:solidFill>
                <a:latin typeface="楷体" pitchFamily="49" charset="-122"/>
                <a:ea typeface="楷体" pitchFamily="49" charset="-122"/>
              </a:rPr>
              <a:t>图书出版业的信息获取方式也会发生改变</a:t>
            </a:r>
            <a:r>
              <a:rPr lang="zh-CN" altLang="zh-CN" b="1" dirty="0">
                <a:latin typeface="楷体" pitchFamily="49" charset="-122"/>
                <a:ea typeface="楷体" pitchFamily="49" charset="-122"/>
              </a:rPr>
              <a:t>，面对互联网上的海量信息，对信息的筛选、分类和加工处理会成为图书出版业新的功能。在市场经济条件下，图书出版的目的是要获得利润，但是在互联网条件下，许多图书资源可以免费获得，因为互联网改变了传统出版业的营销模式，图书出版业需要从其他方面获得利润的增长。图书具有的版权是图书出版业实现利润的基础，在图书版权原有的营销模式中，版权价值仅局限于版权的转让。而在互联网条件下，版权的范围不在局限于文字，版权可以扩大到视频、游戏等多个不同的领域，可以间接产生更多的利润。互联网还能够成为图书传播的平台，让图书在传播过程中实现增值，比如在互联网传播中可以加载商业广告、产生巨大的效益。</a:t>
            </a:r>
            <a:endParaRPr lang="zh-CN" altLang="en-US" b="1" dirty="0">
              <a:latin typeface="楷体" pitchFamily="49" charset="-122"/>
              <a:ea typeface="楷体" pitchFamily="49" charset="-122"/>
            </a:endParaRPr>
          </a:p>
        </p:txBody>
      </p:sp>
      <p:pic>
        <p:nvPicPr>
          <p:cNvPr id="4" name="图片 3" descr="学科网(www.zxxk.com)--教育资源门户，提供试卷、教案、课件、论文、素材及各类教学资源下载，还有大量而丰富的教学相关资讯！"/>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87624" y="2924944"/>
            <a:ext cx="3744416" cy="1440160"/>
          </a:xfrm>
          <a:prstGeom prst="rect">
            <a:avLst/>
          </a:prstGeom>
          <a:noFill/>
          <a:ln>
            <a:noFill/>
          </a:ln>
        </p:spPr>
      </p:pic>
      <p:pic>
        <p:nvPicPr>
          <p:cNvPr id="5" name="图片 4" descr="学科网(www.zxxk.com)--教育资源门户，提供试卷、教案、课件、论文、素材及各类教学资源下载，还有大量而丰富的教学相关资讯！"/>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6" y="2884713"/>
            <a:ext cx="3816424" cy="1490841"/>
          </a:xfrm>
          <a:prstGeom prst="rect">
            <a:avLst/>
          </a:prstGeom>
          <a:noFill/>
          <a:ln>
            <a:noFill/>
          </a:ln>
        </p:spPr>
      </p:pic>
      <p:sp>
        <p:nvSpPr>
          <p:cNvPr id="6" name="圆角矩形 5"/>
          <p:cNvSpPr/>
          <p:nvPr/>
        </p:nvSpPr>
        <p:spPr>
          <a:xfrm>
            <a:off x="2195736" y="0"/>
            <a:ext cx="5400600" cy="3326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FF00"/>
                </a:solidFill>
              </a:rPr>
              <a:t>重点试题分析（</a:t>
            </a:r>
            <a:r>
              <a:rPr lang="en-US" altLang="zh-CN" b="1" dirty="0" smtClean="0">
                <a:solidFill>
                  <a:srgbClr val="FFFF00"/>
                </a:solidFill>
              </a:rPr>
              <a:t>Ⅲ</a:t>
            </a:r>
            <a:r>
              <a:rPr lang="zh-CN" altLang="en-US" b="1" dirty="0" smtClean="0">
                <a:solidFill>
                  <a:srgbClr val="FFFF00"/>
                </a:solidFill>
              </a:rPr>
              <a:t>卷）</a:t>
            </a:r>
            <a:r>
              <a:rPr lang="en-US" altLang="zh-CN" b="1" dirty="0" smtClean="0">
                <a:solidFill>
                  <a:srgbClr val="FFFF00"/>
                </a:solidFill>
              </a:rPr>
              <a:t>:</a:t>
            </a:r>
            <a:r>
              <a:rPr lang="zh-CN" altLang="en-US" b="1" dirty="0" smtClean="0">
                <a:solidFill>
                  <a:srgbClr val="FFFF00"/>
                </a:solidFill>
              </a:rPr>
              <a:t>学会概括文章内容</a:t>
            </a:r>
            <a:endParaRPr lang="zh-CN" altLang="en-US" b="1" dirty="0">
              <a:solidFill>
                <a:srgbClr val="FFFF00"/>
              </a:solidFill>
            </a:endParaRPr>
          </a:p>
        </p:txBody>
      </p:sp>
      <p:sp>
        <p:nvSpPr>
          <p:cNvPr id="2" name="矩形标注 1"/>
          <p:cNvSpPr/>
          <p:nvPr/>
        </p:nvSpPr>
        <p:spPr>
          <a:xfrm>
            <a:off x="1043608" y="2884713"/>
            <a:ext cx="4176464" cy="472279"/>
          </a:xfrm>
          <a:prstGeom prst="wedgeRectCallout">
            <a:avLst>
              <a:gd name="adj1" fmla="val -24608"/>
              <a:gd name="adj2" fmla="val -204554"/>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t>①开始</a:t>
            </a:r>
            <a:r>
              <a:rPr lang="zh-CN" altLang="zh-CN" b="1" dirty="0" smtClean="0"/>
              <a:t>数字化</a:t>
            </a:r>
            <a:r>
              <a:rPr lang="zh-CN" altLang="zh-CN" b="1" dirty="0"/>
              <a:t>转型，并与新兴媒体融合</a:t>
            </a:r>
            <a:endParaRPr lang="zh-CN" altLang="en-US" b="1" dirty="0"/>
          </a:p>
        </p:txBody>
      </p:sp>
      <p:sp>
        <p:nvSpPr>
          <p:cNvPr id="7" name="矩形标注 6"/>
          <p:cNvSpPr/>
          <p:nvPr/>
        </p:nvSpPr>
        <p:spPr>
          <a:xfrm>
            <a:off x="2051720" y="908720"/>
            <a:ext cx="3320752" cy="472279"/>
          </a:xfrm>
          <a:prstGeom prst="wedgeRectCallout">
            <a:avLst>
              <a:gd name="adj1" fmla="val 30127"/>
              <a:gd name="adj2" fmla="val 92544"/>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t>②营销模式</a:t>
            </a:r>
            <a:r>
              <a:rPr lang="zh-CN" altLang="zh-CN" b="1" dirty="0" smtClean="0"/>
              <a:t>多元化</a:t>
            </a:r>
            <a:endParaRPr lang="zh-CN" altLang="en-US" b="1" dirty="0"/>
          </a:p>
        </p:txBody>
      </p:sp>
      <p:sp>
        <p:nvSpPr>
          <p:cNvPr id="8" name="矩形标注 7"/>
          <p:cNvSpPr/>
          <p:nvPr/>
        </p:nvSpPr>
        <p:spPr>
          <a:xfrm>
            <a:off x="6012160" y="3393993"/>
            <a:ext cx="2880320" cy="472279"/>
          </a:xfrm>
          <a:prstGeom prst="wedgeRectCallout">
            <a:avLst>
              <a:gd name="adj1" fmla="val 24842"/>
              <a:gd name="adj2" fmla="val -211230"/>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smtClean="0"/>
              <a:t>②赢利</a:t>
            </a:r>
            <a:r>
              <a:rPr lang="zh-CN" altLang="zh-CN" dirty="0"/>
              <a:t>模式多样化</a:t>
            </a:r>
            <a:endParaRPr lang="zh-CN" altLang="en-US" b="1" dirty="0"/>
          </a:p>
        </p:txBody>
      </p:sp>
      <p:sp>
        <p:nvSpPr>
          <p:cNvPr id="10" name="矩形标注 9"/>
          <p:cNvSpPr/>
          <p:nvPr/>
        </p:nvSpPr>
        <p:spPr>
          <a:xfrm>
            <a:off x="2051720" y="4375554"/>
            <a:ext cx="5688632" cy="472279"/>
          </a:xfrm>
          <a:prstGeom prst="wedgeRectCallout">
            <a:avLst>
              <a:gd name="adj1" fmla="val 10589"/>
              <a:gd name="adj2" fmla="val 105897"/>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t>③图书的传播速度加快，信息获取方式也发生转变</a:t>
            </a:r>
            <a:r>
              <a:rPr lang="zh-CN" altLang="zh-CN" dirty="0"/>
              <a:t>。</a:t>
            </a:r>
            <a:endParaRPr lang="zh-CN" altLang="en-US" b="1"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 calcmode="lin" valueType="num">
                                      <p:cBhvr additive="base">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calcmode="lin" valueType="num">
                                      <p:cBhvr additive="base">
                                        <p:cTn id="3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14" end="14"/>
                                            </p:txEl>
                                          </p:spTgt>
                                        </p:tgtEl>
                                        <p:attrNameLst>
                                          <p:attrName>style.visibility</p:attrName>
                                        </p:attrNameLst>
                                      </p:cBhvr>
                                      <p:to>
                                        <p:strVal val="visible"/>
                                      </p:to>
                                    </p:set>
                                    <p:anim calcmode="lin" valueType="num">
                                      <p:cBhvr additive="base">
                                        <p:cTn id="46"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14" end="14"/>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15" end="15"/>
                                            </p:txEl>
                                          </p:spTgt>
                                        </p:tgtEl>
                                        <p:attrNameLst>
                                          <p:attrName>style.visibility</p:attrName>
                                        </p:attrNameLst>
                                      </p:cBhvr>
                                      <p:to>
                                        <p:strVal val="visible"/>
                                      </p:to>
                                    </p:set>
                                    <p:anim calcmode="lin" valueType="num">
                                      <p:cBhvr additive="base">
                                        <p:cTn id="50"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15" end="15"/>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
                                            <p:txEl>
                                              <p:pRg st="16" end="16"/>
                                            </p:txEl>
                                          </p:spTgt>
                                        </p:tgtEl>
                                        <p:attrNameLst>
                                          <p:attrName>style.visibility</p:attrName>
                                        </p:attrNameLst>
                                      </p:cBhvr>
                                      <p:to>
                                        <p:strVal val="visible"/>
                                      </p:to>
                                    </p:set>
                                    <p:anim calcmode="lin" valueType="num">
                                      <p:cBhvr additive="base">
                                        <p:cTn id="54" dur="500" fill="hold"/>
                                        <p:tgtEl>
                                          <p:spTgt spid="3">
                                            <p:txEl>
                                              <p:pRg st="16" end="1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
                                        </p:tgtEl>
                                        <p:attrNameLst>
                                          <p:attrName>style.visibility</p:attrName>
                                        </p:attrNameLst>
                                      </p:cBhvr>
                                      <p:to>
                                        <p:strVal val="visible"/>
                                      </p:to>
                                    </p:set>
                                    <p:anim calcmode="lin" valueType="num">
                                      <p:cBhvr additive="base">
                                        <p:cTn id="60" dur="500" fill="hold"/>
                                        <p:tgtEl>
                                          <p:spTgt spid="2"/>
                                        </p:tgtEl>
                                        <p:attrNameLst>
                                          <p:attrName>ppt_x</p:attrName>
                                        </p:attrNameLst>
                                      </p:cBhvr>
                                      <p:tavLst>
                                        <p:tav tm="0">
                                          <p:val>
                                            <p:strVal val="#ppt_x"/>
                                          </p:val>
                                        </p:tav>
                                        <p:tav tm="100000">
                                          <p:val>
                                            <p:strVal val="#ppt_x"/>
                                          </p:val>
                                        </p:tav>
                                      </p:tavLst>
                                    </p:anim>
                                    <p:anim calcmode="lin" valueType="num">
                                      <p:cBhvr additive="base">
                                        <p:cTn id="6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additive="base">
                                        <p:cTn id="66" dur="500" fill="hold"/>
                                        <p:tgtEl>
                                          <p:spTgt spid="7"/>
                                        </p:tgtEl>
                                        <p:attrNameLst>
                                          <p:attrName>ppt_x</p:attrName>
                                        </p:attrNameLst>
                                      </p:cBhvr>
                                      <p:tavLst>
                                        <p:tav tm="0">
                                          <p:val>
                                            <p:strVal val="#ppt_x"/>
                                          </p:val>
                                        </p:tav>
                                        <p:tav tm="100000">
                                          <p:val>
                                            <p:strVal val="#ppt_x"/>
                                          </p:val>
                                        </p:tav>
                                      </p:tavLst>
                                    </p:anim>
                                    <p:anim calcmode="lin" valueType="num">
                                      <p:cBhvr additive="base">
                                        <p:cTn id="6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ppt_x"/>
                                          </p:val>
                                        </p:tav>
                                        <p:tav tm="100000">
                                          <p:val>
                                            <p:strVal val="#ppt_x"/>
                                          </p:val>
                                        </p:tav>
                                      </p:tavLst>
                                    </p:anim>
                                    <p:anim calcmode="lin" valueType="num">
                                      <p:cBhvr additive="base">
                                        <p:cTn id="7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fill="hold"/>
                                        <p:tgtEl>
                                          <p:spTgt spid="10"/>
                                        </p:tgtEl>
                                        <p:attrNameLst>
                                          <p:attrName>ppt_x</p:attrName>
                                        </p:attrNameLst>
                                      </p:cBhvr>
                                      <p:tavLst>
                                        <p:tav tm="0">
                                          <p:val>
                                            <p:strVal val="#ppt_x"/>
                                          </p:val>
                                        </p:tav>
                                        <p:tav tm="100000">
                                          <p:val>
                                            <p:strVal val="#ppt_x"/>
                                          </p:val>
                                        </p:tav>
                                      </p:tavLst>
                                    </p:anim>
                                    <p:anim calcmode="lin" valueType="num">
                                      <p:cBhvr additive="base">
                                        <p:cTn id="7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7" grpId="0" animBg="1"/>
      <p:bldP spid="8"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0" y="1412776"/>
            <a:ext cx="9144000" cy="48965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endParaRPr lang="en-US" altLang="zh-CN" sz="2400" b="1" dirty="0">
              <a:solidFill>
                <a:schemeClr val="tx1"/>
              </a:solidFill>
              <a:latin typeface="华文楷体" pitchFamily="2" charset="-122"/>
              <a:ea typeface="华文楷体" pitchFamily="2" charset="-122"/>
            </a:endParaRPr>
          </a:p>
        </p:txBody>
      </p:sp>
      <p:sp>
        <p:nvSpPr>
          <p:cNvPr id="4" name="圆角矩形 3"/>
          <p:cNvSpPr/>
          <p:nvPr/>
        </p:nvSpPr>
        <p:spPr>
          <a:xfrm>
            <a:off x="683568" y="2204864"/>
            <a:ext cx="2736304" cy="14264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FFFF00"/>
                </a:solidFill>
              </a:rPr>
              <a:t>推荐几位</a:t>
            </a:r>
            <a:r>
              <a:rPr lang="zh-CN" altLang="en-US" sz="2000" b="1" dirty="0" smtClean="0">
                <a:solidFill>
                  <a:srgbClr val="FFFF00"/>
                </a:solidFill>
              </a:rPr>
              <a:t>作家</a:t>
            </a:r>
            <a:endParaRPr lang="en-US" altLang="zh-CN" sz="1600" b="1" dirty="0"/>
          </a:p>
          <a:p>
            <a:pPr>
              <a:defRPr/>
            </a:pPr>
            <a:r>
              <a:rPr lang="zh-CN" altLang="en-US" sz="1600" b="1" dirty="0"/>
              <a:t>季羡林、李国文、周国平、</a:t>
            </a:r>
            <a:endParaRPr lang="en-US" altLang="zh-CN" sz="1600" b="1" dirty="0"/>
          </a:p>
          <a:p>
            <a:pPr algn="ctr">
              <a:defRPr/>
            </a:pPr>
            <a:r>
              <a:rPr lang="zh-CN" altLang="en-US" sz="1600" b="1" dirty="0"/>
              <a:t>余秋雨、毕淑敏 、林清</a:t>
            </a:r>
            <a:r>
              <a:rPr lang="zh-CN" altLang="en-US" b="1" dirty="0"/>
              <a:t>玄、</a:t>
            </a:r>
            <a:endParaRPr lang="en-US" altLang="zh-CN" b="1" dirty="0"/>
          </a:p>
          <a:p>
            <a:pPr>
              <a:defRPr/>
            </a:pPr>
            <a:r>
              <a:rPr lang="zh-CN" altLang="en-US" b="1" dirty="0"/>
              <a:t>梁  衡、李  娟、</a:t>
            </a:r>
            <a:endParaRPr lang="en-US" altLang="zh-CN" b="1" dirty="0"/>
          </a:p>
        </p:txBody>
      </p:sp>
      <p:sp>
        <p:nvSpPr>
          <p:cNvPr id="8" name="圆角矩形 7"/>
          <p:cNvSpPr/>
          <p:nvPr/>
        </p:nvSpPr>
        <p:spPr>
          <a:xfrm>
            <a:off x="3635896" y="2204864"/>
            <a:ext cx="2664296" cy="14264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000" b="1" dirty="0">
                <a:solidFill>
                  <a:srgbClr val="FFFF00"/>
                </a:solidFill>
              </a:rPr>
              <a:t>推荐几位博客</a:t>
            </a:r>
            <a:endParaRPr lang="en-US" altLang="zh-CN" sz="2000" b="1" dirty="0">
              <a:solidFill>
                <a:srgbClr val="FFFF00"/>
              </a:solidFill>
            </a:endParaRPr>
          </a:p>
          <a:p>
            <a:pPr algn="ctr">
              <a:defRPr/>
            </a:pPr>
            <a:r>
              <a:rPr lang="zh-CN" altLang="en-US" b="1" dirty="0"/>
              <a:t>雷达、张颐武</a:t>
            </a:r>
            <a:endParaRPr lang="en-US" altLang="zh-CN" b="1" dirty="0"/>
          </a:p>
        </p:txBody>
      </p:sp>
      <p:sp>
        <p:nvSpPr>
          <p:cNvPr id="9" name="圆角矩形 8"/>
          <p:cNvSpPr/>
          <p:nvPr/>
        </p:nvSpPr>
        <p:spPr>
          <a:xfrm>
            <a:off x="6516216" y="2281456"/>
            <a:ext cx="2520280" cy="14264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a:solidFill>
                  <a:srgbClr val="FFFF00"/>
                </a:solidFill>
              </a:rPr>
              <a:t>推荐</a:t>
            </a:r>
            <a:r>
              <a:rPr lang="zh-CN" altLang="en-US" sz="2000" b="1" dirty="0" smtClean="0">
                <a:solidFill>
                  <a:srgbClr val="FFFF00"/>
                </a:solidFill>
              </a:rPr>
              <a:t>报刊杂志</a:t>
            </a:r>
            <a:endParaRPr lang="en-US" altLang="zh-CN" b="1" dirty="0"/>
          </a:p>
          <a:p>
            <a:pPr>
              <a:defRPr/>
            </a:pPr>
            <a:r>
              <a:rPr lang="en-US" altLang="zh-CN" b="1" dirty="0"/>
              <a:t>《</a:t>
            </a:r>
            <a:r>
              <a:rPr lang="zh-CN" altLang="en-US" b="1" dirty="0"/>
              <a:t>光明日报</a:t>
            </a:r>
            <a:r>
              <a:rPr lang="en-US" altLang="zh-CN" b="1" dirty="0"/>
              <a:t>》</a:t>
            </a:r>
            <a:endParaRPr lang="en-US" altLang="zh-CN" b="1" dirty="0"/>
          </a:p>
          <a:p>
            <a:pPr>
              <a:defRPr/>
            </a:pPr>
            <a:r>
              <a:rPr lang="en-US" altLang="zh-CN" b="1" dirty="0" smtClean="0"/>
              <a:t>《</a:t>
            </a:r>
            <a:r>
              <a:rPr lang="zh-CN" altLang="en-US" b="1" dirty="0"/>
              <a:t>语文报</a:t>
            </a:r>
            <a:r>
              <a:rPr lang="en-US" altLang="zh-CN" b="1" dirty="0"/>
              <a:t>》</a:t>
            </a:r>
            <a:r>
              <a:rPr lang="zh-CN" altLang="en-US" b="1" dirty="0" smtClean="0"/>
              <a:t>山西</a:t>
            </a:r>
            <a:endParaRPr lang="en-US" altLang="zh-CN" b="1" dirty="0" smtClean="0"/>
          </a:p>
          <a:p>
            <a:pPr>
              <a:defRPr/>
            </a:pPr>
            <a:r>
              <a:rPr lang="en-US" altLang="zh-CN" b="1" dirty="0" smtClean="0"/>
              <a:t>《</a:t>
            </a:r>
            <a:r>
              <a:rPr lang="zh-CN" altLang="en-US" b="1" dirty="0"/>
              <a:t>读者</a:t>
            </a:r>
            <a:r>
              <a:rPr lang="en-US" altLang="zh-CN" b="1" dirty="0"/>
              <a:t>》</a:t>
            </a:r>
            <a:r>
              <a:rPr lang="zh-CN" altLang="en-US" b="1" dirty="0" smtClean="0"/>
              <a:t>甘肃</a:t>
            </a:r>
            <a:endParaRPr lang="en-US" altLang="zh-CN" b="1" dirty="0" smtClean="0"/>
          </a:p>
          <a:p>
            <a:pPr>
              <a:defRPr/>
            </a:pPr>
            <a:r>
              <a:rPr lang="en-US" altLang="zh-CN" b="1" dirty="0" smtClean="0"/>
              <a:t>《</a:t>
            </a:r>
            <a:r>
              <a:rPr lang="zh-CN" altLang="en-US" b="1" dirty="0"/>
              <a:t>名作欣赏</a:t>
            </a:r>
            <a:r>
              <a:rPr lang="en-US" altLang="zh-CN" b="1" dirty="0" smtClean="0"/>
              <a:t>》</a:t>
            </a:r>
            <a:endParaRPr lang="en-US" altLang="zh-CN" b="1" dirty="0"/>
          </a:p>
        </p:txBody>
      </p:sp>
      <p:sp>
        <p:nvSpPr>
          <p:cNvPr id="10" name="圆角矩形 9"/>
          <p:cNvSpPr/>
          <p:nvPr/>
        </p:nvSpPr>
        <p:spPr>
          <a:xfrm>
            <a:off x="1115616" y="3933056"/>
            <a:ext cx="7344816" cy="216024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a:t>《</a:t>
            </a:r>
            <a:r>
              <a:rPr lang="zh-CN" altLang="en-US" b="1" dirty="0"/>
              <a:t>人民日报</a:t>
            </a:r>
            <a:r>
              <a:rPr lang="en-US" altLang="zh-CN" b="1" dirty="0"/>
              <a:t>》</a:t>
            </a:r>
            <a:r>
              <a:rPr lang="zh-CN" altLang="en-US" b="1" dirty="0"/>
              <a:t>（观沧海）</a:t>
            </a:r>
            <a:r>
              <a:rPr lang="en-US" altLang="zh-CN" b="1" dirty="0"/>
              <a:t>   </a:t>
            </a:r>
            <a:endParaRPr lang="en-US" altLang="zh-CN" b="1" dirty="0"/>
          </a:p>
          <a:p>
            <a:pPr>
              <a:defRPr/>
            </a:pPr>
            <a:r>
              <a:rPr lang="en-US" altLang="zh-CN" b="1" dirty="0"/>
              <a:t>《</a:t>
            </a:r>
            <a:r>
              <a:rPr lang="zh-CN" altLang="en-US" b="1" dirty="0"/>
              <a:t>光明日报</a:t>
            </a:r>
            <a:r>
              <a:rPr lang="en-US" altLang="zh-CN" b="1" dirty="0"/>
              <a:t>》</a:t>
            </a:r>
            <a:r>
              <a:rPr lang="zh-CN" altLang="en-US" b="1" dirty="0"/>
              <a:t>（观察）     光明文化周末（雅趣）</a:t>
            </a:r>
            <a:endParaRPr lang="en-US" altLang="zh-CN" b="1" dirty="0"/>
          </a:p>
          <a:p>
            <a:pPr>
              <a:defRPr/>
            </a:pPr>
            <a:r>
              <a:rPr lang="en-US" altLang="zh-CN" b="1" dirty="0"/>
              <a:t>《</a:t>
            </a:r>
            <a:r>
              <a:rPr lang="zh-CN" altLang="en-US" b="1" dirty="0"/>
              <a:t>人民日报</a:t>
            </a:r>
            <a:r>
              <a:rPr lang="en-US" altLang="zh-CN" b="1" dirty="0"/>
              <a:t>》</a:t>
            </a:r>
            <a:r>
              <a:rPr lang="zh-CN" altLang="en-US" b="1" dirty="0"/>
              <a:t>第</a:t>
            </a:r>
            <a:r>
              <a:rPr lang="en-US" altLang="zh-CN" b="1" dirty="0"/>
              <a:t>5</a:t>
            </a:r>
            <a:r>
              <a:rPr lang="zh-CN" altLang="en-US" b="1" dirty="0"/>
              <a:t>版（一线视角</a:t>
            </a:r>
            <a:r>
              <a:rPr lang="zh-CN" altLang="en-US" b="1" dirty="0" smtClean="0"/>
              <a:t>、域外</a:t>
            </a:r>
            <a:r>
              <a:rPr lang="zh-CN" altLang="en-US" b="1" dirty="0"/>
              <a:t>听风、人民时评、纵横、科技视野）</a:t>
            </a:r>
            <a:endParaRPr lang="en-US" altLang="zh-CN" b="1" dirty="0"/>
          </a:p>
          <a:p>
            <a:pPr>
              <a:defRPr/>
            </a:pPr>
            <a:r>
              <a:rPr lang="en-US" altLang="zh-CN" b="1" dirty="0"/>
              <a:t>《</a:t>
            </a:r>
            <a:r>
              <a:rPr lang="zh-CN" altLang="en-US" b="1" dirty="0"/>
              <a:t>北京日报</a:t>
            </a:r>
            <a:r>
              <a:rPr lang="en-US" altLang="zh-CN" b="1" dirty="0"/>
              <a:t>》</a:t>
            </a:r>
            <a:r>
              <a:rPr lang="zh-CN" altLang="en-US" b="1" dirty="0"/>
              <a:t>（文化周刊、艺谭</a:t>
            </a:r>
            <a:r>
              <a:rPr lang="zh-CN" altLang="en-US" b="1" dirty="0" smtClean="0"/>
              <a:t>、热风）</a:t>
            </a:r>
            <a:endParaRPr lang="en-US" altLang="zh-CN" b="1" dirty="0"/>
          </a:p>
          <a:p>
            <a:pPr>
              <a:defRPr/>
            </a:pPr>
            <a:r>
              <a:rPr lang="en-US" altLang="zh-CN" b="1" dirty="0"/>
              <a:t>《</a:t>
            </a:r>
            <a:r>
              <a:rPr lang="zh-CN" altLang="en-US" b="1" dirty="0"/>
              <a:t>中国纵横监察报</a:t>
            </a:r>
            <a:r>
              <a:rPr lang="en-US" altLang="zh-CN" b="1" dirty="0"/>
              <a:t>》</a:t>
            </a:r>
            <a:r>
              <a:rPr lang="zh-CN" altLang="en-US" b="1" dirty="0"/>
              <a:t>（文苑、万象、读书、微文化）</a:t>
            </a:r>
            <a:endParaRPr lang="en-US" altLang="zh-CN" b="1" dirty="0"/>
          </a:p>
          <a:p>
            <a:pPr>
              <a:defRPr/>
            </a:pPr>
            <a:r>
              <a:rPr lang="en-US" altLang="zh-CN" b="1" dirty="0"/>
              <a:t>《</a:t>
            </a:r>
            <a:r>
              <a:rPr lang="zh-CN" altLang="en-US" b="1" dirty="0"/>
              <a:t>新华每日电讯</a:t>
            </a:r>
            <a:r>
              <a:rPr lang="en-US" altLang="zh-CN" b="1" dirty="0"/>
              <a:t>》</a:t>
            </a:r>
            <a:r>
              <a:rPr lang="zh-CN" altLang="en-US" b="1" dirty="0"/>
              <a:t>画里有话</a:t>
            </a:r>
            <a:endParaRPr lang="en-US" altLang="zh-CN" b="1" dirty="0"/>
          </a:p>
        </p:txBody>
      </p:sp>
      <p:sp>
        <p:nvSpPr>
          <p:cNvPr id="6" name="圆角矩形 5"/>
          <p:cNvSpPr/>
          <p:nvPr/>
        </p:nvSpPr>
        <p:spPr>
          <a:xfrm>
            <a:off x="2051720" y="0"/>
            <a:ext cx="4968552" cy="105273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0000FF"/>
                </a:solidFill>
                <a:latin typeface="华文中宋" panose="02010600040101010101" pitchFamily="2" charset="-122"/>
                <a:ea typeface="华文中宋" panose="02010600040101010101" pitchFamily="2" charset="-122"/>
              </a:rPr>
              <a:t>备点阅读素材</a:t>
            </a:r>
            <a:endParaRPr lang="zh-CN" altLang="en-US" sz="3600" b="1" dirty="0">
              <a:solidFill>
                <a:srgbClr val="0000FF"/>
              </a:solidFill>
              <a:latin typeface="华文中宋" panose="02010600040101010101" pitchFamily="2" charset="-122"/>
              <a:ea typeface="华文中宋" panose="02010600040101010101" pitchFamily="2" charset="-122"/>
            </a:endParaRPr>
          </a:p>
        </p:txBody>
      </p:sp>
      <p:sp>
        <p:nvSpPr>
          <p:cNvPr id="11" name="圆角矩形 10"/>
          <p:cNvSpPr/>
          <p:nvPr/>
        </p:nvSpPr>
        <p:spPr>
          <a:xfrm>
            <a:off x="8496425" y="6525344"/>
            <a:ext cx="647575" cy="3326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F0000"/>
                </a:solidFill>
              </a:rPr>
              <a:t>65</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916832"/>
            <a:ext cx="8229600" cy="1143000"/>
          </a:xfrm>
        </p:spPr>
        <p:txBody>
          <a:bodyPr>
            <a:normAutofit/>
          </a:bodyPr>
          <a:lstStyle/>
          <a:p>
            <a:r>
              <a:rPr lang="zh-CN" altLang="en-US" sz="6000" b="1" dirty="0" smtClean="0">
                <a:solidFill>
                  <a:srgbClr val="FF0000"/>
                </a:solidFill>
                <a:latin typeface="黑体" panose="02010609060101010101" pitchFamily="49" charset="-122"/>
                <a:ea typeface="黑体" panose="02010609060101010101" pitchFamily="49" charset="-122"/>
              </a:rPr>
              <a:t>二看古诗文阅读</a:t>
            </a:r>
            <a:endParaRPr lang="zh-CN" altLang="en-US" sz="6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963" y="1340768"/>
            <a:ext cx="1846659" cy="4680520"/>
          </a:xfrm>
          <a:prstGeom prst="rect">
            <a:avLst/>
          </a:prstGeom>
          <a:solidFill>
            <a:srgbClr val="FFFF99"/>
          </a:solidFill>
        </p:spPr>
        <p:txBody>
          <a:bodyPr vert="eaVert" wrap="square" rtlCol="0">
            <a:spAutoFit/>
          </a:bodyPr>
          <a:lstStyle/>
          <a:p>
            <a:pPr algn="ctr"/>
            <a:r>
              <a:rPr lang="zh-CN" altLang="en-US" sz="5400" b="1" dirty="0" smtClean="0">
                <a:latin typeface="黑体" panose="02010609060101010101" pitchFamily="49" charset="-122"/>
                <a:ea typeface="黑体" panose="02010609060101010101" pitchFamily="49" charset="-122"/>
              </a:rPr>
              <a:t>文言文阅读</a:t>
            </a:r>
            <a:endParaRPr lang="zh-CN" altLang="en-US" sz="5400" b="1" dirty="0" smtClean="0">
              <a:latin typeface="黑体" panose="02010609060101010101" pitchFamily="49" charset="-122"/>
              <a:ea typeface="黑体" panose="02010609060101010101" pitchFamily="49" charset="-122"/>
            </a:endParaRPr>
          </a:p>
          <a:p>
            <a:pPr algn="ctr"/>
            <a:r>
              <a:rPr lang="en-US" altLang="zh-CN" sz="5400" b="1" dirty="0" smtClean="0">
                <a:latin typeface="黑体" panose="02010609060101010101" pitchFamily="49" charset="-122"/>
                <a:ea typeface="黑体" panose="02010609060101010101" pitchFamily="49" charset="-122"/>
              </a:rPr>
              <a:t>(</a:t>
            </a:r>
            <a:r>
              <a:rPr lang="zh-CN" altLang="en-US" sz="5400" b="1" dirty="0" smtClean="0">
                <a:latin typeface="黑体" panose="02010609060101010101" pitchFamily="49" charset="-122"/>
                <a:ea typeface="黑体" panose="02010609060101010101" pitchFamily="49" charset="-122"/>
              </a:rPr>
              <a:t>人物传记</a:t>
            </a:r>
            <a:r>
              <a:rPr lang="en-US" altLang="zh-CN" sz="5400" b="1" dirty="0" smtClean="0">
                <a:latin typeface="黑体" panose="02010609060101010101" pitchFamily="49" charset="-122"/>
                <a:ea typeface="黑体" panose="02010609060101010101" pitchFamily="49" charset="-122"/>
              </a:rPr>
              <a:t>)</a:t>
            </a:r>
            <a:endParaRPr lang="zh-CN" altLang="en-US" sz="5400" b="1" dirty="0">
              <a:latin typeface="黑体" panose="02010609060101010101" pitchFamily="49" charset="-122"/>
              <a:ea typeface="黑体" panose="02010609060101010101" pitchFamily="49" charset="-122"/>
            </a:endParaRPr>
          </a:p>
        </p:txBody>
      </p:sp>
      <p:sp>
        <p:nvSpPr>
          <p:cNvPr id="6" name="圆角矩形 5"/>
          <p:cNvSpPr/>
          <p:nvPr/>
        </p:nvSpPr>
        <p:spPr>
          <a:xfrm>
            <a:off x="3779912" y="1556792"/>
            <a:ext cx="2736304"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latin typeface="黑体" panose="02010609060101010101" pitchFamily="49" charset="-122"/>
                <a:ea typeface="黑体" panose="02010609060101010101" pitchFamily="49" charset="-122"/>
              </a:rPr>
              <a:t>文言断句</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7" name="圆角矩形 6"/>
          <p:cNvSpPr/>
          <p:nvPr/>
        </p:nvSpPr>
        <p:spPr>
          <a:xfrm>
            <a:off x="3779912" y="2564904"/>
            <a:ext cx="2736304"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latin typeface="黑体" panose="02010609060101010101" pitchFamily="49" charset="-122"/>
                <a:ea typeface="黑体" panose="02010609060101010101" pitchFamily="49" charset="-122"/>
              </a:rPr>
              <a:t>文学常识</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8" name="圆角矩形 7"/>
          <p:cNvSpPr/>
          <p:nvPr/>
        </p:nvSpPr>
        <p:spPr>
          <a:xfrm>
            <a:off x="3779912" y="3573016"/>
            <a:ext cx="2952328" cy="5760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latin typeface="黑体" panose="02010609060101010101" pitchFamily="49" charset="-122"/>
                <a:ea typeface="黑体" panose="02010609060101010101" pitchFamily="49" charset="-122"/>
              </a:rPr>
              <a:t>内容概括、分析</a:t>
            </a:r>
            <a:endParaRPr lang="zh-CN" altLang="en-US" sz="2800" b="1" dirty="0" smtClean="0">
              <a:solidFill>
                <a:srgbClr val="FF0000"/>
              </a:solidFill>
              <a:latin typeface="黑体" panose="02010609060101010101" pitchFamily="49" charset="-122"/>
              <a:ea typeface="黑体" panose="02010609060101010101" pitchFamily="49" charset="-122"/>
            </a:endParaRPr>
          </a:p>
        </p:txBody>
      </p:sp>
      <p:sp>
        <p:nvSpPr>
          <p:cNvPr id="9" name="圆角矩形 8"/>
          <p:cNvSpPr/>
          <p:nvPr/>
        </p:nvSpPr>
        <p:spPr>
          <a:xfrm>
            <a:off x="3779912" y="4653136"/>
            <a:ext cx="280831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rgbClr val="FF0000"/>
                </a:solidFill>
                <a:latin typeface="黑体" panose="02010609060101010101" pitchFamily="49" charset="-122"/>
                <a:ea typeface="黑体" panose="02010609060101010101" pitchFamily="49" charset="-122"/>
              </a:rPr>
              <a:t>句子翻译</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 name="右箭头 9"/>
          <p:cNvSpPr/>
          <p:nvPr/>
        </p:nvSpPr>
        <p:spPr>
          <a:xfrm>
            <a:off x="1979712" y="3717032"/>
            <a:ext cx="136815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907704" y="2708920"/>
            <a:ext cx="136815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1979712" y="1700808"/>
            <a:ext cx="136815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1979712" y="4869160"/>
            <a:ext cx="136815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3707904" y="5661248"/>
            <a:ext cx="4176464" cy="64807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趋向：主观性的断句、理解性简答</a:t>
            </a:r>
            <a:endParaRPr lang="zh-CN" altLang="en-US"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96752"/>
            <a:ext cx="8784976" cy="5184576"/>
          </a:xfrm>
        </p:spPr>
        <p:txBody>
          <a:bodyPr>
            <a:normAutofit fontScale="62500" lnSpcReduction="20000"/>
          </a:bodyPr>
          <a:lstStyle/>
          <a:p>
            <a:r>
              <a:rPr lang="en-US" altLang="zh-CN" dirty="0"/>
              <a:t>13</a:t>
            </a:r>
            <a:r>
              <a:rPr lang="zh-CN" altLang="zh-CN" dirty="0"/>
              <a:t>．根据要求，完成第</a:t>
            </a:r>
            <a:r>
              <a:rPr lang="en-US" altLang="zh-CN" dirty="0"/>
              <a:t>13</a:t>
            </a:r>
            <a:r>
              <a:rPr lang="zh-CN" altLang="zh-CN" dirty="0"/>
              <a:t>题。（共</a:t>
            </a:r>
            <a:r>
              <a:rPr lang="en-US" altLang="zh-CN" dirty="0"/>
              <a:t>5</a:t>
            </a:r>
            <a:r>
              <a:rPr lang="zh-CN" altLang="zh-CN" dirty="0"/>
              <a:t>分）</a:t>
            </a:r>
            <a:endParaRPr lang="zh-CN" altLang="zh-CN" dirty="0"/>
          </a:p>
          <a:p>
            <a:r>
              <a:rPr lang="zh-CN" altLang="zh-CN" dirty="0"/>
              <a:t>《论语》记录了孔子与弟子间的许多对话，如《先进》篇：</a:t>
            </a:r>
            <a:endParaRPr lang="zh-CN" altLang="zh-CN" dirty="0"/>
          </a:p>
          <a:p>
            <a:r>
              <a:rPr lang="zh-CN" altLang="zh-CN" dirty="0">
                <a:latin typeface="楷体" pitchFamily="49" charset="-122"/>
                <a:ea typeface="楷体" pitchFamily="49" charset="-122"/>
              </a:rPr>
              <a:t>子路问：</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闻斯</a:t>
            </a:r>
            <a:r>
              <a:rPr lang="zh-CN" altLang="zh-CN" baseline="30000" dirty="0">
                <a:latin typeface="楷体" pitchFamily="49" charset="-122"/>
                <a:ea typeface="楷体" pitchFamily="49" charset="-122"/>
              </a:rPr>
              <a:t>【</a:t>
            </a:r>
            <a:r>
              <a:rPr lang="en-US" altLang="zh-CN" baseline="30000" dirty="0">
                <a:latin typeface="楷体" pitchFamily="49" charset="-122"/>
                <a:ea typeface="楷体" pitchFamily="49" charset="-122"/>
              </a:rPr>
              <a:t>1</a:t>
            </a:r>
            <a:r>
              <a:rPr lang="zh-CN" altLang="zh-CN" baseline="30000" dirty="0">
                <a:latin typeface="楷体" pitchFamily="49" charset="-122"/>
                <a:ea typeface="楷体" pitchFamily="49" charset="-122"/>
              </a:rPr>
              <a:t>】</a:t>
            </a:r>
            <a:r>
              <a:rPr lang="zh-CN" altLang="zh-CN" dirty="0">
                <a:latin typeface="楷体" pitchFamily="49" charset="-122"/>
                <a:ea typeface="楷体" pitchFamily="49" charset="-122"/>
              </a:rPr>
              <a:t>行诸？</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子曰：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有父兄在，如之何其闻斯行之？</a:t>
            </a:r>
            <a:r>
              <a:rPr lang="en-US" altLang="zh-CN" dirty="0">
                <a:latin typeface="楷体" pitchFamily="49" charset="-122"/>
                <a:ea typeface="楷体" pitchFamily="49" charset="-122"/>
              </a:rPr>
              <a:t>”</a:t>
            </a:r>
            <a:endParaRPr lang="zh-CN" altLang="zh-CN" dirty="0">
              <a:latin typeface="楷体" pitchFamily="49" charset="-122"/>
              <a:ea typeface="楷体" pitchFamily="49" charset="-122"/>
            </a:endParaRPr>
          </a:p>
          <a:p>
            <a:r>
              <a:rPr lang="zh-CN" altLang="zh-CN" dirty="0">
                <a:latin typeface="楷体" pitchFamily="49" charset="-122"/>
                <a:ea typeface="楷体" pitchFamily="49" charset="-122"/>
              </a:rPr>
              <a:t>冉有问：</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闻斯行诸？</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子曰：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闻斯行之。</a:t>
            </a:r>
            <a:r>
              <a:rPr lang="en-US" altLang="zh-CN" dirty="0">
                <a:latin typeface="楷体" pitchFamily="49" charset="-122"/>
                <a:ea typeface="楷体" pitchFamily="49" charset="-122"/>
              </a:rPr>
              <a:t>”</a:t>
            </a:r>
            <a:endParaRPr lang="zh-CN" altLang="zh-CN" dirty="0">
              <a:latin typeface="楷体" pitchFamily="49" charset="-122"/>
              <a:ea typeface="楷体" pitchFamily="49" charset="-122"/>
            </a:endParaRPr>
          </a:p>
          <a:p>
            <a:r>
              <a:rPr lang="zh-CN" altLang="zh-CN" dirty="0">
                <a:latin typeface="楷体" pitchFamily="49" charset="-122"/>
                <a:ea typeface="楷体" pitchFamily="49" charset="-122"/>
              </a:rPr>
              <a:t>公西华曰：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由也问闻斯行诸，子曰，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有父兄在</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；求也问闻斯行诸，子曰，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闻斯行之</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。赤也惑，敢问。</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子曰：</a:t>
            </a:r>
            <a:r>
              <a:rPr lang="en-US" altLang="zh-CN" dirty="0">
                <a:latin typeface="楷体" pitchFamily="49" charset="-122"/>
                <a:ea typeface="楷体" pitchFamily="49" charset="-122"/>
              </a:rPr>
              <a:t>“</a:t>
            </a:r>
            <a:r>
              <a:rPr lang="zh-CN" altLang="zh-CN" dirty="0">
                <a:latin typeface="楷体" pitchFamily="49" charset="-122"/>
                <a:ea typeface="楷体" pitchFamily="49" charset="-122"/>
              </a:rPr>
              <a:t>求也退，故进之；由也兼人</a:t>
            </a:r>
            <a:r>
              <a:rPr lang="zh-CN" altLang="zh-CN" baseline="30000" dirty="0">
                <a:latin typeface="楷体" pitchFamily="49" charset="-122"/>
                <a:ea typeface="楷体" pitchFamily="49" charset="-122"/>
              </a:rPr>
              <a:t>【</a:t>
            </a:r>
            <a:r>
              <a:rPr lang="en-US" altLang="zh-CN" baseline="30000" dirty="0">
                <a:latin typeface="楷体" pitchFamily="49" charset="-122"/>
                <a:ea typeface="楷体" pitchFamily="49" charset="-122"/>
              </a:rPr>
              <a:t>2</a:t>
            </a:r>
            <a:r>
              <a:rPr lang="zh-CN" altLang="zh-CN" baseline="30000" dirty="0">
                <a:latin typeface="楷体" pitchFamily="49" charset="-122"/>
                <a:ea typeface="楷体" pitchFamily="49" charset="-122"/>
              </a:rPr>
              <a:t>】</a:t>
            </a:r>
            <a:r>
              <a:rPr lang="zh-CN" altLang="zh-CN" dirty="0">
                <a:latin typeface="楷体" pitchFamily="49" charset="-122"/>
                <a:ea typeface="楷体" pitchFamily="49" charset="-122"/>
              </a:rPr>
              <a:t>，故退之。</a:t>
            </a:r>
            <a:r>
              <a:rPr lang="en-US" altLang="zh-CN" dirty="0">
                <a:latin typeface="楷体" pitchFamily="49" charset="-122"/>
                <a:ea typeface="楷体" pitchFamily="49" charset="-122"/>
              </a:rPr>
              <a:t>”</a:t>
            </a:r>
            <a:endParaRPr lang="zh-CN" altLang="zh-CN" dirty="0">
              <a:latin typeface="楷体" pitchFamily="49" charset="-122"/>
              <a:ea typeface="楷体" pitchFamily="49" charset="-122"/>
            </a:endParaRPr>
          </a:p>
          <a:p>
            <a:r>
              <a:rPr lang="zh-CN" altLang="zh-CN" dirty="0">
                <a:latin typeface="楷体" pitchFamily="49" charset="-122"/>
                <a:ea typeface="楷体" pitchFamily="49" charset="-122"/>
              </a:rPr>
              <a:t>注释：【</a:t>
            </a:r>
            <a:r>
              <a:rPr lang="en-US" altLang="zh-CN" dirty="0">
                <a:latin typeface="楷体" pitchFamily="49" charset="-122"/>
                <a:ea typeface="楷体" pitchFamily="49" charset="-122"/>
              </a:rPr>
              <a:t>1</a:t>
            </a:r>
            <a:r>
              <a:rPr lang="zh-CN" altLang="zh-CN" dirty="0">
                <a:latin typeface="楷体" pitchFamily="49" charset="-122"/>
                <a:ea typeface="楷体" pitchFamily="49" charset="-122"/>
              </a:rPr>
              <a:t>】斯：就。【</a:t>
            </a:r>
            <a:r>
              <a:rPr lang="en-US" altLang="zh-CN" dirty="0">
                <a:latin typeface="楷体" pitchFamily="49" charset="-122"/>
                <a:ea typeface="楷体" pitchFamily="49" charset="-122"/>
              </a:rPr>
              <a:t>2</a:t>
            </a:r>
            <a:r>
              <a:rPr lang="zh-CN" altLang="zh-CN" dirty="0">
                <a:latin typeface="楷体" pitchFamily="49" charset="-122"/>
                <a:ea typeface="楷体" pitchFamily="49" charset="-122"/>
              </a:rPr>
              <a:t>】兼人：勇于作为。</a:t>
            </a:r>
            <a:endParaRPr lang="zh-CN" altLang="zh-CN" dirty="0">
              <a:latin typeface="楷体" pitchFamily="49" charset="-122"/>
              <a:ea typeface="楷体" pitchFamily="49" charset="-122"/>
            </a:endParaRPr>
          </a:p>
          <a:p>
            <a:r>
              <a:rPr lang="zh-CN" altLang="zh-CN" dirty="0"/>
              <a:t>请简要概述孔子三次回答的内容，并说明此则短文反映了孔子怎样的思想。</a:t>
            </a:r>
            <a:endParaRPr lang="zh-CN" altLang="zh-CN" dirty="0"/>
          </a:p>
          <a:p>
            <a:endParaRPr lang="en-US" altLang="zh-CN" dirty="0" smtClean="0"/>
          </a:p>
          <a:p>
            <a:r>
              <a:rPr lang="zh-CN" altLang="zh-CN" b="1" dirty="0" smtClean="0">
                <a:latin typeface="楷体" pitchFamily="49" charset="-122"/>
                <a:ea typeface="楷体" pitchFamily="49" charset="-122"/>
              </a:rPr>
              <a:t>参考答案：</a:t>
            </a:r>
            <a:endParaRPr lang="zh-CN" altLang="zh-CN" b="1" dirty="0" smtClean="0">
              <a:latin typeface="楷体" pitchFamily="49" charset="-122"/>
              <a:ea typeface="楷体" pitchFamily="49" charset="-122"/>
            </a:endParaRPr>
          </a:p>
          <a:p>
            <a:pPr fontAlgn="ctr"/>
            <a:r>
              <a:rPr lang="zh-CN" altLang="zh-CN" b="1" dirty="0">
                <a:latin typeface="楷体" pitchFamily="49" charset="-122"/>
                <a:ea typeface="楷体" pitchFamily="49" charset="-122"/>
              </a:rPr>
              <a:t>三次回答内容：孔子说：“父亲和兄长还活着，怎么可以</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不先请教他们</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听到了就去做呢？</a:t>
            </a:r>
            <a:endParaRPr lang="zh-CN" altLang="zh-CN" b="1" dirty="0">
              <a:latin typeface="楷体" pitchFamily="49" charset="-122"/>
              <a:ea typeface="楷体" pitchFamily="49" charset="-122"/>
            </a:endParaRPr>
          </a:p>
          <a:p>
            <a:pPr fontAlgn="ctr"/>
            <a:r>
              <a:rPr lang="zh-CN" altLang="zh-CN" b="1" dirty="0">
                <a:latin typeface="楷体" pitchFamily="49" charset="-122"/>
                <a:ea typeface="楷体" pitchFamily="49" charset="-122"/>
              </a:rPr>
              <a:t>孔子说：“听到了应该立刻就去做。”孔子说：“冉求畏缩不前，所以我鼓励他进取；仲由好勇过人，所以提醒他退让些。”</a:t>
            </a:r>
            <a:endParaRPr lang="zh-CN" altLang="zh-CN" b="1" dirty="0">
              <a:latin typeface="楷体" pitchFamily="49" charset="-122"/>
              <a:ea typeface="楷体" pitchFamily="49" charset="-122"/>
            </a:endParaRPr>
          </a:p>
          <a:p>
            <a:pPr fontAlgn="ctr"/>
            <a:r>
              <a:rPr lang="zh-CN" altLang="zh-CN" b="1" dirty="0">
                <a:latin typeface="楷体" pitchFamily="49" charset="-122"/>
                <a:ea typeface="楷体" pitchFamily="49" charset="-122"/>
              </a:rPr>
              <a:t>短文反映了孔子的教育思想 ：因材施教。结合对每个学生的特点和其不同的品质，给予不同的教育方法和言语指导。</a:t>
            </a:r>
            <a:endParaRPr lang="zh-CN" altLang="zh-CN" b="1" dirty="0">
              <a:latin typeface="楷体" pitchFamily="49" charset="-122"/>
              <a:ea typeface="楷体" pitchFamily="49" charset="-122"/>
            </a:endParaRPr>
          </a:p>
        </p:txBody>
      </p:sp>
      <p:sp>
        <p:nvSpPr>
          <p:cNvPr id="4" name="圆角矩形 3"/>
          <p:cNvSpPr/>
          <p:nvPr/>
        </p:nvSpPr>
        <p:spPr>
          <a:xfrm>
            <a:off x="2339752" y="115645"/>
            <a:ext cx="4320480"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FFFF00"/>
                </a:solidFill>
              </a:rPr>
              <a:t>典型试题</a:t>
            </a:r>
            <a:r>
              <a:rPr lang="en-US" altLang="zh-CN" sz="4000" b="1" dirty="0" smtClean="0">
                <a:solidFill>
                  <a:srgbClr val="FFFF00"/>
                </a:solidFill>
              </a:rPr>
              <a:t>(</a:t>
            </a:r>
            <a:r>
              <a:rPr lang="zh-CN" altLang="en-US" sz="4000" b="1" dirty="0" smtClean="0">
                <a:solidFill>
                  <a:srgbClr val="FFFF00"/>
                </a:solidFill>
              </a:rPr>
              <a:t>北京卷</a:t>
            </a:r>
            <a:r>
              <a:rPr lang="en-US" altLang="zh-CN" sz="4000" b="1" dirty="0" smtClean="0">
                <a:solidFill>
                  <a:srgbClr val="FFFF00"/>
                </a:solidFill>
              </a:rPr>
              <a:t>)</a:t>
            </a:r>
            <a:endParaRPr lang="zh-CN" altLang="en-US" sz="4000" b="1" dirty="0">
              <a:solidFill>
                <a:srgbClr val="FFFF00"/>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2276872"/>
            <a:ext cx="8229600" cy="1143000"/>
          </a:xfrm>
        </p:spPr>
        <p:txBody>
          <a:bodyPr/>
          <a:lstStyle/>
          <a:p>
            <a:r>
              <a:rPr lang="zh-CN" altLang="en-US" b="1" dirty="0" smtClean="0">
                <a:solidFill>
                  <a:srgbClr val="FF0000"/>
                </a:solidFill>
                <a:latin typeface="黑体" panose="02010609060101010101" pitchFamily="49" charset="-122"/>
                <a:ea typeface="黑体" panose="02010609060101010101" pitchFamily="49" charset="-122"/>
              </a:rPr>
              <a:t>古诗词阅读鉴赏</a:t>
            </a:r>
            <a:endParaRPr lang="zh-CN" altLang="en-US" b="1" dirty="0">
              <a:solidFill>
                <a:srgbClr val="FF0000"/>
              </a:solidFill>
              <a:latin typeface="黑体" panose="02010609060101010101" pitchFamily="49" charset="-122"/>
              <a:ea typeface="黑体" panose="02010609060101010101" pitchFamily="49" charset="-122"/>
            </a:endParaRPr>
          </a:p>
        </p:txBody>
      </p:sp>
      <p:sp>
        <p:nvSpPr>
          <p:cNvPr id="4" name="圆角矩形 3"/>
          <p:cNvSpPr/>
          <p:nvPr/>
        </p:nvSpPr>
        <p:spPr>
          <a:xfrm>
            <a:off x="2843808" y="4365104"/>
            <a:ext cx="3240360" cy="151216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一客一主</a:t>
            </a:r>
            <a:endParaRPr lang="en-US" altLang="zh-CN" sz="2800" b="1" dirty="0" smtClean="0">
              <a:solidFill>
                <a:schemeClr val="tx1"/>
              </a:solidFill>
            </a:endParaRPr>
          </a:p>
          <a:p>
            <a:pPr algn="ctr"/>
            <a:r>
              <a:rPr lang="zh-CN" altLang="en-US" sz="2800" b="1" dirty="0" smtClean="0">
                <a:solidFill>
                  <a:schemeClr val="tx1"/>
                </a:solidFill>
              </a:rPr>
              <a:t>难度降低</a:t>
            </a:r>
            <a:endParaRPr lang="zh-CN" altLang="en-US" sz="2800" b="1" dirty="0">
              <a:solidFill>
                <a:schemeClr val="tx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pPr marL="411480">
              <a:buNone/>
              <a:defRPr/>
            </a:pPr>
            <a:r>
              <a:rPr lang="en-US" altLang="zh-CN" b="1" dirty="0" smtClean="0">
                <a:latin typeface="+mn-ea"/>
              </a:rPr>
              <a:t> </a:t>
            </a:r>
            <a:r>
              <a:rPr lang="en-US" altLang="zh-CN" dirty="0" smtClean="0"/>
              <a:t>15</a:t>
            </a:r>
            <a:r>
              <a:rPr lang="zh-CN" altLang="zh-CN" dirty="0"/>
              <a:t>．</a:t>
            </a:r>
            <a:r>
              <a:rPr lang="zh-CN" altLang="zh-CN" b="1" dirty="0"/>
              <a:t>诗的</a:t>
            </a:r>
            <a:r>
              <a:rPr lang="zh-CN" altLang="zh-CN" b="1" dirty="0">
                <a:solidFill>
                  <a:srgbClr val="FF0000"/>
                </a:solidFill>
              </a:rPr>
              <a:t>最后两句有何含意</a:t>
            </a:r>
            <a:r>
              <a:rPr lang="zh-CN" altLang="zh-CN" b="1" dirty="0"/>
              <a:t>？请简要分析。（</a:t>
            </a:r>
            <a:r>
              <a:rPr lang="en-US" altLang="zh-CN" b="1" dirty="0"/>
              <a:t>6</a:t>
            </a:r>
            <a:r>
              <a:rPr lang="zh-CN" altLang="zh-CN" b="1" dirty="0"/>
              <a:t>分</a:t>
            </a:r>
            <a:r>
              <a:rPr lang="zh-CN" altLang="zh-CN" b="1" dirty="0" smtClean="0"/>
              <a:t>）</a:t>
            </a:r>
            <a:r>
              <a:rPr lang="zh-CN" altLang="en-US" b="1" dirty="0" smtClean="0">
                <a:latin typeface="+mn-ea"/>
              </a:rPr>
              <a:t>（</a:t>
            </a:r>
            <a:r>
              <a:rPr lang="en-US" altLang="zh-CN" b="1" dirty="0" smtClean="0">
                <a:latin typeface="+mn-ea"/>
              </a:rPr>
              <a:t>Ⅰ</a:t>
            </a:r>
            <a:r>
              <a:rPr lang="zh-CN" altLang="en-US" b="1" dirty="0" smtClean="0">
                <a:latin typeface="+mn-ea"/>
              </a:rPr>
              <a:t>卷）</a:t>
            </a:r>
            <a:endParaRPr lang="en-US" altLang="zh-CN" b="1" dirty="0" smtClean="0">
              <a:latin typeface="+mn-ea"/>
            </a:endParaRPr>
          </a:p>
          <a:p>
            <a:pPr marL="411480">
              <a:buNone/>
              <a:defRPr/>
            </a:pPr>
            <a:endParaRPr lang="zh-CN" altLang="en-US" b="1" dirty="0" smtClean="0">
              <a:latin typeface="+mn-ea"/>
            </a:endParaRPr>
          </a:p>
          <a:p>
            <a:pPr marL="411480">
              <a:buNone/>
              <a:defRPr/>
            </a:pPr>
            <a:r>
              <a:rPr lang="en-US" altLang="zh-CN" b="1" dirty="0" smtClean="0">
                <a:latin typeface="+mn-ea"/>
              </a:rPr>
              <a:t> 15.</a:t>
            </a:r>
            <a:r>
              <a:rPr lang="zh-CN" altLang="zh-CN" b="1" dirty="0"/>
              <a:t>诗中前后</a:t>
            </a:r>
            <a:r>
              <a:rPr lang="zh-CN" altLang="zh-CN" b="1" dirty="0">
                <a:solidFill>
                  <a:srgbClr val="FF0000"/>
                </a:solidFill>
              </a:rPr>
              <a:t>两次出现“酒”</a:t>
            </a:r>
            <a:r>
              <a:rPr lang="zh-CN" altLang="zh-CN" b="1" dirty="0"/>
              <a:t>，各有什么</a:t>
            </a:r>
            <a:r>
              <a:rPr lang="zh-CN" altLang="zh-CN" b="1" dirty="0">
                <a:solidFill>
                  <a:srgbClr val="FF0000"/>
                </a:solidFill>
              </a:rPr>
              <a:t>作用</a:t>
            </a:r>
            <a:r>
              <a:rPr lang="zh-CN" altLang="zh-CN" b="1" dirty="0"/>
              <a:t>？请结合诗句简要分析。</a:t>
            </a:r>
            <a:r>
              <a:rPr lang="zh-CN" altLang="en-US" b="1" dirty="0" smtClean="0">
                <a:latin typeface="+mn-ea"/>
              </a:rPr>
              <a:t>（</a:t>
            </a:r>
            <a:r>
              <a:rPr lang="en-US" altLang="zh-CN" b="1" dirty="0" smtClean="0">
                <a:latin typeface="+mn-ea"/>
              </a:rPr>
              <a:t>6</a:t>
            </a:r>
            <a:r>
              <a:rPr lang="zh-CN" altLang="en-US" b="1" dirty="0" smtClean="0">
                <a:latin typeface="+mn-ea"/>
              </a:rPr>
              <a:t>分） （</a:t>
            </a:r>
            <a:r>
              <a:rPr lang="en-US" altLang="zh-CN" b="1" dirty="0" smtClean="0">
                <a:latin typeface="+mn-ea"/>
              </a:rPr>
              <a:t>Ⅱ</a:t>
            </a:r>
            <a:r>
              <a:rPr lang="zh-CN" altLang="en-US" b="1" dirty="0" smtClean="0">
                <a:latin typeface="+mn-ea"/>
              </a:rPr>
              <a:t>卷）</a:t>
            </a:r>
            <a:endParaRPr lang="en-US" altLang="zh-CN" b="1" dirty="0" smtClean="0">
              <a:latin typeface="+mn-ea"/>
            </a:endParaRPr>
          </a:p>
          <a:p>
            <a:pPr marL="411480">
              <a:buNone/>
              <a:defRPr/>
            </a:pPr>
            <a:endParaRPr lang="en-US" altLang="zh-CN" b="1" dirty="0" smtClean="0">
              <a:latin typeface="+mn-ea"/>
            </a:endParaRPr>
          </a:p>
          <a:p>
            <a:pPr marL="411480">
              <a:buNone/>
              <a:defRPr/>
            </a:pPr>
            <a:r>
              <a:rPr lang="en-US" altLang="zh-CN" b="1" dirty="0" smtClean="0">
                <a:latin typeface="+mn-ea"/>
              </a:rPr>
              <a:t> 15.</a:t>
            </a:r>
            <a:r>
              <a:rPr lang="zh-CN" altLang="zh-CN" b="1" dirty="0"/>
              <a:t>一般认为，诗最后两句的内容是以精卫的口吻表达的，你</a:t>
            </a:r>
            <a:r>
              <a:rPr lang="zh-CN" altLang="zh-CN" b="1" dirty="0">
                <a:solidFill>
                  <a:srgbClr val="FF0000"/>
                </a:solidFill>
              </a:rPr>
              <a:t>是否同意这种解读？</a:t>
            </a:r>
            <a:r>
              <a:rPr lang="zh-CN" altLang="zh-CN" b="1" dirty="0"/>
              <a:t>请结合诗句</a:t>
            </a:r>
            <a:r>
              <a:rPr lang="zh-CN" altLang="zh-CN" b="1" dirty="0">
                <a:solidFill>
                  <a:srgbClr val="FF0000"/>
                </a:solidFill>
              </a:rPr>
              <a:t>说明你的理由</a:t>
            </a:r>
            <a:r>
              <a:rPr lang="zh-CN" altLang="zh-CN" b="1" dirty="0"/>
              <a:t>。</a:t>
            </a:r>
            <a:r>
              <a:rPr lang="zh-CN" altLang="en-US" b="1" dirty="0" smtClean="0">
                <a:latin typeface="+mn-ea"/>
              </a:rPr>
              <a:t>（</a:t>
            </a:r>
            <a:r>
              <a:rPr lang="en-US" altLang="zh-CN" b="1" dirty="0" smtClean="0">
                <a:latin typeface="+mn-ea"/>
              </a:rPr>
              <a:t>6</a:t>
            </a:r>
            <a:r>
              <a:rPr lang="zh-CN" altLang="en-US" b="1" dirty="0" smtClean="0">
                <a:latin typeface="+mn-ea"/>
              </a:rPr>
              <a:t>分）（</a:t>
            </a:r>
            <a:r>
              <a:rPr lang="en-US" altLang="zh-CN" b="1" dirty="0" smtClean="0">
                <a:latin typeface="+mn-ea"/>
              </a:rPr>
              <a:t>Ⅲ</a:t>
            </a:r>
            <a:r>
              <a:rPr lang="zh-CN" altLang="en-US" b="1" dirty="0" smtClean="0">
                <a:latin typeface="+mn-ea"/>
              </a:rPr>
              <a:t>卷）</a:t>
            </a:r>
            <a:endParaRPr lang="zh-CN" altLang="en-US" dirty="0"/>
          </a:p>
        </p:txBody>
      </p:sp>
      <p:sp>
        <p:nvSpPr>
          <p:cNvPr id="4" name="圆角矩形 3"/>
          <p:cNvSpPr/>
          <p:nvPr/>
        </p:nvSpPr>
        <p:spPr>
          <a:xfrm>
            <a:off x="1691680" y="332656"/>
            <a:ext cx="6264696"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smtClean="0">
                <a:solidFill>
                  <a:srgbClr val="FFFF00"/>
                </a:solidFill>
                <a:latin typeface="黑体" panose="02010609060101010101" pitchFamily="49" charset="-122"/>
                <a:ea typeface="黑体" panose="02010609060101010101" pitchFamily="49" charset="-122"/>
              </a:rPr>
              <a:t>全国</a:t>
            </a:r>
            <a:r>
              <a:rPr lang="en-US" altLang="zh-CN" sz="4000" b="1" dirty="0" smtClean="0">
                <a:solidFill>
                  <a:srgbClr val="FFFF00"/>
                </a:solidFill>
                <a:latin typeface="黑体" panose="02010609060101010101" pitchFamily="49" charset="-122"/>
                <a:ea typeface="黑体" panose="02010609060101010101" pitchFamily="49" charset="-122"/>
              </a:rPr>
              <a:t>3</a:t>
            </a:r>
            <a:r>
              <a:rPr lang="zh-CN" altLang="en-US" sz="4000" b="1" dirty="0" smtClean="0">
                <a:solidFill>
                  <a:srgbClr val="FFFF00"/>
                </a:solidFill>
                <a:latin typeface="黑体" panose="02010609060101010101" pitchFamily="49" charset="-122"/>
                <a:ea typeface="黑体" panose="02010609060101010101" pitchFamily="49" charset="-122"/>
              </a:rPr>
              <a:t>套卷的主观鉴赏题</a:t>
            </a:r>
            <a:endParaRPr lang="zh-CN" altLang="en-US" sz="40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293"/>
            <a:ext cx="7992888" cy="1028441"/>
          </a:xfrm>
          <a:solidFill>
            <a:schemeClr val="accent3">
              <a:lumMod val="60000"/>
              <a:lumOff val="40000"/>
            </a:schemeClr>
          </a:solidFill>
        </p:spPr>
        <p:txBody>
          <a:bodyPr>
            <a:normAutofit/>
          </a:bodyPr>
          <a:lstStyle/>
          <a:p>
            <a:r>
              <a:rPr lang="en-US" altLang="zh-CN" b="1" dirty="0">
                <a:solidFill>
                  <a:srgbClr val="0000FF"/>
                </a:solidFill>
                <a:latin typeface="华文琥珀" pitchFamily="2" charset="-122"/>
                <a:ea typeface="华文琥珀" pitchFamily="2" charset="-122"/>
              </a:rPr>
              <a:t>㈠</a:t>
            </a:r>
            <a:r>
              <a:rPr lang="zh-CN" altLang="en-US" b="1" dirty="0">
                <a:solidFill>
                  <a:srgbClr val="0000FF"/>
                </a:solidFill>
                <a:latin typeface="华文琥珀" pitchFamily="2" charset="-122"/>
                <a:ea typeface="华文琥珀" pitchFamily="2" charset="-122"/>
              </a:rPr>
              <a:t>了解高考</a:t>
            </a:r>
            <a:r>
              <a:rPr lang="zh-CN" altLang="en-US" b="1" dirty="0" smtClean="0">
                <a:solidFill>
                  <a:srgbClr val="0000FF"/>
                </a:solidFill>
                <a:latin typeface="华文琥珀" pitchFamily="2" charset="-122"/>
                <a:ea typeface="华文琥珀" pitchFamily="2" charset="-122"/>
              </a:rPr>
              <a:t>政策</a:t>
            </a:r>
            <a:endParaRPr lang="zh-CN" altLang="en-US"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p:txBody>
          <a:bodyPr/>
          <a:lstStyle/>
          <a:p>
            <a:endParaRPr lang="zh-CN" altLang="en-US" dirty="0"/>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028736"/>
            <a:ext cx="9144000" cy="5829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9532" y="1124744"/>
            <a:ext cx="8712968" cy="5472608"/>
          </a:xfrm>
          <a:solidFill>
            <a:schemeClr val="accent6">
              <a:lumMod val="20000"/>
              <a:lumOff val="80000"/>
            </a:schemeClr>
          </a:solidFill>
        </p:spPr>
        <p:txBody>
          <a:bodyPr>
            <a:normAutofit fontScale="77500" lnSpcReduction="20000"/>
          </a:bodyPr>
          <a:lstStyle/>
          <a:p>
            <a:r>
              <a:rPr lang="en-US" altLang="zh-CN" dirty="0" smtClean="0">
                <a:latin typeface="楷体" pitchFamily="49" charset="-122"/>
                <a:ea typeface="楷体" pitchFamily="49" charset="-122"/>
              </a:rPr>
              <a:t>           </a:t>
            </a:r>
            <a:r>
              <a:rPr lang="zh-CN" altLang="zh-CN" b="1" dirty="0" smtClean="0">
                <a:latin typeface="黑体" panose="02010609060101010101" pitchFamily="49" charset="-122"/>
                <a:ea typeface="黑体" panose="02010609060101010101" pitchFamily="49" charset="-122"/>
              </a:rPr>
              <a:t>精卫</a:t>
            </a:r>
            <a:r>
              <a:rPr lang="zh-CN" altLang="zh-CN" b="1" dirty="0">
                <a:latin typeface="黑体" panose="02010609060101010101" pitchFamily="49" charset="-122"/>
                <a:ea typeface="黑体" panose="02010609060101010101" pitchFamily="49" charset="-122"/>
              </a:rPr>
              <a:t>词</a:t>
            </a:r>
            <a:r>
              <a:rPr lang="zh-CN" altLang="zh-CN" b="1" dirty="0">
                <a:latin typeface="楷体" pitchFamily="49" charset="-122"/>
                <a:ea typeface="楷体" pitchFamily="49" charset="-122"/>
              </a:rPr>
              <a:t> </a:t>
            </a:r>
            <a:r>
              <a:rPr lang="en-US" altLang="zh-CN" b="1" dirty="0">
                <a:latin typeface="楷体" pitchFamily="49" charset="-122"/>
                <a:ea typeface="楷体" pitchFamily="49" charset="-122"/>
              </a:rPr>
              <a:t>  </a:t>
            </a:r>
            <a:r>
              <a:rPr lang="zh-CN" altLang="zh-CN" dirty="0">
                <a:latin typeface="楷体" pitchFamily="49" charset="-122"/>
                <a:ea typeface="楷体" pitchFamily="49" charset="-122"/>
              </a:rPr>
              <a:t>王建</a:t>
            </a:r>
            <a:endParaRPr lang="zh-CN" altLang="zh-CN" dirty="0">
              <a:latin typeface="楷体" pitchFamily="49" charset="-122"/>
              <a:ea typeface="楷体" pitchFamily="49" charset="-122"/>
            </a:endParaRPr>
          </a:p>
          <a:p>
            <a:r>
              <a:rPr lang="zh-CN" altLang="zh-CN" b="1" dirty="0">
                <a:latin typeface="楷体" pitchFamily="49" charset="-122"/>
                <a:ea typeface="楷体" pitchFamily="49" charset="-122"/>
              </a:rPr>
              <a:t>精卫谁教尔填海，海边石子青磊磊。</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但得海水作枯池，海中鱼龙何所为。</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品穿岂为空衔石，山中草木无全枝。</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朝在树头暮海里，飞多羽折时堕水。</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高山未尽海未平，愿我身死子还生。</a:t>
            </a:r>
            <a:endParaRPr lang="zh-CN" altLang="zh-CN" b="1" dirty="0">
              <a:latin typeface="楷体" pitchFamily="49" charset="-122"/>
              <a:ea typeface="楷体" pitchFamily="49" charset="-122"/>
            </a:endParaRPr>
          </a:p>
          <a:p>
            <a:pPr marL="411480">
              <a:buNone/>
              <a:defRPr/>
            </a:pPr>
            <a:endParaRPr lang="en-US" altLang="zh-CN" b="1" dirty="0" smtClean="0">
              <a:latin typeface="+mn-ea"/>
            </a:endParaRPr>
          </a:p>
          <a:p>
            <a:r>
              <a:rPr lang="en-US" altLang="zh-CN" b="1" dirty="0"/>
              <a:t>15</a:t>
            </a:r>
            <a:r>
              <a:rPr lang="zh-CN" altLang="zh-CN" b="1" dirty="0"/>
              <a:t>．一般认为，诗最后两句的内容是以精卫的口吻表达的，你是否同意这种解读？请结合诗句说明你的理由。（</a:t>
            </a:r>
            <a:r>
              <a:rPr lang="en-US" altLang="zh-CN" b="1" dirty="0"/>
              <a:t>6</a:t>
            </a:r>
            <a:r>
              <a:rPr lang="zh-CN" altLang="zh-CN" b="1" dirty="0"/>
              <a:t>分）</a:t>
            </a:r>
            <a:endParaRPr lang="zh-CN" altLang="zh-CN" b="1" dirty="0"/>
          </a:p>
          <a:p>
            <a:pPr marL="411480">
              <a:buNone/>
              <a:defRPr/>
            </a:pPr>
            <a:endParaRPr lang="en-US" altLang="zh-CN" sz="2900" b="1" dirty="0" smtClean="0"/>
          </a:p>
          <a:p>
            <a:r>
              <a:rPr lang="zh-CN" altLang="zh-CN" sz="2900" b="1" dirty="0" smtClean="0"/>
              <a:t>【</a:t>
            </a:r>
            <a:r>
              <a:rPr lang="zh-CN" altLang="en-US" sz="2900" b="1" dirty="0" smtClean="0"/>
              <a:t>答案</a:t>
            </a:r>
            <a:r>
              <a:rPr lang="zh-CN" altLang="zh-CN" sz="2900" b="1" dirty="0" smtClean="0"/>
              <a:t>】</a:t>
            </a:r>
            <a:r>
              <a:rPr lang="zh-CN" altLang="zh-CN" sz="2400" b="1" dirty="0">
                <a:latin typeface="楷体" pitchFamily="49" charset="-122"/>
                <a:ea typeface="楷体" pitchFamily="49" charset="-122"/>
              </a:rPr>
              <a:t>观点一：同意。①这两句诗是精卫坚韧不拔、前赴后继奋斗精神的自我抒发；②意为即使自己在有生之年不能完成移山填海的事业，也希望子孙后代能够继承遗志，填海不止。</a:t>
            </a:r>
            <a:endParaRPr lang="zh-CN" altLang="zh-CN" sz="2400" b="1" dirty="0">
              <a:latin typeface="楷体" pitchFamily="49" charset="-122"/>
              <a:ea typeface="楷体" pitchFamily="49" charset="-122"/>
            </a:endParaRPr>
          </a:p>
          <a:p>
            <a:r>
              <a:rPr lang="zh-CN" altLang="zh-CN" sz="2400" b="1" dirty="0">
                <a:latin typeface="楷体" pitchFamily="49" charset="-122"/>
                <a:ea typeface="楷体" pitchFamily="49" charset="-122"/>
              </a:rPr>
              <a:t>观点二：不同意。①这两句诗是作者对精卫的同情与崇敬之情的表达；②意为移山填海的事业尚未完成，我愿牺牲生命来帮助精卫，以自己的生命来换精卫的生命。</a:t>
            </a:r>
            <a:endParaRPr lang="zh-CN" altLang="en-US" sz="2900" b="1" dirty="0">
              <a:latin typeface="楷体" pitchFamily="49" charset="-122"/>
              <a:ea typeface="楷体" pitchFamily="49" charset="-122"/>
            </a:endParaRPr>
          </a:p>
        </p:txBody>
      </p:sp>
      <p:sp>
        <p:nvSpPr>
          <p:cNvPr id="4" name="圆角矩形 3"/>
          <p:cNvSpPr/>
          <p:nvPr/>
        </p:nvSpPr>
        <p:spPr>
          <a:xfrm>
            <a:off x="827584" y="0"/>
            <a:ext cx="7776864" cy="9807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黑体" panose="02010609060101010101" pitchFamily="49" charset="-122"/>
                <a:ea typeface="黑体" panose="02010609060101010101" pitchFamily="49" charset="-122"/>
              </a:rPr>
              <a:t>重点试题分析</a:t>
            </a:r>
            <a:r>
              <a:rPr lang="en-US" altLang="zh-CN" sz="3200" b="1" dirty="0" smtClean="0">
                <a:solidFill>
                  <a:srgbClr val="FFFF00"/>
                </a:solidFill>
                <a:latin typeface="黑体" panose="02010609060101010101" pitchFamily="49" charset="-122"/>
                <a:ea typeface="黑体" panose="02010609060101010101" pitchFamily="49" charset="-122"/>
              </a:rPr>
              <a:t>(Ⅲ</a:t>
            </a:r>
            <a:r>
              <a:rPr lang="zh-CN" altLang="en-US" sz="3200" b="1" dirty="0" smtClean="0">
                <a:solidFill>
                  <a:srgbClr val="FFFF00"/>
                </a:solidFill>
                <a:latin typeface="黑体" panose="02010609060101010101" pitchFamily="49" charset="-122"/>
                <a:ea typeface="黑体" panose="02010609060101010101" pitchFamily="49" charset="-122"/>
              </a:rPr>
              <a:t>卷</a:t>
            </a:r>
            <a:r>
              <a:rPr lang="en-US" altLang="zh-CN" sz="3200" b="1" dirty="0" smtClean="0">
                <a:solidFill>
                  <a:srgbClr val="FFFF00"/>
                </a:solidFill>
                <a:latin typeface="黑体" panose="02010609060101010101" pitchFamily="49" charset="-122"/>
                <a:ea typeface="黑体" panose="02010609060101010101" pitchFamily="49" charset="-122"/>
              </a:rPr>
              <a:t>):</a:t>
            </a:r>
            <a:endParaRPr lang="en-US" altLang="zh-CN" sz="3200" b="1" dirty="0" smtClean="0">
              <a:solidFill>
                <a:srgbClr val="FFFF00"/>
              </a:solidFill>
              <a:latin typeface="黑体" panose="02010609060101010101" pitchFamily="49" charset="-122"/>
              <a:ea typeface="黑体" panose="02010609060101010101" pitchFamily="49" charset="-122"/>
            </a:endParaRPr>
          </a:p>
          <a:p>
            <a:pPr algn="ctr"/>
            <a:r>
              <a:rPr lang="zh-CN" altLang="en-US" sz="3200" b="1" dirty="0" smtClean="0">
                <a:solidFill>
                  <a:srgbClr val="FFFF00"/>
                </a:solidFill>
                <a:latin typeface="黑体" panose="02010609060101010101" pitchFamily="49" charset="-122"/>
                <a:ea typeface="黑体" panose="02010609060101010101" pitchFamily="49" charset="-122"/>
              </a:rPr>
              <a:t>评价文章的思想内容和作者的观点态度</a:t>
            </a:r>
            <a:endParaRPr lang="zh-CN" altLang="en-US" sz="32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 calcmode="lin" valueType="num">
                                      <p:cBhvr additive="base">
                                        <p:cTn id="1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anim calcmode="lin" valueType="num">
                                      <p:cBhvr additive="base">
                                        <p:cTn id="1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0872" y="260648"/>
            <a:ext cx="8229600" cy="1143000"/>
          </a:xfrm>
          <a:solidFill>
            <a:schemeClr val="bg1"/>
          </a:solidFill>
        </p:spPr>
        <p:txBody>
          <a:bodyPr>
            <a:normAutofit/>
          </a:bodyPr>
          <a:lstStyle/>
          <a:p>
            <a:r>
              <a:rPr lang="zh-CN" altLang="en-US" sz="6000" b="1" dirty="0" smtClean="0">
                <a:solidFill>
                  <a:srgbClr val="C00000"/>
                </a:solidFill>
                <a:latin typeface="黑体" panose="02010609060101010101" pitchFamily="49" charset="-122"/>
                <a:ea typeface="黑体" panose="02010609060101010101" pitchFamily="49" charset="-122"/>
              </a:rPr>
              <a:t>三看语言文字运用</a:t>
            </a:r>
            <a:endParaRPr lang="zh-CN" altLang="en-US" sz="6000" b="1" dirty="0">
              <a:solidFill>
                <a:srgbClr val="C00000"/>
              </a:solidFill>
              <a:latin typeface="黑体" panose="02010609060101010101" pitchFamily="49" charset="-122"/>
              <a:ea typeface="黑体" panose="02010609060101010101" pitchFamily="49" charset="-122"/>
            </a:endParaRPr>
          </a:p>
        </p:txBody>
      </p:sp>
      <p:sp>
        <p:nvSpPr>
          <p:cNvPr id="3" name="TextBox 2"/>
          <p:cNvSpPr txBox="1"/>
          <p:nvPr/>
        </p:nvSpPr>
        <p:spPr>
          <a:xfrm>
            <a:off x="395536" y="1844824"/>
            <a:ext cx="8424936" cy="4524315"/>
          </a:xfrm>
          <a:prstGeom prst="rect">
            <a:avLst/>
          </a:prstGeom>
          <a:noFill/>
        </p:spPr>
        <p:txBody>
          <a:bodyPr wrap="square" rtlCol="0">
            <a:spAutoFit/>
          </a:bodyPr>
          <a:lstStyle/>
          <a:p>
            <a:r>
              <a:rPr lang="en-US" altLang="zh-CN" b="1" dirty="0" smtClean="0">
                <a:latin typeface="+mn-ea"/>
              </a:rPr>
              <a:t>    </a:t>
            </a:r>
            <a:r>
              <a:rPr lang="zh-CN" altLang="zh-CN" b="1" dirty="0" smtClean="0">
                <a:latin typeface="+mn-ea"/>
              </a:rPr>
              <a:t>语言</a:t>
            </a:r>
            <a:r>
              <a:rPr lang="zh-CN" altLang="zh-CN" b="1" dirty="0">
                <a:latin typeface="+mn-ea"/>
              </a:rPr>
              <a:t>文字运用能力，由</a:t>
            </a:r>
            <a:r>
              <a:rPr lang="en-US" altLang="zh-CN" b="1" dirty="0">
                <a:latin typeface="+mn-ea"/>
              </a:rPr>
              <a:t>3</a:t>
            </a:r>
            <a:r>
              <a:rPr lang="zh-CN" altLang="zh-CN" b="1" dirty="0">
                <a:latin typeface="+mn-ea"/>
              </a:rPr>
              <a:t>道选择题和</a:t>
            </a:r>
            <a:r>
              <a:rPr lang="en-US" altLang="zh-CN" b="1" dirty="0">
                <a:latin typeface="+mn-ea"/>
              </a:rPr>
              <a:t>2</a:t>
            </a:r>
            <a:r>
              <a:rPr lang="zh-CN" altLang="zh-CN" b="1" dirty="0">
                <a:latin typeface="+mn-ea"/>
              </a:rPr>
              <a:t>道主观题组成。该大题与</a:t>
            </a:r>
            <a:r>
              <a:rPr lang="en-US" altLang="zh-CN" b="1" dirty="0">
                <a:latin typeface="+mn-ea"/>
              </a:rPr>
              <a:t>2017</a:t>
            </a:r>
            <a:r>
              <a:rPr lang="zh-CN" altLang="zh-CN" b="1" dirty="0">
                <a:latin typeface="+mn-ea"/>
              </a:rPr>
              <a:t>年相比，题量相同，赋分总体相同。</a:t>
            </a:r>
            <a:endParaRPr lang="zh-CN" altLang="zh-CN" b="1" dirty="0">
              <a:latin typeface="+mn-ea"/>
            </a:endParaRPr>
          </a:p>
          <a:p>
            <a:r>
              <a:rPr lang="en-US" altLang="zh-CN" b="1" dirty="0" smtClean="0">
                <a:latin typeface="+mn-ea"/>
              </a:rPr>
              <a:t>    </a:t>
            </a:r>
            <a:r>
              <a:rPr lang="zh-CN" altLang="zh-CN" b="1" dirty="0" smtClean="0">
                <a:latin typeface="+mn-ea"/>
              </a:rPr>
              <a:t>值得</a:t>
            </a:r>
            <a:r>
              <a:rPr lang="zh-CN" altLang="zh-CN" b="1" dirty="0">
                <a:latin typeface="+mn-ea"/>
              </a:rPr>
              <a:t>注意的是，</a:t>
            </a:r>
            <a:r>
              <a:rPr lang="en-US" altLang="zh-CN" b="1" dirty="0">
                <a:latin typeface="+mn-ea"/>
              </a:rPr>
              <a:t>17</a:t>
            </a:r>
            <a:r>
              <a:rPr lang="zh-CN" altLang="zh-CN" b="1" dirty="0">
                <a:latin typeface="+mn-ea"/>
              </a:rPr>
              <a:t>、</a:t>
            </a:r>
            <a:r>
              <a:rPr lang="en-US" altLang="zh-CN" b="1" dirty="0">
                <a:latin typeface="+mn-ea"/>
              </a:rPr>
              <a:t>18</a:t>
            </a:r>
            <a:r>
              <a:rPr lang="zh-CN" altLang="zh-CN" b="1" dirty="0">
                <a:latin typeface="+mn-ea"/>
              </a:rPr>
              <a:t>、</a:t>
            </a:r>
            <a:r>
              <a:rPr lang="en-US" altLang="zh-CN" b="1" dirty="0">
                <a:latin typeface="+mn-ea"/>
              </a:rPr>
              <a:t>19</a:t>
            </a:r>
            <a:r>
              <a:rPr lang="zh-CN" altLang="zh-CN" b="1" dirty="0">
                <a:latin typeface="+mn-ea"/>
              </a:rPr>
              <a:t>三题的组织方式和往年相比发生了重大的变化，</a:t>
            </a:r>
            <a:r>
              <a:rPr lang="en-US" altLang="zh-CN" b="1" dirty="0">
                <a:latin typeface="+mn-ea"/>
              </a:rPr>
              <a:t>2017</a:t>
            </a:r>
            <a:r>
              <a:rPr lang="zh-CN" altLang="zh-CN" b="1" dirty="0">
                <a:latin typeface="+mn-ea"/>
              </a:rPr>
              <a:t>年全国卷的三题各自独立，分别考察词语运用、语法语病和语言得体问题。而</a:t>
            </a:r>
            <a:r>
              <a:rPr lang="en-US" altLang="zh-CN" b="1" dirty="0">
                <a:latin typeface="+mn-ea"/>
              </a:rPr>
              <a:t>2018</a:t>
            </a:r>
            <a:r>
              <a:rPr lang="zh-CN" altLang="zh-CN" b="1" dirty="0">
                <a:latin typeface="+mn-ea"/>
              </a:rPr>
              <a:t>年全国卷三题则由一篇短文组织起来，要求考生为短文填补句子、词语，并且修改语病。尤其是第</a:t>
            </a:r>
            <a:r>
              <a:rPr lang="en-US" altLang="zh-CN" b="1" dirty="0" smtClean="0">
                <a:latin typeface="+mn-ea"/>
              </a:rPr>
              <a:t>18</a:t>
            </a:r>
            <a:r>
              <a:rPr lang="zh-CN" altLang="zh-CN" b="1" dirty="0" smtClean="0">
                <a:latin typeface="+mn-ea"/>
              </a:rPr>
              <a:t>题</a:t>
            </a:r>
            <a:r>
              <a:rPr lang="zh-CN" altLang="zh-CN" b="1" dirty="0">
                <a:latin typeface="+mn-ea"/>
              </a:rPr>
              <a:t>，需要考生在理解原文主题思想的情况下进行作答，相当于增加了一道短文阅读题。</a:t>
            </a:r>
            <a:endParaRPr lang="zh-CN" altLang="zh-CN" b="1" dirty="0">
              <a:latin typeface="+mn-ea"/>
            </a:endParaRPr>
          </a:p>
          <a:p>
            <a:r>
              <a:rPr lang="en-US" altLang="zh-CN" b="1" dirty="0" smtClean="0">
                <a:latin typeface="+mn-ea"/>
              </a:rPr>
              <a:t>    </a:t>
            </a:r>
            <a:r>
              <a:rPr lang="zh-CN" altLang="zh-CN" b="1" dirty="0" smtClean="0">
                <a:latin typeface="+mn-ea"/>
              </a:rPr>
              <a:t>主观题</a:t>
            </a:r>
            <a:r>
              <a:rPr lang="zh-CN" altLang="zh-CN" b="1" dirty="0">
                <a:latin typeface="+mn-ea"/>
              </a:rPr>
              <a:t>中，第</a:t>
            </a:r>
            <a:r>
              <a:rPr lang="en-US" altLang="zh-CN" b="1" dirty="0">
                <a:latin typeface="+mn-ea"/>
              </a:rPr>
              <a:t>20</a:t>
            </a:r>
            <a:r>
              <a:rPr lang="zh-CN" altLang="zh-CN" b="1" dirty="0">
                <a:latin typeface="+mn-ea"/>
              </a:rPr>
              <a:t>题考察学生是否能够进行得体的语言表达，不同于以往选择题的形式，今年要求考生找出不当之处并进行修改，体现学生对语言表达的应用功底。第</a:t>
            </a:r>
            <a:r>
              <a:rPr lang="en-US" altLang="zh-CN" b="1" dirty="0">
                <a:latin typeface="+mn-ea"/>
              </a:rPr>
              <a:t>21</a:t>
            </a:r>
            <a:r>
              <a:rPr lang="zh-CN" altLang="zh-CN" b="1" dirty="0">
                <a:latin typeface="+mn-ea"/>
              </a:rPr>
              <a:t>题，将构思框架图转换为文字介绍，结构图逻辑不复杂，但需要考生用简洁的语言将口语中的场景用文字来表达清楚。</a:t>
            </a:r>
            <a:endParaRPr lang="zh-CN" altLang="zh-CN" b="1" dirty="0">
              <a:latin typeface="+mn-ea"/>
            </a:endParaRPr>
          </a:p>
          <a:p>
            <a:r>
              <a:rPr lang="en-US" altLang="zh-CN" b="1" dirty="0" smtClean="0">
                <a:latin typeface="+mn-ea"/>
              </a:rPr>
              <a:t>    </a:t>
            </a:r>
            <a:r>
              <a:rPr lang="zh-CN" altLang="zh-CN" b="1" dirty="0" smtClean="0">
                <a:latin typeface="+mn-ea"/>
              </a:rPr>
              <a:t>语言</a:t>
            </a:r>
            <a:r>
              <a:rPr lang="zh-CN" altLang="zh-CN" b="1" dirty="0">
                <a:latin typeface="+mn-ea"/>
              </a:rPr>
              <a:t>运用题材料是有关动物迁徙的科普性短文，语言清晰，主题明确。从语言基础的角度上看，由于有了短文语境的辅助，题目的难度有所下降，但相应的是增加了试卷的阅读量，强调了考生的阅读理解能力</a:t>
            </a:r>
            <a:r>
              <a:rPr lang="zh-CN" altLang="zh-CN" b="1" dirty="0" smtClean="0">
                <a:latin typeface="+mn-ea"/>
              </a:rPr>
              <a:t>。</a:t>
            </a:r>
            <a:endParaRPr lang="en-US" altLang="zh-CN" b="1" dirty="0" smtClean="0">
              <a:latin typeface="+mn-ea"/>
            </a:endParaRPr>
          </a:p>
          <a:p>
            <a:r>
              <a:rPr lang="en-US" altLang="zh-CN" b="1" dirty="0">
                <a:latin typeface="+mn-ea"/>
              </a:rPr>
              <a:t> </a:t>
            </a:r>
            <a:r>
              <a:rPr lang="en-US" altLang="zh-CN" b="1" dirty="0" smtClean="0">
                <a:latin typeface="+mn-ea"/>
              </a:rPr>
              <a:t>   </a:t>
            </a:r>
            <a:r>
              <a:rPr lang="zh-CN" altLang="zh-CN" b="1" dirty="0" smtClean="0">
                <a:latin typeface="+mn-ea"/>
              </a:rPr>
              <a:t>第三</a:t>
            </a:r>
            <a:r>
              <a:rPr lang="zh-CN" altLang="zh-CN" b="1" dirty="0">
                <a:latin typeface="+mn-ea"/>
              </a:rPr>
              <a:t>大题的变化，更是承接了</a:t>
            </a:r>
            <a:r>
              <a:rPr lang="en-US" altLang="zh-CN" b="1" dirty="0">
                <a:latin typeface="+mn-ea"/>
              </a:rPr>
              <a:t>2017</a:t>
            </a:r>
            <a:r>
              <a:rPr lang="zh-CN" altLang="zh-CN" b="1" dirty="0">
                <a:latin typeface="+mn-ea"/>
              </a:rPr>
              <a:t>年阅读题的变化。持续两年试卷阅读量的上升，体现了高考全国卷重视阅读的倾向。</a:t>
            </a:r>
            <a:endParaRPr lang="zh-CN" altLang="en-US" b="1" dirty="0">
              <a:latin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
            <a:ext cx="7886700" cy="692696"/>
          </a:xfrm>
          <a:solidFill>
            <a:schemeClr val="tx1"/>
          </a:solidFill>
        </p:spPr>
        <p:txBody>
          <a:bodyPr>
            <a:noAutofit/>
          </a:bodyPr>
          <a:lstStyle/>
          <a:p>
            <a:pPr eaLnBrk="1" fontAlgn="auto" hangingPunct="1">
              <a:spcAft>
                <a:spcPts val="0"/>
              </a:spcAft>
              <a:defRPr/>
            </a:pPr>
            <a:r>
              <a:rPr lang="en-US" altLang="zh-CN" sz="3600" b="1" dirty="0" smtClean="0">
                <a:solidFill>
                  <a:srgbClr val="FFFF00"/>
                </a:solidFill>
                <a:latin typeface="黑体" panose="02010609060101010101" pitchFamily="49" charset="-122"/>
                <a:ea typeface="黑体" panose="02010609060101010101" pitchFamily="49" charset="-122"/>
              </a:rPr>
              <a:t>2018</a:t>
            </a:r>
            <a:r>
              <a:rPr lang="zh-CN" altLang="en-US" sz="3600" b="1" dirty="0" smtClean="0">
                <a:solidFill>
                  <a:srgbClr val="FFFF00"/>
                </a:solidFill>
                <a:latin typeface="黑体" panose="02010609060101010101" pitchFamily="49" charset="-122"/>
                <a:ea typeface="黑体" panose="02010609060101010101" pitchFamily="49" charset="-122"/>
              </a:rPr>
              <a:t>年语言文字运用题型</a:t>
            </a:r>
            <a:endParaRPr lang="zh-CN" altLang="en-US" sz="3600" dirty="0">
              <a:solidFill>
                <a:schemeClr val="tx2">
                  <a:satMod val="200000"/>
                </a:schemeClr>
              </a:solidFill>
              <a:latin typeface="黑体" panose="02010609060101010101" pitchFamily="49" charset="-122"/>
              <a:ea typeface="黑体" panose="02010609060101010101" pitchFamily="49" charset="-122"/>
            </a:endParaRPr>
          </a:p>
        </p:txBody>
      </p:sp>
      <p:graphicFrame>
        <p:nvGraphicFramePr>
          <p:cNvPr id="5" name="内容占位符 4"/>
          <p:cNvGraphicFramePr>
            <a:graphicFrameLocks noGrp="1"/>
          </p:cNvGraphicFramePr>
          <p:nvPr>
            <p:ph idx="1"/>
          </p:nvPr>
        </p:nvGraphicFramePr>
        <p:xfrm>
          <a:off x="179513" y="836712"/>
          <a:ext cx="8754559" cy="5757048"/>
        </p:xfrm>
        <a:graphic>
          <a:graphicData uri="http://schemas.openxmlformats.org/drawingml/2006/table">
            <a:tbl>
              <a:tblPr firstRow="1" bandRow="1">
                <a:tableStyleId>{5C22544A-7EE6-4342-B048-85BDC9FD1C3A}</a:tableStyleId>
              </a:tblPr>
              <a:tblGrid>
                <a:gridCol w="1944216"/>
                <a:gridCol w="6810343"/>
              </a:tblGrid>
              <a:tr h="367199">
                <a:tc>
                  <a:txBody>
                    <a:bodyPr/>
                    <a:lstStyle/>
                    <a:p>
                      <a:r>
                        <a:rPr lang="zh-CN" altLang="en-US" sz="2000" dirty="0" smtClean="0">
                          <a:solidFill>
                            <a:schemeClr val="tx1"/>
                          </a:solidFill>
                          <a:latin typeface="黑体" panose="02010609060101010101" pitchFamily="49" charset="-122"/>
                          <a:ea typeface="黑体" panose="02010609060101010101" pitchFamily="49" charset="-122"/>
                        </a:rPr>
                        <a:t>   内    容</a:t>
                      </a:r>
                      <a:endParaRPr lang="zh-CN" altLang="en-US" sz="2000" dirty="0">
                        <a:solidFill>
                          <a:schemeClr val="tx1"/>
                        </a:solidFill>
                        <a:latin typeface="黑体" panose="02010609060101010101" pitchFamily="49" charset="-122"/>
                        <a:ea typeface="黑体" panose="02010609060101010101" pitchFamily="49" charset="-122"/>
                      </a:endParaRPr>
                    </a:p>
                  </a:txBody>
                  <a:tcPr marL="68580" marR="68580">
                    <a:solidFill>
                      <a:schemeClr val="accent3">
                        <a:lumMod val="40000"/>
                        <a:lumOff val="60000"/>
                      </a:schemeClr>
                    </a:solidFill>
                  </a:tcPr>
                </a:tc>
                <a:tc>
                  <a:txBody>
                    <a:bodyPr/>
                    <a:lstStyle/>
                    <a:p>
                      <a:pPr algn="ctr"/>
                      <a:r>
                        <a:rPr lang="zh-CN" altLang="en-US" sz="2000" dirty="0" smtClean="0">
                          <a:solidFill>
                            <a:schemeClr val="tx1"/>
                          </a:solidFill>
                          <a:latin typeface="黑体" panose="02010609060101010101" pitchFamily="49" charset="-122"/>
                          <a:ea typeface="黑体" panose="02010609060101010101" pitchFamily="49" charset="-122"/>
                        </a:rPr>
                        <a:t>题干表述</a:t>
                      </a:r>
                      <a:endParaRPr lang="zh-CN" altLang="en-US" sz="2000" dirty="0">
                        <a:solidFill>
                          <a:schemeClr val="tx1"/>
                        </a:solidFill>
                        <a:latin typeface="黑体" panose="02010609060101010101" pitchFamily="49" charset="-122"/>
                        <a:ea typeface="黑体" panose="02010609060101010101" pitchFamily="49" charset="-122"/>
                      </a:endParaRPr>
                    </a:p>
                  </a:txBody>
                  <a:tcPr marL="68580" marR="68580">
                    <a:solidFill>
                      <a:schemeClr val="accent3">
                        <a:lumMod val="40000"/>
                        <a:lumOff val="60000"/>
                      </a:schemeClr>
                    </a:solidFill>
                  </a:tcPr>
                </a:tc>
              </a:tr>
              <a:tr h="683880">
                <a:tc>
                  <a:txBody>
                    <a:bodyPr/>
                    <a:lstStyle/>
                    <a:p>
                      <a:r>
                        <a:rPr lang="en-US" altLang="zh-CN" b="1" dirty="0" smtClean="0"/>
                        <a:t>17.</a:t>
                      </a:r>
                      <a:r>
                        <a:rPr lang="zh-CN" altLang="en-US" b="1" dirty="0" smtClean="0"/>
                        <a:t>成语（</a:t>
                      </a:r>
                      <a:r>
                        <a:rPr lang="en-US" altLang="zh-CN" b="1" dirty="0" smtClean="0"/>
                        <a:t>3</a:t>
                      </a:r>
                      <a:r>
                        <a:rPr lang="zh-CN" altLang="en-US" b="1" dirty="0" smtClean="0"/>
                        <a:t>分）</a:t>
                      </a:r>
                      <a:endParaRPr lang="en-US" altLang="zh-CN" b="1" dirty="0" smtClean="0"/>
                    </a:p>
                    <a:p>
                      <a:r>
                        <a:rPr lang="zh-CN" altLang="en-US" b="1" dirty="0" smtClean="0"/>
                        <a:t>（客观题）</a:t>
                      </a:r>
                      <a:endParaRPr lang="zh-CN" altLang="en-US" b="1" dirty="0"/>
                    </a:p>
                  </a:txBody>
                  <a:tcPr marL="68580" marR="68580">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b="1" dirty="0" smtClean="0">
                          <a:solidFill>
                            <a:schemeClr val="tx1"/>
                          </a:solidFill>
                        </a:rPr>
                        <a:t>17.</a:t>
                      </a:r>
                      <a:r>
                        <a:rPr lang="zh-CN" altLang="zh-CN" sz="1800" b="1" kern="1200" dirty="0" smtClean="0">
                          <a:solidFill>
                            <a:schemeClr val="dk1"/>
                          </a:solidFill>
                          <a:effectLst/>
                          <a:latin typeface="+mn-lt"/>
                          <a:ea typeface="+mn-ea"/>
                          <a:cs typeface="+mn-cs"/>
                        </a:rPr>
                        <a:t>依次填入文中横线上的成语，全都恰当的一项是</a:t>
                      </a:r>
                      <a:endParaRPr lang="zh-CN" altLang="en-US" b="1" dirty="0" smtClean="0">
                        <a:solidFill>
                          <a:srgbClr val="FF0000"/>
                        </a:solidFill>
                      </a:endParaRPr>
                    </a:p>
                  </a:txBody>
                  <a:tcPr marL="68580" marR="68580">
                    <a:solidFill>
                      <a:schemeClr val="accent3">
                        <a:lumMod val="40000"/>
                        <a:lumOff val="60000"/>
                      </a:schemeClr>
                    </a:solidFill>
                  </a:tcPr>
                </a:tc>
              </a:tr>
              <a:tr h="621761">
                <a:tc>
                  <a:txBody>
                    <a:bodyPr/>
                    <a:lstStyle/>
                    <a:p>
                      <a:r>
                        <a:rPr lang="en-US" altLang="zh-CN" b="1" dirty="0" smtClean="0"/>
                        <a:t>18.</a:t>
                      </a:r>
                      <a:r>
                        <a:rPr lang="zh-CN" altLang="en-US" b="1" dirty="0" smtClean="0"/>
                        <a:t>病句（</a:t>
                      </a:r>
                      <a:r>
                        <a:rPr lang="en-US" altLang="zh-CN" b="1" dirty="0" smtClean="0"/>
                        <a:t>3</a:t>
                      </a:r>
                      <a:r>
                        <a:rPr lang="zh-CN" altLang="en-US" b="1" dirty="0" smtClean="0"/>
                        <a:t>分）</a:t>
                      </a:r>
                      <a:endParaRPr lang="en-US" altLang="zh-CN" b="1" dirty="0" smtClean="0"/>
                    </a:p>
                    <a:p>
                      <a:r>
                        <a:rPr lang="zh-CN" altLang="en-US" b="1" dirty="0" smtClean="0"/>
                        <a:t>（客观题）</a:t>
                      </a:r>
                      <a:endParaRPr lang="zh-CN" altLang="en-US" b="1" dirty="0"/>
                    </a:p>
                  </a:txBody>
                  <a:tcPr marL="68580" marR="68580">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kern="1200" dirty="0" smtClean="0">
                          <a:solidFill>
                            <a:schemeClr val="dk1"/>
                          </a:solidFill>
                          <a:latin typeface="+mn-lt"/>
                          <a:ea typeface="+mn-ea"/>
                          <a:cs typeface="+mn-cs"/>
                        </a:rPr>
                        <a:t>18</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文中画横线的句子有语病，下列修改最恰当的一项是</a:t>
                      </a:r>
                      <a:endParaRPr lang="zh-CN" altLang="en-US" sz="1800" b="1" kern="1200" dirty="0" smtClean="0">
                        <a:solidFill>
                          <a:schemeClr val="dk1"/>
                        </a:solidFill>
                        <a:latin typeface="+mn-lt"/>
                        <a:ea typeface="+mn-ea"/>
                        <a:cs typeface="+mn-cs"/>
                      </a:endParaRPr>
                    </a:p>
                    <a:p>
                      <a:endParaRPr lang="zh-CN" altLang="en-US" b="1" dirty="0"/>
                    </a:p>
                  </a:txBody>
                  <a:tcPr marL="68580" marR="68580">
                    <a:solidFill>
                      <a:schemeClr val="accent3">
                        <a:lumMod val="40000"/>
                        <a:lumOff val="60000"/>
                      </a:schemeClr>
                    </a:solidFill>
                  </a:tcPr>
                </a:tc>
              </a:tr>
              <a:tr h="888229">
                <a:tc>
                  <a:txBody>
                    <a:bodyPr/>
                    <a:lstStyle/>
                    <a:p>
                      <a:r>
                        <a:rPr lang="en-US" altLang="zh-CN" b="1" dirty="0" smtClean="0"/>
                        <a:t>19.</a:t>
                      </a:r>
                      <a:r>
                        <a:rPr lang="zh-CN" altLang="en-US" b="1" dirty="0" smtClean="0"/>
                        <a:t>连贯（</a:t>
                      </a:r>
                      <a:r>
                        <a:rPr lang="en-US" altLang="zh-CN" b="1" dirty="0" smtClean="0"/>
                        <a:t>3</a:t>
                      </a:r>
                      <a:r>
                        <a:rPr lang="zh-CN" altLang="en-US" b="1" dirty="0" smtClean="0"/>
                        <a:t>分）</a:t>
                      </a:r>
                      <a:endParaRPr lang="en-US" altLang="zh-CN" b="1" dirty="0" smtClean="0"/>
                    </a:p>
                    <a:p>
                      <a:r>
                        <a:rPr lang="zh-CN" altLang="en-US" b="1" dirty="0" smtClean="0"/>
                        <a:t>（客观题）</a:t>
                      </a:r>
                      <a:endParaRPr lang="zh-CN" altLang="en-US" b="1" dirty="0"/>
                    </a:p>
                  </a:txBody>
                  <a:tcPr marL="68580" marR="68580">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kern="1200" dirty="0" smtClean="0">
                          <a:solidFill>
                            <a:schemeClr val="dk1"/>
                          </a:solidFill>
                          <a:latin typeface="+mn-lt"/>
                          <a:ea typeface="+mn-ea"/>
                          <a:cs typeface="+mn-cs"/>
                        </a:rPr>
                        <a:t>19</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下列在文中括号内补写的语句，最恰当的一项是</a:t>
                      </a:r>
                      <a:endParaRPr lang="en-US" altLang="zh-CN" sz="18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zh-CN" altLang="en-US" sz="1800" b="1" kern="1200" dirty="0" smtClean="0">
                          <a:solidFill>
                            <a:srgbClr val="FF0000"/>
                          </a:solidFill>
                          <a:latin typeface="+mn-lt"/>
                          <a:ea typeface="+mn-ea"/>
                          <a:cs typeface="+mn-cs"/>
                        </a:rPr>
                        <a:t>（三套试卷均在一个小文本阅读中完成三道题，题型不变，顺序有变）</a:t>
                      </a:r>
                      <a:endParaRPr lang="zh-CN" altLang="en-US" sz="1800" b="1" kern="1200" dirty="0" smtClean="0">
                        <a:solidFill>
                          <a:srgbClr val="FF0000"/>
                        </a:solidFill>
                        <a:latin typeface="+mn-lt"/>
                        <a:ea typeface="+mn-ea"/>
                        <a:cs typeface="+mn-cs"/>
                      </a:endParaRPr>
                    </a:p>
                  </a:txBody>
                  <a:tcPr marL="68580" marR="68580">
                    <a:solidFill>
                      <a:schemeClr val="accent3">
                        <a:lumMod val="40000"/>
                        <a:lumOff val="60000"/>
                      </a:schemeClr>
                    </a:solidFill>
                  </a:tcPr>
                </a:tc>
              </a:tr>
              <a:tr h="749776">
                <a:tc>
                  <a:txBody>
                    <a:bodyPr/>
                    <a:lstStyle/>
                    <a:p>
                      <a:r>
                        <a:rPr lang="en-US" altLang="zh-CN" b="1" dirty="0" smtClean="0"/>
                        <a:t>20.</a:t>
                      </a:r>
                      <a:r>
                        <a:rPr lang="zh-CN" altLang="en-US" b="1" dirty="0" smtClean="0"/>
                        <a:t>得体（</a:t>
                      </a:r>
                      <a:r>
                        <a:rPr lang="en-US" altLang="zh-CN" b="1" dirty="0" smtClean="0"/>
                        <a:t>5</a:t>
                      </a:r>
                      <a:r>
                        <a:rPr lang="zh-CN" altLang="en-US" b="1" dirty="0" smtClean="0"/>
                        <a:t>分）（主观题）</a:t>
                      </a:r>
                      <a:endParaRPr lang="zh-CN" altLang="en-US" b="1" dirty="0"/>
                    </a:p>
                  </a:txBody>
                  <a:tcPr marL="68580" marR="68580">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kern="1200" dirty="0" smtClean="0">
                          <a:solidFill>
                            <a:schemeClr val="dk1"/>
                          </a:solidFill>
                          <a:latin typeface="+mn-lt"/>
                          <a:ea typeface="+mn-ea"/>
                          <a:cs typeface="+mn-cs"/>
                        </a:rPr>
                        <a:t>20</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下面是一封信的主要内容，其中有五处不得体，请找出并作修改。</a:t>
                      </a:r>
                      <a:r>
                        <a:rPr lang="en-US" altLang="zh-CN" b="1" dirty="0" smtClean="0">
                          <a:solidFill>
                            <a:srgbClr val="C00000"/>
                          </a:solidFill>
                        </a:rPr>
                        <a:t> </a:t>
                      </a:r>
                      <a:r>
                        <a:rPr lang="en-US" altLang="zh-CN" b="1" dirty="0" smtClean="0">
                          <a:solidFill>
                            <a:srgbClr val="FF0000"/>
                          </a:solidFill>
                        </a:rPr>
                        <a:t>(</a:t>
                      </a:r>
                      <a:r>
                        <a:rPr lang="zh-CN" altLang="en-US" b="1" dirty="0" smtClean="0">
                          <a:solidFill>
                            <a:srgbClr val="FF0000"/>
                          </a:solidFill>
                        </a:rPr>
                        <a:t>难度降低</a:t>
                      </a:r>
                      <a:r>
                        <a:rPr lang="en-US" altLang="zh-CN" b="1" dirty="0" smtClean="0">
                          <a:solidFill>
                            <a:srgbClr val="FF0000"/>
                          </a:solidFill>
                        </a:rPr>
                        <a:t>)</a:t>
                      </a:r>
                      <a:endParaRPr lang="zh-CN" altLang="en-US" b="1" dirty="0">
                        <a:solidFill>
                          <a:srgbClr val="FF0000"/>
                        </a:solidFill>
                      </a:endParaRPr>
                    </a:p>
                  </a:txBody>
                  <a:tcPr marL="68580" marR="68580">
                    <a:solidFill>
                      <a:schemeClr val="accent3">
                        <a:lumMod val="40000"/>
                        <a:lumOff val="60000"/>
                      </a:schemeClr>
                    </a:solidFill>
                  </a:tcPr>
                </a:tc>
              </a:tr>
              <a:tr h="2372672">
                <a:tc>
                  <a:txBody>
                    <a:bodyPr/>
                    <a:lstStyle/>
                    <a:p>
                      <a:r>
                        <a:rPr lang="en-US" altLang="zh-CN" b="1" dirty="0" smtClean="0"/>
                        <a:t>21.</a:t>
                      </a:r>
                      <a:r>
                        <a:rPr lang="zh-CN" altLang="en-US" b="1" dirty="0" smtClean="0"/>
                        <a:t>图文转换，连贯（</a:t>
                      </a:r>
                      <a:r>
                        <a:rPr lang="en-US" altLang="zh-CN" b="1" dirty="0" smtClean="0"/>
                        <a:t>6</a:t>
                      </a:r>
                      <a:r>
                        <a:rPr lang="zh-CN" altLang="en-US" b="1" dirty="0" smtClean="0"/>
                        <a:t>分）</a:t>
                      </a:r>
                      <a:endParaRPr lang="en-US" altLang="zh-CN" b="1" dirty="0" smtClean="0"/>
                    </a:p>
                    <a:p>
                      <a:r>
                        <a:rPr lang="zh-CN" altLang="en-US" b="1" dirty="0" smtClean="0"/>
                        <a:t>（主观题）</a:t>
                      </a:r>
                      <a:endParaRPr lang="zh-CN" altLang="en-US" b="1" dirty="0"/>
                    </a:p>
                  </a:txBody>
                  <a:tcPr marL="68580" marR="68580">
                    <a:solidFill>
                      <a:schemeClr val="accent3">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sz="1800" b="1" kern="1200" dirty="0" smtClean="0">
                          <a:solidFill>
                            <a:schemeClr val="dk1"/>
                          </a:solidFill>
                          <a:latin typeface="+mn-lt"/>
                          <a:ea typeface="+mn-ea"/>
                          <a:cs typeface="+mn-cs"/>
                        </a:rPr>
                        <a:t>21</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某同学拟了一个被拒绝后常见的四种反应及应对方式的构思框架，请把这个构思框架写成一段话，要求内容完整，表述准确，语言连贯，不超过</a:t>
                      </a:r>
                      <a:r>
                        <a:rPr lang="en-US" altLang="zh-CN" sz="1800" b="1" kern="1200" dirty="0" smtClean="0">
                          <a:solidFill>
                            <a:schemeClr val="dk1"/>
                          </a:solidFill>
                          <a:effectLst/>
                          <a:latin typeface="+mn-lt"/>
                          <a:ea typeface="+mn-ea"/>
                          <a:cs typeface="+mn-cs"/>
                        </a:rPr>
                        <a:t>100</a:t>
                      </a:r>
                      <a:r>
                        <a:rPr lang="zh-CN" altLang="zh-CN" sz="1800" b="1" kern="1200" dirty="0" smtClean="0">
                          <a:solidFill>
                            <a:schemeClr val="dk1"/>
                          </a:solidFill>
                          <a:effectLst/>
                          <a:latin typeface="+mn-lt"/>
                          <a:ea typeface="+mn-ea"/>
                          <a:cs typeface="+mn-cs"/>
                        </a:rPr>
                        <a:t>字。</a:t>
                      </a:r>
                      <a:r>
                        <a:rPr lang="zh-CN" altLang="en-US"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Ⅲ</a:t>
                      </a:r>
                      <a:r>
                        <a:rPr lang="zh-CN" altLang="en-US" sz="1800" b="1" kern="1200" dirty="0" smtClean="0">
                          <a:solidFill>
                            <a:srgbClr val="FF0000"/>
                          </a:solidFill>
                          <a:effectLst/>
                          <a:latin typeface="+mn-lt"/>
                          <a:ea typeface="+mn-ea"/>
                          <a:cs typeface="+mn-cs"/>
                        </a:rPr>
                        <a:t>卷，</a:t>
                      </a:r>
                      <a:r>
                        <a:rPr lang="zh-CN" altLang="en-US" sz="1800" b="1" kern="1200" dirty="0" smtClean="0">
                          <a:solidFill>
                            <a:srgbClr val="FF0000"/>
                          </a:solidFill>
                          <a:latin typeface="+mn-lt"/>
                          <a:ea typeface="+mn-ea"/>
                          <a:cs typeface="+mn-cs"/>
                        </a:rPr>
                        <a:t>图文转换题</a:t>
                      </a:r>
                      <a:r>
                        <a:rPr lang="en-US" altLang="zh-CN" sz="1800" b="1" kern="1200" dirty="0" smtClean="0">
                          <a:solidFill>
                            <a:srgbClr val="FF0000"/>
                          </a:solidFill>
                          <a:latin typeface="+mn-lt"/>
                          <a:ea typeface="+mn-ea"/>
                          <a:cs typeface="+mn-cs"/>
                        </a:rPr>
                        <a:t>  </a:t>
                      </a:r>
                      <a:r>
                        <a:rPr lang="zh-CN" altLang="en-US" sz="1800" b="1" kern="1200" dirty="0" smtClean="0">
                          <a:solidFill>
                            <a:srgbClr val="FF0000"/>
                          </a:solidFill>
                          <a:latin typeface="+mn-lt"/>
                          <a:ea typeface="+mn-ea"/>
                          <a:cs typeface="+mn-cs"/>
                        </a:rPr>
                        <a:t>）</a:t>
                      </a:r>
                      <a:endParaRPr lang="en-US" altLang="zh-CN" sz="1800" b="1"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chemeClr val="dk1"/>
                          </a:solidFill>
                          <a:effectLst/>
                          <a:latin typeface="+mn-lt"/>
                          <a:ea typeface="+mn-ea"/>
                          <a:cs typeface="+mn-cs"/>
                        </a:rPr>
                        <a:t>21</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仿照下面的示例，利用所给材料续写三句话，要求内容贴切，句式与所给示例相同。</a:t>
                      </a:r>
                      <a:r>
                        <a:rPr lang="zh-CN" altLang="en-US"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Ⅱ</a:t>
                      </a:r>
                      <a:r>
                        <a:rPr lang="zh-CN" altLang="en-US" sz="1800" b="1" kern="1200" dirty="0" smtClean="0">
                          <a:solidFill>
                            <a:srgbClr val="FF0000"/>
                          </a:solidFill>
                          <a:effectLst/>
                          <a:latin typeface="+mn-lt"/>
                          <a:ea typeface="+mn-ea"/>
                          <a:cs typeface="+mn-cs"/>
                        </a:rPr>
                        <a:t>卷，句子仿写</a:t>
                      </a:r>
                      <a:r>
                        <a:rPr lang="en-US" altLang="zh-CN" sz="1800" b="1" kern="1200" dirty="0" smtClean="0">
                          <a:solidFill>
                            <a:srgbClr val="FF0000"/>
                          </a:solidFill>
                          <a:latin typeface="+mn-lt"/>
                          <a:ea typeface="+mn-ea"/>
                          <a:cs typeface="+mn-cs"/>
                        </a:rPr>
                        <a:t>     </a:t>
                      </a:r>
                      <a:r>
                        <a:rPr lang="zh-CN" altLang="en-US" sz="1800" b="1" kern="1200" dirty="0" smtClean="0">
                          <a:solidFill>
                            <a:srgbClr val="FF0000"/>
                          </a:solidFill>
                          <a:latin typeface="+mn-lt"/>
                          <a:ea typeface="+mn-ea"/>
                          <a:cs typeface="+mn-cs"/>
                        </a:rPr>
                        <a:t>题型变化 ）</a:t>
                      </a:r>
                      <a:endParaRPr lang="en-US" altLang="zh-CN" sz="1800" b="1"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b="1" kern="1200" dirty="0" smtClean="0">
                          <a:solidFill>
                            <a:schemeClr val="dk1"/>
                          </a:solidFill>
                          <a:effectLst/>
                          <a:latin typeface="+mn-lt"/>
                          <a:ea typeface="+mn-ea"/>
                          <a:cs typeface="+mn-cs"/>
                        </a:rPr>
                        <a:t>21</a:t>
                      </a:r>
                      <a:r>
                        <a:rPr lang="zh-CN" altLang="en-US" sz="1800" b="1" kern="1200" dirty="0" smtClean="0">
                          <a:solidFill>
                            <a:schemeClr val="dk1"/>
                          </a:solidFill>
                          <a:latin typeface="+mn-lt"/>
                          <a:ea typeface="+mn-ea"/>
                          <a:cs typeface="+mn-cs"/>
                        </a:rPr>
                        <a:t>．</a:t>
                      </a:r>
                      <a:r>
                        <a:rPr lang="zh-CN" altLang="zh-CN" sz="1800" b="1" kern="1200" dirty="0" smtClean="0">
                          <a:solidFill>
                            <a:schemeClr val="dk1"/>
                          </a:solidFill>
                          <a:effectLst/>
                          <a:latin typeface="+mn-lt"/>
                          <a:ea typeface="+mn-ea"/>
                          <a:cs typeface="+mn-cs"/>
                        </a:rPr>
                        <a:t>下面是某校为教师编写个人专业发展规划而提供的流程图，请把这个图撰写成一段文字介绍，要求内容完整，表述准确，语言连贯，不超过</a:t>
                      </a:r>
                      <a:r>
                        <a:rPr lang="en-US" altLang="zh-CN" sz="1800" b="1" kern="1200" dirty="0" smtClean="0">
                          <a:solidFill>
                            <a:schemeClr val="dk1"/>
                          </a:solidFill>
                          <a:effectLst/>
                          <a:latin typeface="+mn-lt"/>
                          <a:ea typeface="+mn-ea"/>
                          <a:cs typeface="+mn-cs"/>
                        </a:rPr>
                        <a:t>90</a:t>
                      </a:r>
                      <a:r>
                        <a:rPr lang="zh-CN" altLang="zh-CN" sz="1800" b="1" kern="1200" dirty="0" smtClean="0">
                          <a:solidFill>
                            <a:schemeClr val="dk1"/>
                          </a:solidFill>
                          <a:effectLst/>
                          <a:latin typeface="+mn-lt"/>
                          <a:ea typeface="+mn-ea"/>
                          <a:cs typeface="+mn-cs"/>
                        </a:rPr>
                        <a:t>个字。</a:t>
                      </a:r>
                      <a:r>
                        <a:rPr lang="zh-CN" altLang="en-US" sz="1800" b="1" kern="1200" dirty="0" smtClean="0">
                          <a:solidFill>
                            <a:srgbClr val="FF0000"/>
                          </a:solidFill>
                          <a:effectLst/>
                          <a:latin typeface="+mn-lt"/>
                          <a:ea typeface="+mn-ea"/>
                          <a:cs typeface="+mn-cs"/>
                        </a:rPr>
                        <a:t>（</a:t>
                      </a:r>
                      <a:r>
                        <a:rPr lang="en-US" altLang="zh-CN" sz="1800" b="1" kern="1200" dirty="0" smtClean="0">
                          <a:solidFill>
                            <a:srgbClr val="FF0000"/>
                          </a:solidFill>
                          <a:effectLst/>
                          <a:latin typeface="+mn-lt"/>
                          <a:ea typeface="+mn-ea"/>
                          <a:cs typeface="+mn-cs"/>
                        </a:rPr>
                        <a:t>Ⅰ</a:t>
                      </a:r>
                      <a:r>
                        <a:rPr lang="zh-CN" altLang="en-US" sz="1800" b="1" kern="1200" dirty="0" smtClean="0">
                          <a:solidFill>
                            <a:srgbClr val="FF0000"/>
                          </a:solidFill>
                          <a:effectLst/>
                          <a:latin typeface="+mn-lt"/>
                          <a:ea typeface="+mn-ea"/>
                          <a:cs typeface="+mn-cs"/>
                        </a:rPr>
                        <a:t>卷，</a:t>
                      </a:r>
                      <a:r>
                        <a:rPr lang="zh-CN" altLang="en-US" sz="1800" b="1" kern="1200" dirty="0" smtClean="0">
                          <a:solidFill>
                            <a:srgbClr val="FF0000"/>
                          </a:solidFill>
                          <a:latin typeface="+mn-lt"/>
                          <a:ea typeface="+mn-ea"/>
                          <a:cs typeface="+mn-cs"/>
                        </a:rPr>
                        <a:t>图文转换题</a:t>
                      </a:r>
                      <a:r>
                        <a:rPr lang="en-US" altLang="zh-CN" sz="1800" b="1" kern="1200" dirty="0" smtClean="0">
                          <a:solidFill>
                            <a:srgbClr val="FF0000"/>
                          </a:solidFill>
                          <a:latin typeface="+mn-lt"/>
                          <a:ea typeface="+mn-ea"/>
                          <a:cs typeface="+mn-cs"/>
                        </a:rPr>
                        <a:t>  </a:t>
                      </a:r>
                      <a:r>
                        <a:rPr lang="zh-CN" altLang="en-US" sz="1800" b="1" kern="1200" dirty="0" smtClean="0">
                          <a:solidFill>
                            <a:srgbClr val="FF0000"/>
                          </a:solidFill>
                          <a:latin typeface="+mn-lt"/>
                          <a:ea typeface="+mn-ea"/>
                          <a:cs typeface="+mn-cs"/>
                        </a:rPr>
                        <a:t>）</a:t>
                      </a:r>
                      <a:endParaRPr lang="en-US" altLang="zh-CN" sz="1800" b="1" kern="1200" dirty="0" smtClean="0">
                        <a:solidFill>
                          <a:schemeClr val="dk1"/>
                        </a:solidFill>
                        <a:effectLst/>
                        <a:latin typeface="+mn-lt"/>
                        <a:ea typeface="+mn-ea"/>
                        <a:cs typeface="+mn-cs"/>
                      </a:endParaRPr>
                    </a:p>
                  </a:txBody>
                  <a:tcPr marL="68580" marR="68580">
                    <a:solidFill>
                      <a:schemeClr val="accent3">
                        <a:lumMod val="40000"/>
                        <a:lumOff val="60000"/>
                      </a:schemeClr>
                    </a:solidFill>
                  </a:tcPr>
                </a:tc>
              </a:tr>
            </a:tbl>
          </a:graphicData>
        </a:graphic>
      </p:graphicFrame>
      <p:sp>
        <p:nvSpPr>
          <p:cNvPr id="121882" name="日期占位符 3"/>
          <p:cNvSpPr>
            <a:spLocks noGrp="1"/>
          </p:cNvSpPr>
          <p:nvPr>
            <p:ph type="dt" sz="quarter" idx="10"/>
          </p:nvPr>
        </p:nvSpPr>
        <p:spPr bwMode="auto">
          <a:ln>
            <a:miter lim="800000"/>
          </a:ln>
        </p:spPr>
        <p:txBody>
          <a:bodyPr wrap="square" lIns="91440" tIns="45720" rIns="91440" bIns="45720" numCol="1" anchorCtr="0" compatLnSpc="1"/>
          <a:lstStyle/>
          <a:p>
            <a:pPr fontAlgn="base">
              <a:spcBef>
                <a:spcPct val="0"/>
              </a:spcBef>
              <a:spcAft>
                <a:spcPct val="0"/>
              </a:spcAft>
              <a:defRPr/>
            </a:pPr>
            <a:fld id="{69B7D815-9EF0-473E-ADEC-AF3A60FF8505}" type="datetime1">
              <a:rPr lang="zh-CN" altLang="en-US" smtClean="0"/>
            </a:fld>
            <a:endParaRPr lang="zh-CN" altLang="en-US" sz="1800" smtClean="0">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187624" y="0"/>
            <a:ext cx="6552728" cy="9087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黑体" panose="02010609060101010101" pitchFamily="49" charset="-122"/>
                <a:ea typeface="黑体" panose="02010609060101010101" pitchFamily="49" charset="-122"/>
              </a:rPr>
              <a:t>典型试题分析</a:t>
            </a:r>
            <a:r>
              <a:rPr lang="en-US" altLang="zh-CN" sz="3200" b="1" dirty="0" smtClean="0">
                <a:solidFill>
                  <a:srgbClr val="FFFF00"/>
                </a:solidFill>
                <a:latin typeface="黑体" panose="02010609060101010101" pitchFamily="49" charset="-122"/>
                <a:ea typeface="黑体" panose="02010609060101010101" pitchFamily="49" charset="-122"/>
              </a:rPr>
              <a:t>:</a:t>
            </a:r>
            <a:r>
              <a:rPr lang="zh-CN" altLang="en-US" sz="3200" b="1" dirty="0" smtClean="0">
                <a:solidFill>
                  <a:srgbClr val="FFFF00"/>
                </a:solidFill>
                <a:latin typeface="黑体" panose="02010609060101010101" pitchFamily="49" charset="-122"/>
                <a:ea typeface="黑体" panose="02010609060101010101" pitchFamily="49" charset="-122"/>
              </a:rPr>
              <a:t>语言运用得体</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6" name="圆角矩形 5"/>
          <p:cNvSpPr/>
          <p:nvPr/>
        </p:nvSpPr>
        <p:spPr>
          <a:xfrm>
            <a:off x="251520" y="1052736"/>
            <a:ext cx="8712968" cy="525658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400" dirty="0">
                <a:solidFill>
                  <a:schemeClr val="tx1"/>
                </a:solidFill>
                <a:latin typeface="华文中宋" panose="02010600040101010101" pitchFamily="2" charset="-122"/>
                <a:ea typeface="华文中宋" panose="02010600040101010101" pitchFamily="2" charset="-122"/>
              </a:rPr>
              <a:t>20</a:t>
            </a:r>
            <a:r>
              <a:rPr lang="zh-CN" altLang="zh-CN" sz="2400" dirty="0">
                <a:solidFill>
                  <a:schemeClr val="tx1"/>
                </a:solidFill>
                <a:latin typeface="华文中宋" panose="02010600040101010101" pitchFamily="2" charset="-122"/>
                <a:ea typeface="华文中宋" panose="02010600040101010101" pitchFamily="2" charset="-122"/>
              </a:rPr>
              <a:t>．下面是某校一则启事初稿的片段，其中有五处不合书面语体的要求，请找出并作修改。（</a:t>
            </a:r>
            <a:r>
              <a:rPr lang="en-US" altLang="zh-CN" sz="2400" dirty="0">
                <a:solidFill>
                  <a:schemeClr val="tx1"/>
                </a:solidFill>
                <a:latin typeface="华文中宋" panose="02010600040101010101" pitchFamily="2" charset="-122"/>
                <a:ea typeface="华文中宋" panose="02010600040101010101" pitchFamily="2" charset="-122"/>
              </a:rPr>
              <a:t>5</a:t>
            </a:r>
            <a:r>
              <a:rPr lang="zh-CN" altLang="zh-CN" sz="2400" dirty="0">
                <a:solidFill>
                  <a:schemeClr val="tx1"/>
                </a:solidFill>
                <a:latin typeface="华文中宋" panose="02010600040101010101" pitchFamily="2" charset="-122"/>
                <a:ea typeface="华文中宋" panose="02010600040101010101" pitchFamily="2" charset="-122"/>
              </a:rPr>
              <a:t>分</a:t>
            </a:r>
            <a:r>
              <a:rPr lang="zh-CN" altLang="zh-CN" sz="2400" dirty="0" smtClean="0">
                <a:solidFill>
                  <a:schemeClr val="tx1"/>
                </a:solidFill>
                <a:latin typeface="华文中宋" panose="02010600040101010101" pitchFamily="2" charset="-122"/>
                <a:ea typeface="华文中宋" panose="02010600040101010101" pitchFamily="2" charset="-122"/>
              </a:rPr>
              <a:t>）</a:t>
            </a:r>
            <a:r>
              <a:rPr lang="en-US" altLang="zh-CN" sz="2400" b="1" dirty="0" smtClean="0">
                <a:solidFill>
                  <a:srgbClr val="0000FF"/>
                </a:solidFill>
                <a:latin typeface="黑体" panose="02010609060101010101" pitchFamily="49" charset="-122"/>
                <a:ea typeface="黑体" panose="02010609060101010101" pitchFamily="49" charset="-122"/>
              </a:rPr>
              <a:t>Ⅰ</a:t>
            </a:r>
            <a:r>
              <a:rPr lang="zh-CN" altLang="en-US" sz="2400" b="1" dirty="0" smtClean="0">
                <a:solidFill>
                  <a:srgbClr val="0000FF"/>
                </a:solidFill>
                <a:latin typeface="黑体" panose="02010609060101010101" pitchFamily="49" charset="-122"/>
                <a:ea typeface="黑体" panose="02010609060101010101" pitchFamily="49" charset="-122"/>
              </a:rPr>
              <a:t>卷</a:t>
            </a:r>
            <a:endParaRPr lang="zh-CN" altLang="zh-CN" sz="2400" b="1" dirty="0">
              <a:solidFill>
                <a:srgbClr val="0000FF"/>
              </a:solidFill>
              <a:latin typeface="黑体" panose="02010609060101010101" pitchFamily="49" charset="-122"/>
              <a:ea typeface="黑体" panose="02010609060101010101" pitchFamily="49" charset="-122"/>
            </a:endParaRPr>
          </a:p>
          <a:p>
            <a:r>
              <a:rPr lang="en-US" altLang="zh-CN" sz="2400" dirty="0" smtClean="0">
                <a:solidFill>
                  <a:schemeClr val="tx1"/>
                </a:solidFill>
                <a:latin typeface="华文中宋" panose="02010600040101010101" pitchFamily="2" charset="-122"/>
                <a:ea typeface="华文中宋" panose="02010600040101010101" pitchFamily="2" charset="-122"/>
              </a:rPr>
              <a:t>      </a:t>
            </a:r>
            <a:r>
              <a:rPr lang="zh-CN" altLang="zh-CN" sz="2400" b="1" dirty="0" smtClean="0">
                <a:solidFill>
                  <a:schemeClr val="tx1"/>
                </a:solidFill>
                <a:latin typeface="楷体" pitchFamily="49" charset="-122"/>
                <a:ea typeface="楷体" pitchFamily="49" charset="-122"/>
              </a:rPr>
              <a:t>我</a:t>
            </a:r>
            <a:r>
              <a:rPr lang="zh-CN" altLang="zh-CN" sz="2400" b="1" dirty="0">
                <a:solidFill>
                  <a:schemeClr val="tx1"/>
                </a:solidFill>
                <a:latin typeface="楷体" pitchFamily="49" charset="-122"/>
                <a:ea typeface="楷体" pitchFamily="49" charset="-122"/>
              </a:rPr>
              <a:t>校学生宿舍下水道时常堵住。后勤处认真调查了原因，发现管子陈旧，需要换掉。学校打算</a:t>
            </a:r>
            <a:r>
              <a:rPr lang="en-US" altLang="zh-CN" sz="2400" b="1" dirty="0">
                <a:solidFill>
                  <a:schemeClr val="tx1"/>
                </a:solidFill>
                <a:latin typeface="楷体" pitchFamily="49" charset="-122"/>
                <a:ea typeface="楷体" pitchFamily="49" charset="-122"/>
              </a:rPr>
              <a:t>7</a:t>
            </a:r>
            <a:r>
              <a:rPr lang="zh-CN" altLang="zh-CN" sz="2400" b="1" dirty="0">
                <a:solidFill>
                  <a:schemeClr val="tx1"/>
                </a:solidFill>
                <a:latin typeface="楷体" pitchFamily="49" charset="-122"/>
                <a:ea typeface="楷体" pitchFamily="49" charset="-122"/>
              </a:rPr>
              <a:t>月</a:t>
            </a:r>
            <a:r>
              <a:rPr lang="en-US" altLang="zh-CN" sz="2400" b="1" dirty="0">
                <a:solidFill>
                  <a:schemeClr val="tx1"/>
                </a:solidFill>
                <a:latin typeface="楷体" pitchFamily="49" charset="-122"/>
                <a:ea typeface="楷体" pitchFamily="49" charset="-122"/>
              </a:rPr>
              <a:t>15</a:t>
            </a:r>
            <a:r>
              <a:rPr lang="zh-CN" altLang="zh-CN" sz="2400" b="1" dirty="0">
                <a:solidFill>
                  <a:schemeClr val="tx1"/>
                </a:solidFill>
                <a:latin typeface="楷体" pitchFamily="49" charset="-122"/>
                <a:ea typeface="楷体" pitchFamily="49" charset="-122"/>
              </a:rPr>
              <a:t>日开始施工。施工期间正遇上暑假，为安全起见，请全体学生暑假期间不要在校住宿。望大家配合。</a:t>
            </a:r>
            <a:endParaRPr lang="en-US" altLang="zh-CN" sz="2400" b="1" dirty="0" smtClean="0">
              <a:solidFill>
                <a:schemeClr val="tx1"/>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smtClean="0">
              <a:solidFill>
                <a:srgbClr val="FF0000"/>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r>
              <a:rPr lang="zh-CN" altLang="en-US" sz="2400" b="1" dirty="0" smtClean="0">
                <a:solidFill>
                  <a:srgbClr val="FF0000"/>
                </a:solidFill>
                <a:latin typeface="楷体" pitchFamily="49" charset="-122"/>
                <a:ea typeface="楷体" pitchFamily="49" charset="-122"/>
                <a:cs typeface="Times New Roman" panose="02020603050405020304" pitchFamily="18" charset="0"/>
              </a:rPr>
              <a:t>试题解析</a:t>
            </a:r>
            <a:r>
              <a:rPr lang="en-US" altLang="zh-CN" sz="2400" b="1" dirty="0" smtClean="0">
                <a:solidFill>
                  <a:srgbClr val="FF0000"/>
                </a:solidFill>
                <a:latin typeface="楷体" pitchFamily="49" charset="-122"/>
                <a:ea typeface="楷体" pitchFamily="49" charset="-122"/>
                <a:cs typeface="Times New Roman" panose="02020603050405020304" pitchFamily="18" charset="0"/>
              </a:rPr>
              <a:t>:</a:t>
            </a:r>
            <a:r>
              <a:rPr lang="zh-CN" altLang="en-US" sz="2400" b="1" dirty="0">
                <a:solidFill>
                  <a:schemeClr val="tx1"/>
                </a:solidFill>
                <a:latin typeface="楷体" pitchFamily="49" charset="-122"/>
                <a:ea typeface="楷体" pitchFamily="49" charset="-122"/>
              </a:rPr>
              <a:t>此题考查的是学生的语言运用能力，在平时的学习、生活与写作中， 要注意正确区分与运用书面语。</a:t>
            </a:r>
            <a:endParaRPr lang="en-US" altLang="zh-CN" sz="2400" b="1" dirty="0" smtClean="0">
              <a:solidFill>
                <a:schemeClr val="tx1"/>
              </a:solidFill>
              <a:latin typeface="楷体" pitchFamily="49" charset="-122"/>
              <a:ea typeface="楷体" pitchFamily="49" charset="-122"/>
              <a:cs typeface="宋体" panose="02010600030101010101" pitchFamily="2" charset="-122"/>
            </a:endParaRPr>
          </a:p>
          <a:p>
            <a:endParaRPr lang="en-US" altLang="zh-CN" sz="2400" b="1" dirty="0" smtClean="0">
              <a:solidFill>
                <a:srgbClr val="FF0000"/>
              </a:solidFill>
              <a:latin typeface="楷体" pitchFamily="49" charset="-122"/>
              <a:ea typeface="楷体" pitchFamily="49" charset="-122"/>
              <a:cs typeface="宋体" panose="02010600030101010101" pitchFamily="2" charset="-122"/>
            </a:endParaRPr>
          </a:p>
          <a:p>
            <a:r>
              <a:rPr lang="zh-CN" altLang="en-US" sz="2400" b="1" dirty="0" smtClean="0">
                <a:solidFill>
                  <a:srgbClr val="FF0000"/>
                </a:solidFill>
                <a:latin typeface="楷体" pitchFamily="49" charset="-122"/>
                <a:ea typeface="楷体" pitchFamily="49" charset="-122"/>
                <a:cs typeface="宋体" panose="02010600030101010101" pitchFamily="2" charset="-122"/>
              </a:rPr>
              <a:t>参考答案</a:t>
            </a:r>
            <a:r>
              <a:rPr lang="en-US" altLang="zh-CN" sz="2400" b="1" dirty="0" smtClean="0">
                <a:solidFill>
                  <a:srgbClr val="FF0000"/>
                </a:solidFill>
                <a:latin typeface="楷体" pitchFamily="49" charset="-122"/>
                <a:ea typeface="楷体" pitchFamily="49" charset="-122"/>
                <a:cs typeface="宋体" panose="02010600030101010101" pitchFamily="2" charset="-122"/>
              </a:rPr>
              <a:t>:</a:t>
            </a:r>
            <a:r>
              <a:rPr lang="zh-CN" altLang="zh-CN" sz="2400" b="1" dirty="0" smtClean="0">
                <a:solidFill>
                  <a:srgbClr val="FF0000"/>
                </a:solidFill>
                <a:latin typeface="楷体" pitchFamily="49" charset="-122"/>
                <a:ea typeface="楷体" pitchFamily="49" charset="-122"/>
              </a:rPr>
              <a:t> </a:t>
            </a:r>
            <a:r>
              <a:rPr lang="en-US" altLang="zh-CN" sz="2400" b="1" dirty="0">
                <a:solidFill>
                  <a:schemeClr val="tx1"/>
                </a:solidFill>
                <a:latin typeface="楷体" pitchFamily="49" charset="-122"/>
                <a:ea typeface="楷体" pitchFamily="49" charset="-122"/>
              </a:rPr>
              <a:t>①“</a:t>
            </a:r>
            <a:r>
              <a:rPr lang="zh-CN" altLang="zh-CN" sz="2400" b="1" dirty="0">
                <a:solidFill>
                  <a:schemeClr val="tx1"/>
                </a:solidFill>
                <a:latin typeface="楷体" pitchFamily="49" charset="-122"/>
                <a:ea typeface="楷体" pitchFamily="49" charset="-122"/>
              </a:rPr>
              <a:t>堵住</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改为</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堵塞</a:t>
            </a:r>
            <a:r>
              <a:rPr lang="en-US" altLang="zh-CN" sz="2400" b="1" dirty="0">
                <a:solidFill>
                  <a:schemeClr val="tx1"/>
                </a:solidFill>
                <a:latin typeface="楷体" pitchFamily="49" charset="-122"/>
                <a:ea typeface="楷体" pitchFamily="49" charset="-122"/>
              </a:rPr>
              <a:t>”</a:t>
            </a:r>
            <a:r>
              <a:rPr lang="zh-CN" altLang="zh-CN" sz="2400" b="1" dirty="0" smtClean="0">
                <a:solidFill>
                  <a:schemeClr val="tx1"/>
                </a:solidFill>
                <a:latin typeface="楷体" pitchFamily="49" charset="-122"/>
                <a:ea typeface="楷体" pitchFamily="49" charset="-122"/>
              </a:rPr>
              <a:t>；</a:t>
            </a:r>
            <a:r>
              <a:rPr lang="en-US" altLang="zh-CN" sz="2400" b="1" dirty="0" smtClean="0">
                <a:solidFill>
                  <a:schemeClr val="tx1"/>
                </a:solidFill>
                <a:latin typeface="楷体" pitchFamily="49" charset="-122"/>
                <a:ea typeface="楷体" pitchFamily="49" charset="-122"/>
              </a:rPr>
              <a:t>②</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管子</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改为</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管道</a:t>
            </a:r>
            <a:r>
              <a:rPr lang="en-US" altLang="zh-CN" sz="2400" b="1" dirty="0">
                <a:solidFill>
                  <a:schemeClr val="tx1"/>
                </a:solidFill>
                <a:latin typeface="楷体" pitchFamily="49" charset="-122"/>
                <a:ea typeface="楷体" pitchFamily="49" charset="-122"/>
              </a:rPr>
              <a:t>”</a:t>
            </a:r>
            <a:r>
              <a:rPr lang="zh-CN" altLang="zh-CN" sz="2400" b="1" dirty="0" smtClean="0">
                <a:solidFill>
                  <a:schemeClr val="tx1"/>
                </a:solidFill>
                <a:latin typeface="楷体" pitchFamily="49" charset="-122"/>
                <a:ea typeface="楷体" pitchFamily="49" charset="-122"/>
              </a:rPr>
              <a:t>：</a:t>
            </a:r>
            <a:r>
              <a:rPr lang="en-US" altLang="zh-CN" sz="2400" b="1" dirty="0" smtClean="0">
                <a:solidFill>
                  <a:schemeClr val="tx1"/>
                </a:solidFill>
                <a:latin typeface="楷体" pitchFamily="49" charset="-122"/>
                <a:ea typeface="楷体" pitchFamily="49" charset="-122"/>
              </a:rPr>
              <a:t>③</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换掉</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改为</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更换</a:t>
            </a:r>
            <a:r>
              <a:rPr lang="en-US" altLang="zh-CN" sz="2400" b="1" dirty="0">
                <a:solidFill>
                  <a:schemeClr val="tx1"/>
                </a:solidFill>
                <a:latin typeface="楷体" pitchFamily="49" charset="-122"/>
                <a:ea typeface="楷体" pitchFamily="49" charset="-122"/>
              </a:rPr>
              <a:t>”</a:t>
            </a:r>
            <a:r>
              <a:rPr lang="zh-CN" altLang="zh-CN" sz="2400" b="1" dirty="0" smtClean="0">
                <a:solidFill>
                  <a:schemeClr val="tx1"/>
                </a:solidFill>
                <a:latin typeface="楷体" pitchFamily="49" charset="-122"/>
                <a:ea typeface="楷体" pitchFamily="49" charset="-122"/>
              </a:rPr>
              <a:t>：</a:t>
            </a:r>
            <a:r>
              <a:rPr lang="en-US" altLang="zh-CN" sz="2400" b="1" dirty="0" smtClean="0">
                <a:solidFill>
                  <a:schemeClr val="tx1"/>
                </a:solidFill>
                <a:latin typeface="楷体" pitchFamily="49" charset="-122"/>
                <a:ea typeface="楷体" pitchFamily="49" charset="-122"/>
              </a:rPr>
              <a:t>④</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打算</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改为</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计划</a:t>
            </a:r>
            <a:r>
              <a:rPr lang="en-US" altLang="zh-CN" sz="2400" b="1" dirty="0">
                <a:solidFill>
                  <a:schemeClr val="tx1"/>
                </a:solidFill>
                <a:latin typeface="楷体" pitchFamily="49" charset="-122"/>
                <a:ea typeface="楷体" pitchFamily="49" charset="-122"/>
              </a:rPr>
              <a:t>”</a:t>
            </a:r>
            <a:r>
              <a:rPr lang="zh-CN" altLang="zh-CN" sz="2400" b="1" dirty="0" smtClean="0">
                <a:solidFill>
                  <a:schemeClr val="tx1"/>
                </a:solidFill>
                <a:latin typeface="楷体" pitchFamily="49" charset="-122"/>
                <a:ea typeface="楷体" pitchFamily="49" charset="-122"/>
              </a:rPr>
              <a:t>；</a:t>
            </a:r>
            <a:r>
              <a:rPr lang="en-US" altLang="zh-CN" sz="2400" b="1" dirty="0" smtClean="0">
                <a:solidFill>
                  <a:schemeClr val="tx1"/>
                </a:solidFill>
                <a:latin typeface="楷体" pitchFamily="49" charset="-122"/>
                <a:ea typeface="楷体" pitchFamily="49" charset="-122"/>
              </a:rPr>
              <a:t>⑤“</a:t>
            </a:r>
            <a:r>
              <a:rPr lang="zh-CN" altLang="zh-CN" sz="2400" b="1" dirty="0">
                <a:solidFill>
                  <a:schemeClr val="tx1"/>
                </a:solidFill>
                <a:latin typeface="楷体" pitchFamily="49" charset="-122"/>
                <a:ea typeface="楷体" pitchFamily="49" charset="-122"/>
              </a:rPr>
              <a:t>正遇上</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改为</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正值</a:t>
            </a:r>
            <a:r>
              <a:rPr lang="en-US" altLang="zh-CN" sz="2400" b="1" dirty="0">
                <a:solidFill>
                  <a:schemeClr val="tx1"/>
                </a:solidFill>
                <a:latin typeface="楷体" pitchFamily="49" charset="-122"/>
                <a:ea typeface="楷体" pitchFamily="49" charset="-122"/>
              </a:rPr>
              <a:t>”</a:t>
            </a:r>
            <a:r>
              <a:rPr lang="zh-CN" altLang="zh-CN" sz="2400" b="1" dirty="0">
                <a:solidFill>
                  <a:schemeClr val="tx1"/>
                </a:solidFill>
                <a:latin typeface="楷体" pitchFamily="49" charset="-122"/>
                <a:ea typeface="楷体" pitchFamily="49" charset="-122"/>
              </a:rPr>
              <a:t>。</a:t>
            </a:r>
            <a:endParaRPr lang="zh-CN" altLang="zh-CN" sz="2400" b="1" dirty="0">
              <a:solidFill>
                <a:schemeClr val="tx1"/>
              </a:solidFill>
              <a:latin typeface="楷体" pitchFamily="49" charset="-122"/>
              <a:ea typeface="楷体" pitchFamily="49" charset="-122"/>
            </a:endParaRPr>
          </a:p>
          <a:p>
            <a:pPr lvl="0" eaLnBrk="0" fontAlgn="base" hangingPunct="0">
              <a:spcBef>
                <a:spcPct val="0"/>
              </a:spcBef>
              <a:spcAft>
                <a:spcPct val="0"/>
              </a:spcAft>
            </a:pPr>
            <a:endParaRPr lang="zh-CN" altLang="en-US" sz="2000" b="1" dirty="0" smtClean="0">
              <a:solidFill>
                <a:schemeClr val="tx1"/>
              </a:solidFill>
              <a:latin typeface="楷体" pitchFamily="49" charset="-122"/>
              <a:ea typeface="楷体" pitchFamily="49" charset="-122"/>
              <a:cs typeface="宋体" panose="02010600030101010101" pitchFamily="2" charset="-122"/>
            </a:endParaRPr>
          </a:p>
          <a:p>
            <a:pPr algn="ct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0"/>
            <a:ext cx="8568952" cy="9087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FF00"/>
                </a:solidFill>
                <a:latin typeface="黑体" panose="02010609060101010101" pitchFamily="49" charset="-122"/>
                <a:ea typeface="黑体" panose="02010609060101010101" pitchFamily="49" charset="-122"/>
              </a:rPr>
              <a:t>典型试题分析</a:t>
            </a:r>
            <a:r>
              <a:rPr lang="en-US" altLang="zh-CN" sz="3200" b="1" dirty="0">
                <a:solidFill>
                  <a:srgbClr val="FFFF00"/>
                </a:solidFill>
                <a:latin typeface="黑体" panose="02010609060101010101" pitchFamily="49" charset="-122"/>
                <a:ea typeface="黑体" panose="02010609060101010101" pitchFamily="49" charset="-122"/>
              </a:rPr>
              <a:t>:</a:t>
            </a:r>
            <a:r>
              <a:rPr lang="zh-CN" altLang="zh-CN" sz="3200" b="1" dirty="0">
                <a:solidFill>
                  <a:srgbClr val="FFFF00"/>
                </a:solidFill>
                <a:latin typeface="黑体" panose="02010609060101010101" pitchFamily="49" charset="-122"/>
                <a:ea typeface="黑体" panose="02010609060101010101" pitchFamily="49" charset="-122"/>
              </a:rPr>
              <a:t>将构思框架图转换为文字介绍</a:t>
            </a:r>
            <a:endParaRPr lang="zh-CN" altLang="en-US" sz="3200" b="1" dirty="0">
              <a:solidFill>
                <a:srgbClr val="FFFF00"/>
              </a:solidFill>
              <a:latin typeface="黑体" panose="02010609060101010101" pitchFamily="49" charset="-122"/>
              <a:ea typeface="黑体" panose="02010609060101010101" pitchFamily="49" charset="-122"/>
            </a:endParaRPr>
          </a:p>
        </p:txBody>
      </p:sp>
      <p:sp>
        <p:nvSpPr>
          <p:cNvPr id="6" name="圆角矩形 5"/>
          <p:cNvSpPr/>
          <p:nvPr/>
        </p:nvSpPr>
        <p:spPr>
          <a:xfrm>
            <a:off x="251520" y="908720"/>
            <a:ext cx="8712968" cy="594928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000" b="1" dirty="0">
                <a:solidFill>
                  <a:schemeClr val="tx1"/>
                </a:solidFill>
              </a:rPr>
              <a:t>21</a:t>
            </a:r>
            <a:r>
              <a:rPr lang="zh-CN" altLang="zh-CN" sz="2000" b="1" dirty="0">
                <a:solidFill>
                  <a:schemeClr val="tx1"/>
                </a:solidFill>
              </a:rPr>
              <a:t>．某同学拟了一个被拒绝后常见的四种反应及应对方式的构思框架，请把这个构思框架写成一段话，要求内容完整，表述准确，语言连贯，不超过</a:t>
            </a:r>
            <a:r>
              <a:rPr lang="en-US" altLang="zh-CN" sz="2000" b="1" dirty="0">
                <a:solidFill>
                  <a:schemeClr val="tx1"/>
                </a:solidFill>
              </a:rPr>
              <a:t>100</a:t>
            </a:r>
            <a:r>
              <a:rPr lang="zh-CN" altLang="zh-CN" sz="2000" b="1" dirty="0">
                <a:solidFill>
                  <a:schemeClr val="tx1"/>
                </a:solidFill>
              </a:rPr>
              <a:t>字。（</a:t>
            </a:r>
            <a:r>
              <a:rPr lang="en-US" altLang="zh-CN" sz="2000" b="1" dirty="0">
                <a:solidFill>
                  <a:schemeClr val="tx1"/>
                </a:solidFill>
              </a:rPr>
              <a:t>6</a:t>
            </a:r>
            <a:r>
              <a:rPr lang="zh-CN" altLang="zh-CN" sz="2000" b="1" dirty="0">
                <a:solidFill>
                  <a:schemeClr val="tx1"/>
                </a:solidFill>
              </a:rPr>
              <a:t>分</a:t>
            </a:r>
            <a:r>
              <a:rPr lang="zh-CN" altLang="zh-CN" sz="2000" b="1" dirty="0" smtClean="0">
                <a:solidFill>
                  <a:schemeClr val="tx1"/>
                </a:solidFill>
              </a:rPr>
              <a:t>）</a:t>
            </a:r>
            <a:r>
              <a:rPr lang="en-US" altLang="zh-CN" sz="2000" b="1" dirty="0" smtClean="0">
                <a:solidFill>
                  <a:srgbClr val="0000FF"/>
                </a:solidFill>
                <a:latin typeface="黑体" panose="02010609060101010101" pitchFamily="49" charset="-122"/>
                <a:ea typeface="黑体" panose="02010609060101010101" pitchFamily="49" charset="-122"/>
              </a:rPr>
              <a:t>Ⅲ</a:t>
            </a:r>
            <a:r>
              <a:rPr lang="zh-CN" altLang="en-US" sz="2000" b="1" dirty="0">
                <a:solidFill>
                  <a:srgbClr val="0000FF"/>
                </a:solidFill>
                <a:latin typeface="黑体" panose="02010609060101010101" pitchFamily="49" charset="-122"/>
                <a:ea typeface="黑体" panose="02010609060101010101" pitchFamily="49" charset="-122"/>
              </a:rPr>
              <a:t>卷</a:t>
            </a:r>
            <a:endParaRPr lang="zh-CN" altLang="zh-CN" sz="2000" b="1" dirty="0" smtClean="0">
              <a:solidFill>
                <a:srgbClr val="0000FF"/>
              </a:solidFill>
              <a:latin typeface="黑体" panose="02010609060101010101" pitchFamily="49" charset="-122"/>
              <a:ea typeface="黑体" panose="02010609060101010101" pitchFamily="49" charset="-122"/>
            </a:endParaRPr>
          </a:p>
          <a:p>
            <a:r>
              <a:rPr lang="en-US" altLang="zh-CN" sz="2000" dirty="0" smtClean="0">
                <a:solidFill>
                  <a:schemeClr val="tx1"/>
                </a:solidFill>
              </a:rPr>
              <a:t>         </a:t>
            </a:r>
            <a:endParaRPr lang="en-US" altLang="zh-CN" sz="2000" dirty="0" smtClean="0">
              <a:solidFill>
                <a:schemeClr val="tx1"/>
              </a:solidFill>
              <a:latin typeface="楷体" pitchFamily="49" charset="-122"/>
              <a:ea typeface="楷体" pitchFamily="49" charset="-122"/>
            </a:endParaRPr>
          </a:p>
          <a:p>
            <a:pPr lvl="0" eaLnBrk="0" fontAlgn="base" hangingPunct="0">
              <a:spcBef>
                <a:spcPct val="0"/>
              </a:spcBef>
              <a:spcAft>
                <a:spcPct val="0"/>
              </a:spcAft>
            </a:pPr>
            <a:endParaRPr lang="en-US" altLang="zh-CN" sz="2000" b="1" dirty="0">
              <a:solidFill>
                <a:schemeClr val="tx1"/>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smtClean="0">
              <a:solidFill>
                <a:schemeClr val="tx1"/>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a:solidFill>
                <a:schemeClr val="tx1"/>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smtClean="0">
              <a:solidFill>
                <a:schemeClr val="tx1"/>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smtClean="0">
              <a:solidFill>
                <a:srgbClr val="FF0000"/>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endParaRPr lang="en-US" altLang="zh-CN" sz="2000" b="1" dirty="0" smtClean="0">
              <a:solidFill>
                <a:srgbClr val="FF0000"/>
              </a:solidFill>
              <a:latin typeface="楷体" pitchFamily="49" charset="-122"/>
              <a:ea typeface="楷体" pitchFamily="49" charset="-122"/>
              <a:cs typeface="Times New Roman" panose="02020603050405020304" pitchFamily="18" charset="0"/>
            </a:endParaRPr>
          </a:p>
          <a:p>
            <a:pPr lvl="0" eaLnBrk="0" fontAlgn="base" hangingPunct="0">
              <a:spcBef>
                <a:spcPct val="0"/>
              </a:spcBef>
              <a:spcAft>
                <a:spcPct val="0"/>
              </a:spcAft>
            </a:pPr>
            <a:r>
              <a:rPr lang="zh-CN" altLang="en-US" sz="2000" b="1" dirty="0" smtClean="0">
                <a:solidFill>
                  <a:srgbClr val="FF0000"/>
                </a:solidFill>
                <a:latin typeface="楷体" pitchFamily="49" charset="-122"/>
                <a:ea typeface="楷体" pitchFamily="49" charset="-122"/>
                <a:cs typeface="Times New Roman" panose="02020603050405020304" pitchFamily="18" charset="0"/>
              </a:rPr>
              <a:t>试题解析</a:t>
            </a:r>
            <a:r>
              <a:rPr lang="en-US" altLang="zh-CN" sz="2000" b="1" dirty="0" smtClean="0">
                <a:solidFill>
                  <a:srgbClr val="FF0000"/>
                </a:solidFill>
                <a:latin typeface="楷体" pitchFamily="49" charset="-122"/>
                <a:ea typeface="楷体" pitchFamily="49" charset="-122"/>
                <a:cs typeface="Times New Roman" panose="02020603050405020304" pitchFamily="18" charset="0"/>
              </a:rPr>
              <a:t>:</a:t>
            </a:r>
            <a:r>
              <a:rPr lang="zh-CN" altLang="en-US" sz="2000" b="1" dirty="0">
                <a:solidFill>
                  <a:schemeClr val="tx1"/>
                </a:solidFill>
                <a:latin typeface="楷体" pitchFamily="49" charset="-122"/>
                <a:ea typeface="楷体" pitchFamily="49" charset="-122"/>
              </a:rPr>
              <a:t>此题考查的是学生的语言组织能力以及图表分析能力，要求学生先看 懂流程图，基本上是一个“分析</a:t>
            </a:r>
            <a:r>
              <a:rPr lang="en-US" altLang="zh-CN" sz="2000" b="1" dirty="0">
                <a:solidFill>
                  <a:schemeClr val="tx1"/>
                </a:solidFill>
                <a:latin typeface="楷体" pitchFamily="49" charset="-122"/>
                <a:ea typeface="楷体" pitchFamily="49" charset="-122"/>
              </a:rPr>
              <a:t>——</a:t>
            </a:r>
            <a:r>
              <a:rPr lang="zh-CN" altLang="en-US" sz="2000" b="1" dirty="0">
                <a:solidFill>
                  <a:schemeClr val="tx1"/>
                </a:solidFill>
                <a:latin typeface="楷体" pitchFamily="49" charset="-122"/>
                <a:ea typeface="楷体" pitchFamily="49" charset="-122"/>
              </a:rPr>
              <a:t>定位</a:t>
            </a:r>
            <a:r>
              <a:rPr lang="en-US" altLang="zh-CN" sz="2000" b="1" dirty="0">
                <a:solidFill>
                  <a:schemeClr val="tx1"/>
                </a:solidFill>
                <a:latin typeface="楷体" pitchFamily="49" charset="-122"/>
                <a:ea typeface="楷体" pitchFamily="49" charset="-122"/>
              </a:rPr>
              <a:t>——</a:t>
            </a:r>
            <a:r>
              <a:rPr lang="zh-CN" altLang="en-US" sz="2000" b="1" dirty="0">
                <a:solidFill>
                  <a:schemeClr val="tx1"/>
                </a:solidFill>
                <a:latin typeface="楷体" pitchFamily="49" charset="-122"/>
                <a:ea typeface="楷体" pitchFamily="49" charset="-122"/>
              </a:rPr>
              <a:t>制定目标</a:t>
            </a:r>
            <a:r>
              <a:rPr lang="en-US" altLang="zh-CN" sz="2000" b="1" dirty="0">
                <a:solidFill>
                  <a:schemeClr val="tx1"/>
                </a:solidFill>
                <a:latin typeface="楷体" pitchFamily="49" charset="-122"/>
                <a:ea typeface="楷体" pitchFamily="49" charset="-122"/>
              </a:rPr>
              <a:t>——</a:t>
            </a:r>
            <a:r>
              <a:rPr lang="zh-CN" altLang="en-US" sz="2000" b="1" dirty="0">
                <a:solidFill>
                  <a:schemeClr val="tx1"/>
                </a:solidFill>
                <a:latin typeface="楷体" pitchFamily="49" charset="-122"/>
                <a:ea typeface="楷体" pitchFamily="49" charset="-122"/>
              </a:rPr>
              <a:t>操作过程</a:t>
            </a:r>
            <a:r>
              <a:rPr lang="en-US" altLang="zh-CN" sz="2000" b="1" dirty="0">
                <a:solidFill>
                  <a:schemeClr val="tx1"/>
                </a:solidFill>
                <a:latin typeface="楷体" pitchFamily="49" charset="-122"/>
                <a:ea typeface="楷体" pitchFamily="49" charset="-122"/>
              </a:rPr>
              <a:t>——</a:t>
            </a:r>
            <a:r>
              <a:rPr lang="zh-CN" altLang="en-US" sz="2000" b="1" dirty="0" smtClean="0">
                <a:solidFill>
                  <a:schemeClr val="tx1"/>
                </a:solidFill>
                <a:latin typeface="楷体" pitchFamily="49" charset="-122"/>
                <a:ea typeface="楷体" pitchFamily="49" charset="-122"/>
              </a:rPr>
              <a:t>评估</a:t>
            </a:r>
            <a:r>
              <a:rPr lang="zh-CN" altLang="en-US" sz="2000" b="1" dirty="0">
                <a:solidFill>
                  <a:schemeClr val="tx1"/>
                </a:solidFill>
                <a:latin typeface="楷体" pitchFamily="49" charset="-122"/>
                <a:ea typeface="楷体" pitchFamily="49" charset="-122"/>
              </a:rPr>
              <a:t>检测”的过程，接着进行语言组织，语言组织时学生需要注意语言的简练与 明确，并且注意使用书面语。</a:t>
            </a:r>
            <a:endParaRPr lang="en-US" altLang="zh-CN" sz="2000" b="1" dirty="0" smtClean="0">
              <a:solidFill>
                <a:schemeClr val="tx1"/>
              </a:solidFill>
              <a:latin typeface="楷体" pitchFamily="49" charset="-122"/>
              <a:ea typeface="楷体" pitchFamily="49" charset="-122"/>
              <a:cs typeface="宋体" panose="02010600030101010101" pitchFamily="2" charset="-122"/>
            </a:endParaRPr>
          </a:p>
          <a:p>
            <a:pPr lvl="0" eaLnBrk="0" fontAlgn="base" hangingPunct="0">
              <a:spcBef>
                <a:spcPct val="0"/>
              </a:spcBef>
              <a:spcAft>
                <a:spcPct val="0"/>
              </a:spcAft>
            </a:pPr>
            <a:r>
              <a:rPr lang="zh-CN" altLang="en-US" sz="2000" b="1" dirty="0" smtClean="0">
                <a:solidFill>
                  <a:srgbClr val="FF0000"/>
                </a:solidFill>
                <a:latin typeface="楷体" pitchFamily="49" charset="-122"/>
                <a:ea typeface="楷体" pitchFamily="49" charset="-122"/>
                <a:cs typeface="宋体" panose="02010600030101010101" pitchFamily="2" charset="-122"/>
              </a:rPr>
              <a:t>参考答案</a:t>
            </a:r>
            <a:r>
              <a:rPr lang="en-US" altLang="zh-CN" sz="2000" b="1" dirty="0" smtClean="0">
                <a:solidFill>
                  <a:srgbClr val="FF0000"/>
                </a:solidFill>
                <a:latin typeface="楷体" pitchFamily="49" charset="-122"/>
                <a:ea typeface="楷体" pitchFamily="49" charset="-122"/>
                <a:cs typeface="宋体" panose="02010600030101010101" pitchFamily="2" charset="-122"/>
              </a:rPr>
              <a:t>:</a:t>
            </a:r>
            <a:r>
              <a:rPr lang="zh-CN" altLang="zh-CN" sz="2000" b="1" dirty="0">
                <a:solidFill>
                  <a:schemeClr val="tx1"/>
                </a:solidFill>
                <a:latin typeface="楷体" pitchFamily="49" charset="-122"/>
                <a:ea typeface="楷体" pitchFamily="49" charset="-122"/>
              </a:rPr>
              <a:t>面对拒绝，有人会说“算了”，然后结束这件事，另作打算；有人会说“好吧”，心中闷闷不乐，感觉被挫败；有人会问“凭什么”，随后不断怀疑、批判；有入会问“为什么”，接着分析原因，再作尝试。</a:t>
            </a:r>
            <a:endParaRPr lang="zh-CN" altLang="en-US" sz="2000" b="1" dirty="0" smtClean="0">
              <a:solidFill>
                <a:schemeClr val="tx1"/>
              </a:solidFill>
              <a:latin typeface="楷体" pitchFamily="49" charset="-122"/>
              <a:ea typeface="楷体" pitchFamily="49" charset="-122"/>
              <a:cs typeface="宋体" panose="02010600030101010101" pitchFamily="2" charset="-122"/>
            </a:endParaRPr>
          </a:p>
          <a:p>
            <a:pPr algn="ctr"/>
            <a:endParaRPr lang="zh-CN" altLang="en-US" dirty="0"/>
          </a:p>
        </p:txBody>
      </p:sp>
      <p:pic>
        <p:nvPicPr>
          <p:cNvPr id="4" name="图片 3" descr="学科网(www.zxxk.com)--教育资源门户，提供试卷、教案、课件、论文、素材及各类教学资源下载，还有大量而丰富的教学相关资讯！"/>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033712" y="2247272"/>
            <a:ext cx="3076575" cy="1831975"/>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2708920"/>
            <a:ext cx="8229600" cy="1143000"/>
          </a:xfrm>
        </p:spPr>
        <p:txBody>
          <a:bodyPr>
            <a:normAutofit/>
          </a:bodyPr>
          <a:lstStyle/>
          <a:p>
            <a:r>
              <a:rPr lang="zh-CN" altLang="en-US" sz="6000" b="1" dirty="0" smtClean="0">
                <a:solidFill>
                  <a:srgbClr val="FF0000"/>
                </a:solidFill>
                <a:latin typeface="黑体" panose="02010609060101010101" pitchFamily="49" charset="-122"/>
                <a:ea typeface="黑体" panose="02010609060101010101" pitchFamily="49" charset="-122"/>
              </a:rPr>
              <a:t>四看高考作文</a:t>
            </a:r>
            <a:endParaRPr lang="zh-CN" altLang="en-US" sz="6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1"/>
          <p:cNvSpPr>
            <a:spLocks noGrp="1"/>
          </p:cNvSpPr>
          <p:nvPr>
            <p:ph type="title"/>
          </p:nvPr>
        </p:nvSpPr>
        <p:spPr>
          <a:xfrm>
            <a:off x="457200" y="260648"/>
            <a:ext cx="8229600" cy="720080"/>
          </a:xfrm>
          <a:solidFill>
            <a:schemeClr val="accent3"/>
          </a:solidFill>
          <a:ln w="19050">
            <a:solidFill>
              <a:srgbClr val="00B0F0"/>
            </a:solidFill>
          </a:ln>
        </p:spPr>
        <p:txBody>
          <a:bodyPr>
            <a:normAutofit fontScale="90000"/>
          </a:bodyPr>
          <a:lstStyle/>
          <a:p>
            <a:pPr eaLnBrk="1" fontAlgn="auto" hangingPunct="1">
              <a:spcAft>
                <a:spcPts val="0"/>
              </a:spcAft>
              <a:defRPr/>
            </a:pPr>
            <a:r>
              <a:rPr lang="en-US" altLang="zh-CN" b="1" dirty="0" smtClean="0">
                <a:solidFill>
                  <a:srgbClr val="FF0000"/>
                </a:solidFill>
                <a:latin typeface="华文中宋" panose="02010600040101010101" pitchFamily="2" charset="-122"/>
                <a:ea typeface="华文中宋" panose="02010600040101010101" pitchFamily="2" charset="-122"/>
              </a:rPr>
              <a:t>2016</a:t>
            </a:r>
            <a:r>
              <a:rPr lang="zh-CN" altLang="en-US" b="1" dirty="0" smtClean="0">
                <a:solidFill>
                  <a:srgbClr val="FF0000"/>
                </a:solidFill>
                <a:latin typeface="华文中宋" panose="02010600040101010101" pitchFamily="2" charset="-122"/>
                <a:ea typeface="华文中宋" panose="02010600040101010101" pitchFamily="2" charset="-122"/>
              </a:rPr>
              <a:t>年全国新课标卷三套作文题目</a:t>
            </a:r>
            <a:endParaRPr lang="zh-CN" altLang="en-US" b="1" dirty="0" smtClean="0">
              <a:solidFill>
                <a:srgbClr val="FF0000"/>
              </a:solidFill>
              <a:latin typeface="华文中宋" panose="02010600040101010101" pitchFamily="2" charset="-122"/>
              <a:ea typeface="华文中宋" panose="02010600040101010101" pitchFamily="2" charset="-122"/>
            </a:endParaRPr>
          </a:p>
        </p:txBody>
      </p:sp>
      <p:sp>
        <p:nvSpPr>
          <p:cNvPr id="4" name="圆角矩形 3"/>
          <p:cNvSpPr/>
          <p:nvPr/>
        </p:nvSpPr>
        <p:spPr>
          <a:xfrm>
            <a:off x="6215062" y="2470831"/>
            <a:ext cx="2224087" cy="1285875"/>
          </a:xfrm>
          <a:prstGeom prst="roundRect">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t>材料作文</a:t>
            </a:r>
            <a:endParaRPr lang="en-US" altLang="zh-CN" sz="2000" b="1" dirty="0"/>
          </a:p>
          <a:p>
            <a:pPr algn="ctr" fontAlgn="auto">
              <a:spcBef>
                <a:spcPts val="0"/>
              </a:spcBef>
              <a:spcAft>
                <a:spcPts val="0"/>
              </a:spcAft>
              <a:defRPr/>
            </a:pPr>
            <a:endParaRPr lang="en-US" altLang="zh-CN" sz="1600" b="1" dirty="0"/>
          </a:p>
          <a:p>
            <a:pPr algn="ctr" fontAlgn="auto">
              <a:spcBef>
                <a:spcPts val="0"/>
              </a:spcBef>
              <a:spcAft>
                <a:spcPts val="0"/>
              </a:spcAft>
              <a:defRPr/>
            </a:pPr>
            <a:r>
              <a:rPr lang="zh-CN" altLang="en-US" sz="1600" b="1" dirty="0"/>
              <a:t>（小羽带领大家致富）</a:t>
            </a:r>
            <a:endParaRPr lang="zh-CN" altLang="en-US" sz="1600" b="1" dirty="0"/>
          </a:p>
        </p:txBody>
      </p:sp>
      <p:sp>
        <p:nvSpPr>
          <p:cNvPr id="6" name="圆角矩形 5"/>
          <p:cNvSpPr/>
          <p:nvPr/>
        </p:nvSpPr>
        <p:spPr>
          <a:xfrm>
            <a:off x="1015339" y="2500313"/>
            <a:ext cx="1785937" cy="1428750"/>
          </a:xfrm>
          <a:prstGeom prst="roundRect">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t> </a:t>
            </a:r>
            <a:r>
              <a:rPr lang="zh-CN" altLang="en-US" sz="2000" b="1" dirty="0" smtClean="0"/>
              <a:t>漫</a:t>
            </a:r>
            <a:r>
              <a:rPr lang="zh-CN" altLang="en-US" sz="2000" b="1" dirty="0"/>
              <a:t>画作文</a:t>
            </a:r>
            <a:endParaRPr lang="en-US" altLang="zh-CN" sz="2000" b="1" dirty="0"/>
          </a:p>
          <a:p>
            <a:pPr algn="ctr" fontAlgn="auto">
              <a:spcBef>
                <a:spcPts val="0"/>
              </a:spcBef>
              <a:spcAft>
                <a:spcPts val="0"/>
              </a:spcAft>
              <a:defRPr/>
            </a:pPr>
            <a:endParaRPr lang="en-US" altLang="zh-CN" sz="2000" b="1" dirty="0"/>
          </a:p>
          <a:p>
            <a:pPr algn="ctr" fontAlgn="auto">
              <a:spcBef>
                <a:spcPts val="0"/>
              </a:spcBef>
              <a:spcAft>
                <a:spcPts val="0"/>
              </a:spcAft>
              <a:defRPr/>
            </a:pPr>
            <a:r>
              <a:rPr lang="zh-CN" altLang="en-US" sz="2000" b="1" dirty="0"/>
              <a:t>（</a:t>
            </a:r>
            <a:r>
              <a:rPr lang="en-US" altLang="zh-CN" sz="2000" b="1" dirty="0"/>
              <a:t>98</a:t>
            </a:r>
            <a:r>
              <a:rPr lang="zh-CN" altLang="en-US" sz="2000" b="1" dirty="0"/>
              <a:t>分挨打）</a:t>
            </a:r>
            <a:endParaRPr lang="zh-CN" altLang="en-US" sz="2000" b="1" dirty="0"/>
          </a:p>
          <a:p>
            <a:pPr algn="ctr" fontAlgn="auto">
              <a:spcBef>
                <a:spcPts val="0"/>
              </a:spcBef>
              <a:spcAft>
                <a:spcPts val="0"/>
              </a:spcAft>
              <a:defRPr/>
            </a:pPr>
            <a:endParaRPr lang="zh-CN" altLang="en-US" sz="2000" b="1" dirty="0"/>
          </a:p>
        </p:txBody>
      </p:sp>
      <p:sp>
        <p:nvSpPr>
          <p:cNvPr id="8" name="圆角矩形 7"/>
          <p:cNvSpPr/>
          <p:nvPr/>
        </p:nvSpPr>
        <p:spPr>
          <a:xfrm>
            <a:off x="3321844" y="2470831"/>
            <a:ext cx="2501900" cy="1425575"/>
          </a:xfrm>
          <a:prstGeom prst="roundRect">
            <a:avLst/>
          </a:prstGeom>
          <a:solidFill>
            <a:srgbClr val="0070C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t>任务驱动型作文</a:t>
            </a:r>
            <a:endParaRPr lang="en-US" altLang="zh-CN" sz="2000" b="1" dirty="0"/>
          </a:p>
          <a:p>
            <a:pPr algn="ctr" fontAlgn="auto">
              <a:spcBef>
                <a:spcPts val="0"/>
              </a:spcBef>
              <a:spcAft>
                <a:spcPts val="0"/>
              </a:spcAft>
              <a:defRPr/>
            </a:pPr>
            <a:endParaRPr lang="en-US" altLang="zh-CN" sz="1600" b="1" dirty="0"/>
          </a:p>
          <a:p>
            <a:pPr algn="ctr" fontAlgn="auto">
              <a:spcBef>
                <a:spcPts val="0"/>
              </a:spcBef>
              <a:spcAft>
                <a:spcPts val="0"/>
              </a:spcAft>
              <a:defRPr/>
            </a:pPr>
            <a:r>
              <a:rPr lang="zh-CN" altLang="en-US" sz="1600" b="1" dirty="0"/>
              <a:t>（学语文的三条途径）</a:t>
            </a:r>
            <a:endParaRPr lang="zh-CN" altLang="en-US" sz="1600" b="1" dirty="0"/>
          </a:p>
        </p:txBody>
      </p:sp>
      <p:sp>
        <p:nvSpPr>
          <p:cNvPr id="9" name="椭圆形标注 8"/>
          <p:cNvSpPr/>
          <p:nvPr/>
        </p:nvSpPr>
        <p:spPr>
          <a:xfrm>
            <a:off x="6625473" y="4299631"/>
            <a:ext cx="1571625" cy="612775"/>
          </a:xfrm>
          <a:prstGeom prst="wedgeEllipseCallout">
            <a:avLst>
              <a:gd name="adj1" fmla="val 7025"/>
              <a:gd name="adj2" fmla="val -134029"/>
            </a:avLst>
          </a:prstGeom>
          <a:solidFill>
            <a:srgbClr val="FFFF0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2016</a:t>
            </a:r>
            <a:r>
              <a:rPr lang="zh-CN" altLang="en-US" sz="1400" b="1" dirty="0" smtClean="0">
                <a:solidFill>
                  <a:srgbClr val="FF0000"/>
                </a:solidFill>
              </a:rPr>
              <a:t>年</a:t>
            </a:r>
            <a:r>
              <a:rPr lang="en-US" altLang="zh-CN" sz="1400" b="1" dirty="0" smtClean="0">
                <a:solidFill>
                  <a:srgbClr val="FF0000"/>
                </a:solidFill>
              </a:rPr>
              <a:t>Ⅲ</a:t>
            </a:r>
            <a:r>
              <a:rPr lang="zh-CN" altLang="en-US" sz="1400" b="1" dirty="0" smtClean="0">
                <a:solidFill>
                  <a:srgbClr val="FF0000"/>
                </a:solidFill>
              </a:rPr>
              <a:t>卷</a:t>
            </a:r>
            <a:endParaRPr lang="zh-CN" altLang="en-US" sz="1400" b="1" dirty="0">
              <a:solidFill>
                <a:srgbClr val="FF0000"/>
              </a:solidFill>
            </a:endParaRPr>
          </a:p>
        </p:txBody>
      </p:sp>
      <p:sp>
        <p:nvSpPr>
          <p:cNvPr id="12" name="椭圆形标注 11"/>
          <p:cNvSpPr/>
          <p:nvPr/>
        </p:nvSpPr>
        <p:spPr>
          <a:xfrm>
            <a:off x="1214438" y="4371295"/>
            <a:ext cx="1571625" cy="612775"/>
          </a:xfrm>
          <a:prstGeom prst="wedgeEllipseCallout">
            <a:avLst>
              <a:gd name="adj1" fmla="val 18107"/>
              <a:gd name="adj2" fmla="val -117449"/>
            </a:avLst>
          </a:prstGeom>
          <a:solidFill>
            <a:srgbClr val="FFFF0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2016</a:t>
            </a:r>
            <a:r>
              <a:rPr lang="zh-CN" altLang="en-US" sz="1400" b="1" dirty="0" smtClean="0">
                <a:solidFill>
                  <a:srgbClr val="FF0000"/>
                </a:solidFill>
              </a:rPr>
              <a:t>年</a:t>
            </a:r>
            <a:r>
              <a:rPr lang="en-US" altLang="zh-CN" sz="1400" b="1" dirty="0" smtClean="0">
                <a:solidFill>
                  <a:srgbClr val="FF0000"/>
                </a:solidFill>
              </a:rPr>
              <a:t>Ⅰ</a:t>
            </a:r>
            <a:r>
              <a:rPr lang="zh-CN" altLang="en-US" sz="1400" b="1" dirty="0" smtClean="0">
                <a:solidFill>
                  <a:srgbClr val="FF0000"/>
                </a:solidFill>
              </a:rPr>
              <a:t>卷</a:t>
            </a:r>
            <a:endParaRPr lang="zh-CN" altLang="en-US" sz="1400" b="1" dirty="0">
              <a:solidFill>
                <a:srgbClr val="FF0000"/>
              </a:solidFill>
            </a:endParaRPr>
          </a:p>
        </p:txBody>
      </p:sp>
      <p:sp>
        <p:nvSpPr>
          <p:cNvPr id="13" name="椭圆形标注 12"/>
          <p:cNvSpPr/>
          <p:nvPr/>
        </p:nvSpPr>
        <p:spPr>
          <a:xfrm>
            <a:off x="3971132" y="4312104"/>
            <a:ext cx="1571625" cy="612775"/>
          </a:xfrm>
          <a:prstGeom prst="wedgeEllipseCallout">
            <a:avLst>
              <a:gd name="adj1" fmla="val 9796"/>
              <a:gd name="adj2" fmla="val -129291"/>
            </a:avLst>
          </a:prstGeom>
          <a:solidFill>
            <a:srgbClr val="FFFF0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2016</a:t>
            </a:r>
            <a:r>
              <a:rPr lang="zh-CN" altLang="en-US" sz="1400" b="1" dirty="0" smtClean="0">
                <a:solidFill>
                  <a:srgbClr val="FF0000"/>
                </a:solidFill>
              </a:rPr>
              <a:t>年</a:t>
            </a:r>
            <a:r>
              <a:rPr lang="en-US" altLang="zh-CN" sz="1400" b="1" dirty="0" smtClean="0">
                <a:solidFill>
                  <a:srgbClr val="FF0000"/>
                </a:solidFill>
              </a:rPr>
              <a:t>Ⅱ</a:t>
            </a:r>
            <a:r>
              <a:rPr lang="zh-CN" altLang="en-US" sz="1400" b="1" dirty="0" smtClean="0">
                <a:solidFill>
                  <a:srgbClr val="FF0000"/>
                </a:solidFill>
              </a:rPr>
              <a:t>卷</a:t>
            </a:r>
            <a:endParaRPr lang="zh-CN" altLang="en-US" sz="1400" b="1" dirty="0">
              <a:solidFill>
                <a:srgbClr val="FF0000"/>
              </a:solidFill>
            </a:endParaRPr>
          </a:p>
        </p:txBody>
      </p:sp>
      <p:sp>
        <p:nvSpPr>
          <p:cNvPr id="14" name="云形标注 13"/>
          <p:cNvSpPr>
            <a:spLocks noChangeArrowheads="1"/>
          </p:cNvSpPr>
          <p:nvPr/>
        </p:nvSpPr>
        <p:spPr bwMode="auto">
          <a:xfrm>
            <a:off x="912813" y="5375275"/>
            <a:ext cx="1873250" cy="1162050"/>
          </a:xfrm>
          <a:prstGeom prst="cloudCallout">
            <a:avLst>
              <a:gd name="adj1" fmla="val -21472"/>
              <a:gd name="adj2" fmla="val -101884"/>
            </a:avLst>
          </a:prstGeom>
          <a:solidFill>
            <a:srgbClr val="00B0F0"/>
          </a:solidFill>
          <a:ln w="9525" algn="ctr">
            <a:solidFill>
              <a:schemeClr val="tx1"/>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Corbel" panose="020B0503020204020204" pitchFamily="34" charset="0"/>
              </a:rPr>
              <a:t>      </a:t>
            </a:r>
            <a:endParaRPr lang="en-US" altLang="zh-CN" dirty="0">
              <a:latin typeface="Corbel" panose="020B0503020204020204" pitchFamily="34" charset="0"/>
            </a:endParaRPr>
          </a:p>
          <a:p>
            <a:pPr eaLnBrk="1" hangingPunct="1"/>
            <a:r>
              <a:rPr lang="zh-CN" altLang="en-US" sz="2000" b="1" dirty="0">
                <a:latin typeface="Corbel" panose="020B0503020204020204" pitchFamily="34" charset="0"/>
              </a:rPr>
              <a:t>由此及彼</a:t>
            </a:r>
            <a:endParaRPr lang="zh-CN" altLang="en-US" sz="2000" b="1" dirty="0">
              <a:latin typeface="Corbel" panose="020B0503020204020204" pitchFamily="34" charset="0"/>
            </a:endParaRPr>
          </a:p>
        </p:txBody>
      </p:sp>
      <p:sp>
        <p:nvSpPr>
          <p:cNvPr id="15" name="云形标注 14"/>
          <p:cNvSpPr>
            <a:spLocks noChangeArrowheads="1"/>
          </p:cNvSpPr>
          <p:nvPr/>
        </p:nvSpPr>
        <p:spPr bwMode="auto">
          <a:xfrm>
            <a:off x="3636963" y="5368471"/>
            <a:ext cx="1871662" cy="1160463"/>
          </a:xfrm>
          <a:prstGeom prst="cloudCallout">
            <a:avLst>
              <a:gd name="adj1" fmla="val -21472"/>
              <a:gd name="adj2" fmla="val -101884"/>
            </a:avLst>
          </a:prstGeom>
          <a:solidFill>
            <a:srgbClr val="00B0F0"/>
          </a:solidFill>
          <a:ln w="9525" algn="ctr">
            <a:solidFill>
              <a:schemeClr val="tx1"/>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Corbel" panose="020B0503020204020204" pitchFamily="34" charset="0"/>
              </a:rPr>
              <a:t>就事论事就事论理</a:t>
            </a:r>
            <a:endParaRPr lang="zh-CN" altLang="en-US" sz="2000" b="1" dirty="0">
              <a:latin typeface="Corbel" panose="020B0503020204020204" pitchFamily="34" charset="0"/>
            </a:endParaRPr>
          </a:p>
        </p:txBody>
      </p:sp>
      <p:sp>
        <p:nvSpPr>
          <p:cNvPr id="16" name="云形标注 15"/>
          <p:cNvSpPr>
            <a:spLocks noChangeArrowheads="1"/>
          </p:cNvSpPr>
          <p:nvPr/>
        </p:nvSpPr>
        <p:spPr bwMode="auto">
          <a:xfrm>
            <a:off x="6474661" y="5368471"/>
            <a:ext cx="1873250" cy="1160462"/>
          </a:xfrm>
          <a:prstGeom prst="cloudCallout">
            <a:avLst>
              <a:gd name="adj1" fmla="val -21472"/>
              <a:gd name="adj2" fmla="val -101884"/>
            </a:avLst>
          </a:prstGeom>
          <a:solidFill>
            <a:srgbClr val="00B0F0"/>
          </a:solidFill>
          <a:ln w="9525" algn="ctr">
            <a:solidFill>
              <a:schemeClr val="tx1"/>
            </a:solid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Corbel" panose="020B0503020204020204" pitchFamily="34" charset="0"/>
              </a:rPr>
              <a:t>      </a:t>
            </a:r>
            <a:endParaRPr lang="en-US" altLang="zh-CN">
              <a:latin typeface="Corbel" panose="020B0503020204020204" pitchFamily="34" charset="0"/>
            </a:endParaRPr>
          </a:p>
          <a:p>
            <a:pPr eaLnBrk="1" hangingPunct="1"/>
            <a:r>
              <a:rPr lang="zh-CN" altLang="en-US" sz="2000" b="1">
                <a:latin typeface="Corbel" panose="020B0503020204020204" pitchFamily="34" charset="0"/>
              </a:rPr>
              <a:t>由此及彼</a:t>
            </a:r>
            <a:endParaRPr lang="zh-CN" altLang="en-US" sz="2000" b="1">
              <a:latin typeface="Corbel" panose="020B0503020204020204" pitchFamily="34" charset="0"/>
            </a:endParaRPr>
          </a:p>
        </p:txBody>
      </p:sp>
      <p:sp>
        <p:nvSpPr>
          <p:cNvPr id="17" name="云形标注 16"/>
          <p:cNvSpPr/>
          <p:nvPr/>
        </p:nvSpPr>
        <p:spPr>
          <a:xfrm>
            <a:off x="3482223" y="980728"/>
            <a:ext cx="3929063" cy="1071563"/>
          </a:xfrm>
          <a:prstGeom prst="cloudCallout">
            <a:avLst>
              <a:gd name="adj1" fmla="val -47549"/>
              <a:gd name="adj2" fmla="val 100813"/>
            </a:avLst>
          </a:prstGeom>
          <a:solidFill>
            <a:schemeClr val="accent2">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rgbClr val="FFFF00"/>
                </a:solidFill>
                <a:latin typeface="微软雅黑" panose="020B0503020204020204" charset="-122"/>
                <a:ea typeface="微软雅黑" panose="020B0503020204020204" charset="-122"/>
              </a:rPr>
              <a:t>三花齐放</a:t>
            </a:r>
            <a:endParaRPr lang="zh-CN" altLang="en-US" sz="2400" b="1" dirty="0">
              <a:solidFill>
                <a:srgbClr val="FFFF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1"/>
          <p:cNvSpPr>
            <a:spLocks noGrp="1"/>
          </p:cNvSpPr>
          <p:nvPr>
            <p:ph type="title"/>
          </p:nvPr>
        </p:nvSpPr>
        <p:spPr>
          <a:xfrm>
            <a:off x="539552" y="548680"/>
            <a:ext cx="8229600" cy="710952"/>
          </a:xfrm>
          <a:solidFill>
            <a:schemeClr val="accent3"/>
          </a:solidFill>
          <a:ln w="19050">
            <a:solidFill>
              <a:srgbClr val="00B0F0"/>
            </a:solidFill>
          </a:ln>
        </p:spPr>
        <p:txBody>
          <a:bodyPr>
            <a:normAutofit fontScale="90000"/>
          </a:bodyPr>
          <a:lstStyle/>
          <a:p>
            <a:pPr eaLnBrk="1" fontAlgn="auto" hangingPunct="1">
              <a:spcAft>
                <a:spcPts val="0"/>
              </a:spcAft>
              <a:defRPr/>
            </a:pPr>
            <a:r>
              <a:rPr lang="en-US" altLang="zh-CN" b="1" dirty="0" smtClean="0">
                <a:solidFill>
                  <a:srgbClr val="FF0000"/>
                </a:solidFill>
                <a:latin typeface="华文中宋" panose="02010600040101010101" pitchFamily="2" charset="-122"/>
                <a:ea typeface="华文中宋" panose="02010600040101010101" pitchFamily="2" charset="-122"/>
              </a:rPr>
              <a:t>2017</a:t>
            </a:r>
            <a:r>
              <a:rPr lang="zh-CN" altLang="en-US" b="1" dirty="0" smtClean="0">
                <a:solidFill>
                  <a:srgbClr val="FF0000"/>
                </a:solidFill>
                <a:latin typeface="华文中宋" panose="02010600040101010101" pitchFamily="2" charset="-122"/>
                <a:ea typeface="华文中宋" panose="02010600040101010101" pitchFamily="2" charset="-122"/>
              </a:rPr>
              <a:t>年全国新课标卷三套作文题目</a:t>
            </a:r>
            <a:endParaRPr lang="zh-CN" altLang="en-US" b="1" dirty="0" smtClean="0">
              <a:solidFill>
                <a:srgbClr val="FF0000"/>
              </a:solidFill>
              <a:latin typeface="华文中宋" panose="02010600040101010101" pitchFamily="2" charset="-122"/>
              <a:ea typeface="华文中宋" panose="02010600040101010101" pitchFamily="2" charset="-122"/>
            </a:endParaRPr>
          </a:p>
        </p:txBody>
      </p:sp>
      <p:sp>
        <p:nvSpPr>
          <p:cNvPr id="4" name="圆角矩形 3"/>
          <p:cNvSpPr/>
          <p:nvPr/>
        </p:nvSpPr>
        <p:spPr>
          <a:xfrm>
            <a:off x="6500813" y="1808534"/>
            <a:ext cx="2071687" cy="3000375"/>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000" b="1" dirty="0">
                <a:solidFill>
                  <a:schemeClr val="tx1"/>
                </a:solidFill>
                <a:latin typeface="Calibri" panose="020F0502020204030204" charset="0"/>
                <a:cs typeface="Times New Roman" panose="02020603050405020304" pitchFamily="18" charset="0"/>
              </a:rPr>
              <a:t> </a:t>
            </a:r>
            <a:r>
              <a:rPr lang="zh-CN" altLang="en-US" sz="2000" b="1" dirty="0" smtClean="0">
                <a:solidFill>
                  <a:schemeClr val="bg1"/>
                </a:solidFill>
                <a:latin typeface="Calibri" panose="020F0502020204030204" charset="0"/>
                <a:cs typeface="Times New Roman" panose="02020603050405020304" pitchFamily="18" charset="0"/>
              </a:rPr>
              <a:t>请</a:t>
            </a:r>
            <a:r>
              <a:rPr lang="zh-CN" altLang="en-US" sz="2000" b="1" dirty="0">
                <a:solidFill>
                  <a:schemeClr val="bg1"/>
                </a:solidFill>
                <a:latin typeface="Calibri" panose="020F0502020204030204" charset="0"/>
                <a:cs typeface="Times New Roman" panose="02020603050405020304" pitchFamily="18" charset="0"/>
              </a:rPr>
              <a:t>以“我看高考”或“我的高考”为副标题，写一篇文章。</a:t>
            </a:r>
            <a:endParaRPr lang="zh-CN" altLang="en-US" sz="2000" b="1" dirty="0">
              <a:solidFill>
                <a:schemeClr val="bg1"/>
              </a:solidFill>
            </a:endParaRPr>
          </a:p>
        </p:txBody>
      </p:sp>
      <p:sp>
        <p:nvSpPr>
          <p:cNvPr id="6" name="圆角矩形 5"/>
          <p:cNvSpPr/>
          <p:nvPr/>
        </p:nvSpPr>
        <p:spPr>
          <a:xfrm>
            <a:off x="899592" y="1772816"/>
            <a:ext cx="2214562" cy="3071812"/>
          </a:xfrm>
          <a:prstGeom prst="roundRect">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rPr>
              <a:t> </a:t>
            </a:r>
            <a:r>
              <a:rPr lang="zh-CN" altLang="en-US" sz="2000" b="1" dirty="0" smtClean="0">
                <a:solidFill>
                  <a:schemeClr val="bg1"/>
                </a:solidFill>
              </a:rPr>
              <a:t>给</a:t>
            </a:r>
            <a:r>
              <a:rPr lang="zh-CN" altLang="en-US" sz="2000" b="1" dirty="0">
                <a:solidFill>
                  <a:schemeClr val="bg1"/>
                </a:solidFill>
              </a:rPr>
              <a:t>出</a:t>
            </a:r>
            <a:r>
              <a:rPr lang="en-US" altLang="zh-CN" sz="2000" b="1" dirty="0">
                <a:solidFill>
                  <a:schemeClr val="bg1"/>
                </a:solidFill>
              </a:rPr>
              <a:t>12</a:t>
            </a:r>
            <a:r>
              <a:rPr lang="zh-CN" altLang="en-US" sz="2000" b="1" dirty="0">
                <a:solidFill>
                  <a:schemeClr val="bg1"/>
                </a:solidFill>
              </a:rPr>
              <a:t>个词语，</a:t>
            </a:r>
            <a:r>
              <a:rPr lang="zh-CN" altLang="en-US" sz="2000" b="1" dirty="0">
                <a:solidFill>
                  <a:schemeClr val="bg1"/>
                </a:solidFill>
                <a:latin typeface="Calibri" panose="020F0502020204030204" charset="0"/>
                <a:cs typeface="Times New Roman" panose="02020603050405020304" pitchFamily="18" charset="0"/>
              </a:rPr>
              <a:t>从中选择两三个关键词，写一篇文章帮助外国青年读懂中国</a:t>
            </a:r>
            <a:r>
              <a:rPr lang="en-US" altLang="zh-CN" sz="2000" b="1" dirty="0">
                <a:solidFill>
                  <a:schemeClr val="bg1"/>
                </a:solidFill>
                <a:latin typeface="Calibri" panose="020F0502020204030204" charset="0"/>
                <a:cs typeface="Times New Roman" panose="02020603050405020304" pitchFamily="18" charset="0"/>
              </a:rPr>
              <a:t>……</a:t>
            </a:r>
            <a:endParaRPr lang="zh-CN" altLang="en-US" sz="2000" b="1" dirty="0">
              <a:solidFill>
                <a:schemeClr val="bg1"/>
              </a:solidFill>
            </a:endParaRPr>
          </a:p>
        </p:txBody>
      </p:sp>
      <p:sp>
        <p:nvSpPr>
          <p:cNvPr id="8" name="圆角矩形 7"/>
          <p:cNvSpPr/>
          <p:nvPr/>
        </p:nvSpPr>
        <p:spPr>
          <a:xfrm>
            <a:off x="3419872" y="1772816"/>
            <a:ext cx="2786062" cy="3071812"/>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000" b="1" dirty="0">
                <a:solidFill>
                  <a:schemeClr val="tx1"/>
                </a:solidFill>
                <a:latin typeface="Calibri" panose="020F0502020204030204" charset="0"/>
                <a:cs typeface="Times New Roman" panose="02020603050405020304" pitchFamily="18" charset="0"/>
              </a:rPr>
              <a:t> </a:t>
            </a:r>
            <a:r>
              <a:rPr lang="zh-CN" altLang="en-US" sz="2000" b="1" dirty="0" smtClean="0">
                <a:solidFill>
                  <a:schemeClr val="bg1"/>
                </a:solidFill>
                <a:latin typeface="Calibri" panose="020F0502020204030204" charset="0"/>
                <a:cs typeface="Times New Roman" panose="02020603050405020304" pitchFamily="18" charset="0"/>
              </a:rPr>
              <a:t>给</a:t>
            </a:r>
            <a:r>
              <a:rPr lang="zh-CN" altLang="en-US" sz="2000" b="1" dirty="0">
                <a:solidFill>
                  <a:schemeClr val="bg1"/>
                </a:solidFill>
                <a:latin typeface="Calibri" panose="020F0502020204030204" charset="0"/>
                <a:cs typeface="Times New Roman" panose="02020603050405020304" pitchFamily="18" charset="0"/>
              </a:rPr>
              <a:t>出</a:t>
            </a:r>
            <a:r>
              <a:rPr lang="en-US" altLang="zh-CN" sz="2000" b="1" dirty="0">
                <a:solidFill>
                  <a:schemeClr val="bg1"/>
                </a:solidFill>
                <a:latin typeface="Calibri" panose="020F0502020204030204" charset="0"/>
                <a:cs typeface="Times New Roman" panose="02020603050405020304" pitchFamily="18" charset="0"/>
              </a:rPr>
              <a:t>6</a:t>
            </a:r>
            <a:r>
              <a:rPr lang="zh-CN" altLang="en-US" sz="2000" b="1" dirty="0">
                <a:solidFill>
                  <a:schemeClr val="bg1"/>
                </a:solidFill>
                <a:latin typeface="Calibri" panose="020F0502020204030204" charset="0"/>
                <a:cs typeface="Times New Roman" panose="02020603050405020304" pitchFamily="18" charset="0"/>
              </a:rPr>
              <a:t>句经典名句</a:t>
            </a:r>
            <a:r>
              <a:rPr lang="en-US" altLang="zh-CN" sz="2000" b="1" dirty="0">
                <a:solidFill>
                  <a:schemeClr val="bg1"/>
                </a:solidFill>
                <a:latin typeface="Calibri" panose="020F0502020204030204" charset="0"/>
                <a:cs typeface="Times New Roman" panose="02020603050405020304" pitchFamily="18" charset="0"/>
              </a:rPr>
              <a:t>……</a:t>
            </a:r>
            <a:r>
              <a:rPr lang="zh-CN" altLang="en-US" sz="2000" b="1" dirty="0">
                <a:solidFill>
                  <a:schemeClr val="bg1"/>
                </a:solidFill>
                <a:latin typeface="Calibri" panose="020F0502020204030204" charset="0"/>
                <a:cs typeface="Times New Roman" panose="02020603050405020304" pitchFamily="18" charset="0"/>
              </a:rPr>
              <a:t>感触与思考？请以其中两三句为基础确定立意，并合理引用，写一篇文章。</a:t>
            </a:r>
            <a:endParaRPr lang="zh-CN" altLang="en-US" sz="2000" b="1" dirty="0">
              <a:solidFill>
                <a:schemeClr val="bg1"/>
              </a:solidFill>
            </a:endParaRPr>
          </a:p>
        </p:txBody>
      </p:sp>
      <p:sp>
        <p:nvSpPr>
          <p:cNvPr id="9" name="椭圆形标注 8"/>
          <p:cNvSpPr/>
          <p:nvPr/>
        </p:nvSpPr>
        <p:spPr>
          <a:xfrm>
            <a:off x="6786562" y="5454651"/>
            <a:ext cx="1571625" cy="857250"/>
          </a:xfrm>
          <a:prstGeom prst="wedgeEllipseCallout">
            <a:avLst>
              <a:gd name="adj1" fmla="val 17068"/>
              <a:gd name="adj2" fmla="val -120859"/>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2017</a:t>
            </a:r>
            <a:r>
              <a:rPr lang="zh-CN" altLang="en-US" sz="1400" b="1" dirty="0" smtClean="0">
                <a:solidFill>
                  <a:srgbClr val="FF0000"/>
                </a:solidFill>
              </a:rPr>
              <a:t>年</a:t>
            </a:r>
            <a:r>
              <a:rPr lang="en-US" altLang="zh-CN" sz="1400" b="1" dirty="0" smtClean="0">
                <a:solidFill>
                  <a:srgbClr val="FF0000"/>
                </a:solidFill>
              </a:rPr>
              <a:t>Ⅲ</a:t>
            </a:r>
            <a:r>
              <a:rPr lang="zh-CN" altLang="en-US" sz="1400" b="1" dirty="0" smtClean="0">
                <a:solidFill>
                  <a:srgbClr val="FF0000"/>
                </a:solidFill>
              </a:rPr>
              <a:t>卷</a:t>
            </a:r>
            <a:r>
              <a:rPr lang="zh-CN" altLang="en-US" sz="1400" b="1" dirty="0">
                <a:solidFill>
                  <a:srgbClr val="FF0000"/>
                </a:solidFill>
              </a:rPr>
              <a:t>（标题作文）</a:t>
            </a:r>
            <a:endParaRPr lang="zh-CN" altLang="en-US" sz="1400" b="1" dirty="0">
              <a:solidFill>
                <a:srgbClr val="FF0000"/>
              </a:solidFill>
            </a:endParaRPr>
          </a:p>
        </p:txBody>
      </p:sp>
      <p:sp>
        <p:nvSpPr>
          <p:cNvPr id="12" name="椭圆形标注 11"/>
          <p:cNvSpPr/>
          <p:nvPr/>
        </p:nvSpPr>
        <p:spPr>
          <a:xfrm>
            <a:off x="1000125" y="5462588"/>
            <a:ext cx="2500313" cy="928688"/>
          </a:xfrm>
          <a:prstGeom prst="wedgeEllipseCallout">
            <a:avLst>
              <a:gd name="adj1" fmla="val 10760"/>
              <a:gd name="adj2" fmla="val -122632"/>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2017</a:t>
            </a:r>
            <a:r>
              <a:rPr lang="zh-CN" altLang="en-US" sz="1400" b="1" dirty="0" smtClean="0">
                <a:solidFill>
                  <a:srgbClr val="FF0000"/>
                </a:solidFill>
              </a:rPr>
              <a:t>年</a:t>
            </a:r>
            <a:r>
              <a:rPr lang="en-US" altLang="zh-CN" sz="1400" b="1" dirty="0" smtClean="0">
                <a:solidFill>
                  <a:srgbClr val="FF0000"/>
                </a:solidFill>
              </a:rPr>
              <a:t>Ⅰ</a:t>
            </a:r>
            <a:r>
              <a:rPr lang="zh-CN" altLang="en-US" sz="1400" b="1" dirty="0" smtClean="0">
                <a:solidFill>
                  <a:srgbClr val="FF0000"/>
                </a:solidFill>
              </a:rPr>
              <a:t>卷</a:t>
            </a:r>
            <a:endParaRPr lang="en-US" altLang="zh-CN" sz="1400" b="1" dirty="0">
              <a:solidFill>
                <a:srgbClr val="FF0000"/>
              </a:solidFill>
            </a:endParaRPr>
          </a:p>
          <a:p>
            <a:pPr algn="ctr" fontAlgn="auto">
              <a:spcBef>
                <a:spcPts val="0"/>
              </a:spcBef>
              <a:spcAft>
                <a:spcPts val="0"/>
              </a:spcAft>
              <a:defRPr/>
            </a:pPr>
            <a:r>
              <a:rPr lang="zh-CN" altLang="en-US" sz="1400" b="1" dirty="0">
                <a:solidFill>
                  <a:srgbClr val="FF0000"/>
                </a:solidFill>
              </a:rPr>
              <a:t>（任务驱动型作文）</a:t>
            </a:r>
            <a:endParaRPr lang="zh-CN" altLang="en-US" sz="1400" b="1" dirty="0">
              <a:solidFill>
                <a:srgbClr val="FF0000"/>
              </a:solidFill>
            </a:endParaRPr>
          </a:p>
        </p:txBody>
      </p:sp>
      <p:sp>
        <p:nvSpPr>
          <p:cNvPr id="13" name="椭圆形标注 12"/>
          <p:cNvSpPr/>
          <p:nvPr/>
        </p:nvSpPr>
        <p:spPr>
          <a:xfrm>
            <a:off x="4283968" y="5439871"/>
            <a:ext cx="1571625" cy="928687"/>
          </a:xfrm>
          <a:prstGeom prst="wedgeEllipseCallout">
            <a:avLst>
              <a:gd name="adj1" fmla="val 19954"/>
              <a:gd name="adj2" fmla="val -114274"/>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2017</a:t>
            </a:r>
            <a:r>
              <a:rPr lang="zh-CN" altLang="en-US" sz="1400" b="1" dirty="0" smtClean="0">
                <a:solidFill>
                  <a:srgbClr val="FF0000"/>
                </a:solidFill>
              </a:rPr>
              <a:t>年</a:t>
            </a:r>
            <a:r>
              <a:rPr lang="en-US" altLang="zh-CN" sz="1400" b="1" dirty="0" smtClean="0">
                <a:solidFill>
                  <a:srgbClr val="FF0000"/>
                </a:solidFill>
              </a:rPr>
              <a:t>Ⅱ</a:t>
            </a:r>
            <a:r>
              <a:rPr lang="zh-CN" altLang="en-US" sz="1400" b="1" dirty="0" smtClean="0">
                <a:solidFill>
                  <a:srgbClr val="FF0000"/>
                </a:solidFill>
              </a:rPr>
              <a:t>卷</a:t>
            </a:r>
            <a:r>
              <a:rPr lang="zh-CN" altLang="en-US" sz="1400" b="1" dirty="0">
                <a:solidFill>
                  <a:srgbClr val="FF0000"/>
                </a:solidFill>
              </a:rPr>
              <a:t>（材料作文）</a:t>
            </a:r>
            <a:endParaRPr lang="zh-CN" altLang="en-US" sz="1400" b="1" dirty="0">
              <a:solidFill>
                <a:srgbClr val="FF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1"/>
          <p:cNvSpPr>
            <a:spLocks noGrp="1"/>
          </p:cNvSpPr>
          <p:nvPr>
            <p:ph type="title"/>
          </p:nvPr>
        </p:nvSpPr>
        <p:spPr>
          <a:xfrm>
            <a:off x="590872" y="188640"/>
            <a:ext cx="8229600" cy="710952"/>
          </a:xfrm>
          <a:solidFill>
            <a:schemeClr val="accent3"/>
          </a:solidFill>
          <a:ln w="19050">
            <a:solidFill>
              <a:srgbClr val="00B0F0"/>
            </a:solidFill>
          </a:ln>
        </p:spPr>
        <p:txBody>
          <a:bodyPr>
            <a:normAutofit fontScale="90000"/>
          </a:bodyPr>
          <a:lstStyle/>
          <a:p>
            <a:pPr eaLnBrk="1" fontAlgn="auto" hangingPunct="1">
              <a:spcAft>
                <a:spcPts val="0"/>
              </a:spcAft>
              <a:defRPr/>
            </a:pPr>
            <a:r>
              <a:rPr lang="en-US" altLang="zh-CN" b="1" dirty="0" smtClean="0">
                <a:solidFill>
                  <a:srgbClr val="FF0000"/>
                </a:solidFill>
                <a:latin typeface="华文中宋" panose="02010600040101010101" pitchFamily="2" charset="-122"/>
                <a:ea typeface="华文中宋" panose="02010600040101010101" pitchFamily="2" charset="-122"/>
              </a:rPr>
              <a:t>2018</a:t>
            </a:r>
            <a:r>
              <a:rPr lang="zh-CN" altLang="en-US" b="1" dirty="0" smtClean="0">
                <a:solidFill>
                  <a:srgbClr val="FF0000"/>
                </a:solidFill>
                <a:latin typeface="华文中宋" panose="02010600040101010101" pitchFamily="2" charset="-122"/>
                <a:ea typeface="华文中宋" panose="02010600040101010101" pitchFamily="2" charset="-122"/>
              </a:rPr>
              <a:t>年全国新课标卷三套作文题目</a:t>
            </a:r>
            <a:endParaRPr lang="zh-CN" altLang="en-US" b="1" dirty="0" smtClean="0">
              <a:solidFill>
                <a:srgbClr val="FF0000"/>
              </a:solidFill>
              <a:latin typeface="华文中宋" panose="02010600040101010101" pitchFamily="2" charset="-122"/>
              <a:ea typeface="华文中宋" panose="02010600040101010101" pitchFamily="2" charset="-122"/>
            </a:endParaRPr>
          </a:p>
        </p:txBody>
      </p:sp>
      <p:sp>
        <p:nvSpPr>
          <p:cNvPr id="4" name="圆角矩形 3"/>
          <p:cNvSpPr/>
          <p:nvPr/>
        </p:nvSpPr>
        <p:spPr>
          <a:xfrm>
            <a:off x="6228184" y="1196752"/>
            <a:ext cx="2736305" cy="4104456"/>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000" b="1" dirty="0">
                <a:solidFill>
                  <a:schemeClr val="tx1"/>
                </a:solidFill>
                <a:latin typeface="Calibri" panose="020F0502020204030204" charset="0"/>
                <a:cs typeface="Times New Roman" panose="02020603050405020304" pitchFamily="18" charset="0"/>
              </a:rPr>
              <a:t> </a:t>
            </a:r>
            <a:r>
              <a:rPr lang="zh-CN" altLang="en-US" sz="2000" b="1" dirty="0"/>
              <a:t> </a:t>
            </a:r>
            <a:r>
              <a:rPr lang="zh-CN" altLang="en-US" b="1" dirty="0"/>
              <a:t>材料作文：围绕以下三个标语写作，</a:t>
            </a:r>
            <a:r>
              <a:rPr lang="en-US" altLang="zh-CN" b="1" dirty="0"/>
              <a:t>1981</a:t>
            </a:r>
            <a:r>
              <a:rPr lang="zh-CN" altLang="en-US" b="1" dirty="0"/>
              <a:t>年深圳特区时间就是金钱，效率就是生命；</a:t>
            </a:r>
            <a:r>
              <a:rPr lang="en-US" altLang="zh-CN" b="1" dirty="0"/>
              <a:t>2005</a:t>
            </a:r>
            <a:r>
              <a:rPr lang="zh-CN" altLang="en-US" b="1" dirty="0"/>
              <a:t>年浙江绿水青山就是金山银山；</a:t>
            </a:r>
            <a:r>
              <a:rPr lang="en-US" altLang="zh-CN" b="1" dirty="0"/>
              <a:t>2017</a:t>
            </a:r>
            <a:r>
              <a:rPr lang="zh-CN" altLang="en-US" b="1" dirty="0"/>
              <a:t>年雄安走好我们这一代的长征路，选好角度、确定立意、文体不限 ，写一篇不少于</a:t>
            </a:r>
            <a:r>
              <a:rPr lang="en-US" altLang="zh-CN" b="1" dirty="0"/>
              <a:t>800</a:t>
            </a:r>
            <a:r>
              <a:rPr lang="zh-CN" altLang="en-US" b="1" dirty="0"/>
              <a:t>字的文章。</a:t>
            </a:r>
            <a:endParaRPr lang="zh-CN" altLang="en-US" b="1" dirty="0">
              <a:solidFill>
                <a:schemeClr val="bg1"/>
              </a:solidFill>
            </a:endParaRPr>
          </a:p>
        </p:txBody>
      </p:sp>
      <p:sp>
        <p:nvSpPr>
          <p:cNvPr id="6" name="圆角矩形 5"/>
          <p:cNvSpPr/>
          <p:nvPr/>
        </p:nvSpPr>
        <p:spPr>
          <a:xfrm>
            <a:off x="251520" y="1213217"/>
            <a:ext cx="2502594" cy="4104456"/>
          </a:xfrm>
          <a:prstGeom prst="roundRect">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tx1"/>
                </a:solidFill>
              </a:rPr>
              <a:t> </a:t>
            </a:r>
            <a:r>
              <a:rPr lang="zh-CN" altLang="en-US" sz="2000" dirty="0"/>
              <a:t> </a:t>
            </a:r>
            <a:r>
              <a:rPr lang="zh-CN" altLang="en-US" sz="2000" b="1" dirty="0"/>
              <a:t>材料作文：大致给了中国</a:t>
            </a:r>
            <a:r>
              <a:rPr lang="en-US" altLang="zh-CN" sz="2000" b="1" dirty="0"/>
              <a:t>2000</a:t>
            </a:r>
            <a:r>
              <a:rPr lang="zh-CN" altLang="en-US" sz="2000" b="1" dirty="0"/>
              <a:t>年至今发生的一些事情、中国取得的一些成就，有</a:t>
            </a:r>
            <a:r>
              <a:rPr lang="en-US" altLang="zh-CN" sz="2000" b="1" dirty="0"/>
              <a:t>7</a:t>
            </a:r>
            <a:r>
              <a:rPr lang="zh-CN" altLang="en-US" sz="2000" b="1" dirty="0"/>
              <a:t>、</a:t>
            </a:r>
            <a:r>
              <a:rPr lang="en-US" altLang="zh-CN" sz="2000" b="1" dirty="0"/>
              <a:t>8</a:t>
            </a:r>
            <a:r>
              <a:rPr lang="zh-CN" altLang="en-US" sz="2000" b="1" dirty="0"/>
              <a:t>个事例，选择角度写一篇文章，想像一下这封信可以封存到时空胶囊内，给</a:t>
            </a:r>
            <a:r>
              <a:rPr lang="en-US" altLang="zh-CN" sz="2000" b="1" dirty="0"/>
              <a:t>2035</a:t>
            </a:r>
            <a:r>
              <a:rPr lang="zh-CN" altLang="en-US" sz="2000" b="1" dirty="0"/>
              <a:t>年</a:t>
            </a:r>
            <a:r>
              <a:rPr lang="en-US" altLang="zh-CN" sz="2000" b="1" dirty="0"/>
              <a:t>18</a:t>
            </a:r>
            <a:r>
              <a:rPr lang="zh-CN" altLang="en-US" sz="2000" b="1" dirty="0"/>
              <a:t>岁的人读。</a:t>
            </a:r>
            <a:endParaRPr lang="zh-CN" altLang="en-US" sz="2000" b="1" dirty="0">
              <a:solidFill>
                <a:schemeClr val="bg1"/>
              </a:solidFill>
            </a:endParaRPr>
          </a:p>
        </p:txBody>
      </p:sp>
      <p:sp>
        <p:nvSpPr>
          <p:cNvPr id="8" name="圆角矩形 7"/>
          <p:cNvSpPr/>
          <p:nvPr/>
        </p:nvSpPr>
        <p:spPr>
          <a:xfrm>
            <a:off x="2915816" y="1196752"/>
            <a:ext cx="3092040" cy="4104456"/>
          </a:xfrm>
          <a:prstGeom prst="round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000" b="1" dirty="0">
                <a:solidFill>
                  <a:schemeClr val="tx1"/>
                </a:solidFill>
                <a:latin typeface="Calibri" panose="020F0502020204030204" charset="0"/>
                <a:cs typeface="Times New Roman" panose="02020603050405020304" pitchFamily="18" charset="0"/>
              </a:rPr>
              <a:t> </a:t>
            </a:r>
            <a:r>
              <a:rPr lang="zh-CN" altLang="en-US" sz="2000" dirty="0"/>
              <a:t> </a:t>
            </a:r>
            <a:r>
              <a:rPr lang="zh-CN" altLang="en-US" b="1" dirty="0"/>
              <a:t>素材：二战期间战斗机防护，多数人认为，应该在机身中弹多的地方加强防护。但有一位专家认为，应该注意防护弹痕少的地方。如果这部分有重创，后果会非常严重。而往往这部分数据会被忽略。事实证明，专家是正确的。请考生结合材料进行分析。自定立意、自拟标题，写</a:t>
            </a:r>
            <a:r>
              <a:rPr lang="zh-CN" altLang="en-US" b="1" dirty="0" smtClean="0"/>
              <a:t>一篇作文</a:t>
            </a:r>
            <a:r>
              <a:rPr lang="zh-CN" altLang="en-US" sz="2000" dirty="0"/>
              <a:t>。 </a:t>
            </a:r>
            <a:endParaRPr lang="zh-CN" altLang="en-US" sz="2000" b="1" dirty="0">
              <a:solidFill>
                <a:schemeClr val="bg1"/>
              </a:solidFill>
            </a:endParaRPr>
          </a:p>
        </p:txBody>
      </p:sp>
      <p:sp>
        <p:nvSpPr>
          <p:cNvPr id="9" name="椭圆形标注 8"/>
          <p:cNvSpPr/>
          <p:nvPr/>
        </p:nvSpPr>
        <p:spPr>
          <a:xfrm>
            <a:off x="6517671" y="5999573"/>
            <a:ext cx="1571625" cy="857250"/>
          </a:xfrm>
          <a:prstGeom prst="wedgeEllipseCallout">
            <a:avLst>
              <a:gd name="adj1" fmla="val 17068"/>
              <a:gd name="adj2" fmla="val -120859"/>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2018</a:t>
            </a:r>
            <a:r>
              <a:rPr lang="zh-CN" altLang="en-US" sz="1400" b="1" dirty="0" smtClean="0">
                <a:solidFill>
                  <a:srgbClr val="FF0000"/>
                </a:solidFill>
              </a:rPr>
              <a:t>年</a:t>
            </a:r>
            <a:r>
              <a:rPr lang="en-US" altLang="zh-CN" sz="1400" b="1" dirty="0" smtClean="0">
                <a:solidFill>
                  <a:srgbClr val="FF0000"/>
                </a:solidFill>
              </a:rPr>
              <a:t>Ⅲ</a:t>
            </a:r>
            <a:r>
              <a:rPr lang="zh-CN" altLang="en-US" sz="1400" b="1" dirty="0" smtClean="0">
                <a:solidFill>
                  <a:srgbClr val="FF0000"/>
                </a:solidFill>
              </a:rPr>
              <a:t>卷</a:t>
            </a:r>
            <a:r>
              <a:rPr lang="zh-CN" altLang="en-US" sz="1400" b="1" dirty="0">
                <a:solidFill>
                  <a:srgbClr val="FF0000"/>
                </a:solidFill>
              </a:rPr>
              <a:t>（标题作文）</a:t>
            </a:r>
            <a:endParaRPr lang="zh-CN" altLang="en-US" sz="1400" b="1" dirty="0">
              <a:solidFill>
                <a:srgbClr val="FF0000"/>
              </a:solidFill>
            </a:endParaRPr>
          </a:p>
        </p:txBody>
      </p:sp>
      <p:sp>
        <p:nvSpPr>
          <p:cNvPr id="12" name="椭圆形标注 11"/>
          <p:cNvSpPr/>
          <p:nvPr/>
        </p:nvSpPr>
        <p:spPr>
          <a:xfrm>
            <a:off x="415503" y="5906457"/>
            <a:ext cx="2500313" cy="928688"/>
          </a:xfrm>
          <a:prstGeom prst="wedgeEllipseCallout">
            <a:avLst>
              <a:gd name="adj1" fmla="val 10760"/>
              <a:gd name="adj2" fmla="val -122632"/>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2018</a:t>
            </a:r>
            <a:r>
              <a:rPr lang="zh-CN" altLang="en-US" sz="1400" b="1" dirty="0" smtClean="0">
                <a:solidFill>
                  <a:srgbClr val="FF0000"/>
                </a:solidFill>
              </a:rPr>
              <a:t>年</a:t>
            </a:r>
            <a:r>
              <a:rPr lang="en-US" altLang="zh-CN" sz="1400" b="1" dirty="0" smtClean="0">
                <a:solidFill>
                  <a:srgbClr val="FF0000"/>
                </a:solidFill>
              </a:rPr>
              <a:t>Ⅰ</a:t>
            </a:r>
            <a:r>
              <a:rPr lang="zh-CN" altLang="en-US" sz="1400" b="1" dirty="0" smtClean="0">
                <a:solidFill>
                  <a:srgbClr val="FF0000"/>
                </a:solidFill>
              </a:rPr>
              <a:t>卷</a:t>
            </a:r>
            <a:endParaRPr lang="en-US" altLang="zh-CN" sz="1400" b="1" dirty="0">
              <a:solidFill>
                <a:srgbClr val="FF0000"/>
              </a:solidFill>
            </a:endParaRPr>
          </a:p>
          <a:p>
            <a:pPr algn="ctr" fontAlgn="auto">
              <a:spcBef>
                <a:spcPts val="0"/>
              </a:spcBef>
              <a:spcAft>
                <a:spcPts val="0"/>
              </a:spcAft>
              <a:defRPr/>
            </a:pPr>
            <a:r>
              <a:rPr lang="zh-CN" altLang="en-US" sz="1400" b="1" dirty="0" smtClean="0">
                <a:solidFill>
                  <a:srgbClr val="FF0000"/>
                </a:solidFill>
              </a:rPr>
              <a:t>（材料作文</a:t>
            </a:r>
            <a:r>
              <a:rPr lang="zh-CN" altLang="en-US" sz="1400" b="1" dirty="0">
                <a:solidFill>
                  <a:srgbClr val="FF0000"/>
                </a:solidFill>
              </a:rPr>
              <a:t>）</a:t>
            </a:r>
            <a:endParaRPr lang="zh-CN" altLang="en-US" sz="1400" b="1" dirty="0">
              <a:solidFill>
                <a:srgbClr val="FF0000"/>
              </a:solidFill>
            </a:endParaRPr>
          </a:p>
        </p:txBody>
      </p:sp>
      <p:sp>
        <p:nvSpPr>
          <p:cNvPr id="13" name="椭圆形标注 12"/>
          <p:cNvSpPr/>
          <p:nvPr/>
        </p:nvSpPr>
        <p:spPr>
          <a:xfrm>
            <a:off x="3676023" y="5963854"/>
            <a:ext cx="1571625" cy="928687"/>
          </a:xfrm>
          <a:prstGeom prst="wedgeEllipseCallout">
            <a:avLst>
              <a:gd name="adj1" fmla="val 19954"/>
              <a:gd name="adj2" fmla="val -114274"/>
            </a:avLst>
          </a:prstGeom>
          <a:solidFill>
            <a:srgbClr val="FFFF00"/>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b="1" dirty="0" smtClean="0">
                <a:solidFill>
                  <a:srgbClr val="FF0000"/>
                </a:solidFill>
              </a:rPr>
              <a:t>2018</a:t>
            </a:r>
            <a:r>
              <a:rPr lang="zh-CN" altLang="en-US" sz="1400" b="1" dirty="0" smtClean="0">
                <a:solidFill>
                  <a:srgbClr val="FF0000"/>
                </a:solidFill>
              </a:rPr>
              <a:t>年</a:t>
            </a:r>
            <a:r>
              <a:rPr lang="en-US" altLang="zh-CN" sz="1400" b="1" dirty="0" smtClean="0">
                <a:solidFill>
                  <a:srgbClr val="FF0000"/>
                </a:solidFill>
              </a:rPr>
              <a:t>Ⅱ</a:t>
            </a:r>
            <a:r>
              <a:rPr lang="zh-CN" altLang="en-US" sz="1400" b="1" dirty="0" smtClean="0">
                <a:solidFill>
                  <a:srgbClr val="FF0000"/>
                </a:solidFill>
              </a:rPr>
              <a:t>卷</a:t>
            </a:r>
            <a:r>
              <a:rPr lang="zh-CN" altLang="en-US" sz="1400" b="1" dirty="0">
                <a:solidFill>
                  <a:srgbClr val="FF0000"/>
                </a:solidFill>
              </a:rPr>
              <a:t>（材料作文）</a:t>
            </a:r>
            <a:endParaRPr lang="zh-CN" altLang="en-US" sz="1400" b="1" dirty="0">
              <a:solidFill>
                <a:srgbClr val="FF0000"/>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57313" y="2571750"/>
            <a:ext cx="2071687" cy="1714500"/>
          </a:xfrm>
          <a:prstGeom prst="ellipse">
            <a:avLst/>
          </a:prstGeom>
          <a:solidFill>
            <a:schemeClr val="tx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b="1" dirty="0"/>
              <a:t>变</a:t>
            </a:r>
            <a:endParaRPr lang="zh-CN" altLang="en-US" sz="5400" b="1" dirty="0"/>
          </a:p>
        </p:txBody>
      </p:sp>
      <p:sp>
        <p:nvSpPr>
          <p:cNvPr id="5" name="圆角矩形标注 4"/>
          <p:cNvSpPr/>
          <p:nvPr/>
        </p:nvSpPr>
        <p:spPr>
          <a:xfrm>
            <a:off x="4572000" y="571500"/>
            <a:ext cx="3929063" cy="2000250"/>
          </a:xfrm>
          <a:prstGeom prst="wedgeRoundRectCallout">
            <a:avLst>
              <a:gd name="adj1" fmla="val 1727"/>
              <a:gd name="adj2" fmla="val 49905"/>
              <a:gd name="adj3" fmla="val 16667"/>
            </a:avLst>
          </a:prstGeom>
          <a:solidFill>
            <a:schemeClr val="tx1">
              <a:lumMod val="75000"/>
              <a:lumOff val="25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b="1" dirty="0">
                <a:solidFill>
                  <a:srgbClr val="FFFF00"/>
                </a:solidFill>
              </a:rPr>
              <a:t>时文</a:t>
            </a:r>
            <a:endParaRPr lang="zh-CN" altLang="en-US" sz="3600" b="1" dirty="0">
              <a:solidFill>
                <a:srgbClr val="FFFF00"/>
              </a:solidFill>
            </a:endParaRPr>
          </a:p>
        </p:txBody>
      </p:sp>
      <p:sp>
        <p:nvSpPr>
          <p:cNvPr id="7" name="圆角矩形 6"/>
          <p:cNvSpPr/>
          <p:nvPr/>
        </p:nvSpPr>
        <p:spPr>
          <a:xfrm>
            <a:off x="4644008" y="3356992"/>
            <a:ext cx="4071938" cy="2071688"/>
          </a:xfrm>
          <a:prstGeom prst="roundRect">
            <a:avLst/>
          </a:prstGeom>
          <a:solidFill>
            <a:schemeClr val="tx1">
              <a:lumMod val="75000"/>
              <a:lumOff val="25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FFFF00"/>
                </a:solidFill>
              </a:rPr>
              <a:t>有文化意味的“材料作文”</a:t>
            </a:r>
            <a:endParaRPr lang="en-US" altLang="zh-CN" sz="2000" b="1" dirty="0">
              <a:solidFill>
                <a:srgbClr val="FFFF00"/>
              </a:solidFill>
            </a:endParaRPr>
          </a:p>
          <a:p>
            <a:pPr algn="ctr">
              <a:defRPr/>
            </a:pPr>
            <a:endParaRPr lang="en-US" altLang="zh-CN" sz="2000" b="1" dirty="0">
              <a:solidFill>
                <a:srgbClr val="FFFF00"/>
              </a:solidFill>
            </a:endParaRPr>
          </a:p>
          <a:p>
            <a:pPr algn="ctr">
              <a:defRPr/>
            </a:pPr>
            <a:r>
              <a:rPr lang="zh-CN" altLang="en-US" sz="2800" b="1" dirty="0">
                <a:solidFill>
                  <a:srgbClr val="FFFF00"/>
                </a:solidFill>
                <a:latin typeface="微软雅黑" panose="020B0503020204020204" charset="-122"/>
                <a:ea typeface="微软雅黑" panose="020B0503020204020204" charset="-122"/>
              </a:rPr>
              <a:t>所见所闻所思所感</a:t>
            </a:r>
            <a:endParaRPr lang="zh-CN" altLang="en-US" sz="2800" b="1" dirty="0">
              <a:solidFill>
                <a:srgbClr val="FFFF00"/>
              </a:solidFill>
              <a:latin typeface="微软雅黑" panose="020B0503020204020204" charset="-122"/>
              <a:ea typeface="微软雅黑" panose="020B0503020204020204" charset="-122"/>
            </a:endParaRPr>
          </a:p>
        </p:txBody>
      </p:sp>
      <p:sp>
        <p:nvSpPr>
          <p:cNvPr id="8" name="下箭头 7"/>
          <p:cNvSpPr/>
          <p:nvPr/>
        </p:nvSpPr>
        <p:spPr>
          <a:xfrm>
            <a:off x="6003240" y="2579633"/>
            <a:ext cx="1357313" cy="705351"/>
          </a:xfrm>
          <a:prstGeom prst="downArrow">
            <a:avLst/>
          </a:prstGeom>
          <a:solidFill>
            <a:schemeClr val="tx1">
              <a:lumMod val="75000"/>
              <a:lumOff val="25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云形标注 8"/>
          <p:cNvSpPr/>
          <p:nvPr/>
        </p:nvSpPr>
        <p:spPr>
          <a:xfrm>
            <a:off x="323528" y="-31349"/>
            <a:ext cx="3786187" cy="1928813"/>
          </a:xfrm>
          <a:prstGeom prst="cloudCallout">
            <a:avLst>
              <a:gd name="adj1" fmla="val 65433"/>
              <a:gd name="adj2" fmla="val 15019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latin typeface="微软雅黑" panose="020B0503020204020204" charset="-122"/>
                <a:ea typeface="微软雅黑" panose="020B0503020204020204" charset="-122"/>
              </a:rPr>
              <a:t>2019</a:t>
            </a:r>
            <a:r>
              <a:rPr lang="zh-CN" altLang="en-US" sz="2400" b="1" dirty="0" smtClean="0">
                <a:latin typeface="微软雅黑" panose="020B0503020204020204" charset="-122"/>
                <a:ea typeface="微软雅黑" panose="020B0503020204020204" charset="-122"/>
              </a:rPr>
              <a:t>年</a:t>
            </a:r>
            <a:endParaRPr lang="en-US" altLang="zh-CN" sz="2400" b="1" dirty="0">
              <a:latin typeface="微软雅黑" panose="020B0503020204020204" charset="-122"/>
              <a:ea typeface="微软雅黑" panose="020B0503020204020204" charset="-122"/>
            </a:endParaRPr>
          </a:p>
          <a:p>
            <a:pPr algn="ctr">
              <a:defRPr/>
            </a:pPr>
            <a:r>
              <a:rPr lang="zh-CN" altLang="en-US" sz="3200" b="1" dirty="0">
                <a:latin typeface="微软雅黑" panose="020B0503020204020204" charset="-122"/>
                <a:ea typeface="微软雅黑" panose="020B0503020204020204" charset="-122"/>
              </a:rPr>
              <a:t>命题趋势</a:t>
            </a:r>
            <a:endParaRPr lang="zh-CN" altLang="en-US" sz="3200" b="1" dirty="0">
              <a:latin typeface="微软雅黑" panose="020B0503020204020204" charset="-122"/>
              <a:ea typeface="微软雅黑" panose="020B0503020204020204" charset="-122"/>
            </a:endParaRPr>
          </a:p>
        </p:txBody>
      </p:sp>
      <p:sp>
        <p:nvSpPr>
          <p:cNvPr id="10" name="云形标注 9"/>
          <p:cNvSpPr/>
          <p:nvPr/>
        </p:nvSpPr>
        <p:spPr>
          <a:xfrm>
            <a:off x="0" y="5633864"/>
            <a:ext cx="9144000" cy="1224136"/>
          </a:xfrm>
          <a:prstGeom prst="cloudCallout">
            <a:avLst>
              <a:gd name="adj1" fmla="val 644"/>
              <a:gd name="adj2" fmla="val -9473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rPr>
              <a:t>贴近现实，</a:t>
            </a:r>
            <a:r>
              <a:rPr lang="zh-CN" altLang="zh-CN" sz="3200" b="1" dirty="0">
                <a:solidFill>
                  <a:srgbClr val="FF0000"/>
                </a:solidFill>
              </a:rPr>
              <a:t>辨证</a:t>
            </a:r>
            <a:r>
              <a:rPr lang="zh-CN" altLang="zh-CN" sz="3200" b="1" dirty="0" smtClean="0">
                <a:solidFill>
                  <a:srgbClr val="FF0000"/>
                </a:solidFill>
              </a:rPr>
              <a:t>思考</a:t>
            </a:r>
            <a:r>
              <a:rPr lang="zh-CN" altLang="en-US" sz="3200" b="1" dirty="0" smtClean="0">
                <a:solidFill>
                  <a:srgbClr val="FF0000"/>
                </a:solidFill>
              </a:rPr>
              <a:t>，注重文化</a:t>
            </a:r>
            <a:endParaRPr lang="zh-CN" altLang="zh-CN"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0"/>
            <a:ext cx="8064896" cy="932723"/>
          </a:xfrm>
          <a:solidFill>
            <a:schemeClr val="accent3">
              <a:lumMod val="60000"/>
              <a:lumOff val="40000"/>
            </a:schemeClr>
          </a:solidFill>
        </p:spPr>
        <p:txBody>
          <a:bodyPr>
            <a:normAutofit/>
          </a:bodyPr>
          <a:lstStyle/>
          <a:p>
            <a:r>
              <a:rPr lang="en-US" altLang="zh-CN" b="1" dirty="0">
                <a:solidFill>
                  <a:srgbClr val="0000FF"/>
                </a:solidFill>
                <a:latin typeface="华文琥珀" pitchFamily="2" charset="-122"/>
                <a:ea typeface="华文琥珀" pitchFamily="2" charset="-122"/>
              </a:rPr>
              <a:t>㈠</a:t>
            </a:r>
            <a:r>
              <a:rPr lang="zh-CN" altLang="en-US" b="1" dirty="0">
                <a:solidFill>
                  <a:srgbClr val="0000FF"/>
                </a:solidFill>
                <a:latin typeface="华文琥珀" pitchFamily="2" charset="-122"/>
                <a:ea typeface="华文琥珀" pitchFamily="2" charset="-122"/>
              </a:rPr>
              <a:t>了解高考政策</a:t>
            </a:r>
            <a:endParaRPr lang="zh-CN" altLang="en-US"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p:txBody>
          <a:bodyPr/>
          <a:lstStyle/>
          <a:p>
            <a:endParaRPr lang="zh-CN" altLang="en-US" dirty="0"/>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714" y="932723"/>
            <a:ext cx="9144000" cy="5925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8138" y="-196850"/>
            <a:ext cx="9607551" cy="760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7463" y="-15875"/>
            <a:ext cx="9161463" cy="6873875"/>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52434"/>
              </a:solidFill>
            </a:endParaRPr>
          </a:p>
        </p:txBody>
      </p:sp>
      <p:grpSp>
        <p:nvGrpSpPr>
          <p:cNvPr id="2" name="组合 14"/>
          <p:cNvGrpSpPr/>
          <p:nvPr/>
        </p:nvGrpSpPr>
        <p:grpSpPr bwMode="auto">
          <a:xfrm>
            <a:off x="-17463" y="-15875"/>
            <a:ext cx="9161463" cy="4079875"/>
            <a:chOff x="-22332" y="-15160"/>
            <a:chExt cx="12214332" cy="4079160"/>
          </a:xfrm>
          <a:solidFill>
            <a:schemeClr val="tx1"/>
          </a:solidFill>
        </p:grpSpPr>
        <p:sp>
          <p:nvSpPr>
            <p:cNvPr id="7" name="等腰三角形 6"/>
            <p:cNvSpPr/>
            <p:nvPr/>
          </p:nvSpPr>
          <p:spPr>
            <a:xfrm flipV="1">
              <a:off x="-22332" y="-15160"/>
              <a:ext cx="12214332" cy="3934723"/>
            </a:xfrm>
            <a:prstGeom prst="triangle">
              <a:avLst>
                <a:gd name="adj" fmla="val 60576"/>
              </a:avLst>
            </a:prstGeom>
            <a:gr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5" name="等腰三角形 4"/>
            <p:cNvSpPr/>
            <p:nvPr/>
          </p:nvSpPr>
          <p:spPr>
            <a:xfrm flipV="1">
              <a:off x="-22332" y="-15160"/>
              <a:ext cx="12214332" cy="4079160"/>
            </a:xfrm>
            <a:prstGeom prst="triangle">
              <a:avLst/>
            </a:prstGeom>
            <a:grp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4" name="等腰三角形 13"/>
            <p:cNvSpPr/>
            <p:nvPr/>
          </p:nvSpPr>
          <p:spPr>
            <a:xfrm rot="10800000">
              <a:off x="5791699" y="3611642"/>
              <a:ext cx="609552" cy="161897"/>
            </a:xfrm>
            <a:prstGeom prst="triangle">
              <a:avLst/>
            </a:prstGeom>
            <a:grpFill/>
            <a:ln>
              <a:solidFill>
                <a:srgbClr val="C01C2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3" name="组合 10"/>
          <p:cNvGrpSpPr/>
          <p:nvPr/>
        </p:nvGrpSpPr>
        <p:grpSpPr>
          <a:xfrm>
            <a:off x="2002972" y="428604"/>
            <a:ext cx="5159828" cy="1416220"/>
            <a:chOff x="4909310" y="725714"/>
            <a:chExt cx="2369604" cy="852861"/>
          </a:xfrm>
          <a:solidFill>
            <a:schemeClr val="bg1"/>
          </a:solidFill>
          <a:effectLst>
            <a:outerShdw blurRad="50800" dist="38100" dir="5400000" algn="t" rotWithShape="0">
              <a:prstClr val="black">
                <a:alpha val="40000"/>
              </a:prstClr>
            </a:outerShdw>
          </a:effectLst>
        </p:grpSpPr>
        <p:sp>
          <p:nvSpPr>
            <p:cNvPr id="8" name="椭圆 7"/>
            <p:cNvSpPr/>
            <p:nvPr/>
          </p:nvSpPr>
          <p:spPr>
            <a:xfrm>
              <a:off x="4909310" y="725714"/>
              <a:ext cx="852861" cy="852861"/>
            </a:xfrm>
            <a:prstGeom prst="ellipse">
              <a:avLst/>
            </a:prstGeom>
            <a:grpFill/>
            <a:ln>
              <a:solidFill>
                <a:srgbClr val="25243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椭圆 8"/>
            <p:cNvSpPr/>
            <p:nvPr/>
          </p:nvSpPr>
          <p:spPr>
            <a:xfrm>
              <a:off x="6426053" y="725714"/>
              <a:ext cx="852861" cy="852861"/>
            </a:xfrm>
            <a:prstGeom prst="ellipse">
              <a:avLst/>
            </a:prstGeom>
            <a:grpFill/>
            <a:ln>
              <a:solidFill>
                <a:srgbClr val="25243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0" name="矩形 9"/>
            <p:cNvSpPr/>
            <p:nvPr/>
          </p:nvSpPr>
          <p:spPr>
            <a:xfrm>
              <a:off x="5335740" y="725714"/>
              <a:ext cx="1529517" cy="852861"/>
            </a:xfrm>
            <a:prstGeom prst="rect">
              <a:avLst/>
            </a:prstGeom>
            <a:grpFill/>
            <a:ln>
              <a:solidFill>
                <a:srgbClr val="25243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solidFill>
                  <a:prstClr val="white"/>
                </a:solidFill>
                <a:latin typeface="Arial" panose="020B0604020202020204" pitchFamily="34" charset="0"/>
                <a:cs typeface="Arial" panose="020B0604020202020204" pitchFamily="34" charset="0"/>
              </a:endParaRPr>
            </a:p>
          </p:txBody>
        </p:sp>
      </p:grpSp>
      <p:sp>
        <p:nvSpPr>
          <p:cNvPr id="29702" name="文本框 11"/>
          <p:cNvSpPr txBox="1">
            <a:spLocks noChangeArrowheads="1"/>
          </p:cNvSpPr>
          <p:nvPr/>
        </p:nvSpPr>
        <p:spPr bwMode="auto">
          <a:xfrm>
            <a:off x="2471738" y="944563"/>
            <a:ext cx="48101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4000" b="1" smtClean="0">
                <a:solidFill>
                  <a:srgbClr val="FFFF00"/>
                </a:solidFill>
                <a:latin typeface="Corbel" panose="020B0503020204020204" pitchFamily="34" charset="0"/>
                <a:cs typeface="Arial" panose="020B0604020202020204" pitchFamily="34" charset="0"/>
              </a:rPr>
              <a:t>       </a:t>
            </a:r>
            <a:endParaRPr lang="zh-CN" altLang="en-US" sz="4000" b="1" smtClean="0">
              <a:solidFill>
                <a:srgbClr val="FFFF00"/>
              </a:solidFill>
              <a:latin typeface="Corbel" panose="020B0503020204020204" pitchFamily="34" charset="0"/>
              <a:cs typeface="Arial" panose="020B0604020202020204" pitchFamily="34" charset="0"/>
            </a:endParaRPr>
          </a:p>
        </p:txBody>
      </p:sp>
      <p:sp>
        <p:nvSpPr>
          <p:cNvPr id="78855" name="文本框 12"/>
          <p:cNvSpPr txBox="1">
            <a:spLocks noChangeArrowheads="1"/>
          </p:cNvSpPr>
          <p:nvPr/>
        </p:nvSpPr>
        <p:spPr bwMode="auto">
          <a:xfrm>
            <a:off x="1907704" y="692696"/>
            <a:ext cx="5214938" cy="769937"/>
          </a:xfrm>
          <a:prstGeom prst="rect">
            <a:avLst/>
          </a:prstGeom>
          <a:noFill/>
          <a:ln w="9525">
            <a:noFill/>
            <a:miter lim="800000"/>
          </a:ln>
        </p:spPr>
        <p:txBody>
          <a:bodyPr>
            <a:spAutoFit/>
          </a:bodyPr>
          <a:lstStyle/>
          <a:p>
            <a:pPr>
              <a:defRPr/>
            </a:pPr>
            <a:r>
              <a:rPr lang="en-US" altLang="zh-CN" sz="4400" b="1" dirty="0">
                <a:solidFill>
                  <a:srgbClr val="FFFFF4">
                    <a:lumMod val="75000"/>
                  </a:srgbClr>
                </a:solidFill>
              </a:rPr>
              <a:t>   </a:t>
            </a:r>
            <a:r>
              <a:rPr lang="zh-CN" altLang="en-US" sz="4400" b="1" dirty="0" smtClean="0">
                <a:solidFill>
                  <a:srgbClr val="FF0000"/>
                </a:solidFill>
              </a:rPr>
              <a:t>作</a:t>
            </a:r>
            <a:r>
              <a:rPr lang="zh-CN" altLang="en-US" sz="4400" b="1" dirty="0">
                <a:solidFill>
                  <a:srgbClr val="FF0000"/>
                </a:solidFill>
              </a:rPr>
              <a:t>文考查的方向</a:t>
            </a:r>
            <a:endParaRPr lang="zh-CN" altLang="en-US" sz="4400" b="1" dirty="0">
              <a:solidFill>
                <a:srgbClr val="FF0000"/>
              </a:solidFill>
            </a:endParaRPr>
          </a:p>
        </p:txBody>
      </p:sp>
      <p:cxnSp>
        <p:nvCxnSpPr>
          <p:cNvPr id="17" name="直接连接符 16"/>
          <p:cNvCxnSpPr/>
          <p:nvPr/>
        </p:nvCxnSpPr>
        <p:spPr>
          <a:xfrm>
            <a:off x="0" y="5130800"/>
            <a:ext cx="9161463" cy="0"/>
          </a:xfrm>
          <a:prstGeom prst="line">
            <a:avLst/>
          </a:prstGeom>
          <a:ln w="76200">
            <a:solidFill>
              <a:srgbClr val="252434"/>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571500" y="4357688"/>
            <a:ext cx="2214563" cy="1571625"/>
          </a:xfrm>
          <a:prstGeom prst="ellipse">
            <a:avLst/>
          </a:prstGeom>
          <a:solidFill>
            <a:srgbClr val="0000FF"/>
          </a:solidFill>
          <a:ln w="57150">
            <a:solidFill>
              <a:schemeClr val="tx1"/>
            </a:solidFill>
            <a:prstDash val="sysDash"/>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prstClr val="white"/>
                </a:solidFill>
              </a:rPr>
              <a:t>关注社会</a:t>
            </a:r>
            <a:endParaRPr lang="zh-CN" altLang="en-US" sz="2400" b="1" dirty="0">
              <a:solidFill>
                <a:prstClr val="white"/>
              </a:solidFill>
            </a:endParaRPr>
          </a:p>
        </p:txBody>
      </p:sp>
      <p:sp>
        <p:nvSpPr>
          <p:cNvPr id="20" name="椭圆 19"/>
          <p:cNvSpPr/>
          <p:nvPr/>
        </p:nvSpPr>
        <p:spPr>
          <a:xfrm>
            <a:off x="3357563" y="4357688"/>
            <a:ext cx="2500312" cy="1571625"/>
          </a:xfrm>
          <a:prstGeom prst="ellipse">
            <a:avLst/>
          </a:prstGeom>
          <a:solidFill>
            <a:srgbClr val="0000FF"/>
          </a:solidFill>
          <a:ln w="57150">
            <a:solidFill>
              <a:schemeClr val="tx1"/>
            </a:solidFill>
            <a:prstDash val="sysDash"/>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solidFill>
                  <a:srgbClr val="FFFF00"/>
                </a:solidFill>
              </a:rPr>
              <a:t>现实思考</a:t>
            </a:r>
            <a:endParaRPr lang="zh-CN" altLang="en-US" sz="2400" b="1" dirty="0">
              <a:solidFill>
                <a:srgbClr val="FFFF00"/>
              </a:solidFill>
            </a:endParaRPr>
          </a:p>
        </p:txBody>
      </p:sp>
      <p:sp>
        <p:nvSpPr>
          <p:cNvPr id="22" name="椭圆 21"/>
          <p:cNvSpPr/>
          <p:nvPr/>
        </p:nvSpPr>
        <p:spPr>
          <a:xfrm>
            <a:off x="6286500" y="4357688"/>
            <a:ext cx="2357438" cy="1643062"/>
          </a:xfrm>
          <a:prstGeom prst="ellipse">
            <a:avLst/>
          </a:prstGeom>
          <a:solidFill>
            <a:srgbClr val="0000FF"/>
          </a:solidFill>
          <a:ln w="57150">
            <a:solidFill>
              <a:schemeClr val="tx1"/>
            </a:solidFill>
            <a:prstDash val="sysDash"/>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CN" sz="2400" b="1" dirty="0">
              <a:solidFill>
                <a:prstClr val="white"/>
              </a:solidFill>
            </a:endParaRPr>
          </a:p>
          <a:p>
            <a:pPr algn="ctr">
              <a:defRPr/>
            </a:pPr>
            <a:r>
              <a:rPr lang="zh-CN" altLang="en-US" sz="2400" b="1" dirty="0">
                <a:solidFill>
                  <a:prstClr val="white"/>
                </a:solidFill>
              </a:rPr>
              <a:t>国际视野</a:t>
            </a:r>
            <a:endParaRPr lang="zh-CN" altLang="en-US" sz="2400" b="1" dirty="0">
              <a:solidFill>
                <a:prstClr val="white"/>
              </a:solidFill>
            </a:endParaRPr>
          </a:p>
          <a:p>
            <a:pPr algn="ctr">
              <a:defRPr/>
            </a:pPr>
            <a:endParaRPr lang="zh-CN" altLang="en-US" sz="2400" b="1" dirty="0">
              <a:solidFill>
                <a:prstClr val="white"/>
              </a:solidFill>
            </a:endParaRPr>
          </a:p>
        </p:txBody>
      </p:sp>
      <p:sp>
        <p:nvSpPr>
          <p:cNvPr id="18" name="椭圆 17"/>
          <p:cNvSpPr/>
          <p:nvPr/>
        </p:nvSpPr>
        <p:spPr>
          <a:xfrm>
            <a:off x="642938" y="2214563"/>
            <a:ext cx="2214562" cy="1571625"/>
          </a:xfrm>
          <a:prstGeom prst="ellipse">
            <a:avLst/>
          </a:prstGeom>
          <a:solidFill>
            <a:srgbClr val="0B3593"/>
          </a:solidFill>
          <a:ln w="57150">
            <a:solidFill>
              <a:schemeClr val="tx1"/>
            </a:solidFill>
            <a:prstDash val="sysDash"/>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prstClr val="white"/>
                </a:solidFill>
              </a:rPr>
              <a:t>引导读书</a:t>
            </a:r>
            <a:endParaRPr lang="zh-CN" altLang="en-US" sz="2400" b="1" dirty="0">
              <a:solidFill>
                <a:prstClr val="white"/>
              </a:solidFill>
            </a:endParaRPr>
          </a:p>
        </p:txBody>
      </p:sp>
      <p:sp>
        <p:nvSpPr>
          <p:cNvPr id="21" name="椭圆 20"/>
          <p:cNvSpPr/>
          <p:nvPr/>
        </p:nvSpPr>
        <p:spPr>
          <a:xfrm>
            <a:off x="6500813" y="2428875"/>
            <a:ext cx="2214562" cy="1571625"/>
          </a:xfrm>
          <a:prstGeom prst="ellipse">
            <a:avLst/>
          </a:prstGeom>
          <a:solidFill>
            <a:srgbClr val="0000FF"/>
          </a:solidFill>
          <a:ln w="57150">
            <a:solidFill>
              <a:schemeClr val="tx1"/>
            </a:solidFill>
            <a:prstDash val="sysDash"/>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solidFill>
                  <a:srgbClr val="FFFF00"/>
                </a:solidFill>
              </a:rPr>
              <a:t>传统文化</a:t>
            </a:r>
            <a:endParaRPr lang="zh-CN" altLang="en-US" sz="2400" b="1" dirty="0">
              <a:solidFill>
                <a:srgbClr val="FFFF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P spid="18" grpId="0" animBg="1"/>
      <p:bldP spid="2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96752"/>
            <a:ext cx="8784976" cy="5472608"/>
          </a:xfrm>
          <a:solidFill>
            <a:schemeClr val="accent3">
              <a:lumMod val="20000"/>
              <a:lumOff val="80000"/>
            </a:schemeClr>
          </a:solidFill>
        </p:spPr>
        <p:txBody>
          <a:bodyPr>
            <a:normAutofit fontScale="70000" lnSpcReduction="20000"/>
          </a:bodyPr>
          <a:lstStyle/>
          <a:p>
            <a:r>
              <a:rPr lang="en-US" altLang="zh-CN" b="1" dirty="0">
                <a:latin typeface="+mn-ea"/>
              </a:rPr>
              <a:t>22</a:t>
            </a:r>
            <a:r>
              <a:rPr lang="zh-CN" altLang="zh-CN" b="1" dirty="0">
                <a:latin typeface="+mn-ea"/>
              </a:rPr>
              <a:t>．阅读下面的材料，根据要求写作。</a:t>
            </a:r>
            <a:r>
              <a:rPr lang="en-US" altLang="zh-CN" b="1" dirty="0">
                <a:latin typeface="+mn-ea"/>
              </a:rPr>
              <a:t>(60</a:t>
            </a:r>
            <a:r>
              <a:rPr lang="zh-CN" altLang="zh-CN" b="1" dirty="0">
                <a:latin typeface="+mn-ea"/>
              </a:rPr>
              <a:t>分</a:t>
            </a:r>
            <a:r>
              <a:rPr lang="en-US" altLang="zh-CN" b="1" dirty="0">
                <a:latin typeface="+mn-ea"/>
              </a:rPr>
              <a:t>)</a:t>
            </a:r>
            <a:endParaRPr lang="zh-CN" altLang="zh-CN" b="1" dirty="0">
              <a:latin typeface="+mn-ea"/>
            </a:endParaRPr>
          </a:p>
          <a:p>
            <a:r>
              <a:rPr lang="en-US" altLang="zh-CN" b="1" dirty="0">
                <a:latin typeface="楷体" pitchFamily="49" charset="-122"/>
                <a:ea typeface="楷体" pitchFamily="49" charset="-122"/>
              </a:rPr>
              <a:t>2000</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农历庚辰龙年，人类迈进新千年，中国千万</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世纪宝宝</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出生。</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2008</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汶川大地震。北京奥运会。</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2013</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天宫一号</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首次太空授课。</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公路</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村村通</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接近完成；</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精准扶贫</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开始推动。</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2017</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网民规模达</a:t>
            </a:r>
            <a:r>
              <a:rPr lang="en-US" altLang="zh-CN" b="1" dirty="0">
                <a:latin typeface="楷体" pitchFamily="49" charset="-122"/>
                <a:ea typeface="楷体" pitchFamily="49" charset="-122"/>
              </a:rPr>
              <a:t>7</a:t>
            </a:r>
            <a:r>
              <a:rPr lang="zh-CN" altLang="zh-CN" b="1" dirty="0">
                <a:latin typeface="楷体" pitchFamily="49" charset="-122"/>
                <a:ea typeface="楷体" pitchFamily="49" charset="-122"/>
              </a:rPr>
              <a:t>．</a:t>
            </a:r>
            <a:r>
              <a:rPr lang="en-US" altLang="zh-CN" b="1" dirty="0">
                <a:latin typeface="楷体" pitchFamily="49" charset="-122"/>
                <a:ea typeface="楷体" pitchFamily="49" charset="-122"/>
              </a:rPr>
              <a:t>72</a:t>
            </a:r>
            <a:r>
              <a:rPr lang="zh-CN" altLang="zh-CN" b="1" dirty="0">
                <a:latin typeface="楷体" pitchFamily="49" charset="-122"/>
                <a:ea typeface="楷体" pitchFamily="49" charset="-122"/>
              </a:rPr>
              <a:t>亿，互联网普及率超全球平均水平。</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2018</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世纪宝宝</a:t>
            </a:r>
            <a:r>
              <a:rPr lang="en-US" altLang="zh-CN" b="1" dirty="0">
                <a:latin typeface="楷体" pitchFamily="49" charset="-122"/>
                <a:ea typeface="楷体" pitchFamily="49" charset="-122"/>
              </a:rPr>
              <a:t>”</a:t>
            </a:r>
            <a:r>
              <a:rPr lang="zh-CN" altLang="zh-CN" b="1" dirty="0">
                <a:latin typeface="楷体" pitchFamily="49" charset="-122"/>
                <a:ea typeface="楷体" pitchFamily="49" charset="-122"/>
              </a:rPr>
              <a:t>一代长大成人</a:t>
            </a:r>
            <a:r>
              <a:rPr lang="zh-CN" altLang="zh-CN" b="1" dirty="0" smtClean="0">
                <a:latin typeface="楷体" pitchFamily="49" charset="-122"/>
                <a:ea typeface="楷体" pitchFamily="49" charset="-122"/>
              </a:rPr>
              <a:t>。</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2020</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全面建成小康社会。</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2035</a:t>
            </a:r>
            <a:r>
              <a:rPr lang="zh-CN" altLang="zh-CN" b="1" dirty="0">
                <a:latin typeface="楷体" pitchFamily="49" charset="-122"/>
                <a:ea typeface="楷体" pitchFamily="49" charset="-122"/>
              </a:rPr>
              <a:t>年</a:t>
            </a:r>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基本实现社会主义现代化。</a:t>
            </a:r>
            <a:endParaRPr lang="zh-CN" altLang="zh-CN" b="1" dirty="0">
              <a:latin typeface="楷体" pitchFamily="49" charset="-122"/>
              <a:ea typeface="楷体" pitchFamily="49" charset="-122"/>
            </a:endParaRPr>
          </a:p>
          <a:p>
            <a:r>
              <a:rPr lang="zh-CN" altLang="zh-CN" b="1" dirty="0">
                <a:latin typeface="+mn-ea"/>
              </a:rPr>
              <a:t>一代人有一代人的际遇和机缘、使命和挑战。你们与新世纪的中国一路同行、成长，和中国的新时代一起追梦、圆梦。以上材料触发了你怎样的联想和思考？请据此</a:t>
            </a:r>
            <a:r>
              <a:rPr lang="zh-CN" altLang="zh-CN" b="1" dirty="0">
                <a:solidFill>
                  <a:srgbClr val="FF0000"/>
                </a:solidFill>
                <a:latin typeface="+mn-ea"/>
              </a:rPr>
              <a:t>写一篇文章，想象它装进</a:t>
            </a:r>
            <a:r>
              <a:rPr lang="en-US" altLang="zh-CN" b="1" dirty="0">
                <a:solidFill>
                  <a:srgbClr val="FF0000"/>
                </a:solidFill>
                <a:latin typeface="+mn-ea"/>
              </a:rPr>
              <a:t>“</a:t>
            </a:r>
            <a:r>
              <a:rPr lang="zh-CN" altLang="zh-CN" b="1" dirty="0">
                <a:solidFill>
                  <a:srgbClr val="FF0000"/>
                </a:solidFill>
                <a:latin typeface="+mn-ea"/>
              </a:rPr>
              <a:t>时光瓶</a:t>
            </a:r>
            <a:r>
              <a:rPr lang="en-US" altLang="zh-CN" b="1" dirty="0">
                <a:solidFill>
                  <a:srgbClr val="FF0000"/>
                </a:solidFill>
                <a:latin typeface="+mn-ea"/>
              </a:rPr>
              <a:t>”</a:t>
            </a:r>
            <a:r>
              <a:rPr lang="zh-CN" altLang="zh-CN" b="1" dirty="0">
                <a:solidFill>
                  <a:srgbClr val="FF0000"/>
                </a:solidFill>
                <a:latin typeface="+mn-ea"/>
              </a:rPr>
              <a:t>留待</a:t>
            </a:r>
            <a:r>
              <a:rPr lang="en-US" altLang="zh-CN" b="1" dirty="0">
                <a:solidFill>
                  <a:srgbClr val="FF0000"/>
                </a:solidFill>
                <a:latin typeface="+mn-ea"/>
              </a:rPr>
              <a:t>2035</a:t>
            </a:r>
            <a:r>
              <a:rPr lang="zh-CN" altLang="zh-CN" b="1" dirty="0">
                <a:solidFill>
                  <a:srgbClr val="FF0000"/>
                </a:solidFill>
                <a:latin typeface="+mn-ea"/>
              </a:rPr>
              <a:t>年开启，给那时</a:t>
            </a:r>
            <a:r>
              <a:rPr lang="en-US" altLang="zh-CN" b="1" dirty="0">
                <a:solidFill>
                  <a:srgbClr val="FF0000"/>
                </a:solidFill>
                <a:latin typeface="+mn-ea"/>
              </a:rPr>
              <a:t>18</a:t>
            </a:r>
            <a:r>
              <a:rPr lang="zh-CN" altLang="zh-CN" b="1" dirty="0">
                <a:solidFill>
                  <a:srgbClr val="FF0000"/>
                </a:solidFill>
                <a:latin typeface="+mn-ea"/>
              </a:rPr>
              <a:t>岁的一代人阅读。</a:t>
            </a:r>
            <a:endParaRPr lang="zh-CN" altLang="zh-CN" b="1" dirty="0">
              <a:solidFill>
                <a:srgbClr val="FF0000"/>
              </a:solidFill>
              <a:latin typeface="+mn-ea"/>
            </a:endParaRPr>
          </a:p>
          <a:p>
            <a:r>
              <a:rPr lang="zh-CN" altLang="zh-CN" b="1" dirty="0">
                <a:latin typeface="+mn-ea"/>
              </a:rPr>
              <a:t>要求：选好角度，确定立意，明确文体，自拟标题，不要套作，不得抄袭，不得泄露个人信息；不少于</a:t>
            </a:r>
            <a:r>
              <a:rPr lang="en-US" altLang="zh-CN" b="1" dirty="0">
                <a:latin typeface="+mn-ea"/>
              </a:rPr>
              <a:t>800</a:t>
            </a:r>
            <a:r>
              <a:rPr lang="zh-CN" altLang="zh-CN" b="1" dirty="0">
                <a:latin typeface="+mn-ea"/>
              </a:rPr>
              <a:t>字。</a:t>
            </a:r>
            <a:endParaRPr lang="zh-CN" altLang="en-US" b="1" dirty="0">
              <a:latin typeface="+mn-ea"/>
            </a:endParaRPr>
          </a:p>
        </p:txBody>
      </p:sp>
      <p:sp>
        <p:nvSpPr>
          <p:cNvPr id="5" name="圆角矩形 4"/>
          <p:cNvSpPr/>
          <p:nvPr/>
        </p:nvSpPr>
        <p:spPr>
          <a:xfrm>
            <a:off x="2411760" y="0"/>
            <a:ext cx="4248472" cy="105273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chemeClr val="tx1"/>
                </a:solidFill>
              </a:rPr>
              <a:t>全国</a:t>
            </a:r>
            <a:r>
              <a:rPr lang="en-US" altLang="zh-CN" sz="4800" b="1" dirty="0" smtClean="0">
                <a:solidFill>
                  <a:schemeClr val="tx1"/>
                </a:solidFill>
              </a:rPr>
              <a:t>Ⅰ</a:t>
            </a:r>
            <a:r>
              <a:rPr lang="zh-CN" altLang="en-US" sz="4800" b="1" dirty="0" smtClean="0">
                <a:solidFill>
                  <a:schemeClr val="tx1"/>
                </a:solidFill>
              </a:rPr>
              <a:t>卷</a:t>
            </a:r>
            <a:endParaRPr lang="zh-CN" altLang="en-US" sz="4800" b="1" dirty="0">
              <a:solidFill>
                <a:schemeClr val="tx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88640"/>
            <a:ext cx="7920880" cy="764704"/>
          </a:xfrm>
          <a:solidFill>
            <a:schemeClr val="tx1"/>
          </a:solidFill>
        </p:spPr>
        <p:txBody>
          <a:bodyPr>
            <a:normAutofit fontScale="90000"/>
          </a:bodyPr>
          <a:lstStyle/>
          <a:p>
            <a:r>
              <a:rPr lang="zh-CN" altLang="en-US" b="1" dirty="0" smtClean="0">
                <a:solidFill>
                  <a:srgbClr val="FFFF00"/>
                </a:solidFill>
                <a:latin typeface="楷体" pitchFamily="49" charset="-122"/>
                <a:ea typeface="楷体" pitchFamily="49" charset="-122"/>
              </a:rPr>
              <a:t>例文１：</a:t>
            </a:r>
            <a:r>
              <a:rPr lang="zh-CN" altLang="zh-CN" b="1" dirty="0">
                <a:solidFill>
                  <a:srgbClr val="FFFF00"/>
                </a:solidFill>
              </a:rPr>
              <a:t>给十八岁的你们的一封信</a:t>
            </a:r>
            <a:endParaRPr lang="zh-CN" altLang="en-US" b="1" dirty="0">
              <a:solidFill>
                <a:srgbClr val="FFFF00"/>
              </a:solidFill>
              <a:latin typeface="楷体" pitchFamily="49" charset="-122"/>
              <a:ea typeface="楷体" pitchFamily="49" charset="-122"/>
            </a:endParaRPr>
          </a:p>
        </p:txBody>
      </p:sp>
      <p:sp>
        <p:nvSpPr>
          <p:cNvPr id="3" name="内容占位符 2"/>
          <p:cNvSpPr>
            <a:spLocks noGrp="1"/>
          </p:cNvSpPr>
          <p:nvPr>
            <p:ph idx="1"/>
          </p:nvPr>
        </p:nvSpPr>
        <p:spPr>
          <a:xfrm>
            <a:off x="0" y="980728"/>
            <a:ext cx="9144000" cy="5877272"/>
          </a:xfrm>
          <a:solidFill>
            <a:schemeClr val="accent6">
              <a:lumMod val="20000"/>
              <a:lumOff val="80000"/>
            </a:schemeClr>
          </a:solidFill>
        </p:spPr>
        <p:txBody>
          <a:bodyPr>
            <a:normAutofit fontScale="70000" lnSpcReduction="20000"/>
          </a:bodyPr>
          <a:lstStyle/>
          <a:p>
            <a:r>
              <a:rPr lang="en-US" altLang="zh-CN" dirty="0" smtClean="0"/>
              <a:t>        </a:t>
            </a:r>
            <a:r>
              <a:rPr lang="zh-CN" altLang="zh-CN" dirty="0" smtClean="0">
                <a:latin typeface="华文中宋" panose="02010600040101010101" pitchFamily="2" charset="-122"/>
                <a:ea typeface="华文中宋" panose="02010600040101010101" pitchFamily="2" charset="-122"/>
              </a:rPr>
              <a:t>亲爱的</a:t>
            </a:r>
            <a:r>
              <a:rPr lang="zh-CN" altLang="zh-CN" dirty="0">
                <a:latin typeface="华文中宋" panose="02010600040101010101" pitchFamily="2" charset="-122"/>
                <a:ea typeface="华文中宋" panose="02010600040101010101" pitchFamily="2" charset="-122"/>
              </a:rPr>
              <a:t>成人们：</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你们好！我是来自</a:t>
            </a:r>
            <a:r>
              <a:rPr lang="en-US" altLang="zh-CN" dirty="0">
                <a:latin typeface="华文中宋" panose="02010600040101010101" pitchFamily="2" charset="-122"/>
                <a:ea typeface="华文中宋" panose="02010600040101010101" pitchFamily="2" charset="-122"/>
              </a:rPr>
              <a:t>2018</a:t>
            </a:r>
            <a:r>
              <a:rPr lang="zh-CN" altLang="zh-CN" dirty="0">
                <a:latin typeface="华文中宋" panose="02010600040101010101" pitchFamily="2" charset="-122"/>
                <a:ea typeface="华文中宋" panose="02010600040101010101" pitchFamily="2" charset="-122"/>
              </a:rPr>
              <a:t>年的一个成年人，这封信写给在</a:t>
            </a:r>
            <a:r>
              <a:rPr lang="en-US" altLang="zh-CN" dirty="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年刚成年的你们。成年人们，是对你们最恰当的称谓，是对你们的认可，更是对你们的期望，同时，我是以一个成年人的身份，发出号召，希望</a:t>
            </a:r>
            <a:r>
              <a:rPr lang="en-US" altLang="zh-CN" dirty="0">
                <a:latin typeface="华文中宋" panose="02010600040101010101" pitchFamily="2" charset="-122"/>
                <a:ea typeface="华文中宋" panose="02010600040101010101" pitchFamily="2" charset="-122"/>
              </a:rPr>
              <a:t>2018</a:t>
            </a:r>
            <a:r>
              <a:rPr lang="zh-CN" altLang="zh-CN" dirty="0">
                <a:latin typeface="华文中宋" panose="02010600040101010101" pitchFamily="2" charset="-122"/>
                <a:ea typeface="华文中宋" panose="02010600040101010101" pitchFamily="2" charset="-122"/>
              </a:rPr>
              <a:t>年成年的我和</a:t>
            </a:r>
            <a:r>
              <a:rPr lang="en-US" altLang="zh-CN" dirty="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年成年的你们，都可以在我们的时代，与中国一起同行、成长，和中国的新时代一起追梦、圆梦。</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不知道你们的母亲是否和你们提起过我们这一代人经历的中国的飞速发展和进步，我们经历过</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天宫一号</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首次太空授课，经历过</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精准扶贫</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开始推动，经历过互联网普及率超全球平均水平；或许你们知道我们一代人经历的苦难，知道</a:t>
            </a:r>
            <a:r>
              <a:rPr lang="en-US" altLang="zh-CN" dirty="0">
                <a:latin typeface="华文中宋" panose="02010600040101010101" pitchFamily="2" charset="-122"/>
                <a:ea typeface="华文中宋" panose="02010600040101010101" pitchFamily="2" charset="-122"/>
              </a:rPr>
              <a:t>2003</a:t>
            </a:r>
            <a:r>
              <a:rPr lang="zh-CN" altLang="zh-CN" dirty="0">
                <a:latin typeface="华文中宋" panose="02010600040101010101" pitchFamily="2" charset="-122"/>
                <a:ea typeface="华文中宋" panose="02010600040101010101" pitchFamily="2" charset="-122"/>
              </a:rPr>
              <a:t>年的非典，知道</a:t>
            </a:r>
            <a:r>
              <a:rPr lang="en-US" altLang="zh-CN" dirty="0">
                <a:latin typeface="华文中宋" panose="02010600040101010101" pitchFamily="2" charset="-122"/>
                <a:ea typeface="华文中宋" panose="02010600040101010101" pitchFamily="2" charset="-122"/>
              </a:rPr>
              <a:t>2008</a:t>
            </a:r>
            <a:r>
              <a:rPr lang="zh-CN" altLang="zh-CN" dirty="0">
                <a:latin typeface="华文中宋" panose="02010600040101010101" pitchFamily="2" charset="-122"/>
                <a:ea typeface="华文中宋" panose="02010600040101010101" pitchFamily="2" charset="-122"/>
              </a:rPr>
              <a:t>年的汶川大地震。这是我的</a:t>
            </a:r>
            <a:r>
              <a:rPr lang="en-US" altLang="zh-CN" dirty="0">
                <a:latin typeface="华文中宋" panose="02010600040101010101" pitchFamily="2" charset="-122"/>
                <a:ea typeface="华文中宋" panose="02010600040101010101" pitchFamily="2" charset="-122"/>
              </a:rPr>
              <a:t>18</a:t>
            </a:r>
            <a:r>
              <a:rPr lang="zh-CN" altLang="zh-CN" dirty="0">
                <a:latin typeface="华文中宋" panose="02010600040101010101" pitchFamily="2" charset="-122"/>
                <a:ea typeface="华文中宋" panose="02010600040101010101" pitchFamily="2" charset="-122"/>
              </a:rPr>
              <a:t>年所经历的，也正是这些，铸就成你们所生活的时代。在顺境中力求突破，在逆境中迎难而上，是你们所处的中国的普遍状态，希望你们能为之骄傲，为之自豪。</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你们的时代又是怎么样的呢？全面建成小康社会后不会再有那么多人挨冻挨饿了吧？基本实现社会主义现代化的社会是不是更美好了？不需要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请自觉排队</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请勿随意扔垃圾</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这些标语了吧？无论如何，此时握着笔的我，坚定不移地相信，看到信的你们所处的时代，一定是阳光灿烂，鲜花盛开的，因为我从未怀疑过我们亲爱的祖国的发展速度，所以也请你们</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成年人们，继续为祖国不懈地奋斗下去，创造属于你们时代的辉煌。</a:t>
            </a:r>
            <a:endParaRPr lang="zh-CN" altLang="en-US"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80728"/>
            <a:ext cx="9144000" cy="5877272"/>
          </a:xfrm>
          <a:solidFill>
            <a:schemeClr val="accent6">
              <a:lumMod val="20000"/>
              <a:lumOff val="80000"/>
            </a:schemeClr>
          </a:solidFill>
        </p:spPr>
        <p:txBody>
          <a:bodyPr>
            <a:normAutofit fontScale="77500" lnSpcReduction="20000"/>
          </a:bodyPr>
          <a:lstStyle/>
          <a:p>
            <a:r>
              <a:rPr lang="en-US" altLang="zh-CN" dirty="0" smtClean="0"/>
              <a:t>        </a:t>
            </a:r>
            <a:r>
              <a:rPr lang="en-US" altLang="zh-CN" dirty="0" smtClean="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年的我也许是你们的老师，也许是你们所用文具的制造商，也许是你们所看节目的编导，希望</a:t>
            </a:r>
            <a:r>
              <a:rPr lang="en-US" altLang="zh-CN" dirty="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年的我，是为祖国奋斗了春秋十几载的我，希望此时看到这封信的你们，跟</a:t>
            </a:r>
            <a:r>
              <a:rPr lang="en-US" altLang="zh-CN" dirty="0">
                <a:latin typeface="华文中宋" panose="02010600040101010101" pitchFamily="2" charset="-122"/>
                <a:ea typeface="华文中宋" panose="02010600040101010101" pitchFamily="2" charset="-122"/>
              </a:rPr>
              <a:t>2018</a:t>
            </a:r>
            <a:r>
              <a:rPr lang="zh-CN" altLang="zh-CN" dirty="0">
                <a:latin typeface="华文中宋" panose="02010600040101010101" pitchFamily="2" charset="-122"/>
                <a:ea typeface="华文中宋" panose="02010600040101010101" pitchFamily="2" charset="-122"/>
              </a:rPr>
              <a:t>年写信的我，都怀揣着一颗中国心，都带着我们的中国梦，为祖国作出贡献。青年强，则国家强。</a:t>
            </a:r>
            <a:r>
              <a:rPr lang="en-US" altLang="zh-CN" dirty="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年成年的你们，是此刻祖国最朝气蓬勃的一代，拥有锐不可挡的力量。一代人有一代人的际遇和机缘、使命和挑战，希望你们能抓住机遇，迎接挑战，向中国和世界展现出属于青年的力量。</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正如一位名人所说：</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这道槛你必须跨过，跨过后继续栉风沐雨，披荆斩棘。</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希望在你们读到信的</a:t>
            </a:r>
            <a:r>
              <a:rPr lang="en-US" altLang="zh-CN" dirty="0">
                <a:latin typeface="华文中宋" panose="02010600040101010101" pitchFamily="2" charset="-122"/>
                <a:ea typeface="华文中宋" panose="02010600040101010101" pitchFamily="2" charset="-122"/>
              </a:rPr>
              <a:t>2035</a:t>
            </a:r>
            <a:r>
              <a:rPr lang="zh-CN" altLang="zh-CN" dirty="0">
                <a:latin typeface="华文中宋" panose="02010600040101010101" pitchFamily="2" charset="-122"/>
                <a:ea typeface="华文中宋" panose="02010600040101010101" pitchFamily="2" charset="-122"/>
              </a:rPr>
              <a:t>年，</a:t>
            </a:r>
            <a:r>
              <a:rPr lang="en-US" altLang="zh-CN" dirty="0">
                <a:latin typeface="华文中宋" panose="02010600040101010101" pitchFamily="2" charset="-122"/>
                <a:ea typeface="华文中宋" panose="02010600040101010101" pitchFamily="2" charset="-122"/>
              </a:rPr>
              <a:t>35</a:t>
            </a:r>
            <a:r>
              <a:rPr lang="zh-CN" altLang="zh-CN" dirty="0">
                <a:latin typeface="华文中宋" panose="02010600040101010101" pitchFamily="2" charset="-122"/>
                <a:ea typeface="华文中宋" panose="02010600040101010101" pitchFamily="2" charset="-122"/>
              </a:rPr>
              <a:t>岁的我会和</a:t>
            </a:r>
            <a:r>
              <a:rPr lang="en-US" altLang="zh-CN" dirty="0">
                <a:latin typeface="华文中宋" panose="02010600040101010101" pitchFamily="2" charset="-122"/>
                <a:ea typeface="华文中宋" panose="02010600040101010101" pitchFamily="2" charset="-122"/>
              </a:rPr>
              <a:t>18</a:t>
            </a:r>
            <a:r>
              <a:rPr lang="zh-CN" altLang="zh-CN" dirty="0">
                <a:latin typeface="华文中宋" panose="02010600040101010101" pitchFamily="2" charset="-122"/>
                <a:ea typeface="华文中宋" panose="02010600040101010101" pitchFamily="2" charset="-122"/>
              </a:rPr>
              <a:t>岁的你们并肩作战，跨过一道道槛后继续披荆斩棘，与中国一起圆梦。</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祝：</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身体健康！不断努力！</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a:t>
            </a:r>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一</a:t>
            </a:r>
            <a:r>
              <a:rPr lang="zh-CN" altLang="zh-CN" dirty="0">
                <a:latin typeface="华文中宋" panose="02010600040101010101" pitchFamily="2" charset="-122"/>
                <a:ea typeface="华文中宋" panose="02010600040101010101" pitchFamily="2" charset="-122"/>
              </a:rPr>
              <a:t>个</a:t>
            </a:r>
            <a:r>
              <a:rPr lang="en-US" altLang="zh-CN" dirty="0">
                <a:latin typeface="华文中宋" panose="02010600040101010101" pitchFamily="2" charset="-122"/>
                <a:ea typeface="华文中宋" panose="02010600040101010101" pitchFamily="2" charset="-122"/>
              </a:rPr>
              <a:t>2018</a:t>
            </a:r>
            <a:r>
              <a:rPr lang="zh-CN" altLang="zh-CN" dirty="0">
                <a:latin typeface="华文中宋" panose="02010600040101010101" pitchFamily="2" charset="-122"/>
                <a:ea typeface="华文中宋" panose="02010600040101010101" pitchFamily="2" charset="-122"/>
              </a:rPr>
              <a:t>年的成年人</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　　</a:t>
            </a:r>
            <a:r>
              <a:rPr lang="en-US" altLang="zh-CN" dirty="0" smtClean="0">
                <a:latin typeface="华文中宋" panose="02010600040101010101" pitchFamily="2" charset="-122"/>
                <a:ea typeface="华文中宋" panose="02010600040101010101" pitchFamily="2" charset="-122"/>
              </a:rPr>
              <a:t>                                                   2018</a:t>
            </a:r>
            <a:r>
              <a:rPr lang="zh-CN" altLang="zh-CN" dirty="0">
                <a:latin typeface="华文中宋" panose="02010600040101010101" pitchFamily="2" charset="-122"/>
                <a:ea typeface="华文中宋" panose="02010600040101010101" pitchFamily="2" charset="-122"/>
              </a:rPr>
              <a:t>年</a:t>
            </a:r>
            <a:r>
              <a:rPr lang="en-US" altLang="zh-CN" dirty="0">
                <a:latin typeface="华文中宋" panose="02010600040101010101" pitchFamily="2" charset="-122"/>
                <a:ea typeface="华文中宋" panose="02010600040101010101" pitchFamily="2" charset="-122"/>
              </a:rPr>
              <a:t>6</a:t>
            </a:r>
            <a:r>
              <a:rPr lang="zh-CN" altLang="zh-CN" dirty="0">
                <a:latin typeface="华文中宋" panose="02010600040101010101" pitchFamily="2" charset="-122"/>
                <a:ea typeface="华文中宋" panose="02010600040101010101" pitchFamily="2" charset="-122"/>
              </a:rPr>
              <a:t>月</a:t>
            </a:r>
            <a:r>
              <a:rPr lang="en-US" altLang="zh-CN" dirty="0">
                <a:latin typeface="华文中宋" panose="02010600040101010101" pitchFamily="2" charset="-122"/>
                <a:ea typeface="华文中宋" panose="02010600040101010101" pitchFamily="2" charset="-122"/>
              </a:rPr>
              <a:t>7</a:t>
            </a:r>
            <a:r>
              <a:rPr lang="zh-CN" altLang="zh-CN" dirty="0">
                <a:latin typeface="华文中宋" panose="02010600040101010101" pitchFamily="2" charset="-122"/>
                <a:ea typeface="华文中宋" panose="02010600040101010101" pitchFamily="2" charset="-122"/>
              </a:rPr>
              <a:t>日</a:t>
            </a:r>
            <a:endParaRPr lang="zh-CN" altLang="zh-CN"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196752"/>
            <a:ext cx="8784976" cy="5184576"/>
          </a:xfrm>
          <a:solidFill>
            <a:schemeClr val="accent3">
              <a:lumMod val="20000"/>
              <a:lumOff val="80000"/>
            </a:schemeClr>
          </a:solidFill>
        </p:spPr>
        <p:txBody>
          <a:bodyPr>
            <a:normAutofit fontScale="70000" lnSpcReduction="20000"/>
          </a:bodyPr>
          <a:lstStyle/>
          <a:p>
            <a:r>
              <a:rPr lang="zh-CN" altLang="zh-CN" b="1" dirty="0"/>
              <a:t>阅读下面的材料，根据要求写作。（</a:t>
            </a:r>
            <a:r>
              <a:rPr lang="en-US" altLang="zh-CN" b="1" dirty="0"/>
              <a:t>60</a:t>
            </a:r>
            <a:r>
              <a:rPr lang="zh-CN" altLang="zh-CN" b="1" dirty="0"/>
              <a:t>分）</a:t>
            </a:r>
            <a:endParaRPr lang="zh-CN" altLang="zh-CN" b="1" dirty="0"/>
          </a:p>
          <a:p>
            <a:r>
              <a:rPr lang="zh-CN" altLang="zh-CN" b="1" dirty="0">
                <a:latin typeface="楷体" pitchFamily="49" charset="-122"/>
                <a:ea typeface="楷体" pitchFamily="49" charset="-122"/>
              </a:rPr>
              <a:t>时间就是金钱，效率就是生命</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特区口号，深圳，</a:t>
            </a:r>
            <a:r>
              <a:rPr lang="en-US" altLang="zh-CN" b="1" dirty="0">
                <a:latin typeface="楷体" pitchFamily="49" charset="-122"/>
                <a:ea typeface="楷体" pitchFamily="49" charset="-122"/>
              </a:rPr>
              <a:t>1981</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绿水青山也是金山银山</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时评标题，浙江，</a:t>
            </a:r>
            <a:r>
              <a:rPr lang="en-US" altLang="zh-CN" b="1" dirty="0">
                <a:latin typeface="楷体" pitchFamily="49" charset="-122"/>
                <a:ea typeface="楷体" pitchFamily="49" charset="-122"/>
              </a:rPr>
              <a:t>2005</a:t>
            </a:r>
            <a:endParaRPr lang="zh-CN" altLang="zh-CN" b="1" dirty="0">
              <a:latin typeface="楷体" pitchFamily="49" charset="-122"/>
              <a:ea typeface="楷体" pitchFamily="49" charset="-122"/>
            </a:endParaRPr>
          </a:p>
          <a:p>
            <a:r>
              <a:rPr lang="zh-CN" altLang="zh-CN" b="1" dirty="0">
                <a:latin typeface="楷体" pitchFamily="49" charset="-122"/>
                <a:ea typeface="楷体" pitchFamily="49" charset="-122"/>
              </a:rPr>
              <a:t>走好我们这一代人的长征路</a:t>
            </a:r>
            <a:endParaRPr lang="zh-CN" altLang="zh-CN" b="1" dirty="0">
              <a:latin typeface="楷体" pitchFamily="49" charset="-122"/>
              <a:ea typeface="楷体" pitchFamily="49" charset="-122"/>
            </a:endParaRPr>
          </a:p>
          <a:p>
            <a:r>
              <a:rPr lang="en-US" altLang="zh-CN" b="1" dirty="0">
                <a:latin typeface="楷体" pitchFamily="49" charset="-122"/>
                <a:ea typeface="楷体" pitchFamily="49" charset="-122"/>
              </a:rPr>
              <a:t>                      ——</a:t>
            </a:r>
            <a:r>
              <a:rPr lang="zh-CN" altLang="zh-CN" b="1" dirty="0">
                <a:latin typeface="楷体" pitchFamily="49" charset="-122"/>
                <a:ea typeface="楷体" pitchFamily="49" charset="-122"/>
              </a:rPr>
              <a:t>新区标语，雄安，</a:t>
            </a:r>
            <a:r>
              <a:rPr lang="en-US" altLang="zh-CN" b="1" dirty="0" smtClean="0">
                <a:latin typeface="楷体" pitchFamily="49" charset="-122"/>
                <a:ea typeface="楷体" pitchFamily="49" charset="-122"/>
              </a:rPr>
              <a:t>2017</a:t>
            </a:r>
            <a:endParaRPr lang="zh-CN" altLang="zh-CN" b="1" dirty="0">
              <a:latin typeface="楷体" pitchFamily="49" charset="-122"/>
              <a:ea typeface="楷体" pitchFamily="49" charset="-122"/>
            </a:endParaRPr>
          </a:p>
          <a:p>
            <a:r>
              <a:rPr lang="zh-CN" altLang="zh-CN" b="1" dirty="0"/>
              <a:t>要求，围绕材料内容及含意，选好角度，确定立意，明确文体，自拟标题；不要套作，不得抄袭。不少于</a:t>
            </a:r>
            <a:r>
              <a:rPr lang="en-US" altLang="zh-CN" b="1" dirty="0"/>
              <a:t>800</a:t>
            </a:r>
            <a:r>
              <a:rPr lang="zh-CN" altLang="zh-CN" b="1" dirty="0"/>
              <a:t>字</a:t>
            </a:r>
            <a:r>
              <a:rPr lang="zh-CN" altLang="zh-CN" b="1" dirty="0" smtClean="0"/>
              <a:t>。</a:t>
            </a:r>
            <a:endParaRPr lang="en-US" altLang="zh-CN" b="1" dirty="0" smtClean="0"/>
          </a:p>
          <a:p>
            <a:endParaRPr lang="en-US" altLang="zh-CN" dirty="0" smtClean="0">
              <a:latin typeface="华文中宋" panose="02010600040101010101" pitchFamily="2" charset="-122"/>
              <a:ea typeface="华文中宋" panose="02010600040101010101" pitchFamily="2" charset="-122"/>
            </a:endParaRPr>
          </a:p>
          <a:p>
            <a:r>
              <a:rPr lang="zh-CN" altLang="zh-CN" dirty="0" smtClean="0">
                <a:latin typeface="华文中宋" panose="02010600040101010101" pitchFamily="2" charset="-122"/>
                <a:ea typeface="华文中宋" panose="02010600040101010101" pitchFamily="2" charset="-122"/>
              </a:rPr>
              <a:t>【题目解读 】</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今年</a:t>
            </a:r>
            <a:r>
              <a:rPr lang="zh-CN" altLang="zh-CN" dirty="0" smtClean="0">
                <a:latin typeface="华文中宋" panose="02010600040101010101" pitchFamily="2" charset="-122"/>
                <a:ea typeface="华文中宋" panose="02010600040101010101" pitchFamily="2" charset="-122"/>
              </a:rPr>
              <a:t>全国</a:t>
            </a:r>
            <a:r>
              <a:rPr lang="en-US" altLang="zh-CN" dirty="0" smtClean="0">
                <a:latin typeface="华文中宋" panose="02010600040101010101" pitchFamily="2" charset="-122"/>
                <a:ea typeface="华文中宋" panose="02010600040101010101" pitchFamily="2" charset="-122"/>
              </a:rPr>
              <a:t>Ⅲ</a:t>
            </a:r>
            <a:r>
              <a:rPr lang="zh-CN" altLang="zh-CN" dirty="0" smtClean="0">
                <a:latin typeface="华文中宋" panose="02010600040101010101" pitchFamily="2" charset="-122"/>
                <a:ea typeface="华文中宋" panose="02010600040101010101" pitchFamily="2" charset="-122"/>
              </a:rPr>
              <a:t>卷</a:t>
            </a:r>
            <a:r>
              <a:rPr lang="zh-CN" altLang="zh-CN" dirty="0">
                <a:latin typeface="华文中宋" panose="02010600040101010101" pitchFamily="2" charset="-122"/>
                <a:ea typeface="华文中宋" panose="02010600040101010101" pitchFamily="2" charset="-122"/>
              </a:rPr>
              <a:t>作文依然沿用去年的命题思路，</a:t>
            </a:r>
            <a:r>
              <a:rPr lang="zh-CN" altLang="zh-CN" dirty="0">
                <a:solidFill>
                  <a:srgbClr val="FF0000"/>
                </a:solidFill>
                <a:latin typeface="华文中宋" panose="02010600040101010101" pitchFamily="2" charset="-122"/>
                <a:ea typeface="华文中宋" panose="02010600040101010101" pitchFamily="2" charset="-122"/>
              </a:rPr>
              <a:t>紧扣时事热点</a:t>
            </a:r>
            <a:r>
              <a:rPr lang="zh-CN" altLang="zh-CN" dirty="0">
                <a:latin typeface="华文中宋" panose="02010600040101010101" pitchFamily="2" charset="-122"/>
                <a:ea typeface="华文中宋" panose="02010600040101010101" pitchFamily="2" charset="-122"/>
              </a:rPr>
              <a:t>，今年是改革开放四十年，这道作文题正切合这一主题，同时值得注意的是：</a:t>
            </a:r>
            <a:r>
              <a:rPr lang="zh-CN" altLang="zh-CN" dirty="0">
                <a:solidFill>
                  <a:srgbClr val="FF0000"/>
                </a:solidFill>
                <a:latin typeface="华文中宋" panose="02010600040101010101" pitchFamily="2" charset="-122"/>
                <a:ea typeface="华文中宋" panose="02010600040101010101" pitchFamily="2" charset="-122"/>
              </a:rPr>
              <a:t>从三则标语来看，该题明显是对改革开放四十周年的巧妙总结。在命题角度上，该题以改革开放不同时代特色的口号、时评标题和标语来组织建构</a:t>
            </a:r>
            <a:r>
              <a:rPr lang="zh-CN" altLang="zh-CN" dirty="0">
                <a:latin typeface="华文中宋" panose="02010600040101010101" pitchFamily="2" charset="-122"/>
                <a:ea typeface="华文中宋" panose="02010600040101010101" pitchFamily="2" charset="-122"/>
              </a:rPr>
              <a:t>。这道题主要考的是思辨能力。</a:t>
            </a:r>
            <a:endParaRPr lang="zh-CN" altLang="en-US" dirty="0">
              <a:latin typeface="华文中宋" panose="02010600040101010101" pitchFamily="2" charset="-122"/>
              <a:ea typeface="华文中宋" panose="02010600040101010101" pitchFamily="2" charset="-122"/>
            </a:endParaRPr>
          </a:p>
        </p:txBody>
      </p:sp>
      <p:sp>
        <p:nvSpPr>
          <p:cNvPr id="5" name="圆角矩形 4"/>
          <p:cNvSpPr/>
          <p:nvPr/>
        </p:nvSpPr>
        <p:spPr>
          <a:xfrm>
            <a:off x="2411760" y="0"/>
            <a:ext cx="4248472" cy="1052736"/>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chemeClr val="tx1"/>
                </a:solidFill>
              </a:rPr>
              <a:t>全国</a:t>
            </a:r>
            <a:r>
              <a:rPr lang="en-US" altLang="zh-CN" sz="4800" b="1" dirty="0" smtClean="0">
                <a:solidFill>
                  <a:schemeClr val="tx1"/>
                </a:solidFill>
              </a:rPr>
              <a:t>Ⅲ</a:t>
            </a:r>
            <a:r>
              <a:rPr lang="zh-CN" altLang="en-US" sz="4800" b="1" dirty="0" smtClean="0">
                <a:solidFill>
                  <a:schemeClr val="tx1"/>
                </a:solidFill>
              </a:rPr>
              <a:t>卷</a:t>
            </a:r>
            <a:endParaRPr lang="zh-CN" altLang="en-US" sz="4800" b="1" dirty="0">
              <a:solidFill>
                <a:schemeClr val="tx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764704"/>
            <a:ext cx="8640960" cy="5688632"/>
          </a:xfrm>
          <a:solidFill>
            <a:schemeClr val="bg1"/>
          </a:solidFill>
        </p:spPr>
        <p:txBody>
          <a:bodyPr>
            <a:normAutofit fontScale="92500" lnSpcReduction="20000"/>
          </a:bodyPr>
          <a:lstStyle/>
          <a:p>
            <a:r>
              <a:rPr lang="zh-CN" altLang="zh-CN" b="1" dirty="0" smtClean="0">
                <a:latin typeface="华文中宋" panose="02010600040101010101" pitchFamily="2" charset="-122"/>
                <a:ea typeface="华文中宋" panose="02010600040101010101" pitchFamily="2" charset="-122"/>
              </a:rPr>
              <a:t>【文章立意】</a:t>
            </a:r>
            <a:endParaRPr lang="zh-CN" altLang="zh-CN" b="1" dirty="0">
              <a:latin typeface="华文中宋" panose="02010600040101010101" pitchFamily="2" charset="-122"/>
              <a:ea typeface="华文中宋" panose="02010600040101010101" pitchFamily="2" charset="-122"/>
            </a:endParaRPr>
          </a:p>
          <a:p>
            <a:r>
              <a:rPr lang="zh-CN" altLang="zh-CN" dirty="0" smtClean="0">
                <a:latin typeface="华文中宋" panose="02010600040101010101" pitchFamily="2" charset="-122"/>
                <a:ea typeface="华文中宋" panose="02010600040101010101" pitchFamily="2" charset="-122"/>
              </a:rPr>
              <a:t>审题</a:t>
            </a:r>
            <a:r>
              <a:rPr lang="zh-CN" altLang="zh-CN" dirty="0">
                <a:latin typeface="华文中宋" panose="02010600040101010101" pitchFamily="2" charset="-122"/>
                <a:ea typeface="华文中宋" panose="02010600040101010101" pitchFamily="2" charset="-122"/>
              </a:rPr>
              <a:t>时，考生务必要注意寻找三个标语由时间串联起来的逻辑关系，通过对三则标语的内容解析，构建逻辑关系，谋篇布局。</a:t>
            </a:r>
            <a:endParaRPr lang="zh-CN" altLang="zh-CN" dirty="0">
              <a:latin typeface="华文中宋" panose="02010600040101010101" pitchFamily="2" charset="-122"/>
              <a:ea typeface="华文中宋" panose="02010600040101010101" pitchFamily="2" charset="-122"/>
            </a:endParaRPr>
          </a:p>
          <a:p>
            <a:r>
              <a:rPr lang="zh-CN" altLang="zh-CN" b="1" dirty="0">
                <a:solidFill>
                  <a:srgbClr val="FF0000"/>
                </a:solidFill>
                <a:latin typeface="华文中宋" panose="02010600040101010101" pitchFamily="2" charset="-122"/>
                <a:ea typeface="华文中宋" panose="02010600040101010101" pitchFamily="2" charset="-122"/>
              </a:rPr>
              <a:t>立意一：</a:t>
            </a:r>
            <a:r>
              <a:rPr lang="zh-CN" altLang="zh-CN" dirty="0">
                <a:solidFill>
                  <a:srgbClr val="0000FF"/>
                </a:solidFill>
                <a:latin typeface="华文中宋" panose="02010600040101010101" pitchFamily="2" charset="-122"/>
                <a:ea typeface="华文中宋" panose="02010600040101010101" pitchFamily="2" charset="-122"/>
              </a:rPr>
              <a:t>各时代有各个时代的焦点，发展过程中必须针对不同时代的不同特点，对价值观进行</a:t>
            </a:r>
            <a:r>
              <a:rPr lang="zh-CN" altLang="zh-CN" dirty="0" smtClean="0">
                <a:solidFill>
                  <a:srgbClr val="0000FF"/>
                </a:solidFill>
                <a:latin typeface="华文中宋" panose="02010600040101010101" pitchFamily="2" charset="-122"/>
                <a:ea typeface="华文中宋" panose="02010600040101010101" pitchFamily="2" charset="-122"/>
              </a:rPr>
              <a:t>更新，</a:t>
            </a:r>
            <a:r>
              <a:rPr lang="zh-CN" altLang="zh-CN" dirty="0">
                <a:solidFill>
                  <a:srgbClr val="0000FF"/>
                </a:solidFill>
                <a:latin typeface="华文中宋" panose="02010600040101010101" pitchFamily="2" charset="-122"/>
                <a:ea typeface="华文中宋" panose="02010600040101010101" pitchFamily="2" charset="-122"/>
              </a:rPr>
              <a:t>才能真正做到与时俱进，持续发展</a:t>
            </a:r>
            <a:r>
              <a:rPr lang="zh-CN" altLang="zh-CN" dirty="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zh-CN" altLang="zh-CN" b="1" dirty="0">
                <a:solidFill>
                  <a:srgbClr val="FF0000"/>
                </a:solidFill>
                <a:latin typeface="华文中宋" panose="02010600040101010101" pitchFamily="2" charset="-122"/>
                <a:ea typeface="华文中宋" panose="02010600040101010101" pitchFamily="2" charset="-122"/>
              </a:rPr>
              <a:t>立意二：</a:t>
            </a:r>
            <a:r>
              <a:rPr lang="zh-CN" altLang="zh-CN" dirty="0">
                <a:solidFill>
                  <a:schemeClr val="accent3">
                    <a:lumMod val="50000"/>
                  </a:schemeClr>
                </a:solidFill>
                <a:latin typeface="华文中宋" panose="02010600040101010101" pitchFamily="2" charset="-122"/>
                <a:ea typeface="华文中宋" panose="02010600040101010101" pitchFamily="2" charset="-122"/>
              </a:rPr>
              <a:t>实现中国复兴梦，在思想上要用长征精神武装自己，行动上要有只争朝夕的思想自觉，同时还要注重生态文明和社会经济的和谐发展。</a:t>
            </a:r>
            <a:endParaRPr lang="zh-CN" altLang="zh-CN" dirty="0">
              <a:solidFill>
                <a:schemeClr val="accent3">
                  <a:lumMod val="50000"/>
                </a:schemeClr>
              </a:solidFill>
              <a:latin typeface="华文中宋" panose="02010600040101010101" pitchFamily="2" charset="-122"/>
              <a:ea typeface="华文中宋" panose="02010600040101010101" pitchFamily="2" charset="-122"/>
            </a:endParaRPr>
          </a:p>
          <a:p>
            <a:r>
              <a:rPr lang="zh-CN" altLang="zh-CN" b="1" dirty="0">
                <a:solidFill>
                  <a:srgbClr val="FF0000"/>
                </a:solidFill>
                <a:latin typeface="华文中宋" panose="02010600040101010101" pitchFamily="2" charset="-122"/>
                <a:ea typeface="华文中宋" panose="02010600040101010101" pitchFamily="2" charset="-122"/>
              </a:rPr>
              <a:t>立意三：</a:t>
            </a:r>
            <a:r>
              <a:rPr lang="zh-CN" altLang="zh-CN" dirty="0">
                <a:solidFill>
                  <a:schemeClr val="accent6">
                    <a:lumMod val="50000"/>
                  </a:schemeClr>
                </a:solidFill>
                <a:latin typeface="华文中宋" panose="02010600040101010101" pitchFamily="2" charset="-122"/>
                <a:ea typeface="华文中宋" panose="02010600040101010101" pitchFamily="2" charset="-122"/>
              </a:rPr>
              <a:t>树立科学发展观和创新发展理念，要促进事物的发展，人们要尊重客观规律，不断进行理性反思，完善自我，促进事物创新和持续发展。</a:t>
            </a:r>
            <a:endParaRPr lang="zh-CN" altLang="en-US" dirty="0">
              <a:solidFill>
                <a:schemeClr val="accent6">
                  <a:lumMod val="50000"/>
                </a:schemeClr>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188640"/>
            <a:ext cx="6912768" cy="764704"/>
          </a:xfrm>
          <a:solidFill>
            <a:schemeClr val="tx1"/>
          </a:solidFill>
        </p:spPr>
        <p:txBody>
          <a:bodyPr>
            <a:normAutofit/>
          </a:bodyPr>
          <a:lstStyle/>
          <a:p>
            <a:r>
              <a:rPr lang="zh-CN" altLang="en-US" b="1" dirty="0" smtClean="0">
                <a:solidFill>
                  <a:srgbClr val="FFFF00"/>
                </a:solidFill>
                <a:latin typeface="楷体" pitchFamily="49" charset="-122"/>
                <a:ea typeface="楷体" pitchFamily="49" charset="-122"/>
              </a:rPr>
              <a:t>例文</a:t>
            </a:r>
            <a:r>
              <a:rPr lang="en-US" altLang="zh-CN" b="1" dirty="0" smtClean="0">
                <a:solidFill>
                  <a:srgbClr val="FFFF00"/>
                </a:solidFill>
                <a:latin typeface="楷体" pitchFamily="49" charset="-122"/>
                <a:ea typeface="楷体" pitchFamily="49" charset="-122"/>
              </a:rPr>
              <a:t>2</a:t>
            </a:r>
            <a:r>
              <a:rPr lang="zh-CN" altLang="en-US" b="1" dirty="0" smtClean="0">
                <a:solidFill>
                  <a:srgbClr val="FFFF00"/>
                </a:solidFill>
                <a:latin typeface="楷体" pitchFamily="49" charset="-122"/>
                <a:ea typeface="楷体" pitchFamily="49" charset="-122"/>
              </a:rPr>
              <a:t>：</a:t>
            </a:r>
            <a:r>
              <a:rPr lang="zh-CN" altLang="zh-CN" b="1" dirty="0">
                <a:solidFill>
                  <a:srgbClr val="FFFF00"/>
                </a:solidFill>
              </a:rPr>
              <a:t>山水有责 长征有路</a:t>
            </a:r>
            <a:endParaRPr lang="zh-CN" altLang="en-US" b="1" dirty="0">
              <a:solidFill>
                <a:srgbClr val="FFFF00"/>
              </a:solidFill>
              <a:latin typeface="楷体" pitchFamily="49" charset="-122"/>
              <a:ea typeface="楷体" pitchFamily="49" charset="-122"/>
            </a:endParaRPr>
          </a:p>
        </p:txBody>
      </p:sp>
      <p:sp>
        <p:nvSpPr>
          <p:cNvPr id="3" name="内容占位符 2"/>
          <p:cNvSpPr>
            <a:spLocks noGrp="1"/>
          </p:cNvSpPr>
          <p:nvPr>
            <p:ph idx="1"/>
          </p:nvPr>
        </p:nvSpPr>
        <p:spPr>
          <a:xfrm>
            <a:off x="0" y="980728"/>
            <a:ext cx="9144000" cy="5877272"/>
          </a:xfrm>
          <a:solidFill>
            <a:schemeClr val="accent6">
              <a:lumMod val="20000"/>
              <a:lumOff val="80000"/>
            </a:schemeClr>
          </a:solidFill>
        </p:spPr>
        <p:txBody>
          <a:bodyPr>
            <a:normAutofit fontScale="70000" lnSpcReduction="20000"/>
          </a:bodyPr>
          <a:lstStyle/>
          <a:p>
            <a:r>
              <a:rPr lang="en-US" altLang="zh-CN" dirty="0" smtClean="0"/>
              <a:t>        </a:t>
            </a:r>
            <a:r>
              <a:rPr lang="zh-CN" altLang="zh-CN" dirty="0" smtClean="0">
                <a:latin typeface="华文中宋" panose="02010600040101010101" pitchFamily="2" charset="-122"/>
                <a:ea typeface="华文中宋" panose="02010600040101010101" pitchFamily="2" charset="-122"/>
              </a:rPr>
              <a:t>是</a:t>
            </a:r>
            <a:r>
              <a:rPr lang="zh-CN" altLang="zh-CN" dirty="0">
                <a:latin typeface="华文中宋" panose="02010600040101010101" pitchFamily="2" charset="-122"/>
                <a:ea typeface="华文中宋" panose="02010600040101010101" pitchFamily="2" charset="-122"/>
              </a:rPr>
              <a:t>鹰，就要搏击长空，翱翔千里；是虎，就要雄啸深山，威震一方。花开一季，自有其艳；草青一生，自成其景。每一个物种，有每一个物种的使命；每一片山水，有每一片山水的责任；每一个时代，有每一个时代的长征！</a:t>
            </a:r>
            <a:br>
              <a:rPr lang="en-US" altLang="zh-CN" dirty="0">
                <a:latin typeface="华文中宋" panose="02010600040101010101" pitchFamily="2" charset="-122"/>
                <a:ea typeface="华文中宋" panose="02010600040101010101" pitchFamily="2" charset="-122"/>
              </a:rPr>
            </a:br>
            <a:r>
              <a:rPr lang="zh-CN" altLang="zh-CN" dirty="0">
                <a:latin typeface="华文中宋" panose="02010600040101010101" pitchFamily="2" charset="-122"/>
                <a:ea typeface="华文中宋" panose="02010600040101010101" pitchFamily="2" charset="-122"/>
              </a:rPr>
              <a:t>　　一个小渔村成长为国际大都市，只用了</a:t>
            </a:r>
            <a:r>
              <a:rPr lang="en-US" altLang="zh-CN" dirty="0">
                <a:latin typeface="华文中宋" panose="02010600040101010101" pitchFamily="2" charset="-122"/>
                <a:ea typeface="华文中宋" panose="02010600040101010101" pitchFamily="2" charset="-122"/>
              </a:rPr>
              <a:t>30</a:t>
            </a:r>
            <a:r>
              <a:rPr lang="zh-CN" altLang="zh-CN" dirty="0">
                <a:latin typeface="华文中宋" panose="02010600040101010101" pitchFamily="2" charset="-122"/>
                <a:ea typeface="华文中宋" panose="02010600040101010101" pitchFamily="2" charset="-122"/>
              </a:rPr>
              <a:t>年，堪称举世之创举；全国当时最高的深圳国际贸易大厦，三天一层，可谓时代之奇迹！时间就是金钱，深圳速度在每一个有志青年的脚步里延伸；效率就是生命，深圳精神在每一个有志国人的血脉里流淌！</a:t>
            </a:r>
            <a:br>
              <a:rPr lang="en-US" altLang="zh-CN" dirty="0">
                <a:latin typeface="华文中宋" panose="02010600040101010101" pitchFamily="2" charset="-122"/>
                <a:ea typeface="华文中宋" panose="02010600040101010101" pitchFamily="2" charset="-122"/>
              </a:rPr>
            </a:br>
            <a:r>
              <a:rPr lang="zh-CN" altLang="zh-CN" dirty="0">
                <a:latin typeface="华文中宋" panose="02010600040101010101" pitchFamily="2" charset="-122"/>
                <a:ea typeface="华文中宋" panose="02010600040101010101" pitchFamily="2" charset="-122"/>
              </a:rPr>
              <a:t>　　可以说，深圳这片山水，养育的精神硕果，已经累累于时代的枝头！</a:t>
            </a:r>
            <a:br>
              <a:rPr lang="en-US" altLang="zh-CN" dirty="0">
                <a:latin typeface="华文中宋" panose="02010600040101010101" pitchFamily="2" charset="-122"/>
                <a:ea typeface="华文中宋" panose="02010600040101010101" pitchFamily="2" charset="-122"/>
              </a:rPr>
            </a:br>
            <a:r>
              <a:rPr lang="zh-CN" altLang="zh-CN" dirty="0">
                <a:latin typeface="华文中宋" panose="02010600040101010101" pitchFamily="2" charset="-122"/>
                <a:ea typeface="华文中宋" panose="02010600040101010101" pitchFamily="2" charset="-122"/>
              </a:rPr>
              <a:t>　　更新，更快，更强！一万年太久，只争朝夕。叶梓颐，这个九零后追赶日食的姑娘，为拍摄最美星空，横跨大半个地球，到北极攀冰山越雪地，终于获得“贝利珠”，邂逅激光大爆发的奇景。腾讯公司控股董事会主席兼首席执行官马化腾，引领互联网飞跃；深圳光启高等理工研究院院长刘若鹏，引领科技飞跃</a:t>
            </a:r>
            <a:r>
              <a:rPr lang="zh-CN" altLang="zh-CN"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无论</a:t>
            </a:r>
            <a:r>
              <a:rPr lang="zh-CN" altLang="zh-CN" dirty="0">
                <a:latin typeface="华文中宋" panose="02010600040101010101" pitchFamily="2" charset="-122"/>
                <a:ea typeface="华文中宋" panose="02010600040101010101" pitchFamily="2" charset="-122"/>
              </a:rPr>
              <a:t>是小人物叶梓颐，还是弄潮儿马化腾、刘若鹏，他们都是与时间赛跑的人，在生命的长征路上，或引领自己，或引领一个时代，抵达远方的至景</a:t>
            </a:r>
            <a:r>
              <a:rPr lang="zh-CN" altLang="zh-CN" dirty="0" smtClean="0">
                <a:latin typeface="华文中宋" panose="02010600040101010101" pitchFamily="2" charset="-122"/>
                <a:ea typeface="华文中宋" panose="02010600040101010101" pitchFamily="2" charset="-122"/>
              </a:rPr>
              <a:t>！</a:t>
            </a:r>
            <a:endParaRPr lang="zh-CN" altLang="en-US" b="1"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48680"/>
            <a:ext cx="9144000" cy="6309320"/>
          </a:xfrm>
          <a:solidFill>
            <a:schemeClr val="accent6">
              <a:lumMod val="20000"/>
              <a:lumOff val="80000"/>
            </a:schemeClr>
          </a:solidFill>
        </p:spPr>
        <p:txBody>
          <a:bodyPr>
            <a:normAutofit fontScale="47500" lnSpcReduction="20000"/>
          </a:bodyPr>
          <a:lstStyle/>
          <a:p>
            <a:r>
              <a:rPr lang="zh-CN" altLang="zh-CN" dirty="0"/>
              <a:t>　　</a:t>
            </a:r>
            <a:r>
              <a:rPr lang="zh-CN" altLang="zh-CN" sz="4400" dirty="0">
                <a:latin typeface="华文中宋" panose="02010600040101010101" pitchFamily="2" charset="-122"/>
                <a:ea typeface="华文中宋" panose="02010600040101010101" pitchFamily="2" charset="-122"/>
              </a:rPr>
              <a:t>“绿水青山也是金山银山”，面对这个春雷般的声音，</a:t>
            </a:r>
            <a:r>
              <a:rPr lang="en-US" altLang="zh-CN" sz="4400" dirty="0">
                <a:latin typeface="华文中宋" panose="02010600040101010101" pitchFamily="2" charset="-122"/>
                <a:ea typeface="华文中宋" panose="02010600040101010101" pitchFamily="2" charset="-122"/>
              </a:rPr>
              <a:t>2005</a:t>
            </a:r>
            <a:r>
              <a:rPr lang="zh-CN" altLang="zh-CN" sz="4400" dirty="0">
                <a:latin typeface="华文中宋" panose="02010600040101010101" pitchFamily="2" charset="-122"/>
                <a:ea typeface="华文中宋" panose="02010600040101010101" pitchFamily="2" charset="-122"/>
              </a:rPr>
              <a:t>年浙江的一片山水在应答，整个时代都在回应！让经济发展与环境保护握手言和，让人类与自然共赢同存，让物质与精神稳步并行。</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可以说，浙江这片山水，浇灌的理念新花，已经绽放于祖国的大江南北！</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你听，陕西的留坝在应答，乡村振兴战略要用“生态宜居”替代“村容整洁”；北方的千山在应答，它要去城市化、商业化、园林化，回归大自然的本性；蜀国的山水在应答，要让天府之国成为花园中的城市！</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这些山水被智慧轻轻一点，便美丽而富有起来，融观光、研学、运动、休闲、养生等为一体，有全域性旅游产品体系，有自身特色的一条龙经济。发展脚步的滚滚之声，确然唤醒了心灵的春天！用青山治疗雾霾，用绿水洗涤俗念，桃源梦终于从文学走向生活，诗意栖居终于从渴望走向了现实！</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人生是一场马拉松，历史是一条长河，每个人有每个人的长征路，每个时代有每个时代的长征路。雄安这片山水，告诉我们，每一片山水的发音，都是</a:t>
            </a:r>
            <a:r>
              <a:rPr lang="en-US" altLang="zh-CN" sz="4400" dirty="0">
                <a:latin typeface="华文中宋" panose="02010600040101010101" pitchFamily="2" charset="-122"/>
                <a:ea typeface="华文中宋" panose="02010600040101010101" pitchFamily="2" charset="-122"/>
              </a:rPr>
              <a:t>1300</a:t>
            </a:r>
            <a:r>
              <a:rPr lang="zh-CN" altLang="zh-CN" sz="4400" dirty="0">
                <a:latin typeface="华文中宋" panose="02010600040101010101" pitchFamily="2" charset="-122"/>
                <a:ea typeface="华文中宋" panose="02010600040101010101" pitchFamily="2" charset="-122"/>
              </a:rPr>
              <a:t>万平方公里的一部分，在空间上会呼应，在岁月中能重逢！</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在这伟大的时代，每一片山水都担负着一种责任，无论我们是鹰，是虎，还是一花一草，都让我们身体里的山水作出反应吧！</a:t>
            </a:r>
            <a:br>
              <a:rPr lang="en-US" altLang="zh-CN" sz="4400" dirty="0">
                <a:latin typeface="华文中宋" panose="02010600040101010101" pitchFamily="2" charset="-122"/>
                <a:ea typeface="华文中宋" panose="02010600040101010101" pitchFamily="2" charset="-122"/>
              </a:rPr>
            </a:br>
            <a:r>
              <a:rPr lang="zh-CN" altLang="zh-CN" sz="4400" dirty="0">
                <a:latin typeface="华文中宋" panose="02010600040101010101" pitchFamily="2" charset="-122"/>
                <a:ea typeface="华文中宋" panose="02010600040101010101" pitchFamily="2" charset="-122"/>
              </a:rPr>
              <a:t>　　让那精神的硕果在我们身体里破土发芽，让新的理念之花绽放在努力的枝头，让我们个人的步伐在生命的长征路上汇入历史的潮流，踏响时代的强音！</a:t>
            </a:r>
            <a:endParaRPr lang="zh-CN" altLang="en-US" sz="4400"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08720"/>
            <a:ext cx="8964488" cy="5544616"/>
          </a:xfrm>
          <a:solidFill>
            <a:schemeClr val="bg1"/>
          </a:solidFill>
        </p:spPr>
        <p:txBody>
          <a:bodyPr>
            <a:normAutofit fontScale="55000" lnSpcReduction="20000"/>
          </a:bodyPr>
          <a:lstStyle/>
          <a:p>
            <a:r>
              <a:rPr lang="en-US" altLang="zh-CN" b="1" dirty="0">
                <a:latin typeface="华文中宋" panose="02010600040101010101" pitchFamily="2" charset="-122"/>
                <a:ea typeface="华文中宋" panose="02010600040101010101" pitchFamily="2" charset="-122"/>
              </a:rPr>
              <a:t>23</a:t>
            </a:r>
            <a:r>
              <a:rPr lang="zh-CN" altLang="zh-CN" b="1" dirty="0">
                <a:latin typeface="华文中宋" panose="02010600040101010101" pitchFamily="2" charset="-122"/>
                <a:ea typeface="华文中宋" panose="02010600040101010101" pitchFamily="2" charset="-122"/>
              </a:rPr>
              <a:t>．微写作</a:t>
            </a:r>
            <a:r>
              <a:rPr lang="en-US" altLang="zh-CN" b="1" dirty="0">
                <a:latin typeface="华文中宋" panose="02010600040101010101" pitchFamily="2" charset="-122"/>
                <a:ea typeface="华文中宋" panose="02010600040101010101" pitchFamily="2" charset="-122"/>
              </a:rPr>
              <a:t>(10</a:t>
            </a:r>
            <a:r>
              <a:rPr lang="zh-CN" altLang="zh-CN" b="1" dirty="0">
                <a:latin typeface="华文中宋" panose="02010600040101010101" pitchFamily="2" charset="-122"/>
                <a:ea typeface="华文中宋" panose="02010600040101010101" pitchFamily="2" charset="-122"/>
              </a:rPr>
              <a:t>分</a:t>
            </a:r>
            <a:r>
              <a:rPr lang="en-US" altLang="zh-CN" b="1" dirty="0">
                <a:latin typeface="华文中宋" panose="02010600040101010101" pitchFamily="2" charset="-122"/>
                <a:ea typeface="华文中宋" panose="02010600040101010101" pitchFamily="2" charset="-122"/>
              </a:rPr>
              <a:t>)</a:t>
            </a:r>
            <a:endParaRPr lang="zh-CN" altLang="zh-CN" b="1"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从下面三个题目中任选一题，按要求作答。</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①在《红岩》《边城》《老人与海》中，至少选择一部作品，用一组排比比喻句抒写你从中获得的教益。要求：至少写三句，每一句中都有比喻。</a:t>
            </a:r>
            <a:r>
              <a:rPr lang="en-US" altLang="zh-CN" dirty="0">
                <a:latin typeface="华文中宋" panose="02010600040101010101" pitchFamily="2" charset="-122"/>
                <a:ea typeface="华文中宋" panose="02010600040101010101" pitchFamily="2" charset="-122"/>
              </a:rPr>
              <a:t>120</a:t>
            </a:r>
            <a:r>
              <a:rPr lang="zh-CN" altLang="zh-CN" dirty="0">
                <a:latin typeface="华文中宋" panose="02010600040101010101" pitchFamily="2" charset="-122"/>
                <a:ea typeface="华文中宋" panose="02010600040101010101" pitchFamily="2" charset="-122"/>
              </a:rPr>
              <a:t>字左右。</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②从《红楼梦》《呐喊》《平凡的世界》中选择一个既可悲又可叹的人物，简述这个人物形象。要求：符合原著故事情节。</a:t>
            </a:r>
            <a:r>
              <a:rPr lang="en-US" altLang="zh-CN" dirty="0">
                <a:latin typeface="华文中宋" panose="02010600040101010101" pitchFamily="2" charset="-122"/>
                <a:ea typeface="华文中宋" panose="02010600040101010101" pitchFamily="2" charset="-122"/>
              </a:rPr>
              <a:t>150—200</a:t>
            </a:r>
            <a:r>
              <a:rPr lang="zh-CN" altLang="zh-CN" dirty="0">
                <a:latin typeface="华文中宋" panose="02010600040101010101" pitchFamily="2" charset="-122"/>
                <a:ea typeface="华文中宋" panose="02010600040101010101" pitchFamily="2" charset="-122"/>
              </a:rPr>
              <a:t>字。</a:t>
            </a:r>
            <a:endParaRPr lang="zh-CN" altLang="zh-CN" dirty="0">
              <a:latin typeface="华文中宋" panose="02010600040101010101" pitchFamily="2" charset="-122"/>
              <a:ea typeface="华文中宋" panose="02010600040101010101" pitchFamily="2" charset="-122"/>
            </a:endParaRPr>
          </a:p>
          <a:p>
            <a:r>
              <a:rPr lang="zh-CN" altLang="zh-CN" dirty="0">
                <a:latin typeface="华文中宋" panose="02010600040101010101" pitchFamily="2" charset="-122"/>
                <a:ea typeface="华文中宋" panose="02010600040101010101" pitchFamily="2" charset="-122"/>
              </a:rPr>
              <a:t>③读了《论语》，在孔子的众弟子之中，你喜欢颜回，还是曾参，或者其他哪位？请选择一位，为他写一段评语。要求：符合人物特征。</a:t>
            </a:r>
            <a:r>
              <a:rPr lang="en-US" altLang="zh-CN" dirty="0">
                <a:latin typeface="华文中宋" panose="02010600040101010101" pitchFamily="2" charset="-122"/>
                <a:ea typeface="华文中宋" panose="02010600040101010101" pitchFamily="2" charset="-122"/>
              </a:rPr>
              <a:t>150—200</a:t>
            </a:r>
            <a:r>
              <a:rPr lang="zh-CN" altLang="zh-CN" dirty="0">
                <a:latin typeface="华文中宋" panose="02010600040101010101" pitchFamily="2" charset="-122"/>
                <a:ea typeface="华文中宋" panose="02010600040101010101" pitchFamily="2" charset="-122"/>
              </a:rPr>
              <a:t>字。</a:t>
            </a:r>
            <a:endParaRPr lang="zh-CN" altLang="zh-CN" dirty="0">
              <a:latin typeface="华文中宋" panose="02010600040101010101" pitchFamily="2" charset="-122"/>
              <a:ea typeface="华文中宋" panose="02010600040101010101" pitchFamily="2" charset="-122"/>
            </a:endParaRPr>
          </a:p>
          <a:p>
            <a:pPr fontAlgn="ctr"/>
            <a:r>
              <a:rPr lang="en-US" altLang="zh-CN" b="1" dirty="0">
                <a:latin typeface="华文中宋" panose="02010600040101010101" pitchFamily="2" charset="-122"/>
                <a:ea typeface="华文中宋" panose="02010600040101010101" pitchFamily="2" charset="-122"/>
              </a:rPr>
              <a:t>24</a:t>
            </a:r>
            <a:r>
              <a:rPr lang="zh-CN" altLang="zh-CN" b="1" dirty="0">
                <a:latin typeface="华文中宋" panose="02010600040101010101" pitchFamily="2" charset="-122"/>
                <a:ea typeface="华文中宋" panose="02010600040101010101" pitchFamily="2" charset="-122"/>
              </a:rPr>
              <a:t>．作文（</a:t>
            </a:r>
            <a:r>
              <a:rPr lang="en-US" altLang="zh-CN" b="1" dirty="0">
                <a:latin typeface="华文中宋" panose="02010600040101010101" pitchFamily="2" charset="-122"/>
                <a:ea typeface="华文中宋" panose="02010600040101010101" pitchFamily="2" charset="-122"/>
              </a:rPr>
              <a:t>50</a:t>
            </a:r>
            <a:r>
              <a:rPr lang="zh-CN" altLang="zh-CN" b="1" dirty="0">
                <a:latin typeface="华文中宋" panose="02010600040101010101" pitchFamily="2" charset="-122"/>
                <a:ea typeface="华文中宋" panose="02010600040101010101" pitchFamily="2" charset="-122"/>
              </a:rPr>
              <a:t>分）</a:t>
            </a:r>
            <a:endParaRPr lang="zh-CN" altLang="zh-CN" b="1"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从下面两个题目中任选一题，按要求作答。不少于</a:t>
            </a:r>
            <a:r>
              <a:rPr lang="en-US" altLang="zh-CN" dirty="0">
                <a:latin typeface="华文中宋" panose="02010600040101010101" pitchFamily="2" charset="-122"/>
                <a:ea typeface="华文中宋" panose="02010600040101010101" pitchFamily="2" charset="-122"/>
              </a:rPr>
              <a:t>700</a:t>
            </a:r>
            <a:r>
              <a:rPr lang="zh-CN" altLang="zh-CN" dirty="0">
                <a:latin typeface="华文中宋" panose="02010600040101010101" pitchFamily="2" charset="-122"/>
                <a:ea typeface="华文中宋" panose="02010600040101010101" pitchFamily="2" charset="-122"/>
              </a:rPr>
              <a:t>字。将题目抄在答题卡上。</a:t>
            </a:r>
            <a:endParaRPr lang="zh-CN" altLang="zh-CN"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①今天，众多</a:t>
            </a:r>
            <a:r>
              <a:rPr lang="en-US" altLang="zh-CN" dirty="0">
                <a:latin typeface="华文中宋" panose="02010600040101010101" pitchFamily="2" charset="-122"/>
                <a:ea typeface="华文中宋" panose="02010600040101010101" pitchFamily="2" charset="-122"/>
              </a:rPr>
              <a:t>2000</a:t>
            </a:r>
            <a:r>
              <a:rPr lang="zh-CN" altLang="zh-CN" dirty="0">
                <a:latin typeface="华文中宋" panose="02010600040101010101" pitchFamily="2" charset="-122"/>
                <a:ea typeface="华文中宋" panose="02010600040101010101" pitchFamily="2" charset="-122"/>
              </a:rPr>
              <a:t>年出生的同学走进高考考场。</a:t>
            </a:r>
            <a:r>
              <a:rPr lang="en-US" altLang="zh-CN" dirty="0">
                <a:latin typeface="华文中宋" panose="02010600040101010101" pitchFamily="2" charset="-122"/>
                <a:ea typeface="华文中宋" panose="02010600040101010101" pitchFamily="2" charset="-122"/>
              </a:rPr>
              <a:t>18</a:t>
            </a:r>
            <a:r>
              <a:rPr lang="zh-CN" altLang="zh-CN" dirty="0">
                <a:latin typeface="华文中宋" panose="02010600040101010101" pitchFamily="2" charset="-122"/>
                <a:ea typeface="华文中宋" panose="02010600040101010101" pitchFamily="2" charset="-122"/>
              </a:rPr>
              <a:t>年过去了，祖国在不断发展，大家也成长为青年。</a:t>
            </a:r>
            <a:endParaRPr lang="zh-CN" altLang="zh-CN"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请以</a:t>
            </a:r>
            <a:r>
              <a:rPr lang="en-US" altLang="zh-CN" dirty="0">
                <a:latin typeface="华文中宋" panose="02010600040101010101" pitchFamily="2" charset="-122"/>
                <a:ea typeface="华文中宋" panose="02010600040101010101" pitchFamily="2" charset="-122"/>
              </a:rPr>
              <a:t>“</a:t>
            </a:r>
            <a:r>
              <a:rPr lang="zh-CN" altLang="zh-CN" b="1" dirty="0">
                <a:solidFill>
                  <a:srgbClr val="FF0000"/>
                </a:solidFill>
                <a:latin typeface="华文中宋" panose="02010600040101010101" pitchFamily="2" charset="-122"/>
                <a:ea typeface="华文中宋" panose="02010600040101010101" pitchFamily="2" charset="-122"/>
              </a:rPr>
              <a:t>新时代新青年</a:t>
            </a:r>
            <a:r>
              <a:rPr lang="en-US" altLang="zh-CN" b="1" dirty="0">
                <a:solidFill>
                  <a:srgbClr val="FF0000"/>
                </a:solidFill>
                <a:latin typeface="华文中宋" panose="02010600040101010101" pitchFamily="2" charset="-122"/>
                <a:ea typeface="华文中宋" panose="02010600040101010101" pitchFamily="2" charset="-122"/>
              </a:rPr>
              <a:t>——</a:t>
            </a:r>
            <a:r>
              <a:rPr lang="zh-CN" altLang="zh-CN" b="1" dirty="0">
                <a:solidFill>
                  <a:srgbClr val="FF0000"/>
                </a:solidFill>
                <a:latin typeface="华文中宋" panose="02010600040101010101" pitchFamily="2" charset="-122"/>
                <a:ea typeface="华文中宋" panose="02010600040101010101" pitchFamily="2" charset="-122"/>
              </a:rPr>
              <a:t>谈在祖国发展中成长</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为题，写一篇议论文。</a:t>
            </a:r>
            <a:endParaRPr lang="zh-CN" altLang="zh-CN"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要求：观点明确，论据恰当充实，论证合理。</a:t>
            </a:r>
            <a:endParaRPr lang="zh-CN" altLang="zh-CN"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②生态文明建设关乎中华民族的永续发展，优美生态环境是每一个中国人的期盼。</a:t>
            </a:r>
            <a:endParaRPr lang="zh-CN" altLang="zh-CN" dirty="0">
              <a:latin typeface="华文中宋" panose="02010600040101010101" pitchFamily="2" charset="-122"/>
              <a:ea typeface="华文中宋" panose="02010600040101010101" pitchFamily="2" charset="-122"/>
            </a:endParaRPr>
          </a:p>
          <a:p>
            <a:pPr fontAlgn="ctr"/>
            <a:r>
              <a:rPr lang="en-US" altLang="zh-CN" dirty="0">
                <a:latin typeface="华文中宋" panose="02010600040101010101" pitchFamily="2" charset="-122"/>
                <a:ea typeface="华文中宋" panose="02010600040101010101" pitchFamily="2" charset="-122"/>
              </a:rPr>
              <a:t>    </a:t>
            </a:r>
            <a:r>
              <a:rPr lang="zh-CN" altLang="zh-CN" dirty="0">
                <a:latin typeface="华文中宋" panose="02010600040101010101" pitchFamily="2" charset="-122"/>
                <a:ea typeface="华文中宋" panose="02010600040101010101" pitchFamily="2" charset="-122"/>
              </a:rPr>
              <a:t>请你展开想象，以</a:t>
            </a:r>
            <a:r>
              <a:rPr lang="en-US" altLang="zh-CN" dirty="0">
                <a:latin typeface="华文中宋" panose="02010600040101010101" pitchFamily="2" charset="-122"/>
                <a:ea typeface="华文中宋" panose="02010600040101010101" pitchFamily="2" charset="-122"/>
              </a:rPr>
              <a:t>“</a:t>
            </a:r>
            <a:r>
              <a:rPr lang="zh-CN" altLang="zh-CN" b="1" dirty="0">
                <a:solidFill>
                  <a:srgbClr val="FF0000"/>
                </a:solidFill>
                <a:latin typeface="华文中宋" panose="02010600040101010101" pitchFamily="2" charset="-122"/>
                <a:ea typeface="华文中宋" panose="02010600040101010101" pitchFamily="2" charset="-122"/>
              </a:rPr>
              <a:t>绿水青山图</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为题，写一篇记叙文，形象生动地展现出人与自然和谐相处的美好图景。</a:t>
            </a:r>
            <a:endParaRPr lang="zh-CN" altLang="zh-CN" dirty="0">
              <a:latin typeface="华文中宋" panose="02010600040101010101" pitchFamily="2" charset="-122"/>
              <a:ea typeface="华文中宋" panose="02010600040101010101" pitchFamily="2" charset="-122"/>
            </a:endParaRPr>
          </a:p>
          <a:p>
            <a:pPr fontAlgn="ctr"/>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要求</a:t>
            </a:r>
            <a:r>
              <a:rPr lang="zh-CN" altLang="zh-CN" dirty="0">
                <a:latin typeface="华文中宋" panose="02010600040101010101" pitchFamily="2" charset="-122"/>
                <a:ea typeface="华文中宋" panose="02010600040101010101" pitchFamily="2" charset="-122"/>
              </a:rPr>
              <a:t>：立意积极向上，叙事符合逻辑；时间、地点、人物、叙事人称自定；有细节，有描写</a:t>
            </a:r>
            <a:r>
              <a:rPr lang="zh-CN"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p:txBody>
      </p:sp>
      <p:sp>
        <p:nvSpPr>
          <p:cNvPr id="5" name="圆角矩形 4"/>
          <p:cNvSpPr/>
          <p:nvPr/>
        </p:nvSpPr>
        <p:spPr>
          <a:xfrm>
            <a:off x="2771800" y="0"/>
            <a:ext cx="3456384" cy="76470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smtClean="0">
                <a:solidFill>
                  <a:schemeClr val="tx1"/>
                </a:solidFill>
              </a:rPr>
              <a:t>北京卷</a:t>
            </a:r>
            <a:endParaRPr lang="zh-CN" altLang="en-US" sz="4800" b="1" dirty="0">
              <a:solidFill>
                <a:schemeClr val="tx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0"/>
            <a:ext cx="6048672" cy="792088"/>
          </a:xfrm>
          <a:solidFill>
            <a:schemeClr val="tx1"/>
          </a:solidFill>
        </p:spPr>
        <p:txBody>
          <a:bodyPr>
            <a:normAutofit/>
          </a:bodyPr>
          <a:lstStyle/>
          <a:p>
            <a:r>
              <a:rPr lang="zh-CN" altLang="en-US" b="1" dirty="0" smtClean="0">
                <a:solidFill>
                  <a:srgbClr val="FFFF00"/>
                </a:solidFill>
                <a:latin typeface="楷体" pitchFamily="49" charset="-122"/>
                <a:ea typeface="楷体" pitchFamily="49" charset="-122"/>
              </a:rPr>
              <a:t>例文</a:t>
            </a:r>
            <a:r>
              <a:rPr lang="en-US" altLang="zh-CN" b="1" dirty="0" smtClean="0">
                <a:solidFill>
                  <a:srgbClr val="FFFF00"/>
                </a:solidFill>
                <a:latin typeface="楷体" pitchFamily="49" charset="-122"/>
                <a:ea typeface="楷体" pitchFamily="49" charset="-122"/>
              </a:rPr>
              <a:t>3</a:t>
            </a:r>
            <a:r>
              <a:rPr lang="zh-CN" altLang="en-US" b="1" dirty="0" smtClean="0">
                <a:solidFill>
                  <a:srgbClr val="FFFF00"/>
                </a:solidFill>
                <a:latin typeface="楷体" pitchFamily="49" charset="-122"/>
                <a:ea typeface="楷体" pitchFamily="49" charset="-122"/>
              </a:rPr>
              <a:t>：</a:t>
            </a:r>
            <a:r>
              <a:rPr lang="zh-CN" altLang="zh-CN" b="1" dirty="0">
                <a:solidFill>
                  <a:srgbClr val="FFFF00"/>
                </a:solidFill>
                <a:latin typeface="楷体" pitchFamily="49" charset="-122"/>
                <a:ea typeface="楷体" pitchFamily="49" charset="-122"/>
              </a:rPr>
              <a:t>绿水青山图</a:t>
            </a:r>
            <a:endParaRPr lang="zh-CN" altLang="en-US" b="1" dirty="0">
              <a:solidFill>
                <a:srgbClr val="FFFF00"/>
              </a:solidFill>
              <a:latin typeface="楷体" pitchFamily="49" charset="-122"/>
              <a:ea typeface="楷体" pitchFamily="49" charset="-122"/>
            </a:endParaRPr>
          </a:p>
        </p:txBody>
      </p:sp>
      <p:sp>
        <p:nvSpPr>
          <p:cNvPr id="3" name="内容占位符 2"/>
          <p:cNvSpPr>
            <a:spLocks noGrp="1"/>
          </p:cNvSpPr>
          <p:nvPr>
            <p:ph idx="1"/>
          </p:nvPr>
        </p:nvSpPr>
        <p:spPr>
          <a:xfrm>
            <a:off x="0" y="980728"/>
            <a:ext cx="9144000" cy="5877272"/>
          </a:xfrm>
          <a:solidFill>
            <a:schemeClr val="accent3">
              <a:lumMod val="40000"/>
              <a:lumOff val="60000"/>
            </a:schemeClr>
          </a:solidFill>
        </p:spPr>
        <p:txBody>
          <a:bodyPr>
            <a:normAutofit fontScale="62500" lnSpcReduction="20000"/>
          </a:bodyPr>
          <a:lstStyle/>
          <a:p>
            <a:r>
              <a:rPr lang="zh-CN" altLang="en-US" dirty="0"/>
              <a:t>　</a:t>
            </a:r>
            <a:r>
              <a:rPr lang="zh-CN" altLang="en-US" dirty="0" smtClean="0">
                <a:latin typeface="华文中宋" panose="02010600040101010101" pitchFamily="2" charset="-122"/>
                <a:ea typeface="华文中宋" panose="02010600040101010101" pitchFamily="2" charset="-122"/>
              </a:rPr>
              <a:t>    </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天何言哉</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四时行焉</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百物生焉</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天何言哉</a:t>
            </a:r>
            <a:r>
              <a:rPr lang="en-US" altLang="zh-CN" dirty="0">
                <a:latin typeface="华文中宋" panose="02010600040101010101" pitchFamily="2" charset="-122"/>
                <a:ea typeface="华文中宋" panose="02010600040101010101" pitchFamily="2" charset="-122"/>
              </a:rPr>
              <a:t>?”——</a:t>
            </a:r>
            <a:r>
              <a:rPr lang="zh-CN" altLang="zh-CN" dirty="0" smtClean="0">
                <a:latin typeface="华文中宋" panose="02010600040101010101" pitchFamily="2" charset="-122"/>
                <a:ea typeface="华文中宋" panose="02010600040101010101" pitchFamily="2" charset="-122"/>
              </a:rPr>
              <a:t>《论语》</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踏着微湿的土壤</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淡绿色的裙摆轻拂过大地的发梢</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轻转回眸</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身后一片碧绿</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硕果生机。望着自己的杰作</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你展颜一笑</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皓眸红唇</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晃得娇美的樱花在微风的渲染下</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静静飘落在你的头顶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在你柔顺的发丝里</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留下一抹清香</a:t>
            </a:r>
            <a:r>
              <a:rPr lang="zh-CN" altLang="zh-CN" dirty="0" smtClean="0">
                <a:latin typeface="华文中宋" panose="02010600040101010101" pitchFamily="2" charset="-122"/>
                <a:ea typeface="华文中宋" panose="02010600040101010101" pitchFamily="2" charset="-122"/>
              </a:rPr>
              <a:t>。</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他们</a:t>
            </a:r>
            <a:r>
              <a:rPr lang="zh-CN" altLang="zh-CN" dirty="0">
                <a:latin typeface="华文中宋" panose="02010600040101010101" pitchFamily="2" charset="-122"/>
                <a:ea typeface="华文中宋" panose="02010600040101010101" pitchFamily="2" charset="-122"/>
              </a:rPr>
              <a:t>说</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你是自然的女儿</a:t>
            </a:r>
            <a:r>
              <a:rPr lang="zh-CN"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总会牵着春姐姐的手</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漫步在山间田野里</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嗅着花儿的芬芳</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用晶莹的露珠涤尽尘埃</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你也会跟在夏哥哥的身后</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左瞧瞧又看看</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用红唇亲吻娇艳欲滴的荷，为受太阳炙烤的蚂蚁遮挡阳光</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你常常伏在秋姐姐的肩头</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趁她不注意掀起一群落叶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或是在红彤彤的果子里择一个吮着汁液的美好</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当冬哥哥来了</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你总会整个身子倒在雪地里</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享受着冰凉与纯洁的雪</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从指尖划到耳畔</a:t>
            </a:r>
            <a:r>
              <a:rPr lang="en-US" altLang="zh-CN"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zh-CN" altLang="en-US" dirty="0">
                <a:latin typeface="华文中宋" panose="02010600040101010101" pitchFamily="2" charset="-122"/>
                <a:ea typeface="华文中宋" panose="02010600040101010101" pitchFamily="2" charset="-122"/>
              </a:rPr>
              <a:t>　</a:t>
            </a:r>
            <a:r>
              <a:rPr lang="zh-CN" altLang="en-US"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自古以来</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文人墨客常用文字来雕饰你的美丽。自幼酷爱书卷的你</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当然是喜去釆撷。感觉自然的呼吸</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窥测自然的神秘</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听自然的音调</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观自然的图画。风声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水声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松声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潮声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都是诗歌的乐谱。花草的精神</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水月的颜色</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都是诗意的范本</a:t>
            </a:r>
            <a:r>
              <a:rPr lang="zh-CN" altLang="zh-CN" dirty="0" smtClean="0">
                <a:latin typeface="华文中宋" panose="02010600040101010101" pitchFamily="2" charset="-122"/>
                <a:ea typeface="华文中宋" panose="02010600040101010101" pitchFamily="2" charset="-122"/>
              </a:rPr>
              <a:t>。</a:t>
            </a:r>
            <a:endParaRPr lang="en-US" altLang="zh-CN" dirty="0" smtClean="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春</a:t>
            </a:r>
            <a:r>
              <a:rPr lang="zh-CN" altLang="zh-CN" dirty="0">
                <a:latin typeface="华文中宋" panose="02010600040101010101" pitchFamily="2" charset="-122"/>
                <a:ea typeface="华文中宋" panose="02010600040101010101" pitchFamily="2" charset="-122"/>
              </a:rPr>
              <a:t>晨</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竹外桃花三两枝</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春江水暖鸭先知的词调闯入了你的梦境的醒来，轻嚼着诗的韵味。</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乱花渐欲迷人眼</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浅草才能没马蹄</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心随着白居易的步伐闯入春的世界。读多了诗</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你渐渐学会了体味其中的意境。心潮随着诗人的喜怒哀乐而跌宕起伏。高兴得意时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你会吟一句孟郊的</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春风得意马蹄疾</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一日看尽长安花</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失落伤感时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你会用袖子轻拂去眼角的泪花</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微微笑着诵一声李清照的</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物是人非事事休</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欲语泪先流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感慨着世事变迁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你呢喃出纳兰性德的</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被酒莫惊春睡重</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赌书消得泼茶香</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当时只道是寻常</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。他们的诗作感染了你</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让你不自主地投入</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高兴他们的高兴</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悲痛他们的悲痛。</a:t>
            </a:r>
            <a:endParaRPr lang="zh-CN" altLang="zh-CN" dirty="0">
              <a:latin typeface="华文中宋" panose="02010600040101010101" pitchFamily="2" charset="-122"/>
              <a:ea typeface="华文中宋" panose="02010600040101010101" pitchFamily="2" charset="-122"/>
            </a:endParaRPr>
          </a:p>
          <a:p>
            <a:endParaRPr lang="zh-CN" altLang="zh-CN" dirty="0"/>
          </a:p>
          <a:p>
            <a:endParaRPr lang="zh-CN" altLang="zh-CN"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0"/>
            <a:ext cx="8064896" cy="932723"/>
          </a:xfrm>
          <a:solidFill>
            <a:schemeClr val="accent3">
              <a:lumMod val="60000"/>
              <a:lumOff val="40000"/>
            </a:schemeClr>
          </a:solidFill>
        </p:spPr>
        <p:txBody>
          <a:bodyPr>
            <a:normAutofit/>
          </a:bodyPr>
          <a:lstStyle/>
          <a:p>
            <a:r>
              <a:rPr lang="en-US" altLang="zh-CN" b="1" dirty="0">
                <a:solidFill>
                  <a:srgbClr val="0000FF"/>
                </a:solidFill>
                <a:latin typeface="华文琥珀" pitchFamily="2" charset="-122"/>
                <a:ea typeface="华文琥珀" pitchFamily="2" charset="-122"/>
              </a:rPr>
              <a:t>㈠</a:t>
            </a:r>
            <a:r>
              <a:rPr lang="zh-CN" altLang="en-US" b="1" dirty="0">
                <a:solidFill>
                  <a:srgbClr val="0000FF"/>
                </a:solidFill>
                <a:latin typeface="华文琥珀" pitchFamily="2" charset="-122"/>
                <a:ea typeface="华文琥珀" pitchFamily="2" charset="-122"/>
              </a:rPr>
              <a:t>了解高考政策</a:t>
            </a:r>
            <a:endParaRPr lang="zh-CN" altLang="en-US"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179512" y="1220755"/>
            <a:ext cx="8784976" cy="5184576"/>
          </a:xfrm>
        </p:spPr>
        <p:txBody>
          <a:bodyPr>
            <a:normAutofit/>
          </a:bodyPr>
          <a:lstStyle/>
          <a:p>
            <a:r>
              <a:rPr lang="zh-CN" altLang="en-US" b="1" dirty="0" smtClean="0">
                <a:latin typeface="华文楷体" pitchFamily="2" charset="-122"/>
                <a:ea typeface="华文楷体" pitchFamily="2" charset="-122"/>
              </a:rPr>
              <a:t>理论框架：</a:t>
            </a:r>
            <a:r>
              <a:rPr lang="zh-CN" altLang="en-US" sz="2400" b="1" dirty="0" smtClean="0">
                <a:latin typeface="华文楷体" pitchFamily="2" charset="-122"/>
                <a:ea typeface="华文楷体" pitchFamily="2" charset="-122"/>
              </a:rPr>
              <a:t>由</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一点四面</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升级为</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一体四层四翼</a:t>
            </a:r>
            <a:r>
              <a:rPr lang="en-US" altLang="zh-CN" sz="2400" b="1" dirty="0" smtClean="0">
                <a:latin typeface="华文楷体" pitchFamily="2" charset="-122"/>
                <a:ea typeface="华文楷体" pitchFamily="2" charset="-122"/>
              </a:rPr>
              <a:t>”</a:t>
            </a:r>
            <a:endParaRPr lang="en-US" altLang="zh-CN" sz="2400" b="1" dirty="0" smtClean="0">
              <a:latin typeface="华文楷体" pitchFamily="2" charset="-122"/>
              <a:ea typeface="华文楷体" pitchFamily="2" charset="-122"/>
            </a:endParaRPr>
          </a:p>
          <a:p>
            <a:pPr>
              <a:spcBef>
                <a:spcPts val="1200"/>
              </a:spcBef>
            </a:pPr>
            <a:r>
              <a:rPr lang="zh-CN" altLang="en-US" sz="2400" b="1" dirty="0">
                <a:latin typeface="华文楷体" pitchFamily="2" charset="-122"/>
                <a:ea typeface="华文楷体" pitchFamily="2" charset="-122"/>
              </a:rPr>
              <a:t>“一点”是指高考要体现“</a:t>
            </a:r>
            <a:r>
              <a:rPr lang="zh-CN" altLang="en-US" sz="2400" b="1" dirty="0">
                <a:solidFill>
                  <a:srgbClr val="FF0000"/>
                </a:solidFill>
                <a:latin typeface="华文楷体" pitchFamily="2" charset="-122"/>
                <a:ea typeface="华文楷体" pitchFamily="2" charset="-122"/>
              </a:rPr>
              <a:t>立德树人</a:t>
            </a:r>
            <a:r>
              <a:rPr lang="zh-CN" altLang="en-US" sz="2400" b="1" dirty="0">
                <a:latin typeface="华文楷体" pitchFamily="2" charset="-122"/>
                <a:ea typeface="华文楷体" pitchFamily="2" charset="-122"/>
              </a:rPr>
              <a:t>”，“四面”是指要在高考当中体现</a:t>
            </a:r>
            <a:r>
              <a:rPr lang="zh-CN" altLang="en-US" sz="2400" b="1" dirty="0">
                <a:solidFill>
                  <a:srgbClr val="FF0000"/>
                </a:solidFill>
                <a:latin typeface="华文楷体" pitchFamily="2" charset="-122"/>
                <a:ea typeface="华文楷体" pitchFamily="2" charset="-122"/>
              </a:rPr>
              <a:t>核心价值、传统文化、依法治国、创新精神</a:t>
            </a:r>
            <a:r>
              <a:rPr lang="zh-CN" altLang="en-US" sz="2400" b="1" dirty="0">
                <a:latin typeface="华文楷体" pitchFamily="2" charset="-122"/>
                <a:ea typeface="华文楷体" pitchFamily="2" charset="-122"/>
              </a:rPr>
              <a:t>四个方面，通过“一点四面”实现</a:t>
            </a:r>
            <a:r>
              <a:rPr lang="zh-CN" altLang="en-US" sz="2400" b="1" dirty="0" smtClean="0">
                <a:latin typeface="华文楷体" pitchFamily="2" charset="-122"/>
                <a:ea typeface="华文楷体" pitchFamily="2" charset="-122"/>
              </a:rPr>
              <a:t>高考语文</a:t>
            </a:r>
            <a:r>
              <a:rPr lang="zh-CN" altLang="en-US" sz="2400" b="1" dirty="0">
                <a:latin typeface="华文楷体" pitchFamily="2" charset="-122"/>
                <a:ea typeface="华文楷体" pitchFamily="2" charset="-122"/>
              </a:rPr>
              <a:t>的育人目标</a:t>
            </a:r>
            <a:r>
              <a:rPr lang="zh-CN" altLang="en-US" sz="2400" b="1" dirty="0" smtClean="0">
                <a:latin typeface="华文楷体" pitchFamily="2" charset="-122"/>
                <a:ea typeface="华文楷体" pitchFamily="2" charset="-122"/>
              </a:rPr>
              <a:t>。</a:t>
            </a:r>
            <a:endParaRPr lang="en-US" altLang="zh-CN" sz="2400" b="1" dirty="0" smtClean="0">
              <a:latin typeface="华文楷体" pitchFamily="2" charset="-122"/>
              <a:ea typeface="华文楷体" pitchFamily="2" charset="-122"/>
            </a:endParaRPr>
          </a:p>
          <a:p>
            <a:pPr>
              <a:spcBef>
                <a:spcPts val="1200"/>
              </a:spcBef>
            </a:pP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一体四层四翼</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指高考评价体系中</a:t>
            </a:r>
            <a:r>
              <a:rPr lang="en-US" altLang="zh-CN" sz="2400" b="1" dirty="0">
                <a:latin typeface="华文楷体" pitchFamily="2" charset="-122"/>
                <a:ea typeface="华文楷体" pitchFamily="2" charset="-122"/>
              </a:rPr>
              <a:t>“</a:t>
            </a:r>
            <a:r>
              <a:rPr lang="zh-CN" altLang="zh-CN" sz="2400" b="1" dirty="0">
                <a:solidFill>
                  <a:srgbClr val="FF0000"/>
                </a:solidFill>
                <a:latin typeface="华文楷体" pitchFamily="2" charset="-122"/>
                <a:ea typeface="华文楷体" pitchFamily="2" charset="-122"/>
              </a:rPr>
              <a:t>立德树人、服务选拔、导向教学</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即核心立场，它回答的是</a:t>
            </a:r>
            <a:r>
              <a:rPr lang="en-US" altLang="zh-CN" sz="2400" b="1" dirty="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为什么考</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的问题</a:t>
            </a:r>
            <a:r>
              <a:rPr lang="en-US" altLang="zh-CN" sz="2400" b="1" dirty="0" smtClean="0">
                <a:latin typeface="华文楷体" pitchFamily="2" charset="-122"/>
                <a:ea typeface="华文楷体" pitchFamily="2" charset="-122"/>
              </a:rPr>
              <a:t>。</a:t>
            </a:r>
            <a:r>
              <a:rPr lang="zh-CN" altLang="en-US" sz="2400" b="1" dirty="0"/>
              <a:t> </a:t>
            </a:r>
            <a:r>
              <a:rPr lang="zh-CN" altLang="en-US" sz="2400" b="1" dirty="0">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必备知识、关键能力、学科素养、核心价值</a:t>
            </a:r>
            <a:r>
              <a:rPr lang="zh-CN" altLang="en-US" sz="2400" b="1" dirty="0" smtClean="0">
                <a:latin typeface="华文楷体" pitchFamily="2" charset="-122"/>
                <a:ea typeface="华文楷体" pitchFamily="2" charset="-122"/>
              </a:rPr>
              <a:t>”即四</a:t>
            </a:r>
            <a:r>
              <a:rPr lang="zh-CN" altLang="en-US" sz="2400" b="1" dirty="0">
                <a:latin typeface="华文楷体" pitchFamily="2" charset="-122"/>
                <a:ea typeface="华文楷体" pitchFamily="2" charset="-122"/>
              </a:rPr>
              <a:t>层考查目标</a:t>
            </a:r>
            <a:r>
              <a:rPr lang="zh-CN" altLang="en-US" sz="2400" b="1" dirty="0" smtClean="0">
                <a:latin typeface="华文楷体" pitchFamily="2" charset="-122"/>
                <a:ea typeface="华文楷体" pitchFamily="2" charset="-122"/>
              </a:rPr>
              <a:t>，它回答的是</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考什么</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的问题。</a:t>
            </a:r>
            <a:r>
              <a:rPr lang="en-US" altLang="zh-CN" sz="2400" b="1" dirty="0">
                <a:latin typeface="华文楷体" pitchFamily="2" charset="-122"/>
                <a:ea typeface="华文楷体" pitchFamily="2" charset="-122"/>
              </a:rPr>
              <a:t>“</a:t>
            </a:r>
            <a:r>
              <a:rPr lang="zh-CN" altLang="zh-CN" sz="2400" b="1" dirty="0">
                <a:solidFill>
                  <a:srgbClr val="FF0000"/>
                </a:solidFill>
                <a:latin typeface="华文楷体" pitchFamily="2" charset="-122"/>
                <a:ea typeface="华文楷体" pitchFamily="2" charset="-122"/>
              </a:rPr>
              <a:t>基础性、综合性、应用性、创新性</a:t>
            </a:r>
            <a:r>
              <a:rPr lang="zh-CN"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即</a:t>
            </a:r>
            <a:r>
              <a:rPr lang="zh-CN" altLang="zh-CN" sz="2400" b="1" dirty="0" smtClean="0">
                <a:latin typeface="华文楷体" pitchFamily="2" charset="-122"/>
                <a:ea typeface="华文楷体" pitchFamily="2" charset="-122"/>
              </a:rPr>
              <a:t>四</a:t>
            </a:r>
            <a:r>
              <a:rPr lang="zh-CN" altLang="zh-CN" sz="2400" b="1" dirty="0">
                <a:latin typeface="华文楷体" pitchFamily="2" charset="-122"/>
                <a:ea typeface="华文楷体" pitchFamily="2" charset="-122"/>
              </a:rPr>
              <a:t>个方面的考查要求</a:t>
            </a:r>
            <a:r>
              <a:rPr lang="zh-CN"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它回答的是</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怎么考</a:t>
            </a:r>
            <a:r>
              <a:rPr lang="en-US" altLang="zh-CN" sz="2400" b="1" dirty="0" smtClean="0">
                <a:latin typeface="华文楷体" pitchFamily="2" charset="-122"/>
                <a:ea typeface="华文楷体" pitchFamily="2" charset="-122"/>
              </a:rPr>
              <a:t>”</a:t>
            </a:r>
            <a:r>
              <a:rPr lang="zh-CN" altLang="en-US" sz="2400" b="1" dirty="0" smtClean="0">
                <a:latin typeface="华文楷体" pitchFamily="2" charset="-122"/>
                <a:ea typeface="华文楷体" pitchFamily="2" charset="-122"/>
              </a:rPr>
              <a:t>的问题。</a:t>
            </a:r>
            <a:endParaRPr lang="en-US" altLang="zh-CN" sz="2400" b="1" dirty="0">
              <a:latin typeface="华文楷体" pitchFamily="2" charset="-122"/>
              <a:ea typeface="华文楷体" pitchFamily="2" charset="-122"/>
            </a:endParaRPr>
          </a:p>
          <a:p>
            <a:endParaRPr lang="zh-CN" altLang="en-US" sz="24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a:solidFill>
            <a:schemeClr val="accent3">
              <a:lumMod val="40000"/>
              <a:lumOff val="60000"/>
            </a:schemeClr>
          </a:solidFill>
        </p:spPr>
        <p:txBody>
          <a:bodyPr>
            <a:normAutofit fontScale="62500" lnSpcReduction="20000"/>
          </a:bodyPr>
          <a:lstStyle/>
          <a:p>
            <a:r>
              <a:rPr lang="en-US" altLang="zh-CN" dirty="0" smtClean="0"/>
              <a:t>        </a:t>
            </a:r>
            <a:r>
              <a:rPr lang="en-US" altLang="zh-CN" dirty="0"/>
              <a:t> </a:t>
            </a:r>
            <a:r>
              <a:rPr lang="zh-CN" altLang="zh-CN" dirty="0" smtClean="0">
                <a:latin typeface="华文中宋" panose="02010600040101010101" pitchFamily="2" charset="-122"/>
                <a:ea typeface="华文中宋" panose="02010600040101010101" pitchFamily="2" charset="-122"/>
              </a:rPr>
              <a:t>夏夜</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你感慨着</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接天莲叶无穷碧</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映日荷花别样红的盛世美颜</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有三秋桂子，十里荷花的秀美画卷</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你吃吃的笑了起来。夏夜的湖水波微漾</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你俯首</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以湖面为镜</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目视着自己姣好的容颜。你的感情细腻</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多愁善感。你常在无形中与诗进行交流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渐渐有了心灵的联系</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你默然蔡确的唾睡起莞然成独笑</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数声渔笛在沧浪</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嘴角又带着酸酸的絮语</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曲港跳鱼</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圆荷泻露</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寂寞无人见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的悲怆得不说</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你是个善解人意的女孩</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你就是自然</a:t>
            </a:r>
            <a:r>
              <a:rPr lang="zh-CN"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a:latin typeface="华文中宋" panose="02010600040101010101" pitchFamily="2" charset="-122"/>
                <a:ea typeface="华文中宋" panose="02010600040101010101" pitchFamily="2" charset="-122"/>
              </a:rPr>
              <a:t> </a:t>
            </a:r>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秋</a:t>
            </a:r>
            <a:r>
              <a:rPr lang="zh-CN" altLang="zh-CN" dirty="0">
                <a:latin typeface="华文中宋" panose="02010600040101010101" pitchFamily="2" charset="-122"/>
                <a:ea typeface="华文中宋" panose="02010600040101010101" pitchFamily="2" charset="-122"/>
              </a:rPr>
              <a:t>午后</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明月松间照</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清泉石上流的风景让你颇为赞服</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而秋天本是个万物凋零的季节</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睹物思人</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触景生情</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使得留下的名篇更加数不胜数。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红藕香残玉簟秋你静静的来到李清照的身旁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为她系好外衣的扣子</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说是自然赠予的礼物</a:t>
            </a:r>
            <a:r>
              <a:rPr lang="zh-CN" altLang="zh-CN" dirty="0" smtClean="0">
                <a:latin typeface="华文中宋" panose="02010600040101010101" pitchFamily="2" charset="-122"/>
                <a:ea typeface="华文中宋" panose="02010600040101010101" pitchFamily="2" charset="-122"/>
              </a:rPr>
              <a:t>。</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雕栏玉砌</a:t>
            </a:r>
            <a:r>
              <a:rPr lang="zh-CN" altLang="zh-CN" dirty="0">
                <a:latin typeface="华文中宋" panose="02010600040101010101" pitchFamily="2" charset="-122"/>
                <a:ea typeface="华文中宋" panose="02010600040101010101" pitchFamily="2" charset="-122"/>
              </a:rPr>
              <a:t>应犹在</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只是朱颜改你为李煜挽好了发髻</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回给他一个恬淡的笑</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说是自然的馈赠</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泪眼问花花不语</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乱红飞过秋千去</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你亦来到欧阳修的身边</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搀着他</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游历风水美景</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又上一楼</a:t>
            </a:r>
            <a:r>
              <a:rPr lang="zh-CN" altLang="zh-CN" dirty="0" smtClean="0">
                <a:latin typeface="华文中宋" panose="02010600040101010101" pitchFamily="2" charset="-122"/>
                <a:ea typeface="华文中宋" panose="02010600040101010101" pitchFamily="2" charset="-122"/>
              </a:rPr>
              <a:t>。</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冬</a:t>
            </a:r>
            <a:r>
              <a:rPr lang="zh-CN" altLang="zh-CN" dirty="0">
                <a:latin typeface="华文中宋" panose="02010600040101010101" pitchFamily="2" charset="-122"/>
                <a:ea typeface="华文中宋" panose="02010600040101010101" pitchFamily="2" charset="-122"/>
              </a:rPr>
              <a:t>黄昏</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忽如一夜春风来</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千树万树梨花开雪景划过你的视野</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甚美。可此时的你依然注意到</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孤舟蓑笠翁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独钓寒江雪的悲凉场景</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人在画中</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画在诗里，诗在情中</a:t>
            </a:r>
            <a:r>
              <a:rPr lang="en-US"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爱着自然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感叹着自然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是</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沾衣欲湿杏花雨</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吹面不寒杨柳风的感性</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还是人有悲欢离合</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月有阴晴圆缺的事实</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都深深震撼着你。金圣叹曾说过名山大河、奇树妙花者</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其胸中所读之万卷之书之副本也。于读书之时</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如入名山</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如泛大河</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如对奇树</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如拈妙花焉。</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有诗</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有意境。正如你</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走入了万千诗人的心中</a:t>
            </a:r>
            <a:r>
              <a:rPr lang="zh-CN" altLang="zh-CN" dirty="0" smtClean="0">
                <a:latin typeface="华文中宋" panose="02010600040101010101" pitchFamily="2" charset="-122"/>
                <a:ea typeface="华文中宋" panose="02010600040101010101" pitchFamily="2" charset="-122"/>
              </a:rPr>
              <a:t>。</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其实</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你是谁</a:t>
            </a:r>
            <a:r>
              <a:rPr lang="zh-CN" altLang="zh-CN" dirty="0" smtClean="0">
                <a:latin typeface="华文中宋" panose="02010600040101010101" pitchFamily="2" charset="-122"/>
                <a:ea typeface="华文中宋" panose="02010600040101010101" pitchFamily="2" charset="-122"/>
              </a:rPr>
              <a:t>。</a:t>
            </a:r>
            <a:r>
              <a:rPr lang="en-US" altLang="zh-CN" dirty="0">
                <a:latin typeface="华文中宋" panose="02010600040101010101" pitchFamily="2" charset="-122"/>
                <a:ea typeface="华文中宋" panose="02010600040101010101" pitchFamily="2" charset="-122"/>
              </a:rPr>
              <a:t> </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是自然的女儿</a:t>
            </a:r>
            <a:r>
              <a:rPr lang="zh-CN"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亦是人类</a:t>
            </a:r>
            <a:r>
              <a:rPr lang="zh-CN" altLang="zh-CN" dirty="0" smtClean="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盈满</a:t>
            </a:r>
            <a:r>
              <a:rPr lang="zh-CN" altLang="zh-CN" dirty="0">
                <a:latin typeface="华文中宋" panose="02010600040101010101" pitchFamily="2" charset="-122"/>
                <a:ea typeface="华文中宋" panose="02010600040101010101" pitchFamily="2" charset="-122"/>
              </a:rPr>
              <a:t>生活的馨香。</a:t>
            </a:r>
            <a:endParaRPr lang="zh-CN" altLang="zh-CN"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1124744"/>
            <a:ext cx="6408712" cy="792088"/>
          </a:xfrm>
          <a:solidFill>
            <a:srgbClr val="FFFF00"/>
          </a:solidFill>
          <a:ln>
            <a:solidFill>
              <a:srgbClr val="092D7D"/>
            </a:solidFill>
          </a:ln>
        </p:spPr>
        <p:txBody>
          <a:bodyPr/>
          <a:lstStyle/>
          <a:p>
            <a:r>
              <a:rPr lang="zh-CN" altLang="en-US" b="1" dirty="0" smtClean="0">
                <a:latin typeface="华文中宋" panose="02010600040101010101" pitchFamily="2" charset="-122"/>
                <a:ea typeface="华文中宋" panose="02010600040101010101" pitchFamily="2" charset="-122"/>
              </a:rPr>
              <a:t>房</a:t>
            </a:r>
            <a:r>
              <a:rPr lang="zh-CN" altLang="en-US" b="1" dirty="0">
                <a:latin typeface="华文中宋" panose="02010600040101010101" pitchFamily="2" charset="-122"/>
                <a:ea typeface="华文中宋" panose="02010600040101010101" pitchFamily="2" charset="-122"/>
              </a:rPr>
              <a:t>山</a:t>
            </a:r>
            <a:r>
              <a:rPr lang="zh-CN" altLang="en-US" b="1" dirty="0" smtClean="0">
                <a:latin typeface="华文中宋" panose="02010600040101010101" pitchFamily="2" charset="-122"/>
                <a:ea typeface="华文中宋" panose="02010600040101010101" pitchFamily="2" charset="-122"/>
              </a:rPr>
              <a:t>区高三入学试卷</a:t>
            </a:r>
            <a:endParaRPr lang="zh-CN" altLang="en-US" b="1" dirty="0">
              <a:latin typeface="华文中宋" panose="02010600040101010101" pitchFamily="2" charset="-122"/>
              <a:ea typeface="华文中宋" panose="02010600040101010101" pitchFamily="2" charset="-122"/>
            </a:endParaRPr>
          </a:p>
        </p:txBody>
      </p:sp>
      <p:sp>
        <p:nvSpPr>
          <p:cNvPr id="3" name="内容占位符 2"/>
          <p:cNvSpPr>
            <a:spLocks noGrp="1"/>
          </p:cNvSpPr>
          <p:nvPr>
            <p:ph idx="1"/>
          </p:nvPr>
        </p:nvSpPr>
        <p:spPr>
          <a:xfrm>
            <a:off x="457200" y="2132856"/>
            <a:ext cx="8229600" cy="3993307"/>
          </a:xfrm>
        </p:spPr>
        <p:txBody>
          <a:bodyPr/>
          <a:lstStyle/>
          <a:p>
            <a:r>
              <a:rPr lang="zh-CN" altLang="zh-CN" dirty="0">
                <a:latin typeface="华文中宋" panose="02010600040101010101" pitchFamily="2" charset="-122"/>
                <a:ea typeface="华文中宋" panose="02010600040101010101" pitchFamily="2" charset="-122"/>
              </a:rPr>
              <a:t>现实生活中总有一些不如意，比如：交通拥堵、雾霾频现、人情淡漠……这些不如意通过我们的奋斗一定会改变的。请你以“</a:t>
            </a:r>
            <a:r>
              <a:rPr lang="en-US" altLang="zh-CN" dirty="0">
                <a:solidFill>
                  <a:srgbClr val="FF0066"/>
                </a:solidFill>
                <a:latin typeface="华文中宋" panose="02010600040101010101" pitchFamily="2" charset="-122"/>
                <a:ea typeface="华文中宋" panose="02010600040101010101" pitchFamily="2" charset="-122"/>
              </a:rPr>
              <a:t>2025</a:t>
            </a:r>
            <a:r>
              <a:rPr lang="zh-CN" altLang="zh-CN" dirty="0">
                <a:solidFill>
                  <a:srgbClr val="FF0066"/>
                </a:solidFill>
                <a:latin typeface="华文中宋" panose="02010600040101010101" pitchFamily="2" charset="-122"/>
                <a:ea typeface="华文中宋" panose="02010600040101010101" pitchFamily="2" charset="-122"/>
              </a:rPr>
              <a:t>年的城市生活</a:t>
            </a:r>
            <a:r>
              <a:rPr lang="zh-CN" altLang="zh-CN" dirty="0">
                <a:latin typeface="华文中宋" panose="02010600040101010101" pitchFamily="2" charset="-122"/>
                <a:ea typeface="华文中宋" panose="02010600040101010101" pitchFamily="2" charset="-122"/>
              </a:rPr>
              <a:t>”为题写一篇记叙文，描述一下你的如意生活。要求：想象合理，描写具体，语言生动。</a:t>
            </a:r>
            <a:endParaRPr lang="zh-CN" altLang="en-US" dirty="0">
              <a:latin typeface="华文中宋" panose="02010600040101010101" pitchFamily="2" charset="-122"/>
              <a:ea typeface="华文中宋" panose="0201060004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75656" y="0"/>
            <a:ext cx="6480720" cy="792088"/>
          </a:xfrm>
          <a:solidFill>
            <a:schemeClr val="tx1"/>
          </a:solidFill>
        </p:spPr>
        <p:txBody>
          <a:bodyPr>
            <a:normAutofit fontScale="90000"/>
          </a:bodyPr>
          <a:lstStyle/>
          <a:p>
            <a:r>
              <a:rPr lang="zh-CN" altLang="en-US" b="1" dirty="0" smtClean="0">
                <a:solidFill>
                  <a:srgbClr val="FFFF00"/>
                </a:solidFill>
                <a:latin typeface="楷体" pitchFamily="49" charset="-122"/>
                <a:ea typeface="楷体" pitchFamily="49" charset="-122"/>
              </a:rPr>
              <a:t>例文</a:t>
            </a:r>
            <a:r>
              <a:rPr lang="en-US" altLang="zh-CN" b="1" dirty="0" smtClean="0">
                <a:solidFill>
                  <a:srgbClr val="FFFF00"/>
                </a:solidFill>
                <a:latin typeface="楷体" pitchFamily="49" charset="-122"/>
                <a:ea typeface="楷体" pitchFamily="49" charset="-122"/>
              </a:rPr>
              <a:t>4</a:t>
            </a:r>
            <a:r>
              <a:rPr lang="zh-CN" altLang="en-US" b="1" dirty="0" smtClean="0">
                <a:solidFill>
                  <a:srgbClr val="FFFF00"/>
                </a:solidFill>
                <a:latin typeface="楷体" pitchFamily="49" charset="-122"/>
                <a:ea typeface="楷体" pitchFamily="49" charset="-122"/>
              </a:rPr>
              <a:t>：</a:t>
            </a:r>
            <a:r>
              <a:rPr lang="en-US" altLang="zh-CN" b="1" dirty="0">
                <a:solidFill>
                  <a:srgbClr val="FFFF00"/>
                </a:solidFill>
              </a:rPr>
              <a:t>2025</a:t>
            </a:r>
            <a:r>
              <a:rPr lang="zh-CN" altLang="zh-CN" b="1" dirty="0">
                <a:solidFill>
                  <a:srgbClr val="FFFF00"/>
                </a:solidFill>
              </a:rPr>
              <a:t>年的城市生活</a:t>
            </a:r>
            <a:endParaRPr lang="zh-CN" altLang="en-US" b="1" dirty="0">
              <a:solidFill>
                <a:srgbClr val="FFFF00"/>
              </a:solidFill>
              <a:latin typeface="楷体" pitchFamily="49" charset="-122"/>
              <a:ea typeface="楷体" pitchFamily="49" charset="-122"/>
            </a:endParaRPr>
          </a:p>
        </p:txBody>
      </p:sp>
      <p:sp>
        <p:nvSpPr>
          <p:cNvPr id="3" name="内容占位符 2"/>
          <p:cNvSpPr>
            <a:spLocks noGrp="1"/>
          </p:cNvSpPr>
          <p:nvPr>
            <p:ph idx="1"/>
          </p:nvPr>
        </p:nvSpPr>
        <p:spPr>
          <a:xfrm>
            <a:off x="0" y="980728"/>
            <a:ext cx="9144000" cy="5877272"/>
          </a:xfrm>
          <a:solidFill>
            <a:schemeClr val="accent3">
              <a:lumMod val="40000"/>
              <a:lumOff val="60000"/>
            </a:schemeClr>
          </a:solidFill>
        </p:spPr>
        <p:txBody>
          <a:bodyPr>
            <a:normAutofit fontScale="85000" lnSpcReduction="20000"/>
          </a:bodyPr>
          <a:lstStyle/>
          <a:p>
            <a:r>
              <a:rPr lang="zh-CN" altLang="en-US" dirty="0"/>
              <a:t>　</a:t>
            </a:r>
            <a:r>
              <a:rPr lang="zh-CN" altLang="en-US"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你是谁？”</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我是七年后的你。”</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那你来</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我是来解救你的不如意的，走吧！”</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现在是什么季节啊？”还没等到她的回复，你在薄薄一层夏衣里的“间歇性抽搐”已经给了你答案——是冬天。你迫不及待地想将头伸出窗外一睹</a:t>
            </a:r>
            <a:r>
              <a:rPr lang="en-US" altLang="zh-CN" dirty="0">
                <a:latin typeface="华文中宋" panose="02010600040101010101" pitchFamily="2" charset="-122"/>
                <a:ea typeface="华文中宋" panose="02010600040101010101" pitchFamily="2" charset="-122"/>
              </a:rPr>
              <a:t>2025</a:t>
            </a:r>
            <a:r>
              <a:rPr lang="zh-CN" altLang="zh-CN" dirty="0">
                <a:latin typeface="华文中宋" panose="02010600040101010101" pitchFamily="2" charset="-122"/>
                <a:ea typeface="华文中宋" panose="02010600040101010101" pitchFamily="2" charset="-122"/>
              </a:rPr>
              <a:t>年的冬雪，但从你亮澄澄的眼中影射出来的不是皑皑白雪，而是</a:t>
            </a:r>
            <a:r>
              <a:rPr lang="zh-CN" altLang="zh-CN" dirty="0">
                <a:solidFill>
                  <a:srgbClr val="0000FF"/>
                </a:solidFill>
                <a:latin typeface="华文中宋" panose="02010600040101010101" pitchFamily="2" charset="-122"/>
                <a:ea typeface="华文中宋" panose="02010600040101010101" pitchFamily="2" charset="-122"/>
              </a:rPr>
              <a:t>湛蓝的天空，和几朵闲适打闹的云</a:t>
            </a:r>
            <a:r>
              <a:rPr lang="zh-CN" altLang="zh-CN" dirty="0">
                <a:latin typeface="华文中宋" panose="02010600040101010101" pitchFamily="2" charset="-122"/>
                <a:ea typeface="华文中宋" panose="02010600040101010101" pitchFamily="2" charset="-122"/>
              </a:rPr>
              <a:t>。你从未想过北京的冬天早晨竟会如此的亮，如此的干净。</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别大惊小怪了，这还算空气质量一般的时候呢！”说罢，她便风风火火地拽着你出了家门，来到了大街上。而你就像是“天空的守望者”，痴痴地望着那几朵云。“原来北京的天气也可以这样好啊！”你心里止不住地赞叹。</a:t>
            </a:r>
            <a:endParaRPr lang="zh-CN" altLang="zh-CN" dirty="0">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88640"/>
            <a:ext cx="9144000" cy="6669360"/>
          </a:xfrm>
          <a:solidFill>
            <a:schemeClr val="accent3">
              <a:lumMod val="40000"/>
              <a:lumOff val="60000"/>
            </a:schemeClr>
          </a:solidFill>
        </p:spPr>
        <p:txBody>
          <a:bodyPr>
            <a:normAutofit fontScale="70000" lnSpcReduction="20000"/>
          </a:bodyPr>
          <a:lstStyle/>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她</a:t>
            </a:r>
            <a:r>
              <a:rPr lang="zh-CN" altLang="zh-CN" dirty="0">
                <a:latin typeface="华文中宋" panose="02010600040101010101" pitchFamily="2" charset="-122"/>
                <a:ea typeface="华文中宋" panose="02010600040101010101" pitchFamily="2" charset="-122"/>
              </a:rPr>
              <a:t>兴致勃勃地拉着你，漫步在依旧繁忙的、特有“北京风情”的早高峰中。正当她想拉你去</a:t>
            </a:r>
            <a:r>
              <a:rPr lang="zh-CN" altLang="zh-CN" dirty="0">
                <a:solidFill>
                  <a:srgbClr val="0000FF"/>
                </a:solidFill>
                <a:latin typeface="华文中宋" panose="02010600040101010101" pitchFamily="2" charset="-122"/>
                <a:ea typeface="华文中宋" panose="02010600040101010101" pitchFamily="2" charset="-122"/>
              </a:rPr>
              <a:t>体验一下“新特快地铁</a:t>
            </a:r>
            <a:r>
              <a:rPr lang="en-US" altLang="zh-CN" dirty="0">
                <a:solidFill>
                  <a:srgbClr val="0000FF"/>
                </a:solidFill>
                <a:latin typeface="华文中宋" panose="02010600040101010101" pitchFamily="2" charset="-122"/>
                <a:ea typeface="华文中宋" panose="02010600040101010101" pitchFamily="2" charset="-122"/>
              </a:rPr>
              <a:t>3.0</a:t>
            </a:r>
            <a:r>
              <a:rPr lang="zh-CN" altLang="zh-CN" dirty="0">
                <a:solidFill>
                  <a:srgbClr val="0000FF"/>
                </a:solidFill>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时，你的目光不自觉地被街上的</a:t>
            </a:r>
            <a:r>
              <a:rPr lang="zh-CN" altLang="zh-CN" dirty="0">
                <a:solidFill>
                  <a:srgbClr val="0000FF"/>
                </a:solidFill>
                <a:latin typeface="华文中宋" panose="02010600040101010101" pitchFamily="2" charset="-122"/>
                <a:ea typeface="华文中宋" panose="02010600040101010101" pitchFamily="2" charset="-122"/>
              </a:rPr>
              <a:t>一辆辆小车</a:t>
            </a:r>
            <a:r>
              <a:rPr lang="zh-CN" altLang="zh-CN" dirty="0">
                <a:latin typeface="华文中宋" panose="02010600040101010101" pitchFamily="2" charset="-122"/>
                <a:ea typeface="华文中宋" panose="02010600040101010101" pitchFamily="2" charset="-122"/>
              </a:rPr>
              <a:t>吸引。你连忙拉住她：“那一个个红红绿绿的小车是干什么的？”“那是专门为</a:t>
            </a:r>
            <a:r>
              <a:rPr lang="en-US" altLang="zh-CN" dirty="0">
                <a:latin typeface="华文中宋" panose="02010600040101010101" pitchFamily="2" charset="-122"/>
                <a:ea typeface="华文中宋" panose="02010600040101010101" pitchFamily="2" charset="-122"/>
              </a:rPr>
              <a:t>60</a:t>
            </a:r>
            <a:r>
              <a:rPr lang="zh-CN" altLang="zh-CN" dirty="0">
                <a:latin typeface="华文中宋" panose="02010600040101010101" pitchFamily="2" charset="-122"/>
                <a:ea typeface="华文中宋" panose="02010600040101010101" pitchFamily="2" charset="-122"/>
              </a:rPr>
              <a:t>岁以上老人准备的。</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老年代步车？现在私家车的外形都统一了吗？”“不，那是公用的，你不知道吗？早在</a:t>
            </a:r>
            <a:r>
              <a:rPr lang="en-US" altLang="zh-CN" dirty="0">
                <a:latin typeface="华文中宋" panose="02010600040101010101" pitchFamily="2" charset="-122"/>
                <a:ea typeface="华文中宋" panose="02010600040101010101" pitchFamily="2" charset="-122"/>
              </a:rPr>
              <a:t>2021</a:t>
            </a:r>
            <a:r>
              <a:rPr lang="zh-CN" altLang="zh-CN" dirty="0">
                <a:latin typeface="华文中宋" panose="02010600040101010101" pitchFamily="2" charset="-122"/>
                <a:ea typeface="华文中宋" panose="02010600040101010101" pitchFamily="2" charset="-122"/>
              </a:rPr>
              <a:t>年就已经有了。这样可以缓解老年人在上下班高峰期的出行困难啊！”“那这不就增加了交通压力了么？”她直直地看着我的眼睛，笑着说：“那你倒是看看，现在这早高峰时段交通拥堵吗？”你这才将注意力从与她的谈话中转移出来，望向了来来往往的车辆上：</a:t>
            </a:r>
            <a:r>
              <a:rPr lang="zh-CN" altLang="zh-CN" dirty="0">
                <a:solidFill>
                  <a:srgbClr val="0000FF"/>
                </a:solidFill>
                <a:latin typeface="华文中宋" panose="02010600040101010101" pitchFamily="2" charset="-122"/>
                <a:ea typeface="华文中宋" panose="02010600040101010101" pitchFamily="2" charset="-122"/>
              </a:rPr>
              <a:t>井然有序</a:t>
            </a:r>
            <a:r>
              <a:rPr lang="zh-CN" altLang="zh-CN" dirty="0">
                <a:latin typeface="华文中宋" panose="02010600040101010101" pitchFamily="2" charset="-122"/>
                <a:ea typeface="华文中宋" panose="02010600040101010101" pitchFamily="2" charset="-122"/>
              </a:rPr>
              <a:t>。这是你脑子里闪过的词语。“从</a:t>
            </a:r>
            <a:r>
              <a:rPr lang="en-US" altLang="zh-CN" dirty="0">
                <a:latin typeface="华文中宋" panose="02010600040101010101" pitchFamily="2" charset="-122"/>
                <a:ea typeface="华文中宋" panose="02010600040101010101" pitchFamily="2" charset="-122"/>
              </a:rPr>
              <a:t>2020</a:t>
            </a:r>
            <a:r>
              <a:rPr lang="zh-CN" altLang="zh-CN" dirty="0">
                <a:latin typeface="华文中宋" panose="02010600040101010101" pitchFamily="2" charset="-122"/>
                <a:ea typeface="华文中宋" panose="02010600040101010101" pitchFamily="2" charset="-122"/>
              </a:rPr>
              <a:t>年开始整改的，</a:t>
            </a:r>
            <a:r>
              <a:rPr lang="zh-CN" altLang="zh-CN" dirty="0">
                <a:solidFill>
                  <a:srgbClr val="0000FF"/>
                </a:solidFill>
                <a:latin typeface="华文中宋" panose="02010600040101010101" pitchFamily="2" charset="-122"/>
                <a:ea typeface="华文中宋" panose="02010600040101010101" pitchFamily="2" charset="-122"/>
              </a:rPr>
              <a:t>马路更宽</a:t>
            </a:r>
            <a:r>
              <a:rPr lang="zh-CN" altLang="zh-CN" dirty="0">
                <a:latin typeface="华文中宋" panose="02010600040101010101" pitchFamily="2" charset="-122"/>
                <a:ea typeface="华文中宋" panose="02010600040101010101" pitchFamily="2" charset="-122"/>
              </a:rPr>
              <a:t>了，新能源汽车也登上了车道，你别看这些建筑物外观上好像没什么大变化，其实随着北京的大整改啊，都变了样了！”</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你</a:t>
            </a:r>
            <a:r>
              <a:rPr lang="zh-CN" altLang="zh-CN" dirty="0">
                <a:latin typeface="华文中宋" panose="02010600040101010101" pitchFamily="2" charset="-122"/>
                <a:ea typeface="华文中宋" panose="02010600040101010101" pitchFamily="2" charset="-122"/>
              </a:rPr>
              <a:t>放眼望去：早点摊也在街道上有了固定的一席之地；街边琳琅满目的商店展示着独特创意的各式商品；高楼大厦里，</a:t>
            </a:r>
            <a:r>
              <a:rPr lang="zh-CN" altLang="zh-CN" dirty="0">
                <a:solidFill>
                  <a:srgbClr val="0000FF"/>
                </a:solidFill>
                <a:latin typeface="华文中宋" panose="02010600040101010101" pitchFamily="2" charset="-122"/>
                <a:ea typeface="华文中宋" panose="02010600040101010101" pitchFamily="2" charset="-122"/>
              </a:rPr>
              <a:t>员工与老板畅谈项目，亲密无间</a:t>
            </a:r>
            <a:r>
              <a:rPr lang="zh-CN" altLang="zh-CN" dirty="0">
                <a:latin typeface="华文中宋" panose="02010600040101010101" pitchFamily="2" charset="-122"/>
                <a:ea typeface="华文中宋" panose="02010600040101010101" pitchFamily="2" charset="-122"/>
              </a:rPr>
              <a:t>；远处的街道上一尘不染；</a:t>
            </a:r>
            <a:r>
              <a:rPr lang="zh-CN" altLang="zh-CN" dirty="0">
                <a:solidFill>
                  <a:srgbClr val="0000FF"/>
                </a:solidFill>
                <a:latin typeface="华文中宋" panose="02010600040101010101" pitchFamily="2" charset="-122"/>
                <a:ea typeface="华文中宋" panose="02010600040101010101" pitchFamily="2" charset="-122"/>
              </a:rPr>
              <a:t>医院里的医务人员与家属双手紧紧相扣</a:t>
            </a:r>
            <a:r>
              <a:rPr lang="zh-CN" altLang="zh-CN" dirty="0">
                <a:latin typeface="华文中宋" panose="02010600040101010101" pitchFamily="2" charset="-122"/>
                <a:ea typeface="华文中宋" panose="02010600040101010101" pitchFamily="2" charset="-122"/>
              </a:rPr>
              <a:t>，一同等待着病人的消息；科技园区里生产加工出一批批干净安全的用品</a:t>
            </a:r>
            <a:r>
              <a:rPr lang="en-US" altLang="zh-CN" dirty="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北京的这些变化你看在眼里，也暖在心里。</a:t>
            </a:r>
            <a:endParaRPr lang="zh-CN" altLang="zh-CN" dirty="0">
              <a:latin typeface="华文中宋" panose="02010600040101010101" pitchFamily="2" charset="-122"/>
              <a:ea typeface="华文中宋" panose="02010600040101010101" pitchFamily="2" charset="-122"/>
            </a:endParaRPr>
          </a:p>
          <a:p>
            <a:r>
              <a:rPr lang="en-US" altLang="zh-CN" dirty="0" smtClean="0">
                <a:latin typeface="华文中宋" panose="02010600040101010101" pitchFamily="2" charset="-122"/>
                <a:ea typeface="华文中宋" panose="02010600040101010101" pitchFamily="2" charset="-122"/>
              </a:rPr>
              <a:t>     </a:t>
            </a:r>
            <a:r>
              <a:rPr lang="zh-CN" altLang="zh-CN" dirty="0" smtClean="0">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咱俩</a:t>
            </a:r>
            <a:r>
              <a:rPr lang="zh-CN" altLang="zh-CN" dirty="0">
                <a:solidFill>
                  <a:srgbClr val="0000FF"/>
                </a:solidFill>
                <a:latin typeface="华文中宋" panose="02010600040101010101" pitchFamily="2" charset="-122"/>
                <a:ea typeface="华文中宋" panose="02010600040101010101" pitchFamily="2" charset="-122"/>
              </a:rPr>
              <a:t>加个微信吧</a:t>
            </a:r>
            <a:r>
              <a:rPr lang="zh-CN" altLang="zh-CN" dirty="0">
                <a:latin typeface="华文中宋" panose="02010600040101010101" pitchFamily="2" charset="-122"/>
                <a:ea typeface="华文中宋" panose="02010600040101010101" pitchFamily="2" charset="-122"/>
              </a:rPr>
              <a:t>，以后有什么新颖的开发，你早点告诉我呗！”你看她从兜里拿出了一个类似于名片的东西，不禁想：难道她们不用微信，反倒“返璞归真”用起了名片？心里诧异着，看她把那薄薄的一层贴在了你的手臂上，“哪还用微信啊，</a:t>
            </a:r>
            <a:r>
              <a:rPr lang="zh-CN" altLang="zh-CN" dirty="0">
                <a:solidFill>
                  <a:srgbClr val="0000FF"/>
                </a:solidFill>
                <a:latin typeface="华文中宋" panose="02010600040101010101" pitchFamily="2" charset="-122"/>
                <a:ea typeface="华文中宋" panose="02010600040101010101" pitchFamily="2" charset="-122"/>
              </a:rPr>
              <a:t>想联系我就</a:t>
            </a:r>
            <a:r>
              <a:rPr lang="en-US" altLang="zh-CN" dirty="0">
                <a:solidFill>
                  <a:srgbClr val="0000FF"/>
                </a:solidFill>
                <a:latin typeface="华文中宋" panose="02010600040101010101" pitchFamily="2" charset="-122"/>
                <a:ea typeface="华文中宋" panose="02010600040101010101" pitchFamily="2" charset="-122"/>
              </a:rPr>
              <a:t>‘</a:t>
            </a:r>
            <a:r>
              <a:rPr lang="zh-CN" altLang="zh-CN" dirty="0">
                <a:solidFill>
                  <a:srgbClr val="0000FF"/>
                </a:solidFill>
                <a:latin typeface="华文中宋" panose="02010600040101010101" pitchFamily="2" charset="-122"/>
                <a:ea typeface="华文中宋" panose="02010600040101010101" pitchFamily="2" charset="-122"/>
              </a:rPr>
              <a:t>戳我</a:t>
            </a:r>
            <a:r>
              <a:rPr lang="en-US" altLang="zh-CN" dirty="0">
                <a:solidFill>
                  <a:srgbClr val="0000FF"/>
                </a:solidFill>
                <a:latin typeface="华文中宋" panose="02010600040101010101" pitchFamily="2" charset="-122"/>
                <a:ea typeface="华文中宋" panose="02010600040101010101" pitchFamily="2" charset="-122"/>
              </a:rPr>
              <a:t>’</a:t>
            </a:r>
            <a:r>
              <a:rPr lang="zh-CN" altLang="zh-CN" dirty="0">
                <a:latin typeface="华文中宋" panose="02010600040101010101" pitchFamily="2" charset="-122"/>
                <a:ea typeface="华文中宋" panose="02010600040101010101" pitchFamily="2" charset="-122"/>
              </a:rPr>
              <a:t>！等你啊！</a:t>
            </a:r>
            <a:r>
              <a:rPr lang="zh-CN" altLang="zh-CN" dirty="0"/>
              <a:t>”</a:t>
            </a:r>
            <a:endParaRPr lang="zh-CN" altLang="zh-CN"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三、落位于课堂的备考建议</a:t>
            </a:r>
            <a:endParaRPr lang="zh-CN" altLang="en-US" dirty="0">
              <a:solidFill>
                <a:srgbClr val="FF0000"/>
              </a:solidFill>
            </a:endParaRPr>
          </a:p>
        </p:txBody>
      </p:sp>
      <p:sp>
        <p:nvSpPr>
          <p:cNvPr id="3" name="内容占位符 2"/>
          <p:cNvSpPr>
            <a:spLocks noGrp="1"/>
          </p:cNvSpPr>
          <p:nvPr>
            <p:ph idx="1"/>
          </p:nvPr>
        </p:nvSpPr>
        <p:spPr/>
        <p:txBody>
          <a:bodyPr>
            <a:normAutofit lnSpcReduction="10000"/>
          </a:bodyPr>
          <a:lstStyle/>
          <a:p>
            <a:r>
              <a:rPr lang="en-US" altLang="zh-CN" b="1" dirty="0" smtClean="0">
                <a:solidFill>
                  <a:srgbClr val="0000FF"/>
                </a:solidFill>
                <a:latin typeface="黑体" panose="02010609060101010101" pitchFamily="49" charset="-122"/>
                <a:ea typeface="黑体" panose="02010609060101010101" pitchFamily="49" charset="-122"/>
              </a:rPr>
              <a:t>㈠</a:t>
            </a:r>
            <a:r>
              <a:rPr lang="zh-CN" altLang="en-US" b="1" dirty="0" smtClean="0">
                <a:solidFill>
                  <a:srgbClr val="0000FF"/>
                </a:solidFill>
                <a:latin typeface="黑体" panose="02010609060101010101" pitchFamily="49" charset="-122"/>
                <a:ea typeface="黑体" panose="02010609060101010101" pitchFamily="49" charset="-122"/>
              </a:rPr>
              <a:t>深研</a:t>
            </a:r>
            <a:r>
              <a:rPr lang="en-US" altLang="zh-CN" b="1" dirty="0" smtClean="0">
                <a:solidFill>
                  <a:srgbClr val="0000FF"/>
                </a:solidFill>
                <a:latin typeface="黑体" panose="02010609060101010101" pitchFamily="49" charset="-122"/>
                <a:ea typeface="黑体" panose="02010609060101010101" pitchFamily="49" charset="-122"/>
              </a:rPr>
              <a:t>《</a:t>
            </a:r>
            <a:r>
              <a:rPr lang="zh-CN" altLang="en-US" b="1" dirty="0" smtClean="0">
                <a:solidFill>
                  <a:srgbClr val="0000FF"/>
                </a:solidFill>
                <a:latin typeface="黑体" panose="02010609060101010101" pitchFamily="49" charset="-122"/>
                <a:ea typeface="黑体" panose="02010609060101010101" pitchFamily="49" charset="-122"/>
              </a:rPr>
              <a:t>考试说明</a:t>
            </a:r>
            <a:r>
              <a:rPr lang="en-US" altLang="zh-CN" b="1" dirty="0" smtClean="0">
                <a:solidFill>
                  <a:srgbClr val="0000FF"/>
                </a:solidFill>
                <a:latin typeface="黑体" panose="02010609060101010101" pitchFamily="49" charset="-122"/>
                <a:ea typeface="黑体" panose="02010609060101010101" pitchFamily="49" charset="-122"/>
              </a:rPr>
              <a:t>》</a:t>
            </a:r>
            <a:r>
              <a:rPr lang="zh-CN" altLang="en-US" b="1" dirty="0" smtClean="0">
                <a:solidFill>
                  <a:srgbClr val="0000FF"/>
                </a:solidFill>
                <a:latin typeface="黑体" panose="02010609060101010101" pitchFamily="49" charset="-122"/>
                <a:ea typeface="黑体" panose="02010609060101010101" pitchFamily="49" charset="-122"/>
              </a:rPr>
              <a:t>和三年高考题</a:t>
            </a:r>
            <a:r>
              <a:rPr lang="en-US" altLang="zh-CN" b="1" dirty="0" smtClean="0">
                <a:solidFill>
                  <a:srgbClr val="0000FF"/>
                </a:solidFill>
                <a:latin typeface="黑体" panose="02010609060101010101" pitchFamily="49" charset="-122"/>
                <a:ea typeface="黑体" panose="02010609060101010101" pitchFamily="49" charset="-122"/>
              </a:rPr>
              <a:t>——</a:t>
            </a:r>
            <a:r>
              <a:rPr lang="zh-CN" altLang="en-US" b="1" dirty="0" smtClean="0">
                <a:solidFill>
                  <a:srgbClr val="0000FF"/>
                </a:solidFill>
                <a:latin typeface="黑体" panose="02010609060101010101" pitchFamily="49" charset="-122"/>
                <a:ea typeface="黑体" panose="02010609060101010101" pitchFamily="49" charset="-122"/>
              </a:rPr>
              <a:t>总结命题规律、把握命题动向。</a:t>
            </a:r>
            <a:endParaRPr lang="en-US" altLang="zh-CN" b="1" dirty="0" smtClean="0">
              <a:solidFill>
                <a:srgbClr val="0000FF"/>
              </a:solidFill>
              <a:latin typeface="黑体" panose="02010609060101010101" pitchFamily="49" charset="-122"/>
              <a:ea typeface="黑体" panose="02010609060101010101" pitchFamily="49" charset="-122"/>
            </a:endParaRPr>
          </a:p>
          <a:p>
            <a:r>
              <a:rPr lang="zh-CN" altLang="en-US" dirty="0" smtClean="0">
                <a:latin typeface="黑体" panose="02010609060101010101" pitchFamily="49" charset="-122"/>
                <a:ea typeface="黑体" panose="02010609060101010101" pitchFamily="49" charset="-122"/>
              </a:rPr>
              <a:t>考试大纲是高考的法规性文件，也是高考命题的重要依据。任何一轮复习备考中都要做到认真研读考纲，领会其精髓，做到纲举目张。</a:t>
            </a:r>
            <a:endParaRPr lang="en-US" altLang="zh-CN" dirty="0" smtClean="0">
              <a:latin typeface="黑体" panose="02010609060101010101" pitchFamily="49" charset="-122"/>
              <a:ea typeface="黑体" panose="02010609060101010101" pitchFamily="49" charset="-122"/>
            </a:endParaRPr>
          </a:p>
          <a:p>
            <a:r>
              <a:rPr lang="zh-CN" altLang="en-US" dirty="0" smtClean="0">
                <a:latin typeface="黑体" panose="02010609060101010101" pitchFamily="49" charset="-122"/>
                <a:ea typeface="黑体" panose="02010609060101010101" pitchFamily="49" charset="-122"/>
              </a:rPr>
              <a:t>三年的高考题是最好的复习材料，反对丢弃高考试题而去让学生大量做模拟题的做法。</a:t>
            </a:r>
            <a:endParaRPr lang="zh-CN" altLang="en-US"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27651" name="内容占位符 2"/>
          <p:cNvSpPr>
            <a:spLocks noGrp="1"/>
          </p:cNvSpPr>
          <p:nvPr>
            <p:ph idx="1"/>
          </p:nvPr>
        </p:nvSpPr>
        <p:spPr>
          <a:xfrm>
            <a:off x="251520" y="1052736"/>
            <a:ext cx="8640960" cy="5472608"/>
          </a:xfrm>
        </p:spPr>
        <p:txBody>
          <a:bodyPr rtlCol="0">
            <a:normAutofit fontScale="70000" lnSpcReduction="20000"/>
          </a:bodyPr>
          <a:lstStyle/>
          <a:p>
            <a:pPr latinLnBrk="1"/>
            <a:r>
              <a:rPr lang="zh-CN" altLang="en-US" b="1" noProof="1" smtClean="0">
                <a:solidFill>
                  <a:srgbClr val="0000FF"/>
                </a:solidFill>
              </a:rPr>
              <a:t> </a:t>
            </a:r>
            <a:r>
              <a:rPr lang="en-US" altLang="zh-CN" sz="4000" b="1" cap="small" dirty="0" smtClean="0">
                <a:solidFill>
                  <a:srgbClr val="0000FF"/>
                </a:solidFill>
                <a:latin typeface="楷体" pitchFamily="49" charset="-122"/>
                <a:ea typeface="楷体" pitchFamily="49" charset="-122"/>
                <a:cs typeface="+mj-cs"/>
                <a:sym typeface="+mn-ea"/>
              </a:rPr>
              <a:t>㈠</a:t>
            </a:r>
            <a:r>
              <a:rPr lang="zh-CN" altLang="zh-CN" sz="3600" b="1" dirty="0" smtClean="0">
                <a:solidFill>
                  <a:srgbClr val="0000FF"/>
                </a:solidFill>
              </a:rPr>
              <a:t>考核目标与要求变化</a:t>
            </a:r>
            <a:endParaRPr lang="zh-CN" altLang="zh-CN" sz="3600" b="1" dirty="0" smtClean="0">
              <a:solidFill>
                <a:srgbClr val="0000FF"/>
              </a:solidFill>
            </a:endParaRPr>
          </a:p>
          <a:p>
            <a:pPr latinLnBrk="1"/>
            <a:r>
              <a:rPr lang="en-US" altLang="zh-CN" sz="3600" dirty="0" smtClean="0"/>
              <a:t> </a:t>
            </a:r>
            <a:r>
              <a:rPr lang="zh-CN" altLang="zh-CN" sz="3600" dirty="0" smtClean="0"/>
              <a:t>（</a:t>
            </a:r>
            <a:r>
              <a:rPr lang="en-US" altLang="zh-CN" sz="3600" dirty="0" smtClean="0"/>
              <a:t>2018</a:t>
            </a:r>
            <a:r>
              <a:rPr lang="zh-CN" altLang="zh-CN" sz="3600" dirty="0" smtClean="0"/>
              <a:t>年考试</a:t>
            </a:r>
            <a:r>
              <a:rPr lang="zh-CN" altLang="en-US" sz="3600" dirty="0" smtClean="0"/>
              <a:t>说明</a:t>
            </a:r>
            <a:r>
              <a:rPr lang="zh-CN" altLang="zh-CN" sz="3600" dirty="0" smtClean="0"/>
              <a:t>）</a:t>
            </a:r>
            <a:r>
              <a:rPr lang="en-US" altLang="zh-CN" sz="3600" dirty="0" smtClean="0"/>
              <a:t>C.</a:t>
            </a:r>
            <a:r>
              <a:rPr lang="zh-CN" altLang="zh-CN" sz="3600" dirty="0" smtClean="0"/>
              <a:t>分析综合：指分解剖析和归纳整合，是在识记和理解的基础上进一步提高了的能力层级。</a:t>
            </a:r>
            <a:r>
              <a:rPr lang="zh-CN" altLang="zh-CN" sz="3600" b="1" dirty="0" smtClean="0">
                <a:solidFill>
                  <a:srgbClr val="FF0000"/>
                </a:solidFill>
              </a:rPr>
              <a:t>要求能够筛选材料中的信息，分解剖析相关现象和问题，并予以归纳整合。</a:t>
            </a:r>
            <a:endParaRPr lang="zh-CN" altLang="zh-CN" sz="3600" dirty="0" smtClean="0">
              <a:solidFill>
                <a:srgbClr val="FF0000"/>
              </a:solidFill>
            </a:endParaRPr>
          </a:p>
          <a:p>
            <a:pPr latinLnBrk="1"/>
            <a:r>
              <a:rPr lang="en-US" altLang="zh-CN" sz="3600" dirty="0" smtClean="0"/>
              <a:t> </a:t>
            </a:r>
            <a:r>
              <a:rPr lang="zh-CN" altLang="zh-CN" sz="3600" dirty="0" smtClean="0"/>
              <a:t>（</a:t>
            </a:r>
            <a:r>
              <a:rPr lang="en-US" altLang="zh-CN" sz="3600" dirty="0" smtClean="0"/>
              <a:t>2017</a:t>
            </a:r>
            <a:r>
              <a:rPr lang="zh-CN" altLang="zh-CN" sz="3600" dirty="0" smtClean="0"/>
              <a:t>年考试</a:t>
            </a:r>
            <a:r>
              <a:rPr lang="zh-CN" altLang="en-US" sz="3600" dirty="0" smtClean="0"/>
              <a:t>说明</a:t>
            </a:r>
            <a:r>
              <a:rPr lang="zh-CN" altLang="zh-CN" sz="3600" dirty="0" smtClean="0"/>
              <a:t>）</a:t>
            </a:r>
            <a:r>
              <a:rPr lang="en-US" altLang="zh-CN" sz="3600" dirty="0" smtClean="0"/>
              <a:t>C.</a:t>
            </a:r>
            <a:r>
              <a:rPr lang="zh-CN" altLang="zh-CN" sz="3600" dirty="0" smtClean="0"/>
              <a:t>分析综合：指分解剖析和归纳整合，是在识记和理解的基础上进一步提高了的能力层级。</a:t>
            </a:r>
            <a:r>
              <a:rPr lang="zh-CN" altLang="zh-CN" sz="3600" b="1" dirty="0" smtClean="0">
                <a:solidFill>
                  <a:srgbClr val="FF0000"/>
                </a:solidFill>
              </a:rPr>
              <a:t>要求能够筛选材料中的信息，分解剖析、归纳整合相关现象和问题。</a:t>
            </a:r>
            <a:endParaRPr lang="zh-CN" altLang="zh-CN" sz="3600" dirty="0" smtClean="0">
              <a:solidFill>
                <a:srgbClr val="FF0000"/>
              </a:solidFill>
            </a:endParaRPr>
          </a:p>
          <a:p>
            <a:pPr latinLnBrk="1"/>
            <a:r>
              <a:rPr lang="en-US" altLang="zh-CN" sz="3600" dirty="0" smtClean="0">
                <a:solidFill>
                  <a:srgbClr val="0000FF"/>
                </a:solidFill>
              </a:rPr>
              <a:t> </a:t>
            </a:r>
            <a:r>
              <a:rPr lang="zh-CN" altLang="zh-CN" sz="3600" b="1" dirty="0" smtClean="0">
                <a:solidFill>
                  <a:srgbClr val="0000FF"/>
                </a:solidFill>
              </a:rPr>
              <a:t>变化解读</a:t>
            </a:r>
            <a:endParaRPr lang="zh-CN" altLang="zh-CN" sz="3600" dirty="0" smtClean="0">
              <a:solidFill>
                <a:srgbClr val="0000FF"/>
              </a:solidFill>
            </a:endParaRPr>
          </a:p>
          <a:p>
            <a:pPr latinLnBrk="1"/>
            <a:r>
              <a:rPr lang="en-US" altLang="zh-CN" sz="3600" dirty="0" smtClean="0"/>
              <a:t> </a:t>
            </a:r>
            <a:r>
              <a:rPr lang="zh-CN" altLang="zh-CN" sz="3600" b="1" dirty="0" smtClean="0"/>
              <a:t>【顺序变化】</a:t>
            </a:r>
            <a:r>
              <a:rPr lang="en-US" altLang="zh-CN" sz="3600" dirty="0" smtClean="0">
                <a:latin typeface="+mn-ea"/>
              </a:rPr>
              <a:t>“</a:t>
            </a:r>
            <a:r>
              <a:rPr lang="zh-CN" altLang="zh-CN" sz="3600" dirty="0" smtClean="0">
                <a:latin typeface="+mn-ea"/>
              </a:rPr>
              <a:t>分解剖析相关现象和问题，并予以归纳整合。</a:t>
            </a:r>
            <a:r>
              <a:rPr lang="en-US" altLang="zh-CN" sz="3600" dirty="0" smtClean="0">
                <a:latin typeface="+mn-ea"/>
              </a:rPr>
              <a:t>”</a:t>
            </a:r>
            <a:r>
              <a:rPr lang="zh-CN" altLang="zh-CN" sz="3600" b="1" dirty="0" smtClean="0">
                <a:latin typeface="+mn-ea"/>
              </a:rPr>
              <a:t>较之前表述，有突出强调</a:t>
            </a:r>
            <a:r>
              <a:rPr lang="en-US" altLang="zh-CN" sz="3600" b="1" dirty="0" smtClean="0">
                <a:latin typeface="+mn-ea"/>
              </a:rPr>
              <a:t>“</a:t>
            </a:r>
            <a:r>
              <a:rPr lang="zh-CN" altLang="zh-CN" sz="3600" b="1" dirty="0" smtClean="0">
                <a:latin typeface="+mn-ea"/>
              </a:rPr>
              <a:t>归纳整合</a:t>
            </a:r>
            <a:r>
              <a:rPr lang="en-US" altLang="zh-CN" sz="3600" b="1" dirty="0" smtClean="0">
                <a:latin typeface="+mn-ea"/>
              </a:rPr>
              <a:t>”</a:t>
            </a:r>
            <a:r>
              <a:rPr lang="zh-CN" altLang="zh-CN" sz="3600" b="1" dirty="0" smtClean="0">
                <a:latin typeface="+mn-ea"/>
              </a:rPr>
              <a:t>的能力要求</a:t>
            </a:r>
            <a:r>
              <a:rPr lang="zh-CN" altLang="zh-CN" sz="3600" dirty="0" smtClean="0">
                <a:latin typeface="+mn-ea"/>
              </a:rPr>
              <a:t>，这一能力要求其实一直是重点，</a:t>
            </a:r>
            <a:r>
              <a:rPr lang="en-US" altLang="zh-CN" sz="3600" dirty="0" smtClean="0">
                <a:latin typeface="+mn-ea"/>
              </a:rPr>
              <a:t>2017</a:t>
            </a:r>
            <a:r>
              <a:rPr lang="zh-CN" altLang="en-US" sz="3600" dirty="0" smtClean="0">
                <a:latin typeface="+mn-ea"/>
              </a:rPr>
              <a:t>年</a:t>
            </a:r>
            <a:r>
              <a:rPr lang="zh-CN" altLang="zh-CN" sz="3600" dirty="0" smtClean="0">
                <a:latin typeface="+mn-ea"/>
              </a:rPr>
              <a:t>新考查的非连续性文本阅读就对学生归纳整合能力提出了更新、更高要求，不仅要从文中归纳，还要能读懂图表变化并作出准确归纳概括。</a:t>
            </a:r>
            <a:endParaRPr lang="zh-CN" altLang="zh-CN" sz="36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27651" name="内容占位符 2"/>
          <p:cNvSpPr>
            <a:spLocks noGrp="1"/>
          </p:cNvSpPr>
          <p:nvPr>
            <p:ph idx="1"/>
          </p:nvPr>
        </p:nvSpPr>
        <p:spPr>
          <a:xfrm>
            <a:off x="251520" y="1052736"/>
            <a:ext cx="8640960" cy="5472608"/>
          </a:xfrm>
        </p:spPr>
        <p:txBody>
          <a:bodyPr rtlCol="0">
            <a:normAutofit fontScale="92500"/>
          </a:bodyPr>
          <a:lstStyle/>
          <a:p>
            <a:pPr latinLnBrk="1"/>
            <a:r>
              <a:rPr lang="zh-CN" altLang="en-US" b="1" noProof="1" smtClean="0">
                <a:solidFill>
                  <a:srgbClr val="0000FF"/>
                </a:solidFill>
              </a:rPr>
              <a:t> </a:t>
            </a:r>
            <a:r>
              <a:rPr lang="en-US" altLang="zh-CN" sz="4000" b="1" cap="small" dirty="0" smtClean="0">
                <a:solidFill>
                  <a:srgbClr val="0000FF"/>
                </a:solidFill>
                <a:latin typeface="楷体" pitchFamily="49" charset="-122"/>
                <a:ea typeface="楷体" pitchFamily="49" charset="-122"/>
                <a:cs typeface="+mj-cs"/>
                <a:sym typeface="+mn-ea"/>
              </a:rPr>
              <a:t>㈠</a:t>
            </a:r>
            <a:r>
              <a:rPr lang="zh-CN" altLang="zh-CN" sz="2800" b="1" dirty="0" smtClean="0">
                <a:solidFill>
                  <a:srgbClr val="0000FF"/>
                </a:solidFill>
              </a:rPr>
              <a:t>考试范围与要求变化</a:t>
            </a:r>
            <a:endParaRPr lang="zh-CN" altLang="zh-CN" sz="2800" dirty="0" smtClean="0">
              <a:solidFill>
                <a:srgbClr val="0000FF"/>
              </a:solidFill>
            </a:endParaRPr>
          </a:p>
          <a:p>
            <a:pPr latinLnBrk="1"/>
            <a:r>
              <a:rPr lang="en-US" altLang="zh-CN" sz="2800" dirty="0" smtClean="0">
                <a:solidFill>
                  <a:srgbClr val="0000FF"/>
                </a:solidFill>
              </a:rPr>
              <a:t> </a:t>
            </a:r>
            <a:r>
              <a:rPr lang="en-US" altLang="zh-CN" sz="2800" b="1" dirty="0" smtClean="0">
                <a:solidFill>
                  <a:srgbClr val="0000FF"/>
                </a:solidFill>
              </a:rPr>
              <a:t>1.</a:t>
            </a:r>
            <a:r>
              <a:rPr lang="zh-CN" altLang="zh-CN" sz="2800" b="1" dirty="0" smtClean="0">
                <a:solidFill>
                  <a:srgbClr val="0000FF"/>
                </a:solidFill>
              </a:rPr>
              <a:t>文学类文本</a:t>
            </a:r>
            <a:endParaRPr lang="zh-CN" altLang="zh-CN" sz="2800" dirty="0" smtClean="0">
              <a:solidFill>
                <a:srgbClr val="0000FF"/>
              </a:solidFill>
            </a:endParaRPr>
          </a:p>
          <a:p>
            <a:pPr latinLnBrk="1"/>
            <a:r>
              <a:rPr lang="en-US" altLang="zh-CN" sz="2800" dirty="0" smtClean="0"/>
              <a:t> </a:t>
            </a:r>
            <a:r>
              <a:rPr lang="zh-CN" altLang="zh-CN" sz="2800" dirty="0" smtClean="0"/>
              <a:t>（</a:t>
            </a:r>
            <a:r>
              <a:rPr lang="en-US" altLang="zh-CN" sz="2800" dirty="0" smtClean="0"/>
              <a:t>2018</a:t>
            </a:r>
            <a:r>
              <a:rPr lang="zh-CN" altLang="zh-CN" sz="2800" dirty="0" smtClean="0"/>
              <a:t>年考试</a:t>
            </a:r>
            <a:r>
              <a:rPr lang="zh-CN" altLang="en-US" sz="2800" dirty="0" smtClean="0"/>
              <a:t>说明</a:t>
            </a:r>
            <a:r>
              <a:rPr lang="zh-CN" altLang="zh-CN" sz="2800" dirty="0" smtClean="0"/>
              <a:t>）理解文中重要</a:t>
            </a:r>
            <a:r>
              <a:rPr lang="zh-CN" altLang="zh-CN" sz="2800" b="1" dirty="0" smtClean="0">
                <a:solidFill>
                  <a:srgbClr val="FF0000"/>
                </a:solidFill>
              </a:rPr>
              <a:t>词语</a:t>
            </a:r>
            <a:r>
              <a:rPr lang="zh-CN" altLang="zh-CN" sz="2800" dirty="0" smtClean="0"/>
              <a:t>的含义</a:t>
            </a:r>
            <a:endParaRPr lang="zh-CN" altLang="zh-CN" sz="2800" dirty="0" smtClean="0"/>
          </a:p>
          <a:p>
            <a:pPr latinLnBrk="1"/>
            <a:r>
              <a:rPr lang="en-US" altLang="zh-CN" sz="2800" dirty="0" smtClean="0"/>
              <a:t> </a:t>
            </a:r>
            <a:r>
              <a:rPr lang="zh-CN" altLang="zh-CN" sz="2800" dirty="0" smtClean="0"/>
              <a:t>（</a:t>
            </a:r>
            <a:r>
              <a:rPr lang="en-US" altLang="zh-CN" sz="2800" dirty="0" smtClean="0"/>
              <a:t>2017</a:t>
            </a:r>
            <a:r>
              <a:rPr lang="zh-CN" altLang="zh-CN" sz="2800" dirty="0" smtClean="0"/>
              <a:t>年考试</a:t>
            </a:r>
            <a:r>
              <a:rPr lang="zh-CN" altLang="en-US" sz="2800" dirty="0" smtClean="0"/>
              <a:t>说明</a:t>
            </a:r>
            <a:r>
              <a:rPr lang="zh-CN" altLang="zh-CN" sz="2800" dirty="0" smtClean="0"/>
              <a:t>）理解文中重要</a:t>
            </a:r>
            <a:r>
              <a:rPr lang="zh-CN" altLang="zh-CN" sz="2800" b="1" dirty="0" smtClean="0">
                <a:solidFill>
                  <a:srgbClr val="FF0000"/>
                </a:solidFill>
              </a:rPr>
              <a:t>概念</a:t>
            </a:r>
            <a:r>
              <a:rPr lang="zh-CN" altLang="zh-CN" sz="2800" dirty="0" smtClean="0"/>
              <a:t>的含义</a:t>
            </a:r>
            <a:endParaRPr lang="zh-CN" altLang="zh-CN" sz="2800" dirty="0" smtClean="0"/>
          </a:p>
          <a:p>
            <a:pPr latinLnBrk="1"/>
            <a:r>
              <a:rPr lang="en-US" altLang="zh-CN" sz="2800" dirty="0" smtClean="0">
                <a:solidFill>
                  <a:srgbClr val="0000FF"/>
                </a:solidFill>
              </a:rPr>
              <a:t> </a:t>
            </a:r>
            <a:r>
              <a:rPr lang="zh-CN" altLang="zh-CN" sz="2800" b="1" dirty="0" smtClean="0">
                <a:solidFill>
                  <a:srgbClr val="0000FF"/>
                </a:solidFill>
              </a:rPr>
              <a:t>变化解读</a:t>
            </a:r>
            <a:endParaRPr lang="zh-CN" altLang="zh-CN" sz="2800" dirty="0" smtClean="0">
              <a:solidFill>
                <a:srgbClr val="0000FF"/>
              </a:solidFill>
            </a:endParaRPr>
          </a:p>
          <a:p>
            <a:pPr latinLnBrk="1"/>
            <a:r>
              <a:rPr lang="en-US" altLang="zh-CN" sz="2800" dirty="0" smtClean="0"/>
              <a:t> </a:t>
            </a:r>
            <a:r>
              <a:rPr lang="zh-CN" altLang="zh-CN" sz="2800" b="1" dirty="0" smtClean="0"/>
              <a:t>【概念变词语】</a:t>
            </a:r>
            <a:r>
              <a:rPr lang="zh-CN" altLang="zh-CN" sz="2800" dirty="0" smtClean="0">
                <a:latin typeface="+mn-ea"/>
              </a:rPr>
              <a:t>参照独立命题省份考纲表述可知，常考查散文的省份在这一考点上的表述基本都为</a:t>
            </a:r>
            <a:r>
              <a:rPr lang="en-US" altLang="zh-CN" sz="2800" dirty="0" smtClean="0">
                <a:latin typeface="+mn-ea"/>
              </a:rPr>
              <a:t>“</a:t>
            </a:r>
            <a:r>
              <a:rPr lang="zh-CN" altLang="zh-CN" sz="2800" dirty="0" smtClean="0">
                <a:latin typeface="+mn-ea"/>
              </a:rPr>
              <a:t>理解文中重要词语的含义</a:t>
            </a:r>
            <a:r>
              <a:rPr lang="en-US" altLang="zh-CN" sz="2800" dirty="0" smtClean="0">
                <a:latin typeface="+mn-ea"/>
              </a:rPr>
              <a:t>”</a:t>
            </a:r>
            <a:r>
              <a:rPr lang="zh-CN" altLang="zh-CN" sz="2800" dirty="0" smtClean="0">
                <a:latin typeface="+mn-ea"/>
              </a:rPr>
              <a:t>。这一变化需要我们在平时复习中加强对散文的训练与指导。特别是在</a:t>
            </a:r>
            <a:r>
              <a:rPr lang="en-US" altLang="zh-CN" sz="2800" dirty="0" smtClean="0">
                <a:latin typeface="+mn-ea"/>
              </a:rPr>
              <a:t>2017</a:t>
            </a:r>
            <a:r>
              <a:rPr lang="zh-CN" altLang="zh-CN" sz="2800" dirty="0" smtClean="0">
                <a:latin typeface="+mn-ea"/>
              </a:rPr>
              <a:t>真题中已有变化的情况下（</a:t>
            </a:r>
            <a:r>
              <a:rPr lang="en-US" altLang="zh-CN" sz="2800" dirty="0" smtClean="0">
                <a:latin typeface="+mn-ea"/>
              </a:rPr>
              <a:t>2017</a:t>
            </a:r>
            <a:r>
              <a:rPr lang="zh-CN" altLang="zh-CN" sz="2800" dirty="0" smtClean="0">
                <a:latin typeface="+mn-ea"/>
              </a:rPr>
              <a:t>新课标</a:t>
            </a:r>
            <a:r>
              <a:rPr lang="en-US" altLang="zh-CN" sz="2800" dirty="0" smtClean="0">
                <a:latin typeface="+mn-ea"/>
              </a:rPr>
              <a:t>I</a:t>
            </a:r>
            <a:r>
              <a:rPr lang="zh-CN" altLang="zh-CN" sz="2800" dirty="0" smtClean="0">
                <a:latin typeface="+mn-ea"/>
              </a:rPr>
              <a:t>卷考查文本为小说，</a:t>
            </a:r>
            <a:r>
              <a:rPr lang="en-US" altLang="zh-CN" sz="2800" dirty="0" smtClean="0">
                <a:latin typeface="+mn-ea"/>
              </a:rPr>
              <a:t>II</a:t>
            </a:r>
            <a:r>
              <a:rPr lang="zh-CN" altLang="zh-CN" sz="2800" dirty="0" smtClean="0">
                <a:latin typeface="+mn-ea"/>
              </a:rPr>
              <a:t>卷、</a:t>
            </a:r>
            <a:r>
              <a:rPr lang="en-US" altLang="zh-CN" sz="2800" dirty="0" smtClean="0">
                <a:latin typeface="+mn-ea"/>
              </a:rPr>
              <a:t>III</a:t>
            </a:r>
            <a:r>
              <a:rPr lang="zh-CN" altLang="zh-CN" sz="2800" dirty="0" smtClean="0">
                <a:latin typeface="+mn-ea"/>
              </a:rPr>
              <a:t>卷考查文本为散文。</a:t>
            </a:r>
            <a:r>
              <a:rPr lang="en-US" altLang="zh-CN" sz="2800" dirty="0" smtClean="0">
                <a:latin typeface="+mn-ea"/>
              </a:rPr>
              <a:t>2018</a:t>
            </a:r>
            <a:r>
              <a:rPr lang="zh-CN" altLang="en-US" sz="2800" dirty="0" smtClean="0">
                <a:latin typeface="+mn-ea"/>
              </a:rPr>
              <a:t>年三套试卷考查的全是小说。</a:t>
            </a:r>
            <a:r>
              <a:rPr lang="zh-CN" altLang="zh-CN" sz="2800" dirty="0" smtClean="0">
                <a:latin typeface="+mn-ea"/>
              </a:rPr>
              <a:t>），</a:t>
            </a:r>
            <a:r>
              <a:rPr lang="zh-CN" altLang="zh-CN" sz="2800" b="1" dirty="0" smtClean="0">
                <a:latin typeface="+mn-ea"/>
              </a:rPr>
              <a:t>更得重视散文阅读的复习与指导</a:t>
            </a:r>
            <a:r>
              <a:rPr lang="zh-CN" altLang="zh-CN" sz="2800" dirty="0" smtClean="0">
                <a:latin typeface="+mn-ea"/>
              </a:rPr>
              <a:t>。</a:t>
            </a:r>
            <a:endParaRPr lang="zh-CN" altLang="zh-CN"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p:cTn id="3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27651" name="内容占位符 2"/>
          <p:cNvSpPr>
            <a:spLocks noGrp="1"/>
          </p:cNvSpPr>
          <p:nvPr>
            <p:ph idx="1"/>
          </p:nvPr>
        </p:nvSpPr>
        <p:spPr>
          <a:xfrm>
            <a:off x="251520" y="1052736"/>
            <a:ext cx="8640960" cy="5472608"/>
          </a:xfrm>
        </p:spPr>
        <p:txBody>
          <a:bodyPr rtlCol="0">
            <a:normAutofit/>
          </a:bodyPr>
          <a:lstStyle/>
          <a:p>
            <a:pPr latinLnBrk="1"/>
            <a:r>
              <a:rPr lang="zh-CN" altLang="en-US" b="1" noProof="1" smtClean="0">
                <a:solidFill>
                  <a:srgbClr val="0000FF"/>
                </a:solidFill>
              </a:rPr>
              <a:t> </a:t>
            </a:r>
            <a:r>
              <a:rPr lang="en-US" altLang="zh-CN" sz="4000" b="1" cap="small" dirty="0" smtClean="0">
                <a:solidFill>
                  <a:srgbClr val="0000FF"/>
                </a:solidFill>
                <a:latin typeface="楷体" pitchFamily="49" charset="-122"/>
                <a:ea typeface="楷体" pitchFamily="49" charset="-122"/>
                <a:cs typeface="+mj-cs"/>
                <a:sym typeface="+mn-ea"/>
              </a:rPr>
              <a:t>㈠</a:t>
            </a:r>
            <a:r>
              <a:rPr lang="zh-CN" altLang="zh-CN" sz="2800" b="1" dirty="0" smtClean="0">
                <a:solidFill>
                  <a:srgbClr val="0000FF"/>
                </a:solidFill>
              </a:rPr>
              <a:t>考试范围与要求变化</a:t>
            </a:r>
            <a:endParaRPr lang="zh-CN" altLang="zh-CN" sz="2800" dirty="0" smtClean="0">
              <a:solidFill>
                <a:srgbClr val="0000FF"/>
              </a:solidFill>
            </a:endParaRPr>
          </a:p>
          <a:p>
            <a:pPr latinLnBrk="1"/>
            <a:r>
              <a:rPr lang="en-US" altLang="zh-CN" sz="2800" dirty="0" smtClean="0">
                <a:solidFill>
                  <a:srgbClr val="0000FF"/>
                </a:solidFill>
              </a:rPr>
              <a:t> </a:t>
            </a:r>
            <a:r>
              <a:rPr lang="en-US" altLang="zh-CN" sz="2800" dirty="0" smtClean="0"/>
              <a:t> </a:t>
            </a:r>
            <a:r>
              <a:rPr lang="en-US" altLang="zh-CN" sz="2800" b="1" dirty="0" smtClean="0">
                <a:solidFill>
                  <a:srgbClr val="0000FF"/>
                </a:solidFill>
              </a:rPr>
              <a:t>2.</a:t>
            </a:r>
            <a:r>
              <a:rPr lang="zh-CN" altLang="zh-CN" sz="2800" b="1" dirty="0" smtClean="0">
                <a:solidFill>
                  <a:srgbClr val="0000FF"/>
                </a:solidFill>
              </a:rPr>
              <a:t>写作</a:t>
            </a:r>
            <a:endParaRPr lang="zh-CN" altLang="zh-CN" sz="2800" dirty="0" smtClean="0">
              <a:solidFill>
                <a:srgbClr val="0000FF"/>
              </a:solidFill>
            </a:endParaRPr>
          </a:p>
          <a:p>
            <a:pPr latinLnBrk="1"/>
            <a:r>
              <a:rPr lang="en-US" altLang="zh-CN" sz="2800" dirty="0" smtClean="0"/>
              <a:t> </a:t>
            </a:r>
            <a:r>
              <a:rPr lang="zh-CN" altLang="zh-CN" sz="2800" dirty="0" smtClean="0"/>
              <a:t>（</a:t>
            </a:r>
            <a:r>
              <a:rPr lang="en-US" altLang="zh-CN" sz="2800" dirty="0" smtClean="0"/>
              <a:t>2018</a:t>
            </a:r>
            <a:r>
              <a:rPr lang="zh-CN" altLang="zh-CN" sz="2800" dirty="0" smtClean="0"/>
              <a:t>年考试</a:t>
            </a:r>
            <a:r>
              <a:rPr lang="zh-CN" altLang="en-US" sz="2800" dirty="0" smtClean="0"/>
              <a:t>说明</a:t>
            </a:r>
            <a:r>
              <a:rPr lang="zh-CN" altLang="zh-CN" sz="2800" dirty="0" smtClean="0"/>
              <a:t>） ⑶ 有文采用</a:t>
            </a:r>
            <a:r>
              <a:rPr lang="zh-CN" altLang="zh-CN" sz="2800" b="1" dirty="0" smtClean="0">
                <a:solidFill>
                  <a:srgbClr val="FF0000"/>
                </a:solidFill>
              </a:rPr>
              <a:t>语</a:t>
            </a:r>
            <a:r>
              <a:rPr lang="zh-CN" altLang="zh-CN" sz="2800" dirty="0" smtClean="0"/>
              <a:t>贴切，句式灵活，善于运用修辞手法，文句有表现力。</a:t>
            </a:r>
            <a:endParaRPr lang="zh-CN" altLang="zh-CN" sz="2800" dirty="0" smtClean="0"/>
          </a:p>
          <a:p>
            <a:pPr latinLnBrk="1"/>
            <a:r>
              <a:rPr lang="en-US" altLang="zh-CN" sz="2800" dirty="0" smtClean="0"/>
              <a:t> </a:t>
            </a:r>
            <a:r>
              <a:rPr lang="zh-CN" altLang="zh-CN" sz="2800" dirty="0" smtClean="0"/>
              <a:t>（</a:t>
            </a:r>
            <a:r>
              <a:rPr lang="en-US" altLang="zh-CN" sz="2800" dirty="0" smtClean="0"/>
              <a:t>2017</a:t>
            </a:r>
            <a:r>
              <a:rPr lang="zh-CN" altLang="zh-CN" sz="2800" dirty="0" smtClean="0"/>
              <a:t>年考试</a:t>
            </a:r>
            <a:r>
              <a:rPr lang="zh-CN" altLang="en-US" sz="2800" dirty="0" smtClean="0"/>
              <a:t>说明</a:t>
            </a:r>
            <a:r>
              <a:rPr lang="zh-CN" altLang="zh-CN" sz="2800" dirty="0" smtClean="0"/>
              <a:t>） ⑶ 有文采用</a:t>
            </a:r>
            <a:r>
              <a:rPr lang="zh-CN" altLang="zh-CN" sz="2800" b="1" dirty="0" smtClean="0">
                <a:solidFill>
                  <a:srgbClr val="FF0000"/>
                </a:solidFill>
              </a:rPr>
              <a:t>词</a:t>
            </a:r>
            <a:r>
              <a:rPr lang="zh-CN" altLang="zh-CN" sz="2800" dirty="0" smtClean="0"/>
              <a:t>贴切，句式灵活，善于运用修辞手法，文句有表现力。</a:t>
            </a:r>
            <a:endParaRPr lang="zh-CN" altLang="zh-CN" sz="2800" dirty="0" smtClean="0"/>
          </a:p>
          <a:p>
            <a:pPr latinLnBrk="1"/>
            <a:r>
              <a:rPr lang="en-US" altLang="zh-CN" sz="2800" dirty="0" smtClean="0">
                <a:solidFill>
                  <a:srgbClr val="0000FF"/>
                </a:solidFill>
              </a:rPr>
              <a:t> </a:t>
            </a:r>
            <a:r>
              <a:rPr lang="zh-CN" altLang="zh-CN" sz="2800" b="1" dirty="0" smtClean="0">
                <a:solidFill>
                  <a:srgbClr val="0000FF"/>
                </a:solidFill>
              </a:rPr>
              <a:t>变化解读</a:t>
            </a:r>
            <a:endParaRPr lang="zh-CN" altLang="zh-CN" sz="2800" dirty="0" smtClean="0">
              <a:solidFill>
                <a:srgbClr val="0000FF"/>
              </a:solidFill>
            </a:endParaRPr>
          </a:p>
          <a:p>
            <a:r>
              <a:rPr lang="en-US" altLang="zh-CN" sz="2800" dirty="0" smtClean="0"/>
              <a:t> </a:t>
            </a:r>
            <a:r>
              <a:rPr lang="zh-CN" altLang="zh-CN" sz="2800" b="1" dirty="0" smtClean="0"/>
              <a:t>【用词变用语】</a:t>
            </a:r>
            <a:r>
              <a:rPr lang="zh-CN" altLang="zh-CN" sz="2800" dirty="0" smtClean="0"/>
              <a:t>要求范围扩大，写作需注意语言要合符情景、合符文体特点。这一点要求在语用得体上亦有体现。</a:t>
            </a:r>
            <a:endParaRPr lang="zh-CN" altLang="zh-CN"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7651">
                                            <p:txEl>
                                              <p:pRg st="5" end="5"/>
                                            </p:txEl>
                                          </p:spTgt>
                                        </p:tgtEl>
                                        <p:attrNameLst>
                                          <p:attrName>style.visibility</p:attrName>
                                        </p:attrNameLst>
                                      </p:cBhvr>
                                      <p:to>
                                        <p:strVal val="visible"/>
                                      </p:to>
                                    </p:set>
                                    <p:anim calcmode="lin" valueType="num">
                                      <p:cBhvr>
                                        <p:cTn id="37"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5" name="圆角矩形 4"/>
          <p:cNvSpPr/>
          <p:nvPr/>
        </p:nvSpPr>
        <p:spPr>
          <a:xfrm>
            <a:off x="539552" y="1340768"/>
            <a:ext cx="8064896" cy="4752528"/>
          </a:xfrm>
          <a:prstGeom prst="roundRect">
            <a:avLst/>
          </a:prstGeom>
          <a:solidFill>
            <a:srgbClr val="453EC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1"/>
            <a:r>
              <a:rPr lang="zh-CN" altLang="en-US" sz="2800" b="1" noProof="1" smtClean="0">
                <a:solidFill>
                  <a:srgbClr val="0000FF"/>
                </a:solidFill>
              </a:rPr>
              <a:t> </a:t>
            </a:r>
            <a:r>
              <a:rPr lang="en-US" altLang="zh-CN" sz="4000" b="1" cap="small" dirty="0" smtClean="0">
                <a:solidFill>
                  <a:schemeClr val="bg1"/>
                </a:solidFill>
                <a:latin typeface="楷体" pitchFamily="49" charset="-122"/>
                <a:ea typeface="楷体" pitchFamily="49" charset="-122"/>
                <a:sym typeface="+mn-ea"/>
              </a:rPr>
              <a:t>㈡</a:t>
            </a:r>
            <a:r>
              <a:rPr lang="zh-CN" altLang="en-US" sz="4000" b="1" cap="small" dirty="0" smtClean="0">
                <a:solidFill>
                  <a:schemeClr val="bg1"/>
                </a:solidFill>
                <a:latin typeface="楷体" pitchFamily="49" charset="-122"/>
                <a:ea typeface="楷体" pitchFamily="49" charset="-122"/>
                <a:sym typeface="+mn-ea"/>
              </a:rPr>
              <a:t>依据考试说明</a:t>
            </a:r>
            <a:r>
              <a:rPr lang="en-US" altLang="zh-CN" sz="4000" b="1" cap="small" dirty="0" smtClean="0">
                <a:solidFill>
                  <a:schemeClr val="bg1"/>
                </a:solidFill>
                <a:latin typeface="楷体" pitchFamily="49" charset="-122"/>
                <a:ea typeface="楷体" pitchFamily="49" charset="-122"/>
                <a:sym typeface="+mn-ea"/>
              </a:rPr>
              <a:t>,</a:t>
            </a:r>
            <a:r>
              <a:rPr lang="zh-CN" altLang="en-US" sz="4000" b="1" cap="small" dirty="0" smtClean="0">
                <a:solidFill>
                  <a:schemeClr val="bg1"/>
                </a:solidFill>
                <a:latin typeface="楷体" pitchFamily="49" charset="-122"/>
                <a:ea typeface="楷体" pitchFamily="49" charset="-122"/>
                <a:sym typeface="+mn-ea"/>
              </a:rPr>
              <a:t>做好备考工作</a:t>
            </a:r>
            <a:endParaRPr lang="zh-CN" altLang="zh-CN" sz="2800" dirty="0" smtClean="0">
              <a:solidFill>
                <a:schemeClr val="bg1"/>
              </a:solidFill>
            </a:endParaRPr>
          </a:p>
          <a:p>
            <a:pPr latinLnBrk="1"/>
            <a:r>
              <a:rPr lang="en-US" altLang="zh-CN" sz="2800" dirty="0" smtClean="0">
                <a:solidFill>
                  <a:schemeClr val="bg1"/>
                </a:solidFill>
              </a:rPr>
              <a:t> </a:t>
            </a:r>
            <a:r>
              <a:rPr lang="en-US" altLang="zh-CN" sz="2800" b="1" dirty="0" smtClean="0">
                <a:solidFill>
                  <a:schemeClr val="bg1"/>
                </a:solidFill>
              </a:rPr>
              <a:t>1.</a:t>
            </a:r>
            <a:r>
              <a:rPr lang="zh-CN" altLang="zh-CN" sz="2800" b="1" dirty="0" smtClean="0"/>
              <a:t>高度重视社会主义核心价值观</a:t>
            </a:r>
            <a:endParaRPr lang="zh-CN" altLang="zh-CN" sz="2800" dirty="0" smtClean="0"/>
          </a:p>
          <a:p>
            <a:r>
              <a:rPr lang="en-US" altLang="zh-CN" sz="2800" dirty="0" smtClean="0"/>
              <a:t>         </a:t>
            </a:r>
            <a:r>
              <a:rPr lang="zh-CN" altLang="zh-CN" sz="2800" dirty="0" smtClean="0"/>
              <a:t>高考的育人导向功能会在</a:t>
            </a:r>
            <a:r>
              <a:rPr lang="en-US" altLang="zh-CN" sz="2800" dirty="0" smtClean="0"/>
              <a:t>2018</a:t>
            </a:r>
            <a:r>
              <a:rPr lang="zh-CN" altLang="zh-CN" sz="2800" dirty="0" smtClean="0"/>
              <a:t>年高考中体现的更加充分，在保持稳定的大前提下，学科素养、传统文化以及社会主义核心价值观将会更多的融入到考题的情境中。所以建议广大考生必须牢记并自觉践行核心价值观，时刻以这种价值观去反观和审视自己的生活。</a:t>
            </a:r>
            <a:endParaRPr lang="zh-CN" altLang="zh-CN" sz="2800" dirty="0">
              <a:latin typeface="+mn-ea"/>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5" name="圆角矩形 4"/>
          <p:cNvSpPr/>
          <p:nvPr/>
        </p:nvSpPr>
        <p:spPr>
          <a:xfrm>
            <a:off x="323528" y="1340768"/>
            <a:ext cx="8568952" cy="4968552"/>
          </a:xfrm>
          <a:prstGeom prst="roundRect">
            <a:avLst/>
          </a:prstGeom>
          <a:solidFill>
            <a:srgbClr val="453EC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1"/>
            <a:r>
              <a:rPr lang="zh-CN" altLang="en-US" sz="2800" b="1" noProof="1" smtClean="0">
                <a:solidFill>
                  <a:srgbClr val="0000FF"/>
                </a:solidFill>
              </a:rPr>
              <a:t> </a:t>
            </a:r>
            <a:r>
              <a:rPr lang="en-US" altLang="zh-CN" sz="4000" b="1" cap="small" dirty="0" smtClean="0">
                <a:solidFill>
                  <a:schemeClr val="bg1"/>
                </a:solidFill>
                <a:latin typeface="楷体" pitchFamily="49" charset="-122"/>
                <a:ea typeface="楷体" pitchFamily="49" charset="-122"/>
                <a:sym typeface="+mn-ea"/>
              </a:rPr>
              <a:t>㈡</a:t>
            </a:r>
            <a:r>
              <a:rPr lang="zh-CN" altLang="en-US" sz="4000" b="1" cap="small" dirty="0" smtClean="0">
                <a:solidFill>
                  <a:schemeClr val="bg1"/>
                </a:solidFill>
                <a:latin typeface="楷体" pitchFamily="49" charset="-122"/>
                <a:ea typeface="楷体" pitchFamily="49" charset="-122"/>
                <a:sym typeface="+mn-ea"/>
              </a:rPr>
              <a:t>依据考试说明</a:t>
            </a:r>
            <a:r>
              <a:rPr lang="en-US" altLang="zh-CN" sz="4000" b="1" cap="small" dirty="0" smtClean="0">
                <a:solidFill>
                  <a:schemeClr val="bg1"/>
                </a:solidFill>
                <a:latin typeface="楷体" pitchFamily="49" charset="-122"/>
                <a:ea typeface="楷体" pitchFamily="49" charset="-122"/>
                <a:sym typeface="+mn-ea"/>
              </a:rPr>
              <a:t>,</a:t>
            </a:r>
            <a:r>
              <a:rPr lang="zh-CN" altLang="en-US" sz="4000" b="1" cap="small" dirty="0" smtClean="0">
                <a:solidFill>
                  <a:schemeClr val="bg1"/>
                </a:solidFill>
                <a:latin typeface="楷体" pitchFamily="49" charset="-122"/>
                <a:ea typeface="楷体" pitchFamily="49" charset="-122"/>
                <a:sym typeface="+mn-ea"/>
              </a:rPr>
              <a:t>做好备考工作</a:t>
            </a:r>
            <a:endParaRPr lang="zh-CN" altLang="zh-CN" sz="2800" dirty="0" smtClean="0">
              <a:solidFill>
                <a:schemeClr val="bg1"/>
              </a:solidFill>
            </a:endParaRPr>
          </a:p>
          <a:p>
            <a:pPr latinLnBrk="1"/>
            <a:r>
              <a:rPr lang="en-US" altLang="zh-CN" sz="2800" dirty="0" smtClean="0">
                <a:solidFill>
                  <a:schemeClr val="bg1"/>
                </a:solidFill>
              </a:rPr>
              <a:t> </a:t>
            </a:r>
            <a:r>
              <a:rPr lang="en-US" altLang="zh-CN" sz="2800" b="1" dirty="0" smtClean="0">
                <a:solidFill>
                  <a:schemeClr val="bg1"/>
                </a:solidFill>
              </a:rPr>
              <a:t>2.</a:t>
            </a:r>
            <a:r>
              <a:rPr lang="zh-CN" altLang="zh-CN" sz="2800" b="1" dirty="0" smtClean="0"/>
              <a:t>强化快速阅读能力培养</a:t>
            </a:r>
            <a:endParaRPr lang="zh-CN" altLang="zh-CN" sz="2800" dirty="0" smtClean="0"/>
          </a:p>
          <a:p>
            <a:r>
              <a:rPr lang="en-US" altLang="zh-CN" sz="2800" dirty="0" smtClean="0">
                <a:latin typeface="+mn-ea"/>
              </a:rPr>
              <a:t>    “</a:t>
            </a:r>
            <a:r>
              <a:rPr lang="zh-CN" altLang="zh-CN" sz="2800" dirty="0" smtClean="0">
                <a:latin typeface="+mn-ea"/>
              </a:rPr>
              <a:t>生活的舞台有多大，语文的外延就有多宽</a:t>
            </a:r>
            <a:r>
              <a:rPr lang="en-US" altLang="zh-CN" sz="2800" dirty="0" smtClean="0">
                <a:latin typeface="+mn-ea"/>
              </a:rPr>
              <a:t>”</a:t>
            </a:r>
            <a:r>
              <a:rPr lang="zh-CN" altLang="zh-CN" sz="2800" dirty="0" smtClean="0">
                <a:latin typeface="+mn-ea"/>
              </a:rPr>
              <a:t>，语文复习决不能只做题。阅读是语文学习的源头活水。谁放弃了阅读谁就放弃了语文。全国卷的特点是阅读信息量大，对语言文字的要求高。建议考生还是要尽可能的多读书，并且做好积累，做好读书笔记。甚至可以每周抽出一定时间，将读书笔记的内容背一背，这样还可以更好的发挥阅读对写作的推动作用。</a:t>
            </a:r>
            <a:endParaRPr lang="zh-CN" altLang="zh-CN" sz="2800" dirty="0">
              <a:latin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smtClean="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611560" y="1844824"/>
            <a:ext cx="8208912" cy="3456385"/>
          </a:xfrm>
        </p:spPr>
        <p:txBody>
          <a:bodyPr>
            <a:normAutofit/>
          </a:bodyPr>
          <a:lstStyle/>
          <a:p>
            <a:r>
              <a:rPr lang="en-US" altLang="zh-CN" b="1" dirty="0" smtClean="0"/>
              <a:t>2018</a:t>
            </a:r>
            <a:r>
              <a:rPr lang="zh-CN" altLang="en-US" b="1" dirty="0" smtClean="0"/>
              <a:t>年</a:t>
            </a:r>
            <a:r>
              <a:rPr lang="en-US" altLang="zh-CN" b="1" dirty="0" smtClean="0"/>
              <a:t>3</a:t>
            </a:r>
            <a:r>
              <a:rPr lang="zh-CN" altLang="en-US" b="1" dirty="0"/>
              <a:t>月</a:t>
            </a:r>
            <a:r>
              <a:rPr lang="en-US" altLang="zh-CN" b="1" dirty="0"/>
              <a:t>3</a:t>
            </a:r>
            <a:r>
              <a:rPr lang="zh-CN" altLang="en-US" b="1" dirty="0"/>
              <a:t>日，教育部考试中心主任姜钢、党委书记刘桔，在</a:t>
            </a:r>
            <a:r>
              <a:rPr lang="en-US" altLang="zh-CN" b="1" dirty="0"/>
              <a:t>《</a:t>
            </a:r>
            <a:r>
              <a:rPr lang="zh-CN" altLang="en-US" b="1" dirty="0"/>
              <a:t>中国教育报</a:t>
            </a:r>
            <a:r>
              <a:rPr lang="en-US" altLang="zh-CN" b="1" dirty="0"/>
              <a:t>》</a:t>
            </a:r>
            <a:r>
              <a:rPr lang="zh-CN" altLang="en-US" b="1" dirty="0"/>
              <a:t>发表署名文章</a:t>
            </a:r>
            <a:r>
              <a:rPr lang="en-US" altLang="zh-CN" b="1" dirty="0"/>
              <a:t>《</a:t>
            </a:r>
            <a:r>
              <a:rPr lang="zh-CN" altLang="en-US" b="1" dirty="0">
                <a:solidFill>
                  <a:srgbClr val="FF0000"/>
                </a:solidFill>
              </a:rPr>
              <a:t>牢记立德树人使命　写好教育考试奋进之笔</a:t>
            </a:r>
            <a:r>
              <a:rPr lang="en-US" altLang="zh-CN" b="1" dirty="0"/>
              <a:t>》</a:t>
            </a:r>
            <a:r>
              <a:rPr lang="zh-CN" altLang="en-US" b="1" dirty="0"/>
              <a:t>，就教育考试工作发表了重要意见</a:t>
            </a:r>
            <a:r>
              <a:rPr lang="zh-CN" altLang="en-US" b="1" dirty="0" smtClean="0"/>
              <a:t>。可以</a:t>
            </a:r>
            <a:r>
              <a:rPr lang="zh-CN" altLang="en-US" b="1" dirty="0"/>
              <a:t>说是对高考命题的</a:t>
            </a:r>
            <a:r>
              <a:rPr lang="zh-CN" altLang="en-US" b="1" dirty="0" smtClean="0"/>
              <a:t>“最新定调”</a:t>
            </a:r>
            <a:r>
              <a:rPr lang="zh-CN" altLang="en-US" dirty="0" smtClean="0"/>
              <a:t>。</a:t>
            </a:r>
            <a:endParaRPr lang="en-US" altLang="zh-CN" b="1"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1680" y="116632"/>
            <a:ext cx="6120680" cy="838200"/>
          </a:xfrm>
          <a:solidFill>
            <a:schemeClr val="tx1"/>
          </a:solidFill>
        </p:spPr>
        <p:txBody>
          <a:bodyPr rtlCol="0">
            <a:noAutofit/>
          </a:bodyPr>
          <a:lstStyle/>
          <a:p>
            <a:pPr eaLnBrk="1" fontAlgn="auto" hangingPunct="1">
              <a:spcAft>
                <a:spcPts val="0"/>
              </a:spcAft>
              <a:defRPr/>
            </a:pPr>
            <a:r>
              <a:rPr lang="en-US" altLang="zh-CN" sz="4000" b="1" cap="small" smtClean="0">
                <a:solidFill>
                  <a:srgbClr val="FFFF00"/>
                </a:solidFill>
                <a:effectLst>
                  <a:outerShdw blurRad="38100" dist="19050" dir="2700000" algn="tl" rotWithShape="0">
                    <a:schemeClr val="dk1">
                      <a:alpha val="40000"/>
                    </a:schemeClr>
                  </a:outerShdw>
                </a:effectLst>
              </a:rPr>
              <a:t>2018</a:t>
            </a:r>
            <a:r>
              <a:rPr lang="zh-CN" altLang="en-US" sz="4000" b="1" cap="small" dirty="0" smtClean="0">
                <a:solidFill>
                  <a:srgbClr val="FFFF00"/>
                </a:solidFill>
                <a:effectLst>
                  <a:outerShdw blurRad="38100" dist="19050" dir="2700000" algn="tl" rotWithShape="0">
                    <a:schemeClr val="dk1">
                      <a:alpha val="40000"/>
                    </a:schemeClr>
                  </a:outerShdw>
                </a:effectLst>
              </a:rPr>
              <a:t>年考试说明变</a:t>
            </a:r>
            <a:r>
              <a:rPr lang="zh-CN" altLang="en-US" sz="4000" b="1" cap="small" dirty="0">
                <a:solidFill>
                  <a:srgbClr val="FFFF00"/>
                </a:solidFill>
                <a:effectLst>
                  <a:outerShdw blurRad="38100" dist="19050" dir="2700000" algn="tl" rotWithShape="0">
                    <a:schemeClr val="dk1">
                      <a:alpha val="40000"/>
                    </a:schemeClr>
                  </a:outerShdw>
                </a:effectLst>
              </a:rPr>
              <a:t>化解读</a:t>
            </a:r>
            <a:endParaRPr lang="zh-CN" altLang="en-US" sz="4000" b="1" cap="small" dirty="0">
              <a:solidFill>
                <a:srgbClr val="FFFF00"/>
              </a:solidFill>
              <a:effectLst>
                <a:outerShdw blurRad="38100" dist="19050" dir="2700000" algn="tl" rotWithShape="0">
                  <a:schemeClr val="dk1">
                    <a:alpha val="40000"/>
                  </a:schemeClr>
                </a:outerShdw>
              </a:effectLst>
            </a:endParaRPr>
          </a:p>
        </p:txBody>
      </p:sp>
      <p:sp>
        <p:nvSpPr>
          <p:cNvPr id="5" name="圆角矩形 4"/>
          <p:cNvSpPr/>
          <p:nvPr/>
        </p:nvSpPr>
        <p:spPr>
          <a:xfrm>
            <a:off x="251520" y="1052736"/>
            <a:ext cx="8712968" cy="580526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1"/>
            <a:r>
              <a:rPr lang="zh-CN" altLang="en-US" sz="2800" b="1" noProof="1" smtClean="0">
                <a:solidFill>
                  <a:srgbClr val="0000FF"/>
                </a:solidFill>
              </a:rPr>
              <a:t> </a:t>
            </a:r>
            <a:r>
              <a:rPr lang="en-US" altLang="zh-CN" sz="4000" b="1" cap="small" dirty="0" smtClean="0">
                <a:solidFill>
                  <a:schemeClr val="bg1"/>
                </a:solidFill>
                <a:latin typeface="楷体" pitchFamily="49" charset="-122"/>
                <a:ea typeface="楷体" pitchFamily="49" charset="-122"/>
                <a:sym typeface="+mn-ea"/>
              </a:rPr>
              <a:t>㈡</a:t>
            </a:r>
            <a:r>
              <a:rPr lang="zh-CN" altLang="en-US" sz="4000" b="1" cap="small" dirty="0" smtClean="0">
                <a:solidFill>
                  <a:schemeClr val="bg1"/>
                </a:solidFill>
                <a:latin typeface="楷体" pitchFamily="49" charset="-122"/>
                <a:ea typeface="楷体" pitchFamily="49" charset="-122"/>
                <a:sym typeface="+mn-ea"/>
              </a:rPr>
              <a:t>依据考试说明</a:t>
            </a:r>
            <a:r>
              <a:rPr lang="en-US" altLang="zh-CN" sz="4000" b="1" cap="small" dirty="0" smtClean="0">
                <a:solidFill>
                  <a:schemeClr val="bg1"/>
                </a:solidFill>
                <a:latin typeface="楷体" pitchFamily="49" charset="-122"/>
                <a:ea typeface="楷体" pitchFamily="49" charset="-122"/>
                <a:sym typeface="+mn-ea"/>
              </a:rPr>
              <a:t>,</a:t>
            </a:r>
            <a:r>
              <a:rPr lang="zh-CN" altLang="en-US" sz="4000" b="1" cap="small" dirty="0" smtClean="0">
                <a:solidFill>
                  <a:schemeClr val="bg1"/>
                </a:solidFill>
                <a:latin typeface="楷体" pitchFamily="49" charset="-122"/>
                <a:ea typeface="楷体" pitchFamily="49" charset="-122"/>
                <a:sym typeface="+mn-ea"/>
              </a:rPr>
              <a:t>做好备考工作</a:t>
            </a:r>
            <a:endParaRPr lang="zh-CN" altLang="zh-CN" sz="2800" dirty="0" smtClean="0">
              <a:solidFill>
                <a:schemeClr val="bg1"/>
              </a:solidFill>
            </a:endParaRPr>
          </a:p>
          <a:p>
            <a:pPr latinLnBrk="1"/>
            <a:r>
              <a:rPr lang="en-US" altLang="zh-CN" sz="2800" dirty="0" smtClean="0">
                <a:solidFill>
                  <a:schemeClr val="bg1"/>
                </a:solidFill>
              </a:rPr>
              <a:t> </a:t>
            </a:r>
            <a:r>
              <a:rPr lang="en-US" altLang="zh-CN" sz="2800" b="1" dirty="0" smtClean="0">
                <a:solidFill>
                  <a:schemeClr val="bg1"/>
                </a:solidFill>
              </a:rPr>
              <a:t>3.</a:t>
            </a:r>
            <a:r>
              <a:rPr lang="zh-CN" altLang="en-US" sz="2800" b="1" dirty="0" smtClean="0">
                <a:solidFill>
                  <a:schemeClr val="bg1"/>
                </a:solidFill>
                <a:latin typeface="华文中宋" panose="02010600040101010101" pitchFamily="2" charset="-122"/>
                <a:ea typeface="华文中宋" panose="02010600040101010101" pitchFamily="2" charset="-122"/>
                <a:cs typeface="宋体" panose="02010600030101010101" pitchFamily="2" charset="-122"/>
              </a:rPr>
              <a:t>作一点高效阅读训练，提升阅读速度和效率。</a:t>
            </a:r>
            <a:endParaRPr lang="en-US" altLang="zh-CN" sz="2400" b="1" dirty="0" smtClean="0">
              <a:solidFill>
                <a:schemeClr val="bg1"/>
              </a:solidFill>
              <a:latin typeface="华文中宋" panose="02010600040101010101" pitchFamily="2" charset="-122"/>
              <a:ea typeface="华文中宋" panose="02010600040101010101" pitchFamily="2" charset="-122"/>
              <a:cs typeface="宋体" panose="02010600030101010101" pitchFamily="2" charset="-122"/>
            </a:endParaRPr>
          </a:p>
          <a:p>
            <a:r>
              <a:rPr lang="en-US" altLang="zh-CN" sz="2000" dirty="0" smtClean="0">
                <a:solidFill>
                  <a:schemeClr val="bg1"/>
                </a:solidFill>
              </a:rPr>
              <a:t>⑴</a:t>
            </a:r>
            <a:r>
              <a:rPr lang="zh-CN" altLang="en-US" sz="2000" b="1" dirty="0" smtClean="0">
                <a:solidFill>
                  <a:schemeClr val="bg1"/>
                </a:solidFill>
                <a:latin typeface="华文中宋" panose="02010600040101010101" pitchFamily="2" charset="-122"/>
                <a:ea typeface="华文中宋" panose="02010600040101010101" pitchFamily="2" charset="-122"/>
              </a:rPr>
              <a:t>做一做眼脑机能训练</a:t>
            </a:r>
            <a:endParaRPr lang="en-US" altLang="zh-CN" sz="2000" b="1" dirty="0" smtClean="0">
              <a:solidFill>
                <a:schemeClr val="bg1"/>
              </a:solidFill>
              <a:latin typeface="华文中宋" panose="02010600040101010101" pitchFamily="2" charset="-122"/>
              <a:ea typeface="华文中宋" panose="02010600040101010101" pitchFamily="2" charset="-122"/>
            </a:endParaRPr>
          </a:p>
          <a:p>
            <a:r>
              <a:rPr lang="zh-CN" altLang="en-US" sz="2000" dirty="0" smtClean="0">
                <a:solidFill>
                  <a:schemeClr val="bg1"/>
                </a:solidFill>
                <a:latin typeface="华文中宋" panose="02010600040101010101" pitchFamily="2" charset="-122"/>
                <a:ea typeface="华文中宋" panose="02010600040101010101" pitchFamily="2" charset="-122"/>
                <a:hlinkClick r:id="rId1" action="ppaction://hlinkpres?slideindex=1&amp;slidetitle="/>
              </a:rPr>
              <a:t>    </a:t>
            </a:r>
            <a:r>
              <a:rPr lang="zh-CN" altLang="en-US" sz="2000" dirty="0" smtClean="0">
                <a:solidFill>
                  <a:srgbClr val="FF0000"/>
                </a:solidFill>
                <a:latin typeface="华文中宋" panose="02010600040101010101" pitchFamily="2" charset="-122"/>
                <a:ea typeface="华文中宋" panose="02010600040101010101" pitchFamily="2" charset="-122"/>
                <a:hlinkClick r:id="rId1" action="ppaction://hlinkpres?slideindex=1&amp;slidetitle="/>
              </a:rPr>
              <a:t>眼脑机能训练</a:t>
            </a:r>
            <a:endParaRPr lang="en-US" altLang="zh-CN" sz="2000" dirty="0" smtClean="0">
              <a:solidFill>
                <a:srgbClr val="FF0000"/>
              </a:solidFill>
              <a:latin typeface="华文中宋" panose="02010600040101010101" pitchFamily="2" charset="-122"/>
              <a:ea typeface="华文中宋" panose="02010600040101010101" pitchFamily="2" charset="-122"/>
            </a:endParaRPr>
          </a:p>
          <a:p>
            <a:r>
              <a:rPr lang="en-US" altLang="zh-CN" sz="2000" b="1" dirty="0" smtClean="0">
                <a:solidFill>
                  <a:schemeClr val="bg1"/>
                </a:solidFill>
                <a:latin typeface="华文中宋" panose="02010600040101010101" pitchFamily="2" charset="-122"/>
                <a:ea typeface="华文中宋" panose="02010600040101010101" pitchFamily="2" charset="-122"/>
              </a:rPr>
              <a:t>⑵</a:t>
            </a:r>
            <a:r>
              <a:rPr lang="zh-CN" altLang="en-US" sz="2000" b="1" dirty="0" smtClean="0">
                <a:solidFill>
                  <a:schemeClr val="bg1"/>
                </a:solidFill>
                <a:latin typeface="华文中宋" panose="02010600040101010101" pitchFamily="2" charset="-122"/>
                <a:ea typeface="华文中宋" panose="02010600040101010101" pitchFamily="2" charset="-122"/>
              </a:rPr>
              <a:t>作好阅读训练的准备</a:t>
            </a:r>
            <a:endParaRPr lang="en-US" altLang="zh-CN" sz="2000" b="1"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     </a:t>
            </a:r>
            <a:r>
              <a:rPr lang="zh-CN" altLang="en-US" sz="2000" dirty="0" smtClean="0">
                <a:solidFill>
                  <a:schemeClr val="bg1"/>
                </a:solidFill>
                <a:latin typeface="华文中宋" panose="02010600040101010101" pitchFamily="2" charset="-122"/>
                <a:ea typeface="华文中宋" panose="02010600040101010101" pitchFamily="2" charset="-122"/>
              </a:rPr>
              <a:t>深呼吸：松、静、匀、乐</a:t>
            </a:r>
            <a:endParaRPr lang="en-US" altLang="zh-CN" sz="2000"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     </a:t>
            </a:r>
            <a:r>
              <a:rPr lang="zh-CN" altLang="en-US" sz="2000" dirty="0" smtClean="0">
                <a:solidFill>
                  <a:schemeClr val="bg1"/>
                </a:solidFill>
                <a:latin typeface="华文中宋" panose="02010600040101010101" pitchFamily="2" charset="-122"/>
                <a:ea typeface="华文中宋" panose="02010600040101010101" pitchFamily="2" charset="-122"/>
              </a:rPr>
              <a:t>注重坐姿：头正、肩平、腰直、足安、目视前方</a:t>
            </a:r>
            <a:endParaRPr lang="en-US" altLang="zh-CN" sz="2000"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⑶</a:t>
            </a:r>
            <a:r>
              <a:rPr lang="zh-CN" altLang="en-US" sz="2000" b="1" dirty="0" smtClean="0">
                <a:solidFill>
                  <a:schemeClr val="bg1"/>
                </a:solidFill>
                <a:latin typeface="华文中宋" panose="02010600040101010101" pitchFamily="2" charset="-122"/>
                <a:ea typeface="华文中宋" panose="02010600040101010101" pitchFamily="2" charset="-122"/>
              </a:rPr>
              <a:t>给点速读的要领：</a:t>
            </a:r>
            <a:endParaRPr lang="en-US" altLang="zh-CN" sz="2000" b="1"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　①</a:t>
            </a:r>
            <a:r>
              <a:rPr lang="zh-CN" altLang="en-US" sz="2000"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rPr>
              <a:t>改变阅读习惯</a:t>
            </a:r>
            <a:endParaRPr lang="zh-CN" altLang="en-US" sz="2000"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endParaRPr>
          </a:p>
          <a:p>
            <a:r>
              <a:rPr lang="zh-CN" altLang="en-US" sz="2000" dirty="0" smtClean="0">
                <a:solidFill>
                  <a:schemeClr val="bg1"/>
                </a:solidFill>
                <a:latin typeface="华文中宋" panose="02010600040101010101" pitchFamily="2" charset="-122"/>
                <a:ea typeface="华文中宋" panose="02010600040101010101" pitchFamily="2" charset="-122"/>
              </a:rPr>
              <a:t>　　集中注意力　　眼脑直映　　扩大识别间距</a:t>
            </a:r>
            <a:endParaRPr lang="zh-CN" altLang="en-US" sz="2000"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　②</a:t>
            </a:r>
            <a:r>
              <a:rPr lang="zh-CN" altLang="en-US" sz="2000" dirty="0" smtClean="0">
                <a:solidFill>
                  <a:schemeClr val="bg1"/>
                </a:solidFill>
                <a:latin typeface="华文中宋" panose="02010600040101010101" pitchFamily="2" charset="-122"/>
                <a:ea typeface="华文中宋" panose="02010600040101010101" pitchFamily="2" charset="-122"/>
              </a:rPr>
              <a:t>克服快读障碍</a:t>
            </a:r>
            <a:endParaRPr lang="en-US" altLang="zh-CN" sz="2000" dirty="0" smtClean="0">
              <a:solidFill>
                <a:schemeClr val="bg1"/>
              </a:solidFill>
              <a:latin typeface="华文中宋" panose="02010600040101010101" pitchFamily="2" charset="-122"/>
              <a:ea typeface="华文中宋" panose="02010600040101010101" pitchFamily="2" charset="-122"/>
            </a:endParaRPr>
          </a:p>
          <a:p>
            <a:pPr>
              <a:buFontTx/>
              <a:buNone/>
            </a:pPr>
            <a:r>
              <a:rPr lang="zh-CN" altLang="en-US" sz="2000"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rPr>
              <a:t>　　不出声　不摆头　不指读　不回视</a:t>
            </a:r>
            <a:endParaRPr lang="en-US" altLang="zh-CN" sz="2000"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endParaRPr>
          </a:p>
          <a:p>
            <a:pPr>
              <a:buFontTx/>
              <a:buNone/>
            </a:pPr>
            <a:r>
              <a:rPr lang="en-US" altLang="zh-CN" sz="2000"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rPr>
              <a:t>⑷</a:t>
            </a:r>
            <a:r>
              <a:rPr lang="zh-CN" altLang="en-US" sz="2000" b="1" dirty="0" smtClean="0">
                <a:solidFill>
                  <a:schemeClr val="bg1"/>
                </a:solidFill>
                <a:effectLst>
                  <a:outerShdw blurRad="38100" dist="38100" dir="2700000" algn="tl">
                    <a:srgbClr val="C0C0C0"/>
                  </a:outerShdw>
                </a:effectLst>
                <a:latin typeface="华文中宋" panose="02010600040101010101" pitchFamily="2" charset="-122"/>
                <a:ea typeface="华文中宋" panose="02010600040101010101" pitchFamily="2" charset="-122"/>
              </a:rPr>
              <a:t>经常给学生阅读计时，养成快读习惯</a:t>
            </a:r>
            <a:endParaRPr lang="zh-CN" altLang="en-US" sz="2000" b="1" dirty="0" smtClean="0">
              <a:solidFill>
                <a:schemeClr val="bg1"/>
              </a:solidFill>
              <a:latin typeface="华文中宋" panose="02010600040101010101" pitchFamily="2" charset="-122"/>
              <a:ea typeface="华文中宋" panose="02010600040101010101" pitchFamily="2" charset="-122"/>
            </a:endParaRPr>
          </a:p>
          <a:p>
            <a:r>
              <a:rPr lang="en-US" altLang="zh-CN" sz="2000" dirty="0" smtClean="0">
                <a:solidFill>
                  <a:schemeClr val="bg1"/>
                </a:solidFill>
                <a:latin typeface="华文中宋" panose="02010600040101010101" pitchFamily="2" charset="-122"/>
                <a:ea typeface="华文中宋" panose="02010600040101010101" pitchFamily="2" charset="-122"/>
              </a:rPr>
              <a:t> 　　</a:t>
            </a:r>
            <a:r>
              <a:rPr lang="zh-CN" altLang="en-US" sz="2000" dirty="0" smtClean="0">
                <a:solidFill>
                  <a:srgbClr val="FFFF00"/>
                </a:solidFill>
                <a:latin typeface="华文中宋" panose="02010600040101010101" pitchFamily="2" charset="-122"/>
                <a:ea typeface="华文中宋" panose="02010600040101010101" pitchFamily="2" charset="-122"/>
                <a:hlinkClick r:id="rId2" action="ppaction://hlinkfile"/>
              </a:rPr>
              <a:t>阅读计时器</a:t>
            </a:r>
            <a:endParaRPr lang="zh-CN" altLang="en-US" sz="2000" dirty="0" smtClean="0">
              <a:solidFill>
                <a:srgbClr val="FFFF00"/>
              </a:solidFill>
              <a:latin typeface="华文中宋" panose="02010600040101010101" pitchFamily="2" charset="-122"/>
              <a:ea typeface="华文中宋" panose="02010600040101010101" pitchFamily="2" charset="-122"/>
            </a:endParaRPr>
          </a:p>
          <a:p>
            <a:endParaRPr lang="zh-CN" altLang="zh-CN" sz="28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heel(1)">
                                      <p:cBhvr>
                                        <p:cTn id="17" dur="2000"/>
                                        <p:tgtEl>
                                          <p:spTgt spid="5">
                                            <p:txEl>
                                              <p:pRg st="2" end="2"/>
                                            </p:txEl>
                                          </p:spTgt>
                                        </p:tgtEl>
                                      </p:cBhvr>
                                    </p:animEffect>
                                  </p:childTnLst>
                                </p:cTn>
                              </p:par>
                              <p:par>
                                <p:cTn id="18" presetID="21" presetClass="entr" presetSubtype="1"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wheel(1)">
                                      <p:cBhvr>
                                        <p:cTn id="20" dur="20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wheel(1)">
                                      <p:cBhvr>
                                        <p:cTn id="25" dur="2000"/>
                                        <p:tgtEl>
                                          <p:spTgt spid="5">
                                            <p:txEl>
                                              <p:pRg st="4" end="4"/>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wheel(1)">
                                      <p:cBhvr>
                                        <p:cTn id="28" dur="2000"/>
                                        <p:tgtEl>
                                          <p:spTgt spid="5">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animEffect transition="in" filter="wheel(1)">
                                      <p:cBhvr>
                                        <p:cTn id="31" dur="2000"/>
                                        <p:tgtEl>
                                          <p:spTgt spid="5">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animEffect transition="in" filter="wheel(1)">
                                      <p:cBhvr>
                                        <p:cTn id="36" dur="2000"/>
                                        <p:tgtEl>
                                          <p:spTgt spid="5">
                                            <p:txEl>
                                              <p:pRg st="7" end="7"/>
                                            </p:txEl>
                                          </p:spTgt>
                                        </p:tgtEl>
                                      </p:cBhvr>
                                    </p:animEffect>
                                  </p:childTnLst>
                                </p:cTn>
                              </p:par>
                              <p:par>
                                <p:cTn id="37" presetID="21" presetClass="entr" presetSubtype="1" fill="hold" nodeType="with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animEffect transition="in" filter="wheel(1)">
                                      <p:cBhvr>
                                        <p:cTn id="39" dur="2000"/>
                                        <p:tgtEl>
                                          <p:spTgt spid="5">
                                            <p:txEl>
                                              <p:pRg st="8" end="8"/>
                                            </p:txEl>
                                          </p:spTgt>
                                        </p:tgtEl>
                                      </p:cBhvr>
                                    </p:animEffect>
                                  </p:childTnLst>
                                </p:cTn>
                              </p:par>
                              <p:par>
                                <p:cTn id="40" presetID="21" presetClass="entr" presetSubtype="1" fill="hold" nodeType="withEffect">
                                  <p:stCondLst>
                                    <p:cond delay="0"/>
                                  </p:stCondLst>
                                  <p:childTnLst>
                                    <p:set>
                                      <p:cBhvr>
                                        <p:cTn id="41" dur="1" fill="hold">
                                          <p:stCondLst>
                                            <p:cond delay="0"/>
                                          </p:stCondLst>
                                        </p:cTn>
                                        <p:tgtEl>
                                          <p:spTgt spid="5">
                                            <p:txEl>
                                              <p:pRg st="9" end="9"/>
                                            </p:txEl>
                                          </p:spTgt>
                                        </p:tgtEl>
                                        <p:attrNameLst>
                                          <p:attrName>style.visibility</p:attrName>
                                        </p:attrNameLst>
                                      </p:cBhvr>
                                      <p:to>
                                        <p:strVal val="visible"/>
                                      </p:to>
                                    </p:set>
                                    <p:animEffect transition="in" filter="wheel(1)">
                                      <p:cBhvr>
                                        <p:cTn id="42" dur="2000"/>
                                        <p:tgtEl>
                                          <p:spTgt spid="5">
                                            <p:txEl>
                                              <p:pRg st="9" end="9"/>
                                            </p:txEl>
                                          </p:spTgt>
                                        </p:tgtEl>
                                      </p:cBhvr>
                                    </p:animEffect>
                                  </p:childTnLst>
                                </p:cTn>
                              </p:par>
                              <p:par>
                                <p:cTn id="43" presetID="21" presetClass="entr" presetSubtype="1" fill="hold" nodeType="withEffect">
                                  <p:stCondLst>
                                    <p:cond delay="0"/>
                                  </p:stCondLst>
                                  <p:childTnLst>
                                    <p:set>
                                      <p:cBhvr>
                                        <p:cTn id="44" dur="1" fill="hold">
                                          <p:stCondLst>
                                            <p:cond delay="0"/>
                                          </p:stCondLst>
                                        </p:cTn>
                                        <p:tgtEl>
                                          <p:spTgt spid="5">
                                            <p:txEl>
                                              <p:pRg st="10" end="10"/>
                                            </p:txEl>
                                          </p:spTgt>
                                        </p:tgtEl>
                                        <p:attrNameLst>
                                          <p:attrName>style.visibility</p:attrName>
                                        </p:attrNameLst>
                                      </p:cBhvr>
                                      <p:to>
                                        <p:strVal val="visible"/>
                                      </p:to>
                                    </p:set>
                                    <p:animEffect transition="in" filter="wheel(1)">
                                      <p:cBhvr>
                                        <p:cTn id="45" dur="2000"/>
                                        <p:tgtEl>
                                          <p:spTgt spid="5">
                                            <p:txEl>
                                              <p:pRg st="10" end="10"/>
                                            </p:txEl>
                                          </p:spTgt>
                                        </p:tgtEl>
                                      </p:cBhvr>
                                    </p:animEffect>
                                  </p:childTnLst>
                                </p:cTn>
                              </p:par>
                              <p:par>
                                <p:cTn id="46" presetID="21" presetClass="entr" presetSubtype="1" fill="hold" nodeType="withEffect">
                                  <p:stCondLst>
                                    <p:cond delay="0"/>
                                  </p:stCondLst>
                                  <p:childTnLst>
                                    <p:set>
                                      <p:cBhvr>
                                        <p:cTn id="47" dur="1" fill="hold">
                                          <p:stCondLst>
                                            <p:cond delay="0"/>
                                          </p:stCondLst>
                                        </p:cTn>
                                        <p:tgtEl>
                                          <p:spTgt spid="5">
                                            <p:txEl>
                                              <p:pRg st="11" end="11"/>
                                            </p:txEl>
                                          </p:spTgt>
                                        </p:tgtEl>
                                        <p:attrNameLst>
                                          <p:attrName>style.visibility</p:attrName>
                                        </p:attrNameLst>
                                      </p:cBhvr>
                                      <p:to>
                                        <p:strVal val="visible"/>
                                      </p:to>
                                    </p:set>
                                    <p:animEffect transition="in" filter="wheel(1)">
                                      <p:cBhvr>
                                        <p:cTn id="48" dur="2000"/>
                                        <p:tgtEl>
                                          <p:spTgt spid="5">
                                            <p:txEl>
                                              <p:pRg st="11" end="1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5">
                                            <p:txEl>
                                              <p:pRg st="12" end="12"/>
                                            </p:txEl>
                                          </p:spTgt>
                                        </p:tgtEl>
                                        <p:attrNameLst>
                                          <p:attrName>style.visibility</p:attrName>
                                        </p:attrNameLst>
                                      </p:cBhvr>
                                      <p:to>
                                        <p:strVal val="visible"/>
                                      </p:to>
                                    </p:set>
                                    <p:animEffect transition="in" filter="wheel(1)">
                                      <p:cBhvr>
                                        <p:cTn id="53" dur="2000"/>
                                        <p:tgtEl>
                                          <p:spTgt spid="5">
                                            <p:txEl>
                                              <p:pRg st="12" end="12"/>
                                            </p:txEl>
                                          </p:spTgt>
                                        </p:tgtEl>
                                      </p:cBhvr>
                                    </p:animEffect>
                                  </p:childTnLst>
                                </p:cTn>
                              </p:par>
                              <p:par>
                                <p:cTn id="54" presetID="21" presetClass="entr" presetSubtype="1" fill="hold" nodeType="withEffect">
                                  <p:stCondLst>
                                    <p:cond delay="0"/>
                                  </p:stCondLst>
                                  <p:childTnLst>
                                    <p:set>
                                      <p:cBhvr>
                                        <p:cTn id="55" dur="1" fill="hold">
                                          <p:stCondLst>
                                            <p:cond delay="0"/>
                                          </p:stCondLst>
                                        </p:cTn>
                                        <p:tgtEl>
                                          <p:spTgt spid="5">
                                            <p:txEl>
                                              <p:pRg st="13" end="13"/>
                                            </p:txEl>
                                          </p:spTgt>
                                        </p:tgtEl>
                                        <p:attrNameLst>
                                          <p:attrName>style.visibility</p:attrName>
                                        </p:attrNameLst>
                                      </p:cBhvr>
                                      <p:to>
                                        <p:strVal val="visible"/>
                                      </p:to>
                                    </p:set>
                                    <p:animEffect transition="in" filter="wheel(1)">
                                      <p:cBhvr>
                                        <p:cTn id="56" dur="20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836712"/>
            <a:ext cx="4860032" cy="554461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sz="20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（一）论述类文本阅读</a:t>
            </a:r>
            <a:endParaRPr lang="zh-CN" altLang="zh-CN"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阅读中外论述类文本。了解政论文、学术论文、时评、书评等论述类文体的基本特征和主要表达方式。阅读论述类文本，应注重文本的说理性和逻辑性，分析文本的论点、论据和论证方法。</a:t>
            </a:r>
            <a:endParaRPr lang="zh-CN" altLang="zh-CN"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endParaRPr lang="en-US" altLang="zh-CN"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理解文中重要概念的含义</a:t>
            </a:r>
            <a:endParaRPr lang="zh-CN" altLang="en-US"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理解文中重要句子的含意</a:t>
            </a:r>
            <a:endParaRPr lang="zh-CN" altLang="en-US"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分析综合</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endParaRPr lang="en-US" altLang="zh-CN"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筛选并整合文中的信息</a:t>
            </a:r>
            <a:endParaRPr lang="zh-CN" altLang="en-US"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⑵</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分析文章结构，归纳内容要点，概括中心意思</a:t>
            </a:r>
            <a:endParaRPr lang="zh-CN" altLang="en-US"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分析论点、论据和论证方法</a:t>
            </a:r>
            <a:endParaRPr lang="zh-CN" altLang="en-US" sz="12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⑷</a:t>
            </a:r>
            <a:r>
              <a:rPr lang="zh-CN" altLang="en-US" sz="20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分析概括作者在文中的观点态度</a:t>
            </a:r>
            <a:endParaRPr lang="zh-CN" altLang="en-US" sz="2000" dirty="0">
              <a:latin typeface="黑体" panose="02010609060101010101" pitchFamily="49" charset="-122"/>
              <a:ea typeface="黑体" panose="02010609060101010101" pitchFamily="49" charset="-122"/>
            </a:endParaRPr>
          </a:p>
        </p:txBody>
      </p:sp>
      <p:sp>
        <p:nvSpPr>
          <p:cNvPr id="6" name="TextBox 5"/>
          <p:cNvSpPr txBox="1"/>
          <p:nvPr/>
        </p:nvSpPr>
        <p:spPr>
          <a:xfrm>
            <a:off x="4932040" y="1700808"/>
            <a:ext cx="4211960" cy="1200329"/>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a:t>1.</a:t>
            </a:r>
            <a:r>
              <a:rPr lang="zh-CN" altLang="zh-CN" sz="2400" dirty="0"/>
              <a:t>下列关于原文内容的理解和分析</a:t>
            </a:r>
            <a:r>
              <a:rPr lang="zh-CN" altLang="zh-CN" sz="2400" dirty="0" smtClean="0"/>
              <a:t>，</a:t>
            </a:r>
            <a:r>
              <a:rPr lang="zh-CN" altLang="en-US" sz="2400" dirty="0" smtClean="0"/>
              <a:t>（</a:t>
            </a:r>
            <a:r>
              <a:rPr lang="zh-CN" altLang="en-US" sz="2400" dirty="0" smtClean="0">
                <a:solidFill>
                  <a:srgbClr val="0000FF"/>
                </a:solidFill>
              </a:rPr>
              <a:t>不</a:t>
            </a:r>
            <a:r>
              <a:rPr lang="zh-CN" altLang="en-US" sz="2400" dirty="0" smtClean="0"/>
              <a:t>）</a:t>
            </a:r>
            <a:r>
              <a:rPr lang="zh-CN" altLang="zh-CN" sz="2400" dirty="0" smtClean="0"/>
              <a:t>正确</a:t>
            </a:r>
            <a:r>
              <a:rPr lang="zh-CN" altLang="zh-CN" sz="2400" dirty="0"/>
              <a:t>的一项</a:t>
            </a:r>
            <a:r>
              <a:rPr lang="zh-CN" altLang="zh-CN" sz="2400" dirty="0" smtClean="0"/>
              <a:t>是</a:t>
            </a:r>
            <a:r>
              <a:rPr lang="zh-CN" altLang="en-US" sz="2400" dirty="0" smtClean="0"/>
              <a:t>（</a:t>
            </a:r>
            <a:r>
              <a:rPr lang="en-US" altLang="zh-CN" sz="2400" dirty="0" smtClean="0"/>
              <a:t>3</a:t>
            </a:r>
            <a:r>
              <a:rPr lang="zh-CN" altLang="en-US" sz="2400" dirty="0" smtClean="0"/>
              <a:t>分）</a:t>
            </a:r>
            <a:endParaRPr lang="zh-CN" altLang="en-US" sz="2400" dirty="0"/>
          </a:p>
        </p:txBody>
      </p:sp>
      <p:sp>
        <p:nvSpPr>
          <p:cNvPr id="7" name="TextBox 6"/>
          <p:cNvSpPr txBox="1"/>
          <p:nvPr/>
        </p:nvSpPr>
        <p:spPr>
          <a:xfrm>
            <a:off x="4932040" y="3212976"/>
            <a:ext cx="4211960" cy="830997"/>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a:t>2.</a:t>
            </a:r>
            <a:r>
              <a:rPr lang="zh-CN" altLang="zh-CN" sz="2400" dirty="0"/>
              <a:t>下列对原文论证的相关分析，不正确的一项是</a:t>
            </a:r>
            <a:r>
              <a:rPr lang="en-US" altLang="zh-CN" sz="2400" dirty="0"/>
              <a:t>(3</a:t>
            </a:r>
            <a:r>
              <a:rPr lang="zh-CN" altLang="zh-CN" sz="2400" dirty="0"/>
              <a:t>分</a:t>
            </a:r>
            <a:r>
              <a:rPr lang="en-US" altLang="zh-CN" sz="2400" dirty="0"/>
              <a:t>)</a:t>
            </a:r>
            <a:endParaRPr lang="zh-CN" altLang="en-US" sz="2400" dirty="0"/>
          </a:p>
        </p:txBody>
      </p:sp>
      <p:sp>
        <p:nvSpPr>
          <p:cNvPr id="8" name="TextBox 7"/>
          <p:cNvSpPr txBox="1"/>
          <p:nvPr/>
        </p:nvSpPr>
        <p:spPr>
          <a:xfrm>
            <a:off x="4932040" y="4653136"/>
            <a:ext cx="4211960" cy="830997"/>
          </a:xfrm>
          <a:prstGeom prst="rect">
            <a:avLst/>
          </a:prstGeom>
          <a:solidFill>
            <a:schemeClr val="accent6">
              <a:lumMod val="20000"/>
              <a:lumOff val="80000"/>
            </a:schemeClr>
          </a:solidFill>
          <a:ln w="28575">
            <a:solidFill>
              <a:schemeClr val="tx1"/>
            </a:solidFill>
          </a:ln>
        </p:spPr>
        <p:txBody>
          <a:bodyPr wrap="square" rtlCol="0">
            <a:spAutoFit/>
          </a:bodyPr>
          <a:lstStyle/>
          <a:p>
            <a:r>
              <a:rPr lang="en-US" altLang="zh-CN" sz="2400" dirty="0" smtClean="0"/>
              <a:t>3.</a:t>
            </a:r>
            <a:r>
              <a:rPr lang="zh-CN" altLang="zh-CN" sz="2400" dirty="0" smtClean="0"/>
              <a:t>根据</a:t>
            </a:r>
            <a:r>
              <a:rPr lang="zh-CN" altLang="zh-CN" sz="2400" dirty="0"/>
              <a:t>原文内容，下列说法不正确的一项是</a:t>
            </a:r>
            <a:r>
              <a:rPr lang="en-US" altLang="zh-CN" sz="2400" dirty="0"/>
              <a:t>(3</a:t>
            </a:r>
            <a:r>
              <a:rPr lang="zh-CN" altLang="zh-CN" sz="2400" dirty="0"/>
              <a:t>分</a:t>
            </a:r>
            <a:r>
              <a:rPr lang="en-US" altLang="zh-CN" sz="2400" dirty="0"/>
              <a:t>)</a:t>
            </a:r>
            <a:endParaRPr lang="zh-CN" altLang="en-US" sz="2400" dirty="0"/>
          </a:p>
        </p:txBody>
      </p:sp>
      <p:sp>
        <p:nvSpPr>
          <p:cNvPr id="10" name="圆角矩形 9"/>
          <p:cNvSpPr/>
          <p:nvPr/>
        </p:nvSpPr>
        <p:spPr>
          <a:xfrm>
            <a:off x="2627784" y="4869160"/>
            <a:ext cx="180020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归纳内容要点</a:t>
            </a:r>
            <a:r>
              <a:rPr lang="en-US" altLang="zh-CN" sz="2000"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a:t>
            </a:r>
            <a:endParaRPr lang="zh-CN" altLang="en-US" sz="2000" dirty="0">
              <a:solidFill>
                <a:srgbClr val="FF0000"/>
              </a:solidFill>
            </a:endParaRPr>
          </a:p>
        </p:txBody>
      </p:sp>
      <p:cxnSp>
        <p:nvCxnSpPr>
          <p:cNvPr id="12" name="直接箭头连接符 11"/>
          <p:cNvCxnSpPr/>
          <p:nvPr/>
        </p:nvCxnSpPr>
        <p:spPr>
          <a:xfrm flipH="1">
            <a:off x="3851920" y="2564904"/>
            <a:ext cx="1296144" cy="2232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827584" y="5445224"/>
            <a:ext cx="3384376"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分析论点、论据和</a:t>
            </a:r>
            <a:r>
              <a:rPr lang="zh-CN" altLang="en-US" sz="20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论证</a:t>
            </a:r>
            <a:r>
              <a:rPr lang="zh-CN" altLang="en-US" sz="2000"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方法</a:t>
            </a:r>
            <a:endParaRPr lang="zh-CN" altLang="en-US" sz="2000" dirty="0">
              <a:solidFill>
                <a:srgbClr val="FF0000"/>
              </a:solidFill>
            </a:endParaRPr>
          </a:p>
        </p:txBody>
      </p:sp>
      <p:cxnSp>
        <p:nvCxnSpPr>
          <p:cNvPr id="18" name="直接箭头连接符 17"/>
          <p:cNvCxnSpPr/>
          <p:nvPr/>
        </p:nvCxnSpPr>
        <p:spPr>
          <a:xfrm flipH="1">
            <a:off x="3779912" y="4005064"/>
            <a:ext cx="1296144" cy="13681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8" idx="1"/>
            <a:endCxn id="10" idx="3"/>
          </p:cNvCxnSpPr>
          <p:nvPr/>
        </p:nvCxnSpPr>
        <p:spPr>
          <a:xfrm flipH="1" flipV="1">
            <a:off x="4427984" y="5013176"/>
            <a:ext cx="504056" cy="55459"/>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827584" y="5805264"/>
            <a:ext cx="3888432"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r>
              <a:rPr lang="zh-CN" altLang="en-US" sz="2000"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分析概括作者在文中的观点态度</a:t>
            </a:r>
            <a:endParaRPr lang="zh-CN" altLang="en-US" sz="2000" dirty="0">
              <a:solidFill>
                <a:srgbClr val="FF0000"/>
              </a:solidFill>
              <a:latin typeface="黑体" panose="02010609060101010101" pitchFamily="49" charset="-122"/>
              <a:ea typeface="黑体" panose="02010609060101010101" pitchFamily="49" charset="-122"/>
            </a:endParaRPr>
          </a:p>
        </p:txBody>
      </p:sp>
      <p:cxnSp>
        <p:nvCxnSpPr>
          <p:cNvPr id="26" name="直接箭头连接符 25"/>
          <p:cNvCxnSpPr>
            <a:stCxn id="8" idx="1"/>
          </p:cNvCxnSpPr>
          <p:nvPr/>
        </p:nvCxnSpPr>
        <p:spPr>
          <a:xfrm flipH="1">
            <a:off x="4427984" y="5068635"/>
            <a:ext cx="504056" cy="66462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4788024" y="620688"/>
            <a:ext cx="3456384"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FF00"/>
                </a:solidFill>
                <a:latin typeface="黑体" panose="02010609060101010101" pitchFamily="49" charset="-122"/>
                <a:ea typeface="黑体" panose="02010609060101010101" pitchFamily="49" charset="-122"/>
              </a:rPr>
              <a:t>可能考查的方向</a:t>
            </a:r>
            <a:endParaRPr lang="zh-CN" altLang="en-US" sz="3200" dirty="0">
              <a:solidFill>
                <a:srgbClr val="FFFF00"/>
              </a:solidFill>
              <a:latin typeface="黑体" panose="02010609060101010101" pitchFamily="49" charset="-122"/>
              <a:ea typeface="黑体" panose="02010609060101010101" pitchFamily="49" charset="-122"/>
            </a:endParaRPr>
          </a:p>
        </p:txBody>
      </p:sp>
      <p:cxnSp>
        <p:nvCxnSpPr>
          <p:cNvPr id="29" name="直接箭头连接符 28"/>
          <p:cNvCxnSpPr/>
          <p:nvPr/>
        </p:nvCxnSpPr>
        <p:spPr>
          <a:xfrm flipH="1">
            <a:off x="2555776" y="1340768"/>
            <a:ext cx="2160240" cy="2520280"/>
          </a:xfrm>
          <a:prstGeom prst="straightConnector1">
            <a:avLst/>
          </a:prstGeom>
          <a:ln>
            <a:solidFill>
              <a:srgbClr val="210F8F"/>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a:off x="2051720" y="1484784"/>
            <a:ext cx="3024336" cy="3096344"/>
          </a:xfrm>
          <a:prstGeom prst="straightConnector1">
            <a:avLst/>
          </a:prstGeom>
          <a:ln>
            <a:solidFill>
              <a:srgbClr val="092D7D"/>
            </a:solidFill>
            <a:tailEnd type="arrow"/>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1619672" y="0"/>
            <a:ext cx="5616624" cy="6926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mtClean="0">
                <a:solidFill>
                  <a:srgbClr val="FF0000"/>
                </a:solidFill>
                <a:latin typeface="黑体" panose="02010609060101010101" pitchFamily="49" charset="-122"/>
                <a:ea typeface="黑体" panose="02010609060101010101" pitchFamily="49" charset="-122"/>
              </a:rPr>
              <a:t>研究考试说明</a:t>
            </a:r>
            <a:r>
              <a:rPr lang="en-US" altLang="zh-CN" sz="3600" b="1" dirty="0" smtClean="0">
                <a:solidFill>
                  <a:srgbClr val="FF0000"/>
                </a:solidFill>
                <a:latin typeface="黑体" panose="02010609060101010101" pitchFamily="49" charset="-122"/>
                <a:ea typeface="黑体" panose="02010609060101010101" pitchFamily="49" charset="-122"/>
              </a:rPr>
              <a:t>,</a:t>
            </a:r>
            <a:r>
              <a:rPr lang="zh-CN" altLang="en-US" sz="3600" b="1" dirty="0" smtClean="0">
                <a:solidFill>
                  <a:srgbClr val="FF0000"/>
                </a:solidFill>
                <a:latin typeface="黑体" panose="02010609060101010101" pitchFamily="49" charset="-122"/>
                <a:ea typeface="黑体" panose="02010609060101010101" pitchFamily="49" charset="-122"/>
              </a:rPr>
              <a:t>明白考什么</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6" presetClass="emph" presetSubtype="0" fill="hold" grpId="1" nodeType="clickEffect">
                                  <p:stCondLst>
                                    <p:cond delay="0"/>
                                  </p:stCondLst>
                                  <p:childTnLst>
                                    <p:animScale>
                                      <p:cBhvr>
                                        <p:cTn id="60" dur="2000" fill="hold"/>
                                        <p:tgtEl>
                                          <p:spTgt spid="10"/>
                                        </p:tgtEl>
                                      </p:cBhvr>
                                      <p:by x="150000" y="150000"/>
                                    </p:animScale>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additive="base">
                                        <p:cTn id="71" dur="500" fill="hold"/>
                                        <p:tgtEl>
                                          <p:spTgt spid="24"/>
                                        </p:tgtEl>
                                        <p:attrNameLst>
                                          <p:attrName>ppt_x</p:attrName>
                                        </p:attrNameLst>
                                      </p:cBhvr>
                                      <p:tavLst>
                                        <p:tav tm="0">
                                          <p:val>
                                            <p:strVal val="#ppt_x"/>
                                          </p:val>
                                        </p:tav>
                                        <p:tav tm="100000">
                                          <p:val>
                                            <p:strVal val="#ppt_x"/>
                                          </p:val>
                                        </p:tav>
                                      </p:tavLst>
                                    </p:anim>
                                    <p:anim calcmode="lin" valueType="num">
                                      <p:cBhvr additive="base">
                                        <p:cTn id="7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ppt_x"/>
                                          </p:val>
                                        </p:tav>
                                        <p:tav tm="100000">
                                          <p:val>
                                            <p:strVal val="#ppt_x"/>
                                          </p:val>
                                        </p:tav>
                                      </p:tavLst>
                                    </p:anim>
                                    <p:anim calcmode="lin" valueType="num">
                                      <p:cBhvr additive="base">
                                        <p:cTn id="7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0" grpId="0" animBg="1"/>
      <p:bldP spid="10" grpId="1" animBg="1"/>
      <p:bldP spid="16" grpId="0" animBg="1"/>
      <p:bldP spid="24" grpId="0" animBg="1"/>
      <p:bldP spid="27"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548680"/>
            <a:ext cx="5292080" cy="604867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（二）文学类文本阅读</a:t>
            </a:r>
            <a:endParaRPr lang="zh-CN" altLang="zh-CN" sz="11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阅读和鉴赏中外文学作品。了解小说、散文、诗歌、戏剧等文学体裁的基本特征和主要表现手法。阅读鉴赏文学作品，应注重价值判断和审美体验，感受形象，品味语言，领悟内涵，分析艺术表现力，理解作品反映的社会生活和情感世界，探索作品蕴涵的民族心理和人文精神。</a:t>
            </a:r>
            <a:endParaRPr lang="zh-CN" altLang="zh-CN"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endParaRPr lang="en-US" altLang="zh-CN"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理解文中重要词语的含义</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理解文中重要句子的含意</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分析综合</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endParaRPr lang="en-US" altLang="zh-CN"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分析作品结构，概括作品主题</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分析作品的体裁特征和表现手法</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3.</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鉴赏评价</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endParaRPr lang="en-US" altLang="zh-CN"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体会重要语句的丰富含意，品味精彩的语言表达艺术</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鉴赏作品的文学形象，领悟作品的艺术魅力</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评价作品表现出的价值判断和审美取向</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4.</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F</a:t>
            </a:r>
            <a:endParaRPr lang="en-US" altLang="zh-CN"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从不同角度和层面发掘作品的意蕴、民族心理和人文精神</a:t>
            </a:r>
            <a:endPar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探讨作者的创作背景和创作意图</a:t>
            </a:r>
            <a:endPar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对作品进行个性化阅读和有创意的解读</a:t>
            </a:r>
            <a:r>
              <a:rPr lang="zh-CN" altLang="en-US" sz="1050" b="1" dirty="0" smtClean="0">
                <a:solidFill>
                  <a:schemeClr val="tx1"/>
                </a:solidFill>
                <a:latin typeface="黑体" panose="02010609060101010101" pitchFamily="49" charset="-122"/>
                <a:ea typeface="黑体" panose="02010609060101010101" pitchFamily="49" charset="-122"/>
                <a:cs typeface="宋体" panose="02010600030101010101" pitchFamily="2" charset="-122"/>
              </a:rPr>
              <a:t> </a:t>
            </a:r>
            <a:endParaRPr lang="zh-CN" altLang="en-US" sz="28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algn="ctr"/>
            <a:endParaRPr lang="zh-CN" altLang="en-US" dirty="0"/>
          </a:p>
        </p:txBody>
      </p:sp>
      <p:sp>
        <p:nvSpPr>
          <p:cNvPr id="6" name="TextBox 5"/>
          <p:cNvSpPr txBox="1"/>
          <p:nvPr/>
        </p:nvSpPr>
        <p:spPr>
          <a:xfrm>
            <a:off x="5572335" y="692696"/>
            <a:ext cx="3635896" cy="5509200"/>
          </a:xfrm>
          <a:prstGeom prst="rect">
            <a:avLst/>
          </a:prstGeom>
          <a:solidFill>
            <a:srgbClr val="FBFEDA"/>
          </a:solidFill>
          <a:ln w="28575">
            <a:solidFill>
              <a:schemeClr val="tx1"/>
            </a:solidFill>
          </a:ln>
        </p:spPr>
        <p:txBody>
          <a:bodyPr wrap="square" rtlCol="0">
            <a:spAutoFit/>
          </a:bodyPr>
          <a:lstStyle/>
          <a:p>
            <a:pPr fontAlgn="ctr" latinLnBrk="1"/>
            <a:r>
              <a:rPr lang="en-US" altLang="zh-CN" sz="1600" b="1" dirty="0"/>
              <a:t>4</a:t>
            </a:r>
            <a:r>
              <a:rPr lang="zh-CN" altLang="zh-CN" sz="1600" b="1" dirty="0"/>
              <a:t>．下列对文本相关内容和艺术特色的分析鉴赏，不正确的一项是（</a:t>
            </a:r>
            <a:r>
              <a:rPr lang="en-US" altLang="zh-CN" sz="1600" b="1" dirty="0"/>
              <a:t>3</a:t>
            </a:r>
            <a:r>
              <a:rPr lang="zh-CN" altLang="zh-CN" sz="1600" b="1" dirty="0"/>
              <a:t>分）</a:t>
            </a:r>
            <a:endParaRPr lang="zh-CN" altLang="zh-CN" sz="1600" b="1" dirty="0"/>
          </a:p>
          <a:p>
            <a:pPr fontAlgn="ctr" latinLnBrk="1"/>
            <a:r>
              <a:rPr lang="en-US" altLang="zh-CN" sz="1600" b="1" dirty="0">
                <a:latin typeface="楷体" pitchFamily="49" charset="-122"/>
                <a:ea typeface="楷体" pitchFamily="49" charset="-122"/>
              </a:rPr>
              <a:t>A</a:t>
            </a:r>
            <a:r>
              <a:rPr lang="zh-CN" altLang="zh-CN" sz="1600" b="1" dirty="0">
                <a:latin typeface="楷体" pitchFamily="49" charset="-122"/>
                <a:ea typeface="楷体" pitchFamily="49" charset="-122"/>
              </a:rPr>
              <a:t>．当城市图像出现，本文开头部分营造出的沉郁氛围变得较为轻快，这两种氛围的更替，给读着带来了一种奇幻的阅读体验。</a:t>
            </a:r>
            <a:endParaRPr lang="zh-CN" altLang="zh-CN" sz="1600" b="1" dirty="0">
              <a:latin typeface="楷体" pitchFamily="49" charset="-122"/>
              <a:ea typeface="楷体" pitchFamily="49" charset="-122"/>
            </a:endParaRPr>
          </a:p>
          <a:p>
            <a:pPr fontAlgn="ctr" latinLnBrk="1"/>
            <a:r>
              <a:rPr lang="en-US" altLang="zh-CN" sz="1600" b="1" dirty="0">
                <a:latin typeface="楷体" pitchFamily="49" charset="-122"/>
                <a:ea typeface="楷体" pitchFamily="49" charset="-122"/>
              </a:rPr>
              <a:t>B</a:t>
            </a:r>
            <a:r>
              <a:rPr lang="zh-CN" altLang="zh-CN" sz="1600" b="1" dirty="0">
                <a:latin typeface="楷体" pitchFamily="49" charset="-122"/>
                <a:ea typeface="楷体" pitchFamily="49" charset="-122"/>
              </a:rPr>
              <a:t>．地球领袖是一位十几岁的、天真的、娇滴滴的漂亮姑娘，这一形象来自先行者的大脑信号，是他对人类美好记忆的一部分。</a:t>
            </a:r>
            <a:endParaRPr lang="zh-CN" altLang="zh-CN" sz="1600" b="1" dirty="0">
              <a:latin typeface="楷体" pitchFamily="49" charset="-122"/>
              <a:ea typeface="楷体" pitchFamily="49" charset="-122"/>
            </a:endParaRPr>
          </a:p>
          <a:p>
            <a:pPr fontAlgn="ctr" latinLnBrk="1"/>
            <a:r>
              <a:rPr lang="en-US" altLang="zh-CN" sz="1600" b="1" dirty="0">
                <a:latin typeface="楷体" pitchFamily="49" charset="-122"/>
                <a:ea typeface="楷体" pitchFamily="49" charset="-122"/>
              </a:rPr>
              <a:t>C</a:t>
            </a:r>
            <a:r>
              <a:rPr lang="zh-CN" altLang="zh-CN" sz="1600" b="1" dirty="0">
                <a:latin typeface="楷体" pitchFamily="49" charset="-122"/>
                <a:ea typeface="楷体" pitchFamily="49" charset="-122"/>
              </a:rPr>
              <a:t>．先行者着陆后，看到天空是</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黎明或黄昏时的深蓝色</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，孤独的感觉是像被雪崩所埋，这都是以身心感受来写先行者对过去地球的深刻眷念。</a:t>
            </a:r>
            <a:endParaRPr lang="zh-CN" altLang="zh-CN" sz="1600" b="1" dirty="0">
              <a:latin typeface="楷体" pitchFamily="49" charset="-122"/>
              <a:ea typeface="楷体" pitchFamily="49" charset="-122"/>
            </a:endParaRPr>
          </a:p>
          <a:p>
            <a:pPr fontAlgn="ctr" latinLnBrk="1"/>
            <a:r>
              <a:rPr lang="en-US" altLang="zh-CN" sz="1600" b="1" dirty="0">
                <a:latin typeface="楷体" pitchFamily="49" charset="-122"/>
                <a:ea typeface="楷体" pitchFamily="49" charset="-122"/>
              </a:rPr>
              <a:t>D</a:t>
            </a:r>
            <a:r>
              <a:rPr lang="zh-CN" altLang="zh-CN" sz="1600" b="1" dirty="0">
                <a:latin typeface="楷体" pitchFamily="49" charset="-122"/>
                <a:ea typeface="楷体" pitchFamily="49" charset="-122"/>
              </a:rPr>
              <a:t>．姑娘率众在广场等候、迎接先行者</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前辈</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，间接说明</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微纪元</a:t>
            </a:r>
            <a:r>
              <a:rPr lang="en-US" altLang="zh-CN" sz="1600" b="1" dirty="0">
                <a:latin typeface="楷体" pitchFamily="49" charset="-122"/>
                <a:ea typeface="楷体" pitchFamily="49" charset="-122"/>
              </a:rPr>
              <a:t>”</a:t>
            </a:r>
            <a:r>
              <a:rPr lang="zh-CN" altLang="zh-CN" sz="1600" b="1" dirty="0">
                <a:latin typeface="楷体" pitchFamily="49" charset="-122"/>
                <a:ea typeface="楷体" pitchFamily="49" charset="-122"/>
              </a:rPr>
              <a:t>的人们继承了以往的人类文明，科技水平已经很高。</a:t>
            </a:r>
            <a:endParaRPr lang="zh-CN" altLang="zh-CN" sz="1600" b="1" dirty="0">
              <a:latin typeface="楷体" pitchFamily="49" charset="-122"/>
              <a:ea typeface="楷体" pitchFamily="49" charset="-122"/>
            </a:endParaRPr>
          </a:p>
          <a:p>
            <a:pPr fontAlgn="ctr" latinLnBrk="1"/>
            <a:r>
              <a:rPr lang="en-US" altLang="zh-CN" sz="1600" b="1" dirty="0"/>
              <a:t>5</a:t>
            </a:r>
            <a:r>
              <a:rPr lang="zh-CN" altLang="zh-CN" sz="1600" b="1" dirty="0"/>
              <a:t>．请简要分析文中先行者的心理变化过程。（</a:t>
            </a:r>
            <a:r>
              <a:rPr lang="en-US" altLang="zh-CN" sz="1600" b="1" dirty="0"/>
              <a:t>6</a:t>
            </a:r>
            <a:r>
              <a:rPr lang="zh-CN" altLang="zh-CN" sz="1600" b="1" dirty="0"/>
              <a:t>分）</a:t>
            </a:r>
            <a:endParaRPr lang="zh-CN" altLang="zh-CN" sz="1600" b="1" dirty="0"/>
          </a:p>
          <a:p>
            <a:pPr fontAlgn="ctr" latinLnBrk="1"/>
            <a:r>
              <a:rPr lang="en-US" altLang="zh-CN" sz="1600" b="1" dirty="0"/>
              <a:t>6</a:t>
            </a:r>
            <a:r>
              <a:rPr lang="zh-CN" altLang="zh-CN" sz="1600" b="1" dirty="0"/>
              <a:t>．结合本文，谈谈科幻小说中</a:t>
            </a:r>
            <a:r>
              <a:rPr lang="en-US" altLang="zh-CN" sz="1600" b="1" dirty="0"/>
              <a:t>“</a:t>
            </a:r>
            <a:r>
              <a:rPr lang="zh-CN" altLang="zh-CN" sz="1600" b="1" dirty="0"/>
              <a:t>科学</a:t>
            </a:r>
            <a:r>
              <a:rPr lang="en-US" altLang="zh-CN" sz="1600" b="1" dirty="0"/>
              <a:t>”</a:t>
            </a:r>
            <a:r>
              <a:rPr lang="zh-CN" altLang="zh-CN" sz="1600" b="1" dirty="0"/>
              <a:t>与</a:t>
            </a:r>
            <a:r>
              <a:rPr lang="en-US" altLang="zh-CN" sz="1600" b="1" dirty="0"/>
              <a:t>“</a:t>
            </a:r>
            <a:r>
              <a:rPr lang="zh-CN" altLang="zh-CN" sz="1600" b="1" dirty="0"/>
              <a:t>幻想</a:t>
            </a:r>
            <a:r>
              <a:rPr lang="en-US" altLang="zh-CN" sz="1600" b="1" dirty="0"/>
              <a:t>”</a:t>
            </a:r>
            <a:r>
              <a:rPr lang="zh-CN" altLang="zh-CN" sz="1600" b="1" dirty="0"/>
              <a:t>的关系。（</a:t>
            </a:r>
            <a:r>
              <a:rPr lang="en-US" altLang="zh-CN" sz="1600" b="1" dirty="0"/>
              <a:t>6</a:t>
            </a:r>
            <a:r>
              <a:rPr lang="zh-CN" altLang="zh-CN" sz="1600" b="1" dirty="0"/>
              <a:t>分）</a:t>
            </a:r>
            <a:endParaRPr lang="zh-CN" altLang="zh-CN" sz="1600" b="1" dirty="0"/>
          </a:p>
        </p:txBody>
      </p:sp>
      <p:sp>
        <p:nvSpPr>
          <p:cNvPr id="8" name="圆角矩形 7"/>
          <p:cNvSpPr/>
          <p:nvPr/>
        </p:nvSpPr>
        <p:spPr>
          <a:xfrm>
            <a:off x="971600" y="2852936"/>
            <a:ext cx="2592288"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理解文中重要句子的含意</a:t>
            </a:r>
            <a:endParaRPr lang="zh-CN" altLang="en-US" sz="1600" dirty="0">
              <a:solidFill>
                <a:srgbClr val="FF0000"/>
              </a:solidFill>
            </a:endParaRPr>
          </a:p>
        </p:txBody>
      </p:sp>
      <p:sp>
        <p:nvSpPr>
          <p:cNvPr id="9" name="圆角矩形 8"/>
          <p:cNvSpPr/>
          <p:nvPr/>
        </p:nvSpPr>
        <p:spPr>
          <a:xfrm>
            <a:off x="971600" y="3284984"/>
            <a:ext cx="288032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分析作品结构，概括作品主题</a:t>
            </a:r>
            <a:endParaRPr lang="zh-CN" altLang="en-US" sz="1600" dirty="0">
              <a:solidFill>
                <a:srgbClr val="FF0000"/>
              </a:solidFill>
            </a:endParaRPr>
          </a:p>
        </p:txBody>
      </p:sp>
      <p:sp>
        <p:nvSpPr>
          <p:cNvPr id="10" name="圆角矩形 9"/>
          <p:cNvSpPr/>
          <p:nvPr/>
        </p:nvSpPr>
        <p:spPr>
          <a:xfrm>
            <a:off x="971600" y="3573016"/>
            <a:ext cx="3168352"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分析作品的体裁特征和表现手法</a:t>
            </a:r>
            <a:endParaRPr lang="zh-CN" altLang="en-US" sz="1600" dirty="0">
              <a:solidFill>
                <a:srgbClr val="FF0000"/>
              </a:solidFill>
            </a:endParaRPr>
          </a:p>
        </p:txBody>
      </p:sp>
      <p:grpSp>
        <p:nvGrpSpPr>
          <p:cNvPr id="23" name="组合 22"/>
          <p:cNvGrpSpPr/>
          <p:nvPr/>
        </p:nvGrpSpPr>
        <p:grpSpPr>
          <a:xfrm>
            <a:off x="323528" y="4077072"/>
            <a:ext cx="4824536" cy="504056"/>
            <a:chOff x="323528" y="4077072"/>
            <a:chExt cx="4824536" cy="504056"/>
          </a:xfrm>
        </p:grpSpPr>
        <p:sp>
          <p:nvSpPr>
            <p:cNvPr id="11" name="圆角矩形 10"/>
            <p:cNvSpPr/>
            <p:nvPr/>
          </p:nvSpPr>
          <p:spPr>
            <a:xfrm>
              <a:off x="971600" y="4077072"/>
              <a:ext cx="417646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体会重要语句的丰富含意，品味精彩的语言</a:t>
              </a:r>
              <a:endParaRPr lang="zh-CN" altLang="en-US" sz="1600" dirty="0">
                <a:solidFill>
                  <a:srgbClr val="FF0000"/>
                </a:solidFill>
              </a:endParaRPr>
            </a:p>
          </p:txBody>
        </p:sp>
        <p:sp>
          <p:nvSpPr>
            <p:cNvPr id="12" name="圆角矩形 11"/>
            <p:cNvSpPr/>
            <p:nvPr/>
          </p:nvSpPr>
          <p:spPr>
            <a:xfrm>
              <a:off x="323528" y="4293096"/>
              <a:ext cx="108012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表达艺术</a:t>
              </a:r>
              <a:endParaRPr lang="zh-CN" altLang="en-US" sz="1600" dirty="0">
                <a:solidFill>
                  <a:srgbClr val="FF0000"/>
                </a:solidFill>
              </a:endParaRPr>
            </a:p>
          </p:txBody>
        </p:sp>
      </p:grpSp>
      <p:cxnSp>
        <p:nvCxnSpPr>
          <p:cNvPr id="14" name="直接箭头连接符 13"/>
          <p:cNvCxnSpPr/>
          <p:nvPr/>
        </p:nvCxnSpPr>
        <p:spPr>
          <a:xfrm flipH="1">
            <a:off x="4139952" y="1412776"/>
            <a:ext cx="1440160" cy="20882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3923928" y="2492896"/>
            <a:ext cx="1728192" cy="7920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3635896" y="2996952"/>
            <a:ext cx="1944216" cy="3600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a:off x="4644008" y="3356992"/>
            <a:ext cx="936104" cy="6480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3923928" y="3429000"/>
            <a:ext cx="1656184" cy="8640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H="1" flipV="1">
            <a:off x="4932040" y="4437112"/>
            <a:ext cx="648072" cy="86409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971600" y="4581128"/>
            <a:ext cx="4104456"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鉴赏作品的文学形象，领悟作品的艺术魅力</a:t>
            </a:r>
            <a:endParaRPr lang="zh-CN" altLang="en-US" sz="1600" dirty="0">
              <a:solidFill>
                <a:srgbClr val="FF0000"/>
              </a:solidFill>
            </a:endParaRPr>
          </a:p>
        </p:txBody>
      </p:sp>
      <p:cxnSp>
        <p:nvCxnSpPr>
          <p:cNvPr id="28" name="直接箭头连接符 27"/>
          <p:cNvCxnSpPr/>
          <p:nvPr/>
        </p:nvCxnSpPr>
        <p:spPr>
          <a:xfrm flipH="1" flipV="1">
            <a:off x="4932040" y="4941168"/>
            <a:ext cx="648072" cy="432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4860032" y="6093296"/>
            <a:ext cx="720080" cy="7613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flipV="1">
            <a:off x="4644008" y="4869160"/>
            <a:ext cx="936104" cy="122413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H="1">
            <a:off x="4139952" y="5373216"/>
            <a:ext cx="1440160" cy="4320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圆角矩形 34"/>
          <p:cNvSpPr/>
          <p:nvPr/>
        </p:nvSpPr>
        <p:spPr>
          <a:xfrm>
            <a:off x="971600" y="5805264"/>
            <a:ext cx="309634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探讨作者的创作背景和创作意图</a:t>
            </a:r>
            <a:endParaRPr lang="zh-CN" altLang="en-US" sz="1600" dirty="0">
              <a:solidFill>
                <a:srgbClr val="FF0000"/>
              </a:solidFill>
            </a:endParaRPr>
          </a:p>
        </p:txBody>
      </p:sp>
      <p:sp>
        <p:nvSpPr>
          <p:cNvPr id="38" name="圆角矩形 37"/>
          <p:cNvSpPr/>
          <p:nvPr/>
        </p:nvSpPr>
        <p:spPr>
          <a:xfrm>
            <a:off x="3059832" y="0"/>
            <a:ext cx="2016224" cy="6926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FF0000"/>
                </a:solidFill>
                <a:latin typeface="黑体" panose="02010609060101010101" pitchFamily="49" charset="-122"/>
                <a:ea typeface="黑体" panose="02010609060101010101" pitchFamily="49" charset="-122"/>
              </a:rPr>
              <a:t>Ⅲ</a:t>
            </a:r>
            <a:r>
              <a:rPr lang="zh-CN" altLang="en-US" sz="3600" b="1" dirty="0" smtClean="0">
                <a:solidFill>
                  <a:srgbClr val="FF0000"/>
                </a:solidFill>
                <a:latin typeface="黑体" panose="02010609060101010101" pitchFamily="49" charset="-122"/>
                <a:ea typeface="黑体" panose="02010609060101010101" pitchFamily="49" charset="-122"/>
              </a:rPr>
              <a:t>卷</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7" name="圆角矩形 26"/>
          <p:cNvSpPr/>
          <p:nvPr/>
        </p:nvSpPr>
        <p:spPr>
          <a:xfrm>
            <a:off x="1007604" y="6061418"/>
            <a:ext cx="3744416"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latin typeface="黑体" panose="02010609060101010101" pitchFamily="49" charset="-122"/>
                <a:ea typeface="黑体" panose="02010609060101010101" pitchFamily="49" charset="-122"/>
                <a:cs typeface="宋体" panose="02010600030101010101" pitchFamily="2" charset="-122"/>
              </a:rPr>
              <a:t>对作品进行个性化阅读和有创意的解读</a:t>
            </a:r>
            <a:endParaRPr lang="zh-CN" altLang="en-US" sz="1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ox(i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ppt_x"/>
                                          </p:val>
                                        </p:tav>
                                        <p:tav tm="100000">
                                          <p:val>
                                            <p:strVal val="#ppt_x"/>
                                          </p:val>
                                        </p:tav>
                                      </p:tavLst>
                                    </p:anim>
                                    <p:anim calcmode="lin" valueType="num">
                                      <p:cBhvr additive="base">
                                        <p:cTn id="6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8" presetClass="emph" presetSubtype="0" fill="hold" grpId="1" nodeType="clickEffect">
                                  <p:stCondLst>
                                    <p:cond delay="0"/>
                                  </p:stCondLst>
                                  <p:childTnLst>
                                    <p:animRot by="21600000">
                                      <p:cBhvr>
                                        <p:cTn id="67" dur="2000" fill="hold"/>
                                        <p:tgtEl>
                                          <p:spTgt spid="9"/>
                                        </p:tgtEl>
                                        <p:attrNameLst>
                                          <p:attrName>r</p:attrName>
                                        </p:attrNameLst>
                                      </p:cBhvr>
                                    </p:animRo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ppt_x"/>
                                          </p:val>
                                        </p:tav>
                                        <p:tav tm="100000">
                                          <p:val>
                                            <p:strVal val="#ppt_x"/>
                                          </p:val>
                                        </p:tav>
                                      </p:tavLst>
                                    </p:anim>
                                    <p:anim calcmode="lin" valueType="num">
                                      <p:cBhvr additive="base">
                                        <p:cTn id="7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8" presetClass="emph" presetSubtype="0" fill="hold" nodeType="clickEffect">
                                  <p:stCondLst>
                                    <p:cond delay="0"/>
                                  </p:stCondLst>
                                  <p:childTnLst>
                                    <p:animRot by="21600000">
                                      <p:cBhvr>
                                        <p:cTn id="77" dur="2000" fill="hold"/>
                                        <p:tgtEl>
                                          <p:spTgt spid="23"/>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ppt_x"/>
                                          </p:val>
                                        </p:tav>
                                        <p:tav tm="100000">
                                          <p:val>
                                            <p:strVal val="#ppt_x"/>
                                          </p:val>
                                        </p:tav>
                                      </p:tavLst>
                                    </p:anim>
                                    <p:anim calcmode="lin" valueType="num">
                                      <p:cBhvr additive="base">
                                        <p:cTn id="8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 presetClass="entr" presetSubtype="16" fill="hold" grpId="0" nodeType="click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box(in)">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ppt_x"/>
                                          </p:val>
                                        </p:tav>
                                        <p:tav tm="100000">
                                          <p:val>
                                            <p:strVal val="#ppt_x"/>
                                          </p:val>
                                        </p:tav>
                                      </p:tavLst>
                                    </p:anim>
                                    <p:anim calcmode="lin" valueType="num">
                                      <p:cBhvr additive="base">
                                        <p:cTn id="9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 presetClass="entr" presetSubtype="16" fill="hold" grpId="0" nodeType="click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box(in)">
                                      <p:cBhvr>
                                        <p:cTn id="99" dur="500"/>
                                        <p:tgtEl>
                                          <p:spTgt spid="35"/>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30"/>
                                        </p:tgtEl>
                                        <p:attrNameLst>
                                          <p:attrName>style.visibility</p:attrName>
                                        </p:attrNameLst>
                                      </p:cBhvr>
                                      <p:to>
                                        <p:strVal val="visible"/>
                                      </p:to>
                                    </p:set>
                                    <p:anim calcmode="lin" valueType="num">
                                      <p:cBhvr additive="base">
                                        <p:cTn id="104" dur="500" fill="hold"/>
                                        <p:tgtEl>
                                          <p:spTgt spid="30"/>
                                        </p:tgtEl>
                                        <p:attrNameLst>
                                          <p:attrName>ppt_x</p:attrName>
                                        </p:attrNameLst>
                                      </p:cBhvr>
                                      <p:tavLst>
                                        <p:tav tm="0">
                                          <p:val>
                                            <p:strVal val="#ppt_x"/>
                                          </p:val>
                                        </p:tav>
                                        <p:tav tm="100000">
                                          <p:val>
                                            <p:strVal val="#ppt_x"/>
                                          </p:val>
                                        </p:tav>
                                      </p:tavLst>
                                    </p:anim>
                                    <p:anim calcmode="lin" valueType="num">
                                      <p:cBhvr additive="base">
                                        <p:cTn id="10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nodeType="click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fill="hold"/>
                                        <p:tgtEl>
                                          <p:spTgt spid="32"/>
                                        </p:tgtEl>
                                        <p:attrNameLst>
                                          <p:attrName>ppt_x</p:attrName>
                                        </p:attrNameLst>
                                      </p:cBhvr>
                                      <p:tavLst>
                                        <p:tav tm="0">
                                          <p:val>
                                            <p:strVal val="#ppt_x"/>
                                          </p:val>
                                        </p:tav>
                                        <p:tav tm="100000">
                                          <p:val>
                                            <p:strVal val="#ppt_x"/>
                                          </p:val>
                                        </p:tav>
                                      </p:tavLst>
                                    </p:anim>
                                    <p:anim calcmode="lin" valueType="num">
                                      <p:cBhvr additive="base">
                                        <p:cTn id="11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42" presetClass="entr" presetSubtype="0" fill="hold" grpId="0" nodeType="click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9" grpId="1" animBg="1"/>
      <p:bldP spid="10" grpId="0" animBg="1"/>
      <p:bldP spid="26" grpId="0" animBg="1"/>
      <p:bldP spid="35" grpId="0" animBg="1"/>
      <p:bldP spid="2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476672"/>
            <a:ext cx="4716016" cy="638132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zh-CN" altLang="zh-CN"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（三）实用类文本阅读</a:t>
            </a:r>
            <a:endParaRPr lang="zh-CN" altLang="zh-CN" sz="11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14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阅读和评价中外实用类文本。了解新闻、传记、报告、科普文章的文体基本特征和主要表现手法。阅读实用类文本，应注重真实性和实用性，准确解读文本，筛选整合信息，分析思想内容、构成要素和语言特色，评价文本的社会功用，探讨文本反映的人生价值和时代精神。</a:t>
            </a:r>
            <a:endParaRPr lang="zh-CN" altLang="zh-CN"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endParaRPr lang="en-US" altLang="zh-CN"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理解文中重要概念的含义</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理解文中重要句子的含意</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分析综合</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endParaRPr lang="en-US" altLang="zh-CN"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筛选并整合文中信息</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分析语言特色，把握文章结构，概括中心意思</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分析文本的文体特征和主要表现手法</a:t>
            </a:r>
            <a:endParaRPr lang="zh-CN" altLang="en-US"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3.</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鉴赏评价</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endParaRPr lang="en-US" altLang="zh-CN"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评价文本的主要观点和基本倾向</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评价文本产生的社会价值和影响</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对文本的某种特色作深度的思考和判断</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4.</a:t>
            </a: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a:t>
            </a:r>
            <a:r>
              <a:rPr lang="en-US" altLang="zh-CN"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F</a:t>
            </a:r>
            <a:endParaRPr lang="en-US" altLang="zh-CN" sz="16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6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从不同角度和层面发掘文本反映的人生价值和时代精神</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探讨作者的写作背景和写作意图</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eaLnBrk="0" fontAlgn="base" hangingPunct="0">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探究文本中的某些问题，提出自己的见解</a:t>
            </a:r>
            <a:endParaRPr lang="zh-CN" altLang="en-US" sz="1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
        <p:nvSpPr>
          <p:cNvPr id="6" name="圆角矩形 5"/>
          <p:cNvSpPr/>
          <p:nvPr/>
        </p:nvSpPr>
        <p:spPr>
          <a:xfrm>
            <a:off x="4499992" y="188640"/>
            <a:ext cx="4644008" cy="6669360"/>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altLang="zh-CN" sz="1400" b="1" dirty="0">
                <a:solidFill>
                  <a:schemeClr val="tx1"/>
                </a:solidFill>
              </a:rPr>
              <a:t>7</a:t>
            </a:r>
            <a:r>
              <a:rPr lang="zh-CN" altLang="zh-CN" sz="1400" b="1" dirty="0">
                <a:solidFill>
                  <a:schemeClr val="tx1"/>
                </a:solidFill>
              </a:rPr>
              <a:t>．下列对材料二相关内容的理解和分析，不正确的一项是（</a:t>
            </a:r>
            <a:r>
              <a:rPr lang="en-US" altLang="zh-CN" sz="1400" b="1" dirty="0">
                <a:solidFill>
                  <a:schemeClr val="tx1"/>
                </a:solidFill>
              </a:rPr>
              <a:t>3</a:t>
            </a:r>
            <a:r>
              <a:rPr lang="zh-CN" altLang="zh-CN" sz="1400" b="1" dirty="0">
                <a:solidFill>
                  <a:schemeClr val="tx1"/>
                </a:solidFill>
              </a:rPr>
              <a:t>分）</a:t>
            </a:r>
            <a:endParaRPr lang="zh-CN" altLang="zh-CN" sz="1400" b="1" dirty="0">
              <a:solidFill>
                <a:schemeClr val="tx1"/>
              </a:solidFill>
            </a:endParaRPr>
          </a:p>
          <a:p>
            <a:pPr fontAlgn="ctr"/>
            <a:r>
              <a:rPr lang="en-US" altLang="zh-CN" sz="1400" b="1" dirty="0">
                <a:solidFill>
                  <a:schemeClr val="tx1"/>
                </a:solidFill>
                <a:latin typeface="楷体" pitchFamily="49" charset="-122"/>
                <a:ea typeface="楷体" pitchFamily="49" charset="-122"/>
              </a:rPr>
              <a:t>A</a:t>
            </a:r>
            <a:r>
              <a:rPr lang="zh-CN" altLang="zh-CN" sz="1400" b="1" dirty="0">
                <a:solidFill>
                  <a:schemeClr val="tx1"/>
                </a:solidFill>
                <a:latin typeface="楷体" pitchFamily="49" charset="-122"/>
                <a:ea typeface="楷体" pitchFamily="49" charset="-122"/>
              </a:rPr>
              <a:t>．</a:t>
            </a:r>
            <a:r>
              <a:rPr lang="en-US" altLang="zh-CN" sz="1400" b="1" dirty="0">
                <a:solidFill>
                  <a:schemeClr val="tx1"/>
                </a:solidFill>
                <a:latin typeface="楷体" pitchFamily="49" charset="-122"/>
                <a:ea typeface="楷体" pitchFamily="49" charset="-122"/>
              </a:rPr>
              <a:t>2015</a:t>
            </a:r>
            <a:r>
              <a:rPr lang="zh-CN" altLang="zh-CN" sz="1400" b="1" dirty="0">
                <a:solidFill>
                  <a:schemeClr val="tx1"/>
                </a:solidFill>
                <a:latin typeface="楷体" pitchFamily="49" charset="-122"/>
                <a:ea typeface="楷体" pitchFamily="49" charset="-122"/>
              </a:rPr>
              <a:t>年，中国图书零售市场主要有实体书店和网店两大渠道，其中实体书店渠道市场码洋规模达到</a:t>
            </a:r>
            <a:r>
              <a:rPr lang="en-US" altLang="zh-CN" sz="1400" b="1" dirty="0">
                <a:solidFill>
                  <a:schemeClr val="tx1"/>
                </a:solidFill>
                <a:latin typeface="楷体" pitchFamily="49" charset="-122"/>
                <a:ea typeface="楷体" pitchFamily="49" charset="-122"/>
              </a:rPr>
              <a:t>344</a:t>
            </a:r>
            <a:r>
              <a:rPr lang="zh-CN" altLang="zh-CN" sz="1400" b="1" dirty="0">
                <a:solidFill>
                  <a:schemeClr val="tx1"/>
                </a:solidFill>
                <a:latin typeface="楷体" pitchFamily="49" charset="-122"/>
                <a:ea typeface="楷体" pitchFamily="49" charset="-122"/>
              </a:rPr>
              <a:t>亿元，网店渠道达到</a:t>
            </a:r>
            <a:r>
              <a:rPr lang="en-US" altLang="zh-CN" sz="1400" b="1" dirty="0">
                <a:solidFill>
                  <a:schemeClr val="tx1"/>
                </a:solidFill>
                <a:latin typeface="楷体" pitchFamily="49" charset="-122"/>
                <a:ea typeface="楷体" pitchFamily="49" charset="-122"/>
              </a:rPr>
              <a:t>280</a:t>
            </a:r>
            <a:r>
              <a:rPr lang="zh-CN" altLang="zh-CN" sz="1400" b="1" dirty="0">
                <a:solidFill>
                  <a:schemeClr val="tx1"/>
                </a:solidFill>
                <a:latin typeface="楷体" pitchFamily="49" charset="-122"/>
                <a:ea typeface="楷体" pitchFamily="49" charset="-122"/>
              </a:rPr>
              <a:t>亿元。</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latin typeface="楷体" pitchFamily="49" charset="-122"/>
                <a:ea typeface="楷体" pitchFamily="49" charset="-122"/>
              </a:rPr>
              <a:t>B</a:t>
            </a:r>
            <a:r>
              <a:rPr lang="zh-CN" altLang="zh-CN" sz="1400" b="1" dirty="0">
                <a:solidFill>
                  <a:schemeClr val="tx1"/>
                </a:solidFill>
                <a:latin typeface="楷体" pitchFamily="49" charset="-122"/>
                <a:ea typeface="楷体" pitchFamily="49" charset="-122"/>
              </a:rPr>
              <a:t>．实体书店渠道市场码洋规模</a:t>
            </a:r>
            <a:r>
              <a:rPr lang="en-US" altLang="zh-CN" sz="1400" b="1" dirty="0">
                <a:solidFill>
                  <a:schemeClr val="tx1"/>
                </a:solidFill>
                <a:latin typeface="楷体" pitchFamily="49" charset="-122"/>
                <a:ea typeface="楷体" pitchFamily="49" charset="-122"/>
              </a:rPr>
              <a:t>2014</a:t>
            </a:r>
            <a:r>
              <a:rPr lang="zh-CN" altLang="zh-CN" sz="1400" b="1" dirty="0">
                <a:solidFill>
                  <a:schemeClr val="tx1"/>
                </a:solidFill>
                <a:latin typeface="楷体" pitchFamily="49" charset="-122"/>
                <a:ea typeface="楷体" pitchFamily="49" charset="-122"/>
              </a:rPr>
              <a:t>年实现了</a:t>
            </a:r>
            <a:r>
              <a:rPr lang="en-US" altLang="zh-CN" sz="1400" b="1" dirty="0">
                <a:solidFill>
                  <a:schemeClr val="tx1"/>
                </a:solidFill>
                <a:latin typeface="楷体" pitchFamily="49" charset="-122"/>
                <a:ea typeface="楷体" pitchFamily="49" charset="-122"/>
              </a:rPr>
              <a:t>3.94%</a:t>
            </a:r>
            <a:r>
              <a:rPr lang="zh-CN" altLang="zh-CN" sz="1400" b="1" dirty="0">
                <a:solidFill>
                  <a:schemeClr val="tx1"/>
                </a:solidFill>
                <a:latin typeface="楷体" pitchFamily="49" charset="-122"/>
                <a:ea typeface="楷体" pitchFamily="49" charset="-122"/>
              </a:rPr>
              <a:t>的年度增长率，</a:t>
            </a:r>
            <a:r>
              <a:rPr lang="en-US" altLang="zh-CN" sz="1400" b="1" dirty="0">
                <a:solidFill>
                  <a:schemeClr val="tx1"/>
                </a:solidFill>
                <a:latin typeface="楷体" pitchFamily="49" charset="-122"/>
                <a:ea typeface="楷体" pitchFamily="49" charset="-122"/>
              </a:rPr>
              <a:t>2015</a:t>
            </a:r>
            <a:r>
              <a:rPr lang="zh-CN" altLang="zh-CN" sz="1400" b="1" dirty="0">
                <a:solidFill>
                  <a:schemeClr val="tx1"/>
                </a:solidFill>
                <a:latin typeface="楷体" pitchFamily="49" charset="-122"/>
                <a:ea typeface="楷体" pitchFamily="49" charset="-122"/>
              </a:rPr>
              <a:t>年市场码洋规模继续保持增长，年度增长率达到</a:t>
            </a:r>
            <a:r>
              <a:rPr lang="en-US" altLang="zh-CN" sz="1400" b="1" dirty="0">
                <a:solidFill>
                  <a:schemeClr val="tx1"/>
                </a:solidFill>
                <a:latin typeface="楷体" pitchFamily="49" charset="-122"/>
                <a:ea typeface="楷体" pitchFamily="49" charset="-122"/>
              </a:rPr>
              <a:t>0.29</a:t>
            </a:r>
            <a:r>
              <a:rPr lang="zh-CN" altLang="zh-CN" sz="1400" b="1" dirty="0">
                <a:solidFill>
                  <a:schemeClr val="tx1"/>
                </a:solidFill>
                <a:latin typeface="楷体" pitchFamily="49" charset="-122"/>
                <a:ea typeface="楷体" pitchFamily="49" charset="-122"/>
              </a:rPr>
              <a:t>％。</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latin typeface="楷体" pitchFamily="49" charset="-122"/>
                <a:ea typeface="楷体" pitchFamily="49" charset="-122"/>
              </a:rPr>
              <a:t>C</a:t>
            </a:r>
            <a:r>
              <a:rPr lang="zh-CN" altLang="zh-CN" sz="1400" b="1" dirty="0">
                <a:solidFill>
                  <a:schemeClr val="tx1"/>
                </a:solidFill>
                <a:latin typeface="楷体" pitchFamily="49" charset="-122"/>
                <a:ea typeface="楷体" pitchFamily="49" charset="-122"/>
              </a:rPr>
              <a:t>．</a:t>
            </a:r>
            <a:r>
              <a:rPr lang="en-US" altLang="zh-CN" sz="1400" b="1" dirty="0">
                <a:solidFill>
                  <a:schemeClr val="tx1"/>
                </a:solidFill>
                <a:latin typeface="楷体" pitchFamily="49" charset="-122"/>
                <a:ea typeface="楷体" pitchFamily="49" charset="-122"/>
              </a:rPr>
              <a:t>2010</a:t>
            </a:r>
            <a:r>
              <a:rPr lang="zh-CN" altLang="zh-CN" sz="1400" b="1" dirty="0">
                <a:solidFill>
                  <a:schemeClr val="tx1"/>
                </a:solidFill>
                <a:latin typeface="楷体" pitchFamily="49" charset="-122"/>
                <a:ea typeface="楷体" pitchFamily="49" charset="-122"/>
              </a:rPr>
              <a:t>～</a:t>
            </a:r>
            <a:r>
              <a:rPr lang="en-US" altLang="zh-CN" sz="1400" b="1" dirty="0">
                <a:solidFill>
                  <a:schemeClr val="tx1"/>
                </a:solidFill>
                <a:latin typeface="楷体" pitchFamily="49" charset="-122"/>
                <a:ea typeface="楷体" pitchFamily="49" charset="-122"/>
              </a:rPr>
              <a:t>2015</a:t>
            </a:r>
            <a:r>
              <a:rPr lang="zh-CN" altLang="zh-CN" sz="1400" b="1" dirty="0">
                <a:solidFill>
                  <a:schemeClr val="tx1"/>
                </a:solidFill>
                <a:latin typeface="楷体" pitchFamily="49" charset="-122"/>
                <a:ea typeface="楷体" pitchFamily="49" charset="-122"/>
              </a:rPr>
              <a:t>年，网店渠道市场码洋规模保持高速增长，可见，目前国内图书零售市场当中，网络销售是图书出版业赢利的重要方式。</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rgbClr val="FF0000"/>
                </a:solidFill>
                <a:latin typeface="楷体" pitchFamily="49" charset="-122"/>
                <a:ea typeface="楷体" pitchFamily="49" charset="-122"/>
              </a:rPr>
              <a:t>D</a:t>
            </a:r>
            <a:r>
              <a:rPr lang="zh-CN" altLang="zh-CN" sz="1400" b="1" dirty="0">
                <a:solidFill>
                  <a:srgbClr val="FF0000"/>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实体书店在经历了</a:t>
            </a:r>
            <a:r>
              <a:rPr lang="en-US" altLang="zh-CN" sz="1400" b="1" dirty="0">
                <a:solidFill>
                  <a:schemeClr val="tx1"/>
                </a:solidFill>
                <a:latin typeface="楷体" pitchFamily="49" charset="-122"/>
                <a:ea typeface="楷体" pitchFamily="49" charset="-122"/>
              </a:rPr>
              <a:t>2010</a:t>
            </a:r>
            <a:r>
              <a:rPr lang="zh-CN" altLang="zh-CN" sz="1400" b="1" dirty="0">
                <a:solidFill>
                  <a:schemeClr val="tx1"/>
                </a:solidFill>
                <a:latin typeface="楷体" pitchFamily="49" charset="-122"/>
                <a:ea typeface="楷体" pitchFamily="49" charset="-122"/>
              </a:rPr>
              <a:t>～</a:t>
            </a:r>
            <a:r>
              <a:rPr lang="en-US" altLang="zh-CN" sz="1400" b="1" dirty="0">
                <a:solidFill>
                  <a:schemeClr val="tx1"/>
                </a:solidFill>
                <a:latin typeface="楷体" pitchFamily="49" charset="-122"/>
                <a:ea typeface="楷体" pitchFamily="49" charset="-122"/>
              </a:rPr>
              <a:t>2015</a:t>
            </a:r>
            <a:r>
              <a:rPr lang="zh-CN" altLang="zh-CN" sz="1400" b="1" dirty="0">
                <a:solidFill>
                  <a:schemeClr val="tx1"/>
                </a:solidFill>
                <a:latin typeface="楷体" pitchFamily="49" charset="-122"/>
                <a:ea typeface="楷体" pitchFamily="49" charset="-122"/>
              </a:rPr>
              <a:t>年</a:t>
            </a:r>
            <a:r>
              <a:rPr lang="en-US" altLang="zh-CN" sz="1400" b="1" dirty="0">
                <a:solidFill>
                  <a:schemeClr val="tx1"/>
                </a:solidFill>
                <a:latin typeface="楷体" pitchFamily="49" charset="-122"/>
                <a:ea typeface="楷体" pitchFamily="49" charset="-122"/>
              </a:rPr>
              <a:t>“</a:t>
            </a:r>
            <a:r>
              <a:rPr lang="zh-CN" altLang="zh-CN" sz="1400" b="1" dirty="0">
                <a:solidFill>
                  <a:srgbClr val="FF0000"/>
                </a:solidFill>
                <a:latin typeface="楷体" pitchFamily="49" charset="-122"/>
                <a:ea typeface="楷体" pitchFamily="49" charset="-122"/>
              </a:rPr>
              <a:t>增速下降</a:t>
            </a:r>
            <a:r>
              <a:rPr lang="en-US" altLang="zh-CN" sz="1400" b="1" dirty="0">
                <a:solidFill>
                  <a:schemeClr val="tx1"/>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负增长</a:t>
            </a:r>
            <a:r>
              <a:rPr lang="en-US" altLang="zh-CN" sz="1400" b="1" dirty="0">
                <a:solidFill>
                  <a:schemeClr val="tx1"/>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销售回暖</a:t>
            </a:r>
            <a:r>
              <a:rPr lang="en-US" altLang="zh-CN" sz="1400" b="1" dirty="0">
                <a:solidFill>
                  <a:schemeClr val="tx1"/>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的过程之后，其市场码洋规模与年度增长率也将趋于平稳。</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rPr>
              <a:t>8</a:t>
            </a:r>
            <a:r>
              <a:rPr lang="zh-CN" altLang="zh-CN" sz="1400" b="1" dirty="0">
                <a:solidFill>
                  <a:schemeClr val="tx1"/>
                </a:solidFill>
              </a:rPr>
              <a:t>．下列对材料相关内容的概括和分析，正确的一项是（</a:t>
            </a:r>
            <a:r>
              <a:rPr lang="en-US" altLang="zh-CN" sz="1400" b="1" dirty="0">
                <a:solidFill>
                  <a:schemeClr val="tx1"/>
                </a:solidFill>
              </a:rPr>
              <a:t>3</a:t>
            </a:r>
            <a:r>
              <a:rPr lang="zh-CN" altLang="zh-CN" sz="1400" b="1" dirty="0">
                <a:solidFill>
                  <a:schemeClr val="tx1"/>
                </a:solidFill>
              </a:rPr>
              <a:t>分）</a:t>
            </a:r>
            <a:endParaRPr lang="zh-CN" altLang="zh-CN" sz="1400" b="1" dirty="0">
              <a:solidFill>
                <a:schemeClr val="tx1"/>
              </a:solidFill>
            </a:endParaRPr>
          </a:p>
          <a:p>
            <a:pPr fontAlgn="ctr"/>
            <a:r>
              <a:rPr lang="en-US" altLang="zh-CN" sz="1400" b="1" dirty="0">
                <a:solidFill>
                  <a:srgbClr val="FF0000"/>
                </a:solidFill>
                <a:latin typeface="楷体" pitchFamily="49" charset="-122"/>
                <a:ea typeface="楷体" pitchFamily="49" charset="-122"/>
              </a:rPr>
              <a:t>A</a:t>
            </a:r>
            <a:r>
              <a:rPr lang="zh-CN" altLang="zh-CN" sz="1400" b="1" dirty="0">
                <a:solidFill>
                  <a:srgbClr val="FF0000"/>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图书出版产业的发展与繁荣离不开政策支持，</a:t>
            </a:r>
            <a:r>
              <a:rPr lang="en-US" altLang="zh-CN" sz="1400" b="1" dirty="0">
                <a:solidFill>
                  <a:schemeClr val="tx1"/>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十二五</a:t>
            </a:r>
            <a:r>
              <a:rPr lang="en-US" altLang="zh-CN" sz="1400" b="1" dirty="0">
                <a:solidFill>
                  <a:schemeClr val="tx1"/>
                </a:solidFill>
                <a:latin typeface="楷体" pitchFamily="49" charset="-122"/>
                <a:ea typeface="楷体" pitchFamily="49" charset="-122"/>
              </a:rPr>
              <a:t>”</a:t>
            </a:r>
            <a:r>
              <a:rPr lang="zh-CN" altLang="zh-CN" sz="1400" b="1" dirty="0">
                <a:solidFill>
                  <a:schemeClr val="tx1"/>
                </a:solidFill>
                <a:latin typeface="楷体" pitchFamily="49" charset="-122"/>
                <a:ea typeface="楷体" pitchFamily="49" charset="-122"/>
              </a:rPr>
              <a:t>期间诸多法律法规与政策的及时出台，为实体书店和网店的发展提供了良好的环境。</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latin typeface="楷体" pitchFamily="49" charset="-122"/>
                <a:ea typeface="楷体" pitchFamily="49" charset="-122"/>
              </a:rPr>
              <a:t>B</a:t>
            </a:r>
            <a:r>
              <a:rPr lang="zh-CN" altLang="zh-CN" sz="1400" b="1" dirty="0">
                <a:solidFill>
                  <a:schemeClr val="tx1"/>
                </a:solidFill>
                <a:latin typeface="楷体" pitchFamily="49" charset="-122"/>
                <a:ea typeface="楷体" pitchFamily="49" charset="-122"/>
              </a:rPr>
              <a:t>．全国各地新建或改造的大型书城正逐步向文化购物中心转型，这表明实体书店向多元化的经营方式转变，其业态已经成为一种主流。</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latin typeface="楷体" pitchFamily="49" charset="-122"/>
                <a:ea typeface="楷体" pitchFamily="49" charset="-122"/>
              </a:rPr>
              <a:t>C</a:t>
            </a:r>
            <a:r>
              <a:rPr lang="zh-CN" altLang="zh-CN" sz="1400" b="1" dirty="0">
                <a:solidFill>
                  <a:schemeClr val="tx1"/>
                </a:solidFill>
                <a:latin typeface="楷体" pitchFamily="49" charset="-122"/>
                <a:ea typeface="楷体" pitchFamily="49" charset="-122"/>
              </a:rPr>
              <a:t>．各类出版社为加快产业升级，纷纷借助已有的数字出版部门，实现网络技术和图书出版的融合发展，这拉近了出版业与市场的距离。</a:t>
            </a:r>
            <a:endParaRPr lang="zh-CN" altLang="zh-CN" sz="1400" b="1" dirty="0">
              <a:solidFill>
                <a:schemeClr val="tx1"/>
              </a:solidFill>
              <a:latin typeface="楷体" pitchFamily="49" charset="-122"/>
              <a:ea typeface="楷体" pitchFamily="49" charset="-122"/>
            </a:endParaRPr>
          </a:p>
          <a:p>
            <a:pPr fontAlgn="ctr"/>
            <a:r>
              <a:rPr lang="en-US" altLang="zh-CN" sz="1400" b="1" dirty="0">
                <a:solidFill>
                  <a:schemeClr val="tx1"/>
                </a:solidFill>
                <a:latin typeface="楷体" pitchFamily="49" charset="-122"/>
                <a:ea typeface="楷体" pitchFamily="49" charset="-122"/>
              </a:rPr>
              <a:t>D</a:t>
            </a:r>
            <a:r>
              <a:rPr lang="zh-CN" altLang="zh-CN" sz="1400" b="1" dirty="0">
                <a:solidFill>
                  <a:schemeClr val="tx1"/>
                </a:solidFill>
                <a:latin typeface="楷体" pitchFamily="49" charset="-122"/>
                <a:ea typeface="楷体" pitchFamily="49" charset="-122"/>
              </a:rPr>
              <a:t>．由于互联网的快速发展，电子图书的销售、图书版权产生的间接利润、图书作为传播平台产生的广告效益等都会给图书出版业带来新的增值。</a:t>
            </a:r>
            <a:endParaRPr lang="zh-CN" altLang="zh-CN" sz="1400" b="1" dirty="0">
              <a:solidFill>
                <a:schemeClr val="tx1"/>
              </a:solidFill>
              <a:latin typeface="楷体" pitchFamily="49" charset="-122"/>
              <a:ea typeface="楷体" pitchFamily="49" charset="-122"/>
            </a:endParaRPr>
          </a:p>
          <a:p>
            <a:r>
              <a:rPr lang="en-US" altLang="zh-CN" sz="1400" b="1" dirty="0">
                <a:solidFill>
                  <a:schemeClr val="tx1"/>
                </a:solidFill>
              </a:rPr>
              <a:t>9</a:t>
            </a:r>
            <a:r>
              <a:rPr lang="zh-CN" altLang="zh-CN" sz="1400" b="1" dirty="0">
                <a:solidFill>
                  <a:schemeClr val="tx1"/>
                </a:solidFill>
              </a:rPr>
              <a:t>．在</a:t>
            </a:r>
            <a:r>
              <a:rPr lang="en-US" altLang="zh-CN" sz="1400" b="1" dirty="0">
                <a:solidFill>
                  <a:schemeClr val="tx1"/>
                </a:solidFill>
              </a:rPr>
              <a:t>“</a:t>
            </a:r>
            <a:r>
              <a:rPr lang="zh-CN" altLang="zh-CN" sz="1400" b="1" dirty="0">
                <a:solidFill>
                  <a:schemeClr val="tx1"/>
                </a:solidFill>
              </a:rPr>
              <a:t>互联网</a:t>
            </a:r>
            <a:r>
              <a:rPr lang="en-US" altLang="zh-CN" sz="1400" b="1" dirty="0">
                <a:solidFill>
                  <a:schemeClr val="tx1"/>
                </a:solidFill>
              </a:rPr>
              <a:t>+”</a:t>
            </a:r>
            <a:r>
              <a:rPr lang="zh-CN" altLang="zh-CN" sz="1400" b="1" dirty="0">
                <a:solidFill>
                  <a:schemeClr val="tx1"/>
                </a:solidFill>
              </a:rPr>
              <a:t>的影响下，图书出版业发生了哪些转变？请简要概括说明。（</a:t>
            </a:r>
            <a:r>
              <a:rPr lang="en-US" altLang="zh-CN" sz="1400" b="1" dirty="0">
                <a:solidFill>
                  <a:schemeClr val="tx1"/>
                </a:solidFill>
              </a:rPr>
              <a:t>6</a:t>
            </a:r>
            <a:r>
              <a:rPr lang="zh-CN" altLang="zh-CN" sz="1400" b="1" dirty="0">
                <a:solidFill>
                  <a:schemeClr val="tx1"/>
                </a:solidFill>
              </a:rPr>
              <a:t>分）</a:t>
            </a:r>
            <a:endParaRPr lang="zh-CN" altLang="en-US" sz="1400" b="1" dirty="0" smtClean="0">
              <a:solidFill>
                <a:schemeClr val="tx1"/>
              </a:solidFill>
              <a:latin typeface="Arial" panose="020B0604020202020204" pitchFamily="34" charset="0"/>
              <a:ea typeface="宋体" panose="02010600030101010101" pitchFamily="2" charset="-122"/>
              <a:cs typeface="宋体" panose="02010600030101010101" pitchFamily="2" charset="-122"/>
            </a:endParaRPr>
          </a:p>
        </p:txBody>
      </p:sp>
      <p:sp>
        <p:nvSpPr>
          <p:cNvPr id="8" name="圆角矩形 7"/>
          <p:cNvSpPr/>
          <p:nvPr/>
        </p:nvSpPr>
        <p:spPr>
          <a:xfrm>
            <a:off x="2483768" y="0"/>
            <a:ext cx="2016224" cy="6926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FF0000"/>
                </a:solidFill>
                <a:latin typeface="黑体" panose="02010609060101010101" pitchFamily="49" charset="-122"/>
                <a:ea typeface="黑体" panose="02010609060101010101" pitchFamily="49" charset="-122"/>
              </a:rPr>
              <a:t>Ⅲ</a:t>
            </a:r>
            <a:r>
              <a:rPr lang="zh-CN" altLang="en-US" sz="3600" b="1" dirty="0" smtClean="0">
                <a:solidFill>
                  <a:srgbClr val="FF0000"/>
                </a:solidFill>
                <a:latin typeface="黑体" panose="02010609060101010101" pitchFamily="49" charset="-122"/>
                <a:ea typeface="黑体" panose="02010609060101010101" pitchFamily="49" charset="-122"/>
              </a:rPr>
              <a:t>卷</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9" name="圆角矩形 8"/>
          <p:cNvSpPr/>
          <p:nvPr/>
        </p:nvSpPr>
        <p:spPr>
          <a:xfrm>
            <a:off x="683568" y="3573016"/>
            <a:ext cx="1872208"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筛选并整合文中信息</a:t>
            </a:r>
            <a:endParaRPr lang="zh-CN" altLang="en-US" sz="1400" dirty="0">
              <a:solidFill>
                <a:srgbClr val="FF0000"/>
              </a:solidFill>
            </a:endParaRPr>
          </a:p>
        </p:txBody>
      </p:sp>
      <p:cxnSp>
        <p:nvCxnSpPr>
          <p:cNvPr id="12" name="直接箭头连接符 11"/>
          <p:cNvCxnSpPr/>
          <p:nvPr/>
        </p:nvCxnSpPr>
        <p:spPr>
          <a:xfrm flipH="1">
            <a:off x="2483768" y="848788"/>
            <a:ext cx="2304256" cy="27003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3131840" y="764704"/>
            <a:ext cx="1728192" cy="374441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131840" y="3789040"/>
            <a:ext cx="129614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概括中心意思</a:t>
            </a:r>
            <a:endParaRPr lang="zh-CN" altLang="en-US" sz="1400" dirty="0">
              <a:solidFill>
                <a:srgbClr val="FF0000"/>
              </a:solidFill>
            </a:endParaRPr>
          </a:p>
        </p:txBody>
      </p:sp>
      <p:cxnSp>
        <p:nvCxnSpPr>
          <p:cNvPr id="17" name="直接箭头连接符 16"/>
          <p:cNvCxnSpPr/>
          <p:nvPr/>
        </p:nvCxnSpPr>
        <p:spPr>
          <a:xfrm flipH="1">
            <a:off x="2699792" y="3549088"/>
            <a:ext cx="2016224" cy="118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683568" y="4509120"/>
            <a:ext cx="2736304"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评价文本的主要观点和基本倾向</a:t>
            </a:r>
            <a:endParaRPr lang="zh-CN" altLang="en-US" sz="1400" dirty="0">
              <a:solidFill>
                <a:srgbClr val="FF0000"/>
              </a:solidFill>
            </a:endParaRPr>
          </a:p>
        </p:txBody>
      </p:sp>
      <p:cxnSp>
        <p:nvCxnSpPr>
          <p:cNvPr id="20" name="直接箭头连接符 19"/>
          <p:cNvCxnSpPr/>
          <p:nvPr/>
        </p:nvCxnSpPr>
        <p:spPr>
          <a:xfrm flipH="1">
            <a:off x="4427984" y="3549088"/>
            <a:ext cx="288032" cy="2399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flipV="1">
            <a:off x="4139952" y="4149080"/>
            <a:ext cx="720080" cy="22322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683568" y="5877272"/>
            <a:ext cx="2880320"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探讨作者的写作背景和写作意图</a:t>
            </a:r>
            <a:endParaRPr lang="zh-CN" altLang="en-US" sz="1400" dirty="0">
              <a:solidFill>
                <a:srgbClr val="FF0000"/>
              </a:solidFill>
            </a:endParaRPr>
          </a:p>
        </p:txBody>
      </p:sp>
      <p:sp>
        <p:nvSpPr>
          <p:cNvPr id="27" name="圆角矩形 26"/>
          <p:cNvSpPr/>
          <p:nvPr/>
        </p:nvSpPr>
        <p:spPr>
          <a:xfrm>
            <a:off x="683568" y="6093296"/>
            <a:ext cx="345638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探究文本中的某些问题，提出自己的见解</a:t>
            </a:r>
            <a:endParaRPr lang="zh-CN" altLang="en-US" sz="1400" dirty="0">
              <a:solidFill>
                <a:srgbClr val="FF0000"/>
              </a:solidFill>
            </a:endParaRPr>
          </a:p>
        </p:txBody>
      </p:sp>
      <p:cxnSp>
        <p:nvCxnSpPr>
          <p:cNvPr id="29" name="直接箭头连接符 28"/>
          <p:cNvCxnSpPr/>
          <p:nvPr/>
        </p:nvCxnSpPr>
        <p:spPr>
          <a:xfrm flipH="1" flipV="1">
            <a:off x="3418184" y="4653136"/>
            <a:ext cx="1441848" cy="17281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3635896" y="6021288"/>
            <a:ext cx="1152128" cy="3600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flipH="1" flipV="1">
            <a:off x="4139952" y="6309320"/>
            <a:ext cx="648072" cy="7200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8" presetClass="emph" presetSubtype="0" fill="hold" grpId="1" nodeType="clickEffect">
                                  <p:stCondLst>
                                    <p:cond delay="0"/>
                                  </p:stCondLst>
                                  <p:childTnLst>
                                    <p:animRot by="21600000">
                                      <p:cBhvr>
                                        <p:cTn id="48" dur="2000" fill="hold"/>
                                        <p:tgtEl>
                                          <p:spTgt spid="9"/>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8" presetClass="emph" presetSubtype="0" fill="hold" grpId="1" nodeType="clickEffect">
                                  <p:stCondLst>
                                    <p:cond delay="0"/>
                                  </p:stCondLst>
                                  <p:childTnLst>
                                    <p:animRot by="21600000">
                                      <p:cBhvr>
                                        <p:cTn id="70" dur="2000" fill="hold"/>
                                        <p:tgtEl>
                                          <p:spTgt spid="15"/>
                                        </p:tgtEl>
                                        <p:attrNameLst>
                                          <p:attrName>r</p:attrName>
                                        </p:attrNameLst>
                                      </p:cBhvr>
                                    </p:animRo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ppt_x"/>
                                          </p:val>
                                        </p:tav>
                                        <p:tav tm="100000">
                                          <p:val>
                                            <p:strVal val="#ppt_x"/>
                                          </p:val>
                                        </p:tav>
                                      </p:tavLst>
                                    </p:anim>
                                    <p:anim calcmode="lin" valueType="num">
                                      <p:cBhvr additive="base">
                                        <p:cTn id="7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8" presetClass="emph" presetSubtype="0" fill="hold" grpId="1" nodeType="clickEffect">
                                  <p:stCondLst>
                                    <p:cond delay="0"/>
                                  </p:stCondLst>
                                  <p:childTnLst>
                                    <p:animRot by="21600000">
                                      <p:cBhvr>
                                        <p:cTn id="80" dur="2000" fill="hold"/>
                                        <p:tgtEl>
                                          <p:spTgt spid="18"/>
                                        </p:tgtEl>
                                        <p:attrNameLst>
                                          <p:attrName>r</p:attrName>
                                        </p:attrNameLst>
                                      </p:cBhvr>
                                    </p:animRo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ppt_x"/>
                                          </p:val>
                                        </p:tav>
                                        <p:tav tm="100000">
                                          <p:val>
                                            <p:strVal val="#ppt_x"/>
                                          </p:val>
                                        </p:tav>
                                      </p:tavLst>
                                    </p:anim>
                                    <p:anim calcmode="lin" valueType="num">
                                      <p:cBhvr additive="base">
                                        <p:cTn id="8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additive="base">
                                        <p:cTn id="91" dur="500" fill="hold"/>
                                        <p:tgtEl>
                                          <p:spTgt spid="26"/>
                                        </p:tgtEl>
                                        <p:attrNameLst>
                                          <p:attrName>ppt_x</p:attrName>
                                        </p:attrNameLst>
                                      </p:cBhvr>
                                      <p:tavLst>
                                        <p:tav tm="0">
                                          <p:val>
                                            <p:strVal val="#ppt_x"/>
                                          </p:val>
                                        </p:tav>
                                        <p:tav tm="100000">
                                          <p:val>
                                            <p:strVal val="#ppt_x"/>
                                          </p:val>
                                        </p:tav>
                                      </p:tavLst>
                                    </p:anim>
                                    <p:anim calcmode="lin" valueType="num">
                                      <p:cBhvr additive="base">
                                        <p:cTn id="9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ppt_x"/>
                                          </p:val>
                                        </p:tav>
                                        <p:tav tm="100000">
                                          <p:val>
                                            <p:strVal val="#ppt_x"/>
                                          </p:val>
                                        </p:tav>
                                      </p:tavLst>
                                    </p:anim>
                                    <p:anim calcmode="lin" valueType="num">
                                      <p:cBhvr additive="base">
                                        <p:cTn id="10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9" grpId="1" animBg="1"/>
      <p:bldP spid="15" grpId="0" animBg="1"/>
      <p:bldP spid="15" grpId="1" animBg="1"/>
      <p:bldP spid="18" grpId="0" animBg="1"/>
      <p:bldP spid="18" grpId="1" animBg="1"/>
      <p:bldP spid="26" grpId="0" animBg="1"/>
      <p:bldP spid="2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620688"/>
            <a:ext cx="4067944" cy="62373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ts val="2000"/>
              </a:lnSpc>
              <a:spcBef>
                <a:spcPct val="0"/>
              </a:spcBef>
              <a:spcAft>
                <a:spcPct val="0"/>
              </a:spcAft>
            </a:pP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二、古诗文阅读</a:t>
            </a:r>
            <a:endParaRPr lang="zh-CN" altLang="zh-CN" sz="10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zh-CN" sz="14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阅读浅易的古代诗文。</a:t>
            </a:r>
            <a:endParaRPr lang="zh-CN"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识记</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默写常见的名句名篇</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理解常见文言实词在文中的含义</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理解常见文言虚词在文中的意义和用法</a:t>
            </a:r>
            <a:endPar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常见文言虚词：而、何、乎、乃、其、且、若、所、为、焉、也、以、因、于、与、则、者、之。</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理解与现代汉语不同的句式和用法</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不同的句式和用法：判断句、被动句、宾语前置、成分省略和词类活用。</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⑷</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了解并掌握常见的古代文化知识</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⑸</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理解并翻译文中的句子</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3.</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分析综合</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筛选并整合文中信息</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归纳内容要点，概括中心意思</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分析概括作者在文中的观点态度</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4.</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鉴赏评价</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鉴赏文学作品的形象、语言和表达技巧</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评价文章的思想内容和作者的观点态度</a:t>
            </a:r>
            <a:endParaRPr lang="zh-CN" altLang="en-US" sz="2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algn="ctr">
              <a:lnSpc>
                <a:spcPts val="2000"/>
              </a:lnSpc>
            </a:pPr>
            <a:endParaRPr lang="zh-CN" altLang="en-US" dirty="0"/>
          </a:p>
        </p:txBody>
      </p:sp>
      <p:sp>
        <p:nvSpPr>
          <p:cNvPr id="6" name="圆角矩形 5"/>
          <p:cNvSpPr/>
          <p:nvPr/>
        </p:nvSpPr>
        <p:spPr>
          <a:xfrm>
            <a:off x="4039862" y="658291"/>
            <a:ext cx="5184576" cy="6237312"/>
          </a:xfrm>
          <a:prstGeom prst="roundRect">
            <a:avLst/>
          </a:prstGeom>
          <a:solidFill>
            <a:srgbClr val="FBFE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chemeClr val="tx1"/>
                </a:solidFill>
              </a:rPr>
              <a:t>10</a:t>
            </a:r>
            <a:r>
              <a:rPr lang="zh-CN" altLang="zh-CN" sz="1200" b="1" dirty="0">
                <a:solidFill>
                  <a:schemeClr val="tx1"/>
                </a:solidFill>
              </a:rPr>
              <a:t>．下列对文中画波浪线部分的断句，正确的一项是（</a:t>
            </a:r>
            <a:r>
              <a:rPr lang="en-US" altLang="zh-CN" sz="1200" b="1" dirty="0">
                <a:solidFill>
                  <a:schemeClr val="tx1"/>
                </a:solidFill>
              </a:rPr>
              <a:t>3</a:t>
            </a:r>
            <a:r>
              <a:rPr lang="zh-CN" altLang="zh-CN" sz="1200" b="1" dirty="0">
                <a:solidFill>
                  <a:schemeClr val="tx1"/>
                </a:solidFill>
              </a:rPr>
              <a:t>分）</a:t>
            </a:r>
            <a:endParaRPr lang="zh-CN" altLang="zh-CN" sz="1200" b="1" dirty="0">
              <a:solidFill>
                <a:schemeClr val="tx1"/>
              </a:solidFill>
            </a:endParaRPr>
          </a:p>
          <a:p>
            <a:r>
              <a:rPr lang="en-US" altLang="zh-CN" sz="1200" b="1" dirty="0">
                <a:solidFill>
                  <a:schemeClr val="tx1"/>
                </a:solidFill>
                <a:latin typeface="楷体" pitchFamily="49" charset="-122"/>
                <a:ea typeface="楷体" pitchFamily="49" charset="-122"/>
              </a:rPr>
              <a:t>A</a:t>
            </a:r>
            <a:r>
              <a:rPr lang="zh-CN" altLang="zh-CN" sz="1200" b="1" dirty="0">
                <a:solidFill>
                  <a:schemeClr val="tx1"/>
                </a:solidFill>
                <a:latin typeface="楷体" pitchFamily="49" charset="-122"/>
                <a:ea typeface="楷体" pitchFamily="49" charset="-122"/>
              </a:rPr>
              <a:t>．爽懦惑不能用</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遂委身受戮</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芝坐爽</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下狱</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当死</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而口不讼直</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志不苟免</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宣帝嘉之</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赦而不诛</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俄而起为并州刺史</a:t>
            </a:r>
            <a:r>
              <a:rPr lang="en-US" altLang="zh-CN" sz="1200" b="1" dirty="0">
                <a:solidFill>
                  <a:schemeClr val="tx1"/>
                </a:solidFill>
                <a:latin typeface="楷体" pitchFamily="49" charset="-122"/>
                <a:ea typeface="楷体" pitchFamily="49" charset="-122"/>
              </a:rPr>
              <a:t>/</a:t>
            </a:r>
            <a:endParaRPr lang="zh-CN" altLang="zh-CN" sz="1200" b="1" dirty="0">
              <a:solidFill>
                <a:schemeClr val="tx1"/>
              </a:solidFill>
              <a:latin typeface="楷体" pitchFamily="49" charset="-122"/>
              <a:ea typeface="楷体" pitchFamily="49" charset="-122"/>
            </a:endParaRPr>
          </a:p>
          <a:p>
            <a:r>
              <a:rPr lang="en-US" altLang="zh-CN" sz="1200" b="1" dirty="0">
                <a:solidFill>
                  <a:schemeClr val="tx1"/>
                </a:solidFill>
                <a:latin typeface="楷体" pitchFamily="49" charset="-122"/>
                <a:ea typeface="楷体" pitchFamily="49" charset="-122"/>
              </a:rPr>
              <a:t>B</a:t>
            </a:r>
            <a:r>
              <a:rPr lang="zh-CN" altLang="zh-CN" sz="1200" b="1" dirty="0">
                <a:solidFill>
                  <a:schemeClr val="tx1"/>
                </a:solidFill>
                <a:latin typeface="楷体" pitchFamily="49" charset="-122"/>
                <a:ea typeface="楷体" pitchFamily="49" charset="-122"/>
              </a:rPr>
              <a:t>．爽懦惑不能用</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遂委身受戮</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芝坐爽下狱</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当死</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而口不讼直志</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不苟免</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宣帝嘉之</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赦而不诛</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俄而起为并州刺史</a:t>
            </a:r>
            <a:r>
              <a:rPr lang="en-US" altLang="zh-CN" sz="1200" b="1" dirty="0">
                <a:solidFill>
                  <a:schemeClr val="tx1"/>
                </a:solidFill>
                <a:latin typeface="楷体" pitchFamily="49" charset="-122"/>
                <a:ea typeface="楷体" pitchFamily="49" charset="-122"/>
              </a:rPr>
              <a:t>/</a:t>
            </a:r>
            <a:endParaRPr lang="zh-CN" altLang="zh-CN" sz="1200" b="1" dirty="0">
              <a:solidFill>
                <a:schemeClr val="tx1"/>
              </a:solidFill>
              <a:latin typeface="楷体" pitchFamily="49" charset="-122"/>
              <a:ea typeface="楷体" pitchFamily="49" charset="-122"/>
            </a:endParaRPr>
          </a:p>
          <a:p>
            <a:r>
              <a:rPr lang="en-US" altLang="zh-CN" sz="1200" b="1" dirty="0">
                <a:solidFill>
                  <a:schemeClr val="tx1"/>
                </a:solidFill>
                <a:latin typeface="楷体" pitchFamily="49" charset="-122"/>
                <a:ea typeface="楷体" pitchFamily="49" charset="-122"/>
              </a:rPr>
              <a:t>C</a:t>
            </a:r>
            <a:r>
              <a:rPr lang="zh-CN" altLang="zh-CN" sz="1200" b="1" dirty="0">
                <a:solidFill>
                  <a:schemeClr val="tx1"/>
                </a:solidFill>
                <a:latin typeface="楷体" pitchFamily="49" charset="-122"/>
                <a:ea typeface="楷体" pitchFamily="49" charset="-122"/>
              </a:rPr>
              <a:t>．爽懦惑不能用</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遂委身受戮</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芝坐爽下狱</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当死</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而口不讼直</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志不苟免</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宣帝嘉之</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赦而不诛</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俄而起为并州刺史</a:t>
            </a:r>
            <a:r>
              <a:rPr lang="en-US" altLang="zh-CN" sz="1200" b="1" dirty="0">
                <a:solidFill>
                  <a:schemeClr val="tx1"/>
                </a:solidFill>
                <a:latin typeface="楷体" pitchFamily="49" charset="-122"/>
                <a:ea typeface="楷体" pitchFamily="49" charset="-122"/>
              </a:rPr>
              <a:t>/</a:t>
            </a:r>
            <a:endParaRPr lang="zh-CN" altLang="zh-CN" sz="1200" b="1" dirty="0">
              <a:solidFill>
                <a:schemeClr val="tx1"/>
              </a:solidFill>
              <a:latin typeface="楷体" pitchFamily="49" charset="-122"/>
              <a:ea typeface="楷体" pitchFamily="49" charset="-122"/>
            </a:endParaRPr>
          </a:p>
          <a:p>
            <a:r>
              <a:rPr lang="en-US" altLang="zh-CN" sz="1200" b="1" dirty="0" smtClean="0">
                <a:solidFill>
                  <a:schemeClr val="tx1"/>
                </a:solidFill>
              </a:rPr>
              <a:t>11</a:t>
            </a:r>
            <a:r>
              <a:rPr lang="zh-CN" altLang="zh-CN" sz="1200" b="1" dirty="0">
                <a:solidFill>
                  <a:schemeClr val="tx1"/>
                </a:solidFill>
              </a:rPr>
              <a:t>．下列对文中加点词语的相关内容的解说，不正确的一项</a:t>
            </a:r>
            <a:r>
              <a:rPr lang="zh-CN" altLang="zh-CN" sz="1200" b="1" dirty="0" smtClean="0">
                <a:solidFill>
                  <a:schemeClr val="tx1"/>
                </a:solidFill>
              </a:rPr>
              <a:t>是</a:t>
            </a:r>
            <a:endParaRPr lang="zh-CN" altLang="zh-CN" sz="1200" b="1" dirty="0">
              <a:solidFill>
                <a:schemeClr val="tx1"/>
              </a:solidFill>
            </a:endParaRPr>
          </a:p>
          <a:p>
            <a:r>
              <a:rPr lang="en-US" altLang="zh-CN" sz="1200" b="1" dirty="0">
                <a:solidFill>
                  <a:schemeClr val="tx1"/>
                </a:solidFill>
                <a:latin typeface="楷体" pitchFamily="49" charset="-122"/>
                <a:ea typeface="楷体" pitchFamily="49" charset="-122"/>
              </a:rPr>
              <a:t>A</a:t>
            </a:r>
            <a:r>
              <a:rPr lang="zh-CN" altLang="zh-CN" sz="1200" b="1" dirty="0">
                <a:solidFill>
                  <a:schemeClr val="tx1"/>
                </a:solidFill>
                <a:latin typeface="楷体" pitchFamily="49" charset="-122"/>
                <a:ea typeface="楷体" pitchFamily="49" charset="-122"/>
              </a:rPr>
              <a:t>．《三坟》《五典》传为我国古代典籍，后又以</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坟籍</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坟典</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为古代典籍通称。</a:t>
            </a:r>
            <a:endParaRPr lang="zh-CN" altLang="zh-CN" sz="1200" b="1" dirty="0">
              <a:solidFill>
                <a:schemeClr val="tx1"/>
              </a:solidFill>
              <a:latin typeface="楷体" pitchFamily="49" charset="-122"/>
              <a:ea typeface="楷体" pitchFamily="49" charset="-122"/>
            </a:endParaRPr>
          </a:p>
          <a:p>
            <a:pPr>
              <a:tabLst>
                <a:tab pos="4462145" algn="l"/>
              </a:tabLst>
            </a:pPr>
            <a:r>
              <a:rPr lang="en-US" altLang="zh-CN" sz="1200" b="1" dirty="0">
                <a:solidFill>
                  <a:schemeClr val="tx1"/>
                </a:solidFill>
                <a:latin typeface="楷体" pitchFamily="49" charset="-122"/>
                <a:ea typeface="楷体" pitchFamily="49" charset="-122"/>
              </a:rPr>
              <a:t>B</a:t>
            </a:r>
            <a:r>
              <a:rPr lang="zh-CN" altLang="zh-CN" sz="1200" b="1" dirty="0">
                <a:solidFill>
                  <a:schemeClr val="tx1"/>
                </a:solidFill>
                <a:latin typeface="楷体" pitchFamily="49" charset="-122"/>
                <a:ea typeface="楷体" pitchFamily="49" charset="-122"/>
              </a:rPr>
              <a:t>．</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阙</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原指皇宫前面两侧的楼台，又可用作朝廷的代称，赴阙也指入朝觐见皇帝。</a:t>
            </a:r>
            <a:endParaRPr lang="zh-CN" altLang="zh-CN" sz="1200" b="1" dirty="0">
              <a:solidFill>
                <a:schemeClr val="tx1"/>
              </a:solidFill>
              <a:latin typeface="楷体" pitchFamily="49" charset="-122"/>
              <a:ea typeface="楷体" pitchFamily="49" charset="-122"/>
            </a:endParaRPr>
          </a:p>
          <a:p>
            <a:r>
              <a:rPr lang="en-US" altLang="zh-CN" sz="1200" b="1" dirty="0">
                <a:solidFill>
                  <a:schemeClr val="tx1"/>
                </a:solidFill>
                <a:latin typeface="楷体" pitchFamily="49" charset="-122"/>
                <a:ea typeface="楷体" pitchFamily="49" charset="-122"/>
              </a:rPr>
              <a:t>C</a:t>
            </a:r>
            <a:r>
              <a:rPr lang="zh-CN" altLang="zh-CN" sz="1200" b="1" dirty="0">
                <a:solidFill>
                  <a:schemeClr val="tx1"/>
                </a:solidFill>
                <a:latin typeface="楷体" pitchFamily="49" charset="-122"/>
                <a:ea typeface="楷体" pitchFamily="49" charset="-122"/>
              </a:rPr>
              <a:t>．</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践阼</a:t>
            </a:r>
            <a:r>
              <a:rPr lang="en-US" altLang="zh-CN" sz="1200" b="1" dirty="0">
                <a:solidFill>
                  <a:schemeClr val="tx1"/>
                </a:solidFill>
                <a:latin typeface="楷体" pitchFamily="49" charset="-122"/>
                <a:ea typeface="楷体" pitchFamily="49" charset="-122"/>
              </a:rPr>
              <a:t>”</a:t>
            </a:r>
            <a:r>
              <a:rPr lang="zh-CN" altLang="zh-CN" sz="1200" b="1" dirty="0">
                <a:solidFill>
                  <a:schemeClr val="tx1"/>
                </a:solidFill>
                <a:latin typeface="楷体" pitchFamily="49" charset="-122"/>
                <a:ea typeface="楷体" pitchFamily="49" charset="-122"/>
              </a:rPr>
              <a:t>原指踏上古代庙堂前台阶，又表示用武力打败敌对势力，登上国君宝座。</a:t>
            </a:r>
            <a:endParaRPr lang="zh-CN" altLang="zh-CN" sz="1200" b="1" dirty="0">
              <a:solidFill>
                <a:schemeClr val="tx1"/>
              </a:solidFill>
              <a:latin typeface="楷体" pitchFamily="49" charset="-122"/>
              <a:ea typeface="楷体" pitchFamily="49" charset="-122"/>
            </a:endParaRPr>
          </a:p>
          <a:p>
            <a:r>
              <a:rPr lang="en-US" altLang="zh-CN" sz="1200" b="1" dirty="0" smtClean="0">
                <a:solidFill>
                  <a:schemeClr val="tx1"/>
                </a:solidFill>
              </a:rPr>
              <a:t>12</a:t>
            </a:r>
            <a:r>
              <a:rPr lang="zh-CN" altLang="zh-CN" sz="1200" b="1" dirty="0">
                <a:solidFill>
                  <a:schemeClr val="tx1"/>
                </a:solidFill>
              </a:rPr>
              <a:t>．下列对原文有关内容的概括和分析，不正确的一项是（</a:t>
            </a:r>
            <a:r>
              <a:rPr lang="en-US" altLang="zh-CN" sz="1200" b="1" dirty="0">
                <a:solidFill>
                  <a:schemeClr val="tx1"/>
                </a:solidFill>
              </a:rPr>
              <a:t>3</a:t>
            </a:r>
            <a:r>
              <a:rPr lang="zh-CN" altLang="zh-CN" sz="1200" b="1" dirty="0">
                <a:solidFill>
                  <a:schemeClr val="tx1"/>
                </a:solidFill>
              </a:rPr>
              <a:t>分）</a:t>
            </a:r>
            <a:endParaRPr lang="zh-CN" altLang="zh-CN" sz="1200" b="1" dirty="0">
              <a:solidFill>
                <a:schemeClr val="tx1"/>
              </a:solidFill>
            </a:endParaRPr>
          </a:p>
          <a:p>
            <a:r>
              <a:rPr lang="en-US" altLang="zh-CN" sz="1200" b="1" dirty="0">
                <a:solidFill>
                  <a:schemeClr val="tx1"/>
                </a:solidFill>
              </a:rPr>
              <a:t>A</a:t>
            </a:r>
            <a:r>
              <a:rPr lang="zh-CN" altLang="zh-CN" sz="1200" b="1" dirty="0">
                <a:solidFill>
                  <a:schemeClr val="tx1"/>
                </a:solidFill>
              </a:rPr>
              <a:t>．</a:t>
            </a:r>
            <a:r>
              <a:rPr lang="zh-CN" altLang="zh-CN" sz="1200" b="1" dirty="0">
                <a:solidFill>
                  <a:schemeClr val="tx1"/>
                </a:solidFill>
                <a:latin typeface="楷体" pitchFamily="49" charset="-122"/>
                <a:ea typeface="楷体" pitchFamily="49" charset="-122"/>
              </a:rPr>
              <a:t>鲁芝自小受苦，仕途少有挫折，他家本为豪族，但幼年失去父亲后，即流离失所；入仕后受到郭淮器重，后又随从曹真出督关右，官职也不断得到升迁。</a:t>
            </a:r>
            <a:endParaRPr lang="zh-CN" altLang="zh-CN" sz="1200" b="1" dirty="0">
              <a:solidFill>
                <a:schemeClr val="tx1"/>
              </a:solidFill>
              <a:latin typeface="楷体" pitchFamily="49" charset="-122"/>
              <a:ea typeface="楷体" pitchFamily="49" charset="-122"/>
            </a:endParaRPr>
          </a:p>
          <a:p>
            <a:r>
              <a:rPr lang="en-US" altLang="zh-CN" sz="1200" b="1" dirty="0">
                <a:solidFill>
                  <a:schemeClr val="tx1"/>
                </a:solidFill>
                <a:latin typeface="楷体" pitchFamily="49" charset="-122"/>
                <a:ea typeface="楷体" pitchFamily="49" charset="-122"/>
              </a:rPr>
              <a:t>B</a:t>
            </a:r>
            <a:r>
              <a:rPr lang="zh-CN" altLang="zh-CN" sz="1200" b="1" dirty="0">
                <a:solidFill>
                  <a:schemeClr val="tx1"/>
                </a:solidFill>
                <a:latin typeface="楷体" pitchFamily="49" charset="-122"/>
                <a:ea typeface="楷体" pitchFamily="49" charset="-122"/>
              </a:rPr>
              <a:t>．鲁芝倾心革新，治政卓有成效。任天水太守时，蜀地饱受侵扰，人口减少，他全力守卫，修建城池，恢复旧境；离开时，天水各族百姓均请求让他留任。</a:t>
            </a:r>
            <a:endParaRPr lang="zh-CN" altLang="zh-CN" sz="1200" b="1" dirty="0">
              <a:solidFill>
                <a:schemeClr val="tx1"/>
              </a:solidFill>
              <a:latin typeface="楷体" pitchFamily="49" charset="-122"/>
              <a:ea typeface="楷体" pitchFamily="49" charset="-122"/>
            </a:endParaRPr>
          </a:p>
          <a:p>
            <a:r>
              <a:rPr lang="en-US" altLang="zh-CN" sz="1200" b="1" dirty="0">
                <a:solidFill>
                  <a:schemeClr val="tx1"/>
                </a:solidFill>
                <a:latin typeface="楷体" pitchFamily="49" charset="-122"/>
                <a:ea typeface="楷体" pitchFamily="49" charset="-122"/>
              </a:rPr>
              <a:t>C</a:t>
            </a:r>
            <a:r>
              <a:rPr lang="zh-CN" altLang="zh-CN" sz="1200" b="1" dirty="0">
                <a:solidFill>
                  <a:schemeClr val="tx1"/>
                </a:solidFill>
                <a:latin typeface="楷体" pitchFamily="49" charset="-122"/>
                <a:ea typeface="楷体" pitchFamily="49" charset="-122"/>
              </a:rPr>
              <a:t>．鲁芝审时度势，进营劝谏曹爽。曹爽辅政时，他在曹手下任四马，曹受到讨伐，他率部下驰援，并提出应对策略，劝曹挟天子以号令四方，然而未被采纳。</a:t>
            </a:r>
            <a:endParaRPr lang="zh-CN" altLang="zh-CN" sz="1200" b="1" dirty="0">
              <a:solidFill>
                <a:schemeClr val="tx1"/>
              </a:solidFill>
              <a:latin typeface="楷体" pitchFamily="49" charset="-122"/>
              <a:ea typeface="楷体" pitchFamily="49" charset="-122"/>
            </a:endParaRPr>
          </a:p>
          <a:p>
            <a:r>
              <a:rPr lang="en-US" altLang="zh-CN" sz="1200" b="1" dirty="0" smtClean="0">
                <a:solidFill>
                  <a:schemeClr val="tx1"/>
                </a:solidFill>
              </a:rPr>
              <a:t>D</a:t>
            </a:r>
            <a:r>
              <a:rPr lang="zh-CN" altLang="zh-CN" sz="1200" b="1" dirty="0" smtClean="0">
                <a:solidFill>
                  <a:schemeClr val="tx1"/>
                </a:solidFill>
              </a:rPr>
              <a:t>．鲁芝洁身自好，深受羊祜推荐。羊祜任车骑将军时辞让说，鲁芝为人清心寡欲，与人和睦又不苟同，任职到老，以礼始终，自己愿意将车骑将军礼让鲁芝。</a:t>
            </a:r>
            <a:endParaRPr lang="zh-CN" altLang="zh-CN" sz="1200" b="1" dirty="0">
              <a:solidFill>
                <a:schemeClr val="tx1"/>
              </a:solidFill>
            </a:endParaRPr>
          </a:p>
          <a:p>
            <a:r>
              <a:rPr lang="en-US" altLang="zh-CN" sz="1200" b="1" dirty="0">
                <a:solidFill>
                  <a:schemeClr val="tx1"/>
                </a:solidFill>
              </a:rPr>
              <a:t>13</a:t>
            </a:r>
            <a:r>
              <a:rPr lang="zh-CN" altLang="zh-CN" sz="1200" b="1" dirty="0">
                <a:solidFill>
                  <a:schemeClr val="tx1"/>
                </a:solidFill>
              </a:rPr>
              <a:t>．把文中画横线的句子翻译成现代汉语。（</a:t>
            </a:r>
            <a:r>
              <a:rPr lang="en-US" altLang="zh-CN" sz="1200" b="1" dirty="0">
                <a:solidFill>
                  <a:schemeClr val="tx1"/>
                </a:solidFill>
              </a:rPr>
              <a:t>10</a:t>
            </a:r>
            <a:r>
              <a:rPr lang="zh-CN" altLang="zh-CN" sz="1200" b="1" dirty="0">
                <a:solidFill>
                  <a:schemeClr val="tx1"/>
                </a:solidFill>
              </a:rPr>
              <a:t>分）</a:t>
            </a:r>
            <a:endParaRPr lang="zh-CN" altLang="zh-CN" sz="1200" b="1" dirty="0">
              <a:solidFill>
                <a:schemeClr val="tx1"/>
              </a:solidFill>
            </a:endParaRPr>
          </a:p>
          <a:p>
            <a:r>
              <a:rPr lang="zh-CN" altLang="zh-CN" sz="1200" b="1" dirty="0">
                <a:solidFill>
                  <a:schemeClr val="tx1"/>
                </a:solidFill>
                <a:latin typeface="楷体" pitchFamily="49" charset="-122"/>
                <a:ea typeface="楷体" pitchFamily="49" charset="-122"/>
              </a:rPr>
              <a:t>（</a:t>
            </a:r>
            <a:r>
              <a:rPr lang="en-US" altLang="zh-CN" sz="1200" b="1" dirty="0">
                <a:solidFill>
                  <a:schemeClr val="tx1"/>
                </a:solidFill>
                <a:latin typeface="楷体" pitchFamily="49" charset="-122"/>
                <a:ea typeface="楷体" pitchFamily="49" charset="-122"/>
              </a:rPr>
              <a:t>1</a:t>
            </a:r>
            <a:r>
              <a:rPr lang="zh-CN" altLang="zh-CN" sz="1200" b="1" dirty="0">
                <a:solidFill>
                  <a:schemeClr val="tx1"/>
                </a:solidFill>
                <a:latin typeface="楷体" pitchFamily="49" charset="-122"/>
                <a:ea typeface="楷体" pitchFamily="49" charset="-122"/>
              </a:rPr>
              <a:t>）诸葛诞以寿春叛，魏帝出征，芝率荆州文武以为先驱。</a:t>
            </a:r>
            <a:endParaRPr lang="zh-CN" altLang="zh-CN" sz="1200" b="1" dirty="0">
              <a:solidFill>
                <a:schemeClr val="tx1"/>
              </a:solidFill>
              <a:latin typeface="楷体" pitchFamily="49" charset="-122"/>
              <a:ea typeface="楷体" pitchFamily="49" charset="-122"/>
            </a:endParaRPr>
          </a:p>
          <a:p>
            <a:r>
              <a:rPr lang="zh-CN" altLang="zh-CN" sz="1200" b="1" dirty="0">
                <a:solidFill>
                  <a:schemeClr val="tx1"/>
                </a:solidFill>
                <a:latin typeface="楷体" pitchFamily="49" charset="-122"/>
                <a:ea typeface="楷体" pitchFamily="49" charset="-122"/>
              </a:rPr>
              <a:t>（</a:t>
            </a:r>
            <a:r>
              <a:rPr lang="en-US" altLang="zh-CN" sz="1200" b="1" dirty="0">
                <a:solidFill>
                  <a:schemeClr val="tx1"/>
                </a:solidFill>
                <a:latin typeface="楷体" pitchFamily="49" charset="-122"/>
                <a:ea typeface="楷体" pitchFamily="49" charset="-122"/>
              </a:rPr>
              <a:t>2</a:t>
            </a:r>
            <a:r>
              <a:rPr lang="zh-CN" altLang="zh-CN" sz="1200" b="1" dirty="0">
                <a:solidFill>
                  <a:schemeClr val="tx1"/>
                </a:solidFill>
                <a:latin typeface="楷体" pitchFamily="49" charset="-122"/>
                <a:ea typeface="楷体" pitchFamily="49" charset="-122"/>
              </a:rPr>
              <a:t>）帝以芝清忠履正，素无居宅，使军兵为作屋五十间</a:t>
            </a:r>
            <a:endParaRPr lang="zh-CN" altLang="zh-CN" sz="1200" b="1" dirty="0">
              <a:solidFill>
                <a:schemeClr val="tx1"/>
              </a:solidFill>
              <a:latin typeface="楷体" pitchFamily="49" charset="-122"/>
              <a:ea typeface="楷体" pitchFamily="49" charset="-122"/>
            </a:endParaRPr>
          </a:p>
          <a:p>
            <a:pPr lvl="0" indent="295275" eaLnBrk="0" fontAlgn="base" hangingPunct="0">
              <a:spcBef>
                <a:spcPct val="0"/>
              </a:spcBef>
              <a:spcAft>
                <a:spcPct val="0"/>
              </a:spcAft>
            </a:pPr>
            <a:endParaRPr lang="zh-CN" altLang="en-US" b="1" dirty="0" smtClean="0">
              <a:solidFill>
                <a:schemeClr val="tx1"/>
              </a:solidFill>
              <a:latin typeface="华文楷体" pitchFamily="2" charset="-122"/>
              <a:ea typeface="华文楷体" pitchFamily="2" charset="-122"/>
              <a:cs typeface="宋体" panose="02010600030101010101" pitchFamily="2" charset="-122"/>
            </a:endParaRPr>
          </a:p>
        </p:txBody>
      </p:sp>
      <p:sp>
        <p:nvSpPr>
          <p:cNvPr id="8" name="圆角矩形 7"/>
          <p:cNvSpPr/>
          <p:nvPr/>
        </p:nvSpPr>
        <p:spPr>
          <a:xfrm>
            <a:off x="3059832" y="0"/>
            <a:ext cx="2016224" cy="6926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FF0000"/>
                </a:solidFill>
                <a:latin typeface="黑体" panose="02010609060101010101" pitchFamily="49" charset="-122"/>
                <a:ea typeface="黑体" panose="02010609060101010101" pitchFamily="49" charset="-122"/>
              </a:rPr>
              <a:t>Ⅰ</a:t>
            </a:r>
            <a:r>
              <a:rPr lang="zh-CN" altLang="en-US" sz="3600" b="1" dirty="0" smtClean="0">
                <a:solidFill>
                  <a:srgbClr val="FF0000"/>
                </a:solidFill>
                <a:latin typeface="黑体" panose="02010609060101010101" pitchFamily="49" charset="-122"/>
                <a:ea typeface="黑体" panose="02010609060101010101" pitchFamily="49" charset="-122"/>
              </a:rPr>
              <a:t>卷</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2" name="圆角矩形 1"/>
          <p:cNvSpPr/>
          <p:nvPr/>
        </p:nvSpPr>
        <p:spPr>
          <a:xfrm>
            <a:off x="611560" y="4365104"/>
            <a:ext cx="2088232"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理解并翻译文中的句子</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sp>
        <p:nvSpPr>
          <p:cNvPr id="3" name="圆角矩形 2"/>
          <p:cNvSpPr/>
          <p:nvPr/>
        </p:nvSpPr>
        <p:spPr>
          <a:xfrm>
            <a:off x="611560" y="3356992"/>
            <a:ext cx="2880320"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理解与现代汉语不同的句式和用法</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7" name="直接箭头连接符 6"/>
          <p:cNvCxnSpPr/>
          <p:nvPr/>
        </p:nvCxnSpPr>
        <p:spPr>
          <a:xfrm flipH="1">
            <a:off x="1877426" y="997252"/>
            <a:ext cx="2448272" cy="22487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2267744" y="997252"/>
            <a:ext cx="2057954" cy="31353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611560" y="4149080"/>
            <a:ext cx="2880320"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了解并掌握常见的古代文化知识</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14" name="直接箭头连接符 13"/>
          <p:cNvCxnSpPr/>
          <p:nvPr/>
        </p:nvCxnSpPr>
        <p:spPr>
          <a:xfrm flipH="1">
            <a:off x="3101562" y="2348880"/>
            <a:ext cx="1224136" cy="17281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611560" y="4869160"/>
            <a:ext cx="1944216"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筛选并整合文中信息</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17" name="直接箭头连接符 16"/>
          <p:cNvCxnSpPr/>
          <p:nvPr/>
        </p:nvCxnSpPr>
        <p:spPr>
          <a:xfrm flipH="1">
            <a:off x="2555776" y="3573016"/>
            <a:ext cx="2062660" cy="12961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611560" y="5085184"/>
            <a:ext cx="2685161"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归纳内容要点，概括中心意思</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21" name="直接箭头连接符 20"/>
          <p:cNvCxnSpPr/>
          <p:nvPr/>
        </p:nvCxnSpPr>
        <p:spPr>
          <a:xfrm flipH="1">
            <a:off x="3296722" y="3573016"/>
            <a:ext cx="1321714" cy="151216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611560" y="2060848"/>
            <a:ext cx="288032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理解常见文言实词在文中的含义</a:t>
            </a:r>
            <a:endParaRPr lang="zh-CN" altLang="en-US" sz="1400" dirty="0">
              <a:solidFill>
                <a:srgbClr val="FF0000"/>
              </a:solidFill>
            </a:endParaRPr>
          </a:p>
        </p:txBody>
      </p:sp>
      <p:cxnSp>
        <p:nvCxnSpPr>
          <p:cNvPr id="24" name="直接箭头连接符 23"/>
          <p:cNvCxnSpPr/>
          <p:nvPr/>
        </p:nvCxnSpPr>
        <p:spPr>
          <a:xfrm flipH="1" flipV="1">
            <a:off x="3296721" y="2348880"/>
            <a:ext cx="2643431" cy="35283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611560" y="2348880"/>
            <a:ext cx="3312368"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理解常见文言虚词在文中的意义和用法</a:t>
            </a:r>
            <a:endParaRPr lang="zh-CN" altLang="en-US" sz="1400" dirty="0">
              <a:solidFill>
                <a:srgbClr val="FF0000"/>
              </a:solidFill>
            </a:endParaRPr>
          </a:p>
        </p:txBody>
      </p:sp>
      <p:cxnSp>
        <p:nvCxnSpPr>
          <p:cNvPr id="27" name="直接箭头连接符 26"/>
          <p:cNvCxnSpPr/>
          <p:nvPr/>
        </p:nvCxnSpPr>
        <p:spPr>
          <a:xfrm flipH="1" flipV="1">
            <a:off x="3851920" y="2636912"/>
            <a:ext cx="2088232" cy="324036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flipV="1">
            <a:off x="2699792" y="4581128"/>
            <a:ext cx="3240360" cy="129614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randombar(horizontal)">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ppt_x"/>
                                          </p:val>
                                        </p:tav>
                                        <p:tav tm="100000">
                                          <p:val>
                                            <p:strVal val="#ppt_x"/>
                                          </p:val>
                                        </p:tav>
                                      </p:tavLst>
                                    </p:anim>
                                    <p:anim calcmode="lin" valueType="num">
                                      <p:cBhvr additive="base">
                                        <p:cTn id="7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500" fill="hold"/>
                                        <p:tgtEl>
                                          <p:spTgt spid="27"/>
                                        </p:tgtEl>
                                        <p:attrNameLst>
                                          <p:attrName>ppt_x</p:attrName>
                                        </p:attrNameLst>
                                      </p:cBhvr>
                                      <p:tavLst>
                                        <p:tav tm="0">
                                          <p:val>
                                            <p:strVal val="#ppt_x"/>
                                          </p:val>
                                        </p:tav>
                                        <p:tav tm="100000">
                                          <p:val>
                                            <p:strVal val="#ppt_x"/>
                                          </p:val>
                                        </p:tav>
                                      </p:tavLst>
                                    </p:anim>
                                    <p:anim calcmode="lin" valueType="num">
                                      <p:cBhvr additive="base">
                                        <p:cTn id="8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500"/>
                                        <p:tgtEl>
                                          <p:spTgt spid="25"/>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ppt_x"/>
                                          </p:val>
                                        </p:tav>
                                        <p:tav tm="100000">
                                          <p:val>
                                            <p:strVal val="#ppt_x"/>
                                          </p:val>
                                        </p:tav>
                                      </p:tavLst>
                                    </p:anim>
                                    <p:anim calcmode="lin" valueType="num">
                                      <p:cBhvr additive="base">
                                        <p:cTn id="9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8" presetClass="emph" presetSubtype="0" fill="hold" grpId="1" nodeType="clickEffect">
                                  <p:stCondLst>
                                    <p:cond delay="0"/>
                                  </p:stCondLst>
                                  <p:childTnLst>
                                    <p:animRot by="21600000">
                                      <p:cBhvr>
                                        <p:cTn id="101"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P spid="2" grpId="1" animBg="1"/>
      <p:bldP spid="3" grpId="0" animBg="1"/>
      <p:bldP spid="12" grpId="0" animBg="1"/>
      <p:bldP spid="15" grpId="0" animBg="1"/>
      <p:bldP spid="19" grpId="0" animBg="1"/>
      <p:bldP spid="22" grpId="0" animBg="1"/>
      <p:bldP spid="2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0" y="620688"/>
            <a:ext cx="4067944" cy="623731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lnSpc>
                <a:spcPts val="2000"/>
              </a:lnSpc>
              <a:spcBef>
                <a:spcPct val="0"/>
              </a:spcBef>
              <a:spcAft>
                <a:spcPct val="0"/>
              </a:spcAft>
            </a:pP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二、古诗文阅读</a:t>
            </a:r>
            <a:endParaRPr lang="zh-CN" altLang="zh-CN" sz="1000"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zh-CN" sz="14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阅读浅易的古代诗文。</a:t>
            </a:r>
            <a:endParaRPr lang="zh-CN"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识记</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默写常见的名句名篇</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理解常见文言实词在文中的含义</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理解常见文言虚词在文中的意义和用法</a:t>
            </a:r>
            <a:endPar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常见文言虚词：而、何、乎、乃、其、且、若、所、为、焉、也、以、因、于、与、则、者、之。</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理解与现代汉语不同的句式和用法</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不同的句式和用法：判断句、被动句、宾语前置、成分省略和词类活用。</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⑷</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了解并掌握常见的古代文化知识</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⑸</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理解并翻译文中的句子</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3.</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分析综合</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筛选并整合文中信息</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归纳内容要点，概括中心意思</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⑶</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分析概括作者在文中的观点态度</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4.</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鉴赏评价</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endParaRPr lang="en-US" altLang="zh-CN"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⑴</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鉴赏文学作品的形象、语言和表达技巧</a:t>
            </a:r>
            <a:endParaRPr lang="zh-CN" altLang="en-US" sz="10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lvl="0" eaLnBrk="0" fontAlgn="base" hangingPunct="0">
              <a:lnSpc>
                <a:spcPts val="2000"/>
              </a:lnSpc>
              <a:spcBef>
                <a:spcPct val="0"/>
              </a:spcBef>
              <a:spcAft>
                <a:spcPct val="0"/>
              </a:spcAft>
            </a:pP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⑵</a:t>
            </a:r>
            <a:r>
              <a:rPr lang="zh-CN" altLang="en-US" sz="1400" b="1"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评价文章的思想内容和作者的观点态度</a:t>
            </a:r>
            <a:endParaRPr lang="zh-CN" altLang="en-US" sz="2400" b="1" dirty="0" smtClean="0">
              <a:solidFill>
                <a:schemeClr val="tx1"/>
              </a:solidFill>
              <a:latin typeface="黑体" panose="02010609060101010101" pitchFamily="49" charset="-122"/>
              <a:ea typeface="黑体" panose="02010609060101010101" pitchFamily="49" charset="-122"/>
              <a:cs typeface="宋体" panose="02010600030101010101" pitchFamily="2" charset="-122"/>
            </a:endParaRPr>
          </a:p>
          <a:p>
            <a:pPr algn="ctr">
              <a:lnSpc>
                <a:spcPts val="2000"/>
              </a:lnSpc>
            </a:pPr>
            <a:endParaRPr lang="zh-CN" altLang="en-US" dirty="0"/>
          </a:p>
        </p:txBody>
      </p:sp>
      <p:sp>
        <p:nvSpPr>
          <p:cNvPr id="5" name="圆角矩形 4"/>
          <p:cNvSpPr/>
          <p:nvPr/>
        </p:nvSpPr>
        <p:spPr>
          <a:xfrm>
            <a:off x="4067944" y="620688"/>
            <a:ext cx="5076056" cy="6237312"/>
          </a:xfrm>
          <a:prstGeom prst="round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b="1" dirty="0">
                <a:solidFill>
                  <a:schemeClr val="tx1"/>
                </a:solidFill>
              </a:rPr>
              <a:t>14</a:t>
            </a:r>
            <a:r>
              <a:rPr lang="zh-CN" altLang="zh-CN" sz="1600" b="1" dirty="0">
                <a:solidFill>
                  <a:schemeClr val="tx1"/>
                </a:solidFill>
              </a:rPr>
              <a:t>．下列对这首诗的赏析，不正确的一项是（</a:t>
            </a:r>
            <a:r>
              <a:rPr lang="en-US" altLang="zh-CN" sz="1600" b="1" dirty="0">
                <a:solidFill>
                  <a:schemeClr val="tx1"/>
                </a:solidFill>
              </a:rPr>
              <a:t>3</a:t>
            </a:r>
            <a:r>
              <a:rPr lang="zh-CN" altLang="zh-CN" sz="1600" b="1" dirty="0">
                <a:solidFill>
                  <a:schemeClr val="tx1"/>
                </a:solidFill>
              </a:rPr>
              <a:t>分）</a:t>
            </a:r>
            <a:endParaRPr lang="zh-CN" altLang="zh-CN" sz="1600" b="1" dirty="0">
              <a:solidFill>
                <a:schemeClr val="tx1"/>
              </a:solidFill>
            </a:endParaRPr>
          </a:p>
          <a:p>
            <a:r>
              <a:rPr lang="en-US" altLang="zh-CN" sz="1600" b="1" dirty="0">
                <a:solidFill>
                  <a:schemeClr val="tx1"/>
                </a:solidFill>
                <a:latin typeface="楷体" pitchFamily="49" charset="-122"/>
                <a:ea typeface="楷体" pitchFamily="49" charset="-122"/>
              </a:rPr>
              <a:t>A</a:t>
            </a:r>
            <a:r>
              <a:rPr lang="zh-CN" altLang="zh-CN" sz="1600" b="1" dirty="0">
                <a:solidFill>
                  <a:schemeClr val="tx1"/>
                </a:solidFill>
                <a:latin typeface="楷体" pitchFamily="49" charset="-122"/>
                <a:ea typeface="楷体" pitchFamily="49" charset="-122"/>
              </a:rPr>
              <a:t>．弯弓射鸿、麻衣冲风、饮酒高歌都是诗人排解心头苦闷与抑郁的方式。</a:t>
            </a:r>
            <a:endParaRPr lang="zh-CN" altLang="zh-CN" sz="1600" b="1" dirty="0">
              <a:solidFill>
                <a:schemeClr val="tx1"/>
              </a:solidFill>
              <a:latin typeface="楷体" pitchFamily="49" charset="-122"/>
              <a:ea typeface="楷体" pitchFamily="49" charset="-122"/>
            </a:endParaRPr>
          </a:p>
          <a:p>
            <a:r>
              <a:rPr lang="en-US" altLang="zh-CN" sz="1600" b="1" dirty="0">
                <a:solidFill>
                  <a:schemeClr val="tx1"/>
                </a:solidFill>
                <a:latin typeface="楷体" pitchFamily="49" charset="-122"/>
                <a:ea typeface="楷体" pitchFamily="49" charset="-122"/>
              </a:rPr>
              <a:t>B</a:t>
            </a:r>
            <a:r>
              <a:rPr lang="zh-CN" altLang="zh-CN" sz="1600" b="1" dirty="0">
                <a:solidFill>
                  <a:schemeClr val="tx1"/>
                </a:solidFill>
                <a:latin typeface="楷体" pitchFamily="49" charset="-122"/>
                <a:ea typeface="楷体" pitchFamily="49" charset="-122"/>
              </a:rPr>
              <a:t>．诗人虽不得不接受生活贫穷的命运，但意志并不消沉，气概仍然豪迈。</a:t>
            </a:r>
            <a:endParaRPr lang="zh-CN" altLang="zh-CN" sz="1600" b="1" dirty="0">
              <a:solidFill>
                <a:schemeClr val="tx1"/>
              </a:solidFill>
              <a:latin typeface="楷体" pitchFamily="49" charset="-122"/>
              <a:ea typeface="楷体" pitchFamily="49" charset="-122"/>
            </a:endParaRPr>
          </a:p>
          <a:p>
            <a:r>
              <a:rPr lang="en-US" altLang="zh-CN" sz="1600" b="1" dirty="0">
                <a:solidFill>
                  <a:schemeClr val="tx1"/>
                </a:solidFill>
                <a:latin typeface="楷体" pitchFamily="49" charset="-122"/>
                <a:ea typeface="楷体" pitchFamily="49" charset="-122"/>
              </a:rPr>
              <a:t>C</a:t>
            </a:r>
            <a:r>
              <a:rPr lang="zh-CN" altLang="zh-CN" sz="1600" b="1" dirty="0">
                <a:solidFill>
                  <a:schemeClr val="tx1"/>
                </a:solidFill>
                <a:latin typeface="楷体" pitchFamily="49" charset="-122"/>
                <a:ea typeface="楷体" pitchFamily="49" charset="-122"/>
              </a:rPr>
              <a:t>．诗中形容春柳的方式与韩愈《早春呈水部张十八员外》相同，较为常见。</a:t>
            </a:r>
            <a:endParaRPr lang="zh-CN" altLang="zh-CN" sz="1600" b="1" dirty="0">
              <a:solidFill>
                <a:schemeClr val="tx1"/>
              </a:solidFill>
              <a:latin typeface="楷体" pitchFamily="49" charset="-122"/>
              <a:ea typeface="楷体" pitchFamily="49" charset="-122"/>
            </a:endParaRPr>
          </a:p>
          <a:p>
            <a:r>
              <a:rPr lang="en-US" altLang="zh-CN" sz="1600" b="1" dirty="0">
                <a:solidFill>
                  <a:schemeClr val="tx1"/>
                </a:solidFill>
                <a:latin typeface="楷体" pitchFamily="49" charset="-122"/>
                <a:ea typeface="楷体" pitchFamily="49" charset="-122"/>
              </a:rPr>
              <a:t>D</a:t>
            </a:r>
            <a:r>
              <a:rPr lang="zh-CN" altLang="zh-CN" sz="1600" b="1" dirty="0">
                <a:solidFill>
                  <a:schemeClr val="tx1"/>
                </a:solidFill>
                <a:latin typeface="楷体" pitchFamily="49" charset="-122"/>
                <a:ea typeface="楷体" pitchFamily="49" charset="-122"/>
              </a:rPr>
              <a:t>．本诗前半描写场景，后半感事抒怀，描写与抒情紧密关联，脉络清晰。</a:t>
            </a:r>
            <a:endParaRPr lang="zh-CN" altLang="zh-CN" sz="1600" b="1" dirty="0">
              <a:solidFill>
                <a:schemeClr val="tx1"/>
              </a:solidFill>
              <a:latin typeface="楷体" pitchFamily="49" charset="-122"/>
              <a:ea typeface="楷体" pitchFamily="49" charset="-122"/>
            </a:endParaRPr>
          </a:p>
          <a:p>
            <a:r>
              <a:rPr lang="en-US" altLang="zh-CN" sz="1600" b="1" dirty="0">
                <a:solidFill>
                  <a:schemeClr val="tx1"/>
                </a:solidFill>
              </a:rPr>
              <a:t>15</a:t>
            </a:r>
            <a:r>
              <a:rPr lang="zh-CN" altLang="zh-CN" sz="1600" b="1" dirty="0">
                <a:solidFill>
                  <a:schemeClr val="tx1"/>
                </a:solidFill>
              </a:rPr>
              <a:t>．诗的最后两句有何含意？请简要分析。（</a:t>
            </a:r>
            <a:r>
              <a:rPr lang="en-US" altLang="zh-CN" sz="1600" b="1" dirty="0">
                <a:solidFill>
                  <a:schemeClr val="tx1"/>
                </a:solidFill>
              </a:rPr>
              <a:t>6</a:t>
            </a:r>
            <a:r>
              <a:rPr lang="zh-CN" altLang="zh-CN" sz="1600" b="1" dirty="0">
                <a:solidFill>
                  <a:schemeClr val="tx1"/>
                </a:solidFill>
              </a:rPr>
              <a:t>分</a:t>
            </a:r>
            <a:r>
              <a:rPr lang="zh-CN" altLang="zh-CN" sz="1600" b="1" dirty="0" smtClean="0">
                <a:solidFill>
                  <a:schemeClr val="tx1"/>
                </a:solidFill>
              </a:rPr>
              <a:t>）</a:t>
            </a:r>
            <a:endParaRPr lang="en-US" altLang="zh-CN" sz="1600" b="1" dirty="0" smtClean="0">
              <a:solidFill>
                <a:schemeClr val="tx1"/>
              </a:solidFill>
            </a:endParaRPr>
          </a:p>
          <a:p>
            <a:r>
              <a:rPr lang="en-US" altLang="zh-CN" sz="1600" b="1" dirty="0" smtClean="0">
                <a:solidFill>
                  <a:schemeClr val="tx1"/>
                </a:solidFill>
              </a:rPr>
              <a:t>16</a:t>
            </a:r>
            <a:r>
              <a:rPr lang="zh-CN" altLang="zh-CN" sz="1600" b="1" dirty="0">
                <a:solidFill>
                  <a:schemeClr val="tx1"/>
                </a:solidFill>
              </a:rPr>
              <a:t>．补写出下列句子中的空缺部分。（</a:t>
            </a:r>
            <a:r>
              <a:rPr lang="en-US" altLang="zh-CN" sz="1600" b="1" dirty="0">
                <a:solidFill>
                  <a:schemeClr val="tx1"/>
                </a:solidFill>
              </a:rPr>
              <a:t>6</a:t>
            </a:r>
            <a:r>
              <a:rPr lang="zh-CN" altLang="zh-CN" sz="1600" b="1" dirty="0">
                <a:solidFill>
                  <a:schemeClr val="tx1"/>
                </a:solidFill>
              </a:rPr>
              <a:t>分）</a:t>
            </a:r>
            <a:endParaRPr lang="zh-CN" altLang="zh-CN" sz="1600" b="1" dirty="0">
              <a:solidFill>
                <a:schemeClr val="tx1"/>
              </a:solidFill>
            </a:endParaRPr>
          </a:p>
          <a:p>
            <a:r>
              <a:rPr lang="zh-CN" altLang="zh-CN" sz="1600" b="1" dirty="0">
                <a:solidFill>
                  <a:schemeClr val="tx1"/>
                </a:solidFill>
              </a:rPr>
              <a:t>（</a:t>
            </a:r>
            <a:r>
              <a:rPr lang="en-US" altLang="zh-CN" sz="1600" b="1" dirty="0">
                <a:solidFill>
                  <a:schemeClr val="tx1"/>
                </a:solidFill>
                <a:latin typeface="楷体" pitchFamily="49" charset="-122"/>
                <a:ea typeface="楷体" pitchFamily="49" charset="-122"/>
              </a:rPr>
              <a:t>1</a:t>
            </a:r>
            <a:r>
              <a:rPr lang="zh-CN" altLang="zh-CN" sz="1600" b="1" dirty="0">
                <a:solidFill>
                  <a:schemeClr val="tx1"/>
                </a:solidFill>
                <a:latin typeface="楷体" pitchFamily="49" charset="-122"/>
                <a:ea typeface="楷体" pitchFamily="49" charset="-122"/>
              </a:rPr>
              <a:t>）《论语</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为政》中</a:t>
            </a:r>
            <a:r>
              <a:rPr lang="en-US"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zh-CN"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两句指出，成为教师的条件是温习学过的知识进而又能从中获得新的理解与体会。</a:t>
            </a:r>
            <a:endParaRPr lang="zh-CN" altLang="zh-CN" sz="1600" b="1" dirty="0">
              <a:solidFill>
                <a:schemeClr val="tx1"/>
              </a:solidFill>
              <a:latin typeface="楷体" pitchFamily="49" charset="-122"/>
              <a:ea typeface="楷体" pitchFamily="49" charset="-122"/>
            </a:endParaRPr>
          </a:p>
          <a:p>
            <a:r>
              <a:rPr lang="zh-CN" altLang="zh-CN" sz="1600" b="1" dirty="0">
                <a:solidFill>
                  <a:schemeClr val="tx1"/>
                </a:solidFill>
                <a:latin typeface="楷体" pitchFamily="49" charset="-122"/>
                <a:ea typeface="楷体" pitchFamily="49" charset="-122"/>
              </a:rPr>
              <a:t>（</a:t>
            </a:r>
            <a:r>
              <a:rPr lang="en-US" altLang="zh-CN" sz="1600" b="1" dirty="0">
                <a:solidFill>
                  <a:schemeClr val="tx1"/>
                </a:solidFill>
                <a:latin typeface="楷体" pitchFamily="49" charset="-122"/>
                <a:ea typeface="楷体" pitchFamily="49" charset="-122"/>
              </a:rPr>
              <a:t>2</a:t>
            </a:r>
            <a:r>
              <a:rPr lang="zh-CN" altLang="zh-CN" sz="1600" b="1" dirty="0">
                <a:solidFill>
                  <a:schemeClr val="tx1"/>
                </a:solidFill>
                <a:latin typeface="楷体" pitchFamily="49" charset="-122"/>
                <a:ea typeface="楷体" pitchFamily="49" charset="-122"/>
              </a:rPr>
              <a:t>）韩愈的《师说》是写给少年李蟠的。文末所说的</a:t>
            </a:r>
            <a:r>
              <a:rPr lang="en-US"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，点出李蟠的文章爱好，而</a:t>
            </a:r>
            <a:r>
              <a:rPr lang="en-US"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，则说明了李蟠的儒学素养。</a:t>
            </a:r>
            <a:endParaRPr lang="zh-CN" altLang="zh-CN" sz="1600" b="1" dirty="0">
              <a:solidFill>
                <a:schemeClr val="tx1"/>
              </a:solidFill>
              <a:latin typeface="楷体" pitchFamily="49" charset="-122"/>
              <a:ea typeface="楷体" pitchFamily="49" charset="-122"/>
            </a:endParaRPr>
          </a:p>
          <a:p>
            <a:r>
              <a:rPr lang="zh-CN" altLang="zh-CN" sz="1600" b="1" dirty="0">
                <a:solidFill>
                  <a:schemeClr val="tx1"/>
                </a:solidFill>
                <a:latin typeface="楷体" pitchFamily="49" charset="-122"/>
                <a:ea typeface="楷体" pitchFamily="49" charset="-122"/>
              </a:rPr>
              <a:t>（</a:t>
            </a:r>
            <a:r>
              <a:rPr lang="en-US" altLang="zh-CN" sz="1600" b="1" dirty="0">
                <a:solidFill>
                  <a:schemeClr val="tx1"/>
                </a:solidFill>
                <a:latin typeface="楷体" pitchFamily="49" charset="-122"/>
                <a:ea typeface="楷体" pitchFamily="49" charset="-122"/>
              </a:rPr>
              <a:t>3</a:t>
            </a:r>
            <a:r>
              <a:rPr lang="zh-CN" altLang="zh-CN" sz="1600" b="1" dirty="0">
                <a:solidFill>
                  <a:schemeClr val="tx1"/>
                </a:solidFill>
                <a:latin typeface="楷体" pitchFamily="49" charset="-122"/>
                <a:ea typeface="楷体" pitchFamily="49" charset="-122"/>
              </a:rPr>
              <a:t>）苏轼《念奴娇（大江东去）》中</a:t>
            </a:r>
            <a:r>
              <a:rPr lang="en-US"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一句，写的是周瑜的儒将装束。</a:t>
            </a:r>
            <a:r>
              <a:rPr lang="en-US" altLang="zh-CN" sz="1600" b="1" dirty="0">
                <a:solidFill>
                  <a:schemeClr val="tx1"/>
                </a:solidFill>
                <a:latin typeface="楷体" pitchFamily="49" charset="-122"/>
                <a:ea typeface="楷体" pitchFamily="49" charset="-122"/>
              </a:rPr>
              <a:t>“</a:t>
            </a:r>
            <a:r>
              <a:rPr lang="en-US" altLang="zh-CN" sz="1600" b="1" u="sng" dirty="0">
                <a:solidFill>
                  <a:schemeClr val="tx1"/>
                </a:solidFill>
                <a:latin typeface="楷体" pitchFamily="49" charset="-122"/>
                <a:ea typeface="楷体" pitchFamily="49" charset="-122"/>
              </a:rPr>
              <a:t>		</a:t>
            </a:r>
            <a:r>
              <a:rPr lang="en-US" altLang="zh-CN" sz="1600" b="1" dirty="0">
                <a:solidFill>
                  <a:schemeClr val="tx1"/>
                </a:solidFill>
                <a:latin typeface="楷体" pitchFamily="49" charset="-122"/>
                <a:ea typeface="楷体" pitchFamily="49" charset="-122"/>
              </a:rPr>
              <a:t>”</a:t>
            </a:r>
            <a:r>
              <a:rPr lang="zh-CN" altLang="zh-CN" sz="1600" b="1" dirty="0">
                <a:solidFill>
                  <a:schemeClr val="tx1"/>
                </a:solidFill>
                <a:latin typeface="楷体" pitchFamily="49" charset="-122"/>
                <a:ea typeface="楷体" pitchFamily="49" charset="-122"/>
              </a:rPr>
              <a:t>一句，表明了周瑜的赫赫战功。</a:t>
            </a:r>
            <a:endParaRPr lang="zh-CN" altLang="zh-CN" sz="1600" b="1" dirty="0">
              <a:solidFill>
                <a:schemeClr val="tx1"/>
              </a:solidFill>
              <a:latin typeface="楷体" pitchFamily="49" charset="-122"/>
              <a:ea typeface="楷体" pitchFamily="49" charset="-122"/>
            </a:endParaRPr>
          </a:p>
        </p:txBody>
      </p:sp>
      <p:sp>
        <p:nvSpPr>
          <p:cNvPr id="6" name="圆角矩形 5"/>
          <p:cNvSpPr/>
          <p:nvPr/>
        </p:nvSpPr>
        <p:spPr>
          <a:xfrm>
            <a:off x="683568" y="5877272"/>
            <a:ext cx="3240360"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鉴赏文学作品的形象、语言和表达技巧</a:t>
            </a:r>
            <a:endParaRPr lang="zh-CN" altLang="en-US" sz="10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8" name="直接箭头连接符 7"/>
          <p:cNvCxnSpPr/>
          <p:nvPr/>
        </p:nvCxnSpPr>
        <p:spPr>
          <a:xfrm flipH="1">
            <a:off x="2627784" y="1088740"/>
            <a:ext cx="3528392" cy="478853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圆角矩形 9"/>
          <p:cNvSpPr/>
          <p:nvPr/>
        </p:nvSpPr>
        <p:spPr>
          <a:xfrm>
            <a:off x="683568" y="6093296"/>
            <a:ext cx="3240360" cy="28803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lnSpc>
                <a:spcPts val="2000"/>
              </a:lnSpc>
              <a:spcBef>
                <a:spcPct val="0"/>
              </a:spcBef>
              <a:spcAft>
                <a:spcPct val="0"/>
              </a:spcAft>
            </a:pP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评价文章的思想内容和作者的观点</a:t>
            </a:r>
            <a:r>
              <a:rPr lang="zh-CN" altLang="en-US" sz="1400" b="1" dirty="0" smtClean="0">
                <a:solidFill>
                  <a:srgbClr val="FF0000"/>
                </a:solidFill>
                <a:latin typeface="黑体" panose="02010609060101010101" pitchFamily="49" charset="-122"/>
                <a:ea typeface="黑体" panose="02010609060101010101" pitchFamily="49" charset="-122"/>
                <a:cs typeface="宋体" panose="02010600030101010101" pitchFamily="2" charset="-122"/>
              </a:rPr>
              <a:t>态度</a:t>
            </a:r>
            <a:endParaRPr lang="zh-CN" altLang="en-US" sz="2400" b="1" dirty="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cxnSp>
        <p:nvCxnSpPr>
          <p:cNvPr id="12" name="直接箭头连接符 11"/>
          <p:cNvCxnSpPr/>
          <p:nvPr/>
        </p:nvCxnSpPr>
        <p:spPr>
          <a:xfrm flipH="1">
            <a:off x="3131840" y="1088740"/>
            <a:ext cx="3024336" cy="468052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3131840" y="3483006"/>
            <a:ext cx="2088232" cy="239426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67544" y="1556792"/>
            <a:ext cx="1836204" cy="21602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FF0000"/>
                </a:solidFill>
                <a:latin typeface="黑体" panose="02010609060101010101" pitchFamily="49" charset="-122"/>
                <a:ea typeface="黑体" panose="02010609060101010101" pitchFamily="49" charset="-122"/>
                <a:cs typeface="宋体" panose="02010600030101010101" pitchFamily="2" charset="-122"/>
              </a:rPr>
              <a:t>默写常见的名句名篇</a:t>
            </a:r>
            <a:endParaRPr lang="zh-CN" altLang="en-US" sz="1400" dirty="0">
              <a:solidFill>
                <a:srgbClr val="FF0000"/>
              </a:solidFill>
            </a:endParaRPr>
          </a:p>
        </p:txBody>
      </p:sp>
      <p:cxnSp>
        <p:nvCxnSpPr>
          <p:cNvPr id="17" name="直接箭头连接符 16"/>
          <p:cNvCxnSpPr/>
          <p:nvPr/>
        </p:nvCxnSpPr>
        <p:spPr>
          <a:xfrm flipH="1" flipV="1">
            <a:off x="2303748" y="1772816"/>
            <a:ext cx="3852428" cy="187220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3059832" y="0"/>
            <a:ext cx="2016224" cy="6926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FF0000"/>
                </a:solidFill>
                <a:latin typeface="黑体" panose="02010609060101010101" pitchFamily="49" charset="-122"/>
                <a:ea typeface="黑体" panose="02010609060101010101" pitchFamily="49" charset="-122"/>
              </a:rPr>
              <a:t>Ⅰ</a:t>
            </a:r>
            <a:r>
              <a:rPr lang="zh-CN" altLang="en-US" sz="3600" b="1" dirty="0" smtClean="0">
                <a:solidFill>
                  <a:srgbClr val="FF0000"/>
                </a:solidFill>
                <a:latin typeface="黑体" panose="02010609060101010101" pitchFamily="49" charset="-122"/>
                <a:ea typeface="黑体" panose="02010609060101010101" pitchFamily="49" charset="-122"/>
              </a:rPr>
              <a:t>卷</a:t>
            </a:r>
            <a:endParaRPr lang="zh-CN" altLang="en-US" sz="3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grpId="1" nodeType="clickEffect">
                                  <p:stCondLst>
                                    <p:cond delay="0"/>
                                  </p:stCondLst>
                                  <p:childTnLst>
                                    <p:animRot by="21600000">
                                      <p:cBhvr>
                                        <p:cTn id="46" dur="2000" fill="hold"/>
                                        <p:tgtEl>
                                          <p:spTgt spid="6"/>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6" grpId="1" animBg="1"/>
      <p:bldP spid="10" grpId="0" animBg="1"/>
      <p:bldP spid="1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3" name="内容占位符 2"/>
          <p:cNvSpPr>
            <a:spLocks noGrp="1"/>
          </p:cNvSpPr>
          <p:nvPr>
            <p:ph idx="1"/>
          </p:nvPr>
        </p:nvSpPr>
        <p:spPr>
          <a:xfrm>
            <a:off x="323528" y="1124744"/>
            <a:ext cx="8568952" cy="4813995"/>
          </a:xfrm>
        </p:spPr>
        <p:txBody>
          <a:bodyPr>
            <a:normAutofit/>
          </a:bodyPr>
          <a:lstStyle/>
          <a:p>
            <a:r>
              <a:rPr lang="en-US" altLang="zh-CN" b="1" dirty="0" smtClean="0">
                <a:solidFill>
                  <a:srgbClr val="0000FF"/>
                </a:solidFill>
                <a:latin typeface="黑体" panose="02010609060101010101" pitchFamily="49" charset="-122"/>
                <a:ea typeface="黑体" panose="02010609060101010101" pitchFamily="49" charset="-122"/>
              </a:rPr>
              <a:t>㈡</a:t>
            </a:r>
            <a:r>
              <a:rPr lang="zh-CN" altLang="en-US" b="1" dirty="0" smtClean="0">
                <a:solidFill>
                  <a:srgbClr val="0000FF"/>
                </a:solidFill>
                <a:latin typeface="黑体" panose="02010609060101010101" pitchFamily="49" charset="-122"/>
                <a:ea typeface="黑体" panose="02010609060101010101" pitchFamily="49" charset="-122"/>
              </a:rPr>
              <a:t>制定一个切合实际的复习计划</a:t>
            </a:r>
            <a:endParaRPr lang="en-US" altLang="zh-CN" b="1" dirty="0" smtClean="0">
              <a:solidFill>
                <a:srgbClr val="0000FF"/>
              </a:solidFill>
              <a:latin typeface="黑体" panose="02010609060101010101" pitchFamily="49" charset="-122"/>
              <a:ea typeface="黑体" panose="02010609060101010101" pitchFamily="49" charset="-122"/>
            </a:endParaRPr>
          </a:p>
          <a:p>
            <a:r>
              <a:rPr lang="zh-CN" altLang="en-US" dirty="0" smtClean="0">
                <a:latin typeface="黑体" panose="02010609060101010101" pitchFamily="49" charset="-122"/>
                <a:ea typeface="黑体" panose="02010609060101010101" pitchFamily="49" charset="-122"/>
              </a:rPr>
              <a:t>可以把复习内容分成几条线，如：现代文阅读，古诗文阅读，语言运用和作文。三线并举，各有侧重。</a:t>
            </a:r>
            <a:endParaRPr lang="en-US" altLang="zh-CN" dirty="0" smtClean="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把</a:t>
            </a:r>
            <a:r>
              <a:rPr lang="zh-CN" altLang="en-US" dirty="0" smtClean="0">
                <a:latin typeface="黑体" panose="02010609060101010101" pitchFamily="49" charset="-122"/>
                <a:ea typeface="黑体" panose="02010609060101010101" pitchFamily="49" charset="-122"/>
              </a:rPr>
              <a:t>复习计划分成三个轮次，如：</a:t>
            </a:r>
            <a:r>
              <a:rPr lang="en-US" altLang="zh-CN" dirty="0" smtClean="0">
                <a:latin typeface="黑体" panose="02010609060101010101" pitchFamily="49" charset="-122"/>
                <a:ea typeface="黑体" panose="02010609060101010101" pitchFamily="49" charset="-122"/>
              </a:rPr>
              <a:t>2018</a:t>
            </a:r>
            <a:r>
              <a:rPr lang="zh-CN" altLang="en-US" dirty="0" smtClean="0">
                <a:latin typeface="黑体" panose="02010609060101010101" pitchFamily="49" charset="-122"/>
                <a:ea typeface="黑体" panose="02010609060101010101" pitchFamily="49" charset="-122"/>
              </a:rPr>
              <a:t>年８月</a:t>
            </a:r>
            <a:r>
              <a:rPr lang="en-US" altLang="zh-CN" dirty="0" smtClean="0">
                <a:latin typeface="黑体" panose="02010609060101010101" pitchFamily="49" charset="-122"/>
                <a:ea typeface="黑体" panose="02010609060101010101" pitchFamily="49" charset="-122"/>
              </a:rPr>
              <a:t>—2019</a:t>
            </a:r>
            <a:r>
              <a:rPr lang="zh-CN" altLang="en-US" dirty="0" smtClean="0">
                <a:latin typeface="黑体" panose="02010609060101010101" pitchFamily="49" charset="-122"/>
                <a:ea typeface="黑体" panose="02010609060101010101" pitchFamily="49" charset="-122"/>
              </a:rPr>
              <a:t>年</a:t>
            </a:r>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月完成一轮复习（全面复习，夯实基础与能力），</a:t>
            </a:r>
            <a:r>
              <a:rPr lang="en-US" altLang="zh-CN" dirty="0" smtClean="0">
                <a:latin typeface="黑体" panose="02010609060101010101" pitchFamily="49" charset="-122"/>
                <a:ea typeface="黑体" panose="02010609060101010101" pitchFamily="49" charset="-122"/>
              </a:rPr>
              <a:t>2019</a:t>
            </a:r>
            <a:r>
              <a:rPr lang="zh-CN" altLang="en-US" dirty="0" smtClean="0">
                <a:latin typeface="黑体" panose="02010609060101010101" pitchFamily="49" charset="-122"/>
                <a:ea typeface="黑体" panose="02010609060101010101" pitchFamily="49" charset="-122"/>
              </a:rPr>
              <a:t>年</a:t>
            </a:r>
            <a:r>
              <a:rPr lang="en-US" altLang="zh-CN" dirty="0" smtClean="0">
                <a:latin typeface="黑体" panose="02010609060101010101" pitchFamily="49" charset="-122"/>
                <a:ea typeface="黑体" panose="02010609060101010101" pitchFamily="49" charset="-122"/>
              </a:rPr>
              <a:t>3-5</a:t>
            </a:r>
            <a:r>
              <a:rPr lang="zh-CN" altLang="en-US" dirty="0" smtClean="0">
                <a:latin typeface="黑体" panose="02010609060101010101" pitchFamily="49" charset="-122"/>
                <a:ea typeface="黑体" panose="02010609060101010101" pitchFamily="49" charset="-122"/>
              </a:rPr>
              <a:t>月，完成二轮复习（重点内容强调），</a:t>
            </a:r>
            <a:r>
              <a:rPr lang="en-US" altLang="zh-CN" dirty="0" smtClean="0">
                <a:latin typeface="黑体" panose="02010609060101010101" pitchFamily="49" charset="-122"/>
                <a:ea typeface="黑体" panose="02010609060101010101" pitchFamily="49" charset="-122"/>
              </a:rPr>
              <a:t>2019</a:t>
            </a:r>
            <a:r>
              <a:rPr lang="zh-CN" altLang="en-US" dirty="0" smtClean="0">
                <a:latin typeface="黑体" panose="02010609060101010101" pitchFamily="49" charset="-122"/>
                <a:ea typeface="黑体" panose="02010609060101010101" pitchFamily="49" charset="-122"/>
              </a:rPr>
              <a:t>年</a:t>
            </a:r>
            <a:r>
              <a:rPr lang="en-US" altLang="zh-CN" dirty="0" smtClean="0">
                <a:latin typeface="黑体" panose="02010609060101010101" pitchFamily="49" charset="-122"/>
                <a:ea typeface="黑体" panose="02010609060101010101" pitchFamily="49" charset="-122"/>
              </a:rPr>
              <a:t>6</a:t>
            </a:r>
            <a:r>
              <a:rPr lang="zh-CN" altLang="en-US" dirty="0" smtClean="0">
                <a:latin typeface="黑体" panose="02010609060101010101" pitchFamily="49" charset="-122"/>
                <a:ea typeface="黑体" panose="02010609060101010101" pitchFamily="49" charset="-122"/>
              </a:rPr>
              <a:t>月，完成三轮复习（查漏补缺）。</a:t>
            </a:r>
            <a:endParaRPr lang="zh-CN" altLang="en-US"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3" name="内容占位符 2"/>
          <p:cNvSpPr>
            <a:spLocks noGrp="1"/>
          </p:cNvSpPr>
          <p:nvPr>
            <p:ph idx="1"/>
          </p:nvPr>
        </p:nvSpPr>
        <p:spPr>
          <a:xfrm>
            <a:off x="323528" y="980728"/>
            <a:ext cx="8568952" cy="5184576"/>
          </a:xfrm>
        </p:spPr>
        <p:txBody>
          <a:bodyPr>
            <a:normAutofit/>
          </a:bodyPr>
          <a:lstStyle/>
          <a:p>
            <a:r>
              <a:rPr lang="en-US" altLang="zh-CN" b="1" dirty="0" smtClean="0">
                <a:solidFill>
                  <a:srgbClr val="0000FF"/>
                </a:solidFill>
                <a:latin typeface="黑体" panose="02010609060101010101" pitchFamily="49" charset="-122"/>
                <a:ea typeface="黑体" panose="02010609060101010101" pitchFamily="49" charset="-122"/>
              </a:rPr>
              <a:t>㈡</a:t>
            </a:r>
            <a:r>
              <a:rPr lang="zh-CN" altLang="en-US" b="1" dirty="0" smtClean="0">
                <a:solidFill>
                  <a:srgbClr val="0000FF"/>
                </a:solidFill>
                <a:latin typeface="黑体" panose="02010609060101010101" pitchFamily="49" charset="-122"/>
                <a:ea typeface="黑体" panose="02010609060101010101" pitchFamily="49" charset="-122"/>
              </a:rPr>
              <a:t>制定一个切合实际的复习计划</a:t>
            </a:r>
            <a:endParaRPr lang="en-US" altLang="zh-CN" b="1" dirty="0" smtClean="0">
              <a:solidFill>
                <a:srgbClr val="0000FF"/>
              </a:solidFill>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精心设计每一周的复习内容，克服复习的随意性与盲目性。</a:t>
            </a:r>
            <a:endParaRPr lang="zh-CN" altLang="en-US" sz="2400" dirty="0">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39551" y="1988840"/>
            <a:ext cx="8136905" cy="4869160"/>
          </a:xfrm>
          <a:prstGeom prst="rect">
            <a:avLst/>
          </a:prstGeom>
        </p:spPr>
        <p:style>
          <a:lnRef idx="1">
            <a:schemeClr val="accent5"/>
          </a:lnRef>
          <a:fillRef idx="2">
            <a:schemeClr val="accent5"/>
          </a:fillRef>
          <a:effectRef idx="1">
            <a:schemeClr val="accent5"/>
          </a:effectRef>
          <a:fontRef idx="minor">
            <a:schemeClr val="dk1"/>
          </a:fontRef>
        </p:style>
      </p:pic>
      <p:sp>
        <p:nvSpPr>
          <p:cNvPr id="6" name="右大括号 5"/>
          <p:cNvSpPr/>
          <p:nvPr/>
        </p:nvSpPr>
        <p:spPr>
          <a:xfrm>
            <a:off x="9468544" y="4077072"/>
            <a:ext cx="155448" cy="914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80728"/>
            <a:ext cx="8640960" cy="5616624"/>
          </a:xfrm>
        </p:spPr>
        <p:txBody>
          <a:bodyPr>
            <a:normAutofit fontScale="70000" lnSpcReduction="20000"/>
          </a:bodyPr>
          <a:lstStyle/>
          <a:p>
            <a:r>
              <a:rPr lang="zh-CN" altLang="en-US" b="1" dirty="0" smtClean="0">
                <a:solidFill>
                  <a:srgbClr val="0000FF"/>
                </a:solidFill>
                <a:latin typeface="华文中宋" panose="02010600040101010101" pitchFamily="2" charset="-122"/>
                <a:ea typeface="华文中宋" panose="02010600040101010101" pitchFamily="2" charset="-122"/>
              </a:rPr>
              <a:t>文言文复习</a:t>
            </a:r>
            <a:r>
              <a:rPr lang="en-US" altLang="zh-CN" b="1" dirty="0" smtClean="0">
                <a:solidFill>
                  <a:srgbClr val="0000FF"/>
                </a:solidFill>
                <a:latin typeface="华文中宋" panose="02010600040101010101" pitchFamily="2" charset="-122"/>
                <a:ea typeface="华文中宋" panose="02010600040101010101" pitchFamily="2" charset="-122"/>
              </a:rPr>
              <a:t>:</a:t>
            </a:r>
            <a:endParaRPr lang="en-US" altLang="zh-CN" b="1" dirty="0" smtClean="0">
              <a:solidFill>
                <a:srgbClr val="0000FF"/>
              </a:solidFill>
              <a:latin typeface="华文中宋" panose="02010600040101010101" pitchFamily="2" charset="-122"/>
              <a:ea typeface="华文中宋" panose="02010600040101010101" pitchFamily="2" charset="-122"/>
            </a:endParaRPr>
          </a:p>
          <a:p>
            <a:r>
              <a:rPr lang="en-US" altLang="zh-CN" b="1" dirty="0" smtClean="0">
                <a:solidFill>
                  <a:schemeClr val="accent6">
                    <a:lumMod val="75000"/>
                  </a:schemeClr>
                </a:solidFill>
              </a:rPr>
              <a:t>⒈</a:t>
            </a:r>
            <a:r>
              <a:rPr lang="zh-CN" altLang="en-US" b="1" dirty="0" smtClean="0">
                <a:solidFill>
                  <a:schemeClr val="accent6">
                    <a:lumMod val="75000"/>
                  </a:schemeClr>
                </a:solidFill>
              </a:rPr>
              <a:t>写人叙事类</a:t>
            </a:r>
            <a:r>
              <a:rPr lang="en-US" altLang="zh-CN" b="1" dirty="0" smtClean="0"/>
              <a:t>(</a:t>
            </a:r>
            <a:r>
              <a:rPr lang="zh-CN" altLang="en-US" b="1" dirty="0" smtClean="0"/>
              <a:t>必修一</a:t>
            </a:r>
            <a:r>
              <a:rPr lang="en-US" altLang="zh-CN" b="1" dirty="0" smtClean="0"/>
              <a:t>+</a:t>
            </a:r>
            <a:r>
              <a:rPr lang="zh-CN" altLang="en-US" b="1" dirty="0" smtClean="0"/>
              <a:t>课外</a:t>
            </a:r>
            <a:r>
              <a:rPr lang="en-US" altLang="zh-CN" b="1" dirty="0" smtClean="0"/>
              <a:t>):</a:t>
            </a:r>
            <a:r>
              <a:rPr lang="zh-CN" altLang="en-US" b="1" dirty="0" smtClean="0"/>
              <a:t>人事果</a:t>
            </a:r>
            <a:endParaRPr lang="en-US" altLang="zh-CN" b="1" dirty="0" smtClean="0"/>
          </a:p>
          <a:p>
            <a:r>
              <a:rPr lang="en-US" altLang="zh-CN" b="1" dirty="0" smtClean="0">
                <a:solidFill>
                  <a:schemeClr val="accent6">
                    <a:lumMod val="75000"/>
                  </a:schemeClr>
                </a:solidFill>
              </a:rPr>
              <a:t>⒉</a:t>
            </a:r>
            <a:r>
              <a:rPr lang="zh-CN" altLang="en-US" b="1" dirty="0" smtClean="0">
                <a:solidFill>
                  <a:schemeClr val="accent6">
                    <a:lumMod val="75000"/>
                  </a:schemeClr>
                </a:solidFill>
              </a:rPr>
              <a:t>写景抒怀类</a:t>
            </a:r>
            <a:r>
              <a:rPr lang="en-US" altLang="zh-CN" b="1" dirty="0" smtClean="0">
                <a:solidFill>
                  <a:schemeClr val="accent6">
                    <a:lumMod val="75000"/>
                  </a:schemeClr>
                </a:solidFill>
              </a:rPr>
              <a:t>(</a:t>
            </a:r>
            <a:r>
              <a:rPr lang="zh-CN" altLang="en-US" b="1" dirty="0" smtClean="0"/>
              <a:t>必修二</a:t>
            </a:r>
            <a:r>
              <a:rPr lang="en-US" altLang="zh-CN" b="1" dirty="0" smtClean="0"/>
              <a:t>+</a:t>
            </a:r>
            <a:r>
              <a:rPr lang="zh-CN" altLang="en-US" b="1" dirty="0" smtClean="0"/>
              <a:t>课外</a:t>
            </a:r>
            <a:r>
              <a:rPr lang="en-US" altLang="zh-CN" b="1" dirty="0" smtClean="0"/>
              <a:t>):</a:t>
            </a:r>
            <a:r>
              <a:rPr lang="zh-CN" altLang="en-US" b="1" dirty="0" smtClean="0"/>
              <a:t>景情</a:t>
            </a:r>
            <a:endParaRPr lang="en-US" altLang="zh-CN" b="1" dirty="0" smtClean="0"/>
          </a:p>
          <a:p>
            <a:r>
              <a:rPr lang="en-US" altLang="zh-CN" b="1" dirty="0" smtClean="0">
                <a:solidFill>
                  <a:schemeClr val="accent6">
                    <a:lumMod val="75000"/>
                  </a:schemeClr>
                </a:solidFill>
              </a:rPr>
              <a:t>⒊</a:t>
            </a:r>
            <a:r>
              <a:rPr lang="zh-CN" altLang="en-US" b="1" dirty="0" smtClean="0">
                <a:solidFill>
                  <a:schemeClr val="accent6">
                    <a:lumMod val="75000"/>
                  </a:schemeClr>
                </a:solidFill>
              </a:rPr>
              <a:t>议论类</a:t>
            </a:r>
            <a:r>
              <a:rPr lang="en-US" altLang="zh-CN" b="1" dirty="0" smtClean="0"/>
              <a:t>(</a:t>
            </a:r>
            <a:r>
              <a:rPr lang="zh-CN" altLang="en-US" b="1" dirty="0" smtClean="0"/>
              <a:t>必修三</a:t>
            </a:r>
            <a:r>
              <a:rPr lang="en-US" altLang="zh-CN" b="1" dirty="0" smtClean="0"/>
              <a:t>+</a:t>
            </a:r>
            <a:r>
              <a:rPr lang="zh-CN" altLang="en-US" b="1" dirty="0" smtClean="0"/>
              <a:t>课外</a:t>
            </a:r>
            <a:r>
              <a:rPr lang="en-US" altLang="zh-CN" b="1" dirty="0" smtClean="0"/>
              <a:t>):</a:t>
            </a:r>
            <a:r>
              <a:rPr lang="zh-CN" altLang="en-US" b="1" dirty="0" smtClean="0"/>
              <a:t>对话式</a:t>
            </a:r>
            <a:r>
              <a:rPr lang="en-US" altLang="zh-CN" b="1" dirty="0" smtClean="0"/>
              <a:t>(</a:t>
            </a:r>
            <a:r>
              <a:rPr lang="zh-CN" altLang="en-US" b="1" dirty="0" smtClean="0"/>
              <a:t>寡人</a:t>
            </a:r>
            <a:r>
              <a:rPr lang="en-US" altLang="zh-CN" b="1" dirty="0" smtClean="0"/>
              <a:t>)、</a:t>
            </a:r>
            <a:r>
              <a:rPr lang="zh-CN" altLang="en-US" b="1" dirty="0" smtClean="0"/>
              <a:t>话题式</a:t>
            </a:r>
            <a:r>
              <a:rPr lang="en-US" altLang="zh-CN" b="1" dirty="0" smtClean="0"/>
              <a:t>(</a:t>
            </a:r>
            <a:r>
              <a:rPr lang="zh-CN" altLang="en-US" b="1" dirty="0" smtClean="0"/>
              <a:t>劝学</a:t>
            </a:r>
            <a:r>
              <a:rPr lang="en-US" altLang="zh-CN" b="1" dirty="0" smtClean="0"/>
              <a:t>) 、</a:t>
            </a:r>
            <a:r>
              <a:rPr lang="zh-CN" altLang="en-US" b="1" dirty="0" smtClean="0"/>
              <a:t>历史评论</a:t>
            </a:r>
            <a:r>
              <a:rPr lang="en-US" altLang="zh-CN" b="1" dirty="0" smtClean="0"/>
              <a:t>(</a:t>
            </a:r>
            <a:r>
              <a:rPr lang="zh-CN" altLang="en-US" b="1" dirty="0" smtClean="0"/>
              <a:t>过秦</a:t>
            </a:r>
            <a:r>
              <a:rPr lang="en-US" altLang="zh-CN" b="1" dirty="0" smtClean="0"/>
              <a:t>) 、</a:t>
            </a:r>
            <a:r>
              <a:rPr lang="zh-CN" altLang="en-US" b="1" dirty="0" smtClean="0"/>
              <a:t>社会现实批判</a:t>
            </a:r>
            <a:r>
              <a:rPr lang="en-US" altLang="zh-CN" b="1" dirty="0" smtClean="0"/>
              <a:t>(</a:t>
            </a:r>
            <a:r>
              <a:rPr lang="zh-CN" altLang="en-US" b="1" dirty="0" smtClean="0"/>
              <a:t>师说</a:t>
            </a:r>
            <a:r>
              <a:rPr lang="en-US" altLang="zh-CN" b="1" dirty="0" smtClean="0"/>
              <a:t>)</a:t>
            </a:r>
            <a:endParaRPr lang="en-US" altLang="zh-CN" b="1" dirty="0" smtClean="0"/>
          </a:p>
          <a:p>
            <a:r>
              <a:rPr lang="zh-CN" altLang="en-US" b="1" dirty="0" smtClean="0">
                <a:solidFill>
                  <a:srgbClr val="0000FF"/>
                </a:solidFill>
                <a:latin typeface="华文中宋" panose="02010600040101010101" pitchFamily="2" charset="-122"/>
                <a:ea typeface="华文中宋" panose="02010600040101010101" pitchFamily="2" charset="-122"/>
              </a:rPr>
              <a:t>诗歌鉴赏复习</a:t>
            </a:r>
            <a:r>
              <a:rPr lang="en-US" altLang="zh-CN" b="1" dirty="0" smtClean="0">
                <a:solidFill>
                  <a:srgbClr val="0000FF"/>
                </a:solidFill>
                <a:latin typeface="华文中宋" panose="02010600040101010101" pitchFamily="2" charset="-122"/>
                <a:ea typeface="华文中宋" panose="02010600040101010101" pitchFamily="2" charset="-122"/>
              </a:rPr>
              <a:t>:</a:t>
            </a:r>
            <a:endParaRPr lang="en-US" altLang="zh-CN" b="1" dirty="0" smtClean="0">
              <a:solidFill>
                <a:srgbClr val="0000FF"/>
              </a:solidFill>
              <a:latin typeface="华文中宋" panose="02010600040101010101" pitchFamily="2" charset="-122"/>
              <a:ea typeface="华文中宋" panose="02010600040101010101" pitchFamily="2" charset="-122"/>
            </a:endParaRPr>
          </a:p>
          <a:p>
            <a:r>
              <a:rPr lang="zh-CN" altLang="zh-CN" b="1" dirty="0" smtClean="0">
                <a:solidFill>
                  <a:schemeClr val="accent6">
                    <a:lumMod val="75000"/>
                  </a:schemeClr>
                </a:solidFill>
              </a:rPr>
              <a:t>第一</a:t>
            </a:r>
            <a:r>
              <a:rPr lang="zh-CN" altLang="en-US" b="1" dirty="0" smtClean="0">
                <a:solidFill>
                  <a:schemeClr val="accent6">
                    <a:lumMod val="75000"/>
                  </a:schemeClr>
                </a:solidFill>
              </a:rPr>
              <a:t>类</a:t>
            </a:r>
            <a:r>
              <a:rPr lang="zh-CN" altLang="zh-CN" b="1" dirty="0" smtClean="0">
                <a:solidFill>
                  <a:schemeClr val="accent6">
                    <a:lumMod val="75000"/>
                  </a:schemeClr>
                </a:solidFill>
              </a:rPr>
              <a:t>：悠悠千古愁</a:t>
            </a:r>
            <a:endParaRPr lang="zh-CN" altLang="zh-CN" b="1" dirty="0" smtClean="0">
              <a:solidFill>
                <a:schemeClr val="accent6">
                  <a:lumMod val="75000"/>
                </a:schemeClr>
              </a:solidFill>
            </a:endParaRPr>
          </a:p>
          <a:p>
            <a:r>
              <a:rPr lang="zh-CN" altLang="zh-CN" b="1" dirty="0" smtClean="0"/>
              <a:t>《虞美人》《登高》《声声慢》《闻王昌龄左迁龙标》《钗头凤》《苏幕遮》（范仲淹）</a:t>
            </a:r>
            <a:endParaRPr lang="zh-CN" altLang="zh-CN" b="1" dirty="0" smtClean="0"/>
          </a:p>
          <a:p>
            <a:r>
              <a:rPr lang="en-US" altLang="zh-CN" b="1" dirty="0" smtClean="0"/>
              <a:t> </a:t>
            </a:r>
            <a:endParaRPr lang="zh-CN" altLang="zh-CN" b="1" dirty="0" smtClean="0"/>
          </a:p>
          <a:p>
            <a:r>
              <a:rPr lang="zh-CN" altLang="zh-CN" b="1" dirty="0" smtClean="0">
                <a:solidFill>
                  <a:schemeClr val="accent6">
                    <a:lumMod val="75000"/>
                  </a:schemeClr>
                </a:solidFill>
              </a:rPr>
              <a:t>第二</a:t>
            </a:r>
            <a:r>
              <a:rPr lang="zh-CN" altLang="en-US" b="1" dirty="0" smtClean="0">
                <a:solidFill>
                  <a:schemeClr val="accent6">
                    <a:lumMod val="75000"/>
                  </a:schemeClr>
                </a:solidFill>
              </a:rPr>
              <a:t>类</a:t>
            </a:r>
            <a:r>
              <a:rPr lang="zh-CN" altLang="zh-CN" b="1" dirty="0" smtClean="0">
                <a:solidFill>
                  <a:schemeClr val="accent6">
                    <a:lumMod val="75000"/>
                  </a:schemeClr>
                </a:solidFill>
              </a:rPr>
              <a:t>：一切景语皆情语</a:t>
            </a:r>
            <a:endParaRPr lang="zh-CN" altLang="zh-CN" b="1" dirty="0" smtClean="0">
              <a:solidFill>
                <a:schemeClr val="accent6">
                  <a:lumMod val="75000"/>
                </a:schemeClr>
              </a:solidFill>
            </a:endParaRPr>
          </a:p>
          <a:p>
            <a:r>
              <a:rPr lang="zh-CN" altLang="zh-CN" b="1" dirty="0" smtClean="0"/>
              <a:t>《归园田居》《梦游天姥吟留别》《定风波》《沁园春 长沙》《春夜喜雨》</a:t>
            </a:r>
            <a:endParaRPr lang="zh-CN" altLang="zh-CN" b="1" dirty="0" smtClean="0"/>
          </a:p>
          <a:p>
            <a:r>
              <a:rPr lang="en-US" altLang="zh-CN" b="1" dirty="0" smtClean="0"/>
              <a:t> </a:t>
            </a:r>
            <a:endParaRPr lang="zh-CN" altLang="zh-CN" b="1" dirty="0" smtClean="0"/>
          </a:p>
          <a:p>
            <a:r>
              <a:rPr lang="zh-CN" altLang="zh-CN" b="1" dirty="0" smtClean="0">
                <a:solidFill>
                  <a:schemeClr val="accent6">
                    <a:lumMod val="75000"/>
                  </a:schemeClr>
                </a:solidFill>
              </a:rPr>
              <a:t>第三</a:t>
            </a:r>
            <a:r>
              <a:rPr lang="zh-CN" altLang="en-US" b="1" dirty="0" smtClean="0">
                <a:solidFill>
                  <a:schemeClr val="accent6">
                    <a:lumMod val="75000"/>
                  </a:schemeClr>
                </a:solidFill>
              </a:rPr>
              <a:t>类</a:t>
            </a:r>
            <a:r>
              <a:rPr lang="zh-CN" altLang="zh-CN" b="1" dirty="0" smtClean="0">
                <a:solidFill>
                  <a:schemeClr val="accent6">
                    <a:lumMod val="75000"/>
                  </a:schemeClr>
                </a:solidFill>
              </a:rPr>
              <a:t>：历史之思</a:t>
            </a:r>
            <a:endParaRPr lang="zh-CN" altLang="zh-CN" b="1" dirty="0" smtClean="0">
              <a:solidFill>
                <a:schemeClr val="accent6">
                  <a:lumMod val="75000"/>
                </a:schemeClr>
              </a:solidFill>
            </a:endParaRPr>
          </a:p>
          <a:p>
            <a:r>
              <a:rPr lang="zh-CN" altLang="zh-CN" b="1" dirty="0" smtClean="0"/>
              <a:t>《蜀相》《念奴娇 赤 </a:t>
            </a:r>
            <a:r>
              <a:rPr lang="zh-TW" altLang="zh-CN" b="1" dirty="0" smtClean="0"/>
              <a:t>篇目</a:t>
            </a:r>
            <a:r>
              <a:rPr lang="zh-CN" altLang="zh-CN" b="1" dirty="0" smtClean="0"/>
              <a:t>壁怀古》 《书愤》《永遇乐 京口北固亭怀古》《泊秦淮》《菩萨蛮》</a:t>
            </a:r>
            <a:endParaRPr lang="zh-CN" altLang="zh-CN" b="1" dirty="0" smtClean="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3" name="内容占位符 2"/>
          <p:cNvSpPr>
            <a:spLocks noGrp="1"/>
          </p:cNvSpPr>
          <p:nvPr>
            <p:ph idx="1"/>
          </p:nvPr>
        </p:nvSpPr>
        <p:spPr>
          <a:xfrm>
            <a:off x="323528" y="1124744"/>
            <a:ext cx="8568952" cy="4813995"/>
          </a:xfrm>
        </p:spPr>
        <p:txBody>
          <a:bodyPr>
            <a:normAutofit/>
          </a:bodyPr>
          <a:lstStyle/>
          <a:p>
            <a:r>
              <a:rPr lang="en-US" altLang="zh-CN" b="1" dirty="0" smtClean="0">
                <a:solidFill>
                  <a:srgbClr val="0000FF"/>
                </a:solidFill>
                <a:latin typeface="黑体" panose="02010609060101010101" pitchFamily="49" charset="-122"/>
                <a:ea typeface="黑体" panose="02010609060101010101" pitchFamily="49" charset="-122"/>
              </a:rPr>
              <a:t>㈢</a:t>
            </a:r>
            <a:r>
              <a:rPr lang="zh-CN" altLang="en-US" b="1" dirty="0" smtClean="0">
                <a:solidFill>
                  <a:srgbClr val="0000FF"/>
                </a:solidFill>
                <a:latin typeface="黑体" panose="02010609060101010101" pitchFamily="49" charset="-122"/>
                <a:ea typeface="黑体" panose="02010609060101010101" pitchFamily="49" charset="-122"/>
              </a:rPr>
              <a:t>精讲精练，聚焦课堂，向课堂</a:t>
            </a:r>
            <a:r>
              <a:rPr lang="en-US" altLang="zh-CN" b="1" dirty="0" smtClean="0">
                <a:solidFill>
                  <a:srgbClr val="0000FF"/>
                </a:solidFill>
                <a:latin typeface="黑体" panose="02010609060101010101" pitchFamily="49" charset="-122"/>
                <a:ea typeface="黑体" panose="02010609060101010101" pitchFamily="49" charset="-122"/>
              </a:rPr>
              <a:t>45</a:t>
            </a:r>
            <a:r>
              <a:rPr lang="zh-CN" altLang="en-US" b="1" dirty="0" smtClean="0">
                <a:solidFill>
                  <a:srgbClr val="0000FF"/>
                </a:solidFill>
                <a:latin typeface="黑体" panose="02010609060101010101" pitchFamily="49" charset="-122"/>
                <a:ea typeface="黑体" panose="02010609060101010101" pitchFamily="49" charset="-122"/>
              </a:rPr>
              <a:t>分钟要成绩。</a:t>
            </a:r>
            <a:endParaRPr lang="en-US" altLang="zh-CN" b="1" dirty="0" smtClean="0">
              <a:solidFill>
                <a:srgbClr val="0000FF"/>
              </a:solidFill>
              <a:latin typeface="黑体" panose="02010609060101010101" pitchFamily="49" charset="-122"/>
              <a:ea typeface="黑体" panose="02010609060101010101" pitchFamily="49" charset="-122"/>
            </a:endParaRPr>
          </a:p>
          <a:p>
            <a:r>
              <a:rPr lang="en-US" altLang="zh-CN" b="1" dirty="0" smtClean="0">
                <a:latin typeface="黑体" panose="02010609060101010101" pitchFamily="49" charset="-122"/>
                <a:ea typeface="黑体" panose="02010609060101010101" pitchFamily="49" charset="-122"/>
              </a:rPr>
              <a:t>⒈</a:t>
            </a:r>
            <a:r>
              <a:rPr lang="zh-CN" altLang="en-US" b="1" dirty="0" smtClean="0">
                <a:latin typeface="黑体" panose="02010609060101010101" pitchFamily="49" charset="-122"/>
                <a:ea typeface="黑体" panose="02010609060101010101" pitchFamily="49" charset="-122"/>
              </a:rPr>
              <a:t>课堂是高考语文复习的主阵地</a:t>
            </a:r>
            <a:endParaRPr lang="en-US" altLang="zh-CN" b="1" dirty="0" smtClean="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教师要“眼中有人”</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关注学生语文学习基础</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关注学生的情感</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关注学生的心理。</a:t>
            </a:r>
            <a:endParaRPr lang="en-US" altLang="zh-CN" dirty="0" smtClean="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教师需优化复习技巧</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注重学生答题的规范。</a:t>
            </a:r>
            <a:endParaRPr lang="en-US" altLang="zh-CN" dirty="0" smtClean="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教师会培养学生的自主学习意识。</a:t>
            </a:r>
            <a:endParaRPr lang="en-US" altLang="zh-CN" dirty="0" smtClean="0">
              <a:latin typeface="黑体" panose="02010609060101010101" pitchFamily="49" charset="-122"/>
              <a:ea typeface="黑体" panose="02010609060101010101" pitchFamily="49" charset="-122"/>
            </a:endParaRPr>
          </a:p>
          <a:p>
            <a:endParaRPr lang="zh-CN" altLang="en-US"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pic>
        <p:nvPicPr>
          <p:cNvPr id="1026" name="Picture 2" descr="C:\Users\我的文档\Desktop\微信图片_20180823101604.bmp"/>
          <p:cNvPicPr>
            <a:picLocks noGrp="1" noChangeAspect="1" noChangeArrowheads="1"/>
          </p:cNvPicPr>
          <p:nvPr>
            <p:ph idx="1"/>
          </p:nvPr>
        </p:nvPicPr>
        <p:blipFill>
          <a:blip r:embed="rId1" cstate="print">
            <a:extLst>
              <a:ext uri="{28A0092B-C50C-407E-A947-70E740481C1C}">
                <a14:useLocalDpi xmlns:a14="http://schemas.microsoft.com/office/drawing/2010/main" val="0"/>
              </a:ext>
            </a:extLst>
          </a:blip>
          <a:srcRect/>
          <a:stretch>
            <a:fillRect/>
          </a:stretch>
        </p:blipFill>
        <p:spPr bwMode="auto">
          <a:xfrm>
            <a:off x="755576" y="980728"/>
            <a:ext cx="7848872" cy="1728192"/>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755576" y="2852936"/>
            <a:ext cx="7848872" cy="3539430"/>
          </a:xfrm>
          <a:prstGeom prst="rect">
            <a:avLst/>
          </a:prstGeom>
        </p:spPr>
        <p:txBody>
          <a:bodyPr wrap="square">
            <a:spAutoFit/>
          </a:bodyPr>
          <a:lstStyle/>
          <a:p>
            <a:pPr algn="just">
              <a:buFont typeface="Arial" panose="020B0604020202020204"/>
              <a:buChar char="•"/>
            </a:pPr>
            <a:r>
              <a:rPr lang="zh-CN" altLang="en-US" sz="2800" dirty="0">
                <a:latin typeface="-apple-system-font"/>
              </a:rPr>
              <a:t>教育要</a:t>
            </a:r>
            <a:r>
              <a:rPr lang="zh-CN" altLang="en-US" sz="2800" b="1" dirty="0">
                <a:latin typeface="-apple-system-font"/>
              </a:rPr>
              <a:t>坚持正确方向、坚持立德树人、坚持服务大局、坚持改革创新</a:t>
            </a:r>
            <a:r>
              <a:rPr lang="zh-CN" altLang="en-US" sz="2800" dirty="0">
                <a:latin typeface="-apple-system-font"/>
              </a:rPr>
              <a:t>；</a:t>
            </a:r>
            <a:endParaRPr lang="zh-CN" altLang="en-US" sz="2800" dirty="0">
              <a:latin typeface="-apple-system-font"/>
            </a:endParaRPr>
          </a:p>
          <a:p>
            <a:pPr algn="just">
              <a:buFont typeface="Arial" panose="020B0604020202020204"/>
              <a:buChar char="•"/>
            </a:pPr>
            <a:r>
              <a:rPr lang="zh-CN" altLang="en-US" sz="2800" dirty="0">
                <a:latin typeface="-apple-system-font"/>
              </a:rPr>
              <a:t>教育要为人民服务、为中国共产党治国理政服务、为巩固和发展中国特色社会主义制度服务、为改革开放和社会主义现代化建设服务；</a:t>
            </a:r>
            <a:endParaRPr lang="zh-CN" altLang="en-US" sz="2800" dirty="0">
              <a:latin typeface="-apple-system-font"/>
            </a:endParaRPr>
          </a:p>
          <a:p>
            <a:pPr algn="just">
              <a:buFont typeface="Arial" panose="020B0604020202020204"/>
              <a:buChar char="•"/>
            </a:pPr>
            <a:r>
              <a:rPr lang="zh-CN" altLang="en-US" sz="2800" dirty="0">
                <a:latin typeface="-apple-system-font"/>
              </a:rPr>
              <a:t>要</a:t>
            </a:r>
            <a:r>
              <a:rPr lang="zh-CN" altLang="en-US" sz="2800" b="1" dirty="0">
                <a:latin typeface="-apple-system-font"/>
              </a:rPr>
              <a:t>引导学生正确认识世界和中国发展大势，正确认识中国特色和国际比较，正确认识时代责任和历史使命，正确认识远大抱负和脚踏实地</a:t>
            </a:r>
            <a:r>
              <a:rPr lang="zh-CN" altLang="en-US" sz="2800" dirty="0">
                <a:latin typeface="-apple-system-font"/>
              </a:rPr>
              <a:t>。</a:t>
            </a:r>
            <a:endParaRPr lang="zh-CN" altLang="en-US" sz="2800" b="0" i="0" dirty="0">
              <a:effectLst/>
              <a:latin typeface="-apple-system-font"/>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3" name="内容占位符 2"/>
          <p:cNvSpPr>
            <a:spLocks noGrp="1"/>
          </p:cNvSpPr>
          <p:nvPr>
            <p:ph idx="1"/>
          </p:nvPr>
        </p:nvSpPr>
        <p:spPr>
          <a:xfrm>
            <a:off x="179512" y="1124744"/>
            <a:ext cx="8784976" cy="5447870"/>
          </a:xfrm>
        </p:spPr>
        <p:txBody>
          <a:bodyPr>
            <a:normAutofit/>
          </a:bodyPr>
          <a:lstStyle/>
          <a:p>
            <a:r>
              <a:rPr lang="en-US" altLang="zh-CN" b="1" dirty="0" smtClean="0">
                <a:solidFill>
                  <a:srgbClr val="0000FF"/>
                </a:solidFill>
                <a:latin typeface="黑体" panose="02010609060101010101" pitchFamily="49" charset="-122"/>
                <a:ea typeface="黑体" panose="02010609060101010101" pitchFamily="49" charset="-122"/>
              </a:rPr>
              <a:t>㈢</a:t>
            </a:r>
            <a:r>
              <a:rPr lang="zh-CN" altLang="en-US" b="1" dirty="0" smtClean="0">
                <a:solidFill>
                  <a:srgbClr val="0000FF"/>
                </a:solidFill>
                <a:latin typeface="黑体" panose="02010609060101010101" pitchFamily="49" charset="-122"/>
                <a:ea typeface="黑体" panose="02010609060101010101" pitchFamily="49" charset="-122"/>
              </a:rPr>
              <a:t>精讲精练，聚焦课堂，向课堂</a:t>
            </a:r>
            <a:r>
              <a:rPr lang="en-US" altLang="zh-CN" b="1" dirty="0" smtClean="0">
                <a:solidFill>
                  <a:srgbClr val="0000FF"/>
                </a:solidFill>
                <a:latin typeface="黑体" panose="02010609060101010101" pitchFamily="49" charset="-122"/>
                <a:ea typeface="黑体" panose="02010609060101010101" pitchFamily="49" charset="-122"/>
              </a:rPr>
              <a:t>45</a:t>
            </a:r>
            <a:r>
              <a:rPr lang="zh-CN" altLang="en-US" b="1" dirty="0" smtClean="0">
                <a:solidFill>
                  <a:srgbClr val="0000FF"/>
                </a:solidFill>
                <a:latin typeface="黑体" panose="02010609060101010101" pitchFamily="49" charset="-122"/>
                <a:ea typeface="黑体" panose="02010609060101010101" pitchFamily="49" charset="-122"/>
              </a:rPr>
              <a:t>分钟要成绩。</a:t>
            </a:r>
            <a:endParaRPr lang="en-US" altLang="zh-CN" b="1" dirty="0" smtClean="0">
              <a:solidFill>
                <a:srgbClr val="0000FF"/>
              </a:solidFill>
              <a:latin typeface="黑体" panose="02010609060101010101" pitchFamily="49" charset="-122"/>
              <a:ea typeface="黑体" panose="02010609060101010101" pitchFamily="49" charset="-122"/>
            </a:endParaRPr>
          </a:p>
          <a:p>
            <a:r>
              <a:rPr lang="en-US" altLang="zh-CN" b="1" dirty="0" smtClean="0">
                <a:latin typeface="黑体" panose="02010609060101010101" pitchFamily="49" charset="-122"/>
                <a:ea typeface="黑体" panose="02010609060101010101" pitchFamily="49" charset="-122"/>
              </a:rPr>
              <a:t>2.</a:t>
            </a:r>
            <a:r>
              <a:rPr lang="zh-CN" altLang="en-US" b="1" dirty="0" smtClean="0">
                <a:latin typeface="黑体" panose="02010609060101010101" pitchFamily="49" charset="-122"/>
                <a:ea typeface="黑体" panose="02010609060101010101" pitchFamily="49" charset="-122"/>
              </a:rPr>
              <a:t>从学生的问题出发，提高复习效率</a:t>
            </a:r>
            <a:endParaRPr lang="en-US" altLang="zh-CN" b="1" dirty="0" smtClean="0">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示例</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hlinkClick r:id="rId1" action="ppaction://hlinkpres?slideindex=1&amp;slidetitle="/>
              </a:rPr>
              <a:t>解读状物散文之</a:t>
            </a:r>
            <a:r>
              <a:rPr lang="zh-CN" altLang="en-US" sz="2400" dirty="0" smtClean="0">
                <a:latin typeface="黑体" panose="02010609060101010101" pitchFamily="49" charset="-122"/>
                <a:ea typeface="黑体" panose="02010609060101010101" pitchFamily="49" charset="-122"/>
                <a:hlinkClick r:id="rId1" action="ppaction://hlinkpres?slideindex=1&amp;slidetitle="/>
              </a:rPr>
              <a:t>“物”</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latin typeface="黑体" panose="02010609060101010101" pitchFamily="49" charset="-122"/>
                <a:ea typeface="黑体" panose="02010609060101010101" pitchFamily="49" charset="-122"/>
              </a:rPr>
              <a:t>★</a:t>
            </a:r>
            <a:r>
              <a:rPr lang="zh-CN" altLang="en-US"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状物散文内容</a:t>
            </a:r>
            <a:r>
              <a:rPr lang="en-US" altLang="zh-CN"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a:t>
            </a:r>
            <a:r>
              <a:rPr lang="zh-CN" altLang="en-US" sz="2400" dirty="0" smtClean="0">
                <a:latin typeface="黑体" panose="02010609060101010101" pitchFamily="49" charset="-122"/>
                <a:ea typeface="黑体" panose="02010609060101010101" pitchFamily="49" charset="-122"/>
              </a:rPr>
              <a:t>借物抒情 </a:t>
            </a:r>
            <a:r>
              <a:rPr lang="zh-CN" altLang="en-US" sz="2400" dirty="0" smtClean="0">
                <a:latin typeface="黑体" panose="02010609060101010101" pitchFamily="49" charset="-122"/>
                <a:ea typeface="黑体" panose="02010609060101010101" pitchFamily="49" charset="-122"/>
                <a:sym typeface="Verdana" panose="020B0604030504040204" pitchFamily="34" charset="0"/>
              </a:rPr>
              <a:t>借物说理 借物喻人 </a:t>
            </a:r>
            <a:r>
              <a:rPr lang="zh-CN" altLang="en-US" sz="2400" dirty="0" smtClean="0">
                <a:latin typeface="黑体" panose="02010609060101010101" pitchFamily="49" charset="-122"/>
                <a:ea typeface="黑体" panose="02010609060101010101" pitchFamily="49" charset="-122"/>
              </a:rPr>
              <a:t>托物言志</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latin typeface="黑体" panose="02010609060101010101" pitchFamily="49" charset="-122"/>
                <a:ea typeface="黑体" panose="02010609060101010101" pitchFamily="49" charset="-122"/>
              </a:rPr>
              <a:t>★</a:t>
            </a:r>
            <a:r>
              <a:rPr lang="zh-CN" altLang="en-US"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解读途径</a:t>
            </a:r>
            <a:r>
              <a:rPr lang="en-US" altLang="zh-CN"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a:t>
            </a:r>
            <a:r>
              <a:rPr lang="zh-CN" altLang="en-US" sz="2400" dirty="0" smtClean="0">
                <a:latin typeface="黑体" panose="02010609060101010101" pitchFamily="49" charset="-122"/>
                <a:ea typeface="黑体" panose="02010609060101010101" pitchFamily="49" charset="-122"/>
              </a:rPr>
              <a:t>关注</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议论抒情语句</a:t>
            </a: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结合文本背景</a:t>
            </a:r>
            <a:r>
              <a:rPr lang="en-US" altLang="zh-CN"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抓住物象特点</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latin typeface="黑体" panose="02010609060101010101" pitchFamily="49" charset="-122"/>
                <a:ea typeface="黑体" panose="02010609060101010101" pitchFamily="49" charset="-122"/>
              </a:rPr>
              <a:t>示例</a:t>
            </a:r>
            <a:r>
              <a:rPr lang="en-US" altLang="zh-CN" sz="2400" dirty="0" smtClean="0">
                <a:latin typeface="黑体" panose="02010609060101010101" pitchFamily="49" charset="-122"/>
                <a:ea typeface="黑体" panose="02010609060101010101" pitchFamily="49" charset="-122"/>
              </a:rPr>
              <a:t>2</a:t>
            </a:r>
            <a:r>
              <a:rPr lang="zh-CN" altLang="en-US"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hlinkClick r:id="rId2" action="ppaction://hlinkpres?slideindex=1&amp;slidetitle="/>
              </a:rPr>
              <a:t>梳理散文的感情脉络</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latin typeface="黑体" panose="02010609060101010101" pitchFamily="49" charset="-122"/>
                <a:ea typeface="黑体" panose="02010609060101010101" pitchFamily="49" charset="-122"/>
              </a:rPr>
              <a:t>★</a:t>
            </a:r>
            <a:r>
              <a:rPr lang="zh-CN" altLang="en-US"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练习材料</a:t>
            </a:r>
            <a:r>
              <a:rPr lang="zh-CN" altLang="en-US" sz="2400" dirty="0" smtClean="0">
                <a:latin typeface="黑体" panose="02010609060101010101" pitchFamily="49" charset="-122"/>
                <a:ea typeface="黑体" panose="02010609060101010101" pitchFamily="49" charset="-122"/>
              </a:rPr>
              <a:t>：写景（</a:t>
            </a:r>
            <a:r>
              <a:rPr lang="zh-CN" altLang="zh-CN" sz="2400" b="1" dirty="0" smtClean="0">
                <a:latin typeface="Calibri" panose="020F0502020204030204" charset="0"/>
                <a:ea typeface="宋体" panose="02010600030101010101" pitchFamily="2" charset="-122"/>
              </a:rPr>
              <a:t>废墟之美</a:t>
            </a:r>
            <a:r>
              <a:rPr lang="zh-CN" altLang="en-US" sz="2400" dirty="0" smtClean="0">
                <a:latin typeface="黑体" panose="02010609060101010101" pitchFamily="49" charset="-122"/>
                <a:ea typeface="黑体" panose="02010609060101010101" pitchFamily="49" charset="-122"/>
              </a:rPr>
              <a:t>）、写物（说起梅花）、写事（</a:t>
            </a:r>
            <a:r>
              <a:rPr lang="zh-CN" altLang="zh-CN" sz="2400" b="1" dirty="0" smtClean="0"/>
              <a:t>我们的裁缝店</a:t>
            </a:r>
            <a:r>
              <a:rPr lang="zh-CN" altLang="en-US" sz="2400" dirty="0" smtClean="0">
                <a:latin typeface="黑体" panose="02010609060101010101" pitchFamily="49" charset="-122"/>
                <a:ea typeface="黑体" panose="02010609060101010101" pitchFamily="49" charset="-122"/>
              </a:rPr>
              <a:t>）、写人（根河之恋）</a:t>
            </a:r>
            <a:endParaRPr lang="en-US" altLang="zh-CN" sz="2400" dirty="0" smtClean="0">
              <a:latin typeface="黑体" panose="02010609060101010101" pitchFamily="49" charset="-122"/>
              <a:ea typeface="黑体" panose="02010609060101010101" pitchFamily="49" charset="-122"/>
            </a:endParaRPr>
          </a:p>
          <a:p>
            <a:r>
              <a:rPr lang="en-US" altLang="zh-CN" sz="2400" dirty="0" smtClean="0">
                <a:latin typeface="黑体" panose="02010609060101010101" pitchFamily="49" charset="-122"/>
                <a:ea typeface="黑体" panose="02010609060101010101" pitchFamily="49" charset="-122"/>
              </a:rPr>
              <a:t>★</a:t>
            </a:r>
            <a:r>
              <a:rPr lang="zh-CN" altLang="en-US" sz="2400" dirty="0" smtClean="0">
                <a:ln>
                  <a:solidFill>
                    <a:srgbClr val="FF0000"/>
                  </a:solidFill>
                </a:ln>
                <a:latin typeface="黑体" panose="02010609060101010101" pitchFamily="49" charset="-122"/>
                <a:ea typeface="黑体" panose="02010609060101010101" pitchFamily="49" charset="-122"/>
                <a:sym typeface="Verdana" panose="020B0604030504040204" pitchFamily="34" charset="0"/>
              </a:rPr>
              <a:t>梳理散文感情脉络的方法</a:t>
            </a:r>
            <a:r>
              <a:rPr lang="en-US" altLang="zh-CN"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pic>
        <p:nvPicPr>
          <p:cNvPr id="4" name="Picture 7" descr="$0@FY(@97~T8Z6Y(14{)CG0"/>
          <p:cNvPicPr>
            <a:picLocks noChangeAspect="1" noChangeArrowheads="1"/>
          </p:cNvPicPr>
          <p:nvPr/>
        </p:nvPicPr>
        <p:blipFill>
          <a:blip r:embed="rId3" cstate="print"/>
          <a:srcRect/>
          <a:stretch>
            <a:fillRect/>
          </a:stretch>
        </p:blipFill>
        <p:spPr bwMode="auto">
          <a:xfrm>
            <a:off x="899592" y="5373216"/>
            <a:ext cx="5400600" cy="119939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971600" y="1412776"/>
            <a:ext cx="7560840" cy="4536504"/>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800" b="1" dirty="0" smtClean="0">
                <a:solidFill>
                  <a:srgbClr val="0000FF"/>
                </a:solidFill>
                <a:latin typeface="黑体" panose="02010609060101010101" pitchFamily="49" charset="-122"/>
                <a:ea typeface="黑体" panose="02010609060101010101" pitchFamily="49" charset="-122"/>
              </a:rPr>
              <a:t>㈣</a:t>
            </a:r>
            <a:r>
              <a:rPr lang="zh-CN" altLang="en-US" sz="2800" b="1" dirty="0" smtClean="0">
                <a:solidFill>
                  <a:srgbClr val="0000FF"/>
                </a:solidFill>
                <a:latin typeface="黑体" panose="02010609060101010101" pitchFamily="49" charset="-122"/>
                <a:ea typeface="黑体" panose="02010609060101010101" pitchFamily="49" charset="-122"/>
              </a:rPr>
              <a:t>注重</a:t>
            </a:r>
            <a:r>
              <a:rPr lang="zh-CN" altLang="en-US" sz="2800" b="1" dirty="0">
                <a:solidFill>
                  <a:srgbClr val="0000FF"/>
                </a:solidFill>
                <a:latin typeface="黑体" panose="02010609060101010101" pitchFamily="49" charset="-122"/>
                <a:ea typeface="黑体" panose="02010609060101010101" pitchFamily="49" charset="-122"/>
              </a:rPr>
              <a:t>考试的数据分析。</a:t>
            </a:r>
            <a:endParaRPr lang="en-US" altLang="zh-CN" sz="2800" b="1" dirty="0">
              <a:solidFill>
                <a:srgbClr val="0000FF"/>
              </a:solidFill>
              <a:latin typeface="黑体" panose="02010609060101010101" pitchFamily="49" charset="-122"/>
              <a:ea typeface="黑体" panose="02010609060101010101" pitchFamily="49" charset="-122"/>
            </a:endParaRPr>
          </a:p>
          <a:p>
            <a:pPr>
              <a:buFont typeface="Wingdings 2" panose="05020102010507070707" pitchFamily="18" charset="2"/>
              <a:buNone/>
            </a:pPr>
            <a:r>
              <a:rPr lang="zh-CN" altLang="en-US" sz="2800" b="1" dirty="0">
                <a:solidFill>
                  <a:schemeClr val="tx1"/>
                </a:solidFill>
              </a:rPr>
              <a:t>什么是考试数据分析</a:t>
            </a:r>
            <a:r>
              <a:rPr lang="en-US" altLang="zh-CN" sz="2800" b="1" dirty="0">
                <a:solidFill>
                  <a:schemeClr val="tx1"/>
                </a:solidFill>
              </a:rPr>
              <a:t>?</a:t>
            </a:r>
            <a:endParaRPr lang="en-US" altLang="zh-CN" sz="2800" b="1" dirty="0">
              <a:solidFill>
                <a:schemeClr val="tx1"/>
              </a:solidFill>
            </a:endParaRPr>
          </a:p>
          <a:p>
            <a:pPr>
              <a:buFont typeface="Wingdings 2" panose="05020102010507070707" pitchFamily="18" charset="2"/>
              <a:buNone/>
            </a:pPr>
            <a:r>
              <a:rPr lang="en-US" altLang="zh-CN" sz="2800" b="1" dirty="0">
                <a:solidFill>
                  <a:schemeClr val="tx1"/>
                </a:solidFill>
              </a:rPr>
              <a:t>   </a:t>
            </a:r>
            <a:r>
              <a:rPr lang="en-US" altLang="zh-CN" sz="2800" b="1" dirty="0" smtClean="0">
                <a:solidFill>
                  <a:schemeClr val="tx1"/>
                </a:solidFill>
              </a:rPr>
              <a:t>     </a:t>
            </a:r>
            <a:r>
              <a:rPr lang="zh-CN" altLang="en-US" sz="2800" b="1" dirty="0" smtClean="0">
                <a:solidFill>
                  <a:schemeClr val="tx1"/>
                </a:solidFill>
              </a:rPr>
              <a:t>考试</a:t>
            </a:r>
            <a:r>
              <a:rPr lang="zh-CN" altLang="en-US" sz="2800" b="1" dirty="0">
                <a:solidFill>
                  <a:schemeClr val="tx1"/>
                </a:solidFill>
              </a:rPr>
              <a:t>数据分</a:t>
            </a:r>
            <a:r>
              <a:rPr lang="zh-CN" altLang="en-US" sz="2800" b="1" dirty="0" smtClean="0">
                <a:solidFill>
                  <a:schemeClr val="tx1"/>
                </a:solidFill>
              </a:rPr>
              <a:t>析也可以叫考</a:t>
            </a:r>
            <a:r>
              <a:rPr lang="zh-CN" altLang="en-US" sz="2800" b="1" dirty="0">
                <a:solidFill>
                  <a:schemeClr val="tx1"/>
                </a:solidFill>
              </a:rPr>
              <a:t>试评价。基本目的就是为了改进教学。考试数据分析是教学的化验单，是学习的诊断书。</a:t>
            </a:r>
            <a:endParaRPr lang="en-US" altLang="zh-CN" sz="2800"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467544" y="1268760"/>
            <a:ext cx="8424936" cy="468052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800" b="1" dirty="0">
                <a:solidFill>
                  <a:srgbClr val="0000FF"/>
                </a:solidFill>
                <a:latin typeface="黑体" panose="02010609060101010101" pitchFamily="49" charset="-122"/>
                <a:ea typeface="黑体" panose="02010609060101010101" pitchFamily="49" charset="-122"/>
              </a:rPr>
              <a:t>㈢</a:t>
            </a:r>
            <a:r>
              <a:rPr lang="zh-CN" altLang="en-US" sz="2800" b="1" dirty="0">
                <a:solidFill>
                  <a:srgbClr val="0000FF"/>
                </a:solidFill>
                <a:latin typeface="黑体" panose="02010609060101010101" pitchFamily="49" charset="-122"/>
                <a:ea typeface="黑体" panose="02010609060101010101" pitchFamily="49" charset="-122"/>
              </a:rPr>
              <a:t>注重考试的数据分析。</a:t>
            </a:r>
            <a:endParaRPr lang="en-US" altLang="zh-CN" sz="2800" b="1" dirty="0">
              <a:solidFill>
                <a:srgbClr val="0000FF"/>
              </a:solidFill>
              <a:latin typeface="黑体" panose="02010609060101010101" pitchFamily="49" charset="-122"/>
              <a:ea typeface="黑体" panose="02010609060101010101" pitchFamily="49" charset="-122"/>
            </a:endParaRPr>
          </a:p>
          <a:p>
            <a:pPr>
              <a:buFont typeface="Wingdings 2" panose="05020102010507070707" pitchFamily="18" charset="2"/>
              <a:buNone/>
            </a:pPr>
            <a:r>
              <a:rPr lang="zh-CN" altLang="en-US" sz="2800" b="1" dirty="0" smtClean="0">
                <a:solidFill>
                  <a:schemeClr val="tx1"/>
                </a:solidFill>
              </a:rPr>
              <a:t>怎样进行考试</a:t>
            </a:r>
            <a:r>
              <a:rPr lang="zh-CN" altLang="en-US" sz="2800" b="1" dirty="0">
                <a:solidFill>
                  <a:schemeClr val="tx1"/>
                </a:solidFill>
              </a:rPr>
              <a:t>数据分析</a:t>
            </a:r>
            <a:r>
              <a:rPr lang="en-US" altLang="zh-CN" sz="2800" b="1" dirty="0" smtClean="0">
                <a:solidFill>
                  <a:schemeClr val="tx1"/>
                </a:solidFill>
              </a:rPr>
              <a:t>?</a:t>
            </a:r>
            <a:endParaRPr lang="en-US" altLang="zh-CN" sz="2800" b="1" dirty="0" smtClean="0">
              <a:solidFill>
                <a:schemeClr val="tx1"/>
              </a:solidFill>
            </a:endParaRPr>
          </a:p>
          <a:p>
            <a:endParaRPr lang="en-US" altLang="zh-CN" sz="2400" b="1" i="1" dirty="0" smtClean="0">
              <a:solidFill>
                <a:schemeClr val="tx1"/>
              </a:solidFill>
              <a:latin typeface="黑体" panose="02010609060101010101" pitchFamily="49" charset="-122"/>
              <a:ea typeface="黑体" panose="02010609060101010101" pitchFamily="49" charset="-122"/>
              <a:sym typeface="Times New Roman" panose="02020603050405020304" pitchFamily="18" charset="0"/>
            </a:endParaRPr>
          </a:p>
          <a:p>
            <a:r>
              <a:rPr lang="zh-CN" altLang="en-US"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表</a:t>
            </a:r>
            <a:r>
              <a:rPr lang="en-US" altLang="zh-CN"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1 </a:t>
            </a:r>
            <a:r>
              <a:rPr lang="zh-CN" altLang="en-US"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201</a:t>
            </a:r>
            <a:r>
              <a:rPr lang="en-US" altLang="zh-CN"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8</a:t>
            </a:r>
            <a:r>
              <a:rPr lang="zh-CN" altLang="en-US"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年</a:t>
            </a:r>
            <a:r>
              <a:rPr lang="zh-CN" altLang="en-US" sz="2400" b="1" i="1" dirty="0">
                <a:solidFill>
                  <a:srgbClr val="C00000"/>
                </a:solidFill>
                <a:latin typeface="黑体" panose="02010609060101010101" pitchFamily="49" charset="-122"/>
                <a:ea typeface="黑体" panose="02010609060101010101" pitchFamily="49" charset="-122"/>
                <a:sym typeface="Times New Roman" panose="02020603050405020304" pitchFamily="18" charset="0"/>
              </a:rPr>
              <a:t>北京市高考总分分析表</a:t>
            </a:r>
            <a:endParaRPr lang="zh-CN" altLang="en-US" sz="2400" b="1" i="1" dirty="0">
              <a:solidFill>
                <a:srgbClr val="C00000"/>
              </a:solidFill>
              <a:sym typeface="宋体" panose="02010600030101010101" pitchFamily="2" charset="-122"/>
            </a:endParaRPr>
          </a:p>
          <a:p>
            <a:pPr eaLnBrk="0" hangingPunct="0"/>
            <a:endParaRPr lang="zh-CN" altLang="en-US" sz="2800" b="1" i="1" dirty="0">
              <a:sym typeface="宋体" panose="02010600030101010101" pitchFamily="2" charset="-122"/>
            </a:endParaRPr>
          </a:p>
        </p:txBody>
      </p:sp>
      <p:graphicFrame>
        <p:nvGraphicFramePr>
          <p:cNvPr id="3" name="表格 2"/>
          <p:cNvGraphicFramePr>
            <a:graphicFrameLocks noGrp="1"/>
          </p:cNvGraphicFramePr>
          <p:nvPr/>
        </p:nvGraphicFramePr>
        <p:xfrm>
          <a:off x="683567" y="3405979"/>
          <a:ext cx="8064896" cy="2039244"/>
        </p:xfrm>
        <a:graphic>
          <a:graphicData uri="http://schemas.openxmlformats.org/drawingml/2006/table">
            <a:tbl>
              <a:tblPr>
                <a:tableStyleId>{5C22544A-7EE6-4342-B048-85BDC9FD1C3A}</a:tableStyleId>
              </a:tblPr>
              <a:tblGrid>
                <a:gridCol w="806162"/>
                <a:gridCol w="806162"/>
                <a:gridCol w="806162"/>
                <a:gridCol w="806162"/>
                <a:gridCol w="806162"/>
                <a:gridCol w="806162"/>
                <a:gridCol w="806981"/>
                <a:gridCol w="806981"/>
                <a:gridCol w="806981"/>
                <a:gridCol w="806981"/>
              </a:tblGrid>
              <a:tr h="679748">
                <a:tc>
                  <a:txBody>
                    <a:bodyPr/>
                    <a:lstStyle/>
                    <a:p>
                      <a:pPr algn="ctr">
                        <a:spcAft>
                          <a:spcPts val="0"/>
                        </a:spcAft>
                      </a:pPr>
                      <a:r>
                        <a:rPr lang="zh-CN" sz="1800" b="1" dirty="0">
                          <a:effectLst/>
                        </a:rPr>
                        <a:t>分类</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dirty="0">
                          <a:effectLst/>
                        </a:rPr>
                        <a:t>人数</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dirty="0">
                          <a:effectLst/>
                        </a:rPr>
                        <a:t>满分值</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dirty="0">
                          <a:effectLst/>
                        </a:rPr>
                        <a:t>最大值</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dirty="0">
                          <a:effectLst/>
                        </a:rPr>
                        <a:t>最小值</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dirty="0">
                          <a:effectLst/>
                        </a:rPr>
                        <a:t>平均值</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a:effectLst/>
                        </a:rPr>
                        <a:t>标准差</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a:effectLst/>
                        </a:rPr>
                        <a:t>差异系数</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a:effectLst/>
                        </a:rPr>
                        <a:t>得分率</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800" b="1">
                          <a:effectLst/>
                        </a:rPr>
                        <a:t>鉴别指数</a:t>
                      </a:r>
                      <a:endParaRPr lang="zh-CN" sz="1800" b="1">
                        <a:effectLst/>
                        <a:latin typeface="黑体" panose="02010609060101010101" pitchFamily="49" charset="-122"/>
                        <a:cs typeface="宋体" panose="02010600030101010101" pitchFamily="2" charset="-122"/>
                      </a:endParaRPr>
                    </a:p>
                  </a:txBody>
                  <a:tcPr marL="68580" marR="68580" marT="0" marB="0"/>
                </a:tc>
              </a:tr>
              <a:tr h="339874">
                <a:tc>
                  <a:txBody>
                    <a:bodyPr/>
                    <a:lstStyle/>
                    <a:p>
                      <a:pPr algn="ctr">
                        <a:spcAft>
                          <a:spcPts val="0"/>
                        </a:spcAft>
                      </a:pPr>
                      <a:r>
                        <a:rPr lang="zh-CN" sz="1800" b="1">
                          <a:effectLst/>
                        </a:rPr>
                        <a:t>文科</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15222</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150</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139.5</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7.5</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98.57</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15.57</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0.16</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0.66</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0.25</a:t>
                      </a:r>
                      <a:endParaRPr lang="zh-CN" sz="1800" b="1">
                        <a:effectLst/>
                        <a:latin typeface="黑体" panose="02010609060101010101" pitchFamily="49" charset="-122"/>
                        <a:cs typeface="宋体" panose="02010600030101010101" pitchFamily="2" charset="-122"/>
                      </a:endParaRPr>
                    </a:p>
                  </a:txBody>
                  <a:tcPr marL="68580" marR="68580" marT="0" marB="0"/>
                </a:tc>
              </a:tr>
              <a:tr h="339874">
                <a:tc>
                  <a:txBody>
                    <a:bodyPr/>
                    <a:lstStyle/>
                    <a:p>
                      <a:pPr algn="ctr">
                        <a:spcAft>
                          <a:spcPts val="0"/>
                        </a:spcAft>
                      </a:pPr>
                      <a:r>
                        <a:rPr lang="zh-CN" sz="1800" b="1">
                          <a:effectLst/>
                        </a:rPr>
                        <a:t>理科</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34724</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150</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141.0</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1.0</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101.62</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13.88</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0.14</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0.68</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0.22</a:t>
                      </a:r>
                      <a:endParaRPr lang="zh-CN" sz="1800" b="1" dirty="0">
                        <a:effectLst/>
                        <a:latin typeface="黑体" panose="02010609060101010101" pitchFamily="49" charset="-122"/>
                        <a:cs typeface="宋体" panose="02010600030101010101" pitchFamily="2" charset="-122"/>
                      </a:endParaRPr>
                    </a:p>
                  </a:txBody>
                  <a:tcPr marL="68580" marR="68580" marT="0" marB="0"/>
                </a:tc>
              </a:tr>
              <a:tr h="679748">
                <a:tc>
                  <a:txBody>
                    <a:bodyPr/>
                    <a:lstStyle/>
                    <a:p>
                      <a:pPr algn="ctr">
                        <a:spcAft>
                          <a:spcPts val="0"/>
                        </a:spcAft>
                      </a:pPr>
                      <a:r>
                        <a:rPr lang="zh-CN" sz="1800" b="1">
                          <a:effectLst/>
                        </a:rPr>
                        <a:t>分类整体</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49946</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a:effectLst/>
                        </a:rPr>
                        <a:t>150</a:t>
                      </a:r>
                      <a:endParaRPr lang="zh-CN" sz="18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141.0</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1.0</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100.69</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14.49</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0.14</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0.67</a:t>
                      </a:r>
                      <a:endParaRPr lang="zh-CN" sz="18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800" b="1" dirty="0">
                          <a:effectLst/>
                        </a:rPr>
                        <a:t>0.23</a:t>
                      </a:r>
                      <a:endParaRPr lang="zh-CN" sz="1800" b="1" dirty="0">
                        <a:effectLst/>
                        <a:latin typeface="黑体" panose="02010609060101010101" pitchFamily="49" charset="-122"/>
                        <a:cs typeface="宋体" panose="02010600030101010101" pitchFamily="2" charset="-122"/>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1" y="1124744"/>
            <a:ext cx="8831993" cy="5733256"/>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altLang="zh-CN" sz="2800" b="1" dirty="0">
                <a:solidFill>
                  <a:srgbClr val="0000FF"/>
                </a:solidFill>
                <a:latin typeface="黑体" panose="02010609060101010101" pitchFamily="49" charset="-122"/>
                <a:ea typeface="黑体" panose="02010609060101010101" pitchFamily="49" charset="-122"/>
              </a:rPr>
              <a:t>㈢</a:t>
            </a:r>
            <a:r>
              <a:rPr lang="zh-CN" altLang="en-US" sz="2800" b="1" dirty="0">
                <a:solidFill>
                  <a:srgbClr val="0000FF"/>
                </a:solidFill>
                <a:latin typeface="黑体" panose="02010609060101010101" pitchFamily="49" charset="-122"/>
                <a:ea typeface="黑体" panose="02010609060101010101" pitchFamily="49" charset="-122"/>
              </a:rPr>
              <a:t>注重考试的数据分析。</a:t>
            </a:r>
            <a:endParaRPr lang="en-US" altLang="zh-CN" sz="2800" b="1" dirty="0">
              <a:solidFill>
                <a:srgbClr val="0000FF"/>
              </a:solidFill>
              <a:latin typeface="黑体" panose="02010609060101010101" pitchFamily="49" charset="-122"/>
              <a:ea typeface="黑体" panose="02010609060101010101" pitchFamily="49" charset="-122"/>
            </a:endParaRPr>
          </a:p>
          <a:p>
            <a:pPr>
              <a:buFont typeface="Wingdings 2" panose="05020102010507070707" pitchFamily="18" charset="2"/>
              <a:buNone/>
            </a:pPr>
            <a:r>
              <a:rPr lang="zh-CN" altLang="en-US" sz="2800" b="1" dirty="0" smtClean="0">
                <a:solidFill>
                  <a:schemeClr val="tx1"/>
                </a:solidFill>
              </a:rPr>
              <a:t>怎样进行考试</a:t>
            </a:r>
            <a:r>
              <a:rPr lang="zh-CN" altLang="en-US" sz="2800" b="1" dirty="0">
                <a:solidFill>
                  <a:schemeClr val="tx1"/>
                </a:solidFill>
              </a:rPr>
              <a:t>数据分析</a:t>
            </a:r>
            <a:r>
              <a:rPr lang="en-US" altLang="zh-CN" sz="2800" b="1" dirty="0" smtClean="0">
                <a:solidFill>
                  <a:schemeClr val="tx1"/>
                </a:solidFill>
              </a:rPr>
              <a:t>?</a:t>
            </a:r>
            <a:endParaRPr lang="en-US" altLang="zh-CN" sz="2800" b="1" dirty="0" smtClean="0">
              <a:solidFill>
                <a:schemeClr val="tx1"/>
              </a:solidFill>
            </a:endParaRPr>
          </a:p>
          <a:p>
            <a:endParaRPr lang="en-US" altLang="zh-CN" sz="2400" b="1" i="1" dirty="0" smtClean="0">
              <a:solidFill>
                <a:srgbClr val="7030A0"/>
              </a:solidFill>
              <a:latin typeface="黑体" panose="02010609060101010101" pitchFamily="49" charset="-122"/>
              <a:ea typeface="黑体" panose="02010609060101010101" pitchFamily="49" charset="-122"/>
              <a:sym typeface="Times New Roman" panose="02020603050405020304" pitchFamily="18" charset="0"/>
            </a:endParaRPr>
          </a:p>
          <a:p>
            <a:r>
              <a:rPr lang="zh-CN" altLang="en-US"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表</a:t>
            </a:r>
            <a:r>
              <a:rPr lang="en-US" altLang="zh-CN" sz="2400" b="1" i="1" dirty="0" smtClean="0">
                <a:solidFill>
                  <a:srgbClr val="C00000"/>
                </a:solidFill>
                <a:latin typeface="黑体" panose="02010609060101010101" pitchFamily="49" charset="-122"/>
                <a:ea typeface="黑体" panose="02010609060101010101" pitchFamily="49" charset="-122"/>
                <a:sym typeface="Times New Roman" panose="02020603050405020304" pitchFamily="18" charset="0"/>
              </a:rPr>
              <a:t>2 </a:t>
            </a:r>
            <a:r>
              <a:rPr lang="zh-CN" altLang="en-US" sz="2400" b="1" i="1" dirty="0">
                <a:solidFill>
                  <a:srgbClr val="C00000"/>
                </a:solidFill>
                <a:latin typeface="黑体" panose="02010609060101010101" pitchFamily="49" charset="-122"/>
                <a:ea typeface="黑体" panose="02010609060101010101" pitchFamily="49" charset="-122"/>
                <a:sym typeface="Times New Roman" panose="02020603050405020304" pitchFamily="18" charset="0"/>
              </a:rPr>
              <a:t>学科总分分析表</a:t>
            </a:r>
            <a:endParaRPr lang="zh-CN" altLang="en-US" sz="2400" b="1" i="1" dirty="0">
              <a:solidFill>
                <a:srgbClr val="C00000"/>
              </a:solidFill>
              <a:sym typeface="宋体" panose="02010600030101010101" pitchFamily="2" charset="-122"/>
            </a:endParaRPr>
          </a:p>
          <a:p>
            <a:pPr eaLnBrk="0" hangingPunct="0"/>
            <a:endParaRPr lang="zh-CN" altLang="en-US" sz="2800" b="1" i="1" dirty="0">
              <a:sym typeface="宋体" panose="02010600030101010101" pitchFamily="2" charset="-122"/>
            </a:endParaRPr>
          </a:p>
        </p:txBody>
      </p:sp>
      <p:graphicFrame>
        <p:nvGraphicFramePr>
          <p:cNvPr id="3" name="表格 2"/>
          <p:cNvGraphicFramePr>
            <a:graphicFrameLocks noGrp="1"/>
          </p:cNvGraphicFramePr>
          <p:nvPr/>
        </p:nvGraphicFramePr>
        <p:xfrm>
          <a:off x="273709" y="3212976"/>
          <a:ext cx="8736473" cy="2926080"/>
        </p:xfrm>
        <a:graphic>
          <a:graphicData uri="http://schemas.openxmlformats.org/drawingml/2006/table">
            <a:tbl>
              <a:tblPr>
                <a:tableStyleId>{5C22544A-7EE6-4342-B048-85BDC9FD1C3A}</a:tableStyleId>
              </a:tblPr>
              <a:tblGrid>
                <a:gridCol w="1089227"/>
                <a:gridCol w="849694"/>
                <a:gridCol w="849694"/>
                <a:gridCol w="849694"/>
                <a:gridCol w="849694"/>
                <a:gridCol w="849694"/>
                <a:gridCol w="849694"/>
                <a:gridCol w="849694"/>
                <a:gridCol w="849694"/>
                <a:gridCol w="849694"/>
              </a:tblGrid>
              <a:tr h="174198">
                <a:tc>
                  <a:txBody>
                    <a:bodyPr/>
                    <a:lstStyle/>
                    <a:p>
                      <a:pPr algn="ctr">
                        <a:spcAft>
                          <a:spcPts val="0"/>
                        </a:spcAft>
                      </a:pPr>
                      <a:r>
                        <a:rPr lang="zh-CN" sz="1600" b="1" dirty="0">
                          <a:effectLst/>
                        </a:rPr>
                        <a:t>分类</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人数</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满分值</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最大值</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最小值</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平均值</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标准差</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差异系数</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得分率</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zh-CN" sz="1600" b="1">
                          <a:effectLst/>
                        </a:rPr>
                        <a:t>鉴别指数</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市整体</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49946</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150</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141.0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100.69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14.49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0.14</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0.67</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0.23</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示范校一</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3020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150</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141.0</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9.5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113.65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10.17</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0.09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0.76</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0.16</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示范校二</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2661</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139.5</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29.5</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108.19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10.09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0.09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0.72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0.16</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城区</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31806</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141.0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7.5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103.37</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14.24</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0.14</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0.23</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郊区</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18140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96.00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13.69</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0.14</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0.64</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0.22</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区整体</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2359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96.43</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13.32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0.14</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0.64</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0.21</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分类整体</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2253</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96.88</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12.89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0.13</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0.65</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0.21</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一类校</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592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57.5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103.92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13.49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0.13</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0.69</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0.21</a:t>
                      </a:r>
                      <a:endParaRPr lang="zh-CN" sz="1600" b="1">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二类校</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1049</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128.0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61.0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97.15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10.28</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0.11</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0.17</a:t>
                      </a:r>
                      <a:endParaRPr lang="zh-CN" sz="1600" b="1" dirty="0">
                        <a:effectLst/>
                        <a:latin typeface="黑体" panose="02010609060101010101" pitchFamily="49" charset="-122"/>
                        <a:cs typeface="宋体" panose="02010600030101010101" pitchFamily="2" charset="-122"/>
                      </a:endParaRPr>
                    </a:p>
                  </a:txBody>
                  <a:tcPr marL="68580" marR="68580" marT="0" marB="0"/>
                </a:tc>
              </a:tr>
              <a:tr h="174198">
                <a:tc>
                  <a:txBody>
                    <a:bodyPr/>
                    <a:lstStyle/>
                    <a:p>
                      <a:pPr algn="ctr">
                        <a:spcAft>
                          <a:spcPts val="0"/>
                        </a:spcAft>
                      </a:pPr>
                      <a:r>
                        <a:rPr lang="zh-CN" sz="1600" b="1">
                          <a:effectLst/>
                        </a:rPr>
                        <a:t>三类校</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612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150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117.5</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13.0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89.62</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12.40</a:t>
                      </a:r>
                      <a:endParaRPr lang="zh-CN" sz="1600" b="1" dirty="0">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0.14</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a:effectLst/>
                        </a:rPr>
                        <a:t>0.60</a:t>
                      </a:r>
                      <a:endParaRPr lang="zh-CN" sz="1600" b="1">
                        <a:effectLst/>
                        <a:latin typeface="黑体" panose="02010609060101010101" pitchFamily="49" charset="-122"/>
                        <a:cs typeface="宋体" panose="02010600030101010101" pitchFamily="2" charset="-122"/>
                      </a:endParaRPr>
                    </a:p>
                  </a:txBody>
                  <a:tcPr marL="68580" marR="68580" marT="0" marB="0"/>
                </a:tc>
                <a:tc>
                  <a:txBody>
                    <a:bodyPr/>
                    <a:lstStyle/>
                    <a:p>
                      <a:pPr algn="ctr">
                        <a:spcAft>
                          <a:spcPts val="0"/>
                        </a:spcAft>
                      </a:pPr>
                      <a:r>
                        <a:rPr lang="en-US" sz="1600" b="1" dirty="0">
                          <a:effectLst/>
                        </a:rPr>
                        <a:t>0.20</a:t>
                      </a:r>
                      <a:endParaRPr lang="zh-CN" sz="1600" b="1" dirty="0">
                        <a:effectLst/>
                        <a:latin typeface="黑体" panose="02010609060101010101" pitchFamily="49" charset="-122"/>
                        <a:cs typeface="宋体" panose="02010600030101010101" pitchFamily="2" charset="-122"/>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noChangeArrowheads="1"/>
          </p:cNvSpPr>
          <p:nvPr>
            <p:ph type="title" idx="4294967295"/>
          </p:nvPr>
        </p:nvSpPr>
        <p:spPr>
          <a:xfrm>
            <a:off x="395536" y="116632"/>
            <a:ext cx="8353425" cy="1512887"/>
          </a:xfrm>
          <a:solidFill>
            <a:schemeClr val="tx2">
              <a:lumMod val="40000"/>
              <a:lumOff val="60000"/>
            </a:schemeClr>
          </a:solidFill>
        </p:spPr>
        <p:txBody>
          <a:bodyPr/>
          <a:lstStyle/>
          <a:p>
            <a:r>
              <a:rPr lang="zh-CN" altLang="en-US" sz="4000" b="1" i="1" dirty="0" smtClean="0">
                <a:solidFill>
                  <a:srgbClr val="C00000"/>
                </a:solidFill>
              </a:rPr>
              <a:t>表</a:t>
            </a:r>
            <a:r>
              <a:rPr lang="en-US" altLang="zh-CN" sz="4000" b="1" i="1" dirty="0" smtClean="0">
                <a:solidFill>
                  <a:srgbClr val="C00000"/>
                </a:solidFill>
              </a:rPr>
              <a:t>3</a:t>
            </a:r>
            <a:r>
              <a:rPr lang="zh-CN" altLang="en-US" sz="4000" b="1" i="1" dirty="0" smtClean="0">
                <a:solidFill>
                  <a:srgbClr val="C00000"/>
                </a:solidFill>
              </a:rPr>
              <a:t>语文</a:t>
            </a:r>
            <a:r>
              <a:rPr lang="zh-CN" altLang="en-US" sz="4000" b="1" i="1" dirty="0">
                <a:solidFill>
                  <a:srgbClr val="C00000"/>
                </a:solidFill>
              </a:rPr>
              <a:t>第12题第1小题分组分析</a:t>
            </a:r>
            <a:r>
              <a:rPr lang="zh-CN" altLang="en-US" sz="4000" b="1" i="1" dirty="0" smtClean="0">
                <a:solidFill>
                  <a:srgbClr val="C00000"/>
                </a:solidFill>
              </a:rPr>
              <a:t>表</a:t>
            </a:r>
            <a:br>
              <a:rPr lang="en-US" altLang="zh-CN" sz="4000" b="1" i="1" dirty="0" smtClean="0">
                <a:solidFill>
                  <a:srgbClr val="C00000"/>
                </a:solidFill>
              </a:rPr>
            </a:br>
            <a:r>
              <a:rPr lang="en-US" altLang="zh-CN" sz="1800" b="1" dirty="0">
                <a:latin typeface="华文楷体" pitchFamily="2" charset="-122"/>
                <a:ea typeface="华文楷体" pitchFamily="2" charset="-122"/>
              </a:rPr>
              <a:t>12</a:t>
            </a:r>
            <a:r>
              <a:rPr lang="zh-CN" altLang="zh-CN" sz="1800" b="1" dirty="0">
                <a:latin typeface="华文楷体" pitchFamily="2" charset="-122"/>
                <a:ea typeface="华文楷体" pitchFamily="2" charset="-122"/>
              </a:rPr>
              <a:t>．将下面的句子译为现代汉语。（</a:t>
            </a:r>
            <a:r>
              <a:rPr lang="en-US" altLang="zh-CN" sz="1800" b="1" dirty="0">
                <a:latin typeface="华文楷体" pitchFamily="2" charset="-122"/>
                <a:ea typeface="华文楷体" pitchFamily="2" charset="-122"/>
              </a:rPr>
              <a:t>6</a:t>
            </a:r>
            <a:r>
              <a:rPr lang="zh-CN" altLang="zh-CN" sz="1800" b="1" dirty="0">
                <a:latin typeface="华文楷体" pitchFamily="2" charset="-122"/>
                <a:ea typeface="华文楷体" pitchFamily="2" charset="-122"/>
              </a:rPr>
              <a:t>分</a:t>
            </a:r>
            <a:r>
              <a:rPr lang="zh-CN" altLang="zh-CN" sz="1800" b="1" dirty="0" smtClean="0">
                <a:latin typeface="华文楷体" pitchFamily="2" charset="-122"/>
                <a:ea typeface="华文楷体" pitchFamily="2" charset="-122"/>
              </a:rPr>
              <a:t>）①</a:t>
            </a:r>
            <a:r>
              <a:rPr lang="zh-CN" altLang="zh-CN" sz="1800" b="1" dirty="0">
                <a:latin typeface="华文楷体" pitchFamily="2" charset="-122"/>
                <a:ea typeface="华文楷体" pitchFamily="2" charset="-122"/>
              </a:rPr>
              <a:t>时非圣人之能为也，能不失时</a:t>
            </a:r>
            <a:r>
              <a:rPr lang="zh-CN" altLang="zh-CN" sz="1800" b="1" dirty="0" smtClean="0">
                <a:latin typeface="华文楷体" pitchFamily="2" charset="-122"/>
                <a:ea typeface="华文楷体" pitchFamily="2" charset="-122"/>
              </a:rPr>
              <a:t>而已</a:t>
            </a:r>
            <a:endParaRPr lang="zh-CN" altLang="en-US" b="1" i="1" dirty="0">
              <a:solidFill>
                <a:srgbClr val="C00000"/>
              </a:solidFill>
            </a:endParaRPr>
          </a:p>
        </p:txBody>
      </p:sp>
      <p:graphicFrame>
        <p:nvGraphicFramePr>
          <p:cNvPr id="54275" name="表格 3"/>
          <p:cNvGraphicFramePr>
            <a:graphicFrameLocks noGrp="1"/>
          </p:cNvGraphicFramePr>
          <p:nvPr/>
        </p:nvGraphicFramePr>
        <p:xfrm>
          <a:off x="683568" y="1628800"/>
          <a:ext cx="7778750" cy="4813432"/>
        </p:xfrm>
        <a:graphic>
          <a:graphicData uri="http://schemas.openxmlformats.org/drawingml/2006/table">
            <a:tbl>
              <a:tblPr/>
              <a:tblGrid>
                <a:gridCol w="739775"/>
                <a:gridCol w="739775"/>
                <a:gridCol w="630237"/>
                <a:gridCol w="630238"/>
                <a:gridCol w="628650"/>
                <a:gridCol w="630237"/>
                <a:gridCol w="630238"/>
                <a:gridCol w="630237"/>
                <a:gridCol w="630238"/>
                <a:gridCol w="628650"/>
                <a:gridCol w="630237"/>
                <a:gridCol w="630238"/>
              </a:tblGrid>
              <a:tr h="216024">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dirty="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分值</a:t>
                      </a:r>
                      <a:endParaRPr kumimoji="0" lang="zh-CN" altLang="zh-CN" sz="1000" b="1" i="0" u="none" strike="noStrike" cap="none" normalizeH="0" baseline="0" dirty="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分类</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黑体" panose="02010609060101010101" pitchFamily="49" charset="-122"/>
                        </a:rPr>
                        <a:t>G1(%)</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G2(%)</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G3(%)</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G4(%)</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G5(%)</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G6(%)</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黑体" panose="02010609060101010101" pitchFamily="49" charset="-122"/>
                          <a:ea typeface="宋体" panose="02010600030101010101" pitchFamily="2" charset="-122"/>
                          <a:sym typeface="Times New Roman" panose="02020603050405020304" pitchFamily="18" charset="0"/>
                        </a:rPr>
                        <a:t>G7(%)</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Times New Roman" panose="02020603050405020304" pitchFamily="18" charset="0"/>
                        </a:rPr>
                        <a:t>人</a:t>
                      </a:r>
                      <a:r>
                        <a:rPr kumimoji="0" lang="zh-CN" altLang="zh-CN"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数</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en-US"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比率</a:t>
                      </a:r>
                      <a:r>
                        <a:rPr kumimoji="0" lang="en-US" altLang="zh-CN"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黑体" panose="02010609060101010101" pitchFamily="49" charset="-122"/>
                          <a:sym typeface="黑体" panose="02010609060101010101" pitchFamily="49" charset="-122"/>
                        </a:rPr>
                        <a:t>平均值</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rowSpan="4">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宋体" panose="02010600030101010101" pitchFamily="2" charset="-122"/>
                          <a:ea typeface="宋体" panose="02010600030101010101" pitchFamily="2" charset="-122"/>
                          <a:sym typeface="Times New Roman" panose="02020603050405020304" pitchFamily="18" charset="0"/>
                        </a:rPr>
                        <a:t>0</a:t>
                      </a:r>
                      <a:r>
                        <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一类校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5.56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11.11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27.78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27.78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27.78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18</a:t>
                      </a:r>
                      <a:endParaRPr kumimoji="0" lang="zh-CN" altLang="en-US" sz="1200" b="1" i="0" u="none" strike="noStrike" cap="none" normalizeH="0" baseline="0" dirty="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accent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3.77</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accent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94.97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r>
              <a:tr h="228600">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二类校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34.09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19.70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15.91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11.36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9.09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8.33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accent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12.26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accent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88.78</a:t>
                      </a:r>
                      <a:endParaRPr kumimoji="0" lang="zh-CN" altLang="en-US" sz="1200" b="1" i="0" u="none" strike="noStrike" cap="none" normalizeH="0" baseline="0" dirty="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FFF99"/>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三类校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50.68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8.78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8.78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148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25.52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83.70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分类整体</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40.60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22.82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13.09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11.07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6.71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4.03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298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13.96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86.63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FAEADB"/>
                    </a:solidFill>
                  </a:tcPr>
                </a:tc>
              </a:tr>
              <a:tr h="230188">
                <a:tc rowSpan="4">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宋体" panose="02010600030101010101" pitchFamily="2" charset="-122"/>
                          <a:ea typeface="宋体" panose="02010600030101010101" pitchFamily="2" charset="-122"/>
                          <a:sym typeface="Times New Roman" panose="02020603050405020304" pitchFamily="18" charset="0"/>
                        </a:rPr>
                        <a:t>1</a:t>
                      </a:r>
                      <a:r>
                        <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一类校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3.82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7.63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9.92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19.85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24.43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18.32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27.46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100.30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二类校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13.28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18.30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19.55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15.54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14.29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12.03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7.02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399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37.05</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94.18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r>
              <a:tr h="228600">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三类校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26.48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19.18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20.09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15.07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5.48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5.02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219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37.76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90.36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分类整体</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15.49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16.69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18.02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16.15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12.95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12.28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8.41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749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35.10</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94.13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chemeClr val="bg1"/>
                    </a:solidFill>
                  </a:tcPr>
                </a:tc>
              </a:tr>
              <a:tr h="230188">
                <a:tc rowSpan="4">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000" b="1" i="0" u="none" strike="noStrike" cap="none" normalizeH="0" baseline="0" smtClean="0">
                          <a:ln>
                            <a:noFill/>
                          </a:ln>
                          <a:solidFill>
                            <a:srgbClr val="7030A0"/>
                          </a:solidFill>
                          <a:effectLst/>
                          <a:latin typeface="宋体" panose="02010600030101010101" pitchFamily="2" charset="-122"/>
                          <a:ea typeface="宋体" panose="02010600030101010101" pitchFamily="2" charset="-122"/>
                          <a:sym typeface="Times New Roman" panose="02020603050405020304" pitchFamily="18" charset="0"/>
                        </a:rPr>
                        <a:t>2</a:t>
                      </a:r>
                      <a:r>
                        <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a:t>
                      </a:r>
                      <a:endParaRPr kumimoji="0" lang="zh-CN" altLang="en-US"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一类校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0.91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4.57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5.79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9.15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17.38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25.30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36.89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328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68.76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104.98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二类校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6.59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11.36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13.92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16.48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18.68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16.67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546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50.70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98.76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三类校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13.62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16.43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16.90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14.55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19.72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10.80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7.98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213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36.72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94.68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r>
              <a:tr h="228600">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分类整体</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6.26</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12.05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13.89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17.30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19.14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21.07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1087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50.94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99.84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solidFill>
                      <a:srgbClr val="BEE5FB"/>
                    </a:solidFill>
                  </a:tcPr>
                </a:tc>
              </a:tr>
              <a:tr h="230188">
                <a:tc rowSpan="4">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合计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一类校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83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145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477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103.31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二类校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161</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175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152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130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1077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95.84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三类校</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162</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117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93</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77</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64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38</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580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90.24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rPr>
                        <a:t>分类整体</a:t>
                      </a:r>
                      <a:endParaRPr kumimoji="0" lang="zh-CN" altLang="zh-CN" sz="1000" b="1" i="0" u="none" strike="noStrike" cap="none" normalizeH="0" baseline="0" smtClean="0">
                        <a:ln>
                          <a:noFill/>
                        </a:ln>
                        <a:solidFill>
                          <a:srgbClr val="7030A0"/>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305</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304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2134</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100.00</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95.99</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28600">
                <a:tc rowSpan="4">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rPr>
                        <a:t>得分率</a:t>
                      </a:r>
                      <a:endPar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17780" marR="1778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rPr>
                        <a:t>一类校</a:t>
                      </a:r>
                      <a:endPar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0.61</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0.74</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0.69</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0.70</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0.81</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0.92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rPr>
                        <a:t>二类校</a:t>
                      </a:r>
                      <a:endPar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0.47</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0.61</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0.74</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0.83</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0.81</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0.69</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rPr>
                        <a:t>三类校</a:t>
                      </a:r>
                      <a:endPar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0.36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0.48</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0.62</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0.80</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0.78</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0.56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r h="230188">
                <a:tc vMerge="1">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rPr>
                        <a:t>分类整体</a:t>
                      </a:r>
                      <a:endParaRPr kumimoji="0" lang="zh-CN" altLang="zh-CN" sz="10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sym typeface="Times New Roman" panose="02020603050405020304" pitchFamily="18" charset="0"/>
                      </a:endParaRPr>
                    </a:p>
                  </a:txBody>
                  <a:tcPr marL="0" marR="0" marT="0" marB="0" anchor="ctr"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0.41</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0.57</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0.65</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0.69</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0.78</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0.83</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0.86</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0.68</a:t>
                      </a:r>
                      <a:endParaRPr kumimoji="0" lang="zh-CN" altLang="en-US" sz="1200" b="1" i="0" u="none" strike="noStrike" cap="none" normalizeH="0" baseline="0" smtClean="0">
                        <a:ln>
                          <a:noFill/>
                        </a:ln>
                        <a:solidFill>
                          <a:schemeClr val="tx1"/>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c>
                  <a:txBody>
                    <a:bodyPr/>
                    <a:lstStyle>
                      <a:lvl1pPr defTabSz="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itchFamily="2" charset="-122"/>
                          <a:sym typeface="Cambria" panose="02040503050406030204" pitchFamily="18" charset="0"/>
                        </a:defRPr>
                      </a:lvl1pPr>
                      <a:lvl2pPr defTabSz="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itchFamily="2" charset="-122"/>
                          <a:sym typeface="Cambria" panose="02040503050406030204" pitchFamily="18" charset="0"/>
                        </a:defRPr>
                      </a:lvl2pPr>
                      <a:lvl3pPr defTabSz="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itchFamily="2" charset="-122"/>
                          <a:sym typeface="Cambria" panose="02040503050406030204" pitchFamily="18" charset="0"/>
                        </a:defRPr>
                      </a:lvl3pPr>
                      <a:lvl4pPr defTabSz="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4pPr>
                      <a:lvl5pPr defTabSz="0">
                        <a:spcBef>
                          <a:spcPct val="20000"/>
                        </a:spcBef>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5pPr>
                      <a:lvl6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6pPr>
                      <a:lvl7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7pPr>
                      <a:lvl8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8pPr>
                      <a:lvl9pPr defTabSz="0" fontAlgn="base">
                        <a:spcBef>
                          <a:spcPct val="20000"/>
                        </a:spcBef>
                        <a:spcAft>
                          <a:spcPct val="0"/>
                        </a:spcAft>
                        <a:buClr>
                          <a:srgbClr val="E89A53"/>
                        </a:buClr>
                        <a:buSzPct val="45000"/>
                        <a:buFont typeface="Wingdings 2" panose="05020102010507070707" pitchFamily="18" charset="2"/>
                        <a:defRPr>
                          <a:solidFill>
                            <a:schemeClr val="tx1"/>
                          </a:solidFill>
                          <a:latin typeface="Cambria" panose="02040503050406030204" pitchFamily="18" charset="0"/>
                          <a:ea typeface="华文楷体" pitchFamily="2" charset="-122"/>
                          <a:sym typeface="Cambria" panose="02040503050406030204" pitchFamily="18" charset="0"/>
                        </a:defRPr>
                      </a:lvl9pPr>
                    </a:lstStyle>
                    <a:p>
                      <a:pPr marL="0" marR="0" lvl="0" indent="0" algn="ctr" defTabSz="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7030A0"/>
                          </a:solidFill>
                          <a:effectLst/>
                          <a:latin typeface="黑体" panose="02010609060101010101" pitchFamily="49" charset="-122"/>
                          <a:ea typeface="华文楷体" pitchFamily="2" charset="-122"/>
                          <a:cs typeface="Arial" panose="020B0604020202020204" pitchFamily="34" charset="0"/>
                          <a:sym typeface="宋体" panose="02010600030101010101" pitchFamily="2" charset="-122"/>
                        </a:rPr>
                        <a:t>-</a:t>
                      </a:r>
                      <a:endParaRPr kumimoji="0" lang="zh-CN" altLang="en-US" sz="1200" b="1" i="0" u="none" strike="noStrike" cap="none" normalizeH="0" baseline="0" dirty="0" smtClean="0">
                        <a:ln>
                          <a:noFill/>
                        </a:ln>
                        <a:solidFill>
                          <a:srgbClr val="7030A0"/>
                        </a:solidFill>
                        <a:effectLst/>
                        <a:latin typeface="黑体" panose="02010609060101010101" pitchFamily="49" charset="-122"/>
                        <a:ea typeface="华文楷体" pitchFamily="2" charset="-122"/>
                        <a:sym typeface="宋体" panose="02010600030101010101" pitchFamily="2" charset="-122"/>
                      </a:endParaRPr>
                    </a:p>
                  </a:txBody>
                  <a:tcPr marL="68580" marR="68580" marT="0" marB="0" horzOverflow="overflow">
                    <a:lnL w="12700" cap="flat" cmpd="sng" algn="ctr">
                      <a:solidFill>
                        <a:srgbClr val="000000"/>
                      </a:solidFill>
                      <a:prstDash val="solid"/>
                      <a:bevel/>
                      <a:headEnd type="none" w="med" len="med"/>
                      <a:tailEnd type="none" w="med" len="med"/>
                    </a:lnL>
                    <a:lnR w="12700" cap="flat" cmpd="sng" algn="ctr">
                      <a:solidFill>
                        <a:srgbClr val="000000"/>
                      </a:solidFill>
                      <a:prstDash val="solid"/>
                      <a:bevel/>
                      <a:headEnd type="none" w="med" len="med"/>
                      <a:tailEnd type="none" w="med" len="med"/>
                    </a:lnR>
                    <a:lnT w="12700" cap="flat" cmpd="sng" algn="ctr">
                      <a:solidFill>
                        <a:srgbClr val="000000"/>
                      </a:solidFill>
                      <a:prstDash val="solid"/>
                      <a:bevel/>
                      <a:headEnd type="none" w="med" len="med"/>
                      <a:tailEnd type="none" w="med" len="med"/>
                    </a:lnT>
                    <a:lnB w="12700" cap="flat" cmpd="sng" algn="ctr">
                      <a:solidFill>
                        <a:srgbClr val="000000"/>
                      </a:solidFill>
                      <a:prstDash val="solid"/>
                      <a:bevel/>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zh-CN" altLang="en-US" sz="3600" b="1" i="1" dirty="0" smtClean="0">
                <a:solidFill>
                  <a:srgbClr val="C00000"/>
                </a:solidFill>
              </a:rPr>
              <a:t>表</a:t>
            </a:r>
            <a:r>
              <a:rPr lang="en-US" altLang="zh-CN" sz="3600" b="1" i="1" dirty="0" smtClean="0">
                <a:solidFill>
                  <a:srgbClr val="C00000"/>
                </a:solidFill>
              </a:rPr>
              <a:t>4</a:t>
            </a:r>
            <a:r>
              <a:rPr lang="zh-CN" altLang="en-US" sz="3600" b="1" i="1" dirty="0" smtClean="0">
                <a:solidFill>
                  <a:srgbClr val="C00000"/>
                </a:solidFill>
              </a:rPr>
              <a:t>高</a:t>
            </a:r>
            <a:r>
              <a:rPr lang="zh-CN" altLang="en-US" sz="3600" b="1" i="1" dirty="0">
                <a:solidFill>
                  <a:srgbClr val="C00000"/>
                </a:solidFill>
              </a:rPr>
              <a:t>三入学考试单科整体得分情况</a:t>
            </a:r>
            <a:endParaRPr lang="zh-CN" altLang="en-US" sz="3600" b="1" i="1" dirty="0">
              <a:solidFill>
                <a:srgbClr val="C00000"/>
              </a:solidFill>
            </a:endParaRPr>
          </a:p>
        </p:txBody>
      </p:sp>
      <p:pic>
        <p:nvPicPr>
          <p:cNvPr id="5" name="Picture 3"/>
          <p:cNvPicPr>
            <a:picLocks noChangeAspect="1" noChangeArrowheads="1"/>
          </p:cNvPicPr>
          <p:nvPr/>
        </p:nvPicPr>
        <p:blipFill>
          <a:blip r:embed="rId1" cstate="print"/>
          <a:srcRect/>
          <a:stretch>
            <a:fillRect/>
          </a:stretch>
        </p:blipFill>
        <p:spPr bwMode="auto">
          <a:xfrm>
            <a:off x="0" y="1700808"/>
            <a:ext cx="9147370" cy="47230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79512" y="260648"/>
            <a:ext cx="8712968" cy="1143000"/>
          </a:xfrm>
        </p:spPr>
        <p:txBody>
          <a:bodyPr/>
          <a:lstStyle/>
          <a:p>
            <a:r>
              <a:rPr lang="zh-CN" altLang="en-US" sz="4000" b="1" i="1" dirty="0" smtClean="0">
                <a:solidFill>
                  <a:srgbClr val="C00000"/>
                </a:solidFill>
              </a:rPr>
              <a:t>表</a:t>
            </a:r>
            <a:r>
              <a:rPr lang="en-US" altLang="zh-CN" sz="4000" b="1" i="1" dirty="0" smtClean="0">
                <a:solidFill>
                  <a:srgbClr val="C00000"/>
                </a:solidFill>
              </a:rPr>
              <a:t>5</a:t>
            </a:r>
            <a:r>
              <a:rPr lang="zh-CN" altLang="en-US" sz="4000" b="1" i="1" dirty="0" smtClean="0">
                <a:solidFill>
                  <a:srgbClr val="C00000"/>
                </a:solidFill>
              </a:rPr>
              <a:t>第四题（文）数据</a:t>
            </a:r>
            <a:r>
              <a:rPr lang="zh-CN" altLang="en-US" sz="4000" b="1" i="1" dirty="0">
                <a:solidFill>
                  <a:srgbClr val="C00000"/>
                </a:solidFill>
              </a:rPr>
              <a:t>及典型试题分析</a:t>
            </a:r>
            <a:endParaRPr lang="zh-CN" altLang="en-US" sz="4000" b="1" i="1" dirty="0">
              <a:solidFill>
                <a:srgbClr val="C00000"/>
              </a:solidFill>
            </a:endParaRPr>
          </a:p>
        </p:txBody>
      </p:sp>
      <p:graphicFrame>
        <p:nvGraphicFramePr>
          <p:cNvPr id="5" name="表格占位符 4"/>
          <p:cNvGraphicFramePr>
            <a:graphicFrameLocks noGrp="1"/>
          </p:cNvGraphicFramePr>
          <p:nvPr>
            <p:ph type="tbl" idx="1"/>
          </p:nvPr>
        </p:nvGraphicFramePr>
        <p:xfrm>
          <a:off x="0" y="1628800"/>
          <a:ext cx="9144000" cy="4824534"/>
        </p:xfrm>
        <a:graphic>
          <a:graphicData uri="http://schemas.openxmlformats.org/drawingml/2006/table">
            <a:tbl>
              <a:tblPr/>
              <a:tblGrid>
                <a:gridCol w="2888511"/>
                <a:gridCol w="956930"/>
                <a:gridCol w="1116419"/>
                <a:gridCol w="903767"/>
                <a:gridCol w="903767"/>
                <a:gridCol w="1293629"/>
                <a:gridCol w="1080977"/>
              </a:tblGrid>
              <a:tr h="371118">
                <a:tc>
                  <a:txBody>
                    <a:bodyPr/>
                    <a:lstStyle/>
                    <a:p>
                      <a:pPr algn="ctr" fontAlgn="ctr"/>
                      <a:r>
                        <a:rPr lang="zh-CN" altLang="en-US" sz="1800" b="1" i="0" u="none" strike="noStrike" dirty="0">
                          <a:solidFill>
                            <a:srgbClr val="000000"/>
                          </a:solidFill>
                          <a:latin typeface="宋体" panose="02010600030101010101" pitchFamily="2" charset="-122"/>
                        </a:rPr>
                        <a:t>统计单位</a:t>
                      </a:r>
                      <a:r>
                        <a:rPr lang="en-US" altLang="zh-CN" sz="1800" b="1" i="0" u="none" strike="noStrike" dirty="0">
                          <a:solidFill>
                            <a:srgbClr val="000000"/>
                          </a:solidFill>
                          <a:latin typeface="宋体" panose="02010600030101010101" pitchFamily="2" charset="-122"/>
                        </a:rPr>
                        <a:t>(</a:t>
                      </a:r>
                      <a:r>
                        <a:rPr lang="zh-CN" altLang="en-US" sz="1800" b="1" i="0" u="none" strike="noStrike" dirty="0">
                          <a:solidFill>
                            <a:srgbClr val="000000"/>
                          </a:solidFill>
                          <a:latin typeface="宋体" panose="02010600030101010101" pitchFamily="2" charset="-122"/>
                        </a:rPr>
                        <a:t>区县</a:t>
                      </a:r>
                      <a:r>
                        <a:rPr lang="en-US" altLang="zh-CN" sz="1800" b="1" i="0" u="none" strike="noStrike" dirty="0">
                          <a:solidFill>
                            <a:srgbClr val="000000"/>
                          </a:solidFill>
                          <a:latin typeface="宋体" panose="02010600030101010101" pitchFamily="2" charset="-122"/>
                        </a:rPr>
                        <a:t>/</a:t>
                      </a:r>
                      <a:r>
                        <a:rPr lang="zh-CN" altLang="en-US" sz="1800" b="1" i="0" u="none" strike="noStrike" dirty="0">
                          <a:solidFill>
                            <a:srgbClr val="000000"/>
                          </a:solidFill>
                          <a:latin typeface="宋体" panose="02010600030101010101" pitchFamily="2" charset="-122"/>
                        </a:rPr>
                        <a:t>校组</a:t>
                      </a:r>
                      <a:r>
                        <a:rPr lang="en-US" altLang="zh-CN" sz="1800" b="1" i="0" u="none" strike="noStrike" dirty="0">
                          <a:solidFill>
                            <a:srgbClr val="000000"/>
                          </a:solidFill>
                          <a:latin typeface="宋体" panose="02010600030101010101" pitchFamily="2" charset="-122"/>
                        </a:rPr>
                        <a:t>/</a:t>
                      </a:r>
                      <a:r>
                        <a:rPr lang="zh-CN" altLang="en-US" sz="1800" b="1" i="0" u="none" strike="noStrike" dirty="0">
                          <a:solidFill>
                            <a:srgbClr val="000000"/>
                          </a:solidFill>
                          <a:latin typeface="宋体" panose="02010600030101010101" pitchFamily="2" charset="-122"/>
                        </a:rPr>
                        <a:t>学校</a:t>
                      </a:r>
                      <a:r>
                        <a:rPr lang="en-US" altLang="zh-CN" sz="1800" b="1" i="0" u="none" strike="noStrike" dirty="0">
                          <a:solidFill>
                            <a:srgbClr val="000000"/>
                          </a:solidFill>
                          <a:latin typeface="宋体" panose="02010600030101010101" pitchFamily="2" charset="-122"/>
                        </a:rPr>
                        <a:t>)</a:t>
                      </a:r>
                      <a:endParaRPr lang="en-US" altLang="zh-CN"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满分</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统计人数</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最高分</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最低分</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平均分</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pPr algn="ctr" fontAlgn="ctr"/>
                      <a:r>
                        <a:rPr lang="zh-CN" altLang="en-US" sz="1800" b="1" i="0" u="none" strike="noStrike" dirty="0">
                          <a:solidFill>
                            <a:srgbClr val="000000"/>
                          </a:solidFill>
                          <a:latin typeface="宋体" panose="02010600030101010101" pitchFamily="2" charset="-122"/>
                        </a:rPr>
                        <a:t>难度系数</a:t>
                      </a:r>
                      <a:endParaRPr lang="zh-CN" altLang="en-US" sz="18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r>
              <a:tr h="371118">
                <a:tc>
                  <a:txBody>
                    <a:bodyPr/>
                    <a:lstStyle/>
                    <a:p>
                      <a:pPr algn="ctr" fontAlgn="ctr"/>
                      <a:r>
                        <a:rPr lang="zh-CN" altLang="en-US" sz="1500" b="1" i="0" u="none" strike="noStrike" dirty="0">
                          <a:solidFill>
                            <a:srgbClr val="000000"/>
                          </a:solidFill>
                          <a:latin typeface="宋体" panose="02010600030101010101" pitchFamily="2" charset="-122"/>
                        </a:rPr>
                        <a:t>房山区</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24.</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463</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21.</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14.181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0.591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a:solidFill>
                            <a:srgbClr val="000000"/>
                          </a:solidFill>
                          <a:latin typeface="宋体" panose="02010600030101010101" pitchFamily="2" charset="-122"/>
                        </a:rPr>
                        <a:t>高中</a:t>
                      </a:r>
                      <a:r>
                        <a:rPr lang="en-US" altLang="zh-CN" sz="1500" b="1" i="0" u="none" strike="noStrike" dirty="0">
                          <a:solidFill>
                            <a:srgbClr val="000000"/>
                          </a:solidFill>
                          <a:latin typeface="宋体" panose="02010600030101010101" pitchFamily="2" charset="-122"/>
                        </a:rPr>
                        <a:t>(</a:t>
                      </a:r>
                      <a:r>
                        <a:rPr lang="zh-CN" altLang="en-US" sz="1500" b="1" i="0" u="none" strike="noStrike" dirty="0">
                          <a:solidFill>
                            <a:srgbClr val="000000"/>
                          </a:solidFill>
                          <a:latin typeface="宋体" panose="02010600030101010101" pitchFamily="2" charset="-122"/>
                        </a:rPr>
                        <a:t>示范普通校</a:t>
                      </a:r>
                      <a:r>
                        <a:rPr lang="en-US" altLang="zh-CN" sz="1500" b="1" i="0" u="none" strike="noStrike" dirty="0">
                          <a:solidFill>
                            <a:srgbClr val="000000"/>
                          </a:solidFill>
                          <a:latin typeface="宋体" panose="02010600030101010101" pitchFamily="2" charset="-122"/>
                        </a:rPr>
                        <a:t>)</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24.</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259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FF0000"/>
                          </a:solidFill>
                          <a:latin typeface="宋体" panose="02010600030101010101" pitchFamily="2" charset="-122"/>
                        </a:rPr>
                        <a:t>14.954</a:t>
                      </a:r>
                      <a:endParaRPr lang="en-US" altLang="zh-CN" sz="1500" b="1" i="0" u="none" strike="noStrike" dirty="0">
                        <a:solidFill>
                          <a:srgbClr val="FF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0.623</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a:solidFill>
                            <a:srgbClr val="000000"/>
                          </a:solidFill>
                          <a:latin typeface="宋体" panose="02010600030101010101" pitchFamily="2" charset="-122"/>
                        </a:rPr>
                        <a:t>完中</a:t>
                      </a:r>
                      <a:r>
                        <a:rPr lang="en-US" altLang="zh-CN" sz="1500" b="1" i="0" u="none" strike="noStrike">
                          <a:solidFill>
                            <a:srgbClr val="000000"/>
                          </a:solidFill>
                          <a:latin typeface="宋体" panose="02010600030101010101" pitchFamily="2" charset="-122"/>
                        </a:rPr>
                        <a:t>(</a:t>
                      </a:r>
                      <a:r>
                        <a:rPr lang="zh-CN" altLang="en-US" sz="1500" b="1" i="0" u="none" strike="noStrike">
                          <a:solidFill>
                            <a:srgbClr val="000000"/>
                          </a:solidFill>
                          <a:latin typeface="宋体" panose="02010600030101010101" pitchFamily="2" charset="-122"/>
                        </a:rPr>
                        <a:t>示范普通校</a:t>
                      </a:r>
                      <a:r>
                        <a:rPr lang="en-US" altLang="zh-CN" sz="1500" b="1" i="0" u="none" strike="noStrike">
                          <a:solidFill>
                            <a:srgbClr val="000000"/>
                          </a:solidFill>
                          <a:latin typeface="宋体" panose="02010600030101010101" pitchFamily="2" charset="-122"/>
                        </a:rPr>
                        <a:t>)</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24.</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180</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3.</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FF0000"/>
                          </a:solidFill>
                          <a:latin typeface="宋体" panose="02010600030101010101" pitchFamily="2" charset="-122"/>
                        </a:rPr>
                        <a:t>12.967</a:t>
                      </a:r>
                      <a:endParaRPr lang="en-US" altLang="zh-CN" sz="1500" b="1" i="0" u="none" strike="noStrike" dirty="0">
                        <a:solidFill>
                          <a:srgbClr val="FF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0.54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良乡附中</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68</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21.</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4.</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16.294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0.679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良乡中学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67</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21.</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6.</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15.403</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0.642</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首师大附属房山中学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22</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6.</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12.136</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0.506</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a:solidFill>
                            <a:srgbClr val="000000"/>
                          </a:solidFill>
                          <a:latin typeface="宋体" panose="02010600030101010101" pitchFamily="2" charset="-122"/>
                        </a:rPr>
                        <a:t>坨里中学</a:t>
                      </a:r>
                      <a:endParaRPr lang="zh-CN" altLang="en-US"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24.</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75</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5.</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13.667</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0.569</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交道中学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32</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7.</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12.938</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0.539</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实验中学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58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14.052</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0.585</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房山中学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66</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20.</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0.</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13.909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0.58</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dirty="0" smtClean="0">
                          <a:solidFill>
                            <a:srgbClr val="000000"/>
                          </a:solidFill>
                          <a:latin typeface="宋体" panose="02010600030101010101" pitchFamily="2" charset="-122"/>
                        </a:rPr>
                        <a:t>周口店中学</a:t>
                      </a:r>
                      <a:endParaRPr lang="zh-CN" altLang="en-US"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51</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3.</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12.314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0.513</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1118">
                <a:tc>
                  <a:txBody>
                    <a:bodyPr/>
                    <a:lstStyle/>
                    <a:p>
                      <a:pPr algn="ctr" fontAlgn="ctr"/>
                      <a:r>
                        <a:rPr lang="zh-CN" altLang="en-US" sz="1500" b="1" i="0" u="none" strike="noStrike">
                          <a:solidFill>
                            <a:srgbClr val="000000"/>
                          </a:solidFill>
                          <a:latin typeface="宋体" panose="02010600030101010101" pitchFamily="2" charset="-122"/>
                        </a:rPr>
                        <a:t>北京四中房山分校</a:t>
                      </a:r>
                      <a:endParaRPr lang="zh-CN" altLang="en-US"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24</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19.</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a:solidFill>
                            <a:srgbClr val="000000"/>
                          </a:solidFill>
                          <a:latin typeface="宋体" panose="02010600030101010101" pitchFamily="2" charset="-122"/>
                        </a:rPr>
                        <a:t>14.958</a:t>
                      </a:r>
                      <a:endParaRPr lang="en-US" altLang="zh-CN" sz="1500" b="1" i="0" u="none" strike="noStrike">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500" b="1" i="0" u="none" strike="noStrike" dirty="0">
                          <a:solidFill>
                            <a:srgbClr val="000000"/>
                          </a:solidFill>
                          <a:latin typeface="宋体" panose="02010600030101010101" pitchFamily="2" charset="-122"/>
                        </a:rPr>
                        <a:t>0.623</a:t>
                      </a:r>
                      <a:endParaRPr lang="en-US" altLang="zh-CN" sz="1500" b="1" i="0" u="none" strike="noStrike" dirty="0">
                        <a:solidFill>
                          <a:srgbClr val="000000"/>
                        </a:solidFill>
                        <a:latin typeface="宋体" panose="02010600030101010101" pitchFamily="2" charset="-122"/>
                      </a:endParaRPr>
                    </a:p>
                  </a:txBody>
                  <a:tcPr marL="8849" marR="8849" marT="884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725470"/>
          </a:xfrm>
        </p:spPr>
        <p:txBody>
          <a:bodyPr/>
          <a:lstStyle/>
          <a:p>
            <a:r>
              <a:rPr lang="zh-CN" altLang="en-US" sz="4000" b="1" i="1" dirty="0" smtClean="0">
                <a:solidFill>
                  <a:srgbClr val="C00000"/>
                </a:solidFill>
              </a:rPr>
              <a:t>表</a:t>
            </a:r>
            <a:r>
              <a:rPr lang="en-US" altLang="zh-CN" sz="4000" b="1" i="1" dirty="0" smtClean="0">
                <a:solidFill>
                  <a:srgbClr val="C00000"/>
                </a:solidFill>
              </a:rPr>
              <a:t>6 </a:t>
            </a:r>
            <a:r>
              <a:rPr lang="zh-CN" altLang="en-US" sz="4000" b="1" i="1" dirty="0" smtClean="0">
                <a:solidFill>
                  <a:srgbClr val="C00000"/>
                </a:solidFill>
              </a:rPr>
              <a:t>客观性试题分析</a:t>
            </a:r>
            <a:endParaRPr lang="zh-CN" altLang="en-US" sz="4000" b="1" i="1" dirty="0">
              <a:solidFill>
                <a:srgbClr val="C00000"/>
              </a:solidFill>
            </a:endParaRPr>
          </a:p>
        </p:txBody>
      </p:sp>
      <p:graphicFrame>
        <p:nvGraphicFramePr>
          <p:cNvPr id="6" name="内容占位符 5"/>
          <p:cNvGraphicFramePr>
            <a:graphicFrameLocks noGrp="1"/>
          </p:cNvGraphicFramePr>
          <p:nvPr>
            <p:ph idx="1"/>
          </p:nvPr>
        </p:nvGraphicFramePr>
        <p:xfrm>
          <a:off x="0" y="980719"/>
          <a:ext cx="9540554" cy="5611144"/>
        </p:xfrm>
        <a:graphic>
          <a:graphicData uri="http://schemas.openxmlformats.org/drawingml/2006/table">
            <a:tbl>
              <a:tblPr/>
              <a:tblGrid>
                <a:gridCol w="122576"/>
                <a:gridCol w="776319"/>
                <a:gridCol w="888681"/>
                <a:gridCol w="585644"/>
                <a:gridCol w="694603"/>
                <a:gridCol w="585644"/>
                <a:gridCol w="585644"/>
                <a:gridCol w="725245"/>
                <a:gridCol w="776319"/>
                <a:gridCol w="776319"/>
                <a:gridCol w="776319"/>
                <a:gridCol w="776319"/>
                <a:gridCol w="776319"/>
                <a:gridCol w="694603"/>
              </a:tblGrid>
              <a:tr h="559367">
                <a:tc>
                  <a:txBody>
                    <a:bodyPr/>
                    <a:lstStyle/>
                    <a:p>
                      <a:pPr algn="l" fontAlgn="b"/>
                      <a:endParaRPr lang="zh-CN" altLang="en-US" sz="900" b="0" i="0" u="none" strike="noStrike" dirty="0">
                        <a:latin typeface="Arial" panose="020B0604020202020204"/>
                      </a:endParaRPr>
                    </a:p>
                  </a:txBody>
                  <a:tcPr marL="8817" marR="8817" marT="8817" marB="0" anchor="b">
                    <a:lnL>
                      <a:noFill/>
                    </a:lnL>
                    <a:lnR>
                      <a:noFill/>
                    </a:lnR>
                    <a:lnT>
                      <a:noFill/>
                    </a:lnT>
                    <a:lnB>
                      <a:noFill/>
                    </a:lnB>
                  </a:tcPr>
                </a:tc>
                <a:tc gridSpan="13">
                  <a:txBody>
                    <a:bodyPr/>
                    <a:lstStyle/>
                    <a:p>
                      <a:pPr algn="l" fontAlgn="ctr"/>
                      <a:r>
                        <a:rPr lang="zh-CN" altLang="en-US" sz="1800" b="1" i="0" u="none" strike="noStrike" dirty="0" smtClean="0">
                          <a:solidFill>
                            <a:srgbClr val="000000"/>
                          </a:solidFill>
                          <a:latin typeface="微软雅黑" panose="020B0503020204020204" charset="-122"/>
                        </a:rPr>
                        <a:t>房</a:t>
                      </a:r>
                      <a:r>
                        <a:rPr lang="zh-CN" altLang="en-US" sz="1800" b="1" i="0" u="none" strike="noStrike" dirty="0">
                          <a:solidFill>
                            <a:srgbClr val="000000"/>
                          </a:solidFill>
                          <a:latin typeface="微软雅黑" panose="020B0503020204020204" charset="-122"/>
                        </a:rPr>
                        <a:t>山区</a:t>
                      </a:r>
                      <a:r>
                        <a:rPr lang="en-US" altLang="zh-CN" sz="1800" b="1" i="0" u="none" strike="noStrike" dirty="0">
                          <a:solidFill>
                            <a:srgbClr val="000000"/>
                          </a:solidFill>
                          <a:latin typeface="微软雅黑" panose="020B0503020204020204" charset="-122"/>
                        </a:rPr>
                        <a:t>2017-2018</a:t>
                      </a:r>
                      <a:r>
                        <a:rPr lang="zh-CN" altLang="en-US" sz="1800" b="1" i="0" u="none" strike="noStrike" dirty="0">
                          <a:solidFill>
                            <a:srgbClr val="000000"/>
                          </a:solidFill>
                          <a:latin typeface="微软雅黑" panose="020B0503020204020204" charset="-122"/>
                        </a:rPr>
                        <a:t>学年度第一学期期末高</a:t>
                      </a:r>
                      <a:r>
                        <a:rPr lang="zh-CN" altLang="en-US" sz="1800" b="1" i="0" u="none" strike="noStrike" dirty="0" smtClean="0">
                          <a:solidFill>
                            <a:srgbClr val="000000"/>
                          </a:solidFill>
                          <a:latin typeface="微软雅黑" panose="020B0503020204020204" charset="-122"/>
                        </a:rPr>
                        <a:t>三语文客观题</a:t>
                      </a:r>
                      <a:r>
                        <a:rPr lang="zh-CN" altLang="en-US" sz="1800" b="1" i="0" u="none" strike="noStrike" dirty="0">
                          <a:solidFill>
                            <a:srgbClr val="000000"/>
                          </a:solidFill>
                          <a:latin typeface="微软雅黑" panose="020B0503020204020204" charset="-122"/>
                        </a:rPr>
                        <a:t>作答情况</a:t>
                      </a:r>
                      <a:endParaRPr lang="zh-CN" altLang="en-US" sz="1800" b="1" i="0" u="none" strike="noStrike" dirty="0">
                        <a:solidFill>
                          <a:srgbClr val="000000"/>
                        </a:solidFill>
                        <a:latin typeface="微软雅黑" panose="020B0503020204020204" charset="-122"/>
                      </a:endParaRPr>
                    </a:p>
                  </a:txBody>
                  <a:tcPr marL="8817" marR="8817" marT="8817" marB="0" anchor="ctr">
                    <a:lnL>
                      <a:noFill/>
                    </a:lnL>
                    <a:lnR>
                      <a:noFill/>
                    </a:lnR>
                    <a:lnT>
                      <a:noFill/>
                    </a:lnT>
                    <a:lnB>
                      <a:noFill/>
                    </a:lnB>
                  </a:tcPr>
                </a:tc>
                <a:tc hMerge="1">
                  <a:tcPr/>
                </a:tc>
                <a:tc hMerge="1">
                  <a:tcPr/>
                </a:tc>
                <a:tc hMerge="1">
                  <a:tcPr/>
                </a:tc>
                <a:tc hMerge="1">
                  <a:tcPr/>
                </a:tc>
                <a:tc hMerge="1">
                  <a:tcPr/>
                </a:tc>
                <a:tc hMerge="1">
                  <a:tcPr/>
                </a:tc>
                <a:tc hMerge="1">
                  <a:tcPr/>
                </a:tc>
                <a:tc hMerge="1">
                  <a:tcPr/>
                </a:tc>
                <a:tc hMerge="1">
                  <a:tcPr/>
                </a:tc>
                <a:tc hMerge="1">
                  <a:tcPr/>
                </a:tc>
                <a:tc hMerge="1">
                  <a:tcPr/>
                </a:tc>
                <a:tc hMerge="1">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a:noFill/>
                    </a:lnR>
                    <a:lnT>
                      <a:noFill/>
                    </a:lnT>
                    <a:lnB>
                      <a:noFill/>
                    </a:lnB>
                  </a:tcPr>
                </a:tc>
                <a:tc>
                  <a:txBody>
                    <a:bodyPr/>
                    <a:lstStyle/>
                    <a:p>
                      <a:pPr algn="l" fontAlgn="ctr"/>
                      <a:r>
                        <a:rPr lang="zh-CN" altLang="en-US" sz="800" b="1" i="0" u="none" strike="noStrike">
                          <a:solidFill>
                            <a:srgbClr val="000000"/>
                          </a:solidFill>
                          <a:latin typeface="宋体" panose="02010600030101010101" pitchFamily="2" charset="-122"/>
                        </a:rPr>
                        <a:t>考试科目：</a:t>
                      </a:r>
                      <a:endParaRPr lang="zh-CN" altLang="en-US" sz="800" b="1" i="0" u="none" strike="noStrike">
                        <a:solidFill>
                          <a:srgbClr val="000000"/>
                        </a:solidFill>
                        <a:latin typeface="宋体" panose="02010600030101010101" pitchFamily="2" charset="-122"/>
                      </a:endParaRPr>
                    </a:p>
                  </a:txBody>
                  <a:tcPr marL="8817" marR="8817" marT="8817" marB="0" anchor="ctr">
                    <a:lnL>
                      <a:noFill/>
                    </a:lnL>
                    <a:lnR>
                      <a:noFill/>
                    </a:lnR>
                    <a:lnT>
                      <a:noFill/>
                    </a:lnT>
                    <a:lnB w="6350" cap="flat" cmpd="sng" algn="ctr">
                      <a:solidFill>
                        <a:srgbClr val="000000"/>
                      </a:solidFill>
                      <a:prstDash val="solid"/>
                      <a:round/>
                      <a:headEnd type="none" w="med" len="med"/>
                      <a:tailEnd type="none" w="med" len="med"/>
                    </a:lnB>
                  </a:tcPr>
                </a:tc>
                <a:tc gridSpan="6">
                  <a:txBody>
                    <a:bodyPr/>
                    <a:lstStyle/>
                    <a:p>
                      <a:pPr algn="l" fontAlgn="ctr"/>
                      <a:r>
                        <a:rPr lang="zh-CN" altLang="en-US" sz="1050" b="0" i="0" u="none" strike="noStrike">
                          <a:solidFill>
                            <a:srgbClr val="000000"/>
                          </a:solidFill>
                          <a:latin typeface="宋体" panose="02010600030101010101" pitchFamily="2" charset="-122"/>
                        </a:rPr>
                        <a:t>语文</a:t>
                      </a:r>
                      <a:endParaRPr lang="zh-CN" altLang="en-US" sz="1050" b="0" i="0" u="none" strike="noStrike">
                        <a:solidFill>
                          <a:srgbClr val="000000"/>
                        </a:solidFill>
                        <a:latin typeface="宋体" panose="02010600030101010101" pitchFamily="2" charset="-122"/>
                      </a:endParaRPr>
                    </a:p>
                  </a:txBody>
                  <a:tcPr marL="8817" marR="8817" marT="8817"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c gridSpan="6">
                  <a:txBody>
                    <a:bodyPr/>
                    <a:lstStyle/>
                    <a:p>
                      <a:pPr algn="l" fontAlgn="ctr"/>
                      <a:r>
                        <a:rPr lang="zh-CN" altLang="en-US" sz="1050" b="0" i="0" u="none" strike="noStrike" dirty="0">
                          <a:solidFill>
                            <a:srgbClr val="000000"/>
                          </a:solidFill>
                          <a:latin typeface="宋体" panose="02010600030101010101" pitchFamily="2" charset="-122"/>
                        </a:rPr>
                        <a:t>（注：各小题绿色背景格子对应的选项为正确答案。）</a:t>
                      </a:r>
                      <a:endParaRPr lang="zh-CN" altLang="en-US" sz="1050" b="0" i="0" u="none" strike="noStrike" dirty="0">
                        <a:solidFill>
                          <a:srgbClr val="000000"/>
                        </a:solidFill>
                        <a:latin typeface="宋体" panose="02010600030101010101" pitchFamily="2" charset="-122"/>
                      </a:endParaRPr>
                    </a:p>
                  </a:txBody>
                  <a:tcPr marL="8817" marR="8817" marT="8817" marB="0" anchor="ctr">
                    <a:lnL>
                      <a:noFill/>
                    </a:lnL>
                    <a:lnR>
                      <a:noFill/>
                    </a:lnR>
                    <a:lnT>
                      <a:noFill/>
                    </a:lnT>
                    <a:lnB w="6350" cap="flat" cmpd="sng" algn="ctr">
                      <a:solidFill>
                        <a:srgbClr val="000000"/>
                      </a:solidFill>
                      <a:prstDash val="solid"/>
                      <a:round/>
                      <a:headEnd type="none" w="med" len="med"/>
                      <a:tailEnd type="none" w="med" len="med"/>
                    </a:lnB>
                  </a:tcPr>
                </a:tc>
                <a:tc hMerge="1">
                  <a:tcPr/>
                </a:tc>
                <a:tc hMerge="1">
                  <a:tcPr/>
                </a:tc>
                <a:tc hMerge="1">
                  <a:tcPr/>
                </a:tc>
                <a:tc hMerge="1">
                  <a:tcPr/>
                </a:tc>
                <a:tc hMerge="1">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ctr" fontAlgn="ctr"/>
                      <a:r>
                        <a:rPr lang="zh-CN" altLang="en-US" sz="1600" b="0" i="0" u="none" strike="noStrike" dirty="0">
                          <a:solidFill>
                            <a:srgbClr val="000000"/>
                          </a:solidFill>
                          <a:latin typeface="宋体" panose="02010600030101010101" pitchFamily="2" charset="-122"/>
                        </a:rPr>
                        <a:t>小题编号</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dirty="0">
                          <a:solidFill>
                            <a:srgbClr val="000000"/>
                          </a:solidFill>
                          <a:latin typeface="宋体" panose="02010600030101010101" pitchFamily="2" charset="-122"/>
                        </a:rPr>
                        <a:t>题型</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dirty="0">
                          <a:solidFill>
                            <a:srgbClr val="000000"/>
                          </a:solidFill>
                          <a:latin typeface="宋体" panose="02010600030101010101" pitchFamily="2" charset="-122"/>
                        </a:rPr>
                        <a:t>分数</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dirty="0">
                          <a:solidFill>
                            <a:srgbClr val="000000"/>
                          </a:solidFill>
                          <a:latin typeface="宋体" panose="02010600030101010101" pitchFamily="2" charset="-122"/>
                        </a:rPr>
                        <a:t>作答人数</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a:solidFill>
                            <a:srgbClr val="000000"/>
                          </a:solidFill>
                          <a:latin typeface="宋体" panose="02010600030101010101" pitchFamily="2" charset="-122"/>
                        </a:rPr>
                        <a:t>平均分</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a:solidFill>
                            <a:srgbClr val="000000"/>
                          </a:solidFill>
                          <a:latin typeface="宋体" panose="02010600030101010101" pitchFamily="2" charset="-122"/>
                        </a:rPr>
                        <a:t>得分率</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rowSpan="2">
                  <a:txBody>
                    <a:bodyPr/>
                    <a:lstStyle/>
                    <a:p>
                      <a:pPr algn="ctr" fontAlgn="ctr"/>
                      <a:r>
                        <a:rPr lang="zh-CN" altLang="en-US" sz="1600" b="0" i="0" u="none" strike="noStrike">
                          <a:solidFill>
                            <a:srgbClr val="000000"/>
                          </a:solidFill>
                          <a:latin typeface="宋体" panose="02010600030101010101" pitchFamily="2" charset="-122"/>
                        </a:rPr>
                        <a:t>选项</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5">
                  <a:txBody>
                    <a:bodyPr/>
                    <a:lstStyle/>
                    <a:p>
                      <a:pPr algn="ctr" fontAlgn="ctr"/>
                      <a:r>
                        <a:rPr lang="zh-CN" altLang="en-US" sz="1600" b="0" i="0" u="none" strike="noStrike" dirty="0">
                          <a:solidFill>
                            <a:srgbClr val="000000"/>
                          </a:solidFill>
                          <a:latin typeface="宋体" panose="02010600030101010101" pitchFamily="2" charset="-122"/>
                        </a:rPr>
                        <a:t>各选项选择人数比例</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cPr/>
                </a:tc>
                <a:tc hMerge="1">
                  <a:tcPr/>
                </a:tc>
                <a:tc hMerge="1">
                  <a:tcPr/>
                </a:tc>
                <a:tc hMerge="1">
                  <a:tcPr/>
                </a:tc>
                <a:tc>
                  <a:txBody>
                    <a:bodyPr/>
                    <a:lstStyle/>
                    <a:p>
                      <a:pPr algn="l" fontAlgn="b"/>
                      <a:endParaRPr lang="zh-CN" altLang="en-US" sz="900" b="0" i="0" u="none" strike="noStrike">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vMerge="1">
                  <a:tcPr/>
                </a:tc>
                <a:tc vMerge="1">
                  <a:tcPr/>
                </a:tc>
                <a:tc vMerge="1">
                  <a:tcPr/>
                </a:tc>
                <a:tc vMerge="1">
                  <a:tcPr/>
                </a:tc>
                <a:tc vMerge="1">
                  <a:tcPr/>
                </a:tc>
                <a:tc vMerge="1">
                  <a:tcPr/>
                </a:tc>
                <a:tc vMerge="1">
                  <a:tcPr/>
                </a:tc>
                <a:tc>
                  <a:txBody>
                    <a:bodyPr/>
                    <a:lstStyle/>
                    <a:p>
                      <a:pPr algn="ctr" fontAlgn="ctr"/>
                      <a:r>
                        <a:rPr lang="en-US" sz="1600" b="0" i="0" u="none" strike="noStrike">
                          <a:solidFill>
                            <a:srgbClr val="000000"/>
                          </a:solidFill>
                          <a:latin typeface="宋体" panose="02010600030101010101" pitchFamily="2" charset="-122"/>
                        </a:rPr>
                        <a:t>A</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600" b="0" i="0" u="none" strike="noStrike">
                          <a:solidFill>
                            <a:srgbClr val="000000"/>
                          </a:solidFill>
                          <a:latin typeface="宋体" panose="02010600030101010101" pitchFamily="2" charset="-122"/>
                        </a:rPr>
                        <a:t>B</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600" b="0" i="0" u="none" strike="noStrike">
                          <a:solidFill>
                            <a:srgbClr val="000000"/>
                          </a:solidFill>
                          <a:latin typeface="宋体" panose="02010600030101010101" pitchFamily="2" charset="-122"/>
                        </a:rPr>
                        <a:t>C</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US" sz="1600" b="0" i="0" u="none" strike="noStrike">
                          <a:solidFill>
                            <a:srgbClr val="000000"/>
                          </a:solidFill>
                          <a:latin typeface="宋体" panose="02010600030101010101" pitchFamily="2" charset="-122"/>
                        </a:rPr>
                        <a:t>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zh-CN" altLang="en-US" sz="1600" b="0" i="0" u="none" strike="noStrike">
                          <a:solidFill>
                            <a:srgbClr val="000000"/>
                          </a:solidFill>
                          <a:latin typeface="宋体" panose="02010600030101010101" pitchFamily="2" charset="-122"/>
                        </a:rPr>
                        <a:t>其他</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b"/>
                      <a:endParaRPr lang="zh-CN" altLang="en-US" sz="900" b="0" i="0" u="none" strike="noStrike">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dirty="0">
                          <a:solidFill>
                            <a:srgbClr val="000000"/>
                          </a:solidFill>
                          <a:latin typeface="宋体" panose="02010600030101010101" pitchFamily="2" charset="-122"/>
                        </a:rPr>
                        <a:t>1</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dirty="0">
                          <a:solidFill>
                            <a:srgbClr val="000000"/>
                          </a:solidFill>
                          <a:latin typeface="宋体" panose="02010600030101010101" pitchFamily="2" charset="-122"/>
                        </a:rPr>
                        <a:t>单选题</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1790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0.74</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37.2%</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37.2%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41.3%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12.7%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dirty="0">
                          <a:solidFill>
                            <a:srgbClr val="000000"/>
                          </a:solidFill>
                          <a:latin typeface="宋体" panose="02010600030101010101" pitchFamily="2" charset="-122"/>
                        </a:rPr>
                        <a:t>单选题</a:t>
                      </a:r>
                      <a:endParaRPr lang="zh-CN" alt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dirty="0">
                          <a:solidFill>
                            <a:srgbClr val="000000"/>
                          </a:solidFill>
                          <a:latin typeface="宋体" panose="02010600030101010101" pitchFamily="2" charset="-122"/>
                        </a:rPr>
                        <a:t>2.</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0.87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43.6%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dirty="0">
                          <a:solidFill>
                            <a:srgbClr val="000000"/>
                          </a:solidFill>
                          <a:latin typeface="宋体" panose="02010600030101010101" pitchFamily="2" charset="-122"/>
                        </a:rPr>
                        <a:t>ABCD</a:t>
                      </a:r>
                      <a:endParaRPr 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dirty="0">
                          <a:solidFill>
                            <a:srgbClr val="000000"/>
                          </a:solidFill>
                          <a:latin typeface="宋体" panose="02010600030101010101" pitchFamily="2" charset="-122"/>
                        </a:rPr>
                        <a:t>43.6%</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dirty="0">
                          <a:solidFill>
                            <a:srgbClr val="000000"/>
                          </a:solidFill>
                          <a:latin typeface="宋体" panose="02010600030101010101" pitchFamily="2" charset="-122"/>
                        </a:rPr>
                        <a:t>32.6%</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9.3%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10.3%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3.</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dirty="0">
                          <a:solidFill>
                            <a:srgbClr val="000000"/>
                          </a:solidFill>
                          <a:latin typeface="宋体" panose="02010600030101010101" pitchFamily="2" charset="-122"/>
                        </a:rPr>
                        <a:t>1790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2.64</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88.1%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88.1%</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dirty="0">
                          <a:solidFill>
                            <a:srgbClr val="000000"/>
                          </a:solidFill>
                          <a:latin typeface="宋体" panose="02010600030101010101" pitchFamily="2" charset="-122"/>
                        </a:rPr>
                        <a:t>1.0%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5.5%</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4.0%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dirty="0">
                          <a:solidFill>
                            <a:srgbClr val="000000"/>
                          </a:solidFill>
                          <a:latin typeface="宋体" panose="02010600030101010101" pitchFamily="2" charset="-122"/>
                        </a:rPr>
                        <a:t>1.85</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dirty="0">
                          <a:solidFill>
                            <a:srgbClr val="000000"/>
                          </a:solidFill>
                          <a:latin typeface="宋体" panose="02010600030101010101" pitchFamily="2" charset="-122"/>
                        </a:rPr>
                        <a:t>61.6%</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dirty="0">
                          <a:solidFill>
                            <a:srgbClr val="000000"/>
                          </a:solidFill>
                          <a:latin typeface="宋体" panose="02010600030101010101" pitchFamily="2" charset="-122"/>
                        </a:rPr>
                        <a:t>ABCD</a:t>
                      </a:r>
                      <a:endParaRPr lang="en-US"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dirty="0">
                          <a:solidFill>
                            <a:srgbClr val="000000"/>
                          </a:solidFill>
                          <a:latin typeface="宋体" panose="02010600030101010101" pitchFamily="2" charset="-122"/>
                        </a:rPr>
                        <a:t>6.4%</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20.8%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7.2%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61.6%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dirty="0">
                          <a:solidFill>
                            <a:srgbClr val="000000"/>
                          </a:solidFill>
                          <a:latin typeface="宋体" panose="02010600030101010101" pitchFamily="2" charset="-122"/>
                        </a:rPr>
                        <a:t>4.0%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1.57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52.2%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21.1%</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8.0%</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52.2%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14.5%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1.68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84.1%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5.0%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6.3%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84.1%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0.6%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2.46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82.0%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3.4%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82.0%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2.9%</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7.5%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9</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2.38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79.3%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79.3%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5.3%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1.52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50.5%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27.3%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15.3%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50.5%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47.0%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10.7%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24.0%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47.0%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14.1%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0.94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31.5%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31.5%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4.1%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30.7%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28.9%</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1.55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51.6%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9.2%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13.6%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51.6%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21.3%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0.61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20.4%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18.7%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20.4%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1" i="0" u="none" strike="noStrike" dirty="0">
                          <a:solidFill>
                            <a:srgbClr val="FF0000"/>
                          </a:solidFill>
                          <a:latin typeface="宋体" panose="02010600030101010101" pitchFamily="2" charset="-122"/>
                        </a:rPr>
                        <a:t>49.5%</a:t>
                      </a:r>
                      <a:endParaRPr lang="en-US" altLang="zh-CN" sz="1600" b="1" i="0" u="none" strike="noStrike" dirty="0">
                        <a:solidFill>
                          <a:srgbClr val="FF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dirty="0">
                          <a:solidFill>
                            <a:srgbClr val="000000"/>
                          </a:solidFill>
                          <a:latin typeface="宋体" panose="02010600030101010101" pitchFamily="2" charset="-122"/>
                        </a:rPr>
                        <a:t>7.2%</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4.2%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19</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2.54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84.7%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6.5%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84.7%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3.0%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1.2%</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4.7%</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20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2.53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84.5%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6.6%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2.8%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1.3%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zh-CN" sz="1600" b="0" i="0" u="none" strike="noStrike">
                          <a:solidFill>
                            <a:srgbClr val="000000"/>
                          </a:solidFill>
                          <a:latin typeface="宋体" panose="02010600030101010101" pitchFamily="2" charset="-122"/>
                        </a:rPr>
                        <a:t>84.5%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4.8%</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r h="265883">
                <a:tc>
                  <a:txBody>
                    <a:bodyPr/>
                    <a:lstStyle/>
                    <a:p>
                      <a:pPr algn="l" fontAlgn="b"/>
                      <a:endParaRPr lang="zh-CN" altLang="en-US" sz="900" b="0" i="0" u="none" strike="noStrike">
                        <a:latin typeface="Arial" panose="020B0604020202020204"/>
                      </a:endParaRPr>
                    </a:p>
                  </a:txBody>
                  <a:tcPr marL="8817" marR="8817" marT="8817"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600" b="0" i="0" u="none" strike="noStrike">
                          <a:solidFill>
                            <a:srgbClr val="000000"/>
                          </a:solidFill>
                          <a:latin typeface="宋体" panose="02010600030101010101" pitchFamily="2" charset="-122"/>
                        </a:rPr>
                        <a:t>24</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zh-CN" altLang="en-US" sz="1600" b="0" i="0" u="none" strike="noStrike">
                          <a:solidFill>
                            <a:srgbClr val="000000"/>
                          </a:solidFill>
                          <a:latin typeface="宋体" panose="02010600030101010101" pitchFamily="2" charset="-122"/>
                        </a:rPr>
                        <a:t>单选题</a:t>
                      </a:r>
                      <a:endParaRPr lang="zh-CN" alt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3.</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altLang="zh-CN" sz="1600" b="0" i="0" u="none" strike="noStrike">
                          <a:solidFill>
                            <a:srgbClr val="000000"/>
                          </a:solidFill>
                          <a:latin typeface="宋体" panose="02010600030101010101" pitchFamily="2" charset="-122"/>
                        </a:rPr>
                        <a:t>1790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2.20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73.5%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ctr" fontAlgn="ctr"/>
                      <a:r>
                        <a:rPr lang="en-US" sz="1600" b="0" i="0" u="none" strike="noStrike">
                          <a:solidFill>
                            <a:srgbClr val="000000"/>
                          </a:solidFill>
                          <a:latin typeface="宋体" panose="02010600030101010101" pitchFamily="2" charset="-122"/>
                        </a:rPr>
                        <a:t>ABCD</a:t>
                      </a:r>
                      <a:endParaRPr lang="en-US"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73.5%</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66"/>
                    </a:solidFill>
                  </a:tcPr>
                </a:tc>
                <a:tc>
                  <a:txBody>
                    <a:bodyPr/>
                    <a:lstStyle/>
                    <a:p>
                      <a:pPr algn="r" fontAlgn="ctr"/>
                      <a:r>
                        <a:rPr lang="en-US" altLang="zh-CN" sz="1600" b="0" i="0" u="none" strike="noStrike">
                          <a:solidFill>
                            <a:srgbClr val="000000"/>
                          </a:solidFill>
                          <a:latin typeface="宋体" panose="02010600030101010101" pitchFamily="2" charset="-122"/>
                        </a:rPr>
                        <a:t>8.6%</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9.1%</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a:solidFill>
                            <a:srgbClr val="000000"/>
                          </a:solidFill>
                          <a:latin typeface="宋体" panose="02010600030101010101" pitchFamily="2" charset="-122"/>
                        </a:rPr>
                        <a:t>4.0%</a:t>
                      </a:r>
                      <a:endParaRPr lang="en-US" altLang="zh-CN" sz="1600" b="0" i="0" u="none" strike="noStrike">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r" fontAlgn="ctr"/>
                      <a:r>
                        <a:rPr lang="en-US" altLang="zh-CN" sz="1600" b="0" i="0" u="none" strike="noStrike" dirty="0">
                          <a:solidFill>
                            <a:srgbClr val="000000"/>
                          </a:solidFill>
                          <a:latin typeface="宋体" panose="02010600030101010101" pitchFamily="2" charset="-122"/>
                        </a:rPr>
                        <a:t>4.9%</a:t>
                      </a:r>
                      <a:endParaRPr lang="en-US" altLang="zh-CN" sz="1600" b="0" i="0" u="none" strike="noStrike" dirty="0">
                        <a:solidFill>
                          <a:srgbClr val="000000"/>
                        </a:solidFill>
                        <a:latin typeface="宋体" panose="02010600030101010101" pitchFamily="2" charset="-122"/>
                      </a:endParaRPr>
                    </a:p>
                  </a:txBody>
                  <a:tcPr marL="8817" marR="8817" marT="88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DF8FF"/>
                    </a:solidFill>
                  </a:tcPr>
                </a:tc>
                <a:tc>
                  <a:txBody>
                    <a:bodyPr/>
                    <a:lstStyle/>
                    <a:p>
                      <a:pPr algn="l" fontAlgn="b"/>
                      <a:endParaRPr lang="zh-CN" altLang="en-US" sz="900" b="0" i="0" u="none" strike="noStrike" dirty="0">
                        <a:latin typeface="Arial" panose="020B0604020202020204"/>
                      </a:endParaRPr>
                    </a:p>
                  </a:txBody>
                  <a:tcPr marL="8817" marR="8817" marT="8817" marB="0" anchor="b">
                    <a:lnL w="6350" cap="flat" cmpd="sng" algn="ctr">
                      <a:solidFill>
                        <a:srgbClr val="000000"/>
                      </a:solidFill>
                      <a:prstDash val="solid"/>
                      <a:round/>
                      <a:headEnd type="none" w="med" len="med"/>
                      <a:tailEnd type="none" w="med" len="med"/>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80000"/>
              </a:lnSpc>
            </a:pPr>
            <a:r>
              <a:rPr lang="en-US" altLang="zh-CN" sz="2800" b="1" dirty="0" smtClean="0">
                <a:solidFill>
                  <a:srgbClr val="0000FF"/>
                </a:solidFill>
                <a:latin typeface="黑体" panose="02010609060101010101" pitchFamily="49" charset="-122"/>
                <a:ea typeface="黑体" panose="02010609060101010101" pitchFamily="49" charset="-122"/>
              </a:rPr>
              <a:t>㈤</a:t>
            </a:r>
            <a:r>
              <a:rPr lang="zh-CN" altLang="en-US" sz="2800" b="1" dirty="0" smtClean="0">
                <a:solidFill>
                  <a:srgbClr val="0000FF"/>
                </a:solidFill>
                <a:latin typeface="黑体" panose="02010609060101010101" pitchFamily="49" charset="-122"/>
                <a:ea typeface="黑体" panose="02010609060101010101" pitchFamily="49" charset="-122"/>
              </a:rPr>
              <a:t>通过</a:t>
            </a:r>
            <a:r>
              <a:rPr lang="zh-CN" altLang="en-US" sz="2800" b="1" dirty="0">
                <a:solidFill>
                  <a:srgbClr val="0000FF"/>
                </a:solidFill>
                <a:latin typeface="黑体" panose="02010609060101010101" pitchFamily="49" charset="-122"/>
                <a:ea typeface="黑体" panose="02010609060101010101" pitchFamily="49" charset="-122"/>
              </a:rPr>
              <a:t>试卷讲评和反馈练习实现试卷的发展功能。</a:t>
            </a:r>
            <a:endParaRPr lang="zh-CN" altLang="en-US" sz="2800" b="1" dirty="0">
              <a:solidFill>
                <a:srgbClr val="0000FF"/>
              </a:solidFill>
              <a:latin typeface="黑体" panose="02010609060101010101" pitchFamily="49" charset="-122"/>
              <a:ea typeface="黑体" panose="02010609060101010101" pitchFamily="49" charset="-122"/>
            </a:endParaRPr>
          </a:p>
          <a:p>
            <a:pPr>
              <a:lnSpc>
                <a:spcPct val="80000"/>
              </a:lnSpc>
            </a:pPr>
            <a:r>
              <a:rPr lang="zh-CN" altLang="en-US" sz="2400" b="1" dirty="0">
                <a:solidFill>
                  <a:schemeClr val="tx1">
                    <a:lumMod val="95000"/>
                    <a:lumOff val="5000"/>
                  </a:schemeClr>
                </a:solidFill>
                <a:latin typeface="华文楷体" pitchFamily="2" charset="-122"/>
                <a:ea typeface="华文楷体" pitchFamily="2" charset="-122"/>
              </a:rPr>
              <a:t>引导学生回顾过去所学的知识，梳理知识间的联系，构建知识体系；二是帮助学生总结和掌握复习方法、规律与技巧，使他们逐步掌握分析问题的方法，逐渐形成良好的思维习惯。</a:t>
            </a:r>
            <a:endParaRPr lang="zh-CN" altLang="en-US" sz="2400" b="1" dirty="0">
              <a:solidFill>
                <a:schemeClr val="tx1">
                  <a:lumMod val="95000"/>
                  <a:lumOff val="5000"/>
                </a:schemeClr>
              </a:solidFill>
              <a:latin typeface="华文楷体" pitchFamily="2" charset="-122"/>
              <a:ea typeface="华文楷体" pitchFamily="2" charset="-122"/>
            </a:endParaRPr>
          </a:p>
          <a:p>
            <a:pPr>
              <a:lnSpc>
                <a:spcPct val="80000"/>
              </a:lnSpc>
            </a:pPr>
            <a:r>
              <a:rPr lang="zh-CN" altLang="en-US" sz="2400" b="1" dirty="0">
                <a:solidFill>
                  <a:schemeClr val="tx1">
                    <a:lumMod val="95000"/>
                    <a:lumOff val="5000"/>
                  </a:schemeClr>
                </a:solidFill>
                <a:latin typeface="华文楷体" pitchFamily="2" charset="-122"/>
                <a:ea typeface="华文楷体" pitchFamily="2" charset="-122"/>
              </a:rPr>
              <a:t>试卷讲评课主要任务</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发现和矫正学生学习中对知识的认识“偏差”和“误解”</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chemeClr val="tx1">
                    <a:lumMod val="95000"/>
                    <a:lumOff val="5000"/>
                  </a:schemeClr>
                </a:solidFill>
                <a:latin typeface="华文楷体" pitchFamily="2" charset="-122"/>
                <a:ea typeface="华文楷体" pitchFamily="2" charset="-122"/>
              </a:rPr>
              <a:t>克服学习进程中的障碍</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chemeClr val="tx1">
                    <a:lumMod val="95000"/>
                    <a:lumOff val="5000"/>
                  </a:schemeClr>
                </a:solidFill>
                <a:latin typeface="华文楷体" pitchFamily="2" charset="-122"/>
                <a:ea typeface="华文楷体" pitchFamily="2" charset="-122"/>
              </a:rPr>
              <a:t>增强学生学习的信心。通过对问题的正反面的剖析</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chemeClr val="tx1">
                    <a:lumMod val="95000"/>
                    <a:lumOff val="5000"/>
                  </a:schemeClr>
                </a:solidFill>
                <a:latin typeface="华文楷体" pitchFamily="2" charset="-122"/>
                <a:ea typeface="华文楷体" pitchFamily="2" charset="-122"/>
              </a:rPr>
              <a:t>提高学生对学科知识本质的理解</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chemeClr val="tx1">
                    <a:lumMod val="95000"/>
                    <a:lumOff val="5000"/>
                  </a:schemeClr>
                </a:solidFill>
                <a:latin typeface="华文楷体" pitchFamily="2" charset="-122"/>
                <a:ea typeface="华文楷体" pitchFamily="2" charset="-122"/>
              </a:rPr>
              <a:t>提升学生的思维品质。 </a:t>
            </a:r>
            <a:endParaRPr lang="zh-CN" altLang="en-US" sz="2400" b="1" dirty="0">
              <a:solidFill>
                <a:schemeClr val="tx1">
                  <a:lumMod val="95000"/>
                  <a:lumOff val="5000"/>
                </a:schemeClr>
              </a:solidFill>
              <a:latin typeface="华文楷体" pitchFamily="2" charset="-122"/>
              <a:ea typeface="华文楷体" pitchFamily="2" charset="-122"/>
            </a:endParaRPr>
          </a:p>
          <a:p>
            <a:pPr>
              <a:lnSpc>
                <a:spcPct val="80000"/>
              </a:lnSpc>
            </a:pPr>
            <a:r>
              <a:rPr lang="zh-CN" altLang="en-US" sz="2400" b="1" dirty="0">
                <a:solidFill>
                  <a:schemeClr val="tx1">
                    <a:lumMod val="95000"/>
                    <a:lumOff val="5000"/>
                  </a:schemeClr>
                </a:solidFill>
                <a:latin typeface="华文楷体" pitchFamily="2" charset="-122"/>
                <a:ea typeface="华文楷体" pitchFamily="2" charset="-122"/>
              </a:rPr>
              <a:t>试卷讲评建议：总原则：课上讲评</a:t>
            </a:r>
            <a:r>
              <a:rPr lang="en-US" altLang="zh-CN" sz="2400" b="1" dirty="0">
                <a:solidFill>
                  <a:schemeClr val="tx1">
                    <a:lumMod val="95000"/>
                    <a:lumOff val="5000"/>
                  </a:schemeClr>
                </a:solidFill>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注重共性；课下辅导</a:t>
            </a:r>
            <a:r>
              <a:rPr lang="en-US" altLang="zh-CN" sz="2400" b="1" dirty="0">
                <a:solidFill>
                  <a:srgbClr val="FF0000"/>
                </a:solidFill>
                <a:latin typeface="华文楷体" pitchFamily="2" charset="-122"/>
                <a:ea typeface="华文楷体" pitchFamily="2" charset="-122"/>
              </a:rPr>
              <a:t>——</a:t>
            </a:r>
            <a:r>
              <a:rPr lang="zh-CN" altLang="en-US" sz="2400" b="1" dirty="0">
                <a:solidFill>
                  <a:srgbClr val="FF0000"/>
                </a:solidFill>
                <a:latin typeface="华文楷体" pitchFamily="2" charset="-122"/>
                <a:ea typeface="华文楷体" pitchFamily="2" charset="-122"/>
              </a:rPr>
              <a:t>关注个性；抓得准，讲得透，落得实</a:t>
            </a:r>
            <a:r>
              <a:rPr lang="zh-CN" altLang="en-US" sz="2400" b="1" dirty="0">
                <a:solidFill>
                  <a:schemeClr val="tx1">
                    <a:lumMod val="95000"/>
                    <a:lumOff val="5000"/>
                  </a:schemeClr>
                </a:solidFill>
                <a:latin typeface="华文楷体" pitchFamily="2" charset="-122"/>
                <a:ea typeface="华文楷体" pitchFamily="2" charset="-122"/>
              </a:rPr>
              <a:t>。</a:t>
            </a:r>
            <a:endParaRPr lang="zh-CN" altLang="en-US" sz="2400" b="1" dirty="0">
              <a:solidFill>
                <a:schemeClr val="tx1">
                  <a:lumMod val="95000"/>
                  <a:lumOff val="5000"/>
                </a:schemeClr>
              </a:solidFill>
              <a:latin typeface="华文楷体" pitchFamily="2" charset="-122"/>
              <a:ea typeface="华文楷体" pitchFamily="2" charset="-122"/>
            </a:endParaRPr>
          </a:p>
          <a:p>
            <a:pPr>
              <a:lnSpc>
                <a:spcPct val="80000"/>
              </a:lnSpc>
            </a:pPr>
            <a:r>
              <a:rPr lang="zh-CN" altLang="en-US" sz="2400" b="1" dirty="0">
                <a:solidFill>
                  <a:schemeClr val="tx1">
                    <a:lumMod val="95000"/>
                    <a:lumOff val="5000"/>
                  </a:schemeClr>
                </a:solidFill>
                <a:latin typeface="华文楷体" pitchFamily="2" charset="-122"/>
                <a:ea typeface="华文楷体" pitchFamily="2" charset="-122"/>
              </a:rPr>
              <a:t>试卷讲评课要求：（</a:t>
            </a:r>
            <a:r>
              <a:rPr lang="en-US" altLang="zh-CN" sz="2400" b="1" dirty="0">
                <a:solidFill>
                  <a:schemeClr val="tx1">
                    <a:lumMod val="95000"/>
                    <a:lumOff val="5000"/>
                  </a:schemeClr>
                </a:solidFill>
                <a:latin typeface="华文楷体" pitchFamily="2" charset="-122"/>
                <a:ea typeface="华文楷体" pitchFamily="2" charset="-122"/>
              </a:rPr>
              <a:t>1</a:t>
            </a:r>
            <a:r>
              <a:rPr lang="zh-CN" altLang="en-US" sz="2400" b="1" dirty="0">
                <a:solidFill>
                  <a:schemeClr val="tx1">
                    <a:lumMod val="95000"/>
                    <a:lumOff val="5000"/>
                  </a:schemeClr>
                </a:solidFill>
                <a:latin typeface="华文楷体" pitchFamily="2" charset="-122"/>
                <a:ea typeface="华文楷体" pitchFamily="2" charset="-122"/>
              </a:rPr>
              <a:t>）重视学生的参与、重视思路的分析、重视题型的归类和变型。（</a:t>
            </a:r>
            <a:r>
              <a:rPr lang="en-US" altLang="zh-CN" sz="2400" b="1" dirty="0">
                <a:solidFill>
                  <a:schemeClr val="tx1">
                    <a:lumMod val="95000"/>
                    <a:lumOff val="5000"/>
                  </a:schemeClr>
                </a:solidFill>
                <a:latin typeface="华文楷体" pitchFamily="2" charset="-122"/>
                <a:ea typeface="华文楷体" pitchFamily="2" charset="-122"/>
              </a:rPr>
              <a:t>2</a:t>
            </a:r>
            <a:r>
              <a:rPr lang="zh-CN" altLang="en-US" sz="2400" b="1" dirty="0">
                <a:solidFill>
                  <a:schemeClr val="tx1">
                    <a:lumMod val="95000"/>
                    <a:lumOff val="5000"/>
                  </a:schemeClr>
                </a:solidFill>
                <a:latin typeface="华文楷体" pitchFamily="2" charset="-122"/>
                <a:ea typeface="华文楷体" pitchFamily="2" charset="-122"/>
              </a:rPr>
              <a:t>）讲评前做好“统计”： 数据统计、问题统计。（</a:t>
            </a:r>
            <a:r>
              <a:rPr lang="en-US" altLang="zh-CN" sz="2400" b="1" dirty="0">
                <a:solidFill>
                  <a:schemeClr val="tx1">
                    <a:lumMod val="95000"/>
                    <a:lumOff val="5000"/>
                  </a:schemeClr>
                </a:solidFill>
                <a:latin typeface="华文楷体" pitchFamily="2" charset="-122"/>
                <a:ea typeface="华文楷体" pitchFamily="2" charset="-122"/>
              </a:rPr>
              <a:t>3</a:t>
            </a:r>
            <a:r>
              <a:rPr lang="zh-CN" altLang="en-US" sz="2400" b="1" dirty="0">
                <a:solidFill>
                  <a:schemeClr val="tx1">
                    <a:lumMod val="95000"/>
                    <a:lumOff val="5000"/>
                  </a:schemeClr>
                </a:solidFill>
                <a:latin typeface="华文楷体" pitchFamily="2" charset="-122"/>
                <a:ea typeface="华文楷体" pitchFamily="2" charset="-122"/>
              </a:rPr>
              <a:t>）精选讲评的内容：学生的常错点、易错点，重要考点和典型题型。（</a:t>
            </a:r>
            <a:r>
              <a:rPr lang="en-US" altLang="zh-CN" sz="2400" b="1" dirty="0">
                <a:solidFill>
                  <a:schemeClr val="tx1">
                    <a:lumMod val="95000"/>
                    <a:lumOff val="5000"/>
                  </a:schemeClr>
                </a:solidFill>
                <a:latin typeface="华文楷体" pitchFamily="2" charset="-122"/>
                <a:ea typeface="华文楷体" pitchFamily="2" charset="-122"/>
              </a:rPr>
              <a:t>4</a:t>
            </a:r>
            <a:r>
              <a:rPr lang="zh-CN" altLang="en-US" sz="2400" b="1" dirty="0">
                <a:solidFill>
                  <a:schemeClr val="tx1">
                    <a:lumMod val="95000"/>
                    <a:lumOff val="5000"/>
                  </a:schemeClr>
                </a:solidFill>
                <a:latin typeface="华文楷体" pitchFamily="2" charset="-122"/>
                <a:ea typeface="华文楷体" pitchFamily="2" charset="-122"/>
              </a:rPr>
              <a:t>） “六问”： 此题怎么做？为什么这么做？怎么想到这样做的？改变一下条件或设问角度，此题还可变换什么形式？怎么解答？讲评后你收获了那些答题方法？</a:t>
            </a:r>
            <a:endParaRPr lang="zh-CN" altLang="en-US" sz="2400" b="1" dirty="0">
              <a:solidFill>
                <a:schemeClr val="tx1">
                  <a:lumMod val="95000"/>
                  <a:lumOff val="5000"/>
                </a:schemeClr>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90000"/>
              </a:lnSpc>
            </a:pPr>
            <a:r>
              <a:rPr lang="en-US" altLang="zh-CN" sz="2800" b="1" dirty="0" smtClean="0">
                <a:solidFill>
                  <a:schemeClr val="tx1"/>
                </a:solidFill>
                <a:latin typeface="华文楷体" pitchFamily="2" charset="-122"/>
                <a:ea typeface="华文楷体" pitchFamily="2" charset="-122"/>
              </a:rPr>
              <a:t>⒈</a:t>
            </a:r>
            <a:r>
              <a:rPr lang="zh-CN" altLang="en-US" sz="2800" b="1" dirty="0" smtClean="0">
                <a:solidFill>
                  <a:schemeClr val="tx1"/>
                </a:solidFill>
                <a:latin typeface="华文楷体" pitchFamily="2" charset="-122"/>
                <a:ea typeface="华文楷体" pitchFamily="2" charset="-122"/>
              </a:rPr>
              <a:t>论述类文本阅读</a:t>
            </a:r>
            <a:endParaRPr lang="en-US" altLang="zh-CN" sz="2800" b="1" dirty="0" smtClean="0">
              <a:solidFill>
                <a:schemeClr val="tx1"/>
              </a:solidFill>
              <a:latin typeface="华文楷体" pitchFamily="2" charset="-122"/>
              <a:ea typeface="华文楷体" pitchFamily="2" charset="-122"/>
            </a:endParaRPr>
          </a:p>
          <a:p>
            <a:pPr>
              <a:lnSpc>
                <a:spcPct val="90000"/>
              </a:lnSpc>
            </a:pPr>
            <a:endParaRPr lang="en-US" altLang="zh-CN" sz="2800" dirty="0">
              <a:solidFill>
                <a:schemeClr val="tx1"/>
              </a:solidFill>
            </a:endParaRPr>
          </a:p>
          <a:p>
            <a:pPr>
              <a:lnSpc>
                <a:spcPct val="90000"/>
              </a:lnSpc>
            </a:pPr>
            <a:endParaRPr lang="en-US" altLang="zh-CN" sz="2800" b="1" dirty="0">
              <a:solidFill>
                <a:srgbClr val="0000FF"/>
              </a:solidFill>
            </a:endParaRPr>
          </a:p>
        </p:txBody>
      </p:sp>
      <p:sp>
        <p:nvSpPr>
          <p:cNvPr id="6" name="矩形 5"/>
          <p:cNvSpPr/>
          <p:nvPr/>
        </p:nvSpPr>
        <p:spPr>
          <a:xfrm>
            <a:off x="251520" y="2204864"/>
            <a:ext cx="8892480" cy="3939540"/>
          </a:xfrm>
          <a:prstGeom prst="rect">
            <a:avLst/>
          </a:prstGeom>
        </p:spPr>
        <p:txBody>
          <a:bodyPr wrap="square">
            <a:spAutoFit/>
          </a:bodyPr>
          <a:lstStyle/>
          <a:p>
            <a:pPr lvl="0" fontAlgn="base">
              <a:lnSpc>
                <a:spcPct val="110000"/>
              </a:lnSpc>
              <a:spcBef>
                <a:spcPct val="0"/>
              </a:spcBef>
              <a:spcAft>
                <a:spcPct val="0"/>
              </a:spcAft>
            </a:pPr>
            <a:r>
              <a:rPr lang="en-US" altLang="zh-CN"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    ⑴</a:t>
            </a:r>
            <a:r>
              <a:rPr lang="zh-CN" altLang="en-US"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读懂题干要求，明白答题指向。</a:t>
            </a:r>
            <a:endParaRPr lang="en-US" altLang="zh-CN"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endParaRPr>
          </a:p>
          <a:p>
            <a:pPr lvl="0" fontAlgn="base">
              <a:lnSpc>
                <a:spcPct val="110000"/>
              </a:lnSpc>
              <a:spcBef>
                <a:spcPct val="0"/>
              </a:spcBef>
              <a:spcAft>
                <a:spcPct val="0"/>
              </a:spcAft>
            </a:pPr>
            <a:r>
              <a:rPr lang="en-US" altLang="zh-CN" sz="2000" b="1" dirty="0" smtClean="0">
                <a:solidFill>
                  <a:srgbClr val="0000FF"/>
                </a:solidFill>
                <a:latin typeface="华文中宋" panose="02010600040101010101" pitchFamily="2" charset="-122"/>
                <a:ea typeface="华文中宋" panose="02010600040101010101" pitchFamily="2" charset="-122"/>
              </a:rPr>
              <a:t>   </a:t>
            </a:r>
            <a:r>
              <a:rPr lang="zh-CN" altLang="en-US" sz="2000" b="1" dirty="0" smtClean="0"/>
              <a:t> </a:t>
            </a:r>
            <a:r>
              <a:rPr lang="zh-CN" altLang="en-US" sz="2000" b="1" dirty="0" smtClean="0">
                <a:latin typeface="华文中宋" panose="02010600040101010101" pitchFamily="2" charset="-122"/>
                <a:ea typeface="华文中宋" panose="02010600040101010101" pitchFamily="2" charset="-122"/>
              </a:rPr>
              <a:t>①题干能显示命题意图。</a:t>
            </a:r>
            <a:r>
              <a:rPr lang="zh-CN" altLang="en-US" sz="2000" dirty="0" smtClean="0">
                <a:latin typeface="华文中宋" panose="02010600040101010101" pitchFamily="2" charset="-122"/>
                <a:ea typeface="华文中宋" panose="02010600040101010101" pitchFamily="2" charset="-122"/>
              </a:rPr>
              <a:t>现代文阅读题干的设置包含三个方面的内容：创设情境、设问角度和命题意图。</a:t>
            </a:r>
            <a:endParaRPr lang="en-US" altLang="zh-CN" dirty="0" smtClean="0">
              <a:latin typeface="华文中宋" panose="02010600040101010101" pitchFamily="2" charset="-122"/>
              <a:ea typeface="华文中宋" panose="02010600040101010101" pitchFamily="2" charset="-122"/>
            </a:endParaRPr>
          </a:p>
          <a:p>
            <a:r>
              <a:rPr lang="zh-CN" altLang="en-US" sz="2400" b="1" dirty="0" smtClean="0">
                <a:solidFill>
                  <a:srgbClr val="FF0066"/>
                </a:solidFill>
                <a:latin typeface="楷体" pitchFamily="49" charset="-122"/>
                <a:ea typeface="楷体" pitchFamily="49" charset="-122"/>
              </a:rPr>
              <a:t>例</a:t>
            </a:r>
            <a:r>
              <a:rPr lang="en-US" altLang="zh-CN" sz="2400" b="1" dirty="0" smtClean="0">
                <a:solidFill>
                  <a:srgbClr val="FF0066"/>
                </a:solidFill>
                <a:latin typeface="楷体" pitchFamily="49" charset="-122"/>
                <a:ea typeface="楷体" pitchFamily="49" charset="-122"/>
              </a:rPr>
              <a:t>1：2017</a:t>
            </a:r>
            <a:r>
              <a:rPr lang="zh-CN" altLang="en-US" sz="2400" b="1" dirty="0" smtClean="0">
                <a:solidFill>
                  <a:srgbClr val="FF0066"/>
                </a:solidFill>
                <a:latin typeface="楷体" pitchFamily="49" charset="-122"/>
                <a:ea typeface="楷体" pitchFamily="49" charset="-122"/>
              </a:rPr>
              <a:t>年全国卷第</a:t>
            </a:r>
            <a:r>
              <a:rPr lang="en-US" altLang="zh-CN" sz="2400" b="1" dirty="0" smtClean="0">
                <a:solidFill>
                  <a:srgbClr val="FF0066"/>
                </a:solidFill>
                <a:latin typeface="楷体" pitchFamily="49" charset="-122"/>
                <a:ea typeface="楷体" pitchFamily="49" charset="-122"/>
              </a:rPr>
              <a:t>1</a:t>
            </a:r>
            <a:r>
              <a:rPr lang="zh-CN" altLang="en-US" sz="2400" b="1" dirty="0" smtClean="0">
                <a:solidFill>
                  <a:srgbClr val="FF0066"/>
                </a:solidFill>
                <a:latin typeface="楷体" pitchFamily="49" charset="-122"/>
                <a:ea typeface="楷体" pitchFamily="49" charset="-122"/>
              </a:rPr>
              <a:t>题</a:t>
            </a:r>
            <a:endParaRPr lang="en-US" altLang="zh-CN" sz="2400" b="1" dirty="0" smtClean="0">
              <a:solidFill>
                <a:srgbClr val="FF0066"/>
              </a:solidFill>
              <a:latin typeface="楷体" pitchFamily="49" charset="-122"/>
              <a:ea typeface="楷体" pitchFamily="49" charset="-122"/>
            </a:endParaRPr>
          </a:p>
          <a:p>
            <a:r>
              <a:rPr lang="en-US" altLang="zh-CN" sz="2000" dirty="0" smtClean="0">
                <a:latin typeface="楷体" pitchFamily="49" charset="-122"/>
                <a:ea typeface="楷体" pitchFamily="49" charset="-122"/>
              </a:rPr>
              <a:t>1.</a:t>
            </a:r>
            <a:r>
              <a:rPr lang="zh-CN" altLang="zh-CN" sz="2000" dirty="0" smtClean="0">
                <a:latin typeface="楷体" pitchFamily="49" charset="-122"/>
                <a:ea typeface="楷体" pitchFamily="49" charset="-122"/>
              </a:rPr>
              <a:t>下列关于</a:t>
            </a:r>
            <a:r>
              <a:rPr lang="zh-CN" altLang="zh-CN" sz="2000" b="1" dirty="0" smtClean="0">
                <a:solidFill>
                  <a:srgbClr val="092D7D"/>
                </a:solidFill>
                <a:latin typeface="楷体" pitchFamily="49" charset="-122"/>
                <a:ea typeface="楷体" pitchFamily="49" charset="-122"/>
              </a:rPr>
              <a:t>原文内容的理解和分析</a:t>
            </a:r>
            <a:r>
              <a:rPr lang="zh-CN" altLang="zh-CN" sz="2000" dirty="0" smtClean="0">
                <a:latin typeface="楷体" pitchFamily="49" charset="-122"/>
                <a:ea typeface="楷体" pitchFamily="49" charset="-122"/>
              </a:rPr>
              <a:t>，正确的一项是</a:t>
            </a:r>
            <a:r>
              <a:rPr lang="en-US" altLang="zh-CN" sz="2000" dirty="0" smtClean="0">
                <a:latin typeface="楷体" pitchFamily="49" charset="-122"/>
                <a:ea typeface="楷体" pitchFamily="49" charset="-122"/>
              </a:rPr>
              <a:t>(3</a:t>
            </a:r>
            <a:r>
              <a:rPr lang="zh-CN" altLang="zh-CN" sz="2000" dirty="0" smtClean="0">
                <a:latin typeface="楷体" pitchFamily="49" charset="-122"/>
                <a:ea typeface="楷体" pitchFamily="49" charset="-122"/>
              </a:rPr>
              <a:t>分</a:t>
            </a:r>
            <a:r>
              <a:rPr lang="en-US" altLang="zh-CN" sz="2000" dirty="0" smtClean="0">
                <a:latin typeface="楷体" pitchFamily="49" charset="-122"/>
                <a:ea typeface="楷体" pitchFamily="49" charset="-122"/>
              </a:rPr>
              <a:t>)</a:t>
            </a:r>
            <a:endParaRPr lang="zh-CN" altLang="zh-CN" sz="2000" dirty="0" smtClean="0">
              <a:latin typeface="楷体" pitchFamily="49" charset="-122"/>
              <a:ea typeface="楷体" pitchFamily="49" charset="-122"/>
            </a:endParaRPr>
          </a:p>
          <a:p>
            <a:r>
              <a:rPr lang="zh-CN" altLang="zh-CN" sz="2000" dirty="0" smtClean="0">
                <a:latin typeface="楷体" pitchFamily="49" charset="-122"/>
                <a:ea typeface="楷体" pitchFamily="49" charset="-122"/>
              </a:rPr>
              <a:t>　</a:t>
            </a:r>
            <a:r>
              <a:rPr lang="en-US" altLang="zh-CN" sz="2000" dirty="0" smtClean="0">
                <a:latin typeface="楷体" pitchFamily="49" charset="-122"/>
                <a:ea typeface="楷体" pitchFamily="49" charset="-122"/>
              </a:rPr>
              <a:t>A.</a:t>
            </a:r>
            <a:r>
              <a:rPr lang="zh-CN" altLang="zh-CN" sz="2000" dirty="0" smtClean="0">
                <a:solidFill>
                  <a:srgbClr val="FF0000"/>
                </a:solidFill>
                <a:latin typeface="楷体" pitchFamily="49" charset="-122"/>
                <a:ea typeface="楷体" pitchFamily="49" charset="-122"/>
              </a:rPr>
              <a:t>为了应对气候变化</a:t>
            </a:r>
            <a:r>
              <a:rPr lang="zh-CN" altLang="zh-CN" sz="2000" dirty="0" smtClean="0">
                <a:latin typeface="楷体" pitchFamily="49" charset="-122"/>
                <a:ea typeface="楷体" pitchFamily="49" charset="-122"/>
              </a:rPr>
              <a:t>，非政府组织承袭环境正义运动的精神，提出了气候正义。</a:t>
            </a:r>
            <a:endParaRPr lang="zh-CN" altLang="zh-CN" sz="2000" dirty="0" smtClean="0">
              <a:latin typeface="楷体" pitchFamily="49" charset="-122"/>
              <a:ea typeface="楷体" pitchFamily="49" charset="-122"/>
            </a:endParaRPr>
          </a:p>
          <a:p>
            <a:r>
              <a:rPr lang="zh-CN" altLang="zh-CN" sz="2000" dirty="0" smtClean="0">
                <a:latin typeface="楷体" pitchFamily="49" charset="-122"/>
                <a:ea typeface="楷体" pitchFamily="49" charset="-122"/>
              </a:rPr>
              <a:t>　</a:t>
            </a:r>
            <a:r>
              <a:rPr lang="en-US" altLang="zh-CN" sz="2000" dirty="0" smtClean="0">
                <a:latin typeface="楷体" pitchFamily="49" charset="-122"/>
                <a:ea typeface="楷体" pitchFamily="49" charset="-122"/>
              </a:rPr>
              <a:t>B.</a:t>
            </a:r>
            <a:r>
              <a:rPr lang="zh-CN" altLang="zh-CN" sz="2000" dirty="0" smtClean="0">
                <a:latin typeface="楷体" pitchFamily="49" charset="-122"/>
                <a:ea typeface="楷体" pitchFamily="49" charset="-122"/>
              </a:rPr>
              <a:t>与气候变化有关的国际公平和国内公平问题，</a:t>
            </a:r>
            <a:r>
              <a:rPr lang="zh-CN" altLang="zh-CN" sz="2000" dirty="0" smtClean="0">
                <a:solidFill>
                  <a:srgbClr val="FF0000"/>
                </a:solidFill>
                <a:latin typeface="楷体" pitchFamily="49" charset="-122"/>
                <a:ea typeface="楷体" pitchFamily="49" charset="-122"/>
              </a:rPr>
              <a:t>实际上就是限制排放的问题</a:t>
            </a:r>
            <a:r>
              <a:rPr lang="zh-CN" altLang="zh-CN" sz="2000" dirty="0" smtClean="0">
                <a:latin typeface="楷体" pitchFamily="49" charset="-122"/>
                <a:ea typeface="楷体" pitchFamily="49" charset="-122"/>
              </a:rPr>
              <a:t>。</a:t>
            </a:r>
            <a:endParaRPr lang="zh-CN" altLang="zh-CN" sz="2000" dirty="0" smtClean="0">
              <a:latin typeface="楷体" pitchFamily="49" charset="-122"/>
              <a:ea typeface="楷体" pitchFamily="49" charset="-122"/>
            </a:endParaRPr>
          </a:p>
          <a:p>
            <a:r>
              <a:rPr lang="zh-CN" altLang="zh-CN" sz="2000" dirty="0" smtClean="0">
                <a:latin typeface="楷体" pitchFamily="49" charset="-122"/>
                <a:ea typeface="楷体" pitchFamily="49" charset="-122"/>
              </a:rPr>
              <a:t>　</a:t>
            </a:r>
            <a:r>
              <a:rPr lang="en-US" altLang="zh-CN" sz="2000" dirty="0" smtClean="0">
                <a:latin typeface="楷体" pitchFamily="49" charset="-122"/>
                <a:ea typeface="楷体" pitchFamily="49" charset="-122"/>
              </a:rPr>
              <a:t>C.</a:t>
            </a:r>
            <a:r>
              <a:rPr lang="zh-CN" altLang="zh-CN" sz="2000" dirty="0" smtClean="0">
                <a:latin typeface="楷体" pitchFamily="49" charset="-122"/>
                <a:ea typeface="楷体" pitchFamily="49" charset="-122"/>
              </a:rPr>
              <a:t>气候正义中的义务问题，是指我们对后代负有义务，而且</a:t>
            </a:r>
            <a:r>
              <a:rPr lang="zh-CN" altLang="zh-CN" sz="2000" dirty="0" smtClean="0">
                <a:solidFill>
                  <a:srgbClr val="FF0000"/>
                </a:solidFill>
                <a:latin typeface="楷体" pitchFamily="49" charset="-122"/>
                <a:ea typeface="楷体" pitchFamily="49" charset="-122"/>
              </a:rPr>
              <a:t>要为后代设定义务</a:t>
            </a:r>
            <a:r>
              <a:rPr lang="zh-CN" altLang="zh-CN" sz="2000" dirty="0" smtClean="0">
                <a:latin typeface="楷体" pitchFamily="49" charset="-122"/>
                <a:ea typeface="楷体" pitchFamily="49" charset="-122"/>
              </a:rPr>
              <a:t>。</a:t>
            </a:r>
            <a:endParaRPr lang="zh-CN" altLang="zh-CN" sz="2000" dirty="0" smtClean="0">
              <a:latin typeface="楷体" pitchFamily="49" charset="-122"/>
              <a:ea typeface="楷体" pitchFamily="49" charset="-122"/>
            </a:endParaRPr>
          </a:p>
          <a:p>
            <a:r>
              <a:rPr lang="zh-CN" altLang="zh-CN" sz="2000" dirty="0" smtClean="0">
                <a:latin typeface="楷体" pitchFamily="49" charset="-122"/>
                <a:ea typeface="楷体" pitchFamily="49" charset="-122"/>
              </a:rPr>
              <a:t>　</a:t>
            </a:r>
            <a:r>
              <a:rPr lang="en-US" altLang="zh-CN" sz="2000" dirty="0" smtClean="0">
                <a:latin typeface="楷体" pitchFamily="49" charset="-122"/>
                <a:ea typeface="楷体" pitchFamily="49" charset="-122"/>
              </a:rPr>
              <a:t>D.</a:t>
            </a:r>
            <a:r>
              <a:rPr lang="zh-CN" altLang="zh-CN" sz="2000" dirty="0" smtClean="0">
                <a:latin typeface="楷体" pitchFamily="49" charset="-122"/>
                <a:ea typeface="楷体" pitchFamily="49" charset="-122"/>
              </a:rPr>
              <a:t>已有的科学认识和对利益分配的认识都会影响我们对气候正义内涵的理解。</a:t>
            </a:r>
            <a:endParaRPr lang="zh-CN" altLang="zh-CN" sz="2000" dirty="0" smtClean="0">
              <a:latin typeface="楷体" pitchFamily="49" charset="-122"/>
              <a:ea typeface="楷体" pitchFamily="49" charset="-122"/>
            </a:endParaRPr>
          </a:p>
          <a:p>
            <a:r>
              <a:rPr lang="zh-CN" altLang="en-US" sz="2000" dirty="0" smtClean="0">
                <a:solidFill>
                  <a:srgbClr val="FF0066"/>
                </a:solidFill>
                <a:latin typeface="楷体" pitchFamily="49" charset="-122"/>
                <a:ea typeface="楷体" pitchFamily="49" charset="-122"/>
              </a:rPr>
              <a:t>答案：</a:t>
            </a:r>
            <a:r>
              <a:rPr lang="en-US" altLang="zh-CN" sz="2000" dirty="0" smtClean="0">
                <a:solidFill>
                  <a:srgbClr val="FF0066"/>
                </a:solidFill>
                <a:latin typeface="楷体" pitchFamily="49" charset="-122"/>
                <a:ea typeface="楷体" pitchFamily="49" charset="-122"/>
              </a:rPr>
              <a:t>D</a:t>
            </a:r>
            <a:endParaRPr lang="zh-CN" altLang="en-US" sz="2000" dirty="0">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4514"/>
            <a:ext cx="7704856" cy="1014219"/>
          </a:xfrm>
          <a:solidFill>
            <a:schemeClr val="accent3">
              <a:lumMod val="40000"/>
              <a:lumOff val="60000"/>
            </a:schemeClr>
          </a:solidFill>
        </p:spPr>
        <p:txBody>
          <a:bodyPr>
            <a:normAutofit/>
          </a:bodyPr>
          <a:lstStyle/>
          <a:p>
            <a:r>
              <a:rPr lang="en-US" altLang="zh-CN" b="1" dirty="0" smtClean="0">
                <a:solidFill>
                  <a:srgbClr val="0000FF"/>
                </a:solidFill>
                <a:latin typeface="华文琥珀" pitchFamily="2" charset="-122"/>
                <a:ea typeface="华文琥珀" pitchFamily="2" charset="-122"/>
              </a:rPr>
              <a:t>㈡</a:t>
            </a:r>
            <a:r>
              <a:rPr lang="zh-CN" altLang="en-US" b="1" dirty="0">
                <a:solidFill>
                  <a:srgbClr val="0000FF"/>
                </a:solidFill>
                <a:latin typeface="华文琥珀" pitchFamily="2" charset="-122"/>
                <a:ea typeface="华文琥珀" pitchFamily="2" charset="-122"/>
              </a:rPr>
              <a:t>了解高考权威的解读</a:t>
            </a:r>
            <a:endParaRPr lang="zh-CN" altLang="en-US" b="1" dirty="0">
              <a:solidFill>
                <a:srgbClr val="0000FF"/>
              </a:solidFill>
              <a:latin typeface="华文琥珀" pitchFamily="2" charset="-122"/>
              <a:ea typeface="华文琥珀" pitchFamily="2" charset="-122"/>
            </a:endParaRPr>
          </a:p>
        </p:txBody>
      </p:sp>
      <p:sp>
        <p:nvSpPr>
          <p:cNvPr id="3" name="内容占位符 2"/>
          <p:cNvSpPr>
            <a:spLocks noGrp="1"/>
          </p:cNvSpPr>
          <p:nvPr>
            <p:ph idx="1"/>
          </p:nvPr>
        </p:nvSpPr>
        <p:spPr>
          <a:xfrm>
            <a:off x="457200" y="2780928"/>
            <a:ext cx="8229600" cy="3345235"/>
          </a:xfrm>
        </p:spPr>
        <p:txBody>
          <a:bodyPr>
            <a:normAutofit fontScale="85000" lnSpcReduction="20000"/>
          </a:bodyPr>
          <a:lstStyle/>
          <a:p>
            <a:pPr algn="just">
              <a:buFont typeface="Arial" panose="020B0604020202020204"/>
              <a:buChar char="•"/>
            </a:pPr>
            <a:r>
              <a:rPr lang="zh-CN" altLang="en-US" b="1" dirty="0">
                <a:solidFill>
                  <a:srgbClr val="E70808"/>
                </a:solidFill>
                <a:latin typeface="-apple-system-font"/>
              </a:rPr>
              <a:t>高考的核心功能是什么？</a:t>
            </a:r>
            <a:endParaRPr lang="zh-CN" altLang="en-US" b="1" dirty="0">
              <a:solidFill>
                <a:srgbClr val="333333"/>
              </a:solidFill>
              <a:latin typeface="-apple-system-font"/>
            </a:endParaRPr>
          </a:p>
          <a:p>
            <a:pPr algn="just"/>
            <a:r>
              <a:rPr lang="zh-CN" altLang="en-US" b="1" dirty="0">
                <a:solidFill>
                  <a:srgbClr val="333333"/>
                </a:solidFill>
                <a:latin typeface="-apple-system-font"/>
              </a:rPr>
              <a:t>立德树人、服务选才、引导教学。</a:t>
            </a:r>
            <a:endParaRPr lang="zh-CN" altLang="en-US" b="1" dirty="0">
              <a:solidFill>
                <a:srgbClr val="333333"/>
              </a:solidFill>
              <a:latin typeface="-apple-system-font"/>
            </a:endParaRPr>
          </a:p>
          <a:p>
            <a:pPr algn="just">
              <a:buFont typeface="Arial" panose="020B0604020202020204"/>
              <a:buChar char="•"/>
            </a:pPr>
            <a:r>
              <a:rPr lang="zh-CN" altLang="en-US" b="1" dirty="0">
                <a:solidFill>
                  <a:srgbClr val="E70808"/>
                </a:solidFill>
                <a:latin typeface="-apple-system-font"/>
              </a:rPr>
              <a:t>高考的主要任务是什么？</a:t>
            </a:r>
            <a:endParaRPr lang="zh-CN" altLang="en-US" b="1" dirty="0">
              <a:solidFill>
                <a:srgbClr val="333333"/>
              </a:solidFill>
              <a:latin typeface="-apple-system-font"/>
            </a:endParaRPr>
          </a:p>
          <a:p>
            <a:pPr algn="just"/>
            <a:r>
              <a:rPr lang="zh-CN" altLang="en-US" b="1" dirty="0">
                <a:solidFill>
                  <a:srgbClr val="333333"/>
                </a:solidFill>
                <a:latin typeface="-apple-system-font"/>
              </a:rPr>
              <a:t>立德树人“一堂课”、服务选才“一把尺”、引导教学“一面旗”。</a:t>
            </a:r>
            <a:endParaRPr lang="zh-CN" altLang="en-US" b="1" dirty="0">
              <a:solidFill>
                <a:srgbClr val="333333"/>
              </a:solidFill>
              <a:latin typeface="-apple-system-font"/>
            </a:endParaRPr>
          </a:p>
          <a:p>
            <a:pPr algn="just">
              <a:buFont typeface="Arial" panose="020B0604020202020204"/>
              <a:buChar char="•"/>
            </a:pPr>
            <a:r>
              <a:rPr lang="zh-CN" altLang="en-US" b="1" dirty="0">
                <a:solidFill>
                  <a:srgbClr val="E70808"/>
                </a:solidFill>
                <a:latin typeface="-apple-system-font"/>
              </a:rPr>
              <a:t>高考的命题要求是什么？</a:t>
            </a:r>
            <a:endParaRPr lang="zh-CN" altLang="en-US" b="1" dirty="0">
              <a:solidFill>
                <a:srgbClr val="333333"/>
              </a:solidFill>
              <a:latin typeface="-apple-system-font"/>
            </a:endParaRPr>
          </a:p>
          <a:p>
            <a:pPr algn="just"/>
            <a:r>
              <a:rPr lang="zh-CN" altLang="en-US" b="1" dirty="0">
                <a:solidFill>
                  <a:srgbClr val="333333"/>
                </a:solidFill>
                <a:latin typeface="-apple-system-font"/>
              </a:rPr>
              <a:t>科学设计考试内容，优化高考选拔功能，强化能力立意与素养导向，助力推动中学素质教育。</a:t>
            </a:r>
            <a:endParaRPr lang="zh-CN" altLang="en-US" b="1" i="0" dirty="0">
              <a:solidFill>
                <a:srgbClr val="333333"/>
              </a:solidFill>
              <a:effectLst/>
              <a:latin typeface="-apple-system-font"/>
            </a:endParaRPr>
          </a:p>
        </p:txBody>
      </p:sp>
      <p:pic>
        <p:nvPicPr>
          <p:cNvPr id="2050" name="Picture 2" descr="C:\Users\我的文档\Desktop\微信图片_20180823102338.bmp"/>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8316" y="980728"/>
            <a:ext cx="7620000" cy="1584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90000"/>
              </a:lnSpc>
            </a:pPr>
            <a:r>
              <a:rPr lang="en-US" altLang="zh-CN" sz="2800" b="1" dirty="0" smtClean="0">
                <a:solidFill>
                  <a:schemeClr val="tx1"/>
                </a:solidFill>
                <a:latin typeface="华文楷体" pitchFamily="2" charset="-122"/>
                <a:ea typeface="华文楷体" pitchFamily="2" charset="-122"/>
              </a:rPr>
              <a:t>⒈</a:t>
            </a:r>
            <a:r>
              <a:rPr lang="zh-CN" altLang="en-US" sz="2800" b="1" dirty="0" smtClean="0">
                <a:solidFill>
                  <a:schemeClr val="tx1"/>
                </a:solidFill>
                <a:latin typeface="华文楷体" pitchFamily="2" charset="-122"/>
                <a:ea typeface="华文楷体" pitchFamily="2" charset="-122"/>
              </a:rPr>
              <a:t>论述类文本阅读</a:t>
            </a:r>
            <a:endParaRPr lang="en-US" altLang="zh-CN" sz="2800" b="1" dirty="0" smtClean="0">
              <a:solidFill>
                <a:schemeClr val="tx1"/>
              </a:solidFill>
              <a:latin typeface="华文楷体" pitchFamily="2" charset="-122"/>
              <a:ea typeface="华文楷体" pitchFamily="2" charset="-122"/>
            </a:endParaRPr>
          </a:p>
          <a:p>
            <a:pPr>
              <a:lnSpc>
                <a:spcPct val="90000"/>
              </a:lnSpc>
            </a:pPr>
            <a:endParaRPr lang="en-US" altLang="zh-CN" sz="2800" dirty="0">
              <a:solidFill>
                <a:schemeClr val="tx1"/>
              </a:solidFill>
            </a:endParaRPr>
          </a:p>
          <a:p>
            <a:pPr>
              <a:lnSpc>
                <a:spcPct val="90000"/>
              </a:lnSpc>
            </a:pPr>
            <a:endParaRPr lang="en-US" altLang="zh-CN" sz="2800" b="1" dirty="0">
              <a:solidFill>
                <a:srgbClr val="0000FF"/>
              </a:solidFill>
            </a:endParaRPr>
          </a:p>
        </p:txBody>
      </p:sp>
      <p:sp>
        <p:nvSpPr>
          <p:cNvPr id="6" name="矩形 5"/>
          <p:cNvSpPr/>
          <p:nvPr/>
        </p:nvSpPr>
        <p:spPr>
          <a:xfrm>
            <a:off x="251520" y="2204864"/>
            <a:ext cx="8892480" cy="3508653"/>
          </a:xfrm>
          <a:prstGeom prst="rect">
            <a:avLst/>
          </a:prstGeom>
        </p:spPr>
        <p:txBody>
          <a:bodyPr wrap="square">
            <a:spAutoFit/>
          </a:bodyPr>
          <a:lstStyle/>
          <a:p>
            <a:pPr>
              <a:lnSpc>
                <a:spcPct val="110000"/>
              </a:lnSpc>
            </a:pPr>
            <a:r>
              <a:rPr lang="en-US" altLang="zh-CN"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   ⑴</a:t>
            </a:r>
            <a:r>
              <a:rPr lang="zh-CN" altLang="en-US"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读懂题干要求，明白答题指向。</a:t>
            </a:r>
            <a:endParaRPr lang="en-US" altLang="zh-CN" sz="20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endParaRPr>
          </a:p>
          <a:p>
            <a:pPr>
              <a:lnSpc>
                <a:spcPct val="110000"/>
              </a:lnSpc>
            </a:pPr>
            <a:r>
              <a:rPr lang="zh-CN" altLang="en-US" sz="2000" b="1" dirty="0" smtClean="0">
                <a:latin typeface="华文中宋" panose="02010600040101010101" pitchFamily="2" charset="-122"/>
                <a:ea typeface="华文中宋" panose="02010600040101010101" pitchFamily="2" charset="-122"/>
              </a:rPr>
              <a:t>   ②题干能显示答题方向。</a:t>
            </a:r>
            <a:r>
              <a:rPr lang="zh-CN" altLang="en-US" sz="2000" dirty="0" smtClean="0">
                <a:latin typeface="华文中宋" panose="02010600040101010101" pitchFamily="2" charset="-122"/>
                <a:ea typeface="华文中宋" panose="02010600040101010101" pitchFamily="2" charset="-122"/>
              </a:rPr>
              <a:t>这个方向来自何处</a:t>
            </a:r>
            <a:r>
              <a:rPr lang="en-US" altLang="zh-CN" sz="2000" dirty="0" smtClean="0">
                <a:latin typeface="华文中宋" panose="02010600040101010101" pitchFamily="2" charset="-122"/>
                <a:ea typeface="华文中宋" panose="02010600040101010101" pitchFamily="2" charset="-122"/>
              </a:rPr>
              <a:t>?</a:t>
            </a:r>
            <a:r>
              <a:rPr lang="zh-CN" altLang="en-US" sz="2000" dirty="0" smtClean="0">
                <a:latin typeface="华文中宋" panose="02010600040101010101" pitchFamily="2" charset="-122"/>
                <a:ea typeface="华文中宋" panose="02010600040101010101" pitchFamily="2" charset="-122"/>
              </a:rPr>
              <a:t>就来自于题干本身的暗示。当然，题干中的答题方向同样是非显性的，也同样需要我们对题干作出分析和挖掘。</a:t>
            </a:r>
            <a:endParaRPr lang="zh-CN" altLang="en-US" sz="2000" dirty="0" smtClean="0">
              <a:latin typeface="华文中宋" panose="02010600040101010101" pitchFamily="2" charset="-122"/>
              <a:ea typeface="华文中宋" panose="02010600040101010101" pitchFamily="2" charset="-122"/>
            </a:endParaRPr>
          </a:p>
          <a:p>
            <a:pPr>
              <a:lnSpc>
                <a:spcPct val="110000"/>
              </a:lnSpc>
            </a:pPr>
            <a:r>
              <a:rPr lang="zh-CN" altLang="en-US" sz="2000" dirty="0" smtClean="0">
                <a:latin typeface="华文中宋" panose="02010600040101010101" pitchFamily="2" charset="-122"/>
                <a:ea typeface="华文中宋" panose="02010600040101010101" pitchFamily="2" charset="-122"/>
              </a:rPr>
              <a:t> </a:t>
            </a:r>
            <a:r>
              <a:rPr lang="zh-CN" altLang="en-US" sz="2000" b="1" dirty="0" smtClean="0">
                <a:latin typeface="楷体" pitchFamily="49" charset="-122"/>
                <a:ea typeface="楷体" pitchFamily="49" charset="-122"/>
              </a:rPr>
              <a:t> </a:t>
            </a:r>
            <a:r>
              <a:rPr lang="zh-CN" altLang="en-US" sz="2000" b="1" dirty="0" smtClean="0">
                <a:solidFill>
                  <a:srgbClr val="FF0066"/>
                </a:solidFill>
                <a:latin typeface="楷体" pitchFamily="49" charset="-122"/>
                <a:ea typeface="楷体" pitchFamily="49" charset="-122"/>
              </a:rPr>
              <a:t>例</a:t>
            </a:r>
            <a:r>
              <a:rPr lang="en-US" altLang="zh-CN" sz="2000" b="1" dirty="0" smtClean="0">
                <a:solidFill>
                  <a:srgbClr val="FF0066"/>
                </a:solidFill>
                <a:latin typeface="楷体" pitchFamily="49" charset="-122"/>
                <a:ea typeface="楷体" pitchFamily="49" charset="-122"/>
              </a:rPr>
              <a:t>2：2018</a:t>
            </a:r>
            <a:r>
              <a:rPr lang="zh-CN" altLang="en-US" sz="2000" b="1" dirty="0" smtClean="0">
                <a:solidFill>
                  <a:srgbClr val="FF0066"/>
                </a:solidFill>
                <a:latin typeface="楷体" pitchFamily="49" charset="-122"/>
                <a:ea typeface="楷体" pitchFamily="49" charset="-122"/>
              </a:rPr>
              <a:t>年全国</a:t>
            </a:r>
            <a:r>
              <a:rPr lang="en-US" altLang="zh-CN" sz="2000" b="1" dirty="0" smtClean="0">
                <a:solidFill>
                  <a:srgbClr val="FF0066"/>
                </a:solidFill>
                <a:latin typeface="楷体" pitchFamily="49" charset="-122"/>
                <a:ea typeface="楷体" pitchFamily="49" charset="-122"/>
              </a:rPr>
              <a:t>Ⅰ</a:t>
            </a:r>
            <a:r>
              <a:rPr lang="zh-CN" altLang="en-US" sz="2000" b="1" dirty="0" smtClean="0">
                <a:solidFill>
                  <a:srgbClr val="FF0066"/>
                </a:solidFill>
                <a:latin typeface="楷体" pitchFamily="49" charset="-122"/>
                <a:ea typeface="楷体" pitchFamily="49" charset="-122"/>
              </a:rPr>
              <a:t>卷第</a:t>
            </a:r>
            <a:r>
              <a:rPr lang="en-US" altLang="zh-CN" sz="2000" b="1" dirty="0" smtClean="0">
                <a:solidFill>
                  <a:srgbClr val="FF0066"/>
                </a:solidFill>
                <a:latin typeface="楷体" pitchFamily="49" charset="-122"/>
                <a:ea typeface="楷体" pitchFamily="49" charset="-122"/>
              </a:rPr>
              <a:t>2</a:t>
            </a:r>
            <a:r>
              <a:rPr lang="zh-CN" altLang="en-US" sz="2000" b="1" dirty="0" smtClean="0">
                <a:solidFill>
                  <a:srgbClr val="FF0066"/>
                </a:solidFill>
                <a:latin typeface="楷体" pitchFamily="49" charset="-122"/>
                <a:ea typeface="楷体" pitchFamily="49" charset="-122"/>
              </a:rPr>
              <a:t>题</a:t>
            </a:r>
            <a:endParaRPr lang="en-US" altLang="zh-CN" sz="2000" b="1" dirty="0" smtClean="0">
              <a:solidFill>
                <a:srgbClr val="FF0066"/>
              </a:solidFill>
              <a:latin typeface="楷体" pitchFamily="49" charset="-122"/>
              <a:ea typeface="楷体" pitchFamily="49" charset="-122"/>
            </a:endParaRPr>
          </a:p>
          <a:p>
            <a:r>
              <a:rPr lang="en-US" altLang="zh-CN" dirty="0"/>
              <a:t>2</a:t>
            </a:r>
            <a:r>
              <a:rPr lang="zh-CN" altLang="zh-CN" dirty="0"/>
              <a:t>．下列对原文论证的相关分析，不正确的一项是（</a:t>
            </a:r>
            <a:r>
              <a:rPr lang="en-US" altLang="zh-CN" dirty="0"/>
              <a:t>3</a:t>
            </a:r>
            <a:r>
              <a:rPr lang="zh-CN" altLang="zh-CN" dirty="0"/>
              <a:t>分）</a:t>
            </a:r>
            <a:endParaRPr lang="zh-CN" altLang="zh-CN" dirty="0"/>
          </a:p>
          <a:p>
            <a:r>
              <a:rPr lang="en-US" altLang="zh-CN" dirty="0" smtClean="0"/>
              <a:t>  A</a:t>
            </a:r>
            <a:r>
              <a:rPr lang="zh-CN" altLang="zh-CN" dirty="0"/>
              <a:t>．文章采用了对比的论证手法，以突出</a:t>
            </a:r>
            <a:r>
              <a:rPr lang="zh-CN" altLang="zh-CN" dirty="0">
                <a:solidFill>
                  <a:srgbClr val="FF0000"/>
                </a:solidFill>
              </a:rPr>
              <a:t>“新子学”与历史上诸子之学的差异</a:t>
            </a:r>
            <a:r>
              <a:rPr lang="zh-CN" altLang="zh-CN" dirty="0"/>
              <a:t>。</a:t>
            </a:r>
            <a:endParaRPr lang="zh-CN" altLang="zh-CN" dirty="0"/>
          </a:p>
          <a:p>
            <a:r>
              <a:rPr lang="en-US" altLang="zh-CN" dirty="0"/>
              <a:t>  B</a:t>
            </a:r>
            <a:r>
              <a:rPr lang="zh-CN" altLang="zh-CN" dirty="0"/>
              <a:t>．文章指出理解“新子学”的品格可从两方面入手，并就二者的关系进行论证。</a:t>
            </a:r>
            <a:endParaRPr lang="zh-CN" altLang="zh-CN" dirty="0"/>
          </a:p>
          <a:p>
            <a:r>
              <a:rPr lang="en-US" altLang="zh-CN" dirty="0"/>
              <a:t>  C</a:t>
            </a:r>
            <a:r>
              <a:rPr lang="zh-CN" altLang="zh-CN" dirty="0"/>
              <a:t>．文章以中西思想交融互动为前提，论证“新子学”“接着讲”的必要和可能。</a:t>
            </a:r>
            <a:endParaRPr lang="zh-CN" altLang="zh-CN" dirty="0"/>
          </a:p>
          <a:p>
            <a:r>
              <a:rPr lang="en-US" altLang="zh-CN" dirty="0"/>
              <a:t>  D</a:t>
            </a:r>
            <a:r>
              <a:rPr lang="zh-CN" altLang="zh-CN" dirty="0"/>
              <a:t>．文章论证“照着讲”“接着讲”无法分离，是按从逻辑到现实的顺序推进的。</a:t>
            </a:r>
            <a:endParaRPr lang="zh-CN" altLang="zh-CN" dirty="0"/>
          </a:p>
          <a:p>
            <a:pPr>
              <a:lnSpc>
                <a:spcPct val="110000"/>
              </a:lnSpc>
            </a:pPr>
            <a:r>
              <a:rPr lang="zh-CN" altLang="en-US" sz="2000" dirty="0" smtClean="0">
                <a:solidFill>
                  <a:srgbClr val="FF0000"/>
                </a:solidFill>
                <a:latin typeface="华文中宋" panose="02010600040101010101" pitchFamily="2" charset="-122"/>
                <a:ea typeface="华文中宋" panose="02010600040101010101" pitchFamily="2" charset="-122"/>
              </a:rPr>
              <a:t>答案：</a:t>
            </a:r>
            <a:r>
              <a:rPr lang="en-US" altLang="zh-CN" sz="2000" dirty="0" smtClean="0">
                <a:solidFill>
                  <a:srgbClr val="FF0000"/>
                </a:solidFill>
                <a:latin typeface="华文中宋" panose="02010600040101010101" pitchFamily="2" charset="-122"/>
                <a:ea typeface="华文中宋" panose="02010600040101010101" pitchFamily="2" charset="-122"/>
              </a:rPr>
              <a:t>A</a:t>
            </a:r>
            <a:endParaRPr lang="zh-CN" altLang="en-US" sz="2000" dirty="0">
              <a:solidFill>
                <a:srgbClr val="FF0000"/>
              </a:solidFill>
              <a:latin typeface="华文中宋" panose="02010600040101010101" pitchFamily="2" charset="-122"/>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90000"/>
              </a:lnSpc>
            </a:pPr>
            <a:r>
              <a:rPr lang="en-US" altLang="zh-CN" sz="2800" b="1" dirty="0" smtClean="0">
                <a:solidFill>
                  <a:schemeClr val="tx1"/>
                </a:solidFill>
                <a:latin typeface="华文楷体" pitchFamily="2" charset="-122"/>
                <a:ea typeface="华文楷体" pitchFamily="2" charset="-122"/>
              </a:rPr>
              <a:t>⒈</a:t>
            </a:r>
            <a:r>
              <a:rPr lang="zh-CN" altLang="en-US" sz="2800" b="1" dirty="0" smtClean="0">
                <a:solidFill>
                  <a:schemeClr val="tx1"/>
                </a:solidFill>
                <a:latin typeface="华文楷体" pitchFamily="2" charset="-122"/>
                <a:ea typeface="华文楷体" pitchFamily="2" charset="-122"/>
              </a:rPr>
              <a:t>论述类文本阅读</a:t>
            </a:r>
            <a:endParaRPr lang="en-US" altLang="zh-CN" sz="2800" b="1" dirty="0" smtClean="0">
              <a:solidFill>
                <a:schemeClr val="tx1"/>
              </a:solidFill>
              <a:latin typeface="华文楷体" pitchFamily="2" charset="-122"/>
              <a:ea typeface="华文楷体" pitchFamily="2" charset="-122"/>
            </a:endParaRPr>
          </a:p>
          <a:p>
            <a:pPr>
              <a:lnSpc>
                <a:spcPct val="90000"/>
              </a:lnSpc>
            </a:pPr>
            <a:endParaRPr lang="en-US" altLang="zh-CN" sz="2800" dirty="0">
              <a:solidFill>
                <a:schemeClr val="tx1"/>
              </a:solidFill>
            </a:endParaRPr>
          </a:p>
          <a:p>
            <a:pPr>
              <a:lnSpc>
                <a:spcPct val="90000"/>
              </a:lnSpc>
            </a:pPr>
            <a:endParaRPr lang="en-US" altLang="zh-CN" sz="2800" b="1" dirty="0">
              <a:solidFill>
                <a:srgbClr val="0000FF"/>
              </a:solidFill>
            </a:endParaRPr>
          </a:p>
        </p:txBody>
      </p:sp>
      <p:sp>
        <p:nvSpPr>
          <p:cNvPr id="6" name="矩形 5"/>
          <p:cNvSpPr/>
          <p:nvPr/>
        </p:nvSpPr>
        <p:spPr>
          <a:xfrm>
            <a:off x="251520" y="2204864"/>
            <a:ext cx="8892480" cy="4154984"/>
          </a:xfrm>
          <a:prstGeom prst="rect">
            <a:avLst/>
          </a:prstGeom>
        </p:spPr>
        <p:txBody>
          <a:bodyPr wrap="square">
            <a:spAutoFit/>
          </a:bodyPr>
          <a:lstStyle/>
          <a:p>
            <a:pPr lvl="0" fontAlgn="base">
              <a:lnSpc>
                <a:spcPct val="110000"/>
              </a:lnSpc>
              <a:spcBef>
                <a:spcPct val="0"/>
              </a:spcBef>
              <a:spcAft>
                <a:spcPct val="0"/>
              </a:spcAft>
            </a:pPr>
            <a:r>
              <a:rPr lang="en-US" altLang="zh-CN" sz="24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   ⑵</a:t>
            </a:r>
            <a:r>
              <a:rPr lang="zh-CN" altLang="en-US" sz="24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rPr>
              <a:t>比对选项与原文差异，跳过七种设题“陷阱” 。</a:t>
            </a:r>
            <a:endParaRPr lang="en-US" altLang="zh-CN" sz="2400" b="1" dirty="0" smtClean="0">
              <a:solidFill>
                <a:srgbClr val="0000FF"/>
              </a:solidFill>
              <a:latin typeface="华文中宋" panose="02010600040101010101" pitchFamily="2" charset="-122"/>
              <a:ea typeface="华文中宋" panose="02010600040101010101" pitchFamily="2" charset="-122"/>
              <a:cs typeface="宋体" panose="02010600030101010101" pitchFamily="2" charset="-122"/>
            </a:endParaRPr>
          </a:p>
          <a:p>
            <a:pPr>
              <a:lnSpc>
                <a:spcPct val="110000"/>
              </a:lnSpc>
            </a:pPr>
            <a:r>
              <a:rPr lang="zh-CN" altLang="en-US" sz="2400" dirty="0" smtClean="0"/>
              <a:t>  </a:t>
            </a:r>
            <a:r>
              <a:rPr lang="zh-CN" altLang="en-US" sz="2400" b="1" dirty="0" smtClean="0"/>
              <a:t>   </a:t>
            </a:r>
            <a:r>
              <a:rPr lang="zh-CN" altLang="en-US" sz="2000" b="1" dirty="0" smtClean="0">
                <a:latin typeface="华文中宋" panose="02010600040101010101" pitchFamily="2" charset="-122"/>
                <a:ea typeface="华文中宋" panose="02010600040101010101" pitchFamily="2" charset="-122"/>
              </a:rPr>
              <a:t>①</a:t>
            </a:r>
            <a:r>
              <a:rPr lang="zh-CN" altLang="en-US" sz="2000" b="1" dirty="0" smtClean="0">
                <a:solidFill>
                  <a:srgbClr val="0033CC"/>
                </a:solidFill>
              </a:rPr>
              <a:t> </a:t>
            </a:r>
            <a:r>
              <a:rPr lang="zh-CN" altLang="en-US" sz="2000" b="1" dirty="0" smtClean="0"/>
              <a:t>以增词、减词、换词等方式“</a:t>
            </a:r>
            <a:r>
              <a:rPr lang="zh-CN" altLang="en-US" sz="2000" b="1" dirty="0" smtClean="0">
                <a:solidFill>
                  <a:srgbClr val="FF0000"/>
                </a:solidFill>
              </a:rPr>
              <a:t>偷换概念</a:t>
            </a:r>
            <a:r>
              <a:rPr lang="zh-CN" altLang="en-US" sz="2000" b="1" dirty="0" smtClean="0"/>
              <a:t>”，使选项与原文在数量、范围、程度、频率等方面存在差异。</a:t>
            </a:r>
            <a:endParaRPr lang="en-US" altLang="zh-CN" sz="2000" b="1" dirty="0" smtClean="0"/>
          </a:p>
          <a:p>
            <a:pPr>
              <a:lnSpc>
                <a:spcPct val="110000"/>
              </a:lnSpc>
            </a:pPr>
            <a:r>
              <a:rPr lang="en-US" altLang="zh-CN" sz="2400" b="1" dirty="0" smtClean="0"/>
              <a:t>     ②</a:t>
            </a:r>
            <a:r>
              <a:rPr lang="zh-CN" altLang="en-US" sz="2000" b="1" dirty="0" smtClean="0"/>
              <a:t>以增词、减词、换词等方式“</a:t>
            </a:r>
            <a:r>
              <a:rPr lang="zh-CN" altLang="en-US" sz="2000" b="1" dirty="0" smtClean="0">
                <a:solidFill>
                  <a:srgbClr val="FF0000"/>
                </a:solidFill>
              </a:rPr>
              <a:t>改变特点</a:t>
            </a:r>
            <a:r>
              <a:rPr lang="zh-CN" altLang="en-US" sz="2000" b="1" dirty="0" smtClean="0"/>
              <a:t>”，错说或然与必然、未然与已然、主要与次要、肯定与否定。</a:t>
            </a:r>
            <a:endParaRPr lang="en-US" altLang="zh-CN" sz="2000" b="1" dirty="0" smtClean="0"/>
          </a:p>
          <a:p>
            <a:pPr>
              <a:lnSpc>
                <a:spcPct val="110000"/>
              </a:lnSpc>
            </a:pPr>
            <a:r>
              <a:rPr lang="zh-CN" altLang="en-US" sz="2000" b="1" dirty="0" smtClean="0"/>
              <a:t>      ③通过换词的方式“</a:t>
            </a:r>
            <a:r>
              <a:rPr lang="zh-CN" altLang="en-US" sz="2000" b="1" dirty="0" smtClean="0">
                <a:solidFill>
                  <a:srgbClr val="FF0000"/>
                </a:solidFill>
              </a:rPr>
              <a:t>张冠李戴</a:t>
            </a:r>
            <a:r>
              <a:rPr lang="zh-CN" altLang="en-US" sz="2000" b="1" dirty="0" smtClean="0"/>
              <a:t>”，选项在解释概念或转述文章时，故意弄错对象。</a:t>
            </a:r>
            <a:endParaRPr lang="en-US" altLang="zh-CN" sz="2000" b="1" dirty="0" smtClean="0"/>
          </a:p>
          <a:p>
            <a:pPr>
              <a:lnSpc>
                <a:spcPct val="110000"/>
              </a:lnSpc>
            </a:pPr>
            <a:r>
              <a:rPr lang="zh-CN" altLang="en-US" sz="2000" b="1" dirty="0" smtClean="0"/>
              <a:t>      ④通过删词或改换说法的方式，导致“</a:t>
            </a:r>
            <a:r>
              <a:rPr lang="zh-CN" altLang="en-US" sz="2000" b="1" dirty="0" smtClean="0">
                <a:solidFill>
                  <a:srgbClr val="FF0000"/>
                </a:solidFill>
              </a:rPr>
              <a:t>指代错位</a:t>
            </a:r>
            <a:r>
              <a:rPr lang="zh-CN" altLang="en-US" sz="2000" b="1" dirty="0" smtClean="0"/>
              <a:t>”。</a:t>
            </a:r>
            <a:endParaRPr lang="en-US" altLang="zh-CN" sz="2000" b="1" dirty="0" smtClean="0"/>
          </a:p>
          <a:p>
            <a:pPr>
              <a:lnSpc>
                <a:spcPct val="110000"/>
              </a:lnSpc>
            </a:pPr>
            <a:r>
              <a:rPr lang="zh-CN" altLang="en-US" sz="2000" b="1" dirty="0" smtClean="0"/>
              <a:t>      ⑤通过改换说法或者拼凑语句的方式“</a:t>
            </a:r>
            <a:r>
              <a:rPr lang="zh-CN" altLang="en-US" sz="2000" b="1" dirty="0" smtClean="0">
                <a:solidFill>
                  <a:srgbClr val="FF0000"/>
                </a:solidFill>
              </a:rPr>
              <a:t>曲解原意</a:t>
            </a:r>
            <a:r>
              <a:rPr lang="zh-CN" altLang="en-US" sz="2000" b="1" dirty="0" smtClean="0"/>
              <a:t>”。</a:t>
            </a:r>
            <a:endParaRPr lang="en-US" altLang="zh-CN" sz="2000" b="1" dirty="0" smtClean="0"/>
          </a:p>
          <a:p>
            <a:pPr>
              <a:lnSpc>
                <a:spcPct val="110000"/>
              </a:lnSpc>
            </a:pPr>
            <a:r>
              <a:rPr lang="zh-CN" altLang="en-US" sz="2000" b="1" dirty="0" smtClean="0"/>
              <a:t>      ⑥属于“</a:t>
            </a:r>
            <a:r>
              <a:rPr lang="zh-CN" altLang="en-US" sz="2000" b="1" dirty="0" smtClean="0">
                <a:solidFill>
                  <a:srgbClr val="FF0000"/>
                </a:solidFill>
              </a:rPr>
              <a:t>无中生有</a:t>
            </a:r>
            <a:r>
              <a:rPr lang="zh-CN" altLang="en-US" sz="2000" b="1" dirty="0" smtClean="0"/>
              <a:t>”</a:t>
            </a:r>
            <a:endParaRPr lang="en-US" altLang="zh-CN" sz="2000" b="1" dirty="0" smtClean="0"/>
          </a:p>
          <a:p>
            <a:pPr>
              <a:lnSpc>
                <a:spcPct val="110000"/>
              </a:lnSpc>
            </a:pPr>
            <a:r>
              <a:rPr lang="zh-CN" altLang="en-US" sz="2000" b="1" dirty="0" smtClean="0"/>
              <a:t>      ⑦属于“</a:t>
            </a:r>
            <a:r>
              <a:rPr lang="zh-CN" altLang="en-US" sz="2000" b="1" dirty="0" smtClean="0">
                <a:solidFill>
                  <a:srgbClr val="FF0000"/>
                </a:solidFill>
              </a:rPr>
              <a:t>答非所问</a:t>
            </a:r>
            <a:r>
              <a:rPr lang="zh-CN" altLang="en-US" sz="2000" b="1" dirty="0" smtClean="0"/>
              <a:t>”</a:t>
            </a:r>
            <a:endParaRPr lang="en-US" altLang="zh-CN" sz="2000" b="1" dirty="0"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323528" y="1052736"/>
            <a:ext cx="8461448"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90000"/>
              </a:lnSpc>
            </a:pPr>
            <a:r>
              <a:rPr lang="en-US" altLang="zh-CN" sz="2800" b="1" dirty="0" smtClean="0">
                <a:solidFill>
                  <a:schemeClr val="tx1"/>
                </a:solidFill>
                <a:latin typeface="华文楷体" pitchFamily="2" charset="-122"/>
                <a:ea typeface="华文楷体" pitchFamily="2" charset="-122"/>
              </a:rPr>
              <a:t>⒈</a:t>
            </a:r>
            <a:r>
              <a:rPr lang="zh-CN" altLang="en-US" sz="2800" b="1" dirty="0" smtClean="0">
                <a:solidFill>
                  <a:schemeClr val="tx1"/>
                </a:solidFill>
                <a:latin typeface="华文楷体" pitchFamily="2" charset="-122"/>
                <a:ea typeface="华文楷体" pitchFamily="2" charset="-122"/>
              </a:rPr>
              <a:t>论述类文本阅读</a:t>
            </a:r>
            <a:endParaRPr lang="en-US" altLang="zh-CN" sz="2800" b="1" dirty="0" smtClean="0">
              <a:solidFill>
                <a:schemeClr val="tx1"/>
              </a:solidFill>
              <a:latin typeface="华文楷体" pitchFamily="2" charset="-122"/>
              <a:ea typeface="华文楷体" pitchFamily="2" charset="-122"/>
            </a:endParaRPr>
          </a:p>
          <a:p>
            <a:pPr>
              <a:lnSpc>
                <a:spcPct val="90000"/>
              </a:lnSpc>
            </a:pPr>
            <a:endParaRPr lang="en-US" altLang="zh-CN" sz="2800" dirty="0">
              <a:solidFill>
                <a:schemeClr val="tx1"/>
              </a:solidFill>
            </a:endParaRPr>
          </a:p>
          <a:p>
            <a:pPr>
              <a:lnSpc>
                <a:spcPct val="90000"/>
              </a:lnSpc>
            </a:pPr>
            <a:endParaRPr lang="en-US" altLang="zh-CN" sz="2800" b="1" dirty="0">
              <a:solidFill>
                <a:srgbClr val="0000FF"/>
              </a:solidFill>
            </a:endParaRPr>
          </a:p>
        </p:txBody>
      </p:sp>
      <p:sp>
        <p:nvSpPr>
          <p:cNvPr id="6" name="矩形 5"/>
          <p:cNvSpPr/>
          <p:nvPr/>
        </p:nvSpPr>
        <p:spPr>
          <a:xfrm>
            <a:off x="539552" y="2204864"/>
            <a:ext cx="7920880" cy="1674305"/>
          </a:xfrm>
          <a:prstGeom prst="rect">
            <a:avLst/>
          </a:prstGeom>
        </p:spPr>
        <p:txBody>
          <a:bodyPr wrap="square">
            <a:spAutoFit/>
          </a:bodyPr>
          <a:lstStyle/>
          <a:p>
            <a:r>
              <a:rPr lang="en-US" altLang="zh-CN" sz="2400" b="1" dirty="0" smtClean="0">
                <a:solidFill>
                  <a:srgbClr val="FF0000"/>
                </a:solidFill>
                <a:latin typeface="华文中宋" panose="02010600040101010101" pitchFamily="2" charset="-122"/>
                <a:ea typeface="华文中宋" panose="02010600040101010101" pitchFamily="2" charset="-122"/>
              </a:rPr>
              <a:t>   </a:t>
            </a:r>
            <a:r>
              <a:rPr lang="en-US" altLang="zh-CN" sz="2800" b="1" dirty="0" smtClean="0">
                <a:solidFill>
                  <a:srgbClr val="FF0000"/>
                </a:solidFill>
                <a:latin typeface="华文中宋" panose="02010600040101010101" pitchFamily="2" charset="-122"/>
                <a:ea typeface="华文中宋" panose="02010600040101010101" pitchFamily="2" charset="-122"/>
              </a:rPr>
              <a:t>⑶</a:t>
            </a:r>
            <a:r>
              <a:rPr lang="zh-CN" altLang="en-US" sz="2800" b="1" dirty="0" smtClean="0">
                <a:solidFill>
                  <a:srgbClr val="FF0000"/>
                </a:solidFill>
                <a:latin typeface="华文中宋" panose="02010600040101010101" pitchFamily="2" charset="-122"/>
                <a:ea typeface="华文中宋" panose="02010600040101010101" pitchFamily="2" charset="-122"/>
              </a:rPr>
              <a:t>关注正确项的说法变化</a:t>
            </a:r>
            <a:endParaRPr lang="zh-CN" altLang="en-US" sz="2800" b="1" dirty="0" smtClean="0">
              <a:solidFill>
                <a:srgbClr val="FF0000"/>
              </a:solidFill>
              <a:latin typeface="华文中宋" panose="02010600040101010101" pitchFamily="2" charset="-122"/>
              <a:ea typeface="华文中宋" panose="02010600040101010101" pitchFamily="2" charset="-122"/>
            </a:endParaRPr>
          </a:p>
          <a:p>
            <a:pPr>
              <a:lnSpc>
                <a:spcPct val="110000"/>
              </a:lnSpc>
            </a:pPr>
            <a:r>
              <a:rPr lang="zh-CN" altLang="en-US" sz="2400" b="1" dirty="0" smtClean="0"/>
              <a:t>     以阅读材料的原文为基准，主观性试题所设置的正确项，实际是正确说法的一种变型，要注意审视。</a:t>
            </a:r>
            <a:endParaRPr lang="en-US" altLang="zh-CN" sz="2400" b="1" dirty="0" smtClean="0"/>
          </a:p>
          <a:p>
            <a:pPr>
              <a:lnSpc>
                <a:spcPct val="110000"/>
              </a:lnSpc>
            </a:pPr>
            <a:endParaRPr lang="en-US" altLang="zh-CN" sz="2000" b="1" dirty="0" smtClean="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35696" y="331253"/>
            <a:ext cx="4896544" cy="523220"/>
          </a:xfrm>
          <a:prstGeom prst="rect">
            <a:avLst/>
          </a:prstGeom>
          <a:solidFill>
            <a:schemeClr val="bg2"/>
          </a:solidFill>
        </p:spPr>
        <p:txBody>
          <a:bodyPr wrap="square">
            <a:spAutoFit/>
          </a:bodyPr>
          <a:lstStyle/>
          <a:p>
            <a:r>
              <a:rPr lang="en-US" altLang="zh-CN" sz="2400" b="1" dirty="0" smtClean="0">
                <a:solidFill>
                  <a:srgbClr val="FF0000"/>
                </a:solidFill>
                <a:latin typeface="华文中宋" panose="02010600040101010101" pitchFamily="2" charset="-122"/>
                <a:ea typeface="华文中宋" panose="02010600040101010101" pitchFamily="2" charset="-122"/>
              </a:rPr>
              <a:t>   </a:t>
            </a:r>
            <a:r>
              <a:rPr lang="en-US" altLang="zh-CN" sz="2800" b="1" dirty="0" smtClean="0">
                <a:solidFill>
                  <a:srgbClr val="FF0000"/>
                </a:solidFill>
                <a:latin typeface="华文中宋" panose="02010600040101010101" pitchFamily="2" charset="-122"/>
                <a:ea typeface="华文中宋" panose="02010600040101010101" pitchFamily="2" charset="-122"/>
              </a:rPr>
              <a:t>⑶</a:t>
            </a:r>
            <a:r>
              <a:rPr lang="zh-CN" altLang="en-US" sz="2800" b="1" dirty="0" smtClean="0">
                <a:solidFill>
                  <a:srgbClr val="FF0000"/>
                </a:solidFill>
                <a:latin typeface="华文中宋" panose="02010600040101010101" pitchFamily="2" charset="-122"/>
                <a:ea typeface="华文中宋" panose="02010600040101010101" pitchFamily="2" charset="-122"/>
              </a:rPr>
              <a:t>关注正确项的说法变化</a:t>
            </a:r>
            <a:endParaRPr lang="zh-CN" altLang="en-US" sz="2800" b="1" dirty="0" smtClean="0">
              <a:solidFill>
                <a:srgbClr val="FF0000"/>
              </a:solidFill>
              <a:latin typeface="华文中宋" panose="02010600040101010101" pitchFamily="2" charset="-122"/>
              <a:ea typeface="华文中宋" panose="02010600040101010101" pitchFamily="2" charset="-122"/>
            </a:endParaRPr>
          </a:p>
        </p:txBody>
      </p:sp>
      <p:sp>
        <p:nvSpPr>
          <p:cNvPr id="7" name="圆角矩形 6"/>
          <p:cNvSpPr/>
          <p:nvPr/>
        </p:nvSpPr>
        <p:spPr>
          <a:xfrm>
            <a:off x="179512" y="976185"/>
            <a:ext cx="4248472" cy="5881815"/>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5" name="Rectangle 1"/>
          <p:cNvSpPr>
            <a:spLocks noChangeArrowheads="1"/>
          </p:cNvSpPr>
          <p:nvPr/>
        </p:nvSpPr>
        <p:spPr bwMode="auto">
          <a:xfrm>
            <a:off x="251520" y="976185"/>
            <a:ext cx="4176464" cy="572464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30000"/>
              </a:lnSpc>
              <a:spcBef>
                <a:spcPct val="0"/>
              </a:spcBef>
              <a:spcAft>
                <a:spcPct val="0"/>
              </a:spcAft>
              <a:buClrTx/>
              <a:buSzTx/>
              <a:buFontTx/>
              <a:buNone/>
            </a:pPr>
            <a:r>
              <a:rPr kumimoji="0" lang="zh-CN" altLang="en-US"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  </a:t>
            </a:r>
            <a:r>
              <a:rPr kumimoji="0" lang="zh-CN" altLang="en-US"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例</a:t>
            </a:r>
            <a:r>
              <a:rPr kumimoji="0" lang="en-US" altLang="zh-CN"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3:2017</a:t>
            </a:r>
            <a:r>
              <a:rPr kumimoji="0" lang="zh-CN" altLang="en-US"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年天津卷第</a:t>
            </a:r>
            <a:r>
              <a:rPr kumimoji="0" lang="en-US" altLang="zh-CN"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5</a:t>
            </a:r>
            <a:r>
              <a:rPr kumimoji="0" lang="zh-CN" altLang="en-US"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rPr>
              <a:t>题</a:t>
            </a:r>
            <a:endParaRPr kumimoji="0" lang="en-US" altLang="zh-CN" sz="2000" b="1" i="0" u="none" strike="noStrike" cap="none" normalizeH="0" baseline="0" dirty="0" smtClean="0">
              <a:ln>
                <a:noFill/>
              </a:ln>
              <a:solidFill>
                <a:srgbClr val="0033CC"/>
              </a:solidFill>
              <a:effectLst/>
              <a:latin typeface="黑体" panose="02010609060101010101" pitchFamily="49" charset="-122"/>
              <a:ea typeface="黑体" panose="02010609060101010101" pitchFamily="49" charset="-122"/>
              <a:cs typeface="宋体" panose="02010600030101010101" pitchFamily="2" charset="-122"/>
            </a:endParaRPr>
          </a:p>
          <a:p>
            <a:r>
              <a:rPr lang="en-US" altLang="zh-CN" sz="2000" dirty="0" smtClean="0">
                <a:latin typeface="华文中宋" panose="02010600040101010101" pitchFamily="2" charset="-122"/>
                <a:ea typeface="华文中宋" panose="02010600040101010101" pitchFamily="2" charset="-122"/>
              </a:rPr>
              <a:t>5</a:t>
            </a:r>
            <a:r>
              <a:rPr lang="zh-CN" altLang="zh-CN" sz="2000" dirty="0" smtClean="0">
                <a:latin typeface="华文中宋" panose="02010600040101010101" pitchFamily="2" charset="-122"/>
                <a:ea typeface="华文中宋" panose="02010600040101010101" pitchFamily="2" charset="-122"/>
              </a:rPr>
              <a:t>．下列理解与原文不相符的一项是</a:t>
            </a:r>
            <a:r>
              <a:rPr lang="zh-CN" altLang="en-US" sz="2000" b="1" dirty="0" smtClean="0">
                <a:solidFill>
                  <a:srgbClr val="FF0000"/>
                </a:solidFill>
                <a:latin typeface="华文中宋" panose="02010600040101010101" pitchFamily="2" charset="-122"/>
                <a:ea typeface="华文中宋" panose="02010600040101010101" pitchFamily="2" charset="-122"/>
              </a:rPr>
              <a:t>Ａ</a:t>
            </a:r>
            <a:endParaRPr lang="zh-CN" altLang="zh-CN" sz="2000" b="1" dirty="0" smtClean="0">
              <a:solidFill>
                <a:srgbClr val="FF0000"/>
              </a:solidFill>
              <a:latin typeface="华文中宋" panose="02010600040101010101" pitchFamily="2" charset="-122"/>
              <a:ea typeface="华文中宋" panose="02010600040101010101" pitchFamily="2" charset="-122"/>
            </a:endParaRPr>
          </a:p>
          <a:p>
            <a:r>
              <a:rPr lang="en-US" altLang="zh-CN" sz="2000" dirty="0" smtClean="0">
                <a:latin typeface="华文中宋" panose="02010600040101010101" pitchFamily="2" charset="-122"/>
                <a:ea typeface="华文中宋" panose="02010600040101010101" pitchFamily="2" charset="-122"/>
              </a:rPr>
              <a:t>A</a:t>
            </a:r>
            <a:r>
              <a:rPr lang="zh-CN" altLang="zh-CN" sz="2000" dirty="0" smtClean="0">
                <a:latin typeface="华文中宋" panose="02010600040101010101" pitchFamily="2" charset="-122"/>
                <a:ea typeface="华文中宋" panose="02010600040101010101" pitchFamily="2" charset="-122"/>
              </a:rPr>
              <a:t>．“阴历”也称“农历”“旧历”，即我国自夏代开始使用的“夏历”，是以月球围绕地球旋转周期为参照物的太阴历。</a:t>
            </a:r>
            <a:endParaRPr lang="zh-CN" altLang="zh-CN" sz="2000" dirty="0" smtClean="0">
              <a:latin typeface="华文中宋" panose="02010600040101010101" pitchFamily="2" charset="-122"/>
              <a:ea typeface="华文中宋" panose="02010600040101010101" pitchFamily="2" charset="-122"/>
            </a:endParaRPr>
          </a:p>
          <a:p>
            <a:r>
              <a:rPr lang="en-US" altLang="zh-CN" sz="2000" dirty="0" smtClean="0">
                <a:latin typeface="华文中宋" panose="02010600040101010101" pitchFamily="2" charset="-122"/>
                <a:ea typeface="华文中宋" panose="02010600040101010101" pitchFamily="2" charset="-122"/>
              </a:rPr>
              <a:t>B</a:t>
            </a:r>
            <a:r>
              <a:rPr lang="zh-CN" altLang="zh-CN" sz="2000" dirty="0" smtClean="0">
                <a:latin typeface="华文中宋" panose="02010600040101010101" pitchFamily="2" charset="-122"/>
                <a:ea typeface="华文中宋" panose="02010600040101010101" pitchFamily="2" charset="-122"/>
              </a:rPr>
              <a:t>．从感知、观察物候和气候的变化，到选择具有普适性、恒久性和周期性的参照物，人们测定和标识时间的方法不断改进。</a:t>
            </a:r>
            <a:endParaRPr lang="zh-CN" altLang="zh-CN" sz="2000" dirty="0" smtClean="0">
              <a:latin typeface="华文中宋" panose="02010600040101010101" pitchFamily="2" charset="-122"/>
              <a:ea typeface="华文中宋" panose="02010600040101010101" pitchFamily="2" charset="-122"/>
            </a:endParaRPr>
          </a:p>
          <a:p>
            <a:r>
              <a:rPr lang="en-US" altLang="zh-CN" sz="2000" dirty="0" smtClean="0">
                <a:latin typeface="华文中宋" panose="02010600040101010101" pitchFamily="2" charset="-122"/>
                <a:ea typeface="华文中宋" panose="02010600040101010101" pitchFamily="2" charset="-122"/>
              </a:rPr>
              <a:t>C</a:t>
            </a:r>
            <a:r>
              <a:rPr lang="zh-CN" altLang="zh-CN" sz="2000" dirty="0" smtClean="0">
                <a:latin typeface="华文中宋" panose="02010600040101010101" pitchFamily="2" charset="-122"/>
                <a:ea typeface="华文中宋" panose="02010600040101010101" pitchFamily="2" charset="-122"/>
              </a:rPr>
              <a:t>．端午、中秋等传统节日是以过去千百年以来通行的阴阳合历为依据为确立的，是我们民俗传统的一部分。</a:t>
            </a:r>
            <a:endParaRPr lang="zh-CN" altLang="zh-CN" sz="2000" dirty="0" smtClean="0">
              <a:latin typeface="华文中宋" panose="02010600040101010101" pitchFamily="2" charset="-122"/>
              <a:ea typeface="华文中宋" panose="02010600040101010101" pitchFamily="2" charset="-122"/>
            </a:endParaRPr>
          </a:p>
          <a:p>
            <a:r>
              <a:rPr lang="en-US" altLang="zh-CN" sz="2000" dirty="0" smtClean="0">
                <a:latin typeface="华文中宋" panose="02010600040101010101" pitchFamily="2" charset="-122"/>
                <a:ea typeface="华文中宋" panose="02010600040101010101" pitchFamily="2" charset="-122"/>
              </a:rPr>
              <a:t>D</a:t>
            </a:r>
            <a:r>
              <a:rPr lang="zh-CN" altLang="zh-CN" sz="2000" dirty="0" smtClean="0">
                <a:latin typeface="华文中宋" panose="02010600040101010101" pitchFamily="2" charset="-122"/>
                <a:ea typeface="华文中宋" panose="02010600040101010101" pitchFamily="2" charset="-122"/>
              </a:rPr>
              <a:t>．二十四节气都有明显的物候标志，作为一种时间标识制度，它有利于人们的农业生产和日常生活。</a:t>
            </a:r>
            <a:endParaRPr lang="zh-CN" altLang="zh-CN" sz="2000" dirty="0">
              <a:latin typeface="华文中宋" panose="02010600040101010101" pitchFamily="2" charset="-122"/>
              <a:ea typeface="华文中宋" panose="02010600040101010101" pitchFamily="2" charset="-122"/>
            </a:endParaRPr>
          </a:p>
        </p:txBody>
      </p:sp>
      <p:sp>
        <p:nvSpPr>
          <p:cNvPr id="8" name="圆角矩形 7"/>
          <p:cNvSpPr/>
          <p:nvPr/>
        </p:nvSpPr>
        <p:spPr>
          <a:xfrm>
            <a:off x="5251527" y="1052736"/>
            <a:ext cx="3744416" cy="1368152"/>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zh-CN" sz="2000" b="1" dirty="0" smtClean="0">
                <a:solidFill>
                  <a:schemeClr val="tx1"/>
                </a:solidFill>
                <a:latin typeface="楷体" pitchFamily="49" charset="-122"/>
                <a:ea typeface="楷体" pitchFamily="49" charset="-122"/>
              </a:rPr>
              <a:t>第</a:t>
            </a:r>
            <a:r>
              <a:rPr lang="en-US" altLang="zh-CN" sz="2000" b="1" dirty="0" smtClean="0">
                <a:solidFill>
                  <a:schemeClr val="tx1"/>
                </a:solidFill>
                <a:latin typeface="楷体" pitchFamily="49" charset="-122"/>
                <a:ea typeface="楷体" pitchFamily="49" charset="-122"/>
              </a:rPr>
              <a:t>2</a:t>
            </a:r>
            <a:r>
              <a:rPr lang="zh-CN" altLang="zh-CN" sz="2000" b="1" dirty="0" smtClean="0">
                <a:solidFill>
                  <a:schemeClr val="tx1"/>
                </a:solidFill>
                <a:latin typeface="楷体" pitchFamily="49" charset="-122"/>
                <a:ea typeface="楷体" pitchFamily="49" charset="-122"/>
              </a:rPr>
              <a:t>段</a:t>
            </a:r>
            <a:r>
              <a:rPr lang="zh-CN" altLang="en-US" sz="2000" b="1" dirty="0" smtClean="0">
                <a:solidFill>
                  <a:schemeClr val="tx1"/>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人们为了更准确地衡量、计算、记录时间，就要进一步选择具有普适性、恒久性和周期循环性的参照物。</a:t>
            </a:r>
            <a:r>
              <a:rPr lang="zh-CN" altLang="en-US" sz="2000" b="1" dirty="0" smtClean="0">
                <a:solidFill>
                  <a:schemeClr val="tx1"/>
                </a:solidFill>
                <a:latin typeface="楷体" pitchFamily="49" charset="-122"/>
                <a:ea typeface="楷体" pitchFamily="49" charset="-122"/>
              </a:rPr>
              <a:t>”</a:t>
            </a:r>
            <a:endParaRPr lang="zh-CN" altLang="en-US" sz="2000" b="1" dirty="0">
              <a:solidFill>
                <a:schemeClr val="tx1"/>
              </a:solidFill>
              <a:latin typeface="楷体" pitchFamily="49" charset="-122"/>
              <a:ea typeface="楷体" pitchFamily="49" charset="-122"/>
            </a:endParaRPr>
          </a:p>
        </p:txBody>
      </p:sp>
      <p:sp>
        <p:nvSpPr>
          <p:cNvPr id="9" name="圆角矩形 8"/>
          <p:cNvSpPr/>
          <p:nvPr/>
        </p:nvSpPr>
        <p:spPr>
          <a:xfrm>
            <a:off x="5215523" y="2708920"/>
            <a:ext cx="3816424" cy="1393106"/>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2000" b="1" dirty="0" smtClean="0">
                <a:solidFill>
                  <a:schemeClr val="tx1"/>
                </a:solidFill>
                <a:latin typeface="楷体" pitchFamily="49" charset="-122"/>
                <a:ea typeface="楷体" pitchFamily="49" charset="-122"/>
              </a:rPr>
              <a:t>第</a:t>
            </a:r>
            <a:r>
              <a:rPr lang="en-US" altLang="zh-CN" sz="2000" b="1" dirty="0" smtClean="0">
                <a:solidFill>
                  <a:schemeClr val="tx1"/>
                </a:solidFill>
                <a:latin typeface="楷体" pitchFamily="49" charset="-122"/>
                <a:ea typeface="楷体" pitchFamily="49" charset="-122"/>
              </a:rPr>
              <a:t>4</a:t>
            </a:r>
            <a:r>
              <a:rPr lang="zh-CN" altLang="en-US" sz="2000" b="1" dirty="0" smtClean="0">
                <a:solidFill>
                  <a:schemeClr val="tx1"/>
                </a:solidFill>
                <a:latin typeface="楷体" pitchFamily="49" charset="-122"/>
                <a:ea typeface="楷体" pitchFamily="49" charset="-122"/>
              </a:rPr>
              <a:t>段</a:t>
            </a:r>
            <a:r>
              <a:rPr lang="en-US" altLang="zh-CN" sz="2000" b="1" dirty="0" smtClean="0">
                <a:solidFill>
                  <a:schemeClr val="tx1"/>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我们的民间传统节日体系，例如春节、元宵节等都是依据过去千百年来通行的阴阳合历而确定的。</a:t>
            </a:r>
            <a:r>
              <a:rPr lang="en-US" altLang="zh-CN" sz="2000" b="1" dirty="0" smtClean="0">
                <a:solidFill>
                  <a:schemeClr val="tx1"/>
                </a:solidFill>
                <a:latin typeface="楷体" pitchFamily="49" charset="-122"/>
                <a:ea typeface="楷体" pitchFamily="49" charset="-122"/>
              </a:rPr>
              <a:t>”</a:t>
            </a:r>
            <a:endParaRPr lang="zh-CN" altLang="en-US" sz="2000" b="1" dirty="0">
              <a:solidFill>
                <a:schemeClr val="tx1"/>
              </a:solidFill>
              <a:latin typeface="楷体" pitchFamily="49" charset="-122"/>
              <a:ea typeface="楷体" pitchFamily="49" charset="-122"/>
            </a:endParaRPr>
          </a:p>
        </p:txBody>
      </p:sp>
      <p:sp>
        <p:nvSpPr>
          <p:cNvPr id="10" name="圆角矩形 9"/>
          <p:cNvSpPr/>
          <p:nvPr/>
        </p:nvSpPr>
        <p:spPr>
          <a:xfrm>
            <a:off x="5175190" y="4293095"/>
            <a:ext cx="3888432" cy="2407733"/>
          </a:xfrm>
          <a:prstGeom prst="roundRect">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2000" b="1" dirty="0" smtClean="0">
                <a:solidFill>
                  <a:schemeClr val="tx1"/>
                </a:solidFill>
                <a:latin typeface="楷体" pitchFamily="49" charset="-122"/>
                <a:ea typeface="楷体" pitchFamily="49" charset="-122"/>
              </a:rPr>
              <a:t>第</a:t>
            </a:r>
            <a:r>
              <a:rPr lang="en-US" altLang="zh-CN" sz="2000" b="1" dirty="0" smtClean="0">
                <a:solidFill>
                  <a:schemeClr val="tx1"/>
                </a:solidFill>
                <a:latin typeface="楷体" pitchFamily="49" charset="-122"/>
                <a:ea typeface="楷体" pitchFamily="49" charset="-122"/>
              </a:rPr>
              <a:t>5</a:t>
            </a:r>
            <a:r>
              <a:rPr lang="zh-CN" altLang="en-US" sz="2000" b="1" dirty="0" smtClean="0">
                <a:solidFill>
                  <a:schemeClr val="tx1"/>
                </a:solidFill>
                <a:latin typeface="楷体" pitchFamily="49" charset="-122"/>
                <a:ea typeface="楷体" pitchFamily="49" charset="-122"/>
              </a:rPr>
              <a:t>段</a:t>
            </a:r>
            <a:r>
              <a:rPr lang="en-US" altLang="zh-CN" sz="2000" b="1" dirty="0" smtClean="0">
                <a:solidFill>
                  <a:schemeClr val="tx1"/>
                </a:solidFill>
                <a:latin typeface="楷体" pitchFamily="49" charset="-122"/>
                <a:ea typeface="楷体" pitchFamily="49" charset="-122"/>
              </a:rPr>
              <a:t>“</a:t>
            </a:r>
            <a:r>
              <a:rPr lang="zh-CN" altLang="zh-CN" sz="2000" b="1" dirty="0">
                <a:solidFill>
                  <a:schemeClr val="tx1"/>
                </a:solidFill>
                <a:latin typeface="楷体" pitchFamily="49" charset="-122"/>
                <a:ea typeface="楷体" pitchFamily="49" charset="-122"/>
              </a:rPr>
              <a:t>为了找到一个对农业生产极为重要、又准确标识寒暑往来规律的计时办法，人们将一年</a:t>
            </a:r>
            <a:r>
              <a:rPr lang="en-US" altLang="zh-CN" sz="2000" b="1" dirty="0">
                <a:solidFill>
                  <a:schemeClr val="tx1"/>
                </a:solidFill>
                <a:latin typeface="楷体" pitchFamily="49" charset="-122"/>
                <a:ea typeface="楷体" pitchFamily="49" charset="-122"/>
              </a:rPr>
              <a:t>365</a:t>
            </a:r>
            <a:r>
              <a:rPr lang="zh-CN" altLang="zh-CN" sz="2000" b="1" dirty="0">
                <a:solidFill>
                  <a:schemeClr val="tx1"/>
                </a:solidFill>
                <a:latin typeface="楷体" pitchFamily="49" charset="-122"/>
                <a:ea typeface="楷体" pitchFamily="49" charset="-122"/>
              </a:rPr>
              <a:t>天平分为</a:t>
            </a:r>
            <a:r>
              <a:rPr lang="en-US" altLang="zh-CN" sz="2000" b="1" dirty="0">
                <a:solidFill>
                  <a:schemeClr val="tx1"/>
                </a:solidFill>
                <a:latin typeface="楷体" pitchFamily="49" charset="-122"/>
                <a:ea typeface="楷体" pitchFamily="49" charset="-122"/>
              </a:rPr>
              <a:t>24</a:t>
            </a:r>
            <a:r>
              <a:rPr lang="zh-CN" altLang="zh-CN" sz="2000" b="1" dirty="0">
                <a:solidFill>
                  <a:schemeClr val="tx1"/>
                </a:solidFill>
                <a:latin typeface="楷体" pitchFamily="49" charset="-122"/>
                <a:ea typeface="楷体" pitchFamily="49" charset="-122"/>
              </a:rPr>
              <a:t>等份，分别给予一个名称，如立春、雨水等，于是就形成了二十四节气的时间标识制度。</a:t>
            </a:r>
            <a:r>
              <a:rPr lang="en-US" altLang="zh-CN" sz="2000" b="1" dirty="0" smtClean="0">
                <a:solidFill>
                  <a:schemeClr val="tx1"/>
                </a:solidFill>
                <a:latin typeface="楷体" pitchFamily="49" charset="-122"/>
                <a:ea typeface="楷体" pitchFamily="49" charset="-122"/>
              </a:rPr>
              <a:t>”</a:t>
            </a:r>
            <a:endParaRPr lang="zh-CN" altLang="en-US" sz="2000" b="1" dirty="0">
              <a:solidFill>
                <a:schemeClr val="tx1"/>
              </a:solidFill>
              <a:latin typeface="楷体" pitchFamily="49" charset="-122"/>
              <a:ea typeface="楷体" pitchFamily="49" charset="-122"/>
            </a:endParaRPr>
          </a:p>
        </p:txBody>
      </p:sp>
      <p:cxnSp>
        <p:nvCxnSpPr>
          <p:cNvPr id="12" name="直接箭头连接符 11"/>
          <p:cNvCxnSpPr/>
          <p:nvPr/>
        </p:nvCxnSpPr>
        <p:spPr>
          <a:xfrm flipV="1">
            <a:off x="4139952" y="2276872"/>
            <a:ext cx="1111575" cy="1296145"/>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4139952" y="3573017"/>
            <a:ext cx="1035238" cy="1152127"/>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endCxn id="10" idx="1"/>
          </p:cNvCxnSpPr>
          <p:nvPr/>
        </p:nvCxnSpPr>
        <p:spPr>
          <a:xfrm flipV="1">
            <a:off x="4311094" y="5496962"/>
            <a:ext cx="864096" cy="380310"/>
          </a:xfrm>
          <a:prstGeom prst="straightConnector1">
            <a:avLst/>
          </a:prstGeom>
          <a:ln w="381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5"/>
                                        </p:tgtEl>
                                        <p:attrNameLst>
                                          <p:attrName>style.visibility</p:attrName>
                                        </p:attrNameLst>
                                      </p:cBhvr>
                                      <p:to>
                                        <p:strVal val="visible"/>
                                      </p:to>
                                    </p:set>
                                    <p:anim calcmode="lin" valueType="num">
                                      <p:cBhvr additive="base">
                                        <p:cTn id="19" dur="500" fill="hold"/>
                                        <p:tgtEl>
                                          <p:spTgt spid="1025"/>
                                        </p:tgtEl>
                                        <p:attrNameLst>
                                          <p:attrName>ppt_x</p:attrName>
                                        </p:attrNameLst>
                                      </p:cBhvr>
                                      <p:tavLst>
                                        <p:tav tm="0">
                                          <p:val>
                                            <p:strVal val="#ppt_x"/>
                                          </p:val>
                                        </p:tav>
                                        <p:tav tm="100000">
                                          <p:val>
                                            <p:strVal val="#ppt_x"/>
                                          </p:val>
                                        </p:tav>
                                      </p:tavLst>
                                    </p:anim>
                                    <p:anim calcmode="lin" valueType="num">
                                      <p:cBhvr additive="base">
                                        <p:cTn id="20" dur="500" fill="hold"/>
                                        <p:tgtEl>
                                          <p:spTgt spid="10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ox(in)">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dissolv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heckerboard(across)">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dissolv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checkerboard(across)">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25" grpId="0"/>
      <p:bldP spid="8" grpId="0" animBg="1"/>
      <p:bldP spid="9" grpId="0" animBg="1"/>
      <p:bldP spid="10"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54461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150000"/>
              </a:lnSpc>
            </a:pPr>
            <a:r>
              <a:rPr lang="en-US" altLang="zh-CN" sz="2800" b="1" dirty="0" smtClean="0">
                <a:solidFill>
                  <a:schemeClr val="tx1"/>
                </a:solidFill>
                <a:latin typeface="华文楷体" pitchFamily="2" charset="-122"/>
                <a:ea typeface="华文楷体" pitchFamily="2" charset="-122"/>
              </a:rPr>
              <a:t>⒉</a:t>
            </a:r>
            <a:r>
              <a:rPr lang="zh-CN" altLang="en-US" sz="2800" b="1" dirty="0" smtClean="0">
                <a:solidFill>
                  <a:schemeClr val="tx1"/>
                </a:solidFill>
                <a:latin typeface="华文楷体" pitchFamily="2" charset="-122"/>
                <a:ea typeface="华文楷体" pitchFamily="2" charset="-122"/>
              </a:rPr>
              <a:t>文学类文本阅读</a:t>
            </a:r>
            <a:endParaRPr lang="en-US" altLang="zh-CN" sz="2800" b="1" dirty="0" smtClean="0">
              <a:solidFill>
                <a:schemeClr val="tx1"/>
              </a:solidFill>
              <a:latin typeface="华文楷体" pitchFamily="2" charset="-122"/>
              <a:ea typeface="华文楷体" pitchFamily="2" charset="-122"/>
            </a:endParaRPr>
          </a:p>
          <a:p>
            <a:pPr>
              <a:lnSpc>
                <a:spcPct val="150000"/>
              </a:lnSpc>
            </a:pPr>
            <a:r>
              <a:rPr lang="zh-CN" altLang="en-US" sz="2800" dirty="0" smtClean="0">
                <a:solidFill>
                  <a:schemeClr val="tx1"/>
                </a:solidFill>
              </a:rPr>
              <a:t>关注小说阅读，重视散文阅读</a:t>
            </a:r>
            <a:endParaRPr lang="en-US" altLang="zh-CN" sz="2800" dirty="0" smtClean="0">
              <a:solidFill>
                <a:schemeClr val="tx1"/>
              </a:solidFill>
            </a:endParaRPr>
          </a:p>
          <a:p>
            <a:pPr>
              <a:lnSpc>
                <a:spcPct val="150000"/>
              </a:lnSpc>
            </a:pPr>
            <a:r>
              <a:rPr lang="zh-CN" altLang="en-US" sz="2800" dirty="0" smtClean="0">
                <a:solidFill>
                  <a:schemeClr val="tx1"/>
                </a:solidFill>
              </a:rPr>
              <a:t>认真阅读文本，弄清设题点，规范答题。</a:t>
            </a:r>
            <a:endParaRPr lang="en-US" altLang="zh-CN" sz="2800" dirty="0">
              <a:solidFill>
                <a:schemeClr val="tx1"/>
              </a:solidFill>
            </a:endParaRPr>
          </a:p>
          <a:p>
            <a:pPr>
              <a:lnSpc>
                <a:spcPct val="150000"/>
              </a:lnSpc>
            </a:pPr>
            <a:endParaRPr lang="en-US" altLang="zh-CN" sz="2800" b="1" dirty="0">
              <a:solidFill>
                <a:srgbClr val="0000FF"/>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xfrm>
            <a:off x="678656" y="0"/>
            <a:ext cx="7929563" cy="1071563"/>
          </a:xfrm>
          <a:solidFill>
            <a:schemeClr val="tx1"/>
          </a:solidFill>
          <a:ln>
            <a:solidFill>
              <a:srgbClr val="002060"/>
            </a:solidFill>
          </a:ln>
        </p:spPr>
        <p:txBody>
          <a:bodyPr>
            <a:normAutofit fontScale="90000"/>
          </a:bodyPr>
          <a:lstStyle/>
          <a:p>
            <a:pPr eaLnBrk="1" fontAlgn="auto" hangingPunct="1">
              <a:spcAft>
                <a:spcPts val="0"/>
              </a:spcAft>
              <a:defRPr/>
            </a:pPr>
            <a:r>
              <a:rPr lang="zh-CN" altLang="en-US" sz="3400" b="1" dirty="0" smtClean="0">
                <a:solidFill>
                  <a:srgbClr val="FF0000"/>
                </a:solidFill>
                <a:latin typeface="+mn-ea"/>
                <a:ea typeface="+mn-ea"/>
              </a:rPr>
              <a:t>     </a:t>
            </a:r>
            <a:r>
              <a:rPr lang="zh-CN" altLang="en-US" b="1" dirty="0" smtClean="0">
                <a:solidFill>
                  <a:srgbClr val="FFFF00"/>
                </a:solidFill>
                <a:latin typeface="+mn-ea"/>
                <a:ea typeface="+mn-ea"/>
              </a:rPr>
              <a:t>命题点由小说“三要素”决定</a:t>
            </a:r>
            <a:endParaRPr lang="zh-CN" altLang="en-US" b="1" dirty="0" smtClean="0">
              <a:solidFill>
                <a:srgbClr val="FFFF00"/>
              </a:solidFill>
              <a:latin typeface="+mn-ea"/>
              <a:ea typeface="+mn-ea"/>
            </a:endParaRPr>
          </a:p>
        </p:txBody>
      </p:sp>
      <p:sp>
        <p:nvSpPr>
          <p:cNvPr id="4" name="椭圆 3"/>
          <p:cNvSpPr/>
          <p:nvPr/>
        </p:nvSpPr>
        <p:spPr>
          <a:xfrm>
            <a:off x="428625" y="1285875"/>
            <a:ext cx="1500188" cy="1428750"/>
          </a:xfrm>
          <a:prstGeom prst="ellipse">
            <a:avLst/>
          </a:prstGeom>
          <a:solidFill>
            <a:schemeClr val="accent4">
              <a:lumMod val="75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800" b="1" dirty="0">
                <a:solidFill>
                  <a:srgbClr val="FFFF00"/>
                </a:solidFill>
                <a:latin typeface="+mn-ea"/>
              </a:rPr>
              <a:t>人物</a:t>
            </a:r>
            <a:endParaRPr lang="zh-CN" altLang="en-US" sz="2800" b="1" dirty="0">
              <a:solidFill>
                <a:srgbClr val="FFFF00"/>
              </a:solidFill>
              <a:latin typeface="+mn-ea"/>
            </a:endParaRPr>
          </a:p>
        </p:txBody>
      </p:sp>
      <p:sp>
        <p:nvSpPr>
          <p:cNvPr id="7" name="圆角矩形 6"/>
          <p:cNvSpPr/>
          <p:nvPr/>
        </p:nvSpPr>
        <p:spPr>
          <a:xfrm>
            <a:off x="500063" y="3143250"/>
            <a:ext cx="2643187" cy="857250"/>
          </a:xfrm>
          <a:prstGeom prst="roundRect">
            <a:avLst>
              <a:gd name="adj" fmla="val 50000"/>
            </a:avLst>
          </a:prstGeom>
          <a:solidFill>
            <a:srgbClr val="00B05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000" b="1" dirty="0">
                <a:solidFill>
                  <a:schemeClr val="bg1"/>
                </a:solidFill>
                <a:latin typeface="+mn-ea"/>
              </a:rPr>
              <a:t>对小说题目的理解</a:t>
            </a:r>
            <a:endParaRPr lang="zh-CN" altLang="en-US" sz="2000" b="1" dirty="0">
              <a:solidFill>
                <a:schemeClr val="bg2"/>
              </a:solidFill>
              <a:latin typeface="+mn-ea"/>
            </a:endParaRPr>
          </a:p>
        </p:txBody>
      </p:sp>
      <p:sp>
        <p:nvSpPr>
          <p:cNvPr id="8" name="圆角矩形 7"/>
          <p:cNvSpPr/>
          <p:nvPr/>
        </p:nvSpPr>
        <p:spPr>
          <a:xfrm>
            <a:off x="3500438" y="3143250"/>
            <a:ext cx="3071812" cy="714375"/>
          </a:xfrm>
          <a:prstGeom prst="roundRect">
            <a:avLst/>
          </a:prstGeom>
          <a:solidFill>
            <a:srgbClr val="00B05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000" b="1" dirty="0">
                <a:solidFill>
                  <a:schemeClr val="bg1"/>
                </a:solidFill>
                <a:latin typeface="+mn-ea"/>
              </a:rPr>
              <a:t>表现手法（艺术特色）</a:t>
            </a:r>
            <a:endParaRPr lang="zh-CN" altLang="en-US" sz="2000" b="1" dirty="0">
              <a:solidFill>
                <a:schemeClr val="bg1"/>
              </a:solidFill>
              <a:latin typeface="+mn-ea"/>
            </a:endParaRPr>
          </a:p>
        </p:txBody>
      </p:sp>
      <p:sp>
        <p:nvSpPr>
          <p:cNvPr id="9" name="圆角矩形 8"/>
          <p:cNvSpPr/>
          <p:nvPr/>
        </p:nvSpPr>
        <p:spPr>
          <a:xfrm>
            <a:off x="571500" y="4286250"/>
            <a:ext cx="2643188" cy="857250"/>
          </a:xfrm>
          <a:prstGeom prst="roundRect">
            <a:avLst/>
          </a:prstGeom>
          <a:solidFill>
            <a:srgbClr val="00B05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000" b="1" dirty="0">
                <a:solidFill>
                  <a:schemeClr val="bg1"/>
                </a:solidFill>
                <a:latin typeface="+mn-ea"/>
              </a:rPr>
              <a:t>主 题（思想内容）</a:t>
            </a:r>
            <a:endParaRPr lang="zh-CN" altLang="en-US" sz="2000" b="1" dirty="0">
              <a:solidFill>
                <a:schemeClr val="bg1"/>
              </a:solidFill>
              <a:latin typeface="+mn-ea"/>
            </a:endParaRPr>
          </a:p>
        </p:txBody>
      </p:sp>
      <p:sp>
        <p:nvSpPr>
          <p:cNvPr id="10" name="椭圆 9"/>
          <p:cNvSpPr/>
          <p:nvPr/>
        </p:nvSpPr>
        <p:spPr>
          <a:xfrm>
            <a:off x="4143375" y="1285875"/>
            <a:ext cx="1500188" cy="1428750"/>
          </a:xfrm>
          <a:prstGeom prst="ellipse">
            <a:avLst/>
          </a:prstGeom>
          <a:solidFill>
            <a:schemeClr val="accent4">
              <a:lumMod val="75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800" b="1" dirty="0">
                <a:solidFill>
                  <a:srgbClr val="FFFF00"/>
                </a:solidFill>
                <a:latin typeface="+mn-ea"/>
              </a:rPr>
              <a:t>环 境</a:t>
            </a:r>
            <a:endParaRPr lang="zh-CN" altLang="en-US" sz="2800" b="1" dirty="0">
              <a:solidFill>
                <a:srgbClr val="FFFF00"/>
              </a:solidFill>
              <a:latin typeface="+mn-ea"/>
            </a:endParaRPr>
          </a:p>
        </p:txBody>
      </p:sp>
      <p:sp>
        <p:nvSpPr>
          <p:cNvPr id="11" name="椭圆 10"/>
          <p:cNvSpPr/>
          <p:nvPr/>
        </p:nvSpPr>
        <p:spPr>
          <a:xfrm>
            <a:off x="2286000" y="1285875"/>
            <a:ext cx="1428750" cy="1428750"/>
          </a:xfrm>
          <a:prstGeom prst="ellipse">
            <a:avLst/>
          </a:prstGeom>
          <a:solidFill>
            <a:schemeClr val="accent4">
              <a:lumMod val="75000"/>
            </a:scheme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r>
              <a:rPr lang="zh-CN" altLang="en-US" sz="2800" b="1" dirty="0">
                <a:solidFill>
                  <a:srgbClr val="FFFF00"/>
                </a:solidFill>
                <a:latin typeface="+mn-ea"/>
              </a:rPr>
              <a:t>情 节</a:t>
            </a:r>
            <a:endParaRPr lang="zh-CN" altLang="en-US" sz="2800" b="1" dirty="0">
              <a:solidFill>
                <a:srgbClr val="FFFF00"/>
              </a:solidFill>
              <a:latin typeface="+mn-ea"/>
            </a:endParaRPr>
          </a:p>
        </p:txBody>
      </p:sp>
      <p:sp>
        <p:nvSpPr>
          <p:cNvPr id="14" name="圆角矩形标注 13"/>
          <p:cNvSpPr/>
          <p:nvPr/>
        </p:nvSpPr>
        <p:spPr>
          <a:xfrm>
            <a:off x="6858001" y="2000250"/>
            <a:ext cx="1558620" cy="642937"/>
          </a:xfrm>
          <a:prstGeom prst="wedgeRoundRectCallout">
            <a:avLst>
              <a:gd name="adj1" fmla="val -122737"/>
              <a:gd name="adj2" fmla="val -38317"/>
              <a:gd name="adj3" fmla="val 16667"/>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t"/>
          <a:lstStyle/>
          <a:p>
            <a:pPr fontAlgn="auto">
              <a:spcBef>
                <a:spcPts val="0"/>
              </a:spcBef>
              <a:spcAft>
                <a:spcPts val="0"/>
              </a:spcAft>
              <a:defRPr/>
            </a:pPr>
            <a:r>
              <a:rPr lang="zh-CN" altLang="en-US" sz="2000" b="1" dirty="0" smtClean="0">
                <a:solidFill>
                  <a:schemeClr val="tx1"/>
                </a:solidFill>
              </a:rPr>
              <a:t>塑造人物</a:t>
            </a:r>
            <a:endParaRPr lang="en-US" altLang="zh-CN" sz="2000" b="1" dirty="0" smtClean="0">
              <a:solidFill>
                <a:schemeClr val="tx1"/>
              </a:solidFill>
            </a:endParaRPr>
          </a:p>
          <a:p>
            <a:pPr fontAlgn="auto">
              <a:spcBef>
                <a:spcPts val="0"/>
              </a:spcBef>
              <a:spcAft>
                <a:spcPts val="0"/>
              </a:spcAft>
              <a:defRPr/>
            </a:pPr>
            <a:r>
              <a:rPr lang="zh-CN" altLang="en-US" sz="2000" b="1" dirty="0" smtClean="0">
                <a:solidFill>
                  <a:schemeClr val="tx1"/>
                </a:solidFill>
              </a:rPr>
              <a:t>揭示主题</a:t>
            </a:r>
            <a:endParaRPr lang="en-US" altLang="zh-CN" sz="2000" b="1" dirty="0">
              <a:solidFill>
                <a:schemeClr val="tx1"/>
              </a:solidFill>
            </a:endParaRPr>
          </a:p>
        </p:txBody>
      </p:sp>
      <p:sp>
        <p:nvSpPr>
          <p:cNvPr id="18" name="圆角矩形标注 17"/>
          <p:cNvSpPr/>
          <p:nvPr/>
        </p:nvSpPr>
        <p:spPr>
          <a:xfrm>
            <a:off x="6844995" y="1053633"/>
            <a:ext cx="1571625" cy="823574"/>
          </a:xfrm>
          <a:prstGeom prst="wedgeRoundRectCallout">
            <a:avLst>
              <a:gd name="adj1" fmla="val -374590"/>
              <a:gd name="adj2" fmla="val 33898"/>
              <a:gd name="adj3" fmla="val 16667"/>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2000" b="1" dirty="0" smtClean="0">
                <a:solidFill>
                  <a:schemeClr val="tx1"/>
                </a:solidFill>
              </a:rPr>
              <a:t>性格、形成揭示</a:t>
            </a:r>
            <a:r>
              <a:rPr lang="zh-CN" altLang="en-US" sz="2400" b="1" dirty="0" smtClean="0">
                <a:solidFill>
                  <a:schemeClr val="tx1"/>
                </a:solidFill>
              </a:rPr>
              <a:t>主题</a:t>
            </a:r>
            <a:endParaRPr lang="zh-CN" altLang="en-US" sz="2400" b="1" dirty="0">
              <a:solidFill>
                <a:schemeClr val="tx1"/>
              </a:solidFill>
            </a:endParaRPr>
          </a:p>
        </p:txBody>
      </p:sp>
      <p:sp>
        <p:nvSpPr>
          <p:cNvPr id="13" name="圆角矩形 12"/>
          <p:cNvSpPr/>
          <p:nvPr/>
        </p:nvSpPr>
        <p:spPr>
          <a:xfrm>
            <a:off x="500063" y="5429250"/>
            <a:ext cx="2714625" cy="928688"/>
          </a:xfrm>
          <a:prstGeom prst="roundRect">
            <a:avLst/>
          </a:prstGeom>
          <a:solidFill>
            <a:srgbClr val="00B050"/>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ctr"/>
          <a:lstStyle/>
          <a:p>
            <a:pPr algn="ctr" defTabSz="913765" fontAlgn="auto">
              <a:spcBef>
                <a:spcPts val="0"/>
              </a:spcBef>
              <a:spcAft>
                <a:spcPts val="0"/>
              </a:spcAft>
              <a:defRPr/>
            </a:pPr>
            <a:endParaRPr lang="en-US" altLang="zh-CN" sz="2000" b="1" dirty="0">
              <a:solidFill>
                <a:schemeClr val="bg2"/>
              </a:solidFill>
              <a:latin typeface="+mn-ea"/>
            </a:endParaRPr>
          </a:p>
          <a:p>
            <a:pPr algn="ctr" defTabSz="913765" fontAlgn="auto">
              <a:spcBef>
                <a:spcPts val="0"/>
              </a:spcBef>
              <a:spcAft>
                <a:spcPts val="0"/>
              </a:spcAft>
              <a:defRPr/>
            </a:pPr>
            <a:r>
              <a:rPr lang="zh-CN" altLang="en-US" sz="2000" b="1" dirty="0">
                <a:solidFill>
                  <a:schemeClr val="bg2"/>
                </a:solidFill>
                <a:latin typeface="+mn-ea"/>
              </a:rPr>
              <a:t>语 言（句子含意的理解、鉴赏）</a:t>
            </a:r>
            <a:endParaRPr lang="zh-CN" altLang="en-US" sz="2000" b="1" dirty="0">
              <a:solidFill>
                <a:schemeClr val="bg2"/>
              </a:solidFill>
              <a:latin typeface="+mn-ea"/>
            </a:endParaRPr>
          </a:p>
          <a:p>
            <a:pPr algn="ctr" defTabSz="913765" fontAlgn="auto">
              <a:spcBef>
                <a:spcPts val="0"/>
              </a:spcBef>
              <a:spcAft>
                <a:spcPts val="0"/>
              </a:spcAft>
              <a:defRPr/>
            </a:pPr>
            <a:endParaRPr lang="zh-CN" altLang="en-US" sz="2000" b="1" dirty="0">
              <a:solidFill>
                <a:schemeClr val="bg1"/>
              </a:solidFill>
              <a:latin typeface="+mn-ea"/>
            </a:endParaRPr>
          </a:p>
        </p:txBody>
      </p:sp>
      <p:sp>
        <p:nvSpPr>
          <p:cNvPr id="15" name="椭圆 14"/>
          <p:cNvSpPr/>
          <p:nvPr/>
        </p:nvSpPr>
        <p:spPr>
          <a:xfrm>
            <a:off x="3714750" y="4144217"/>
            <a:ext cx="2286000" cy="1000125"/>
          </a:xfrm>
          <a:prstGeom prst="ellipse">
            <a:avLst/>
          </a:prstGeom>
          <a:solidFill>
            <a:srgbClr val="0070C0"/>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t>探究题（你的观点）</a:t>
            </a:r>
            <a:endParaRPr lang="zh-CN" altLang="en-US" b="1" dirty="0"/>
          </a:p>
        </p:txBody>
      </p:sp>
      <p:sp>
        <p:nvSpPr>
          <p:cNvPr id="16" name="圆角矩形标注 15"/>
          <p:cNvSpPr/>
          <p:nvPr/>
        </p:nvSpPr>
        <p:spPr>
          <a:xfrm>
            <a:off x="7020272" y="4110524"/>
            <a:ext cx="2000250" cy="1428750"/>
          </a:xfrm>
          <a:prstGeom prst="wedgeRoundRectCallout">
            <a:avLst>
              <a:gd name="adj1" fmla="val -124603"/>
              <a:gd name="adj2" fmla="val -63617"/>
              <a:gd name="adj3" fmla="val 16667"/>
            </a:avLst>
          </a:prstGeom>
          <a:solidFill>
            <a:srgbClr val="00B050"/>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b="1" dirty="0">
                <a:solidFill>
                  <a:schemeClr val="bg1"/>
                </a:solidFill>
              </a:rPr>
              <a:t>某（词、句、段、情节、人物、景物、写法等）</a:t>
            </a:r>
            <a:r>
              <a:rPr lang="zh-CN" altLang="en-US" b="1" dirty="0">
                <a:solidFill>
                  <a:srgbClr val="FF0000"/>
                </a:solidFill>
              </a:rPr>
              <a:t>作 用</a:t>
            </a:r>
            <a:endParaRPr lang="zh-CN" altLang="en-US" b="1" dirty="0">
              <a:solidFill>
                <a:srgbClr val="FF0000"/>
              </a:solidFill>
            </a:endParaRPr>
          </a:p>
        </p:txBody>
      </p:sp>
      <p:sp>
        <p:nvSpPr>
          <p:cNvPr id="19" name="圆角矩形标注 18"/>
          <p:cNvSpPr/>
          <p:nvPr/>
        </p:nvSpPr>
        <p:spPr>
          <a:xfrm>
            <a:off x="6858001" y="2821781"/>
            <a:ext cx="1558620" cy="642937"/>
          </a:xfrm>
          <a:prstGeom prst="wedgeRoundRectCallout">
            <a:avLst>
              <a:gd name="adj1" fmla="val -259335"/>
              <a:gd name="adj2" fmla="val -140208"/>
              <a:gd name="adj3" fmla="val 16667"/>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7909" tIns="28954" rIns="57909" bIns="28954" anchor="t"/>
          <a:lstStyle/>
          <a:p>
            <a:pPr fontAlgn="auto">
              <a:spcBef>
                <a:spcPts val="0"/>
              </a:spcBef>
              <a:spcAft>
                <a:spcPts val="0"/>
              </a:spcAft>
              <a:defRPr/>
            </a:pPr>
            <a:r>
              <a:rPr lang="zh-CN" altLang="en-US" sz="2000" b="1" dirty="0" smtClean="0">
                <a:solidFill>
                  <a:schemeClr val="tx1"/>
                </a:solidFill>
              </a:rPr>
              <a:t>特点、作用叙述方式</a:t>
            </a:r>
            <a:endParaRPr lang="en-US" altLang="zh-CN" sz="2000" b="1" dirty="0">
              <a:solidFill>
                <a:schemeClr val="tx1"/>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2"/>
          <p:cNvSpPr/>
          <p:nvPr/>
        </p:nvSpPr>
        <p:spPr>
          <a:xfrm>
            <a:off x="762000" y="1447800"/>
            <a:ext cx="7596188" cy="4910138"/>
          </a:xfrm>
          <a:prstGeom prst="roundRect">
            <a:avLst/>
          </a:prstGeom>
          <a:solidFill>
            <a:srgbClr val="00B05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spcBef>
                <a:spcPct val="50000"/>
              </a:spcBef>
              <a:defRPr/>
            </a:pPr>
            <a:endParaRPr kumimoji="1" lang="en-US" altLang="zh-CN" sz="2400" b="1" dirty="0">
              <a:solidFill>
                <a:prstClr val="white"/>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①简要</a:t>
            </a:r>
            <a:r>
              <a:rPr kumimoji="1" lang="zh-CN" altLang="en-US" sz="2400" b="1" dirty="0">
                <a:solidFill>
                  <a:srgbClr val="FF0000"/>
                </a:solidFill>
                <a:latin typeface="黑体" panose="02010609060101010101" pitchFamily="49" charset="-122"/>
                <a:ea typeface="黑体" panose="02010609060101010101" pitchFamily="49" charset="-122"/>
              </a:rPr>
              <a:t>概括</a:t>
            </a:r>
            <a:r>
              <a:rPr kumimoji="1" lang="zh-CN" altLang="en-US" sz="2400" b="1" dirty="0">
                <a:solidFill>
                  <a:prstClr val="white"/>
                </a:solidFill>
                <a:latin typeface="黑体" panose="02010609060101010101" pitchFamily="49" charset="-122"/>
                <a:ea typeface="黑体" panose="02010609060101010101" pitchFamily="49" charset="-122"/>
              </a:rPr>
              <a:t>文章内容（作者从哪些方面</a:t>
            </a:r>
            <a:r>
              <a:rPr kumimoji="1" lang="en-US" altLang="zh-CN" sz="2400" b="1" dirty="0">
                <a:solidFill>
                  <a:prstClr val="white"/>
                </a:solidFill>
                <a:latin typeface="黑体" panose="02010609060101010101" pitchFamily="49" charset="-122"/>
                <a:ea typeface="黑体" panose="02010609060101010101" pitchFamily="49" charset="-122"/>
              </a:rPr>
              <a:t>……</a:t>
            </a:r>
            <a:r>
              <a:rPr kumimoji="1" lang="zh-CN" altLang="en-US" sz="2400" b="1" dirty="0">
                <a:solidFill>
                  <a:prstClr val="white"/>
                </a:solidFill>
                <a:latin typeface="黑体" panose="02010609060101010101" pitchFamily="49" charset="-122"/>
                <a:ea typeface="黑体" panose="02010609060101010101" pitchFamily="49" charset="-122"/>
              </a:rPr>
              <a:t>）</a:t>
            </a:r>
            <a:endParaRPr kumimoji="1" lang="zh-CN" altLang="en-US" sz="2400" b="1" dirty="0">
              <a:solidFill>
                <a:prstClr val="white"/>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②体味作者的</a:t>
            </a:r>
            <a:r>
              <a:rPr kumimoji="1" lang="zh-CN" altLang="en-US" sz="2400" b="1" dirty="0">
                <a:solidFill>
                  <a:srgbClr val="FF0000"/>
                </a:solidFill>
                <a:latin typeface="黑体" panose="02010609060101010101" pitchFamily="49" charset="-122"/>
                <a:ea typeface="黑体" panose="02010609060101010101" pitchFamily="49" charset="-122"/>
              </a:rPr>
              <a:t>用意</a:t>
            </a:r>
            <a:endParaRPr kumimoji="1" lang="zh-CN" altLang="en-US" sz="2400" b="1" dirty="0">
              <a:solidFill>
                <a:srgbClr val="FF0000"/>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③</a:t>
            </a:r>
            <a:r>
              <a:rPr kumimoji="1" lang="zh-CN" altLang="en-US" sz="2400" b="1" dirty="0">
                <a:solidFill>
                  <a:srgbClr val="FF0000"/>
                </a:solidFill>
                <a:latin typeface="黑体" panose="02010609060101010101" pitchFamily="49" charset="-122"/>
                <a:ea typeface="黑体" panose="02010609060101010101" pitchFamily="49" charset="-122"/>
              </a:rPr>
              <a:t>作用（ “作用表现在哪些方面”）</a:t>
            </a:r>
            <a:endParaRPr kumimoji="1" lang="zh-CN" altLang="en-US" sz="2400" b="1" dirty="0">
              <a:solidFill>
                <a:srgbClr val="FF0000"/>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④根据原文回答</a:t>
            </a:r>
            <a:r>
              <a:rPr kumimoji="1" lang="zh-CN" altLang="en-US" sz="2400" b="1" dirty="0">
                <a:solidFill>
                  <a:srgbClr val="FF0000"/>
                </a:solidFill>
                <a:latin typeface="黑体" panose="02010609060101010101" pitchFamily="49" charset="-122"/>
                <a:ea typeface="黑体" panose="02010609060101010101" pitchFamily="49" charset="-122"/>
              </a:rPr>
              <a:t>为什么</a:t>
            </a:r>
            <a:endParaRPr kumimoji="1" lang="zh-CN" altLang="en-US" sz="2400" b="1" dirty="0">
              <a:solidFill>
                <a:prstClr val="white"/>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⑤指出词语或句子的</a:t>
            </a:r>
            <a:r>
              <a:rPr kumimoji="1" lang="zh-CN" altLang="en-US" sz="2400" b="1" dirty="0">
                <a:solidFill>
                  <a:srgbClr val="FF0000"/>
                </a:solidFill>
                <a:latin typeface="黑体" panose="02010609060101010101" pitchFamily="49" charset="-122"/>
                <a:ea typeface="黑体" panose="02010609060101010101" pitchFamily="49" charset="-122"/>
              </a:rPr>
              <a:t>含义（内涵）或含意</a:t>
            </a:r>
            <a:endParaRPr kumimoji="1" lang="en-US" altLang="zh-CN" sz="2400" b="1" dirty="0">
              <a:solidFill>
                <a:srgbClr val="FF0000"/>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solidFill>
                <a:latin typeface="黑体" panose="02010609060101010101" pitchFamily="49" charset="-122"/>
                <a:ea typeface="黑体" panose="02010609060101010101" pitchFamily="49" charset="-122"/>
              </a:rPr>
              <a:t>⑥</a:t>
            </a:r>
            <a:r>
              <a:rPr kumimoji="1" lang="zh-CN" altLang="en-US" sz="2400" b="1" dirty="0">
                <a:solidFill>
                  <a:srgbClr val="FF0000"/>
                </a:solidFill>
                <a:latin typeface="黑体" panose="02010609060101010101" pitchFamily="49" charset="-122"/>
                <a:ea typeface="黑体" panose="02010609060101010101" pitchFamily="49" charset="-122"/>
              </a:rPr>
              <a:t>赏析</a:t>
            </a:r>
            <a:r>
              <a:rPr kumimoji="1" lang="zh-CN" altLang="en-US" sz="2400" b="1" dirty="0">
                <a:solidFill>
                  <a:prstClr val="white"/>
                </a:solidFill>
                <a:latin typeface="黑体" panose="02010609060101010101" pitchFamily="49" charset="-122"/>
                <a:ea typeface="黑体" panose="02010609060101010101" pitchFamily="49" charset="-122"/>
              </a:rPr>
              <a:t>（句、段、篇）</a:t>
            </a:r>
            <a:endParaRPr kumimoji="1" lang="en-US" altLang="zh-CN" sz="2400" b="1" dirty="0">
              <a:solidFill>
                <a:prstClr val="white"/>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zh-CN" sz="2400" b="1" dirty="0">
                <a:solidFill>
                  <a:prstClr val="white">
                    <a:lumMod val="95000"/>
                    <a:lumOff val="5000"/>
                  </a:prstClr>
                </a:solidFill>
                <a:latin typeface="黑体" panose="02010609060101010101" pitchFamily="49" charset="-122"/>
                <a:ea typeface="黑体" panose="02010609060101010101" pitchFamily="49" charset="-122"/>
              </a:rPr>
              <a:t>⑦</a:t>
            </a:r>
            <a:r>
              <a:rPr kumimoji="1" lang="zh-CN" altLang="en-US" sz="2400" b="1" dirty="0">
                <a:solidFill>
                  <a:srgbClr val="FF0000"/>
                </a:solidFill>
                <a:latin typeface="黑体" panose="02010609060101010101" pitchFamily="49" charset="-122"/>
                <a:ea typeface="黑体" panose="02010609060101010101" pitchFamily="49" charset="-122"/>
              </a:rPr>
              <a:t>题目</a:t>
            </a:r>
            <a:r>
              <a:rPr kumimoji="1" lang="zh-CN" altLang="en-US" sz="2400" b="1" dirty="0">
                <a:solidFill>
                  <a:prstClr val="white">
                    <a:lumMod val="95000"/>
                    <a:lumOff val="5000"/>
                  </a:prstClr>
                </a:solidFill>
                <a:latin typeface="黑体" panose="02010609060101010101" pitchFamily="49" charset="-122"/>
                <a:ea typeface="黑体" panose="02010609060101010101" pitchFamily="49" charset="-122"/>
              </a:rPr>
              <a:t>置换</a:t>
            </a:r>
            <a:endParaRPr kumimoji="1" lang="en-US" altLang="zh-CN" sz="2400" b="1" dirty="0">
              <a:solidFill>
                <a:prstClr val="white">
                  <a:lumMod val="95000"/>
                  <a:lumOff val="5000"/>
                </a:prstClr>
              </a:solidFill>
              <a:latin typeface="黑体" panose="02010609060101010101" pitchFamily="49" charset="-122"/>
              <a:ea typeface="黑体" panose="02010609060101010101" pitchFamily="49" charset="-122"/>
            </a:endParaRPr>
          </a:p>
          <a:p>
            <a:pPr eaLnBrk="0" hangingPunct="0">
              <a:spcBef>
                <a:spcPct val="50000"/>
              </a:spcBef>
              <a:defRPr/>
            </a:pPr>
            <a:r>
              <a:rPr kumimoji="1" lang="zh-CN" altLang="en-US" sz="2400" b="1" dirty="0">
                <a:solidFill>
                  <a:prstClr val="white">
                    <a:lumMod val="95000"/>
                    <a:lumOff val="5000"/>
                  </a:prstClr>
                </a:solidFill>
                <a:ea typeface="黑体" panose="02010609060101010101" pitchFamily="49" charset="-122"/>
              </a:rPr>
              <a:t>⑧</a:t>
            </a:r>
            <a:r>
              <a:rPr kumimoji="1" lang="zh-CN" altLang="en-US" sz="2400" b="1" dirty="0">
                <a:solidFill>
                  <a:srgbClr val="FF0000"/>
                </a:solidFill>
                <a:latin typeface="黑体" panose="02010609060101010101" pitchFamily="49" charset="-122"/>
                <a:ea typeface="黑体" panose="02010609060101010101" pitchFamily="49" charset="-122"/>
              </a:rPr>
              <a:t>认识评价</a:t>
            </a:r>
            <a:r>
              <a:rPr kumimoji="1" lang="zh-CN" altLang="en-US" sz="2400" b="1" dirty="0">
                <a:solidFill>
                  <a:prstClr val="white"/>
                </a:solidFill>
                <a:latin typeface="黑体" panose="02010609060101010101" pitchFamily="49" charset="-122"/>
                <a:ea typeface="黑体" panose="02010609060101010101" pitchFamily="49" charset="-122"/>
              </a:rPr>
              <a:t>（</a:t>
            </a:r>
            <a:r>
              <a:rPr kumimoji="1" lang="zh-CN" altLang="en-US" sz="2400" b="1" dirty="0">
                <a:solidFill>
                  <a:srgbClr val="FF0000"/>
                </a:solidFill>
                <a:latin typeface="黑体" panose="02010609060101010101" pitchFamily="49" charset="-122"/>
                <a:ea typeface="黑体" panose="02010609060101010101" pitchFamily="49" charset="-122"/>
              </a:rPr>
              <a:t>启示、看法</a:t>
            </a:r>
            <a:r>
              <a:rPr kumimoji="1" lang="zh-CN" altLang="en-US" sz="2400" b="1" dirty="0">
                <a:solidFill>
                  <a:prstClr val="white"/>
                </a:solidFill>
                <a:latin typeface="黑体" panose="02010609060101010101" pitchFamily="49" charset="-122"/>
                <a:ea typeface="黑体" panose="02010609060101010101" pitchFamily="49" charset="-122"/>
              </a:rPr>
              <a:t>）</a:t>
            </a:r>
            <a:endParaRPr kumimoji="1" lang="zh-CN" altLang="en-US" sz="2400" b="1" dirty="0">
              <a:solidFill>
                <a:srgbClr val="FF0000"/>
              </a:solidFill>
              <a:latin typeface="黑体" panose="02010609060101010101" pitchFamily="49" charset="-122"/>
              <a:ea typeface="黑体" panose="02010609060101010101" pitchFamily="49" charset="-122"/>
            </a:endParaRPr>
          </a:p>
          <a:p>
            <a:pPr eaLnBrk="0" hangingPunct="0">
              <a:spcBef>
                <a:spcPct val="50000"/>
              </a:spcBef>
              <a:defRPr/>
            </a:pPr>
            <a:endParaRPr kumimoji="1" lang="zh-CN" altLang="en-US" sz="2400" b="1" dirty="0">
              <a:solidFill>
                <a:prstClr val="white"/>
              </a:solidFill>
              <a:latin typeface="黑体" panose="02010609060101010101" pitchFamily="49" charset="-122"/>
              <a:ea typeface="黑体" panose="02010609060101010101" pitchFamily="49" charset="-122"/>
            </a:endParaRPr>
          </a:p>
        </p:txBody>
      </p:sp>
      <p:sp>
        <p:nvSpPr>
          <p:cNvPr id="4" name="云形标注 3"/>
          <p:cNvSpPr/>
          <p:nvPr/>
        </p:nvSpPr>
        <p:spPr>
          <a:xfrm>
            <a:off x="4286250" y="500063"/>
            <a:ext cx="2819400" cy="762000"/>
          </a:xfrm>
          <a:prstGeom prst="cloudCallout">
            <a:avLst>
              <a:gd name="adj1" fmla="val -31363"/>
              <a:gd name="adj2" fmla="val 93669"/>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smtClean="0">
                <a:solidFill>
                  <a:srgbClr val="FF0000"/>
                </a:solidFill>
              </a:rPr>
              <a:t>8</a:t>
            </a:r>
            <a:r>
              <a:rPr lang="zh-CN" altLang="en-US" sz="2400" b="1" dirty="0" smtClean="0">
                <a:solidFill>
                  <a:srgbClr val="FF0000"/>
                </a:solidFill>
              </a:rPr>
              <a:t>个</a:t>
            </a:r>
            <a:r>
              <a:rPr lang="zh-CN" altLang="en-US" sz="2400" b="1" dirty="0">
                <a:solidFill>
                  <a:srgbClr val="FF0000"/>
                </a:solidFill>
              </a:rPr>
              <a:t>考点</a:t>
            </a:r>
            <a:endParaRPr lang="zh-CN" altLang="en-US" sz="2400" b="1" dirty="0">
              <a:solidFill>
                <a:srgbClr val="FF0000"/>
              </a:solidFill>
            </a:endParaRPr>
          </a:p>
        </p:txBody>
      </p:sp>
      <p:sp>
        <p:nvSpPr>
          <p:cNvPr id="5" name="圆角矩形 4"/>
          <p:cNvSpPr/>
          <p:nvPr/>
        </p:nvSpPr>
        <p:spPr>
          <a:xfrm>
            <a:off x="928688" y="571500"/>
            <a:ext cx="3214687" cy="7143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smtClean="0">
                <a:solidFill>
                  <a:srgbClr val="FFFF00"/>
                </a:solidFill>
              </a:rPr>
              <a:t>散文阅读</a:t>
            </a:r>
            <a:endParaRPr lang="zh-CN" altLang="en-US" sz="2800" b="1" dirty="0">
              <a:solidFill>
                <a:srgbClr val="FFFF00"/>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1124744"/>
            <a:ext cx="8856984" cy="5733256"/>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altLang="zh-CN" sz="2800" b="1" dirty="0" smtClean="0">
                <a:solidFill>
                  <a:srgbClr val="0000FF"/>
                </a:solidFill>
                <a:latin typeface="黑体" panose="02010609060101010101" pitchFamily="49" charset="-122"/>
                <a:ea typeface="黑体" panose="02010609060101010101" pitchFamily="49" charset="-122"/>
              </a:rPr>
              <a:t>㈥</a:t>
            </a:r>
            <a:r>
              <a:rPr lang="zh-CN" altLang="en-US" sz="2800" b="1" dirty="0" smtClean="0">
                <a:solidFill>
                  <a:srgbClr val="0000FF"/>
                </a:solidFill>
              </a:rPr>
              <a:t>科学</a:t>
            </a:r>
            <a:r>
              <a:rPr lang="zh-CN" altLang="en-US" sz="2800" b="1" dirty="0">
                <a:solidFill>
                  <a:srgbClr val="0000FF"/>
                </a:solidFill>
              </a:rPr>
              <a:t>训练，规范答题</a:t>
            </a:r>
            <a:r>
              <a:rPr lang="zh-CN" altLang="en-US" sz="2800" b="1" dirty="0" smtClean="0">
                <a:solidFill>
                  <a:srgbClr val="0000FF"/>
                </a:solidFill>
              </a:rPr>
              <a:t>。</a:t>
            </a:r>
            <a:endParaRPr lang="en-US" altLang="zh-CN" sz="2800" b="1" dirty="0" smtClean="0">
              <a:solidFill>
                <a:srgbClr val="0000FF"/>
              </a:solidFill>
            </a:endParaRPr>
          </a:p>
          <a:p>
            <a:pPr>
              <a:lnSpc>
                <a:spcPct val="150000"/>
              </a:lnSpc>
            </a:pPr>
            <a:r>
              <a:rPr lang="en-US" altLang="zh-CN" sz="2400" b="1" dirty="0" smtClean="0">
                <a:solidFill>
                  <a:schemeClr val="tx1"/>
                </a:solidFill>
                <a:latin typeface="华文楷体" pitchFamily="2" charset="-122"/>
                <a:ea typeface="华文楷体" pitchFamily="2" charset="-122"/>
              </a:rPr>
              <a:t>⒊</a:t>
            </a:r>
            <a:r>
              <a:rPr lang="zh-CN" altLang="en-US" sz="2400" b="1" dirty="0" smtClean="0">
                <a:solidFill>
                  <a:schemeClr val="tx1"/>
                </a:solidFill>
                <a:latin typeface="华文楷体" pitchFamily="2" charset="-122"/>
                <a:ea typeface="华文楷体" pitchFamily="2" charset="-122"/>
              </a:rPr>
              <a:t>实用类文本阅读</a:t>
            </a:r>
            <a:endParaRPr lang="en-US" altLang="zh-CN" sz="2400" b="1" dirty="0" smtClean="0">
              <a:solidFill>
                <a:schemeClr val="tx1"/>
              </a:solidFill>
              <a:latin typeface="华文楷体" pitchFamily="2" charset="-122"/>
              <a:ea typeface="华文楷体" pitchFamily="2" charset="-122"/>
            </a:endParaRPr>
          </a:p>
          <a:p>
            <a:pPr>
              <a:lnSpc>
                <a:spcPct val="150000"/>
              </a:lnSpc>
            </a:pPr>
            <a:r>
              <a:rPr lang="en-US" altLang="zh-CN" sz="1600" b="1" dirty="0" smtClean="0">
                <a:solidFill>
                  <a:schemeClr val="tx1"/>
                </a:solidFill>
                <a:latin typeface="华文楷体" pitchFamily="2" charset="-122"/>
                <a:ea typeface="华文楷体" pitchFamily="2" charset="-122"/>
              </a:rPr>
              <a:t>㈠</a:t>
            </a:r>
            <a:r>
              <a:rPr lang="zh-CN" altLang="en-US" sz="1600" b="1" dirty="0" smtClean="0">
                <a:solidFill>
                  <a:srgbClr val="FF3300"/>
                </a:solidFill>
                <a:latin typeface="华文楷体" pitchFamily="2" charset="-122"/>
                <a:ea typeface="华文楷体" pitchFamily="2" charset="-122"/>
              </a:rPr>
              <a:t>文本</a:t>
            </a:r>
            <a:r>
              <a:rPr lang="zh-CN" altLang="en-US" sz="1600" b="1" dirty="0">
                <a:solidFill>
                  <a:srgbClr val="FF3300"/>
                </a:solidFill>
                <a:latin typeface="华文楷体" pitchFamily="2" charset="-122"/>
                <a:ea typeface="华文楷体" pitchFamily="2" charset="-122"/>
              </a:rPr>
              <a:t>意识</a:t>
            </a:r>
            <a:r>
              <a:rPr lang="zh-CN" altLang="en-US" sz="1600" b="1" dirty="0">
                <a:solidFill>
                  <a:schemeClr val="tx1"/>
                </a:solidFill>
                <a:latin typeface="华文楷体" pitchFamily="2" charset="-122"/>
                <a:ea typeface="华文楷体" pitchFamily="2" charset="-122"/>
              </a:rPr>
              <a:t>：题目都源于原文，而答案与原文的关系则是镜中花，水中月的关系，看得见，却又看不清。命题者依据选文，考生答题也要依据</a:t>
            </a:r>
            <a:r>
              <a:rPr lang="zh-CN" altLang="en-US" sz="1600" b="1" dirty="0" smtClean="0">
                <a:solidFill>
                  <a:schemeClr val="tx1"/>
                </a:solidFill>
                <a:latin typeface="华文楷体" pitchFamily="2" charset="-122"/>
                <a:ea typeface="华文楷体" pitchFamily="2" charset="-122"/>
              </a:rPr>
              <a:t>原文。</a:t>
            </a:r>
            <a:br>
              <a:rPr lang="zh-CN" altLang="en-US" sz="1600" b="1" dirty="0">
                <a:solidFill>
                  <a:schemeClr val="tx1"/>
                </a:solidFill>
                <a:latin typeface="华文楷体" pitchFamily="2" charset="-122"/>
                <a:ea typeface="华文楷体" pitchFamily="2" charset="-122"/>
              </a:rPr>
            </a:br>
            <a:r>
              <a:rPr lang="en-US" altLang="zh-CN" sz="1600" b="1" dirty="0" smtClean="0">
                <a:solidFill>
                  <a:schemeClr val="tx1"/>
                </a:solidFill>
                <a:latin typeface="华文楷体" pitchFamily="2" charset="-122"/>
                <a:ea typeface="华文楷体" pitchFamily="2" charset="-122"/>
              </a:rPr>
              <a:t>㈡</a:t>
            </a:r>
            <a:r>
              <a:rPr lang="zh-CN" altLang="en-US" sz="1600" b="1" dirty="0" smtClean="0">
                <a:solidFill>
                  <a:srgbClr val="FF3300"/>
                </a:solidFill>
                <a:latin typeface="华文楷体" pitchFamily="2" charset="-122"/>
                <a:ea typeface="华文楷体" pitchFamily="2" charset="-122"/>
              </a:rPr>
              <a:t>问题</a:t>
            </a:r>
            <a:r>
              <a:rPr lang="zh-CN" altLang="en-US" sz="1600" b="1" dirty="0">
                <a:solidFill>
                  <a:srgbClr val="FF3300"/>
                </a:solidFill>
                <a:latin typeface="华文楷体" pitchFamily="2" charset="-122"/>
                <a:ea typeface="华文楷体" pitchFamily="2" charset="-122"/>
              </a:rPr>
              <a:t>意识</a:t>
            </a:r>
            <a:r>
              <a:rPr lang="zh-CN" altLang="en-US" sz="1600" b="1" dirty="0">
                <a:solidFill>
                  <a:schemeClr val="tx1"/>
                </a:solidFill>
                <a:latin typeface="华文楷体" pitchFamily="2" charset="-122"/>
                <a:ea typeface="华文楷体" pitchFamily="2" charset="-122"/>
              </a:rPr>
              <a:t>：阅读主观题就是要求考生就提出的问题作答，考生一定要围绕“问题”对应回答，要问什么答什么，有几问作几答，怎样问就怎样答。</a:t>
            </a:r>
            <a:br>
              <a:rPr lang="zh-CN" altLang="en-US" sz="1600" b="1" dirty="0">
                <a:solidFill>
                  <a:schemeClr val="tx1"/>
                </a:solidFill>
                <a:latin typeface="华文楷体" pitchFamily="2" charset="-122"/>
                <a:ea typeface="华文楷体" pitchFamily="2" charset="-122"/>
              </a:rPr>
            </a:br>
            <a:r>
              <a:rPr lang="en-US" altLang="zh-CN" sz="1600" b="1" dirty="0" smtClean="0">
                <a:solidFill>
                  <a:schemeClr val="tx1"/>
                </a:solidFill>
                <a:latin typeface="华文楷体" pitchFamily="2" charset="-122"/>
                <a:ea typeface="华文楷体" pitchFamily="2" charset="-122"/>
              </a:rPr>
              <a:t>㈢</a:t>
            </a:r>
            <a:r>
              <a:rPr lang="zh-CN" altLang="en-US" sz="1600" b="1" dirty="0" smtClean="0">
                <a:solidFill>
                  <a:srgbClr val="FF3300"/>
                </a:solidFill>
                <a:latin typeface="华文楷体" pitchFamily="2" charset="-122"/>
                <a:ea typeface="华文楷体" pitchFamily="2" charset="-122"/>
              </a:rPr>
              <a:t>得</a:t>
            </a:r>
            <a:r>
              <a:rPr lang="zh-CN" altLang="en-US" sz="1600" b="1" dirty="0">
                <a:solidFill>
                  <a:srgbClr val="FF3300"/>
                </a:solidFill>
                <a:latin typeface="华文楷体" pitchFamily="2" charset="-122"/>
                <a:ea typeface="华文楷体" pitchFamily="2" charset="-122"/>
              </a:rPr>
              <a:t>分点意识</a:t>
            </a:r>
            <a:r>
              <a:rPr lang="zh-CN" altLang="en-US" sz="1600" b="1" dirty="0">
                <a:solidFill>
                  <a:schemeClr val="tx1"/>
                </a:solidFill>
                <a:latin typeface="华文楷体" pitchFamily="2" charset="-122"/>
                <a:ea typeface="华文楷体" pitchFamily="2" charset="-122"/>
              </a:rPr>
              <a:t>：阅读阅读简答题的一个答案有多个得分点，而得分点是同赋分紧密联系的。如果一道题</a:t>
            </a:r>
            <a:r>
              <a:rPr lang="en-US" altLang="zh-CN" sz="1600" b="1" dirty="0">
                <a:solidFill>
                  <a:schemeClr val="tx1"/>
                </a:solidFill>
                <a:latin typeface="华文楷体" pitchFamily="2" charset="-122"/>
                <a:ea typeface="华文楷体" pitchFamily="2" charset="-122"/>
              </a:rPr>
              <a:t>2</a:t>
            </a:r>
            <a:r>
              <a:rPr lang="zh-CN" altLang="en-US" sz="1600" b="1" dirty="0">
                <a:solidFill>
                  <a:schemeClr val="tx1"/>
                </a:solidFill>
                <a:latin typeface="华文楷体" pitchFamily="2" charset="-122"/>
                <a:ea typeface="华文楷体" pitchFamily="2" charset="-122"/>
              </a:rPr>
              <a:t>分，要求考生概括回答，一般概括一个要点即可；要求用原文词句回答，则一般要在原文中找出两个恰当的词语。如果是</a:t>
            </a:r>
            <a:r>
              <a:rPr lang="en-US" altLang="zh-CN" sz="1600" b="1" dirty="0">
                <a:solidFill>
                  <a:schemeClr val="tx1"/>
                </a:solidFill>
                <a:latin typeface="华文楷体" pitchFamily="2" charset="-122"/>
                <a:ea typeface="华文楷体" pitchFamily="2" charset="-122"/>
              </a:rPr>
              <a:t>4</a:t>
            </a:r>
            <a:r>
              <a:rPr lang="zh-CN" altLang="en-US" sz="1600" b="1" dirty="0">
                <a:solidFill>
                  <a:schemeClr val="tx1"/>
                </a:solidFill>
                <a:latin typeface="华文楷体" pitchFamily="2" charset="-122"/>
                <a:ea typeface="华文楷体" pitchFamily="2" charset="-122"/>
              </a:rPr>
              <a:t>分或</a:t>
            </a:r>
            <a:r>
              <a:rPr lang="en-US" altLang="zh-CN" sz="1600" b="1" dirty="0">
                <a:solidFill>
                  <a:schemeClr val="tx1"/>
                </a:solidFill>
                <a:latin typeface="华文楷体" pitchFamily="2" charset="-122"/>
                <a:ea typeface="华文楷体" pitchFamily="2" charset="-122"/>
              </a:rPr>
              <a:t>6</a:t>
            </a:r>
            <a:r>
              <a:rPr lang="zh-CN" altLang="en-US" sz="1600" b="1" dirty="0">
                <a:solidFill>
                  <a:schemeClr val="tx1"/>
                </a:solidFill>
                <a:latin typeface="华文楷体" pitchFamily="2" charset="-122"/>
                <a:ea typeface="华文楷体" pitchFamily="2" charset="-122"/>
              </a:rPr>
              <a:t>分题，答案要点就两到三</a:t>
            </a:r>
            <a:r>
              <a:rPr lang="zh-CN" altLang="en-US" sz="1600" b="1" dirty="0" smtClean="0">
                <a:solidFill>
                  <a:schemeClr val="tx1"/>
                </a:solidFill>
                <a:latin typeface="华文楷体" pitchFamily="2" charset="-122"/>
                <a:ea typeface="华文楷体" pitchFamily="2" charset="-122"/>
              </a:rPr>
              <a:t>个，考生</a:t>
            </a:r>
            <a:r>
              <a:rPr lang="zh-CN" altLang="en-US" sz="1600" b="1" dirty="0">
                <a:solidFill>
                  <a:schemeClr val="tx1"/>
                </a:solidFill>
                <a:latin typeface="华文楷体" pitchFamily="2" charset="-122"/>
                <a:ea typeface="华文楷体" pitchFamily="2" charset="-122"/>
              </a:rPr>
              <a:t>要有得分点意识，按赋分解答。</a:t>
            </a:r>
            <a:br>
              <a:rPr lang="zh-CN" altLang="en-US" sz="1600" b="1" dirty="0">
                <a:solidFill>
                  <a:schemeClr val="tx1"/>
                </a:solidFill>
                <a:latin typeface="华文楷体" pitchFamily="2" charset="-122"/>
                <a:ea typeface="华文楷体" pitchFamily="2" charset="-122"/>
              </a:rPr>
            </a:br>
            <a:r>
              <a:rPr lang="en-US" altLang="zh-CN" sz="1600" b="1" dirty="0" smtClean="0">
                <a:solidFill>
                  <a:schemeClr val="tx1"/>
                </a:solidFill>
                <a:latin typeface="华文楷体" pitchFamily="2" charset="-122"/>
                <a:ea typeface="华文楷体" pitchFamily="2" charset="-122"/>
              </a:rPr>
              <a:t>㈣</a:t>
            </a:r>
            <a:r>
              <a:rPr lang="zh-CN" altLang="en-US" sz="1600" b="1" dirty="0" smtClean="0">
                <a:solidFill>
                  <a:srgbClr val="FF3300"/>
                </a:solidFill>
                <a:latin typeface="华文楷体" pitchFamily="2" charset="-122"/>
                <a:ea typeface="华文楷体" pitchFamily="2" charset="-122"/>
              </a:rPr>
              <a:t>关键词</a:t>
            </a:r>
            <a:r>
              <a:rPr lang="zh-CN" altLang="en-US" sz="1600" b="1" dirty="0">
                <a:solidFill>
                  <a:srgbClr val="FF3300"/>
                </a:solidFill>
                <a:latin typeface="华文楷体" pitchFamily="2" charset="-122"/>
                <a:ea typeface="华文楷体" pitchFamily="2" charset="-122"/>
              </a:rPr>
              <a:t>意识</a:t>
            </a:r>
            <a:r>
              <a:rPr lang="zh-CN" altLang="en-US" sz="1600" b="1" dirty="0">
                <a:solidFill>
                  <a:schemeClr val="tx1"/>
                </a:solidFill>
                <a:latin typeface="华文楷体" pitchFamily="2" charset="-122"/>
                <a:ea typeface="华文楷体" pitchFamily="2" charset="-122"/>
              </a:rPr>
              <a:t>：答案在原文中也是阅读题命题的原则之一，考生要有一双善于发现的眼睛，善于捕捉文中与题目相关的关键词语，提取答案要点。文中的关键词句实际上就是答案要点，考生要学会从文中寻找，并利用其提示作用提炼出答案。</a:t>
            </a:r>
            <a:br>
              <a:rPr lang="zh-CN" altLang="en-US" sz="1600" b="1" dirty="0">
                <a:solidFill>
                  <a:schemeClr val="tx1"/>
                </a:solidFill>
                <a:latin typeface="华文楷体" pitchFamily="2" charset="-122"/>
                <a:ea typeface="华文楷体" pitchFamily="2" charset="-122"/>
              </a:rPr>
            </a:br>
            <a:endParaRPr lang="en-US" altLang="zh-CN" sz="1600" b="1" dirty="0">
              <a:solidFill>
                <a:schemeClr val="tx1"/>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980728"/>
            <a:ext cx="8856984" cy="587727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altLang="zh-CN" sz="2400" b="1" dirty="0" smtClean="0">
                <a:solidFill>
                  <a:srgbClr val="0000FF"/>
                </a:solidFill>
                <a:latin typeface="黑体" panose="02010609060101010101" pitchFamily="49" charset="-122"/>
                <a:ea typeface="黑体" panose="02010609060101010101" pitchFamily="49" charset="-122"/>
              </a:rPr>
              <a:t>㈥</a:t>
            </a:r>
            <a:r>
              <a:rPr lang="zh-CN" altLang="en-US" sz="2400" b="1" dirty="0" smtClean="0">
                <a:solidFill>
                  <a:srgbClr val="0000FF"/>
                </a:solidFill>
                <a:latin typeface="黑体" panose="02010609060101010101" pitchFamily="49" charset="-122"/>
                <a:ea typeface="黑体" panose="02010609060101010101" pitchFamily="49" charset="-122"/>
              </a:rPr>
              <a:t>科学</a:t>
            </a:r>
            <a:r>
              <a:rPr lang="zh-CN" altLang="en-US" sz="2400" b="1" dirty="0">
                <a:solidFill>
                  <a:srgbClr val="0000FF"/>
                </a:solidFill>
                <a:latin typeface="黑体" panose="02010609060101010101" pitchFamily="49" charset="-122"/>
                <a:ea typeface="黑体" panose="02010609060101010101" pitchFamily="49" charset="-122"/>
              </a:rPr>
              <a:t>训练，规范答题</a:t>
            </a:r>
            <a:r>
              <a:rPr lang="zh-CN" altLang="en-US" sz="2400" b="1" dirty="0" smtClean="0">
                <a:solidFill>
                  <a:srgbClr val="0000FF"/>
                </a:solidFill>
                <a:latin typeface="黑体" panose="02010609060101010101" pitchFamily="49" charset="-122"/>
                <a:ea typeface="黑体" panose="02010609060101010101" pitchFamily="49" charset="-122"/>
              </a:rPr>
              <a:t>。</a:t>
            </a:r>
            <a:endParaRPr lang="en-US" altLang="zh-CN" sz="2400" b="1" dirty="0" smtClean="0">
              <a:solidFill>
                <a:srgbClr val="0000FF"/>
              </a:solidFill>
              <a:latin typeface="黑体" panose="02010609060101010101" pitchFamily="49" charset="-122"/>
              <a:ea typeface="黑体" panose="02010609060101010101" pitchFamily="49" charset="-122"/>
            </a:endParaRPr>
          </a:p>
          <a:p>
            <a:pPr>
              <a:lnSpc>
                <a:spcPct val="150000"/>
              </a:lnSpc>
            </a:pPr>
            <a:r>
              <a:rPr lang="en-US" altLang="zh-CN" sz="2400" b="1" dirty="0" smtClean="0">
                <a:solidFill>
                  <a:schemeClr val="tx1"/>
                </a:solidFill>
                <a:latin typeface="华文楷体" pitchFamily="2" charset="-122"/>
                <a:ea typeface="华文楷体" pitchFamily="2" charset="-122"/>
              </a:rPr>
              <a:t>⒋</a:t>
            </a:r>
            <a:r>
              <a:rPr lang="zh-CN" altLang="en-US" sz="2400" b="1" dirty="0" smtClean="0">
                <a:solidFill>
                  <a:schemeClr val="tx1"/>
                </a:solidFill>
                <a:latin typeface="华文楷体" pitchFamily="2" charset="-122"/>
                <a:ea typeface="华文楷体" pitchFamily="2" charset="-122"/>
              </a:rPr>
              <a:t>诗歌鉴赏</a:t>
            </a:r>
            <a:endParaRPr lang="en-US" altLang="zh-CN" sz="2400" b="1" dirty="0" smtClean="0">
              <a:solidFill>
                <a:schemeClr val="tx1"/>
              </a:solidFill>
              <a:latin typeface="华文楷体" pitchFamily="2" charset="-122"/>
              <a:ea typeface="华文楷体" pitchFamily="2" charset="-122"/>
            </a:endParaRPr>
          </a:p>
          <a:p>
            <a:r>
              <a:rPr lang="zh-CN" altLang="en-US" b="1" dirty="0">
                <a:solidFill>
                  <a:schemeClr val="tx1"/>
                </a:solidFill>
                <a:latin typeface="华文楷体" pitchFamily="2" charset="-122"/>
                <a:ea typeface="华文楷体" pitchFamily="2" charset="-122"/>
              </a:rPr>
              <a:t> </a:t>
            </a:r>
            <a:r>
              <a:rPr lang="zh-CN" altLang="en-US" b="1" dirty="0" smtClean="0">
                <a:solidFill>
                  <a:schemeClr val="tx1"/>
                </a:solidFill>
                <a:latin typeface="华文楷体" pitchFamily="2" charset="-122"/>
                <a:ea typeface="华文楷体" pitchFamily="2" charset="-122"/>
              </a:rPr>
              <a:t>      </a:t>
            </a:r>
            <a:r>
              <a:rPr lang="zh-CN" altLang="en-US" b="1" dirty="0" smtClean="0">
                <a:solidFill>
                  <a:srgbClr val="FF0000"/>
                </a:solidFill>
                <a:latin typeface="华文楷体" pitchFamily="2" charset="-122"/>
                <a:ea typeface="华文楷体" pitchFamily="2" charset="-122"/>
              </a:rPr>
              <a:t>第一</a:t>
            </a:r>
            <a:r>
              <a:rPr lang="zh-CN" altLang="en-US" b="1" dirty="0">
                <a:solidFill>
                  <a:srgbClr val="FF0000"/>
                </a:solidFill>
                <a:latin typeface="华文楷体" pitchFamily="2" charset="-122"/>
                <a:ea typeface="华文楷体" pitchFamily="2" charset="-122"/>
              </a:rPr>
              <a:t>，对于古诗歌来讲</a:t>
            </a:r>
            <a:r>
              <a:rPr lang="zh-CN" altLang="en-US" b="1" dirty="0" smtClean="0">
                <a:solidFill>
                  <a:srgbClr val="FF0000"/>
                </a:solidFill>
                <a:latin typeface="华文楷体" pitchFamily="2" charset="-122"/>
                <a:ea typeface="华文楷体" pitchFamily="2" charset="-122"/>
              </a:rPr>
              <a:t>，要</a:t>
            </a:r>
            <a:r>
              <a:rPr lang="zh-CN" altLang="en-US" b="1" dirty="0">
                <a:solidFill>
                  <a:srgbClr val="FF0000"/>
                </a:solidFill>
                <a:latin typeface="华文楷体" pitchFamily="2" charset="-122"/>
                <a:ea typeface="华文楷体" pitchFamily="2" charset="-122"/>
              </a:rPr>
              <a:t>读懂诗家语。</a:t>
            </a:r>
            <a:r>
              <a:rPr lang="zh-CN" altLang="en-US" b="1" dirty="0">
                <a:solidFill>
                  <a:schemeClr val="tx1"/>
                </a:solidFill>
                <a:latin typeface="华文楷体" pitchFamily="2" charset="-122"/>
                <a:ea typeface="华文楷体" pitchFamily="2" charset="-122"/>
              </a:rPr>
              <a:t>对于诗歌的基本知识，特别是字词，诗人是如何构造</a:t>
            </a:r>
            <a:r>
              <a:rPr lang="zh-CN" altLang="en-US" b="1" dirty="0" smtClean="0">
                <a:solidFill>
                  <a:schemeClr val="tx1"/>
                </a:solidFill>
                <a:latin typeface="华文楷体" pitchFamily="2" charset="-122"/>
                <a:ea typeface="华文楷体" pitchFamily="2" charset="-122"/>
              </a:rPr>
              <a:t>的要注意</a:t>
            </a:r>
            <a:r>
              <a:rPr lang="zh-CN" altLang="en-US" b="1" dirty="0">
                <a:solidFill>
                  <a:schemeClr val="tx1"/>
                </a:solidFill>
                <a:latin typeface="华文楷体" pitchFamily="2" charset="-122"/>
                <a:ea typeface="华文楷体" pitchFamily="2" charset="-122"/>
              </a:rPr>
              <a:t>。</a:t>
            </a:r>
            <a:r>
              <a:rPr lang="zh-CN" altLang="en-US" b="1" dirty="0" smtClean="0">
                <a:solidFill>
                  <a:schemeClr val="tx1"/>
                </a:solidFill>
                <a:latin typeface="华文楷体" pitchFamily="2" charset="-122"/>
                <a:ea typeface="华文楷体" pitchFamily="2" charset="-122"/>
              </a:rPr>
              <a:t>读</a:t>
            </a:r>
            <a:r>
              <a:rPr lang="zh-CN" altLang="en-US" b="1" dirty="0">
                <a:solidFill>
                  <a:schemeClr val="tx1"/>
                </a:solidFill>
                <a:latin typeface="华文楷体" pitchFamily="2" charset="-122"/>
                <a:ea typeface="华文楷体" pitchFamily="2" charset="-122"/>
              </a:rPr>
              <a:t>诗要先看题目，</a:t>
            </a:r>
            <a:r>
              <a:rPr lang="zh-CN" altLang="en-US" b="1" dirty="0" smtClean="0">
                <a:solidFill>
                  <a:schemeClr val="tx1"/>
                </a:solidFill>
                <a:latin typeface="华文楷体" pitchFamily="2" charset="-122"/>
                <a:ea typeface="华文楷体" pitchFamily="2" charset="-122"/>
              </a:rPr>
              <a:t>因为题目</a:t>
            </a:r>
            <a:r>
              <a:rPr lang="zh-CN" altLang="en-US" b="1" dirty="0">
                <a:solidFill>
                  <a:schemeClr val="tx1"/>
                </a:solidFill>
                <a:latin typeface="华文楷体" pitchFamily="2" charset="-122"/>
                <a:ea typeface="华文楷体" pitchFamily="2" charset="-122"/>
              </a:rPr>
              <a:t>对于给我们的指引特别大，有的时候题目告诉我们写作内容，</a:t>
            </a:r>
            <a:r>
              <a:rPr lang="zh-CN" altLang="en-US" b="1" dirty="0" smtClean="0">
                <a:solidFill>
                  <a:schemeClr val="tx1"/>
                </a:solidFill>
                <a:latin typeface="华文楷体" pitchFamily="2" charset="-122"/>
                <a:ea typeface="华文楷体" pitchFamily="2" charset="-122"/>
              </a:rPr>
              <a:t>有时告诉</a:t>
            </a:r>
            <a:r>
              <a:rPr lang="zh-CN" altLang="en-US" b="1" dirty="0">
                <a:solidFill>
                  <a:schemeClr val="tx1"/>
                </a:solidFill>
                <a:latin typeface="华文楷体" pitchFamily="2" charset="-122"/>
                <a:ea typeface="华文楷体" pitchFamily="2" charset="-122"/>
              </a:rPr>
              <a:t>我们作者特别是</a:t>
            </a:r>
            <a:r>
              <a:rPr lang="zh-CN" altLang="en-US" b="1" dirty="0" smtClean="0">
                <a:solidFill>
                  <a:schemeClr val="tx1"/>
                </a:solidFill>
                <a:latin typeface="华文楷体" pitchFamily="2" charset="-122"/>
                <a:ea typeface="华文楷体" pitchFamily="2" charset="-122"/>
              </a:rPr>
              <a:t>诗人写作的目的</a:t>
            </a:r>
            <a:r>
              <a:rPr lang="zh-CN" altLang="en-US" b="1" dirty="0">
                <a:solidFill>
                  <a:schemeClr val="tx1"/>
                </a:solidFill>
                <a:latin typeface="华文楷体" pitchFamily="2" charset="-122"/>
                <a:ea typeface="华文楷体" pitchFamily="2" charset="-122"/>
              </a:rPr>
              <a:t>和意图</a:t>
            </a:r>
            <a:r>
              <a:rPr lang="zh-CN" altLang="en-US" b="1" dirty="0" smtClean="0">
                <a:solidFill>
                  <a:schemeClr val="tx1"/>
                </a:solidFill>
                <a:latin typeface="华文楷体" pitchFamily="2" charset="-122"/>
                <a:ea typeface="华文楷体" pitchFamily="2" charset="-122"/>
              </a:rPr>
              <a:t>，有时告诉我们诗歌是</a:t>
            </a:r>
            <a:r>
              <a:rPr lang="zh-CN" altLang="en-US" b="1" dirty="0">
                <a:solidFill>
                  <a:schemeClr val="tx1"/>
                </a:solidFill>
                <a:latin typeface="华文楷体" pitchFamily="2" charset="-122"/>
                <a:ea typeface="华文楷体" pitchFamily="2" charset="-122"/>
              </a:rPr>
              <a:t>写给谁的，会以什么身份和角度去写的，</a:t>
            </a:r>
            <a:r>
              <a:rPr lang="zh-CN" altLang="en-US" b="1" dirty="0" smtClean="0">
                <a:solidFill>
                  <a:schemeClr val="tx1"/>
                </a:solidFill>
                <a:latin typeface="华文楷体" pitchFamily="2" charset="-122"/>
                <a:ea typeface="华文楷体" pitchFamily="2" charset="-122"/>
              </a:rPr>
              <a:t>这样有助于</a:t>
            </a:r>
            <a:r>
              <a:rPr lang="zh-CN" altLang="en-US" b="1" dirty="0">
                <a:solidFill>
                  <a:schemeClr val="tx1"/>
                </a:solidFill>
                <a:latin typeface="华文楷体" pitchFamily="2" charset="-122"/>
                <a:ea typeface="华文楷体" pitchFamily="2" charset="-122"/>
              </a:rPr>
              <a:t>学生很快地很好地理解诗歌。</a:t>
            </a:r>
            <a:endParaRPr lang="zh-CN" altLang="en-US" b="1" dirty="0">
              <a:solidFill>
                <a:schemeClr val="tx1"/>
              </a:solidFill>
              <a:latin typeface="华文楷体" pitchFamily="2" charset="-122"/>
              <a:ea typeface="华文楷体" pitchFamily="2" charset="-122"/>
            </a:endParaRPr>
          </a:p>
          <a:p>
            <a:r>
              <a:rPr lang="zh-CN" altLang="en-US" b="1" dirty="0">
                <a:solidFill>
                  <a:schemeClr val="tx1"/>
                </a:solidFill>
                <a:latin typeface="华文楷体" pitchFamily="2" charset="-122"/>
                <a:ea typeface="华文楷体" pitchFamily="2" charset="-122"/>
              </a:rPr>
              <a:t>　　</a:t>
            </a:r>
            <a:r>
              <a:rPr lang="zh-CN" altLang="en-US" b="1" dirty="0">
                <a:solidFill>
                  <a:srgbClr val="FF0000"/>
                </a:solidFill>
                <a:latin typeface="华文楷体" pitchFamily="2" charset="-122"/>
                <a:ea typeface="华文楷体" pitchFamily="2" charset="-122"/>
              </a:rPr>
              <a:t>第二，注意</a:t>
            </a:r>
            <a:r>
              <a:rPr lang="zh-CN" altLang="en-US" b="1" dirty="0" smtClean="0">
                <a:solidFill>
                  <a:srgbClr val="FF0000"/>
                </a:solidFill>
                <a:latin typeface="华文楷体" pitchFamily="2" charset="-122"/>
                <a:ea typeface="华文楷体" pitchFamily="2" charset="-122"/>
              </a:rPr>
              <a:t>意象。</a:t>
            </a:r>
            <a:r>
              <a:rPr lang="zh-CN" altLang="en-US" b="1" dirty="0">
                <a:solidFill>
                  <a:schemeClr val="tx1"/>
                </a:solidFill>
                <a:latin typeface="华文楷体" pitchFamily="2" charset="-122"/>
                <a:ea typeface="华文楷体" pitchFamily="2" charset="-122"/>
              </a:rPr>
              <a:t>因为中国古人表达情感是比较含蓄的，一般情况下不会直接抒发情感，诗人会借助周遭的人物、动物、自然天象，能承载作者思想感情的这么一些意象去传达他的</a:t>
            </a:r>
            <a:r>
              <a:rPr lang="zh-CN" altLang="en-US" b="1" dirty="0" smtClean="0">
                <a:solidFill>
                  <a:schemeClr val="tx1"/>
                </a:solidFill>
                <a:latin typeface="华文楷体" pitchFamily="2" charset="-122"/>
                <a:ea typeface="华文楷体" pitchFamily="2" charset="-122"/>
              </a:rPr>
              <a:t>情感。常见意象：比如说</a:t>
            </a:r>
            <a:r>
              <a:rPr lang="zh-CN" altLang="en-US" b="1" dirty="0">
                <a:solidFill>
                  <a:schemeClr val="tx1"/>
                </a:solidFill>
                <a:latin typeface="华文楷体" pitchFamily="2" charset="-122"/>
                <a:ea typeface="华文楷体" pitchFamily="2" charset="-122"/>
              </a:rPr>
              <a:t>柳树代表送别，桑梓代表家乡，杜鹃代表一种哀愁，红豆代表</a:t>
            </a:r>
            <a:r>
              <a:rPr lang="zh-CN" altLang="en-US" b="1" dirty="0" smtClean="0">
                <a:solidFill>
                  <a:schemeClr val="tx1"/>
                </a:solidFill>
                <a:latin typeface="华文楷体" pitchFamily="2" charset="-122"/>
                <a:ea typeface="华文楷体" pitchFamily="2" charset="-122"/>
              </a:rPr>
              <a:t>相思等。</a:t>
            </a:r>
            <a:endParaRPr lang="en-US" altLang="zh-CN" b="1" dirty="0" smtClean="0">
              <a:solidFill>
                <a:schemeClr val="tx1"/>
              </a:solidFill>
              <a:latin typeface="华文楷体" pitchFamily="2" charset="-122"/>
              <a:ea typeface="华文楷体" pitchFamily="2" charset="-122"/>
            </a:endParaRPr>
          </a:p>
          <a:p>
            <a:r>
              <a:rPr lang="zh-CN" altLang="en-US" b="1" dirty="0">
                <a:solidFill>
                  <a:schemeClr val="tx1"/>
                </a:solidFill>
                <a:latin typeface="华文楷体" pitchFamily="2" charset="-122"/>
                <a:ea typeface="华文楷体" pitchFamily="2" charset="-122"/>
              </a:rPr>
              <a:t>　　</a:t>
            </a:r>
            <a:r>
              <a:rPr lang="zh-CN" altLang="en-US" b="1" dirty="0">
                <a:solidFill>
                  <a:srgbClr val="FF0000"/>
                </a:solidFill>
                <a:latin typeface="华文楷体" pitchFamily="2" charset="-122"/>
                <a:ea typeface="华文楷体" pitchFamily="2" charset="-122"/>
              </a:rPr>
              <a:t>第三，注意诗歌的注释。</a:t>
            </a:r>
            <a:r>
              <a:rPr lang="zh-CN" altLang="en-US" b="1" dirty="0">
                <a:solidFill>
                  <a:schemeClr val="tx1"/>
                </a:solidFill>
                <a:latin typeface="华文楷体" pitchFamily="2" charset="-122"/>
                <a:ea typeface="华文楷体" pitchFamily="2" charset="-122"/>
              </a:rPr>
              <a:t>在试卷上出现每一个信息，都是非常值得我们重视的。对于同学们没有干扰的一些信息点是不会出现注释的，出现注释信息点就是出题人让学生去看借助它去理解诗和词。</a:t>
            </a:r>
            <a:endParaRPr lang="zh-CN" altLang="en-US" b="1" dirty="0">
              <a:solidFill>
                <a:schemeClr val="tx1"/>
              </a:solidFill>
              <a:latin typeface="华文楷体" pitchFamily="2" charset="-122"/>
              <a:ea typeface="华文楷体" pitchFamily="2" charset="-122"/>
            </a:endParaRPr>
          </a:p>
          <a:p>
            <a:r>
              <a:rPr lang="zh-CN" altLang="en-US" b="1" dirty="0">
                <a:solidFill>
                  <a:schemeClr val="tx1"/>
                </a:solidFill>
                <a:latin typeface="华文楷体" pitchFamily="2" charset="-122"/>
                <a:ea typeface="华文楷体" pitchFamily="2" charset="-122"/>
              </a:rPr>
              <a:t>　　</a:t>
            </a:r>
            <a:r>
              <a:rPr lang="zh-CN" altLang="en-US" b="1" dirty="0">
                <a:solidFill>
                  <a:srgbClr val="FF0000"/>
                </a:solidFill>
                <a:latin typeface="华文楷体" pitchFamily="2" charset="-122"/>
                <a:ea typeface="华文楷体" pitchFamily="2" charset="-122"/>
              </a:rPr>
              <a:t>第四，把握诗歌的整体。</a:t>
            </a:r>
            <a:r>
              <a:rPr lang="zh-CN" altLang="en-US" b="1" dirty="0">
                <a:solidFill>
                  <a:schemeClr val="tx1"/>
                </a:solidFill>
                <a:latin typeface="华文楷体" pitchFamily="2" charset="-122"/>
                <a:ea typeface="华文楷体" pitchFamily="2" charset="-122"/>
              </a:rPr>
              <a:t>做到把每一个句和句之间的关系找出来。把一首诗翻译成一幅画面，用一段完整的散文或者记叙的文字把诗歌翻译，这也是我们能不能</a:t>
            </a:r>
            <a:r>
              <a:rPr lang="zh-CN" altLang="en-US" b="1" dirty="0" smtClean="0">
                <a:solidFill>
                  <a:schemeClr val="tx1"/>
                </a:solidFill>
                <a:latin typeface="华文楷体" pitchFamily="2" charset="-122"/>
                <a:ea typeface="华文楷体" pitchFamily="2" charset="-122"/>
              </a:rPr>
              <a:t>读懂诗歌</a:t>
            </a:r>
            <a:r>
              <a:rPr lang="zh-CN" altLang="en-US" b="1" dirty="0">
                <a:solidFill>
                  <a:schemeClr val="tx1"/>
                </a:solidFill>
                <a:latin typeface="华文楷体" pitchFamily="2" charset="-122"/>
                <a:ea typeface="华文楷体" pitchFamily="2" charset="-122"/>
              </a:rPr>
              <a:t>的一个关键</a:t>
            </a:r>
            <a:r>
              <a:rPr lang="zh-CN" altLang="en-US" b="1" dirty="0" smtClean="0">
                <a:solidFill>
                  <a:schemeClr val="tx1"/>
                </a:solidFill>
                <a:latin typeface="华文楷体" pitchFamily="2" charset="-122"/>
                <a:ea typeface="华文楷体" pitchFamily="2" charset="-122"/>
              </a:rPr>
              <a:t>。</a:t>
            </a:r>
            <a:endParaRPr lang="en-US" altLang="zh-CN" b="1" dirty="0">
              <a:solidFill>
                <a:schemeClr val="tx1"/>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4762"/>
            <a:ext cx="8208912" cy="965966"/>
          </a:xfrm>
          <a:solidFill>
            <a:srgbClr val="FFFF00"/>
          </a:solidFill>
        </p:spPr>
        <p:txBody>
          <a:bodyPr/>
          <a:lstStyle/>
          <a:p>
            <a:r>
              <a:rPr lang="zh-CN" altLang="en-US" b="1" dirty="0" smtClean="0">
                <a:solidFill>
                  <a:srgbClr val="FF0000"/>
                </a:solidFill>
                <a:latin typeface="黑体" panose="02010609060101010101" pitchFamily="49" charset="-122"/>
                <a:ea typeface="黑体" panose="02010609060101010101" pitchFamily="49" charset="-122"/>
              </a:rPr>
              <a:t>四、落位于课堂的备考建议</a:t>
            </a:r>
            <a:endParaRPr lang="zh-CN" altLang="en-US" dirty="0">
              <a:solidFill>
                <a:srgbClr val="FF0000"/>
              </a:solidFill>
            </a:endParaRPr>
          </a:p>
        </p:txBody>
      </p:sp>
      <p:sp>
        <p:nvSpPr>
          <p:cNvPr id="5" name="圆角矩形 4"/>
          <p:cNvSpPr/>
          <p:nvPr/>
        </p:nvSpPr>
        <p:spPr>
          <a:xfrm>
            <a:off x="179512" y="980728"/>
            <a:ext cx="8856984" cy="5877272"/>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en-US" altLang="zh-CN" sz="2400" b="1" dirty="0" smtClean="0">
                <a:solidFill>
                  <a:srgbClr val="0000FF"/>
                </a:solidFill>
                <a:latin typeface="黑体" panose="02010609060101010101" pitchFamily="49" charset="-122"/>
                <a:ea typeface="黑体" panose="02010609060101010101" pitchFamily="49" charset="-122"/>
              </a:rPr>
              <a:t>㈥</a:t>
            </a:r>
            <a:r>
              <a:rPr lang="zh-CN" altLang="en-US" sz="2400" b="1" dirty="0" smtClean="0">
                <a:solidFill>
                  <a:srgbClr val="0000FF"/>
                </a:solidFill>
                <a:latin typeface="黑体" panose="02010609060101010101" pitchFamily="49" charset="-122"/>
                <a:ea typeface="黑体" panose="02010609060101010101" pitchFamily="49" charset="-122"/>
              </a:rPr>
              <a:t>科学</a:t>
            </a:r>
            <a:r>
              <a:rPr lang="zh-CN" altLang="en-US" sz="2400" b="1" dirty="0">
                <a:solidFill>
                  <a:srgbClr val="0000FF"/>
                </a:solidFill>
                <a:latin typeface="黑体" panose="02010609060101010101" pitchFamily="49" charset="-122"/>
                <a:ea typeface="黑体" panose="02010609060101010101" pitchFamily="49" charset="-122"/>
              </a:rPr>
              <a:t>训练，规范答题</a:t>
            </a:r>
            <a:r>
              <a:rPr lang="zh-CN" altLang="en-US" sz="2400" b="1" dirty="0" smtClean="0">
                <a:solidFill>
                  <a:srgbClr val="0000FF"/>
                </a:solidFill>
                <a:latin typeface="黑体" panose="02010609060101010101" pitchFamily="49" charset="-122"/>
                <a:ea typeface="黑体" panose="02010609060101010101" pitchFamily="49" charset="-122"/>
              </a:rPr>
              <a:t>。</a:t>
            </a:r>
            <a:endParaRPr lang="en-US" altLang="zh-CN" sz="2400" b="1" dirty="0" smtClean="0">
              <a:solidFill>
                <a:srgbClr val="0000FF"/>
              </a:solidFill>
              <a:latin typeface="黑体" panose="02010609060101010101" pitchFamily="49" charset="-122"/>
              <a:ea typeface="黑体" panose="02010609060101010101" pitchFamily="49" charset="-122"/>
            </a:endParaRPr>
          </a:p>
          <a:p>
            <a:pPr>
              <a:lnSpc>
                <a:spcPct val="150000"/>
              </a:lnSpc>
            </a:pPr>
            <a:r>
              <a:rPr lang="en-US" altLang="zh-CN" sz="2400" b="1" dirty="0" smtClean="0">
                <a:solidFill>
                  <a:schemeClr val="tx1"/>
                </a:solidFill>
                <a:latin typeface="华文楷体" pitchFamily="2" charset="-122"/>
                <a:ea typeface="华文楷体" pitchFamily="2" charset="-122"/>
              </a:rPr>
              <a:t>⒋</a:t>
            </a:r>
            <a:r>
              <a:rPr lang="zh-CN" altLang="en-US" sz="2400" b="1" dirty="0" smtClean="0">
                <a:solidFill>
                  <a:schemeClr val="tx1"/>
                </a:solidFill>
                <a:latin typeface="华文楷体" pitchFamily="2" charset="-122"/>
                <a:ea typeface="华文楷体" pitchFamily="2" charset="-122"/>
              </a:rPr>
              <a:t>文言文阅读</a:t>
            </a:r>
            <a:endParaRPr lang="en-US" altLang="zh-CN" sz="2400" b="1" dirty="0" smtClean="0">
              <a:solidFill>
                <a:schemeClr val="tx1"/>
              </a:solidFill>
              <a:latin typeface="华文楷体" pitchFamily="2" charset="-122"/>
              <a:ea typeface="华文楷体" pitchFamily="2" charset="-122"/>
            </a:endParaRPr>
          </a:p>
          <a:p>
            <a:r>
              <a:rPr lang="zh-CN" altLang="en-US" sz="2000" b="1" dirty="0">
                <a:solidFill>
                  <a:schemeClr val="tx1"/>
                </a:solidFill>
                <a:latin typeface="华文楷体" pitchFamily="2" charset="-122"/>
                <a:ea typeface="华文楷体" pitchFamily="2" charset="-122"/>
              </a:rPr>
              <a:t>       </a:t>
            </a:r>
            <a:r>
              <a:rPr lang="zh-CN" altLang="en-US" sz="2000" dirty="0">
                <a:latin typeface="华文楷体" pitchFamily="2" charset="-122"/>
                <a:ea typeface="华文楷体" pitchFamily="2" charset="-122"/>
              </a:rPr>
              <a:t> </a:t>
            </a:r>
            <a:r>
              <a:rPr lang="zh-CN" altLang="en-US" sz="2000" b="1" dirty="0">
                <a:solidFill>
                  <a:schemeClr val="tx1"/>
                </a:solidFill>
                <a:latin typeface="华文楷体" pitchFamily="2" charset="-122"/>
                <a:ea typeface="华文楷体" pitchFamily="2" charset="-122"/>
              </a:rPr>
              <a:t>首先得</a:t>
            </a:r>
            <a:r>
              <a:rPr lang="zh-CN" altLang="en-US" sz="2000" b="1" dirty="0">
                <a:solidFill>
                  <a:srgbClr val="FF0000"/>
                </a:solidFill>
                <a:latin typeface="华文楷体" pitchFamily="2" charset="-122"/>
                <a:ea typeface="华文楷体" pitchFamily="2" charset="-122"/>
              </a:rPr>
              <a:t>读懂文章</a:t>
            </a:r>
            <a:r>
              <a:rPr lang="zh-CN" altLang="en-US" sz="2000" b="1" dirty="0">
                <a:solidFill>
                  <a:schemeClr val="tx1"/>
                </a:solidFill>
                <a:latin typeface="华文楷体" pitchFamily="2" charset="-122"/>
                <a:ea typeface="华文楷体" pitchFamily="2" charset="-122"/>
              </a:rPr>
              <a:t>，这是前提。为什么同学读不懂？积累不够。文言文综合考查内容比较多，比如文言实词，文言虚词，文言句式，文言词类活用，包括古代的一些文化常识等等这些东西。</a:t>
            </a:r>
            <a:endParaRPr lang="zh-CN" altLang="en-US" sz="2000" b="1" dirty="0">
              <a:solidFill>
                <a:schemeClr val="tx1"/>
              </a:solidFill>
              <a:latin typeface="华文楷体" pitchFamily="2" charset="-122"/>
              <a:ea typeface="华文楷体" pitchFamily="2" charset="-122"/>
            </a:endParaRPr>
          </a:p>
          <a:p>
            <a:r>
              <a:rPr lang="zh-CN" altLang="en-US" sz="2000" b="1" dirty="0">
                <a:solidFill>
                  <a:schemeClr val="tx1"/>
                </a:solidFill>
                <a:latin typeface="华文楷体" pitchFamily="2" charset="-122"/>
                <a:ea typeface="华文楷体" pitchFamily="2" charset="-122"/>
              </a:rPr>
              <a:t>　　文言诗词要求我们常见的一百二十个文言实词，十八个文言虚词，一百个通假字，一百个古今异义词等等，怎么才去掌握呢？</a:t>
            </a:r>
            <a:endParaRPr lang="zh-CN" altLang="en-US" sz="2000" b="1" dirty="0">
              <a:solidFill>
                <a:schemeClr val="tx1"/>
              </a:solidFill>
              <a:latin typeface="华文楷体" pitchFamily="2" charset="-122"/>
              <a:ea typeface="华文楷体" pitchFamily="2" charset="-122"/>
            </a:endParaRPr>
          </a:p>
          <a:p>
            <a:r>
              <a:rPr lang="zh-CN" altLang="en-US" sz="2000" b="1" dirty="0">
                <a:solidFill>
                  <a:schemeClr val="tx1"/>
                </a:solidFill>
                <a:latin typeface="华文楷体" pitchFamily="2" charset="-122"/>
                <a:ea typeface="华文楷体" pitchFamily="2" charset="-122"/>
              </a:rPr>
              <a:t>　　备考过程当中，要制定一个合理的学习计划，</a:t>
            </a:r>
            <a:r>
              <a:rPr lang="zh-CN" altLang="en-US" sz="2000" b="1" dirty="0">
                <a:solidFill>
                  <a:srgbClr val="FF0000"/>
                </a:solidFill>
                <a:latin typeface="华文楷体" pitchFamily="2" charset="-122"/>
                <a:ea typeface="华文楷体" pitchFamily="2" charset="-122"/>
              </a:rPr>
              <a:t>结合记忆规律，把这些东西化整为零，分散记忆</a:t>
            </a:r>
            <a:r>
              <a:rPr lang="zh-CN" altLang="en-US" sz="2000" b="1" dirty="0">
                <a:solidFill>
                  <a:schemeClr val="tx1"/>
                </a:solidFill>
                <a:latin typeface="华文楷体" pitchFamily="2" charset="-122"/>
                <a:ea typeface="华文楷体" pitchFamily="2" charset="-122"/>
              </a:rPr>
              <a:t>。比如说一百二十个文言诗词，想让同学们在一个月的时间内把它全部记住，建议一天背四个就够了，一般建议同学们利用一些零散的时间背这些零散的东西。</a:t>
            </a:r>
            <a:endParaRPr lang="en-US" altLang="zh-CN" sz="2000" b="1" dirty="0">
              <a:solidFill>
                <a:schemeClr val="tx1"/>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37926</Words>
  <Application>WPS 演示</Application>
  <PresentationFormat>全屏显示(4:3)</PresentationFormat>
  <Paragraphs>2845</Paragraphs>
  <Slides>116</Slides>
  <Notes>2</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116</vt:i4>
      </vt:variant>
    </vt:vector>
  </HeadingPairs>
  <TitlesOfParts>
    <vt:vector size="146" baseType="lpstr">
      <vt:lpstr>Arial</vt:lpstr>
      <vt:lpstr>宋体</vt:lpstr>
      <vt:lpstr>Wingdings</vt:lpstr>
      <vt:lpstr>华文隶书</vt:lpstr>
      <vt:lpstr>Arial Unicode MS</vt:lpstr>
      <vt:lpstr>华文行楷</vt:lpstr>
      <vt:lpstr>Consolas</vt:lpstr>
      <vt:lpstr>华文楷体</vt:lpstr>
      <vt:lpstr>Wingdings 2</vt:lpstr>
      <vt:lpstr>Wingdings 3</vt:lpstr>
      <vt:lpstr>Wingdings 2</vt:lpstr>
      <vt:lpstr>Comic Sans MS</vt:lpstr>
      <vt:lpstr>黑体</vt:lpstr>
      <vt:lpstr>楷体</vt:lpstr>
      <vt:lpstr>华文琥珀</vt:lpstr>
      <vt:lpstr>Arial</vt:lpstr>
      <vt:lpstr>-apple-system-font</vt:lpstr>
      <vt:lpstr>华文中宋</vt:lpstr>
      <vt:lpstr>Calibri</vt:lpstr>
      <vt:lpstr>微软雅黑</vt:lpstr>
      <vt:lpstr>Arial Unicode MS</vt:lpstr>
      <vt:lpstr>Times New Roman</vt:lpstr>
      <vt:lpstr>Corbel</vt:lpstr>
      <vt:lpstr>Verdana</vt:lpstr>
      <vt:lpstr>Cambria</vt:lpstr>
      <vt:lpstr>华文彩云</vt:lpstr>
      <vt:lpstr>华文新魏</vt:lpstr>
      <vt:lpstr>IPAPANNEW</vt:lpstr>
      <vt:lpstr>Tahoma</vt:lpstr>
      <vt:lpstr>Office 主题</vt:lpstr>
      <vt:lpstr>PowerPoint 演示文稿</vt:lpstr>
      <vt:lpstr>研讨要点</vt:lpstr>
      <vt:lpstr>一、研读高考文件明方向</vt:lpstr>
      <vt:lpstr>㈠了解高考政策</vt:lpstr>
      <vt:lpstr>㈠了解高考政策</vt:lpstr>
      <vt:lpstr>㈠了解高考政策</vt:lpstr>
      <vt:lpstr>㈡了解高考权威的解读</vt:lpstr>
      <vt:lpstr>㈡了解高考权威的解读</vt:lpstr>
      <vt:lpstr>㈡了解高考权威的解读</vt:lpstr>
      <vt:lpstr>㈡了解高考权威的解读</vt:lpstr>
      <vt:lpstr>㈡了解高考权威的解读</vt:lpstr>
      <vt:lpstr>㈡了解高考权威的解读</vt:lpstr>
      <vt:lpstr>㈡了解高考权威的解读</vt:lpstr>
      <vt:lpstr>二、2018年语文试卷分析及2019年高考展望</vt:lpstr>
      <vt:lpstr>PowerPoint 演示文稿</vt:lpstr>
      <vt:lpstr>PowerPoint 演示文稿</vt:lpstr>
      <vt:lpstr>PowerPoint 演示文稿</vt:lpstr>
      <vt:lpstr>PowerPoint 演示文稿</vt:lpstr>
      <vt:lpstr>一看现代文阅读</vt:lpstr>
      <vt:lpstr>2017年全国语文新课标卷五大文本阅读篇目</vt:lpstr>
      <vt:lpstr>㈠现代文阅读（论述类）</vt:lpstr>
      <vt:lpstr>PowerPoint 演示文稿</vt:lpstr>
      <vt:lpstr>PowerPoint 演示文稿</vt:lpstr>
      <vt:lpstr>PowerPoint 演示文稿</vt:lpstr>
      <vt:lpstr>㈡现代文阅读（文学类）</vt:lpstr>
      <vt:lpstr>PowerPoint 演示文稿</vt:lpstr>
      <vt:lpstr>PowerPoint 演示文稿</vt:lpstr>
      <vt:lpstr>PowerPoint 演示文稿</vt:lpstr>
      <vt:lpstr>PowerPoint 演示文稿</vt:lpstr>
      <vt:lpstr>㈢现代文阅读（实用类）</vt:lpstr>
      <vt:lpstr>PowerPoint 演示文稿</vt:lpstr>
      <vt:lpstr>PowerPoint 演示文稿</vt:lpstr>
      <vt:lpstr>PowerPoint 演示文稿</vt:lpstr>
      <vt:lpstr>PowerPoint 演示文稿</vt:lpstr>
      <vt:lpstr>二看古诗文阅读</vt:lpstr>
      <vt:lpstr>PowerPoint 演示文稿</vt:lpstr>
      <vt:lpstr>PowerPoint 演示文稿</vt:lpstr>
      <vt:lpstr>古诗词阅读鉴赏</vt:lpstr>
      <vt:lpstr>PowerPoint 演示文稿</vt:lpstr>
      <vt:lpstr>PowerPoint 演示文稿</vt:lpstr>
      <vt:lpstr>三看语言文字运用</vt:lpstr>
      <vt:lpstr>2018年语言文字运用题型</vt:lpstr>
      <vt:lpstr>PowerPoint 演示文稿</vt:lpstr>
      <vt:lpstr>PowerPoint 演示文稿</vt:lpstr>
      <vt:lpstr>四看高考作文</vt:lpstr>
      <vt:lpstr>2016年全国新课标卷三套作文题目</vt:lpstr>
      <vt:lpstr>2017年全国新课标卷三套作文题目</vt:lpstr>
      <vt:lpstr>2018年全国新课标卷三套作文题目</vt:lpstr>
      <vt:lpstr>PowerPoint 演示文稿</vt:lpstr>
      <vt:lpstr>PowerPoint 演示文稿</vt:lpstr>
      <vt:lpstr>PowerPoint 演示文稿</vt:lpstr>
      <vt:lpstr>例文１：给十八岁的你们的一封信</vt:lpstr>
      <vt:lpstr>PowerPoint 演示文稿</vt:lpstr>
      <vt:lpstr>PowerPoint 演示文稿</vt:lpstr>
      <vt:lpstr>PowerPoint 演示文稿</vt:lpstr>
      <vt:lpstr>例文2：山水有责 长征有路</vt:lpstr>
      <vt:lpstr>PowerPoint 演示文稿</vt:lpstr>
      <vt:lpstr>PowerPoint 演示文稿</vt:lpstr>
      <vt:lpstr>例文3：绿水青山图</vt:lpstr>
      <vt:lpstr>PowerPoint 演示文稿</vt:lpstr>
      <vt:lpstr>房山区高三入学试卷</vt:lpstr>
      <vt:lpstr>例文4：2025年的城市生活</vt:lpstr>
      <vt:lpstr>PowerPoint 演示文稿</vt:lpstr>
      <vt:lpstr>三、落位于课堂的备考建议</vt:lpstr>
      <vt:lpstr>2018年考试说明变化解读</vt:lpstr>
      <vt:lpstr>2018年考试说明变化解读</vt:lpstr>
      <vt:lpstr>2018年考试说明变化解读</vt:lpstr>
      <vt:lpstr>2018年考试说明变化解读</vt:lpstr>
      <vt:lpstr>2018年考试说明变化解读</vt:lpstr>
      <vt:lpstr>2018年考试说明变化解读</vt:lpstr>
      <vt:lpstr>PowerPoint 演示文稿</vt:lpstr>
      <vt:lpstr>PowerPoint 演示文稿</vt:lpstr>
      <vt:lpstr>PowerPoint 演示文稿</vt:lpstr>
      <vt:lpstr>PowerPoint 演示文稿</vt:lpstr>
      <vt:lpstr>PowerPoint 演示文稿</vt:lpstr>
      <vt:lpstr>四、落位于课堂的备考建议</vt:lpstr>
      <vt:lpstr>四、落位于课堂的备考建议</vt:lpstr>
      <vt:lpstr>PowerPoint 演示文稿</vt:lpstr>
      <vt:lpstr>四、落位于课堂的备考建议</vt:lpstr>
      <vt:lpstr>四、落位于课堂的备考建议</vt:lpstr>
      <vt:lpstr>四、落位于课堂的备考建议</vt:lpstr>
      <vt:lpstr>四、落位于课堂的备考建议</vt:lpstr>
      <vt:lpstr>四、落位于课堂的备考建议</vt:lpstr>
      <vt:lpstr>表3语文第12题第1小题分组分析表 12．将下面的句子译为现代汉语。（6分）①时非圣人之能为也，能不失时而已</vt:lpstr>
      <vt:lpstr>表4高三入学考试单科整体得分情况</vt:lpstr>
      <vt:lpstr>表5第四题（文）数据及典型试题分析</vt:lpstr>
      <vt:lpstr>表6 客观性试题分析</vt:lpstr>
      <vt:lpstr>四、落位于课堂的备考建议</vt:lpstr>
      <vt:lpstr>四、落位于课堂的备考建议</vt:lpstr>
      <vt:lpstr>四、落位于课堂的备考建议</vt:lpstr>
      <vt:lpstr>四、落位于课堂的备考建议</vt:lpstr>
      <vt:lpstr>四、落位于课堂的备考建议</vt:lpstr>
      <vt:lpstr>PowerPoint 演示文稿</vt:lpstr>
      <vt:lpstr>四、落位于课堂的备考建议</vt:lpstr>
      <vt:lpstr>     命题点由小说“三要素”决定</vt:lpstr>
      <vt:lpstr>PowerPoint 演示文稿</vt:lpstr>
      <vt:lpstr>四、落位于课堂的备考建议</vt:lpstr>
      <vt:lpstr>四、落位于课堂的备考建议</vt:lpstr>
      <vt:lpstr>四、落位于课堂的备考建议</vt:lpstr>
      <vt:lpstr>抒发真情,精习布局,琢磨语言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四、落位于课堂的备考建议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jx</dc:creator>
  <cp:lastModifiedBy>Administrator</cp:lastModifiedBy>
  <cp:revision>244</cp:revision>
  <dcterms:created xsi:type="dcterms:W3CDTF">2017-01-10T13:09:00Z</dcterms:created>
  <dcterms:modified xsi:type="dcterms:W3CDTF">2018-09-20T08:11:34Z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