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8" r:id="rId3"/>
    <p:sldId id="271" r:id="rId4"/>
    <p:sldId id="257" r:id="rId5"/>
    <p:sldId id="269" r:id="rId6"/>
    <p:sldId id="270" r:id="rId7"/>
    <p:sldId id="258" r:id="rId8"/>
    <p:sldId id="259" r:id="rId9"/>
    <p:sldId id="274" r:id="rId10"/>
    <p:sldId id="275" r:id="rId11"/>
    <p:sldId id="277" r:id="rId12"/>
    <p:sldId id="278" r:id="rId13"/>
    <p:sldId id="279" r:id="rId14"/>
    <p:sldId id="280" r:id="rId15"/>
    <p:sldId id="281" r:id="rId16"/>
    <p:sldId id="263" r:id="rId17"/>
    <p:sldId id="264" r:id="rId18"/>
    <p:sldId id="267" r:id="rId19"/>
    <p:sldId id="272" r:id="rId20"/>
    <p:sldId id="273" r:id="rId21"/>
  </p:sldIdLst>
  <p:sldSz cx="9144000" cy="6858000" type="screen4x3"/>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528" y="22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tags" Target="tags/tag1.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7%A4%BE%E4%BC%9A%E5%A5%91%E7%BA%A6%E8%AE%BA" TargetMode="External" /><Relationship Id="rId3" Type="http://schemas.openxmlformats.org/officeDocument/2006/relationships/hyperlink" Target="https://baike.baidu.com/item/%E7%88%B1%E5%BC%A5%E5%84%BF/72845" TargetMode="External" /><Relationship Id="rId4" Type="http://schemas.openxmlformats.org/officeDocument/2006/relationships/hyperlink" Target="https://baike.baidu.com/item/%E5%BF%8F%E6%82%94%E5%BD%95/70525" TargetMode="External" /><Relationship Id="rId5" Type="http://schemas.openxmlformats.org/officeDocument/2006/relationships/hyperlink" Target="https://baike.baidu.com/item/%E6%96%B0%E7%88%B1%E6%B4%9B%E4%BC%8A%E4%B8%9D" TargetMode="External" /><Relationship Id="rId6" Type="http://schemas.openxmlformats.org/officeDocument/2006/relationships/hyperlink" Target="https://baike.baidu.com/item/%E6%A4%8D%E7%89%A9%E5%AD%A6%E9%80%9A%E4%BF%A1" TargetMode="External" /><Relationship Id="rId7" Type="http://schemas.openxmlformats.org/officeDocument/2006/relationships/hyperlink" Target="https://baike.baidu.com/item/%E5%85%88%E8%B4%A4%E7%A5%A0"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png" /><Relationship Id="rId4" Type="http://schemas.openxmlformats.org/officeDocument/2006/relationships/hyperlink" Target="http://www.jiyifa.com/rensheng/zhihui/" TargetMode="Ex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www.jiyifa.com/rensheng/shenghuo/" TargetMode="External" /><Relationship Id="rId3" Type="http://schemas.openxmlformats.org/officeDocument/2006/relationships/hyperlink" Target="http://www.jiyifa.com/rensheng/" TargetMode="Ex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7%A7%81%E6%9C%89%E5%88%B6/10576275" TargetMode="External" /><Relationship Id="rId3" Type="http://schemas.openxmlformats.org/officeDocument/2006/relationships/hyperlink" Target="https://baike.baidu.com/item/%E7%A4%BE%E4%BC%9A%E5%B9%B3%E7%AD%89/6548932" TargetMode="External" /><Relationship Id="rId4" Type="http://schemas.openxmlformats.org/officeDocument/2006/relationships/hyperlink" Target="https://baike.baidu.com/item/%E8%B5%84%E4%BA%A7%E9%98%B6%E7%BA%A7/545989" TargetMode="External" /><Relationship Id="rId5" Type="http://schemas.openxmlformats.org/officeDocument/2006/relationships/hyperlink" Target="https://baike.baidu.com/item/%E7%A4%BE%E4%BC%9A%E5%A5%91%E7%BA%A6%E8%AE%BA/3854" TargetMode="External" /><Relationship Id="rId6"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4%BA%94%E6%9F%B3%E5%85%88%E7%94%9F%E4%BC%A0/9503604" TargetMode="Ex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stretch>
            <a:fillRect/>
          </a:stretch>
        </p:blipFill>
        <p:spPr bwMode="auto">
          <a:xfrm>
            <a:off x="1071538" y="1714488"/>
            <a:ext cx="7277100" cy="3190875"/>
          </a:xfrm>
          <a:prstGeom prst="rect">
            <a:avLst/>
          </a:prstGeom>
          <a:noFill/>
          <a:ln w="9525">
            <a:noFill/>
            <a:miter lim="800000"/>
          </a:ln>
          <a:effectLst/>
        </p:spPr>
      </p:pic>
      <p:sp>
        <p:nvSpPr>
          <p:cNvPr id="5" name="TextBox 4"/>
          <p:cNvSpPr txBox="1"/>
          <p:nvPr/>
        </p:nvSpPr>
        <p:spPr>
          <a:xfrm>
            <a:off x="0" y="500042"/>
            <a:ext cx="214310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激趣导入</a:t>
            </a:r>
            <a:endParaRPr lang="zh-CN" altLang="en-US" sz="2800" b="1"/>
          </a:p>
        </p:txBody>
      </p:sp>
      <p:sp>
        <p:nvSpPr>
          <p:cNvPr id="8" name="燕尾形箭头 7"/>
          <p:cNvSpPr/>
          <p:nvPr/>
        </p:nvSpPr>
        <p:spPr>
          <a:xfrm>
            <a:off x="2000232" y="642918"/>
            <a:ext cx="500066" cy="357190"/>
          </a:xfrm>
          <a:prstGeom prst="notched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7929586" cy="44012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smtClean="0"/>
              <a:t>二、</a:t>
            </a:r>
            <a:r>
              <a:rPr lang="zh-CN" altLang="en-US" sz="2000" b="1" u="sng" smtClean="0"/>
              <a:t>我们尤其不可像霍布斯</a:t>
            </a:r>
            <a:r>
              <a:rPr lang="zh-CN" altLang="en-US" sz="2000" b="1" u="sng" smtClean="0">
                <a:solidFill>
                  <a:srgbClr val="FF0000"/>
                </a:solidFill>
              </a:rPr>
              <a:t>那样</a:t>
            </a:r>
            <a:r>
              <a:rPr lang="zh-CN" altLang="en-US" sz="2000" smtClean="0"/>
              <a:t>，因为人没有任何善的观念，便认为人天生是恶人；因为人不知道什么是美德，便认为人是邪恶的；人从来不对他的同类效劳，因为他认为他对他们没有任何义务；人自认为他有取得自己所需之物的权利，因此便以为他自己是整个宇宙的唯一的主人。诚然，霍布斯看出了现今的人们对自然的权利所作的种种解释的缺点，然而从他自己所作的解释中得出的结论就可看出，他的解释的着眼点也是错误的。既然这位作者是根据他自己提出的原则进行推理的，他的论点就应该这样来表述：我们在自然状态中对保护我们自己的生存的关心，是丝毫不妨碍他人对保护他自己的生存的关心的，因此这个状态是有利于和平的，是适合于人类的。然而他在书中所说的话却恰恰相反，因为他把为了满足许许多多欲望而产生的需要，与野蛮人为了保护自己的生存而产生的需要混为一谈了；其实，这些欲望乃是社会造成的，而且，正因为人的欲望丛生，才使法律成为必需的东西。</a:t>
            </a:r>
            <a:endParaRPr lang="zh-CN" altLang="en-US" sz="2000"/>
          </a:p>
        </p:txBody>
      </p:sp>
      <p:sp>
        <p:nvSpPr>
          <p:cNvPr id="3" name="TextBox 2"/>
          <p:cNvSpPr txBox="1"/>
          <p:nvPr/>
        </p:nvSpPr>
        <p:spPr>
          <a:xfrm>
            <a:off x="8072462" y="0"/>
            <a:ext cx="857256" cy="424731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mtClean="0"/>
              <a:t>划线句中的“那样”具体指的是什么？作者对霍布斯是怎么评价的？</a:t>
            </a:r>
            <a:endParaRPr lang="zh-CN" altLang="en-US"/>
          </a:p>
        </p:txBody>
      </p:sp>
      <p:sp>
        <p:nvSpPr>
          <p:cNvPr id="4" name="TextBox 3"/>
          <p:cNvSpPr txBox="1"/>
          <p:nvPr/>
        </p:nvSpPr>
        <p:spPr>
          <a:xfrm>
            <a:off x="0" y="4500570"/>
            <a:ext cx="7929586"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2000" smtClean="0"/>
              <a:t>1.</a:t>
            </a:r>
            <a:r>
              <a:rPr lang="zh-CN" altLang="en-US" sz="2000" smtClean="0"/>
              <a:t>是指霍布斯对人的看法。认为人天生是恶人；认为人是邪恶的；人从来不对他的同类效劳；人自认为他有取得自己所需之物的权利，因此便以为他自己是整个宇宙的唯一的主人。</a:t>
            </a:r>
            <a:r>
              <a:rPr lang="en-US" altLang="zh-CN" sz="2000" smtClean="0"/>
              <a:t>2.</a:t>
            </a:r>
            <a:r>
              <a:rPr lang="zh-CN" altLang="en-US" sz="2000" smtClean="0"/>
              <a:t>霍布斯看出了现今的人们对自然的权利所作的种种解释的缺点；他的解释的着眼点也是错误的</a:t>
            </a:r>
            <a:r>
              <a:rPr lang="en-US" altLang="zh-CN" sz="2000" smtClean="0"/>
              <a:t>……</a:t>
            </a:r>
            <a:r>
              <a:rPr lang="zh-CN" altLang="en-US" sz="2000" smtClean="0"/>
              <a:t>他把为了满足许许多多欲望而产生的需要，与野蛮人为了保护自己的生存而产生的需要混为一谈了</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001156" cy="4524315"/>
          </a:xfrm>
          <a:prstGeom prst="rect">
            <a:avLst/>
          </a:prstGeom>
          <a:noFill/>
        </p:spPr>
        <p:txBody>
          <a:bodyPr wrap="square" rtlCol="0">
            <a:spAutoFit/>
          </a:bodyPr>
          <a:lstStyle/>
          <a:p>
            <a:r>
              <a:rPr lang="zh-CN" altLang="en-US" smtClean="0"/>
              <a:t>三、此外，霍布斯还忽略了这样一个事实：</a:t>
            </a:r>
            <a:r>
              <a:rPr lang="zh-CN" altLang="en-US" b="1" smtClean="0">
                <a:solidFill>
                  <a:srgbClr val="FF0000"/>
                </a:solidFill>
              </a:rPr>
              <a:t>人天生就有一种不愿意看见自己同类受苦的厌恶心理</a:t>
            </a:r>
            <a:r>
              <a:rPr lang="zh-CN" altLang="en-US" smtClean="0"/>
              <a:t>，使他不至于过于为了谋求自己的幸福而损害他人，因而可以在某种情况下克制他的强烈的自尊心，或者在自尊心产生之前克制他的自爱心。我认为这是人类唯一具有的天然的美德；这一点，</a:t>
            </a:r>
            <a:r>
              <a:rPr lang="zh-CN" altLang="en-US" b="1" smtClean="0"/>
              <a:t>就连对人类的美德大加贬抑的人也是不得不承认的</a:t>
            </a:r>
            <a:r>
              <a:rPr lang="zh-CN" altLang="en-US" smtClean="0"/>
              <a:t>，因此，我不怕任何人提出反对的意见。我认为怜悯心是我们这样柔弱和最容易遭受苦难折磨的人最应具备的秉性，是最普遍的和最有用的美德；</a:t>
            </a:r>
            <a:r>
              <a:rPr lang="zh-CN" altLang="en-US" b="1" smtClean="0"/>
              <a:t>人类在开始运用头脑思考以前就有怜悯心了；它是那样地合乎自然，甚至动物有时候也有明显的怜悯之心的表现。且不说</a:t>
            </a:r>
            <a:r>
              <a:rPr lang="zh-CN" altLang="en-US" smtClean="0"/>
              <a:t>母兽对幼兽的温情和在危险时刻不惜牺牲性命保护它们，我们经常看到，</a:t>
            </a:r>
            <a:r>
              <a:rPr lang="zh-CN" altLang="en-US" b="1" smtClean="0"/>
              <a:t>就连</a:t>
            </a:r>
            <a:r>
              <a:rPr lang="zh-CN" altLang="en-US" smtClean="0"/>
              <a:t>马也是不愿意踩着一个活着的生物的身体跑过去的。一个动物在它的同类的尸体旁走过时，</a:t>
            </a:r>
            <a:r>
              <a:rPr lang="zh-CN" altLang="en-US" b="1" smtClean="0"/>
              <a:t>总是</a:t>
            </a:r>
            <a:r>
              <a:rPr lang="zh-CN" altLang="en-US" smtClean="0"/>
              <a:t>感到不安的；有些动物</a:t>
            </a:r>
            <a:r>
              <a:rPr lang="zh-CN" altLang="en-US" b="1" smtClean="0"/>
              <a:t>甚至</a:t>
            </a:r>
            <a:r>
              <a:rPr lang="zh-CN" altLang="en-US" smtClean="0"/>
              <a:t>还以某种方式掩埋他们死去的同类。走进屠宰场的动物发出的哀鸣，</a:t>
            </a:r>
            <a:r>
              <a:rPr lang="zh-CN" altLang="en-US" b="1" smtClean="0"/>
              <a:t>表明</a:t>
            </a:r>
            <a:r>
              <a:rPr lang="zh-CN" altLang="en-US" smtClean="0"/>
              <a:t>它们对所看到的恐怖情景是感同身受的。我们很欣慰地看到</a:t>
            </a:r>
            <a:r>
              <a:rPr lang="en-US" altLang="zh-CN" smtClean="0"/>
              <a:t>《</a:t>
            </a:r>
            <a:r>
              <a:rPr lang="zh-CN" altLang="en-US" smtClean="0"/>
              <a:t>蜜蜂的寓言</a:t>
            </a:r>
            <a:r>
              <a:rPr lang="en-US" altLang="zh-CN" smtClean="0"/>
              <a:t>》</a:t>
            </a:r>
            <a:r>
              <a:rPr lang="zh-CN" altLang="en-US" smtClean="0"/>
              <a:t>的作者</a:t>
            </a:r>
            <a:r>
              <a:rPr lang="zh-CN" altLang="en-US" b="1" smtClean="0"/>
              <a:t>已不得不承认</a:t>
            </a:r>
            <a:r>
              <a:rPr lang="zh-CN" altLang="en-US" smtClean="0"/>
              <a:t>人是一个有感情和同情心的生物。他以平淡和细致的笔调描述了一个动人的事例：一个被囚禁的人看见一头猛兽从一个母亲的怀抱里抢走了她的孩子，用尖锐的牙齿咬孩子的肢体，用爪子掏取他还在跳动的内脏。他看到的这件事情虽然与他个人无关，但他心中的感受是何等悲伤啊；目睹这种情景，而自己却不能对晕过去的母亲和垂死的孩子一伸援手，他难道不难过吗？</a:t>
            </a:r>
            <a:endParaRPr lang="zh-CN" altLang="en-US"/>
          </a:p>
        </p:txBody>
      </p:sp>
      <p:sp>
        <p:nvSpPr>
          <p:cNvPr id="3" name="TextBox 2"/>
          <p:cNvSpPr txBox="1"/>
          <p:nvPr/>
        </p:nvSpPr>
        <p:spPr>
          <a:xfrm>
            <a:off x="142844" y="4572008"/>
            <a:ext cx="8501122" cy="400110"/>
          </a:xfrm>
          <a:prstGeom prst="rect">
            <a:avLst/>
          </a:prstGeom>
          <a:noFill/>
        </p:spPr>
        <p:txBody>
          <a:bodyPr wrap="square" rtlCol="0">
            <a:spAutoFit/>
          </a:bodyPr>
          <a:lstStyle/>
          <a:p>
            <a:r>
              <a:rPr lang="zh-CN" altLang="en-US" sz="2000" b="1" smtClean="0"/>
              <a:t>作者为何说“</a:t>
            </a:r>
            <a:r>
              <a:rPr lang="zh-CN" altLang="en-US" sz="2000" b="1" smtClean="0">
                <a:solidFill>
                  <a:srgbClr val="FF0000"/>
                </a:solidFill>
              </a:rPr>
              <a:t>人天生就有一种不愿意看见自己同类受苦的厌恶心理</a:t>
            </a:r>
            <a:r>
              <a:rPr lang="zh-CN" altLang="en-US" sz="2000" b="1" smtClean="0"/>
              <a:t>”？</a:t>
            </a:r>
            <a:endParaRPr lang="zh-CN" altLang="en-US" sz="2000" b="1"/>
          </a:p>
        </p:txBody>
      </p:sp>
      <p:sp>
        <p:nvSpPr>
          <p:cNvPr id="4" name="TextBox 3"/>
          <p:cNvSpPr txBox="1"/>
          <p:nvPr/>
        </p:nvSpPr>
        <p:spPr>
          <a:xfrm>
            <a:off x="0" y="5429264"/>
            <a:ext cx="8786842" cy="1015663"/>
          </a:xfrm>
          <a:prstGeom prst="rect">
            <a:avLst/>
          </a:prstGeom>
          <a:noFill/>
        </p:spPr>
        <p:txBody>
          <a:bodyPr wrap="square" rtlCol="0">
            <a:spAutoFit/>
          </a:bodyPr>
          <a:lstStyle/>
          <a:p>
            <a:r>
              <a:rPr lang="en-US" altLang="zh-CN" sz="2000" smtClean="0"/>
              <a:t>1.</a:t>
            </a:r>
            <a:r>
              <a:rPr lang="zh-CN" altLang="en-US" sz="2000" smtClean="0"/>
              <a:t>这一点，就连对人类的美德大加贬抑的人也是不得不承认的</a:t>
            </a:r>
            <a:r>
              <a:rPr lang="en-US" altLang="zh-CN" sz="2000" smtClean="0"/>
              <a:t>2.</a:t>
            </a:r>
            <a:r>
              <a:rPr lang="zh-CN" altLang="en-US" sz="2000" smtClean="0"/>
              <a:t>人类在开始运用头脑思考以前就有怜悯心了；它是那样地合乎自然，甚至动物有时候也有明显的怜悯之心的表现。</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214290"/>
            <a:ext cx="8929718"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四、这是纯粹的天性的运动，是先于思维的心灵的运动；这种天然的怜悯心的力量，即使是最败坏的风俗也是难以摧毁的；在剧院中，我们每天都可看到被剧中的不幸者的苦难遭遇感动得伤心流泪的观众，尽管他们当中有那么一个人身为暴君屡屡对敌人滥施酷刑。如嗜血成性的苏拉，对不是由他造成的痛苦，也是很伤感的；又如菲儿的暴君亚历山大，尽管他每天听见被他下令杀害的许多公民的叫声无动于衷，但他从来不敢到剧院去看悲剧，因为他害怕人们看见他同剧中的昂多玛克和普里亚姆一起叹息。</a:t>
            </a:r>
            <a:endParaRPr lang="zh-CN" altLang="en-US" smtClean="0"/>
          </a:p>
          <a:p>
            <a:r>
              <a:rPr lang="zh-CN" altLang="en-US" smtClean="0"/>
              <a:t>心地的温情</a:t>
            </a:r>
            <a:endParaRPr lang="zh-CN" altLang="en-US" smtClean="0"/>
          </a:p>
          <a:p>
            <a:r>
              <a:rPr lang="zh-CN" altLang="en-US" smtClean="0"/>
              <a:t>是大自然把眼泪给予人类的同时</a:t>
            </a:r>
            <a:endParaRPr lang="zh-CN" altLang="en-US" smtClean="0"/>
          </a:p>
          <a:p>
            <a:r>
              <a:rPr lang="zh-CN" altLang="en-US" smtClean="0"/>
              <a:t>赠予人类的礼物</a:t>
            </a:r>
            <a:endParaRPr lang="zh-CN" altLang="en-US"/>
          </a:p>
        </p:txBody>
      </p:sp>
      <p:sp>
        <p:nvSpPr>
          <p:cNvPr id="3" name="TextBox 2"/>
          <p:cNvSpPr txBox="1"/>
          <p:nvPr/>
        </p:nvSpPr>
        <p:spPr>
          <a:xfrm>
            <a:off x="0" y="3071810"/>
            <a:ext cx="878684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作者为何说“这种天然的怜悯心的力量，即使是最败坏的风俗也是难以摧毁的”？</a:t>
            </a:r>
            <a:endParaRPr lang="zh-CN" altLang="en-US"/>
          </a:p>
        </p:txBody>
      </p:sp>
      <p:sp>
        <p:nvSpPr>
          <p:cNvPr id="4" name="TextBox 3"/>
          <p:cNvSpPr txBox="1"/>
          <p:nvPr/>
        </p:nvSpPr>
        <p:spPr>
          <a:xfrm>
            <a:off x="0" y="3571876"/>
            <a:ext cx="885828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a:t>
            </a:r>
            <a:r>
              <a:rPr lang="zh-CN" altLang="en-US" smtClean="0"/>
              <a:t>身边有暴君屡屡对敌人滥施酷刑的观众被剧中不幸者的苦难遭遇感动得伤心流泪；</a:t>
            </a:r>
            <a:r>
              <a:rPr lang="en-US" altLang="zh-CN" smtClean="0"/>
              <a:t>2.</a:t>
            </a:r>
            <a:r>
              <a:rPr lang="zh-CN" altLang="en-US" smtClean="0"/>
              <a:t>暴君本身对不是由他造成的痛苦也很伤感及不敢去看悲剧。</a:t>
            </a:r>
            <a:r>
              <a:rPr lang="en-US" altLang="zh-CN" smtClean="0"/>
              <a:t>3.</a:t>
            </a:r>
            <a:r>
              <a:rPr lang="zh-CN" altLang="en-US" smtClean="0"/>
              <a:t>大自然赠予人类温情。</a:t>
            </a:r>
            <a:endParaRPr lang="zh-CN" altLang="en-US"/>
          </a:p>
        </p:txBody>
      </p:sp>
      <p:sp>
        <p:nvSpPr>
          <p:cNvPr id="5" name="TextBox 4"/>
          <p:cNvSpPr txBox="1"/>
          <p:nvPr/>
        </p:nvSpPr>
        <p:spPr>
          <a:xfrm>
            <a:off x="0" y="4286256"/>
            <a:ext cx="8929718" cy="2585323"/>
          </a:xfrm>
          <a:prstGeom prst="rect">
            <a:avLst/>
          </a:prstGeom>
          <a:noFill/>
        </p:spPr>
        <p:txBody>
          <a:bodyPr wrap="square" rtlCol="0">
            <a:spAutoFit/>
          </a:bodyPr>
          <a:lstStyle/>
          <a:p>
            <a:r>
              <a:rPr lang="zh-CN" altLang="en-US" smtClean="0"/>
              <a:t>五、曼德维尔已经很清楚地认识到：如果大自然不赋予人类以怜悯心来支持他的理性，那么，人类尽管有种种美德，也终归会成为怪物。但是，曼德维尔没有看到的是，人类的种种社会美德（曼德维尔否认人类有这种美德）全都是从这个品质中派生出来的。的确，人们所说的慷慨、仁慈和人道，如果不是指对弱者、罪人和整个人类怀抱的怜悯心，又指的是什么呢？其实，从深层次的意义上看，人们所说的善意和友谊，无非就是对某一个特定的对象所抱有的持久的怜悯之心而已，因为我们希望某一个人不受苦，不是希望他幸福，又是希望他什么呢？即使说怜悯心真的只不过是使我们设身处地地为受苦的人着想的一种感情（这种感情再野蛮人心中不明显，但甚强烈；而在文明人心中虽较明显，但很微弱）。这种说法，除了更加有力地证明我的论点符合真理以外，还能说明的</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5"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142852"/>
            <a:ext cx="8929718" cy="40934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smtClean="0"/>
              <a:t>什么呢？的确，在旁边观看的动物愈是对受难的动物的痛苦感同身受，它的同情心便愈是强烈。很显然，这种感同身受的程度，在自然状态下比在理智状态下更真切得多。理智使人产生自爱心；而加强自爱心的，是头脑的思考。自爱心使人汲汲于关心自己，使他远离一切使他感到为难和痛苦地事物。哲学使人孤独，使他在看见一个受难的人时，竟暗自在心中说：你想死就死吧，只要我平安无事就行了。只有整个社会的危难才能惊醒哲学家的沉睡，把他从床上拉起来。即使有人明目张胆地在哲学家的窗前掐另一个人的脖子，他也能若无其事地用手捂着他的耳朵，稍加思索之后，便不让他心中激动的天性使他对那个被杀害的人表示同情。野蛮人绝没有这么高超的本领；由于他缺乏智慧和理智，因此，他总是一往无前地发挥人类天然的感情。在社会动荡不安时，在街头发生争吵时，奔赴现场的总是平民，而行事小心的人却往往避而远之；把打斗双方拉开，挺身出来阻止诚实的人们互相厮拼的，往往是市井小民和菜市场的妇女。</a:t>
            </a:r>
            <a:endParaRPr lang="zh-CN" altLang="en-US" sz="2000"/>
          </a:p>
        </p:txBody>
      </p:sp>
      <p:sp>
        <p:nvSpPr>
          <p:cNvPr id="4" name="TextBox 3"/>
          <p:cNvSpPr txBox="1"/>
          <p:nvPr/>
        </p:nvSpPr>
        <p:spPr>
          <a:xfrm>
            <a:off x="214282" y="4572008"/>
            <a:ext cx="878687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上述文字有何表达意图？</a:t>
            </a:r>
            <a:endParaRPr lang="zh-CN" altLang="en-US"/>
          </a:p>
        </p:txBody>
      </p:sp>
      <p:sp>
        <p:nvSpPr>
          <p:cNvPr id="5" name="TextBox 4"/>
          <p:cNvSpPr txBox="1"/>
          <p:nvPr/>
        </p:nvSpPr>
        <p:spPr>
          <a:xfrm>
            <a:off x="0" y="5143512"/>
            <a:ext cx="8858280"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a:t>
            </a:r>
            <a:r>
              <a:rPr lang="zh-CN" altLang="en-US" smtClean="0"/>
              <a:t>指出曼德维尔虽然看到了大自然赋予人类以怜悯心来支持他的理性的重要性，但是没有看到人类的种种社会美德全都是从整个品质中派生出来的。</a:t>
            </a:r>
            <a:r>
              <a:rPr lang="en-US" altLang="zh-CN" smtClean="0"/>
              <a:t>2.</a:t>
            </a:r>
            <a:r>
              <a:rPr lang="zh-CN" altLang="en-US" smtClean="0"/>
              <a:t>曼德维尔的说法，更加有力地证明了自己的观点（人天生就有一种不愿意看见自己同类受苦的厌恶心理，使他不至于过于为了谋求自己的幸福而损害他人，因而可以在某种情况下克制他的强烈的自尊心，或者在自尊心产生之前克制他的自爱心。 ）符合真理。</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5" grpId="2"/>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8929718" cy="34163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六、可以肯定的是，怜悯心是一种自然的感情，它能缓和每一个人只知道顾自己的自爱心，从而有助于整个人类的互相保存。它使我们在看见别人受难时毫不犹豫地去帮助他。在自然状态下，怜悯心不仅可以代替法律、良风美俗和道德，而且还有这样一个优点：它能让每一个人都不可能对它温柔的声音充耳不闻。它能使每一个身强力壮的野蛮人宁可到别处去寻找食物，也不去抢夺身体柔弱的孩子或老人费了许多辛苦才获得的东西。在训导人们方面，它摒弃了你们原意人怎样待你们，你们也要怎样待人”这样一句富于理性和符合公正原则的精辟格言，而采用“在谋求你的利益时，要尽可能不损害他人”这样一句出自善良天性的格言，尽管这句格言没有前一句格言完善，但也许更有用处。总而言之一句话，我们不应当在高深的理论中而应当在这种自然的感情中去寻找人即使没有受过教育的熏陶也不愿意做恶事的原因。虽然苏格拉底和具有他那种素养的人可以通过理性而获得美德，但是，人类的生存要依靠组成人类的人的推理的话，则人类也许早就灭亡了。</a:t>
            </a:r>
            <a:endParaRPr lang="zh-CN" altLang="en-US"/>
          </a:p>
        </p:txBody>
      </p:sp>
      <p:sp>
        <p:nvSpPr>
          <p:cNvPr id="3" name="TextBox 2"/>
          <p:cNvSpPr txBox="1"/>
          <p:nvPr/>
        </p:nvSpPr>
        <p:spPr>
          <a:xfrm>
            <a:off x="0" y="3500438"/>
            <a:ext cx="464343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本段文字主要论述了什么？</a:t>
            </a:r>
            <a:endParaRPr lang="zh-CN" altLang="en-US"/>
          </a:p>
        </p:txBody>
      </p:sp>
      <p:sp>
        <p:nvSpPr>
          <p:cNvPr id="4" name="TextBox 3"/>
          <p:cNvSpPr txBox="1"/>
          <p:nvPr/>
        </p:nvSpPr>
        <p:spPr>
          <a:xfrm>
            <a:off x="0" y="4000504"/>
            <a:ext cx="900115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强调怜悯心对人类的重要性。缓和自爱心有助于人类互相依存；看见别人受难时毫不犹豫地去帮助；代替良风美俗法律道德，变得温柔；不抢夺弱者的东西；谋求个人利益而尽可能不损害他人。是人类即使没受过教育也不愿做恶事的原因。是人类生存的依靠。</a:t>
            </a:r>
            <a:endParaRPr lang="zh-CN" altLang="en-US"/>
          </a:p>
        </p:txBody>
      </p:sp>
      <p:sp>
        <p:nvSpPr>
          <p:cNvPr id="5" name="TextBox 4"/>
          <p:cNvSpPr txBox="1"/>
          <p:nvPr/>
        </p:nvSpPr>
        <p:spPr>
          <a:xfrm>
            <a:off x="0" y="5072074"/>
            <a:ext cx="350043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整体感知</a:t>
            </a:r>
            <a:endParaRPr lang="zh-CN" altLang="en-US" sz="2800" b="1"/>
          </a:p>
        </p:txBody>
      </p:sp>
      <p:sp>
        <p:nvSpPr>
          <p:cNvPr id="6" name="TextBox 5"/>
          <p:cNvSpPr txBox="1"/>
          <p:nvPr/>
        </p:nvSpPr>
        <p:spPr>
          <a:xfrm>
            <a:off x="142844" y="5786454"/>
            <a:ext cx="4286280"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solidFill>
                  <a:srgbClr val="000000"/>
                </a:solidFill>
              </a:rPr>
              <a:t>作者论说 “怜悯是人的天性”前，写自然状态中的人以及议论霍布斯的观点的文字有何好处？</a:t>
            </a:r>
            <a:endParaRPr lang="en-US" altLang="zh-CN" smtClean="0">
              <a:solidFill>
                <a:srgbClr val="0000FF"/>
              </a:solidFill>
              <a:ea typeface="楷体_GB2312" pitchFamily="49" charset="-122"/>
            </a:endParaRPr>
          </a:p>
        </p:txBody>
      </p:sp>
      <p:sp>
        <p:nvSpPr>
          <p:cNvPr id="7" name="TextBox 6"/>
          <p:cNvSpPr txBox="1"/>
          <p:nvPr/>
        </p:nvSpPr>
        <p:spPr>
          <a:xfrm>
            <a:off x="4714844" y="5929330"/>
            <a:ext cx="442915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solidFill>
                  <a:srgbClr val="000000"/>
                </a:solidFill>
                <a:ea typeface="楷体_GB2312" pitchFamily="49" charset="-122"/>
              </a:rPr>
              <a:t>破立结合，正反对比，驳“人天生是恶人”</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进而引出人类天性有怜悯心。</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4"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5"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P spid="7" grpId="5"/>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357166"/>
            <a:ext cx="407193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论证方法探究</a:t>
            </a:r>
            <a:endParaRPr lang="zh-CN" altLang="en-US" sz="2800" b="1"/>
          </a:p>
        </p:txBody>
      </p:sp>
      <p:sp>
        <p:nvSpPr>
          <p:cNvPr id="3" name="TextBox 2"/>
          <p:cNvSpPr txBox="1"/>
          <p:nvPr/>
        </p:nvSpPr>
        <p:spPr>
          <a:xfrm>
            <a:off x="0" y="928670"/>
            <a:ext cx="9144000" cy="424731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1171575"/>
            <a:r>
              <a:rPr lang="zh-CN" altLang="en-US" smtClean="0">
                <a:solidFill>
                  <a:srgbClr val="000000"/>
                </a:solidFill>
              </a:rPr>
              <a:t>本文最突出的论证方法是什么</a:t>
            </a:r>
            <a:r>
              <a:rPr lang="en-US" altLang="zh-CN" smtClean="0">
                <a:solidFill>
                  <a:srgbClr val="000000"/>
                </a:solidFill>
              </a:rPr>
              <a:t>?</a:t>
            </a:r>
            <a:r>
              <a:rPr lang="zh-CN" altLang="en-US" smtClean="0">
                <a:solidFill>
                  <a:srgbClr val="000000"/>
                </a:solidFill>
              </a:rPr>
              <a:t>请举例分析。</a:t>
            </a:r>
            <a:endParaRPr lang="zh-CN" altLang="en-US" smtClean="0">
              <a:solidFill>
                <a:srgbClr val="0000FF"/>
              </a:solidFill>
              <a:ea typeface="楷体_GB2312" pitchFamily="49" charset="-122"/>
            </a:endParaRPr>
          </a:p>
          <a:p>
            <a:pPr defTabSz="1171575"/>
            <a:r>
              <a:rPr lang="zh-CN" altLang="en-US" smtClean="0">
                <a:solidFill>
                  <a:srgbClr val="000000"/>
                </a:solidFill>
                <a:ea typeface="楷体_GB2312" pitchFamily="49" charset="-122"/>
              </a:rPr>
              <a:t>类比与举例。如：</a:t>
            </a:r>
            <a:endParaRPr lang="en-US" altLang="zh-CN" smtClean="0">
              <a:solidFill>
                <a:srgbClr val="000000"/>
              </a:solidFill>
              <a:ea typeface="楷体_GB2312" pitchFamily="49" charset="-122"/>
            </a:endParaRPr>
          </a:p>
          <a:p>
            <a:pPr defTabSz="1171575"/>
            <a:r>
              <a:rPr lang="zh-CN" altLang="en-US" smtClean="0"/>
              <a:t>人类在开始运用头脑思考以前就有怜悯心了；它是那样地合乎自然，</a:t>
            </a:r>
            <a:r>
              <a:rPr lang="zh-CN" altLang="en-US" b="1" smtClean="0">
                <a:solidFill>
                  <a:srgbClr val="FF0000"/>
                </a:solidFill>
              </a:rPr>
              <a:t>甚至</a:t>
            </a:r>
            <a:r>
              <a:rPr lang="zh-CN" altLang="en-US" smtClean="0"/>
              <a:t>动物有时候也有明显的怜悯之心的表现。</a:t>
            </a:r>
            <a:r>
              <a:rPr lang="zh-CN" altLang="en-US" b="1" smtClean="0">
                <a:solidFill>
                  <a:srgbClr val="FF0000"/>
                </a:solidFill>
              </a:rPr>
              <a:t>且不说</a:t>
            </a:r>
            <a:r>
              <a:rPr lang="zh-CN" altLang="en-US" smtClean="0"/>
              <a:t>母兽对幼兽的温情和在危险时刻不惜牺牲性命保护它们，我们经常看到，</a:t>
            </a:r>
            <a:r>
              <a:rPr lang="zh-CN" altLang="en-US" b="1" smtClean="0">
                <a:solidFill>
                  <a:srgbClr val="FF0000"/>
                </a:solidFill>
              </a:rPr>
              <a:t>就连</a:t>
            </a:r>
            <a:r>
              <a:rPr lang="zh-CN" altLang="en-US" smtClean="0"/>
              <a:t>马也是不愿意踩着一个活着的生物的身体跑过去的。一个动物在它的同类的尸体旁走过时，</a:t>
            </a:r>
            <a:r>
              <a:rPr lang="zh-CN" altLang="en-US" b="1" smtClean="0">
                <a:solidFill>
                  <a:srgbClr val="FF0000"/>
                </a:solidFill>
              </a:rPr>
              <a:t>总是</a:t>
            </a:r>
            <a:r>
              <a:rPr lang="zh-CN" altLang="en-US" smtClean="0"/>
              <a:t>感到不安的；有些动物</a:t>
            </a:r>
            <a:r>
              <a:rPr lang="zh-CN" altLang="en-US" b="1" smtClean="0">
                <a:solidFill>
                  <a:srgbClr val="FF0000"/>
                </a:solidFill>
              </a:rPr>
              <a:t>甚至</a:t>
            </a:r>
            <a:r>
              <a:rPr lang="zh-CN" altLang="en-US" smtClean="0"/>
              <a:t>还以某种方式掩埋他们死去的同类。走进屠宰场的动物发出的哀鸣，表明它们对所看到的恐怖情景是感同身受的。我们很欣慰地看到</a:t>
            </a:r>
            <a:r>
              <a:rPr lang="en-US" altLang="zh-CN" smtClean="0"/>
              <a:t>《</a:t>
            </a:r>
            <a:r>
              <a:rPr lang="zh-CN" altLang="en-US" smtClean="0"/>
              <a:t>蜜蜂的寓言</a:t>
            </a:r>
            <a:r>
              <a:rPr lang="en-US" altLang="zh-CN" smtClean="0"/>
              <a:t>》</a:t>
            </a:r>
            <a:r>
              <a:rPr lang="zh-CN" altLang="en-US" smtClean="0"/>
              <a:t>的作者</a:t>
            </a:r>
            <a:r>
              <a:rPr lang="zh-CN" altLang="en-US" b="1" smtClean="0">
                <a:solidFill>
                  <a:srgbClr val="FF0000"/>
                </a:solidFill>
              </a:rPr>
              <a:t>已</a:t>
            </a:r>
            <a:r>
              <a:rPr lang="zh-CN" altLang="en-US" smtClean="0"/>
              <a:t>不得不承认人是一个有感情和同情心的生物。他以平淡和细致的笔调描述了一个动人的事例：一个被囚禁的人看见一头猛兽从一个母亲的怀抱里抢走了她的孩子，用尖锐的牙齿咬孩子的肢体，用爪子掏取他还在跳动的内脏。他看到的这件事情</a:t>
            </a:r>
            <a:r>
              <a:rPr lang="zh-CN" altLang="en-US" b="1" smtClean="0">
                <a:solidFill>
                  <a:srgbClr val="FF0000"/>
                </a:solidFill>
              </a:rPr>
              <a:t>虽然</a:t>
            </a:r>
            <a:r>
              <a:rPr lang="zh-CN" altLang="en-US" smtClean="0"/>
              <a:t>与他个人无关，</a:t>
            </a:r>
            <a:r>
              <a:rPr lang="zh-CN" altLang="en-US" b="1" smtClean="0">
                <a:solidFill>
                  <a:srgbClr val="FF0000"/>
                </a:solidFill>
              </a:rPr>
              <a:t>但</a:t>
            </a:r>
            <a:r>
              <a:rPr lang="zh-CN" altLang="en-US" smtClean="0"/>
              <a:t>他心中的感受是何等悲伤啊；目睹这种情景，</a:t>
            </a:r>
            <a:r>
              <a:rPr lang="zh-CN" altLang="en-US" b="1" smtClean="0">
                <a:solidFill>
                  <a:srgbClr val="FF0000"/>
                </a:solidFill>
              </a:rPr>
              <a:t>而</a:t>
            </a:r>
            <a:r>
              <a:rPr lang="zh-CN" altLang="en-US" smtClean="0"/>
              <a:t>自己</a:t>
            </a:r>
            <a:r>
              <a:rPr lang="zh-CN" altLang="en-US" b="1" smtClean="0">
                <a:solidFill>
                  <a:srgbClr val="FF0000"/>
                </a:solidFill>
              </a:rPr>
              <a:t>却</a:t>
            </a:r>
            <a:r>
              <a:rPr lang="zh-CN" altLang="en-US" smtClean="0"/>
              <a:t>不能对晕过去的母亲和垂死的孩子一伸援手，他</a:t>
            </a:r>
            <a:r>
              <a:rPr lang="zh-CN" altLang="en-US" b="1" smtClean="0">
                <a:solidFill>
                  <a:srgbClr val="FF0000"/>
                </a:solidFill>
              </a:rPr>
              <a:t>难道</a:t>
            </a:r>
            <a:r>
              <a:rPr lang="zh-CN" altLang="en-US" smtClean="0"/>
              <a:t>不难过吗？</a:t>
            </a:r>
            <a:endParaRPr lang="en-US" altLang="zh-CN" smtClean="0"/>
          </a:p>
          <a:p>
            <a:pPr defTabSz="1171575"/>
            <a:r>
              <a:rPr lang="zh-CN" altLang="en-US" smtClean="0">
                <a:solidFill>
                  <a:srgbClr val="000000"/>
                </a:solidFill>
                <a:ea typeface="楷体_GB2312" pitchFamily="49" charset="-122"/>
              </a:rPr>
              <a:t>作者先指出论点后</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先以动物类比，而后举出曼德维尔</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蜜蜂的寓言</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中描述的例子，使论证富有说服力</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具有无可辩驳的力量。</a:t>
            </a:r>
            <a:endParaRPr lang="zh-CN" altLang="en-US" smtClean="0">
              <a:solidFill>
                <a:srgbClr val="000000"/>
              </a:solidFill>
              <a:ea typeface="楷体_GB2312" pitchFamily="49" charset="-122"/>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285720" y="857232"/>
            <a:ext cx="8572528" cy="12926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en-US" altLang="zh-CN" sz="2000" smtClean="0">
                <a:solidFill>
                  <a:srgbClr val="000000"/>
                </a:solidFill>
              </a:rPr>
              <a:t>1.</a:t>
            </a:r>
            <a:r>
              <a:rPr lang="zh-CN" altLang="en-US" sz="2000" smtClean="0">
                <a:solidFill>
                  <a:srgbClr val="000000"/>
                </a:solidFill>
              </a:rPr>
              <a:t>真和善是人类美好的品德</a:t>
            </a:r>
            <a:r>
              <a:rPr lang="en-US" altLang="zh-CN" sz="2000" smtClean="0">
                <a:solidFill>
                  <a:srgbClr val="000000"/>
                </a:solidFill>
              </a:rPr>
              <a:t>,</a:t>
            </a:r>
            <a:r>
              <a:rPr lang="zh-CN" altLang="en-US" sz="2000" smtClean="0">
                <a:solidFill>
                  <a:srgbClr val="000000"/>
                </a:solidFill>
              </a:rPr>
              <a:t>也是长期以来哲学领域探讨的重要话题</a:t>
            </a:r>
            <a:r>
              <a:rPr lang="en-US" altLang="zh-CN" sz="2000" smtClean="0">
                <a:solidFill>
                  <a:srgbClr val="000000"/>
                </a:solidFill>
              </a:rPr>
              <a:t>,《</a:t>
            </a:r>
            <a:r>
              <a:rPr lang="zh-CN" altLang="en-US" sz="2000" smtClean="0">
                <a:solidFill>
                  <a:srgbClr val="000000"/>
                </a:solidFill>
              </a:rPr>
              <a:t>修辞立其诚</a:t>
            </a:r>
            <a:r>
              <a:rPr lang="en-US" altLang="zh-CN" sz="2000" smtClean="0">
                <a:solidFill>
                  <a:srgbClr val="000000"/>
                </a:solidFill>
              </a:rPr>
              <a:t>》</a:t>
            </a:r>
            <a:r>
              <a:rPr lang="zh-CN" altLang="en-US" sz="2000" smtClean="0">
                <a:solidFill>
                  <a:srgbClr val="000000"/>
                </a:solidFill>
              </a:rPr>
              <a:t>讲的是真</a:t>
            </a:r>
            <a:r>
              <a:rPr lang="en-US" altLang="zh-CN" sz="2000" smtClean="0">
                <a:solidFill>
                  <a:srgbClr val="000000"/>
                </a:solidFill>
              </a:rPr>
              <a:t>,《</a:t>
            </a:r>
            <a:r>
              <a:rPr lang="zh-CN" altLang="en-US" sz="2000" smtClean="0">
                <a:solidFill>
                  <a:srgbClr val="000000"/>
                </a:solidFill>
              </a:rPr>
              <a:t>怜悯是人的天性</a:t>
            </a:r>
            <a:r>
              <a:rPr lang="en-US" altLang="zh-CN" sz="2000" smtClean="0">
                <a:solidFill>
                  <a:srgbClr val="000000"/>
                </a:solidFill>
              </a:rPr>
              <a:t>》</a:t>
            </a:r>
            <a:r>
              <a:rPr lang="zh-CN" altLang="en-US" sz="2000" smtClean="0">
                <a:solidFill>
                  <a:srgbClr val="000000"/>
                </a:solidFill>
              </a:rPr>
              <a:t>关注的是善</a:t>
            </a:r>
            <a:r>
              <a:rPr lang="en-US" altLang="zh-CN" sz="2000" smtClean="0">
                <a:solidFill>
                  <a:srgbClr val="000000"/>
                </a:solidFill>
              </a:rPr>
              <a:t>,</a:t>
            </a:r>
            <a:r>
              <a:rPr lang="zh-CN" altLang="en-US" sz="2000" smtClean="0">
                <a:solidFill>
                  <a:srgbClr val="000000"/>
                </a:solidFill>
              </a:rPr>
              <a:t>这两篇文章都蕴含着深刻的理性精神和人生智慧</a:t>
            </a:r>
            <a:r>
              <a:rPr lang="en-US" altLang="zh-CN" sz="2000" smtClean="0">
                <a:solidFill>
                  <a:srgbClr val="000000"/>
                </a:solidFill>
              </a:rPr>
              <a:t>,</a:t>
            </a:r>
            <a:r>
              <a:rPr lang="zh-CN" altLang="en-US" sz="2000" smtClean="0">
                <a:solidFill>
                  <a:srgbClr val="000000"/>
                </a:solidFill>
              </a:rPr>
              <a:t>真和善给予了当代社会的我们什么启示</a:t>
            </a:r>
            <a:r>
              <a:rPr lang="en-US" altLang="zh-CN" sz="2000" smtClean="0">
                <a:solidFill>
                  <a:srgbClr val="000000"/>
                </a:solidFill>
              </a:rPr>
              <a:t>?</a:t>
            </a:r>
            <a:endParaRPr lang="en-US" altLang="zh-CN" sz="2000" smtClean="0">
              <a:solidFill>
                <a:srgbClr val="0000FF"/>
              </a:solidFill>
              <a:ea typeface="楷体_GB2312" pitchFamily="49" charset="-122"/>
            </a:endParaRPr>
          </a:p>
          <a:p>
            <a:endParaRPr lang="zh-CN" altLang="en-US"/>
          </a:p>
        </p:txBody>
      </p:sp>
      <p:sp>
        <p:nvSpPr>
          <p:cNvPr id="3" name="TextBox 2"/>
          <p:cNvSpPr txBox="1"/>
          <p:nvPr/>
        </p:nvSpPr>
        <p:spPr>
          <a:xfrm>
            <a:off x="285720" y="2357430"/>
            <a:ext cx="8715404" cy="313932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1171575"/>
            <a:r>
              <a:rPr lang="en-US" altLang="zh-CN" smtClean="0">
                <a:solidFill>
                  <a:srgbClr val="000000"/>
                </a:solidFill>
                <a:ea typeface="楷体_GB2312" pitchFamily="49" charset="-122"/>
              </a:rPr>
              <a:t>①</a:t>
            </a:r>
            <a:r>
              <a:rPr lang="zh-CN" altLang="en-US" smtClean="0">
                <a:solidFill>
                  <a:srgbClr val="000000"/>
                </a:solidFill>
                <a:ea typeface="楷体_GB2312" pitchFamily="49" charset="-122"/>
              </a:rPr>
              <a:t>真理是人们对客观事物及其规律的正确认识</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是人类认识改造世界的行动指南</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甚至成为了人们实践活动的价值标尺。真理首先源于求真。求真是人类</a:t>
            </a:r>
            <a:r>
              <a:rPr lang="zh-CN" altLang="en-US" smtClean="0">
                <a:solidFill>
                  <a:srgbClr val="000000"/>
                </a:solidFill>
                <a:latin typeface="楷体_GB2312" pitchFamily="49" charset="-122"/>
                <a:ea typeface="楷体_GB2312" pitchFamily="49" charset="-122"/>
              </a:rPr>
              <a:t>完善自我</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追求价值的历史性行为</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求真更是一种科学的态度与境界</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求真是人类文明得以传承发展的精神动力。</a:t>
            </a:r>
            <a:endParaRPr lang="zh-CN" altLang="en-US" smtClean="0">
              <a:solidFill>
                <a:srgbClr val="000000"/>
              </a:solidFill>
              <a:latin typeface="楷体_GB2312" pitchFamily="49" charset="-122"/>
              <a:ea typeface="楷体_GB2312" pitchFamily="49" charset="-122"/>
            </a:endParaRPr>
          </a:p>
          <a:p>
            <a:pPr defTabSz="1171575"/>
            <a:r>
              <a:rPr lang="zh-CN" altLang="en-US" smtClean="0">
                <a:solidFill>
                  <a:srgbClr val="000000"/>
                </a:solidFill>
                <a:latin typeface="楷体_GB2312" pitchFamily="49" charset="-122"/>
                <a:ea typeface="楷体_GB2312" pitchFamily="49" charset="-122"/>
              </a:rPr>
              <a:t>②善良是人性光辉中最温暖、最美丽、最让人感动的一缕。不一定人人都很成功</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不一定人人都能成为英雄豪杰</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但一定要善良仁慈。善良是和谐、美好之道</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心中充满慈悲、善良</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才能感动、温暖人间。没有善良</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就不可能有内心的平和</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就不可能有世界的祥和与美好。</a:t>
            </a:r>
            <a:endParaRPr lang="zh-CN" altLang="en-US" smtClean="0">
              <a:solidFill>
                <a:srgbClr val="000000"/>
              </a:solidFill>
              <a:latin typeface="楷体_GB2312" pitchFamily="49" charset="-122"/>
              <a:ea typeface="楷体_GB2312" pitchFamily="49" charset="-122"/>
            </a:endParaRPr>
          </a:p>
          <a:p>
            <a:pPr defTabSz="1171575"/>
            <a:r>
              <a:rPr lang="zh-CN" altLang="en-US" smtClean="0">
                <a:solidFill>
                  <a:srgbClr val="000000"/>
                </a:solidFill>
                <a:latin typeface="楷体_GB2312" pitchFamily="49" charset="-122"/>
                <a:ea typeface="楷体_GB2312" pitchFamily="49" charset="-122"/>
              </a:rPr>
              <a:t>③在当代社会</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求真务实</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实事求是</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说真话</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坚持真理。真诚、诚信、友善、和谐</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是社会发展的基本原则</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也是我们社会主义核心价值观重要的内容。</a:t>
            </a:r>
            <a:endParaRPr lang="zh-CN" altLang="en-US" smtClean="0">
              <a:solidFill>
                <a:srgbClr val="000000"/>
              </a:solidFill>
              <a:latin typeface="楷体_GB2312" pitchFamily="49" charset="-122"/>
              <a:ea typeface="楷体_GB2312" pitchFamily="49" charset="-122"/>
            </a:endParaRPr>
          </a:p>
          <a:p>
            <a:endParaRPr lang="zh-CN" altLang="en-US"/>
          </a:p>
        </p:txBody>
      </p:sp>
      <p:sp>
        <p:nvSpPr>
          <p:cNvPr id="4" name="TextBox 3"/>
          <p:cNvSpPr txBox="1"/>
          <p:nvPr/>
        </p:nvSpPr>
        <p:spPr>
          <a:xfrm>
            <a:off x="0" y="0"/>
            <a:ext cx="335755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感悟人生</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214290"/>
            <a:ext cx="850109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en-US" altLang="zh-CN" sz="2000" b="1" smtClean="0">
                <a:solidFill>
                  <a:srgbClr val="000000"/>
                </a:solidFill>
              </a:rPr>
              <a:t>2.</a:t>
            </a:r>
            <a:r>
              <a:rPr lang="zh-CN" altLang="en-US" sz="2000" b="1" smtClean="0">
                <a:solidFill>
                  <a:srgbClr val="000000"/>
                </a:solidFill>
              </a:rPr>
              <a:t>孟子和卢梭都主张人性本善，其核心思想一样吗？请结合史料加以探究。</a:t>
            </a:r>
            <a:endParaRPr lang="en-US" altLang="zh-CN" sz="2000" b="1" smtClean="0">
              <a:solidFill>
                <a:srgbClr val="0000FF"/>
              </a:solidFill>
              <a:ea typeface="楷体_GB2312" pitchFamily="49" charset="-122"/>
            </a:endParaRPr>
          </a:p>
        </p:txBody>
      </p:sp>
      <p:sp>
        <p:nvSpPr>
          <p:cNvPr id="3" name="TextBox 2"/>
          <p:cNvSpPr txBox="1"/>
          <p:nvPr/>
        </p:nvSpPr>
        <p:spPr>
          <a:xfrm>
            <a:off x="0" y="1214422"/>
            <a:ext cx="8858280" cy="31700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smtClean="0"/>
              <a:t>既有相似点，也有区别。</a:t>
            </a:r>
            <a:endParaRPr lang="en-US" altLang="zh-CN" sz="2000" smtClean="0"/>
          </a:p>
          <a:p>
            <a:r>
              <a:rPr lang="zh-CN" altLang="en-US" sz="2000" smtClean="0"/>
              <a:t>孟子的性善论是一种有限定的性善论，强调了社会习得和对教育的依赖。它主要包括两个方面：一方面，孟子认为人性是指“仁义礼智信”之类的道德属性；另一方面，“我固有之”的“仁义礼智信”归根结底也是人类学习的结果。人性的善是人类学习的结果，是人类缓慢进化的结果。</a:t>
            </a:r>
            <a:endParaRPr lang="en-US" altLang="zh-CN" sz="2000" smtClean="0"/>
          </a:p>
          <a:p>
            <a:r>
              <a:rPr lang="zh-CN" altLang="en-US" sz="2000" smtClean="0"/>
              <a:t>卢梭同孟子一样，都认定教育与学习是人的必需，也是人的可能，教育与学习必须遵循人的内在需求，发扬人的自觉。卢梭强调，在人的天性中，包括两种先天存在的自然情感，即自爱心和怜悯心。卢梭认为，人类在出生的时候所没有的而在长大后所需要的东西，全都由教育赐予，而人的本性又是善良的，因此，只要能让人的本性得到自然发展，人就必然趋向于善。</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357126" y="1357298"/>
            <a:ext cx="8786874" cy="517064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defTabSz="1171575"/>
            <a:r>
              <a:rPr lang="zh-CN" altLang="en-US" sz="2400" b="1" smtClean="0">
                <a:solidFill>
                  <a:srgbClr val="000000"/>
                </a:solidFill>
              </a:rPr>
              <a:t>生活在大自然的怀抱里</a:t>
            </a:r>
            <a:endParaRPr lang="zh-CN" altLang="en-US" sz="2400" b="1" smtClean="0">
              <a:solidFill>
                <a:srgbClr val="000000"/>
              </a:solidFill>
            </a:endParaRPr>
          </a:p>
          <a:p>
            <a:pPr algn="ctr" defTabSz="1171575"/>
            <a:r>
              <a:rPr lang="en-US" altLang="zh-CN" smtClean="0">
                <a:solidFill>
                  <a:srgbClr val="000000"/>
                </a:solidFill>
              </a:rPr>
              <a:t>[</a:t>
            </a:r>
            <a:r>
              <a:rPr lang="zh-CN" altLang="en-US" smtClean="0">
                <a:solidFill>
                  <a:srgbClr val="000000"/>
                </a:solidFill>
              </a:rPr>
              <a:t>法</a:t>
            </a:r>
            <a:r>
              <a:rPr lang="en-US" altLang="zh-CN" smtClean="0">
                <a:solidFill>
                  <a:srgbClr val="000000"/>
                </a:solidFill>
              </a:rPr>
              <a:t>]</a:t>
            </a:r>
            <a:r>
              <a:rPr lang="zh-CN" altLang="en-US" smtClean="0">
                <a:solidFill>
                  <a:srgbClr val="000000"/>
                </a:solidFill>
              </a:rPr>
              <a:t>卢梭</a:t>
            </a:r>
            <a:endParaRPr lang="zh-CN" altLang="en-US" smtClean="0">
              <a:solidFill>
                <a:srgbClr val="000000"/>
              </a:solidFill>
            </a:endParaRPr>
          </a:p>
          <a:p>
            <a:pPr defTabSz="1171575"/>
            <a:r>
              <a:rPr lang="zh-CN" altLang="en-US" smtClean="0">
                <a:solidFill>
                  <a:srgbClr val="000000"/>
                </a:solidFill>
              </a:rPr>
              <a:t>　　为了到花园里看日出</a:t>
            </a:r>
            <a:r>
              <a:rPr lang="en-US" altLang="zh-CN" smtClean="0">
                <a:solidFill>
                  <a:srgbClr val="000000"/>
                </a:solidFill>
              </a:rPr>
              <a:t>,</a:t>
            </a:r>
            <a:r>
              <a:rPr lang="zh-CN" altLang="en-US" smtClean="0">
                <a:solidFill>
                  <a:srgbClr val="000000"/>
                </a:solidFill>
              </a:rPr>
              <a:t>我比太阳起得更早</a:t>
            </a:r>
            <a:r>
              <a:rPr lang="en-US" altLang="zh-CN" smtClean="0">
                <a:solidFill>
                  <a:srgbClr val="000000"/>
                </a:solidFill>
              </a:rPr>
              <a:t>;</a:t>
            </a:r>
            <a:r>
              <a:rPr lang="zh-CN" altLang="en-US" smtClean="0">
                <a:solidFill>
                  <a:srgbClr val="000000"/>
                </a:solidFill>
              </a:rPr>
              <a:t>如果这是一个晴天</a:t>
            </a:r>
            <a:r>
              <a:rPr lang="en-US" altLang="zh-CN" smtClean="0">
                <a:solidFill>
                  <a:srgbClr val="000000"/>
                </a:solidFill>
              </a:rPr>
              <a:t>,</a:t>
            </a:r>
            <a:r>
              <a:rPr lang="zh-CN" altLang="en-US" smtClean="0">
                <a:solidFill>
                  <a:srgbClr val="000000"/>
                </a:solidFill>
              </a:rPr>
              <a:t>我最殷切的</a:t>
            </a:r>
            <a:endParaRPr lang="zh-CN" altLang="en-US" smtClean="0">
              <a:solidFill>
                <a:srgbClr val="000000"/>
              </a:solidFill>
            </a:endParaRPr>
          </a:p>
          <a:p>
            <a:pPr defTabSz="1171575"/>
            <a:r>
              <a:rPr lang="zh-CN" altLang="en-US" smtClean="0">
                <a:solidFill>
                  <a:srgbClr val="000000"/>
                </a:solidFill>
              </a:rPr>
              <a:t>期望是不要有信件或访者扰乱这一天的宁静。我用上午的时间做各种杂事。</a:t>
            </a:r>
            <a:endParaRPr lang="zh-CN" altLang="en-US" smtClean="0">
              <a:solidFill>
                <a:srgbClr val="000000"/>
              </a:solidFill>
            </a:endParaRPr>
          </a:p>
          <a:p>
            <a:pPr defTabSz="1171575"/>
            <a:r>
              <a:rPr lang="zh-CN" altLang="en-US" smtClean="0">
                <a:solidFill>
                  <a:srgbClr val="000000"/>
                </a:solidFill>
              </a:rPr>
              <a:t>每件事都是我乐意完成的</a:t>
            </a:r>
            <a:r>
              <a:rPr lang="en-US" altLang="zh-CN" smtClean="0">
                <a:solidFill>
                  <a:srgbClr val="000000"/>
                </a:solidFill>
              </a:rPr>
              <a:t>,</a:t>
            </a:r>
            <a:r>
              <a:rPr lang="zh-CN" altLang="en-US" smtClean="0">
                <a:solidFill>
                  <a:srgbClr val="000000"/>
                </a:solidFill>
              </a:rPr>
              <a:t>因为这都不是非立即处理不可的急事</a:t>
            </a:r>
            <a:r>
              <a:rPr lang="en-US" altLang="zh-CN" smtClean="0">
                <a:solidFill>
                  <a:srgbClr val="000000"/>
                </a:solidFill>
              </a:rPr>
              <a:t>,</a:t>
            </a:r>
            <a:r>
              <a:rPr lang="zh-CN" altLang="en-US" smtClean="0">
                <a:solidFill>
                  <a:srgbClr val="000000"/>
                </a:solidFill>
              </a:rPr>
              <a:t>然后我匆忙</a:t>
            </a:r>
            <a:endParaRPr lang="zh-CN" altLang="en-US" smtClean="0">
              <a:solidFill>
                <a:srgbClr val="000000"/>
              </a:solidFill>
            </a:endParaRPr>
          </a:p>
          <a:p>
            <a:pPr defTabSz="1171575"/>
            <a:r>
              <a:rPr lang="zh-CN" altLang="en-US" smtClean="0">
                <a:solidFill>
                  <a:srgbClr val="000000"/>
                </a:solidFill>
              </a:rPr>
              <a:t>用膳</a:t>
            </a:r>
            <a:r>
              <a:rPr lang="en-US" altLang="zh-CN" smtClean="0">
                <a:solidFill>
                  <a:srgbClr val="000000"/>
                </a:solidFill>
              </a:rPr>
              <a:t>,</a:t>
            </a:r>
            <a:r>
              <a:rPr lang="zh-CN" altLang="en-US" smtClean="0">
                <a:solidFill>
                  <a:srgbClr val="000000"/>
                </a:solidFill>
              </a:rPr>
              <a:t>为的是躲避那些不受欢迎的访者</a:t>
            </a:r>
            <a:r>
              <a:rPr lang="en-US" altLang="zh-CN" smtClean="0">
                <a:solidFill>
                  <a:srgbClr val="000000"/>
                </a:solidFill>
              </a:rPr>
              <a:t>,</a:t>
            </a:r>
            <a:r>
              <a:rPr lang="zh-CN" altLang="en-US" smtClean="0">
                <a:solidFill>
                  <a:srgbClr val="000000"/>
                </a:solidFill>
              </a:rPr>
              <a:t>并且使自己有一个充裕的下午。即使</a:t>
            </a:r>
            <a:endParaRPr lang="zh-CN" altLang="en-US" smtClean="0">
              <a:solidFill>
                <a:srgbClr val="000000"/>
              </a:solidFill>
            </a:endParaRPr>
          </a:p>
          <a:p>
            <a:pPr defTabSz="1171575"/>
            <a:r>
              <a:rPr lang="zh-CN" altLang="en-US" smtClean="0">
                <a:solidFill>
                  <a:srgbClr val="000000"/>
                </a:solidFill>
              </a:rPr>
              <a:t>最炎热的日子</a:t>
            </a:r>
            <a:r>
              <a:rPr lang="en-US" altLang="zh-CN" smtClean="0">
                <a:solidFill>
                  <a:srgbClr val="000000"/>
                </a:solidFill>
              </a:rPr>
              <a:t>,</a:t>
            </a:r>
            <a:r>
              <a:rPr lang="zh-CN" altLang="en-US" smtClean="0">
                <a:solidFill>
                  <a:srgbClr val="000000"/>
                </a:solidFill>
              </a:rPr>
              <a:t>在中午一点钟前我就顶着烈日带着小狗芳夏特出发了。由于担</a:t>
            </a:r>
            <a:endParaRPr lang="zh-CN" altLang="en-US" smtClean="0">
              <a:solidFill>
                <a:srgbClr val="000000"/>
              </a:solidFill>
            </a:endParaRPr>
          </a:p>
          <a:p>
            <a:pPr defTabSz="1171575"/>
            <a:r>
              <a:rPr lang="zh-CN" altLang="en-US" smtClean="0">
                <a:solidFill>
                  <a:srgbClr val="000000"/>
                </a:solidFill>
              </a:rPr>
              <a:t>心不速之客会使我不能脱身</a:t>
            </a:r>
            <a:r>
              <a:rPr lang="en-US" altLang="zh-CN" smtClean="0">
                <a:solidFill>
                  <a:srgbClr val="000000"/>
                </a:solidFill>
              </a:rPr>
              <a:t>,</a:t>
            </a:r>
            <a:r>
              <a:rPr lang="zh-CN" altLang="en-US" smtClean="0">
                <a:solidFill>
                  <a:srgbClr val="000000"/>
                </a:solidFill>
              </a:rPr>
              <a:t>我加快了步伐。可是</a:t>
            </a:r>
            <a:r>
              <a:rPr lang="en-US" altLang="zh-CN" smtClean="0">
                <a:solidFill>
                  <a:srgbClr val="000000"/>
                </a:solidFill>
              </a:rPr>
              <a:t>,</a:t>
            </a:r>
            <a:r>
              <a:rPr lang="zh-CN" altLang="en-US" smtClean="0">
                <a:solidFill>
                  <a:srgbClr val="000000"/>
                </a:solidFill>
              </a:rPr>
              <a:t>一旦绕过一个拐角</a:t>
            </a:r>
            <a:r>
              <a:rPr lang="en-US" altLang="zh-CN" smtClean="0">
                <a:solidFill>
                  <a:srgbClr val="000000"/>
                </a:solidFill>
              </a:rPr>
              <a:t>,</a:t>
            </a:r>
            <a:r>
              <a:rPr lang="zh-CN" altLang="en-US" smtClean="0">
                <a:solidFill>
                  <a:srgbClr val="000000"/>
                </a:solidFill>
              </a:rPr>
              <a:t>我觉得</a:t>
            </a:r>
            <a:endParaRPr lang="zh-CN" altLang="en-US" smtClean="0">
              <a:solidFill>
                <a:srgbClr val="000000"/>
              </a:solidFill>
            </a:endParaRPr>
          </a:p>
          <a:p>
            <a:r>
              <a:rPr lang="zh-CN" altLang="en-US" smtClean="0">
                <a:solidFill>
                  <a:srgbClr val="000000"/>
                </a:solidFill>
              </a:rPr>
              <a:t>自己得救了</a:t>
            </a:r>
            <a:r>
              <a:rPr lang="en-US" altLang="zh-CN" smtClean="0">
                <a:solidFill>
                  <a:srgbClr val="000000"/>
                </a:solidFill>
              </a:rPr>
              <a:t>,</a:t>
            </a:r>
            <a:r>
              <a:rPr lang="zh-CN" altLang="en-US" smtClean="0">
                <a:solidFill>
                  <a:srgbClr val="000000"/>
                </a:solidFill>
              </a:rPr>
              <a:t>就激动而愉快地松了口气</a:t>
            </a:r>
            <a:r>
              <a:rPr lang="en-US" altLang="zh-CN" smtClean="0">
                <a:solidFill>
                  <a:srgbClr val="000000"/>
                </a:solidFill>
              </a:rPr>
              <a:t>,</a:t>
            </a:r>
            <a:r>
              <a:rPr lang="zh-CN" altLang="en-US" smtClean="0">
                <a:solidFill>
                  <a:srgbClr val="000000"/>
                </a:solidFill>
              </a:rPr>
              <a:t>自言自语说</a:t>
            </a:r>
            <a:r>
              <a:rPr lang="en-US" altLang="zh-CN" smtClean="0">
                <a:solidFill>
                  <a:srgbClr val="000000"/>
                </a:solidFill>
              </a:rPr>
              <a:t>:“</a:t>
            </a:r>
            <a:r>
              <a:rPr lang="zh-CN" altLang="en-US" smtClean="0">
                <a:solidFill>
                  <a:srgbClr val="000000"/>
                </a:solidFill>
              </a:rPr>
              <a:t>今天下午我是自己的主宰了</a:t>
            </a:r>
            <a:r>
              <a:rPr lang="en-US" altLang="zh-CN" smtClean="0">
                <a:solidFill>
                  <a:srgbClr val="000000"/>
                </a:solidFill>
              </a:rPr>
              <a:t>!”</a:t>
            </a:r>
            <a:r>
              <a:rPr lang="zh-CN" altLang="en-US" smtClean="0">
                <a:solidFill>
                  <a:srgbClr val="000000"/>
                </a:solidFill>
              </a:rPr>
              <a:t>接着</a:t>
            </a:r>
            <a:r>
              <a:rPr lang="en-US" altLang="zh-CN" smtClean="0">
                <a:solidFill>
                  <a:srgbClr val="000000"/>
                </a:solidFill>
              </a:rPr>
              <a:t>,</a:t>
            </a:r>
            <a:r>
              <a:rPr lang="zh-CN" altLang="en-US" smtClean="0">
                <a:solidFill>
                  <a:srgbClr val="000000"/>
                </a:solidFill>
              </a:rPr>
              <a:t>我迈着平静的步伐</a:t>
            </a:r>
            <a:r>
              <a:rPr lang="en-US" altLang="zh-CN" smtClean="0">
                <a:solidFill>
                  <a:srgbClr val="000000"/>
                </a:solidFill>
              </a:rPr>
              <a:t>,</a:t>
            </a:r>
            <a:r>
              <a:rPr lang="zh-CN" altLang="en-US" smtClean="0">
                <a:solidFill>
                  <a:srgbClr val="000000"/>
                </a:solidFill>
              </a:rPr>
              <a:t>到树林中去寻觅一个荒野的角落</a:t>
            </a:r>
            <a:r>
              <a:rPr lang="en-US" altLang="zh-CN" smtClean="0">
                <a:solidFill>
                  <a:srgbClr val="000000"/>
                </a:solidFill>
              </a:rPr>
              <a:t>,</a:t>
            </a:r>
            <a:r>
              <a:rPr lang="zh-CN" altLang="en-US" smtClean="0">
                <a:solidFill>
                  <a:srgbClr val="000000"/>
                </a:solidFill>
              </a:rPr>
              <a:t>一个人迹不至因而没有任何奴役和统治印记的荒野的角落</a:t>
            </a:r>
            <a:r>
              <a:rPr lang="en-US" altLang="zh-CN" smtClean="0">
                <a:solidFill>
                  <a:srgbClr val="000000"/>
                </a:solidFill>
              </a:rPr>
              <a:t>,</a:t>
            </a:r>
            <a:r>
              <a:rPr lang="zh-CN" altLang="en-US" smtClean="0">
                <a:solidFill>
                  <a:srgbClr val="000000"/>
                </a:solidFill>
              </a:rPr>
              <a:t>一个我相信在我之前从未有人到过的幽静的角落</a:t>
            </a:r>
            <a:r>
              <a:rPr lang="en-US" altLang="zh-CN" smtClean="0">
                <a:solidFill>
                  <a:srgbClr val="000000"/>
                </a:solidFill>
              </a:rPr>
              <a:t>,</a:t>
            </a:r>
            <a:r>
              <a:rPr lang="zh-CN" altLang="en-US" smtClean="0">
                <a:solidFill>
                  <a:srgbClr val="000000"/>
                </a:solidFill>
              </a:rPr>
              <a:t>那儿不会有令人厌恶的第三者跑来横隔在大自然和我之间。那儿</a:t>
            </a:r>
            <a:r>
              <a:rPr lang="en-US" altLang="zh-CN" smtClean="0">
                <a:solidFill>
                  <a:srgbClr val="000000"/>
                </a:solidFill>
              </a:rPr>
              <a:t>,</a:t>
            </a:r>
            <a:r>
              <a:rPr lang="zh-CN" altLang="en-US" smtClean="0">
                <a:solidFill>
                  <a:srgbClr val="000000"/>
                </a:solidFill>
              </a:rPr>
              <a:t>大自然在我眼前展开一幅永远清新的华丽的图景。金色的燃料木、紫红的欧石南非常繁茂</a:t>
            </a:r>
            <a:r>
              <a:rPr lang="en-US" altLang="zh-CN" smtClean="0">
                <a:solidFill>
                  <a:srgbClr val="000000"/>
                </a:solidFill>
              </a:rPr>
              <a:t>,</a:t>
            </a:r>
            <a:r>
              <a:rPr lang="zh-CN" altLang="en-US" smtClean="0">
                <a:solidFill>
                  <a:srgbClr val="000000"/>
                </a:solidFill>
              </a:rPr>
              <a:t>给我深刻的印象</a:t>
            </a:r>
            <a:r>
              <a:rPr lang="en-US" altLang="zh-CN" smtClean="0">
                <a:solidFill>
                  <a:srgbClr val="000000"/>
                </a:solidFill>
              </a:rPr>
              <a:t>,</a:t>
            </a:r>
            <a:r>
              <a:rPr lang="zh-CN" altLang="en-US" smtClean="0">
                <a:solidFill>
                  <a:srgbClr val="000000"/>
                </a:solidFill>
              </a:rPr>
              <a:t>使我欣悦</a:t>
            </a:r>
            <a:r>
              <a:rPr lang="en-US" altLang="zh-CN" smtClean="0">
                <a:solidFill>
                  <a:srgbClr val="000000"/>
                </a:solidFill>
              </a:rPr>
              <a:t>;</a:t>
            </a:r>
            <a:r>
              <a:rPr lang="zh-CN" altLang="en-US" smtClean="0">
                <a:solidFill>
                  <a:srgbClr val="000000"/>
                </a:solidFill>
              </a:rPr>
              <a:t>我头上树木的宏伟、我四周灌木的纤丽、我脚下花草的惊人的纷繁使我眼花缭乱</a:t>
            </a:r>
            <a:r>
              <a:rPr lang="en-US" altLang="zh-CN" smtClean="0">
                <a:solidFill>
                  <a:srgbClr val="000000"/>
                </a:solidFill>
              </a:rPr>
              <a:t>,</a:t>
            </a:r>
            <a:r>
              <a:rPr lang="zh-CN" altLang="en-US" smtClean="0">
                <a:solidFill>
                  <a:srgbClr val="000000"/>
                </a:solidFill>
              </a:rPr>
              <a:t>不知道应该观赏还是赞叹</a:t>
            </a:r>
            <a:r>
              <a:rPr lang="en-US" altLang="zh-CN" smtClean="0">
                <a:solidFill>
                  <a:srgbClr val="000000"/>
                </a:solidFill>
              </a:rPr>
              <a:t>:</a:t>
            </a:r>
            <a:r>
              <a:rPr lang="zh-CN" altLang="en-US" smtClean="0">
                <a:solidFill>
                  <a:srgbClr val="000000"/>
                </a:solidFill>
              </a:rPr>
              <a:t>这么多美好的东西竞相吸引我的注意力</a:t>
            </a:r>
            <a:r>
              <a:rPr lang="en-US" altLang="zh-CN" smtClean="0">
                <a:solidFill>
                  <a:srgbClr val="000000"/>
                </a:solidFill>
              </a:rPr>
              <a:t>,</a:t>
            </a:r>
            <a:r>
              <a:rPr lang="zh-CN" altLang="en-US" smtClean="0">
                <a:solidFill>
                  <a:srgbClr val="000000"/>
                </a:solidFill>
              </a:rPr>
              <a:t>使我在它们面前留步</a:t>
            </a:r>
            <a:r>
              <a:rPr lang="en-US" altLang="zh-CN" smtClean="0">
                <a:solidFill>
                  <a:srgbClr val="000000"/>
                </a:solidFill>
              </a:rPr>
              <a:t>,</a:t>
            </a:r>
            <a:r>
              <a:rPr lang="zh-CN" altLang="en-US" smtClean="0">
                <a:solidFill>
                  <a:srgbClr val="000000"/>
                </a:solidFill>
              </a:rPr>
              <a:t>从而助长我懒惰和爱空想的习气</a:t>
            </a:r>
            <a:r>
              <a:rPr lang="en-US" altLang="zh-CN" smtClean="0">
                <a:solidFill>
                  <a:srgbClr val="000000"/>
                </a:solidFill>
              </a:rPr>
              <a:t>,</a:t>
            </a:r>
            <a:r>
              <a:rPr lang="zh-CN" altLang="en-US" smtClean="0">
                <a:solidFill>
                  <a:srgbClr val="000000"/>
                </a:solidFill>
              </a:rPr>
              <a:t>使我常常想</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全身辉煌的所罗门也无法同它们当中任何一个相比。”</a:t>
            </a:r>
            <a:endParaRPr lang="zh-CN" altLang="en-US" smtClean="0">
              <a:solidFill>
                <a:srgbClr val="000000"/>
              </a:solidFill>
            </a:endParaRPr>
          </a:p>
          <a:p>
            <a:endParaRPr lang="zh-CN" altLang="en-US"/>
          </a:p>
        </p:txBody>
      </p:sp>
      <p:sp>
        <p:nvSpPr>
          <p:cNvPr id="4" name="TextBox 3"/>
          <p:cNvSpPr txBox="1"/>
          <p:nvPr/>
        </p:nvSpPr>
        <p:spPr>
          <a:xfrm>
            <a:off x="500034" y="285728"/>
            <a:ext cx="35719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拓展阅读</a:t>
            </a:r>
            <a:endParaRPr lang="zh-CN" altLang="en-US" sz="2800" b="1"/>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618630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zh-CN" altLang="en-US" smtClean="0">
                <a:solidFill>
                  <a:srgbClr val="000000"/>
                </a:solidFill>
              </a:rPr>
              <a:t>我的想象不会让如此美好的土地长久渺无人烟。我按自己的意愿在那儿</a:t>
            </a:r>
            <a:endParaRPr lang="zh-CN" altLang="en-US" smtClean="0">
              <a:solidFill>
                <a:srgbClr val="000000"/>
              </a:solidFill>
            </a:endParaRPr>
          </a:p>
          <a:p>
            <a:pPr defTabSz="1171575"/>
            <a:r>
              <a:rPr lang="zh-CN" altLang="en-US" smtClean="0">
                <a:solidFill>
                  <a:srgbClr val="000000"/>
                </a:solidFill>
              </a:rPr>
              <a:t>立即安排了居民</a:t>
            </a:r>
            <a:r>
              <a:rPr lang="en-US" altLang="zh-CN" smtClean="0">
                <a:solidFill>
                  <a:srgbClr val="000000"/>
                </a:solidFill>
              </a:rPr>
              <a:t>,</a:t>
            </a:r>
            <a:r>
              <a:rPr lang="zh-CN" altLang="en-US" smtClean="0">
                <a:solidFill>
                  <a:srgbClr val="000000"/>
                </a:solidFill>
              </a:rPr>
              <a:t>我把舆论、偏见和所有虚假的感情远远驱走</a:t>
            </a:r>
            <a:r>
              <a:rPr lang="en-US" altLang="zh-CN" smtClean="0">
                <a:solidFill>
                  <a:srgbClr val="000000"/>
                </a:solidFill>
              </a:rPr>
              <a:t>,</a:t>
            </a:r>
            <a:r>
              <a:rPr lang="zh-CN" altLang="en-US" smtClean="0">
                <a:solidFill>
                  <a:srgbClr val="000000"/>
                </a:solidFill>
              </a:rPr>
              <a:t>使那些配享受</a:t>
            </a:r>
            <a:endParaRPr lang="zh-CN" altLang="en-US" smtClean="0">
              <a:solidFill>
                <a:srgbClr val="000000"/>
              </a:solidFill>
            </a:endParaRPr>
          </a:p>
          <a:p>
            <a:pPr defTabSz="1171575"/>
            <a:r>
              <a:rPr lang="zh-CN" altLang="en-US" smtClean="0">
                <a:solidFill>
                  <a:srgbClr val="000000"/>
                </a:solidFill>
              </a:rPr>
              <a:t>如此佳境的人迁进这大自然的乐园。我将把他们组成一个亲切的社会</a:t>
            </a:r>
            <a:r>
              <a:rPr lang="en-US" altLang="zh-CN" smtClean="0">
                <a:solidFill>
                  <a:srgbClr val="000000"/>
                </a:solidFill>
              </a:rPr>
              <a:t>,</a:t>
            </a:r>
            <a:r>
              <a:rPr lang="zh-CN" altLang="en-US" smtClean="0">
                <a:solidFill>
                  <a:srgbClr val="000000"/>
                </a:solidFill>
              </a:rPr>
              <a:t>而我相</a:t>
            </a:r>
            <a:endParaRPr lang="zh-CN" altLang="en-US" smtClean="0">
              <a:solidFill>
                <a:srgbClr val="000000"/>
              </a:solidFill>
            </a:endParaRPr>
          </a:p>
          <a:p>
            <a:pPr defTabSz="1171575"/>
            <a:r>
              <a:rPr lang="zh-CN" altLang="en-US" smtClean="0">
                <a:solidFill>
                  <a:srgbClr val="000000"/>
                </a:solidFill>
              </a:rPr>
              <a:t>信自己并非其中不相称的成员。我按照自己的喜好建造一个黄金的世纪</a:t>
            </a:r>
            <a:r>
              <a:rPr lang="en-US" altLang="zh-CN" smtClean="0">
                <a:solidFill>
                  <a:srgbClr val="000000"/>
                </a:solidFill>
              </a:rPr>
              <a:t>,</a:t>
            </a:r>
            <a:r>
              <a:rPr lang="zh-CN" altLang="en-US" smtClean="0">
                <a:solidFill>
                  <a:srgbClr val="000000"/>
                </a:solidFill>
              </a:rPr>
              <a:t>并用</a:t>
            </a:r>
            <a:endParaRPr lang="zh-CN" altLang="en-US" smtClean="0">
              <a:solidFill>
                <a:srgbClr val="000000"/>
              </a:solidFill>
            </a:endParaRPr>
          </a:p>
          <a:p>
            <a:pPr defTabSz="1171575"/>
            <a:r>
              <a:rPr lang="zh-CN" altLang="en-US" smtClean="0">
                <a:solidFill>
                  <a:srgbClr val="000000"/>
                </a:solidFill>
              </a:rPr>
              <a:t>那些我经历过的给我留下甜美记忆的情景和我的心灵还在憧憬的情境充实这</a:t>
            </a:r>
            <a:endParaRPr lang="zh-CN" altLang="en-US" smtClean="0">
              <a:solidFill>
                <a:srgbClr val="000000"/>
              </a:solidFill>
            </a:endParaRPr>
          </a:p>
          <a:p>
            <a:pPr defTabSz="1171575"/>
            <a:r>
              <a:rPr lang="zh-CN" altLang="en-US" smtClean="0">
                <a:solidFill>
                  <a:srgbClr val="000000"/>
                </a:solidFill>
              </a:rPr>
              <a:t>美好的生活。我多么神往人类真正的快乐</a:t>
            </a:r>
            <a:r>
              <a:rPr lang="en-US" altLang="zh-CN" smtClean="0">
                <a:solidFill>
                  <a:srgbClr val="000000"/>
                </a:solidFill>
              </a:rPr>
              <a:t>,</a:t>
            </a:r>
            <a:r>
              <a:rPr lang="zh-CN" altLang="en-US" smtClean="0">
                <a:solidFill>
                  <a:srgbClr val="000000"/>
                </a:solidFill>
              </a:rPr>
              <a:t>如此甜美、如此纯洁</a:t>
            </a:r>
            <a:r>
              <a:rPr lang="en-US" altLang="zh-CN" smtClean="0">
                <a:solidFill>
                  <a:srgbClr val="000000"/>
                </a:solidFill>
              </a:rPr>
              <a:t>,</a:t>
            </a:r>
            <a:r>
              <a:rPr lang="zh-CN" altLang="en-US" smtClean="0">
                <a:solidFill>
                  <a:srgbClr val="000000"/>
                </a:solidFill>
              </a:rPr>
              <a:t>但如今已经</a:t>
            </a:r>
            <a:endParaRPr lang="zh-CN" altLang="en-US" smtClean="0">
              <a:solidFill>
                <a:srgbClr val="000000"/>
              </a:solidFill>
            </a:endParaRPr>
          </a:p>
          <a:p>
            <a:pPr defTabSz="1171575"/>
            <a:r>
              <a:rPr lang="zh-CN" altLang="en-US" smtClean="0">
                <a:solidFill>
                  <a:srgbClr val="000000"/>
                </a:solidFill>
              </a:rPr>
              <a:t>远离人类的快乐。甚至每当念及此</a:t>
            </a:r>
            <a:r>
              <a:rPr lang="en-US" altLang="zh-CN" smtClean="0">
                <a:solidFill>
                  <a:srgbClr val="000000"/>
                </a:solidFill>
              </a:rPr>
              <a:t>,</a:t>
            </a:r>
            <a:r>
              <a:rPr lang="zh-CN" altLang="en-US" smtClean="0">
                <a:solidFill>
                  <a:srgbClr val="000000"/>
                </a:solidFill>
              </a:rPr>
              <a:t>我的眼泪就夺眶而出</a:t>
            </a:r>
            <a:r>
              <a:rPr lang="en-US" altLang="zh-CN" smtClean="0">
                <a:solidFill>
                  <a:srgbClr val="000000"/>
                </a:solidFill>
              </a:rPr>
              <a:t>!</a:t>
            </a:r>
            <a:r>
              <a:rPr lang="zh-CN" altLang="en-US" smtClean="0">
                <a:solidFill>
                  <a:srgbClr val="000000"/>
                </a:solidFill>
              </a:rPr>
              <a:t>啊</a:t>
            </a:r>
            <a:r>
              <a:rPr lang="en-US" altLang="zh-CN" smtClean="0">
                <a:solidFill>
                  <a:srgbClr val="000000"/>
                </a:solidFill>
              </a:rPr>
              <a:t>!</a:t>
            </a:r>
            <a:r>
              <a:rPr lang="zh-CN" altLang="en-US" smtClean="0">
                <a:solidFill>
                  <a:srgbClr val="000000"/>
                </a:solidFill>
              </a:rPr>
              <a:t>这个时刻</a:t>
            </a:r>
            <a:r>
              <a:rPr lang="en-US" altLang="zh-CN" smtClean="0">
                <a:solidFill>
                  <a:srgbClr val="000000"/>
                </a:solidFill>
              </a:rPr>
              <a:t>,</a:t>
            </a:r>
            <a:r>
              <a:rPr lang="zh-CN" altLang="en-US" smtClean="0">
                <a:solidFill>
                  <a:srgbClr val="000000"/>
                </a:solidFill>
              </a:rPr>
              <a:t>如果</a:t>
            </a:r>
            <a:endParaRPr lang="zh-CN" altLang="en-US" smtClean="0">
              <a:solidFill>
                <a:srgbClr val="000000"/>
              </a:solidFill>
            </a:endParaRPr>
          </a:p>
          <a:p>
            <a:pPr defTabSz="1171575"/>
            <a:r>
              <a:rPr lang="zh-CN" altLang="en-US" smtClean="0">
                <a:solidFill>
                  <a:srgbClr val="000000"/>
                </a:solidFill>
              </a:rPr>
              <a:t>有关巴黎、我的世纪、我这个作家的卑微的虚荣心的念头扰乱我的遐想</a:t>
            </a:r>
            <a:r>
              <a:rPr lang="en-US" altLang="zh-CN" smtClean="0">
                <a:solidFill>
                  <a:srgbClr val="000000"/>
                </a:solidFill>
              </a:rPr>
              <a:t>,</a:t>
            </a:r>
            <a:r>
              <a:rPr lang="zh-CN" altLang="en-US" smtClean="0">
                <a:solidFill>
                  <a:srgbClr val="000000"/>
                </a:solidFill>
              </a:rPr>
              <a:t>我就</a:t>
            </a:r>
            <a:endParaRPr lang="zh-CN" altLang="en-US" smtClean="0">
              <a:solidFill>
                <a:srgbClr val="000000"/>
              </a:solidFill>
            </a:endParaRPr>
          </a:p>
          <a:p>
            <a:pPr defTabSz="1171575"/>
            <a:r>
              <a:rPr lang="zh-CN" altLang="en-US" smtClean="0">
                <a:solidFill>
                  <a:srgbClr val="000000"/>
                </a:solidFill>
              </a:rPr>
              <a:t>怀着无比的轻蔑立即将它们赶走</a:t>
            </a:r>
            <a:r>
              <a:rPr lang="en-US" altLang="zh-CN" smtClean="0">
                <a:solidFill>
                  <a:srgbClr val="000000"/>
                </a:solidFill>
              </a:rPr>
              <a:t>,</a:t>
            </a:r>
            <a:r>
              <a:rPr lang="zh-CN" altLang="en-US" smtClean="0">
                <a:solidFill>
                  <a:srgbClr val="000000"/>
                </a:solidFill>
              </a:rPr>
              <a:t>使我能够专心陶醉于这些充溢我心灵的美妙</a:t>
            </a:r>
            <a:endParaRPr lang="zh-CN" altLang="en-US" smtClean="0">
              <a:solidFill>
                <a:srgbClr val="000000"/>
              </a:solidFill>
            </a:endParaRPr>
          </a:p>
          <a:p>
            <a:r>
              <a:rPr lang="zh-CN" altLang="en-US" smtClean="0">
                <a:solidFill>
                  <a:srgbClr val="000000"/>
                </a:solidFill>
              </a:rPr>
              <a:t>的感情</a:t>
            </a:r>
            <a:r>
              <a:rPr lang="en-US" altLang="zh-CN" smtClean="0">
                <a:solidFill>
                  <a:srgbClr val="000000"/>
                </a:solidFill>
              </a:rPr>
              <a:t>!</a:t>
            </a:r>
            <a:r>
              <a:rPr lang="zh-CN" altLang="en-US" smtClean="0">
                <a:solidFill>
                  <a:srgbClr val="000000"/>
                </a:solidFill>
              </a:rPr>
              <a:t>然而</a:t>
            </a:r>
            <a:r>
              <a:rPr lang="en-US" altLang="zh-CN" smtClean="0">
                <a:solidFill>
                  <a:srgbClr val="000000"/>
                </a:solidFill>
              </a:rPr>
              <a:t>,</a:t>
            </a:r>
            <a:r>
              <a:rPr lang="zh-CN" altLang="en-US" smtClean="0">
                <a:solidFill>
                  <a:srgbClr val="000000"/>
                </a:solidFill>
              </a:rPr>
              <a:t>在遐想中</a:t>
            </a:r>
            <a:r>
              <a:rPr lang="en-US" altLang="zh-CN" smtClean="0">
                <a:solidFill>
                  <a:srgbClr val="000000"/>
                </a:solidFill>
              </a:rPr>
              <a:t>,</a:t>
            </a:r>
            <a:r>
              <a:rPr lang="zh-CN" altLang="en-US" smtClean="0">
                <a:solidFill>
                  <a:srgbClr val="000000"/>
                </a:solidFill>
              </a:rPr>
              <a:t>我承认</a:t>
            </a:r>
            <a:r>
              <a:rPr lang="en-US" altLang="zh-CN" smtClean="0">
                <a:solidFill>
                  <a:srgbClr val="000000"/>
                </a:solidFill>
              </a:rPr>
              <a:t>,</a:t>
            </a:r>
            <a:r>
              <a:rPr lang="zh-CN" altLang="en-US" smtClean="0">
                <a:solidFill>
                  <a:srgbClr val="000000"/>
                </a:solidFill>
              </a:rPr>
              <a:t>我幻想的虚无有时会突然使我的心灵感到痛苦。甚至即使我所有的梦想变成现实</a:t>
            </a:r>
            <a:r>
              <a:rPr lang="en-US" altLang="zh-CN" smtClean="0">
                <a:solidFill>
                  <a:srgbClr val="000000"/>
                </a:solidFill>
              </a:rPr>
              <a:t>,</a:t>
            </a:r>
            <a:r>
              <a:rPr lang="zh-CN" altLang="en-US" smtClean="0">
                <a:solidFill>
                  <a:srgbClr val="000000"/>
                </a:solidFill>
              </a:rPr>
              <a:t>我也不会感到满足</a:t>
            </a:r>
            <a:r>
              <a:rPr lang="en-US" altLang="zh-CN" smtClean="0">
                <a:solidFill>
                  <a:srgbClr val="000000"/>
                </a:solidFill>
              </a:rPr>
              <a:t>:</a:t>
            </a:r>
            <a:r>
              <a:rPr lang="zh-CN" altLang="en-US" smtClean="0">
                <a:solidFill>
                  <a:srgbClr val="000000"/>
                </a:solidFill>
              </a:rPr>
              <a:t>我还会有新的梦想、新的期望、新的憧憬。我觉得我身上有一种没有什么东西能够填满的无法解释的空虚</a:t>
            </a:r>
            <a:r>
              <a:rPr lang="en-US" altLang="zh-CN" smtClean="0">
                <a:solidFill>
                  <a:srgbClr val="000000"/>
                </a:solidFill>
              </a:rPr>
              <a:t>,</a:t>
            </a:r>
            <a:r>
              <a:rPr lang="zh-CN" altLang="en-US" smtClean="0">
                <a:solidFill>
                  <a:srgbClr val="000000"/>
                </a:solidFill>
              </a:rPr>
              <a:t>有一种虽然我无法阐明</a:t>
            </a:r>
            <a:r>
              <a:rPr lang="en-US" altLang="zh-CN" smtClean="0">
                <a:solidFill>
                  <a:srgbClr val="000000"/>
                </a:solidFill>
              </a:rPr>
              <a:t>,</a:t>
            </a:r>
            <a:r>
              <a:rPr lang="zh-CN" altLang="en-US" smtClean="0">
                <a:solidFill>
                  <a:srgbClr val="000000"/>
                </a:solidFill>
              </a:rPr>
              <a:t>但我感到需要的对某种其他快乐的向往。然而</a:t>
            </a:r>
            <a:r>
              <a:rPr lang="en-US" altLang="zh-CN" smtClean="0">
                <a:solidFill>
                  <a:srgbClr val="000000"/>
                </a:solidFill>
              </a:rPr>
              <a:t>,</a:t>
            </a:r>
            <a:r>
              <a:rPr lang="zh-CN" altLang="en-US" smtClean="0">
                <a:solidFill>
                  <a:srgbClr val="000000"/>
                </a:solidFill>
              </a:rPr>
              <a:t>先生</a:t>
            </a:r>
            <a:r>
              <a:rPr lang="en-US" altLang="zh-CN" smtClean="0">
                <a:solidFill>
                  <a:srgbClr val="000000"/>
                </a:solidFill>
              </a:rPr>
              <a:t>,</a:t>
            </a:r>
            <a:r>
              <a:rPr lang="zh-CN" altLang="en-US" smtClean="0">
                <a:solidFill>
                  <a:srgbClr val="000000"/>
                </a:solidFill>
              </a:rPr>
              <a:t>甚至这种向往也是一种快乐</a:t>
            </a:r>
            <a:r>
              <a:rPr lang="en-US" altLang="zh-CN" smtClean="0">
                <a:solidFill>
                  <a:srgbClr val="000000"/>
                </a:solidFill>
              </a:rPr>
              <a:t>,</a:t>
            </a:r>
            <a:r>
              <a:rPr lang="zh-CN" altLang="en-US" smtClean="0">
                <a:solidFill>
                  <a:srgbClr val="000000"/>
                </a:solidFill>
              </a:rPr>
              <a:t>因为我由此充满了一种强烈的感情和一种迷人的感伤</a:t>
            </a:r>
            <a:r>
              <a:rPr lang="en-US" altLang="zh-CN" smtClean="0">
                <a:solidFill>
                  <a:srgbClr val="000000"/>
                </a:solidFill>
              </a:rPr>
              <a:t>——</a:t>
            </a:r>
            <a:r>
              <a:rPr lang="zh-CN" altLang="en-US" smtClean="0">
                <a:solidFill>
                  <a:srgbClr val="000000"/>
                </a:solidFill>
              </a:rPr>
              <a:t>而这都是我不愿意舍弃的东西。</a:t>
            </a:r>
            <a:endParaRPr lang="zh-CN" altLang="en-US" smtClean="0">
              <a:solidFill>
                <a:srgbClr val="000000"/>
              </a:solidFill>
            </a:endParaRPr>
          </a:p>
          <a:p>
            <a:r>
              <a:rPr lang="zh-CN" altLang="en-US" smtClean="0">
                <a:solidFill>
                  <a:srgbClr val="000000"/>
                </a:solidFill>
              </a:rPr>
              <a:t>我立即将我的思想从低处升高</a:t>
            </a:r>
            <a:r>
              <a:rPr lang="en-US" altLang="zh-CN" smtClean="0">
                <a:solidFill>
                  <a:srgbClr val="000000"/>
                </a:solidFill>
              </a:rPr>
              <a:t>,</a:t>
            </a:r>
            <a:r>
              <a:rPr lang="zh-CN" altLang="en-US" smtClean="0">
                <a:solidFill>
                  <a:srgbClr val="000000"/>
                </a:solidFill>
              </a:rPr>
              <a:t>转向自然界所有的生命</a:t>
            </a:r>
            <a:r>
              <a:rPr lang="en-US" altLang="zh-CN" smtClean="0">
                <a:solidFill>
                  <a:srgbClr val="000000"/>
                </a:solidFill>
              </a:rPr>
              <a:t>,</a:t>
            </a:r>
            <a:r>
              <a:rPr lang="zh-CN" altLang="en-US" smtClean="0">
                <a:solidFill>
                  <a:srgbClr val="000000"/>
                </a:solidFill>
              </a:rPr>
              <a:t>转向事物普遍的体系</a:t>
            </a:r>
            <a:r>
              <a:rPr lang="en-US" altLang="zh-CN" smtClean="0">
                <a:solidFill>
                  <a:srgbClr val="000000"/>
                </a:solidFill>
              </a:rPr>
              <a:t>,</a:t>
            </a:r>
            <a:r>
              <a:rPr lang="zh-CN" altLang="en-US" smtClean="0">
                <a:solidFill>
                  <a:srgbClr val="000000"/>
                </a:solidFill>
              </a:rPr>
              <a:t>转向主宰一切的不可思议的上帝。此刻我的心灵迷失在大千世界里</a:t>
            </a:r>
            <a:r>
              <a:rPr lang="en-US" altLang="zh-CN" smtClean="0">
                <a:solidFill>
                  <a:srgbClr val="000000"/>
                </a:solidFill>
              </a:rPr>
              <a:t>,</a:t>
            </a:r>
            <a:r>
              <a:rPr lang="zh-CN" altLang="en-US" smtClean="0">
                <a:solidFill>
                  <a:srgbClr val="000000"/>
                </a:solidFill>
              </a:rPr>
              <a:t>我停止思维</a:t>
            </a:r>
            <a:r>
              <a:rPr lang="en-US" altLang="zh-CN" smtClean="0">
                <a:solidFill>
                  <a:srgbClr val="000000"/>
                </a:solidFill>
              </a:rPr>
              <a:t>,</a:t>
            </a:r>
            <a:r>
              <a:rPr lang="zh-CN" altLang="en-US" smtClean="0">
                <a:solidFill>
                  <a:srgbClr val="000000"/>
                </a:solidFill>
              </a:rPr>
              <a:t>我停止冥想</a:t>
            </a:r>
            <a:r>
              <a:rPr lang="en-US" altLang="zh-CN" smtClean="0">
                <a:solidFill>
                  <a:srgbClr val="000000"/>
                </a:solidFill>
              </a:rPr>
              <a:t>,</a:t>
            </a:r>
            <a:r>
              <a:rPr lang="zh-CN" altLang="en-US" smtClean="0">
                <a:solidFill>
                  <a:srgbClr val="000000"/>
                </a:solidFill>
              </a:rPr>
              <a:t>我停止哲学的推理</a:t>
            </a:r>
            <a:r>
              <a:rPr lang="en-US" altLang="zh-CN" smtClean="0">
                <a:solidFill>
                  <a:srgbClr val="000000"/>
                </a:solidFill>
              </a:rPr>
              <a:t>;</a:t>
            </a:r>
            <a:r>
              <a:rPr lang="zh-CN" altLang="en-US" smtClean="0">
                <a:solidFill>
                  <a:srgbClr val="000000"/>
                </a:solidFill>
              </a:rPr>
              <a:t>我怀着快感</a:t>
            </a:r>
            <a:r>
              <a:rPr lang="en-US" altLang="zh-CN" smtClean="0">
                <a:solidFill>
                  <a:srgbClr val="000000"/>
                </a:solidFill>
              </a:rPr>
              <a:t>,</a:t>
            </a:r>
            <a:r>
              <a:rPr lang="zh-CN" altLang="en-US" smtClean="0">
                <a:solidFill>
                  <a:srgbClr val="000000"/>
                </a:solidFill>
              </a:rPr>
              <a:t>感到肩负着宇宙的重压。我陶醉于这些伟大观念的混杂</a:t>
            </a:r>
            <a:r>
              <a:rPr lang="en-US" altLang="zh-CN" smtClean="0">
                <a:solidFill>
                  <a:srgbClr val="000000"/>
                </a:solidFill>
              </a:rPr>
              <a:t>,</a:t>
            </a:r>
            <a:r>
              <a:rPr lang="zh-CN" altLang="en-US" smtClean="0">
                <a:solidFill>
                  <a:srgbClr val="000000"/>
                </a:solidFill>
              </a:rPr>
              <a:t>我喜欢任由我的想象在空间驰骋</a:t>
            </a:r>
            <a:r>
              <a:rPr lang="en-US" altLang="zh-CN" smtClean="0">
                <a:solidFill>
                  <a:srgbClr val="000000"/>
                </a:solidFill>
              </a:rPr>
              <a:t>;</a:t>
            </a:r>
            <a:r>
              <a:rPr lang="zh-CN" altLang="en-US" smtClean="0">
                <a:solidFill>
                  <a:srgbClr val="000000"/>
                </a:solidFill>
              </a:rPr>
              <a:t>我禁锢在生命的疆界内的心灵感到这儿过分狭窄</a:t>
            </a:r>
            <a:r>
              <a:rPr lang="en-US" altLang="zh-CN" smtClean="0">
                <a:solidFill>
                  <a:srgbClr val="000000"/>
                </a:solidFill>
              </a:rPr>
              <a:t>,</a:t>
            </a:r>
            <a:r>
              <a:rPr lang="zh-CN" altLang="en-US" smtClean="0">
                <a:solidFill>
                  <a:srgbClr val="000000"/>
                </a:solidFill>
              </a:rPr>
              <a:t>我在天地间感到窒息</a:t>
            </a:r>
            <a:r>
              <a:rPr lang="en-US" altLang="zh-CN" smtClean="0">
                <a:solidFill>
                  <a:srgbClr val="000000"/>
                </a:solidFill>
              </a:rPr>
              <a:t>,</a:t>
            </a:r>
            <a:r>
              <a:rPr lang="zh-CN" altLang="en-US" smtClean="0">
                <a:solidFill>
                  <a:srgbClr val="000000"/>
                </a:solidFill>
              </a:rPr>
              <a:t>我希望投身到一个无限的世界中去。我相信</a:t>
            </a:r>
            <a:r>
              <a:rPr lang="en-US" altLang="zh-CN" smtClean="0">
                <a:solidFill>
                  <a:srgbClr val="000000"/>
                </a:solidFill>
              </a:rPr>
              <a:t>,</a:t>
            </a:r>
            <a:r>
              <a:rPr lang="zh-CN" altLang="en-US" smtClean="0">
                <a:solidFill>
                  <a:srgbClr val="000000"/>
                </a:solidFill>
              </a:rPr>
              <a:t>如果我能够洞悉大自然所有的奥秘。我也许不会体会这种令人惊异的心醉神迷</a:t>
            </a:r>
            <a:r>
              <a:rPr lang="en-US" altLang="zh-CN" smtClean="0">
                <a:solidFill>
                  <a:srgbClr val="000000"/>
                </a:solidFill>
              </a:rPr>
              <a:t>,</a:t>
            </a:r>
            <a:r>
              <a:rPr lang="zh-CN" altLang="en-US" smtClean="0">
                <a:solidFill>
                  <a:srgbClr val="000000"/>
                </a:solidFill>
              </a:rPr>
              <a:t>而处在一种没有那么甜美的状态里</a:t>
            </a:r>
            <a:r>
              <a:rPr lang="en-US" altLang="zh-CN" smtClean="0">
                <a:solidFill>
                  <a:srgbClr val="000000"/>
                </a:solidFill>
              </a:rPr>
              <a:t>;</a:t>
            </a:r>
            <a:r>
              <a:rPr lang="zh-CN" altLang="en-US" smtClean="0">
                <a:solidFill>
                  <a:srgbClr val="000000"/>
                </a:solidFill>
              </a:rPr>
              <a:t>我的心灵所沉湎的这种出神入化的佳境使我在亢奋激动中有时高声呼唤</a:t>
            </a:r>
            <a:r>
              <a:rPr lang="en-US" altLang="zh-CN" smtClean="0">
                <a:solidFill>
                  <a:srgbClr val="000000"/>
                </a:solidFill>
              </a:rPr>
              <a:t>:“</a:t>
            </a:r>
            <a:r>
              <a:rPr lang="zh-CN" altLang="en-US" smtClean="0">
                <a:solidFill>
                  <a:srgbClr val="000000"/>
                </a:solidFill>
              </a:rPr>
              <a:t>啊</a:t>
            </a:r>
            <a:r>
              <a:rPr lang="en-US" altLang="zh-CN" smtClean="0">
                <a:solidFill>
                  <a:srgbClr val="000000"/>
                </a:solidFill>
              </a:rPr>
              <a:t>,</a:t>
            </a:r>
            <a:r>
              <a:rPr lang="zh-CN" altLang="en-US" smtClean="0">
                <a:solidFill>
                  <a:srgbClr val="000000"/>
                </a:solidFill>
              </a:rPr>
              <a:t>伟大的上帝呀</a:t>
            </a:r>
            <a:r>
              <a:rPr lang="en-US" altLang="zh-CN" smtClean="0">
                <a:solidFill>
                  <a:srgbClr val="000000"/>
                </a:solidFill>
              </a:rPr>
              <a:t>!</a:t>
            </a:r>
            <a:r>
              <a:rPr lang="zh-CN" altLang="en-US" smtClean="0">
                <a:solidFill>
                  <a:srgbClr val="000000"/>
                </a:solidFill>
              </a:rPr>
              <a:t>啊</a:t>
            </a:r>
            <a:r>
              <a:rPr lang="en-US" altLang="zh-CN" smtClean="0">
                <a:solidFill>
                  <a:srgbClr val="000000"/>
                </a:solidFill>
              </a:rPr>
              <a:t>,</a:t>
            </a:r>
            <a:r>
              <a:rPr lang="zh-CN" altLang="en-US" smtClean="0">
                <a:solidFill>
                  <a:srgbClr val="000000"/>
                </a:solidFill>
              </a:rPr>
              <a:t>伟大的上帝呀</a:t>
            </a:r>
            <a:r>
              <a:rPr lang="en-US" altLang="zh-CN" smtClean="0">
                <a:solidFill>
                  <a:srgbClr val="000000"/>
                </a:solidFill>
              </a:rPr>
              <a:t>!”</a:t>
            </a:r>
            <a:r>
              <a:rPr lang="zh-CN" altLang="en-US" smtClean="0">
                <a:solidFill>
                  <a:srgbClr val="000000"/>
                </a:solidFill>
              </a:rPr>
              <a:t>但除此之外</a:t>
            </a:r>
            <a:r>
              <a:rPr lang="en-US" altLang="zh-CN" smtClean="0">
                <a:solidFill>
                  <a:srgbClr val="000000"/>
                </a:solidFill>
              </a:rPr>
              <a:t>,</a:t>
            </a:r>
            <a:r>
              <a:rPr lang="zh-CN" altLang="en-US" smtClean="0">
                <a:solidFill>
                  <a:srgbClr val="000000"/>
                </a:solidFill>
              </a:rPr>
              <a:t>我不能讲出也不能思考任何别的东西。</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7627189" y="214290"/>
            <a:ext cx="1231106" cy="3857652"/>
          </a:xfrm>
          <a:prstGeom prst="rect">
            <a:avLst/>
          </a:prstGeom>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4000" b="1" smtClean="0"/>
              <a:t>怜悯是人的天性</a:t>
            </a:r>
            <a:endParaRPr lang="en-US" altLang="zh-CN" sz="4000" b="1" smtClean="0"/>
          </a:p>
          <a:p>
            <a:pPr algn="ctr"/>
            <a:r>
              <a:rPr lang="zh-CN" altLang="en-US" sz="2800" b="1" smtClean="0"/>
              <a:t>卢梭</a:t>
            </a:r>
            <a:endParaRPr lang="zh-CN" altLang="en-US" sz="2800" b="1"/>
          </a:p>
        </p:txBody>
      </p:sp>
      <p:pic>
        <p:nvPicPr>
          <p:cNvPr id="5" name="图片 4" descr="论人与人之间不平等的起因和基础  封面.jpeg"/>
          <p:cNvPicPr>
            <a:picLocks noChangeAspect="1"/>
          </p:cNvPicPr>
          <p:nvPr/>
        </p:nvPicPr>
        <p:blipFill>
          <a:blip r:embed="rId2"/>
          <a:stretch>
            <a:fillRect/>
          </a:stretch>
        </p:blipFill>
        <p:spPr>
          <a:xfrm>
            <a:off x="2428860" y="0"/>
            <a:ext cx="4762500" cy="679132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214290"/>
            <a:ext cx="914400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zh-CN" altLang="en-US" smtClean="0">
                <a:solidFill>
                  <a:srgbClr val="000000"/>
                </a:solidFill>
              </a:rPr>
              <a:t>遗忘</a:t>
            </a:r>
            <a:r>
              <a:rPr lang="en-US" altLang="zh-CN" smtClean="0">
                <a:solidFill>
                  <a:srgbClr val="000000"/>
                </a:solidFill>
              </a:rPr>
              <a:t>,</a:t>
            </a:r>
            <a:r>
              <a:rPr lang="zh-CN" altLang="en-US" smtClean="0">
                <a:solidFill>
                  <a:srgbClr val="000000"/>
                </a:solidFill>
              </a:rPr>
              <a:t>但他们肯定不会把我忘却</a:t>
            </a:r>
            <a:r>
              <a:rPr lang="en-US" altLang="zh-CN" smtClean="0">
                <a:solidFill>
                  <a:srgbClr val="000000"/>
                </a:solidFill>
              </a:rPr>
              <a:t>;</a:t>
            </a:r>
            <a:r>
              <a:rPr lang="zh-CN" altLang="en-US" smtClean="0">
                <a:solidFill>
                  <a:srgbClr val="000000"/>
                </a:solidFill>
              </a:rPr>
              <a:t>不过</a:t>
            </a:r>
            <a:r>
              <a:rPr lang="en-US" altLang="zh-CN" smtClean="0">
                <a:solidFill>
                  <a:srgbClr val="000000"/>
                </a:solidFill>
              </a:rPr>
              <a:t>,</a:t>
            </a:r>
            <a:r>
              <a:rPr lang="zh-CN" altLang="en-US" smtClean="0">
                <a:solidFill>
                  <a:srgbClr val="000000"/>
                </a:solidFill>
              </a:rPr>
              <a:t>这又有什么关系</a:t>
            </a:r>
            <a:r>
              <a:rPr lang="en-US" altLang="zh-CN" smtClean="0">
                <a:solidFill>
                  <a:srgbClr val="000000"/>
                </a:solidFill>
              </a:rPr>
              <a:t>?</a:t>
            </a:r>
            <a:r>
              <a:rPr lang="zh-CN" altLang="en-US" smtClean="0">
                <a:solidFill>
                  <a:srgbClr val="000000"/>
                </a:solidFill>
              </a:rPr>
              <a:t>反正他们没有任何</a:t>
            </a:r>
            <a:endParaRPr lang="zh-CN" altLang="en-US" smtClean="0">
              <a:solidFill>
                <a:srgbClr val="000000"/>
              </a:solidFill>
            </a:endParaRPr>
          </a:p>
          <a:p>
            <a:pPr defTabSz="1171575"/>
            <a:r>
              <a:rPr lang="zh-CN" altLang="en-US" smtClean="0">
                <a:solidFill>
                  <a:srgbClr val="000000"/>
                </a:solidFill>
              </a:rPr>
              <a:t>办法搅乱我的安宁。摆脱了纷繁的社会生活所形成的种种尘世的情欲</a:t>
            </a:r>
            <a:r>
              <a:rPr lang="en-US" altLang="zh-CN" smtClean="0">
                <a:solidFill>
                  <a:srgbClr val="000000"/>
                </a:solidFill>
              </a:rPr>
              <a:t>,</a:t>
            </a:r>
            <a:r>
              <a:rPr lang="zh-CN" altLang="en-US" smtClean="0">
                <a:solidFill>
                  <a:srgbClr val="000000"/>
                </a:solidFill>
              </a:rPr>
              <a:t>我的灵</a:t>
            </a:r>
            <a:endParaRPr lang="zh-CN" altLang="en-US" smtClean="0">
              <a:solidFill>
                <a:srgbClr val="000000"/>
              </a:solidFill>
            </a:endParaRPr>
          </a:p>
          <a:p>
            <a:pPr defTabSz="1171575"/>
            <a:r>
              <a:rPr lang="zh-CN" altLang="en-US" smtClean="0">
                <a:solidFill>
                  <a:srgbClr val="000000"/>
                </a:solidFill>
              </a:rPr>
              <a:t>魂就经常神游于这一氛围之上</a:t>
            </a:r>
            <a:r>
              <a:rPr lang="en-US" altLang="zh-CN" smtClean="0">
                <a:solidFill>
                  <a:srgbClr val="000000"/>
                </a:solidFill>
              </a:rPr>
              <a:t>,</a:t>
            </a:r>
            <a:r>
              <a:rPr lang="zh-CN" altLang="en-US" smtClean="0">
                <a:solidFill>
                  <a:srgbClr val="000000"/>
                </a:solidFill>
              </a:rPr>
              <a:t>提前跟天使们亲切交谈</a:t>
            </a:r>
            <a:r>
              <a:rPr lang="en-US" altLang="zh-CN" smtClean="0">
                <a:solidFill>
                  <a:srgbClr val="000000"/>
                </a:solidFill>
              </a:rPr>
              <a:t>,</a:t>
            </a:r>
            <a:r>
              <a:rPr lang="zh-CN" altLang="en-US" smtClean="0">
                <a:solidFill>
                  <a:srgbClr val="000000"/>
                </a:solidFill>
              </a:rPr>
              <a:t>并希望不久就将进入这</a:t>
            </a:r>
            <a:endParaRPr lang="zh-CN" altLang="en-US" smtClean="0">
              <a:solidFill>
                <a:srgbClr val="000000"/>
              </a:solidFill>
            </a:endParaRPr>
          </a:p>
          <a:p>
            <a:pPr defTabSz="1171575"/>
            <a:r>
              <a:rPr lang="zh-CN" altLang="en-US" smtClean="0">
                <a:solidFill>
                  <a:srgbClr val="000000"/>
                </a:solidFill>
              </a:rPr>
              <a:t>一行列。我知道</a:t>
            </a:r>
            <a:r>
              <a:rPr lang="en-US" altLang="zh-CN" smtClean="0">
                <a:solidFill>
                  <a:srgbClr val="000000"/>
                </a:solidFill>
              </a:rPr>
              <a:t>,</a:t>
            </a:r>
            <a:r>
              <a:rPr lang="zh-CN" altLang="en-US" smtClean="0">
                <a:solidFill>
                  <a:srgbClr val="000000"/>
                </a:solidFill>
              </a:rPr>
              <a:t>人们将竭力避免把这一处甘美的退隐之所交还给我</a:t>
            </a:r>
            <a:r>
              <a:rPr lang="en-US" altLang="zh-CN" smtClean="0">
                <a:solidFill>
                  <a:srgbClr val="000000"/>
                </a:solidFill>
              </a:rPr>
              <a:t>,</a:t>
            </a:r>
            <a:r>
              <a:rPr lang="zh-CN" altLang="en-US" smtClean="0">
                <a:solidFill>
                  <a:srgbClr val="000000"/>
                </a:solidFill>
              </a:rPr>
              <a:t>他们早就</a:t>
            </a:r>
            <a:endParaRPr lang="zh-CN" altLang="en-US" smtClean="0">
              <a:solidFill>
                <a:srgbClr val="000000"/>
              </a:solidFill>
            </a:endParaRPr>
          </a:p>
          <a:p>
            <a:pPr defTabSz="1171575"/>
            <a:r>
              <a:rPr lang="zh-CN" altLang="en-US" smtClean="0">
                <a:solidFill>
                  <a:srgbClr val="000000"/>
                </a:solidFill>
              </a:rPr>
              <a:t>不愿让我待在那里。但是他们却阻止不了我每天振想象之翼飞到那里</a:t>
            </a:r>
            <a:r>
              <a:rPr lang="en-US" altLang="zh-CN" smtClean="0">
                <a:solidFill>
                  <a:srgbClr val="000000"/>
                </a:solidFill>
              </a:rPr>
              <a:t>,</a:t>
            </a:r>
            <a:r>
              <a:rPr lang="zh-CN" altLang="en-US" smtClean="0">
                <a:solidFill>
                  <a:srgbClr val="000000"/>
                </a:solidFill>
              </a:rPr>
              <a:t>一连几</a:t>
            </a:r>
            <a:endParaRPr lang="zh-CN" altLang="en-US" smtClean="0">
              <a:solidFill>
                <a:srgbClr val="000000"/>
              </a:solidFill>
            </a:endParaRPr>
          </a:p>
          <a:p>
            <a:pPr defTabSz="1171575"/>
            <a:r>
              <a:rPr lang="zh-CN" altLang="en-US" smtClean="0">
                <a:solidFill>
                  <a:srgbClr val="000000"/>
                </a:solidFill>
              </a:rPr>
              <a:t>个小时重尝我住在那里时的喜悦。我还可以做一件更美妙的事</a:t>
            </a:r>
            <a:r>
              <a:rPr lang="en-US" altLang="zh-CN" smtClean="0">
                <a:solidFill>
                  <a:srgbClr val="000000"/>
                </a:solidFill>
              </a:rPr>
              <a:t>,</a:t>
            </a:r>
            <a:r>
              <a:rPr lang="zh-CN" altLang="en-US" smtClean="0">
                <a:solidFill>
                  <a:srgbClr val="000000"/>
                </a:solidFill>
              </a:rPr>
              <a:t>那就是我可以</a:t>
            </a:r>
            <a:endParaRPr lang="zh-CN" altLang="en-US" smtClean="0">
              <a:solidFill>
                <a:srgbClr val="000000"/>
              </a:solidFill>
            </a:endParaRPr>
          </a:p>
          <a:p>
            <a:pPr defTabSz="1171575"/>
            <a:r>
              <a:rPr lang="zh-CN" altLang="en-US" smtClean="0">
                <a:solidFill>
                  <a:srgbClr val="000000"/>
                </a:solidFill>
              </a:rPr>
              <a:t>尽情想象。假如我设想我现在就在岛上</a:t>
            </a:r>
            <a:r>
              <a:rPr lang="en-US" altLang="zh-CN" smtClean="0">
                <a:solidFill>
                  <a:srgbClr val="000000"/>
                </a:solidFill>
              </a:rPr>
              <a:t>,</a:t>
            </a:r>
            <a:r>
              <a:rPr lang="zh-CN" altLang="en-US" smtClean="0">
                <a:solidFill>
                  <a:srgbClr val="000000"/>
                </a:solidFill>
              </a:rPr>
              <a:t>我不是同样可以遐想吗</a:t>
            </a:r>
            <a:r>
              <a:rPr lang="en-US" altLang="zh-CN" smtClean="0">
                <a:solidFill>
                  <a:srgbClr val="000000"/>
                </a:solidFill>
              </a:rPr>
              <a:t>?</a:t>
            </a:r>
            <a:r>
              <a:rPr lang="zh-CN" altLang="en-US" smtClean="0">
                <a:solidFill>
                  <a:srgbClr val="000000"/>
                </a:solidFill>
              </a:rPr>
              <a:t>我甚至还可以</a:t>
            </a:r>
            <a:endParaRPr lang="zh-CN" altLang="en-US" smtClean="0">
              <a:solidFill>
                <a:srgbClr val="000000"/>
              </a:solidFill>
            </a:endParaRPr>
          </a:p>
          <a:p>
            <a:pPr defTabSz="1171575"/>
            <a:r>
              <a:rPr lang="zh-CN" altLang="en-US" smtClean="0">
                <a:solidFill>
                  <a:srgbClr val="000000"/>
                </a:solidFill>
              </a:rPr>
              <a:t>更进一步</a:t>
            </a:r>
            <a:r>
              <a:rPr lang="en-US" altLang="zh-CN" smtClean="0">
                <a:solidFill>
                  <a:srgbClr val="000000"/>
                </a:solidFill>
              </a:rPr>
              <a:t>,</a:t>
            </a:r>
            <a:r>
              <a:rPr lang="zh-CN" altLang="en-US" smtClean="0">
                <a:solidFill>
                  <a:srgbClr val="000000"/>
                </a:solidFill>
              </a:rPr>
              <a:t>在抽象的单调的遐想的魅力之外</a:t>
            </a:r>
            <a:r>
              <a:rPr lang="en-US" altLang="zh-CN" smtClean="0">
                <a:solidFill>
                  <a:srgbClr val="000000"/>
                </a:solidFill>
              </a:rPr>
              <a:t>,</a:t>
            </a:r>
            <a:r>
              <a:rPr lang="zh-CN" altLang="en-US" smtClean="0">
                <a:solidFill>
                  <a:srgbClr val="000000"/>
                </a:solidFill>
              </a:rPr>
              <a:t>再添上一些可爱的形象</a:t>
            </a:r>
            <a:r>
              <a:rPr lang="en-US" altLang="zh-CN" smtClean="0">
                <a:solidFill>
                  <a:srgbClr val="000000"/>
                </a:solidFill>
              </a:rPr>
              <a:t>,</a:t>
            </a:r>
            <a:r>
              <a:rPr lang="zh-CN" altLang="en-US" smtClean="0">
                <a:solidFill>
                  <a:srgbClr val="000000"/>
                </a:solidFill>
              </a:rPr>
              <a:t>使得这一</a:t>
            </a:r>
            <a:endParaRPr lang="zh-CN" altLang="en-US" smtClean="0">
              <a:solidFill>
                <a:srgbClr val="000000"/>
              </a:solidFill>
            </a:endParaRPr>
          </a:p>
          <a:p>
            <a:pPr defTabSz="1171575"/>
            <a:r>
              <a:rPr lang="zh-CN" altLang="en-US" smtClean="0">
                <a:solidFill>
                  <a:srgbClr val="000000"/>
                </a:solidFill>
              </a:rPr>
              <a:t>遐想更为生动活泼。在我心醉神迷时这些形象所代表的究竟是什么</a:t>
            </a:r>
            <a:r>
              <a:rPr lang="en-US" altLang="zh-CN" smtClean="0">
                <a:solidFill>
                  <a:srgbClr val="000000"/>
                </a:solidFill>
              </a:rPr>
              <a:t>,</a:t>
            </a:r>
            <a:r>
              <a:rPr lang="zh-CN" altLang="en-US" smtClean="0">
                <a:solidFill>
                  <a:srgbClr val="000000"/>
                </a:solidFill>
              </a:rPr>
              <a:t>连我的感官也时常是不甚清楚的</a:t>
            </a:r>
            <a:r>
              <a:rPr lang="en-US" altLang="zh-CN" smtClean="0">
                <a:solidFill>
                  <a:srgbClr val="000000"/>
                </a:solidFill>
              </a:rPr>
              <a:t>;</a:t>
            </a:r>
            <a:r>
              <a:rPr lang="zh-CN" altLang="en-US" smtClean="0">
                <a:solidFill>
                  <a:srgbClr val="000000"/>
                </a:solidFill>
              </a:rPr>
              <a:t>现在遐想越深入</a:t>
            </a:r>
            <a:r>
              <a:rPr lang="en-US" altLang="zh-CN" smtClean="0">
                <a:solidFill>
                  <a:srgbClr val="000000"/>
                </a:solidFill>
              </a:rPr>
              <a:t>,</a:t>
            </a:r>
            <a:r>
              <a:rPr lang="zh-CN" altLang="en-US" smtClean="0">
                <a:solidFill>
                  <a:srgbClr val="000000"/>
                </a:solidFill>
              </a:rPr>
              <a:t>它们也就被勾画得越清晰了。跟我当年真在那里相对比</a:t>
            </a:r>
            <a:r>
              <a:rPr lang="en-US" altLang="zh-CN" smtClean="0">
                <a:solidFill>
                  <a:srgbClr val="000000"/>
                </a:solidFill>
              </a:rPr>
              <a:t>,</a:t>
            </a:r>
            <a:r>
              <a:rPr lang="zh-CN" altLang="en-US" smtClean="0">
                <a:solidFill>
                  <a:srgbClr val="000000"/>
                </a:solidFill>
              </a:rPr>
              <a:t>我现在时常是更融洽地生活在这些形象之中</a:t>
            </a:r>
            <a:r>
              <a:rPr lang="en-US" altLang="zh-CN" smtClean="0">
                <a:solidFill>
                  <a:srgbClr val="000000"/>
                </a:solidFill>
              </a:rPr>
              <a:t>,</a:t>
            </a:r>
            <a:r>
              <a:rPr lang="zh-CN" altLang="en-US" smtClean="0">
                <a:solidFill>
                  <a:srgbClr val="000000"/>
                </a:solidFill>
              </a:rPr>
              <a:t>心情也更加舒畅。不幸的是</a:t>
            </a:r>
            <a:r>
              <a:rPr lang="en-US" altLang="zh-CN" smtClean="0">
                <a:solidFill>
                  <a:srgbClr val="000000"/>
                </a:solidFill>
              </a:rPr>
              <a:t>,</a:t>
            </a:r>
            <a:r>
              <a:rPr lang="zh-CN" altLang="en-US" smtClean="0">
                <a:solidFill>
                  <a:srgbClr val="000000"/>
                </a:solidFill>
              </a:rPr>
              <a:t>随着想象力的衰退</a:t>
            </a:r>
            <a:r>
              <a:rPr lang="en-US" altLang="zh-CN" smtClean="0">
                <a:solidFill>
                  <a:srgbClr val="000000"/>
                </a:solidFill>
              </a:rPr>
              <a:t>,</a:t>
            </a:r>
            <a:r>
              <a:rPr lang="zh-CN" altLang="en-US" smtClean="0">
                <a:solidFill>
                  <a:srgbClr val="000000"/>
                </a:solidFill>
              </a:rPr>
              <a:t>这些形象越难以映入脑际</a:t>
            </a:r>
            <a:r>
              <a:rPr lang="en-US" altLang="zh-CN" smtClean="0">
                <a:solidFill>
                  <a:srgbClr val="000000"/>
                </a:solidFill>
              </a:rPr>
              <a:t>,</a:t>
            </a:r>
            <a:r>
              <a:rPr lang="zh-CN" altLang="en-US" smtClean="0">
                <a:solidFill>
                  <a:srgbClr val="000000"/>
                </a:solidFill>
              </a:rPr>
              <a:t>而且</a:t>
            </a:r>
            <a:r>
              <a:rPr lang="en-US" altLang="zh-CN" smtClean="0">
                <a:solidFill>
                  <a:srgbClr val="000000"/>
                </a:solidFill>
              </a:rPr>
              <a:t>——</a:t>
            </a:r>
            <a:r>
              <a:rPr lang="zh-CN" altLang="en-US" smtClean="0">
                <a:solidFill>
                  <a:srgbClr val="000000"/>
                </a:solidFill>
              </a:rPr>
              <a:t>也不长时间的停留。唉</a:t>
            </a:r>
            <a:r>
              <a:rPr lang="en-US" altLang="zh-CN" smtClean="0">
                <a:solidFill>
                  <a:srgbClr val="000000"/>
                </a:solidFill>
              </a:rPr>
              <a:t>!</a:t>
            </a:r>
            <a:r>
              <a:rPr lang="zh-CN" altLang="en-US" smtClean="0">
                <a:solidFill>
                  <a:srgbClr val="000000"/>
                </a:solidFill>
              </a:rPr>
              <a:t>在一个人开始摆脱他的躯壳时</a:t>
            </a:r>
            <a:r>
              <a:rPr lang="en-US" altLang="zh-CN" smtClean="0">
                <a:solidFill>
                  <a:srgbClr val="000000"/>
                </a:solidFill>
              </a:rPr>
              <a:t>,</a:t>
            </a:r>
            <a:r>
              <a:rPr lang="zh-CN" altLang="en-US" smtClean="0">
                <a:solidFill>
                  <a:srgbClr val="000000"/>
                </a:solidFill>
              </a:rPr>
              <a:t>他的视线却被他的躯壳阻挡得最厉害</a:t>
            </a:r>
            <a:r>
              <a:rPr lang="en-US" altLang="zh-CN" smtClean="0">
                <a:solidFill>
                  <a:srgbClr val="000000"/>
                </a:solidFill>
              </a:rPr>
              <a:t>!</a:t>
            </a:r>
            <a:endParaRPr lang="en-US" altLang="zh-CN" smtClean="0">
              <a:solidFill>
                <a:srgbClr val="000000"/>
              </a:solidFill>
            </a:endParaRPr>
          </a:p>
          <a:p>
            <a:pPr defTabSz="1171575"/>
            <a:endParaRPr lang="zh-CN" altLang="en-US"/>
          </a:p>
        </p:txBody>
      </p:sp>
      <p:pic>
        <p:nvPicPr>
          <p:cNvPr id="3" name="New picture"/>
          <p:cNvPicPr/>
          <p:nvPr/>
        </p:nvPicPr>
        <p:blipFill>
          <a:blip r:embed="rId2"/>
          <a:stretch>
            <a:fillRect/>
          </a:stretch>
        </p:blipFill>
        <p:spPr>
          <a:xfrm>
            <a:off x="11607800" y="10452100"/>
            <a:ext cx="304800" cy="228600"/>
          </a:xfrm>
          <a:prstGeom prst="cube">
            <a:avLst/>
          </a:prstGeom>
        </p:spPr>
      </p:pic>
      <p:pic>
        <p:nvPicPr>
          <p:cNvPr id="4" name="New picture"/>
          <p:cNvPicPr/>
          <p:nvPr/>
        </p:nvPicPr>
        <p:blipFill>
          <a:blip r:embed="rId3"/>
          <a:stretch>
            <a:fillRect/>
          </a:stretch>
        </p:blipFill>
        <p:spPr>
          <a:xfrm>
            <a:off x="10896600" y="12573000"/>
            <a:ext cx="3683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p:cNvPicPr>
            <a:picLocks noChangeAspect="1" noChangeArrowheads="1"/>
          </p:cNvPicPr>
          <p:nvPr/>
        </p:nvPicPr>
        <p:blipFill>
          <a:blip r:embed="rId2"/>
          <a:stretch>
            <a:fillRect/>
          </a:stretch>
        </p:blipFill>
        <p:spPr bwMode="auto">
          <a:xfrm>
            <a:off x="481013" y="1142984"/>
            <a:ext cx="8377267" cy="4429156"/>
          </a:xfrm>
          <a:prstGeom prst="rect">
            <a:avLst/>
          </a:prstGeom>
          <a:noFill/>
          <a:ln w="9525">
            <a:noFill/>
            <a:miter lim="800000"/>
          </a:ln>
          <a:effec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走进作者</a:t>
            </a:r>
            <a:endParaRPr lang="zh-CN" altLang="en-US" sz="2800" b="1"/>
          </a:p>
        </p:txBody>
      </p:sp>
      <p:sp>
        <p:nvSpPr>
          <p:cNvPr id="3" name="TextBox 2"/>
          <p:cNvSpPr txBox="1"/>
          <p:nvPr/>
        </p:nvSpPr>
        <p:spPr>
          <a:xfrm>
            <a:off x="0" y="548580"/>
            <a:ext cx="9144000" cy="63094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defTabSz="1171575"/>
            <a:r>
              <a:rPr lang="zh-CN" altLang="en-US" sz="2400" b="1" smtClean="0">
                <a:solidFill>
                  <a:srgbClr val="000000"/>
                </a:solidFill>
              </a:rPr>
              <a:t>自由的奠基人</a:t>
            </a:r>
            <a:r>
              <a:rPr lang="en-US" altLang="zh-CN" sz="2400" b="1" smtClean="0">
                <a:solidFill>
                  <a:srgbClr val="000000"/>
                </a:solidFill>
              </a:rPr>
              <a:t>——</a:t>
            </a:r>
            <a:r>
              <a:rPr lang="zh-CN" altLang="en-US" sz="2400" b="1" smtClean="0">
                <a:solidFill>
                  <a:srgbClr val="000000"/>
                </a:solidFill>
              </a:rPr>
              <a:t>卢梭   </a:t>
            </a:r>
            <a:endParaRPr lang="zh-CN" altLang="en-US" sz="2400" b="1" smtClean="0">
              <a:solidFill>
                <a:srgbClr val="000000"/>
              </a:solidFill>
            </a:endParaRPr>
          </a:p>
          <a:p>
            <a:r>
              <a:rPr lang="zh-CN" altLang="en-US" smtClean="0">
                <a:solidFill>
                  <a:srgbClr val="000000"/>
                </a:solidFill>
              </a:rPr>
              <a:t>　　</a:t>
            </a:r>
            <a:r>
              <a:rPr lang="zh-CN" altLang="en-US" sz="2000" smtClean="0"/>
              <a:t>让</a:t>
            </a:r>
            <a:r>
              <a:rPr lang="en-US" altLang="zh-CN" sz="2000" smtClean="0"/>
              <a:t>-</a:t>
            </a:r>
            <a:r>
              <a:rPr lang="zh-CN" altLang="en-US" sz="2000" smtClean="0"/>
              <a:t>雅克</a:t>
            </a:r>
            <a:r>
              <a:rPr lang="en-US" altLang="zh-CN" sz="2000" smtClean="0"/>
              <a:t>·</a:t>
            </a:r>
            <a:r>
              <a:rPr lang="zh-CN" altLang="en-US" sz="2000" smtClean="0"/>
              <a:t>卢梭（</a:t>
            </a:r>
            <a:r>
              <a:rPr lang="en-US" altLang="zh-CN" sz="2000" smtClean="0"/>
              <a:t>Jean-Jacques Rousseau</a:t>
            </a:r>
            <a:r>
              <a:rPr lang="zh-CN" altLang="en-US" sz="2000" smtClean="0"/>
              <a:t>，</a:t>
            </a:r>
            <a:r>
              <a:rPr lang="en-US" altLang="zh-CN" sz="2000" smtClean="0"/>
              <a:t>1712</a:t>
            </a:r>
            <a:r>
              <a:rPr lang="zh-CN" altLang="en-US" sz="2000" smtClean="0"/>
              <a:t>年</a:t>
            </a:r>
            <a:r>
              <a:rPr lang="en-US" altLang="zh-CN" sz="2000" smtClean="0"/>
              <a:t>6</a:t>
            </a:r>
            <a:r>
              <a:rPr lang="zh-CN" altLang="en-US" sz="2000" smtClean="0"/>
              <a:t>月</a:t>
            </a:r>
            <a:r>
              <a:rPr lang="en-US" altLang="zh-CN" sz="2000" smtClean="0"/>
              <a:t>28</a:t>
            </a:r>
            <a:r>
              <a:rPr lang="zh-CN" altLang="en-US" sz="2000" smtClean="0"/>
              <a:t>日</a:t>
            </a:r>
            <a:r>
              <a:rPr lang="en-US" altLang="zh-CN" sz="2000" smtClean="0"/>
              <a:t>—1778</a:t>
            </a:r>
            <a:r>
              <a:rPr lang="zh-CN" altLang="en-US" sz="2000" smtClean="0"/>
              <a:t>年</a:t>
            </a:r>
            <a:r>
              <a:rPr lang="en-US" altLang="zh-CN" sz="2000" smtClean="0"/>
              <a:t>7</a:t>
            </a:r>
            <a:r>
              <a:rPr lang="zh-CN" altLang="en-US" sz="2000" smtClean="0"/>
              <a:t>月</a:t>
            </a:r>
            <a:r>
              <a:rPr lang="en-US" altLang="zh-CN" sz="2000" smtClean="0"/>
              <a:t>2</a:t>
            </a:r>
            <a:r>
              <a:rPr lang="zh-CN" altLang="en-US" sz="2000" smtClean="0"/>
              <a:t>日），法国十八世纪启蒙思想家、哲学家、教育家、文学家，民主政论家和浪漫主义文学流派的开创者，启蒙运动代表人物之一，法国</a:t>
            </a:r>
            <a:r>
              <a:rPr lang="en-US" altLang="zh-CN" sz="2000" smtClean="0"/>
              <a:t>18</a:t>
            </a:r>
            <a:r>
              <a:rPr lang="zh-CN" altLang="en-US" sz="2000" smtClean="0"/>
              <a:t>世纪大革命的思想先驱。主要著作有</a:t>
            </a:r>
            <a:r>
              <a:rPr lang="en-US" altLang="zh-CN" sz="2000" smtClean="0"/>
              <a:t>《</a:t>
            </a:r>
            <a:r>
              <a:rPr lang="zh-CN" altLang="en-US" sz="2000" smtClean="0"/>
              <a:t>论人类不平等的起源和基础</a:t>
            </a:r>
            <a:r>
              <a:rPr lang="en-US" altLang="zh-CN" sz="2000" smtClean="0"/>
              <a:t>》</a:t>
            </a:r>
            <a:r>
              <a:rPr lang="zh-CN" altLang="en-US" sz="2000" smtClean="0"/>
              <a:t>（一名</a:t>
            </a:r>
            <a:r>
              <a:rPr lang="en-US" altLang="zh-CN" sz="2000" smtClean="0"/>
              <a:t>《</a:t>
            </a:r>
            <a:r>
              <a:rPr lang="zh-CN" altLang="en-US" sz="2000" smtClean="0"/>
              <a:t>论人与人之间不平等的起因和基础</a:t>
            </a:r>
            <a:r>
              <a:rPr lang="en-US" altLang="zh-CN" sz="2000" smtClean="0"/>
              <a:t>》</a:t>
            </a:r>
            <a:r>
              <a:rPr lang="zh-CN" altLang="en-US" sz="2000" smtClean="0"/>
              <a:t>）</a:t>
            </a:r>
            <a:r>
              <a:rPr lang="en-US" altLang="zh-CN" sz="2000" smtClean="0"/>
              <a:t>《</a:t>
            </a:r>
            <a:r>
              <a:rPr lang="zh-CN" altLang="en-US" sz="2000" smtClean="0">
                <a:hlinkClick r:id="rId2"/>
              </a:rPr>
              <a:t>社会契约论</a:t>
            </a:r>
            <a:r>
              <a:rPr lang="en-US" altLang="zh-CN" sz="2000" smtClean="0"/>
              <a:t>》《</a:t>
            </a:r>
            <a:r>
              <a:rPr lang="zh-CN" altLang="en-US" sz="2000" smtClean="0">
                <a:hlinkClick r:id="rId3"/>
              </a:rPr>
              <a:t>爱弥儿</a:t>
            </a:r>
            <a:r>
              <a:rPr lang="en-US" altLang="zh-CN" sz="2000" smtClean="0"/>
              <a:t>》《</a:t>
            </a:r>
            <a:r>
              <a:rPr lang="zh-CN" altLang="en-US" sz="2000" smtClean="0">
                <a:hlinkClick r:id="rId4"/>
              </a:rPr>
              <a:t>忏悔录</a:t>
            </a:r>
            <a:r>
              <a:rPr lang="en-US" altLang="zh-CN" sz="2000" smtClean="0"/>
              <a:t>》《</a:t>
            </a:r>
            <a:r>
              <a:rPr lang="zh-CN" altLang="en-US" sz="2000" smtClean="0">
                <a:hlinkClick r:id="rId5"/>
              </a:rPr>
              <a:t>新爱洛伊丝</a:t>
            </a:r>
            <a:r>
              <a:rPr lang="en-US" altLang="zh-CN" sz="2000" smtClean="0"/>
              <a:t>》《</a:t>
            </a:r>
            <a:r>
              <a:rPr lang="zh-CN" altLang="en-US" sz="2000" smtClean="0">
                <a:hlinkClick r:id="rId6"/>
              </a:rPr>
              <a:t>植物学通信</a:t>
            </a:r>
            <a:r>
              <a:rPr lang="en-US" altLang="zh-CN" sz="2000" smtClean="0"/>
              <a:t>》</a:t>
            </a:r>
            <a:r>
              <a:rPr lang="zh-CN" altLang="en-US" sz="2000" smtClean="0"/>
              <a:t>等。</a:t>
            </a:r>
            <a:endParaRPr lang="zh-CN" altLang="en-US" sz="2000" smtClean="0"/>
          </a:p>
          <a:p>
            <a:r>
              <a:rPr lang="zh-CN" altLang="en-US" sz="2000" smtClean="0"/>
              <a:t>卢梭出身于瑞士日内瓦的一贫苦家庭，当过学徒、仆役、私人秘书、乐谱抄写员。一生颠沛流离，备历艰辛。</a:t>
            </a:r>
            <a:r>
              <a:rPr lang="en-US" altLang="zh-CN" sz="2000" smtClean="0"/>
              <a:t>1749</a:t>
            </a:r>
            <a:r>
              <a:rPr lang="zh-CN" altLang="en-US" sz="2000" smtClean="0"/>
              <a:t>年曾以</a:t>
            </a:r>
            <a:r>
              <a:rPr lang="en-US" altLang="zh-CN" sz="2000" smtClean="0"/>
              <a:t>《</a:t>
            </a:r>
            <a:r>
              <a:rPr lang="zh-CN" altLang="en-US" sz="2000" smtClean="0"/>
              <a:t>科学与艺术的进步是否有助敦化风俗</a:t>
            </a:r>
            <a:r>
              <a:rPr lang="en-US" altLang="zh-CN" sz="2000" smtClean="0"/>
              <a:t>》</a:t>
            </a:r>
            <a:r>
              <a:rPr lang="zh-CN" altLang="en-US" sz="2000" smtClean="0"/>
              <a:t>一文而闻名。</a:t>
            </a:r>
            <a:r>
              <a:rPr lang="en-US" altLang="zh-CN" sz="2000" smtClean="0"/>
              <a:t>1762</a:t>
            </a:r>
            <a:r>
              <a:rPr lang="zh-CN" altLang="en-US" sz="2000" smtClean="0"/>
              <a:t>年因发表</a:t>
            </a:r>
            <a:r>
              <a:rPr lang="en-US" altLang="zh-CN" sz="2000" smtClean="0"/>
              <a:t>《</a:t>
            </a:r>
            <a:r>
              <a:rPr lang="zh-CN" altLang="en-US" sz="2000" smtClean="0"/>
              <a:t>社会契约论</a:t>
            </a:r>
            <a:r>
              <a:rPr lang="en-US" altLang="zh-CN" sz="2000" smtClean="0"/>
              <a:t>》</a:t>
            </a:r>
            <a:r>
              <a:rPr lang="zh-CN" altLang="en-US" sz="2000" smtClean="0"/>
              <a:t>、</a:t>
            </a:r>
            <a:r>
              <a:rPr lang="en-US" altLang="zh-CN" sz="2000" smtClean="0"/>
              <a:t>《</a:t>
            </a:r>
            <a:r>
              <a:rPr lang="zh-CN" altLang="en-US" sz="2000" smtClean="0"/>
              <a:t>爱弥儿</a:t>
            </a:r>
            <a:r>
              <a:rPr lang="en-US" altLang="zh-CN" sz="2000" smtClean="0"/>
              <a:t>》</a:t>
            </a:r>
            <a:r>
              <a:rPr lang="zh-CN" altLang="en-US" sz="2000" smtClean="0"/>
              <a:t>而遭法国当局的追捕，避居瑞士、普鲁士、英国，</a:t>
            </a:r>
            <a:r>
              <a:rPr lang="en-US" altLang="zh-CN" sz="2000" smtClean="0"/>
              <a:t>1778</a:t>
            </a:r>
            <a:r>
              <a:rPr lang="zh-CN" altLang="en-US" sz="2000" smtClean="0"/>
              <a:t>年在巴黎逝世。</a:t>
            </a:r>
            <a:endParaRPr lang="en-US" altLang="zh-CN" sz="2000" smtClean="0"/>
          </a:p>
          <a:p>
            <a:r>
              <a:rPr lang="zh-CN" altLang="en-US" sz="2000" smtClean="0"/>
              <a:t>卢梭生前遭人唾弃，死后却受人膜拜。卢梭被安葬于巴黎</a:t>
            </a:r>
            <a:r>
              <a:rPr lang="zh-CN" altLang="en-US" sz="2000" smtClean="0">
                <a:hlinkClick r:id="rId7"/>
              </a:rPr>
              <a:t>先贤祠</a:t>
            </a:r>
            <a:r>
              <a:rPr lang="zh-CN" altLang="en-US" sz="2000" smtClean="0"/>
              <a:t>（</a:t>
            </a:r>
            <a:r>
              <a:rPr lang="en-US" altLang="zh-CN" sz="2000" smtClean="0"/>
              <a:t>Le Panthéon</a:t>
            </a:r>
            <a:r>
              <a:rPr lang="zh-CN" altLang="en-US" sz="2000" smtClean="0"/>
              <a:t>）。</a:t>
            </a:r>
            <a:r>
              <a:rPr lang="en-US" altLang="zh-CN" sz="2000" smtClean="0"/>
              <a:t>1791</a:t>
            </a:r>
            <a:r>
              <a:rPr lang="zh-CN" altLang="en-US" sz="2000" smtClean="0"/>
              <a:t>年</a:t>
            </a:r>
            <a:r>
              <a:rPr lang="en-US" altLang="zh-CN" sz="2000" smtClean="0"/>
              <a:t>12</a:t>
            </a:r>
            <a:r>
              <a:rPr lang="zh-CN" altLang="en-US" sz="2000" smtClean="0"/>
              <a:t>月</a:t>
            </a:r>
            <a:r>
              <a:rPr lang="en-US" altLang="zh-CN" sz="2000" smtClean="0"/>
              <a:t>21</a:t>
            </a:r>
            <a:r>
              <a:rPr lang="zh-CN" altLang="en-US" sz="2000" smtClean="0"/>
              <a:t>日，国民公会投票通过决议，给大革命的象征卢梭树立雕像，以金字题词</a:t>
            </a:r>
            <a:r>
              <a:rPr lang="en-US" altLang="zh-CN" sz="2000" smtClean="0">
                <a:solidFill>
                  <a:srgbClr val="FF0000"/>
                </a:solidFill>
              </a:rPr>
              <a:t>——“</a:t>
            </a:r>
            <a:r>
              <a:rPr lang="zh-CN" altLang="en-US" sz="2000" smtClean="0">
                <a:solidFill>
                  <a:srgbClr val="FF0000"/>
                </a:solidFill>
              </a:rPr>
              <a:t>自由的奠基人”</a:t>
            </a:r>
            <a:endParaRPr lang="en-US" altLang="zh-CN" sz="2000" smtClean="0">
              <a:solidFill>
                <a:srgbClr val="FF0000"/>
              </a:solidFill>
            </a:endParaRPr>
          </a:p>
          <a:p>
            <a:r>
              <a:rPr lang="zh-CN" altLang="en-US" sz="2000" smtClean="0"/>
              <a:t>卢梭的学说对后世影响极大。在政治上，他的反封建、反专制的精神影响了资产阶级自由民主传统，他的文学创作也具有鲜明的民主主义倾向，同样深深地影响了以后的许多作家。</a:t>
            </a:r>
            <a:r>
              <a:rPr lang="zh-CN" altLang="en-US" sz="2000" baseline="30000" smtClean="0"/>
              <a:t> </a:t>
            </a:r>
            <a:r>
              <a:rPr lang="en-US" altLang="zh-CN" sz="2000" baseline="30000" smtClean="0"/>
              <a:t>[7]</a:t>
            </a:r>
            <a:r>
              <a:rPr lang="zh-CN" altLang="en-US" sz="2000" smtClean="0"/>
              <a:t> </a:t>
            </a:r>
            <a:endParaRPr lang="zh-CN" altLang="en-US" sz="2000" smtClean="0"/>
          </a:p>
          <a:p>
            <a:r>
              <a:rPr lang="zh-CN" altLang="en-US" sz="2000" smtClean="0"/>
              <a:t>卢梭反归自然、崇尚自我、张扬情感的思想，直接导致了</a:t>
            </a:r>
            <a:r>
              <a:rPr lang="en-US" altLang="zh-CN" sz="2000" smtClean="0"/>
              <a:t>19</a:t>
            </a:r>
            <a:r>
              <a:rPr lang="zh-CN" altLang="en-US" sz="2000" smtClean="0"/>
              <a:t>世纪欧洲浪漫主义文学。许多诗人作家都受到他的影响，就连歌德、雨果、乔治</a:t>
            </a:r>
            <a:r>
              <a:rPr lang="en-US" altLang="zh-CN" sz="2000" smtClean="0"/>
              <a:t>·</a:t>
            </a:r>
            <a:r>
              <a:rPr lang="zh-CN" altLang="en-US" sz="2000" smtClean="0"/>
              <a:t>桑、托尔斯泰都无一例外地声称是卢梭的门徒。</a:t>
            </a:r>
            <a:endParaRPr lang="zh-CN" altLang="en-US" sz="2000" smtClean="0"/>
          </a:p>
          <a:p>
            <a:endParaRPr lang="zh-CN" altLang="en-US" sz="2000" smtClean="0">
              <a:solidFill>
                <a:srgbClr val="FF0000"/>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卢梭.jpg"/>
          <p:cNvPicPr>
            <a:picLocks noChangeAspect="1"/>
          </p:cNvPicPr>
          <p:nvPr/>
        </p:nvPicPr>
        <p:blipFill>
          <a:blip r:embed="rId2"/>
          <a:stretch>
            <a:fillRect/>
          </a:stretch>
        </p:blipFill>
        <p:spPr>
          <a:xfrm>
            <a:off x="6086856" y="0"/>
            <a:ext cx="3057144" cy="3834384"/>
          </a:xfrm>
          <a:prstGeom prst="rect">
            <a:avLst/>
          </a:prstGeom>
        </p:spPr>
      </p:pic>
      <p:pic>
        <p:nvPicPr>
          <p:cNvPr id="5" name="图片 4" descr="卢梭签名.png"/>
          <p:cNvPicPr>
            <a:picLocks noChangeAspect="1"/>
          </p:cNvPicPr>
          <p:nvPr/>
        </p:nvPicPr>
        <p:blipFill>
          <a:blip r:embed="rId3"/>
          <a:stretch>
            <a:fillRect/>
          </a:stretch>
        </p:blipFill>
        <p:spPr>
          <a:xfrm>
            <a:off x="6858016" y="3929066"/>
            <a:ext cx="1905000" cy="800100"/>
          </a:xfrm>
          <a:prstGeom prst="rect">
            <a:avLst/>
          </a:prstGeom>
        </p:spPr>
        <p:style>
          <a:lnRef idx="2">
            <a:schemeClr val="dk1"/>
          </a:lnRef>
          <a:fillRef idx="1">
            <a:schemeClr val="lt1"/>
          </a:fillRef>
          <a:effectRef idx="0">
            <a:schemeClr val="dk1"/>
          </a:effectRef>
          <a:fontRef idx="minor">
            <a:schemeClr val="dk1"/>
          </a:fontRef>
        </p:style>
      </p:pic>
      <p:sp>
        <p:nvSpPr>
          <p:cNvPr id="6" name="TextBox 5"/>
          <p:cNvSpPr txBox="1"/>
          <p:nvPr/>
        </p:nvSpPr>
        <p:spPr>
          <a:xfrm>
            <a:off x="0" y="0"/>
            <a:ext cx="6072198" cy="661719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smtClean="0">
                <a:solidFill>
                  <a:srgbClr val="FF0000"/>
                </a:solidFill>
              </a:rPr>
              <a:t>经典言论：</a:t>
            </a:r>
            <a:endParaRPr lang="en-US" altLang="zh-CN" sz="2800" b="1" smtClean="0">
              <a:solidFill>
                <a:srgbClr val="FF0000"/>
              </a:solidFill>
            </a:endParaRPr>
          </a:p>
          <a:p>
            <a:r>
              <a:rPr lang="en-US" altLang="zh-CN" smtClean="0"/>
              <a:t>1</a:t>
            </a:r>
            <a:r>
              <a:rPr lang="zh-CN" altLang="en-US" smtClean="0"/>
              <a:t>、你什么也舍不舍</a:t>
            </a:r>
            <a:r>
              <a:rPr lang="zh-CN" altLang="en-US" smtClean="0">
                <a:solidFill>
                  <a:srgbClr val="FF0000"/>
                </a:solidFill>
              </a:rPr>
              <a:t>牺牲</a:t>
            </a:r>
            <a:r>
              <a:rPr lang="zh-CN" altLang="en-US" smtClean="0"/>
              <a:t>，结果你什么也得不到，由于你一心追逐你的</a:t>
            </a:r>
            <a:r>
              <a:rPr lang="zh-CN" altLang="en-US" smtClean="0">
                <a:solidFill>
                  <a:srgbClr val="FF0000"/>
                </a:solidFill>
              </a:rPr>
              <a:t>欲念</a:t>
            </a:r>
            <a:r>
              <a:rPr lang="zh-CN" altLang="en-US" smtClean="0"/>
              <a:t>，结果你是永远也不能够满足你的欲念的。</a:t>
            </a:r>
            <a:endParaRPr lang="zh-CN" altLang="en-US" smtClean="0"/>
          </a:p>
          <a:p>
            <a:r>
              <a:rPr lang="en-US" altLang="zh-CN" smtClean="0"/>
              <a:t>2</a:t>
            </a:r>
            <a:r>
              <a:rPr lang="zh-CN" altLang="en-US" smtClean="0"/>
              <a:t>、不管到了哪里，我都一直留恋那令人愉快的</a:t>
            </a:r>
            <a:r>
              <a:rPr lang="zh-CN" altLang="en-US" b="1" smtClean="0">
                <a:solidFill>
                  <a:srgbClr val="FF0000"/>
                </a:solidFill>
              </a:rPr>
              <a:t>悠闲</a:t>
            </a:r>
            <a:r>
              <a:rPr lang="zh-CN" altLang="en-US" b="1" u="sng" smtClean="0">
                <a:solidFill>
                  <a:srgbClr val="FF0000"/>
                </a:solidFill>
              </a:rPr>
              <a:t>生活</a:t>
            </a:r>
            <a:r>
              <a:rPr lang="zh-CN" altLang="en-US" smtClean="0"/>
              <a:t>，对唾手可得的富贵荣华毫无兴趣，甚至厌恶。</a:t>
            </a:r>
            <a:endParaRPr lang="zh-CN" altLang="en-US" smtClean="0"/>
          </a:p>
          <a:p>
            <a:r>
              <a:rPr lang="en-US" altLang="zh-CN" smtClean="0"/>
              <a:t>3</a:t>
            </a:r>
            <a:r>
              <a:rPr lang="zh-CN" altLang="en-US" smtClean="0"/>
              <a:t>、</a:t>
            </a:r>
            <a:r>
              <a:rPr lang="zh-CN" altLang="en-US" b="1" smtClean="0">
                <a:solidFill>
                  <a:srgbClr val="FF0000"/>
                </a:solidFill>
              </a:rPr>
              <a:t>童年</a:t>
            </a:r>
            <a:r>
              <a:rPr lang="zh-CN" altLang="en-US" smtClean="0"/>
              <a:t>是理智的睡眠期。</a:t>
            </a:r>
            <a:endParaRPr lang="zh-CN" altLang="en-US" smtClean="0"/>
          </a:p>
          <a:p>
            <a:r>
              <a:rPr lang="en-US" altLang="zh-CN" smtClean="0"/>
              <a:t>4</a:t>
            </a:r>
            <a:r>
              <a:rPr lang="zh-CN" altLang="en-US" smtClean="0"/>
              <a:t>、只有高贵的</a:t>
            </a:r>
            <a:r>
              <a:rPr lang="zh-CN" altLang="en-US" b="1" smtClean="0">
                <a:solidFill>
                  <a:srgbClr val="FF0000"/>
                </a:solidFill>
              </a:rPr>
              <a:t>思想</a:t>
            </a:r>
            <a:r>
              <a:rPr lang="zh-CN" altLang="en-US" smtClean="0"/>
              <a:t>，而无高贵的</a:t>
            </a:r>
            <a:r>
              <a:rPr lang="zh-CN" altLang="en-US" b="1" smtClean="0">
                <a:solidFill>
                  <a:srgbClr val="FF0000"/>
                </a:solidFill>
              </a:rPr>
              <a:t>血统</a:t>
            </a:r>
            <a:endParaRPr lang="zh-CN" altLang="en-US" b="1" smtClean="0">
              <a:solidFill>
                <a:srgbClr val="FF0000"/>
              </a:solidFill>
            </a:endParaRPr>
          </a:p>
          <a:p>
            <a:r>
              <a:rPr lang="en-US" altLang="zh-CN" smtClean="0"/>
              <a:t>5</a:t>
            </a:r>
            <a:r>
              <a:rPr lang="zh-CN" altLang="en-US" smtClean="0"/>
              <a:t>、</a:t>
            </a:r>
            <a:r>
              <a:rPr lang="zh-CN" altLang="en-US" b="1" smtClean="0">
                <a:solidFill>
                  <a:srgbClr val="FF0000"/>
                </a:solidFill>
              </a:rPr>
              <a:t>善</a:t>
            </a:r>
            <a:r>
              <a:rPr lang="zh-CN" altLang="en-US" smtClean="0"/>
              <a:t>较之美价值更高</a:t>
            </a:r>
            <a:endParaRPr lang="zh-CN" altLang="en-US" smtClean="0"/>
          </a:p>
          <a:p>
            <a:r>
              <a:rPr lang="en-US" altLang="zh-CN" smtClean="0"/>
              <a:t>6</a:t>
            </a:r>
            <a:r>
              <a:rPr lang="zh-CN" altLang="en-US" smtClean="0"/>
              <a:t>、把</a:t>
            </a:r>
            <a:r>
              <a:rPr lang="zh-CN" altLang="en-US" b="1" smtClean="0">
                <a:solidFill>
                  <a:srgbClr val="FF0000"/>
                </a:solidFill>
              </a:rPr>
              <a:t>真理</a:t>
            </a:r>
            <a:r>
              <a:rPr lang="zh-CN" altLang="en-US" smtClean="0"/>
              <a:t>用在那些其存在对谁都不重要的，认识它又一无用处，无谓事情上，那就是对真理这个神圣的名词的亵渎。真理，如果毫无用处，就不是一件必须具有的东西。</a:t>
            </a:r>
            <a:endParaRPr lang="zh-CN" altLang="en-US" smtClean="0"/>
          </a:p>
          <a:p>
            <a:r>
              <a:rPr lang="en-US" altLang="zh-CN" smtClean="0"/>
              <a:t>7</a:t>
            </a:r>
            <a:r>
              <a:rPr lang="zh-CN" altLang="en-US" smtClean="0"/>
              <a:t>、凡是教师缺乏爱的地方，无论品格还是</a:t>
            </a:r>
            <a:r>
              <a:rPr lang="zh-CN" altLang="en-US" u="sng" smtClean="0">
                <a:hlinkClick r:id="rId4"/>
              </a:rPr>
              <a:t>智慧</a:t>
            </a:r>
            <a:r>
              <a:rPr lang="zh-CN" altLang="en-US" smtClean="0"/>
              <a:t>都不能充分地或自由地发展。</a:t>
            </a:r>
            <a:endParaRPr lang="en-US" altLang="zh-CN" smtClean="0"/>
          </a:p>
          <a:p>
            <a:r>
              <a:rPr lang="en-US" altLang="zh-CN" smtClean="0"/>
              <a:t>8</a:t>
            </a:r>
            <a:r>
              <a:rPr lang="zh-CN" altLang="en-US" smtClean="0"/>
              <a:t>、我知道必须让孩子们有所专心，</a:t>
            </a:r>
            <a:r>
              <a:rPr lang="zh-CN" altLang="en-US" b="1" smtClean="0">
                <a:solidFill>
                  <a:srgbClr val="FF0000"/>
                </a:solidFill>
              </a:rPr>
              <a:t>怠慢</a:t>
            </a:r>
            <a:r>
              <a:rPr lang="zh-CN" altLang="en-US" smtClean="0"/>
              <a:t>乃是孩子们最可怕的危险。</a:t>
            </a:r>
            <a:endParaRPr lang="zh-CN" altLang="en-US" smtClean="0"/>
          </a:p>
          <a:p>
            <a:r>
              <a:rPr lang="en-US" altLang="zh-CN" smtClean="0"/>
              <a:t>9</a:t>
            </a:r>
            <a:r>
              <a:rPr lang="zh-CN" altLang="en-US" smtClean="0"/>
              <a:t>、所有一切有益人类的事业中，首要的一件，即</a:t>
            </a:r>
            <a:r>
              <a:rPr lang="zh-CN" altLang="en-US" b="1" smtClean="0">
                <a:solidFill>
                  <a:srgbClr val="FF0000"/>
                </a:solidFill>
              </a:rPr>
              <a:t>教育人的事业</a:t>
            </a:r>
            <a:r>
              <a:rPr lang="zh-CN" altLang="en-US" smtClean="0"/>
              <a:t>。</a:t>
            </a:r>
            <a:endParaRPr lang="zh-CN" altLang="en-US" smtClean="0"/>
          </a:p>
          <a:p>
            <a:r>
              <a:rPr lang="en-US" altLang="zh-CN" smtClean="0"/>
              <a:t>10</a:t>
            </a:r>
            <a:r>
              <a:rPr lang="zh-CN" altLang="en-US" smtClean="0"/>
              <a:t>、你要记住，在敢于</a:t>
            </a:r>
            <a:r>
              <a:rPr lang="zh-CN" altLang="en-US" b="1" smtClean="0">
                <a:solidFill>
                  <a:srgbClr val="FF0000"/>
                </a:solidFill>
              </a:rPr>
              <a:t>担当培养一个人的任务</a:t>
            </a:r>
            <a:r>
              <a:rPr lang="zh-CN" altLang="en-US" smtClean="0"/>
              <a:t>以前，自己就必须要造就一个人，自己就必须是一个值得推崇的模范。</a:t>
            </a:r>
            <a:endParaRPr lang="zh-CN" altLang="en-US" smtClean="0"/>
          </a:p>
          <a:p>
            <a:r>
              <a:rPr lang="en-US" altLang="zh-CN" smtClean="0"/>
              <a:t>11</a:t>
            </a:r>
            <a:r>
              <a:rPr lang="zh-CN" altLang="en-US" smtClean="0"/>
              <a:t>、</a:t>
            </a:r>
            <a:r>
              <a:rPr lang="zh-CN" altLang="en-US" b="1" smtClean="0">
                <a:solidFill>
                  <a:srgbClr val="FF0000"/>
                </a:solidFill>
              </a:rPr>
              <a:t>生活得最有意义的人</a:t>
            </a:r>
            <a:r>
              <a:rPr lang="zh-CN" altLang="en-US" smtClean="0"/>
              <a:t>，并不就是年岁活得最大的人，而是生活最有感受的人</a:t>
            </a:r>
            <a:endParaRPr lang="zh-CN" altLang="en-US" smtClean="0"/>
          </a:p>
          <a:p>
            <a:r>
              <a:rPr lang="en-US" altLang="zh-CN" smtClean="0"/>
              <a:t>12</a:t>
            </a:r>
            <a:r>
              <a:rPr lang="zh-CN" altLang="en-US" smtClean="0"/>
              <a:t>、问题不在于他学到的是什么样的知识，而在于他所学的</a:t>
            </a:r>
            <a:r>
              <a:rPr lang="zh-CN" altLang="en-US" b="1" smtClean="0">
                <a:solidFill>
                  <a:srgbClr val="FF0000"/>
                </a:solidFill>
              </a:rPr>
              <a:t>知识要有用处。</a:t>
            </a:r>
            <a:endParaRPr lang="zh-CN" altLang="en-US" b="1" smtClean="0">
              <a:solidFill>
                <a:srgbClr val="FF0000"/>
              </a:solidFill>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701730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13</a:t>
            </a:r>
            <a:r>
              <a:rPr lang="zh-CN" altLang="en-US" smtClean="0"/>
              <a:t>、</a:t>
            </a:r>
            <a:r>
              <a:rPr lang="zh-CN" altLang="en-US" b="1" smtClean="0">
                <a:solidFill>
                  <a:srgbClr val="FF0000"/>
                </a:solidFill>
              </a:rPr>
              <a:t>家庭生活的乐趣</a:t>
            </a:r>
            <a:r>
              <a:rPr lang="zh-CN" altLang="en-US" smtClean="0"/>
              <a:t>是抵抗坏风气的毒害的最好良剂。</a:t>
            </a:r>
            <a:endParaRPr lang="zh-CN" altLang="en-US" smtClean="0"/>
          </a:p>
          <a:p>
            <a:r>
              <a:rPr lang="en-US" altLang="zh-CN" smtClean="0"/>
              <a:t>14</a:t>
            </a:r>
            <a:r>
              <a:rPr lang="zh-CN" altLang="en-US" smtClean="0"/>
              <a:t>、</a:t>
            </a:r>
            <a:r>
              <a:rPr lang="zh-CN" altLang="en-US" b="1" smtClean="0">
                <a:solidFill>
                  <a:srgbClr val="FF0000"/>
                </a:solidFill>
              </a:rPr>
              <a:t>奢侈的必然后果</a:t>
            </a:r>
            <a:r>
              <a:rPr lang="en-US" altLang="zh-CN" smtClean="0"/>
              <a:t>——</a:t>
            </a:r>
            <a:r>
              <a:rPr lang="zh-CN" altLang="en-US" smtClean="0"/>
              <a:t>风化的解体，反过来又引起了趣味的腐化。</a:t>
            </a:r>
            <a:endParaRPr lang="zh-CN" altLang="en-US" smtClean="0"/>
          </a:p>
          <a:p>
            <a:r>
              <a:rPr lang="en-US" altLang="zh-CN" smtClean="0"/>
              <a:t>15</a:t>
            </a:r>
            <a:r>
              <a:rPr lang="zh-CN" altLang="en-US" smtClean="0"/>
              <a:t>、我们</a:t>
            </a:r>
            <a:r>
              <a:rPr lang="zh-CN" altLang="en-US" smtClean="0">
                <a:solidFill>
                  <a:srgbClr val="FF0000"/>
                </a:solidFill>
              </a:rPr>
              <a:t>手里的</a:t>
            </a:r>
            <a:r>
              <a:rPr lang="zh-CN" altLang="en-US" b="1" smtClean="0">
                <a:solidFill>
                  <a:srgbClr val="FF0000"/>
                </a:solidFill>
              </a:rPr>
              <a:t>金钱</a:t>
            </a:r>
            <a:r>
              <a:rPr lang="zh-CN" altLang="en-US" smtClean="0"/>
              <a:t>是保持自由的一种工具。</a:t>
            </a:r>
            <a:r>
              <a:rPr lang="zh-CN" altLang="en-US" smtClean="0">
                <a:solidFill>
                  <a:srgbClr val="000000"/>
                </a:solidFill>
              </a:rPr>
              <a:t>我们所</a:t>
            </a:r>
            <a:r>
              <a:rPr lang="zh-CN" altLang="en-US" smtClean="0">
                <a:solidFill>
                  <a:srgbClr val="FF0000"/>
                </a:solidFill>
              </a:rPr>
              <a:t>追求的金钱</a:t>
            </a:r>
            <a:r>
              <a:rPr lang="en-US" altLang="zh-CN" smtClean="0">
                <a:solidFill>
                  <a:srgbClr val="FF0000"/>
                </a:solidFill>
              </a:rPr>
              <a:t>,</a:t>
            </a:r>
            <a:r>
              <a:rPr lang="zh-CN" altLang="en-US" smtClean="0">
                <a:solidFill>
                  <a:srgbClr val="000000"/>
                </a:solidFill>
              </a:rPr>
              <a:t>则是使自己当奴隶的一种工具。</a:t>
            </a:r>
            <a:endParaRPr lang="zh-CN" altLang="en-US" smtClean="0"/>
          </a:p>
          <a:p>
            <a:r>
              <a:rPr lang="en-US" altLang="zh-CN" smtClean="0"/>
              <a:t>16</a:t>
            </a:r>
            <a:r>
              <a:rPr lang="zh-CN" altLang="en-US" smtClean="0"/>
              <a:t>、当人民</a:t>
            </a:r>
            <a:r>
              <a:rPr lang="zh-CN" altLang="en-US" b="1" smtClean="0">
                <a:solidFill>
                  <a:srgbClr val="FF0000"/>
                </a:solidFill>
              </a:rPr>
              <a:t>被迫服从</a:t>
            </a:r>
            <a:r>
              <a:rPr lang="zh-CN" altLang="en-US" smtClean="0"/>
              <a:t>而服从时，他们做的对。但是，一旦人民可以</a:t>
            </a:r>
            <a:r>
              <a:rPr lang="zh-CN" altLang="en-US" b="1" smtClean="0">
                <a:solidFill>
                  <a:srgbClr val="FF0000"/>
                </a:solidFill>
              </a:rPr>
              <a:t>打破</a:t>
            </a:r>
            <a:r>
              <a:rPr lang="zh-CN" altLang="en-US" smtClean="0"/>
              <a:t>自己身上的</a:t>
            </a:r>
            <a:r>
              <a:rPr lang="zh-CN" altLang="en-US" b="1" smtClean="0">
                <a:solidFill>
                  <a:srgbClr val="FF0000"/>
                </a:solidFill>
              </a:rPr>
              <a:t>桎梏</a:t>
            </a:r>
            <a:r>
              <a:rPr lang="zh-CN" altLang="en-US" smtClean="0"/>
              <a:t>而打破它时，他们就做的更对。</a:t>
            </a:r>
            <a:endParaRPr lang="zh-CN" altLang="en-US" smtClean="0"/>
          </a:p>
          <a:p>
            <a:r>
              <a:rPr lang="en-US" altLang="zh-CN" smtClean="0"/>
              <a:t>17</a:t>
            </a:r>
            <a:r>
              <a:rPr lang="zh-CN" altLang="en-US" smtClean="0"/>
              <a:t>、</a:t>
            </a:r>
            <a:r>
              <a:rPr lang="zh-CN" altLang="en-US" b="1" smtClean="0">
                <a:solidFill>
                  <a:srgbClr val="FF0000"/>
                </a:solidFill>
              </a:rPr>
              <a:t>大雨</a:t>
            </a:r>
            <a:r>
              <a:rPr lang="zh-CN" altLang="en-US" smtClean="0"/>
              <a:t>可以延迟我们到达的时间，但不能阻止我们前进。</a:t>
            </a:r>
            <a:endParaRPr lang="zh-CN" altLang="en-US" smtClean="0"/>
          </a:p>
          <a:p>
            <a:r>
              <a:rPr lang="en-US" altLang="zh-CN" smtClean="0"/>
              <a:t>18</a:t>
            </a:r>
            <a:r>
              <a:rPr lang="zh-CN" altLang="en-US" smtClean="0"/>
              <a:t>、</a:t>
            </a:r>
            <a:r>
              <a:rPr lang="zh-CN" altLang="en-US" b="1" smtClean="0">
                <a:solidFill>
                  <a:srgbClr val="FF0000"/>
                </a:solidFill>
              </a:rPr>
              <a:t>读书</a:t>
            </a:r>
            <a:r>
              <a:rPr lang="zh-CN" altLang="en-US" smtClean="0"/>
              <a:t>不要贪多，而是要多加思索，这样的读书使我获益不少。</a:t>
            </a:r>
            <a:endParaRPr lang="zh-CN" altLang="en-US" smtClean="0"/>
          </a:p>
          <a:p>
            <a:r>
              <a:rPr lang="en-US" altLang="zh-CN" smtClean="0"/>
              <a:t>19</a:t>
            </a:r>
            <a:r>
              <a:rPr lang="zh-CN" altLang="en-US" smtClean="0"/>
              <a:t>、大自然希望</a:t>
            </a:r>
            <a:r>
              <a:rPr lang="zh-CN" altLang="en-US" b="1" smtClean="0">
                <a:solidFill>
                  <a:srgbClr val="FF0000"/>
                </a:solidFill>
              </a:rPr>
              <a:t>儿童</a:t>
            </a:r>
            <a:r>
              <a:rPr lang="zh-CN" altLang="en-US" smtClean="0"/>
              <a:t>在成人以前就要像儿童的样子。</a:t>
            </a:r>
            <a:endParaRPr lang="zh-CN" altLang="en-US" smtClean="0"/>
          </a:p>
          <a:p>
            <a:r>
              <a:rPr lang="en-US" altLang="zh-CN" smtClean="0"/>
              <a:t>20</a:t>
            </a:r>
            <a:r>
              <a:rPr lang="zh-CN" altLang="en-US" smtClean="0"/>
              <a:t>、</a:t>
            </a:r>
            <a:r>
              <a:rPr lang="zh-CN" altLang="en-US" b="1" smtClean="0">
                <a:solidFill>
                  <a:srgbClr val="FF0000"/>
                </a:solidFill>
              </a:rPr>
              <a:t>知识少</a:t>
            </a:r>
            <a:r>
              <a:rPr lang="zh-CN" altLang="en-US" smtClean="0"/>
              <a:t>的人，讲话讲得特别多；</a:t>
            </a:r>
            <a:r>
              <a:rPr lang="zh-CN" altLang="en-US" b="1" smtClean="0">
                <a:solidFill>
                  <a:srgbClr val="FF0000"/>
                </a:solidFill>
              </a:rPr>
              <a:t>知识多的人</a:t>
            </a:r>
            <a:r>
              <a:rPr lang="zh-CN" altLang="en-US" smtClean="0"/>
              <a:t>，讲话反而讲得很少。</a:t>
            </a:r>
            <a:endParaRPr lang="zh-CN" altLang="en-US" smtClean="0"/>
          </a:p>
          <a:p>
            <a:r>
              <a:rPr lang="en-US" altLang="zh-CN" smtClean="0"/>
              <a:t>21</a:t>
            </a:r>
            <a:r>
              <a:rPr lang="zh-CN" altLang="en-US" smtClean="0"/>
              <a:t>、一旦</a:t>
            </a:r>
            <a:r>
              <a:rPr lang="zh-CN" altLang="en-US" b="1" smtClean="0">
                <a:solidFill>
                  <a:srgbClr val="FF0000"/>
                </a:solidFill>
              </a:rPr>
              <a:t>法律</a:t>
            </a:r>
            <a:r>
              <a:rPr lang="zh-CN" altLang="en-US" smtClean="0"/>
              <a:t>丧失了</a:t>
            </a:r>
            <a:r>
              <a:rPr lang="zh-CN" altLang="en-US" b="1" smtClean="0">
                <a:solidFill>
                  <a:srgbClr val="FF0000"/>
                </a:solidFill>
              </a:rPr>
              <a:t>力量</a:t>
            </a:r>
            <a:r>
              <a:rPr lang="zh-CN" altLang="en-US" smtClean="0"/>
              <a:t>，一切就都告绝望了；只要法律不再有力量，一切合法的东西也都不会再有力量。</a:t>
            </a:r>
            <a:endParaRPr lang="zh-CN" altLang="en-US" smtClean="0"/>
          </a:p>
          <a:p>
            <a:r>
              <a:rPr lang="en-US" altLang="zh-CN" smtClean="0"/>
              <a:t>22</a:t>
            </a:r>
            <a:r>
              <a:rPr lang="zh-CN" altLang="en-US" smtClean="0"/>
              <a:t>、</a:t>
            </a:r>
            <a:r>
              <a:rPr lang="zh-CN" altLang="en-US" b="1" smtClean="0">
                <a:solidFill>
                  <a:srgbClr val="FF0000"/>
                </a:solidFill>
              </a:rPr>
              <a:t>装饰</a:t>
            </a:r>
            <a:r>
              <a:rPr lang="zh-CN" altLang="en-US" smtClean="0"/>
              <a:t>对于德行也同样是格格不入的，因为德行是灵魂的力量和生气。</a:t>
            </a:r>
            <a:endParaRPr lang="zh-CN" altLang="en-US" smtClean="0"/>
          </a:p>
          <a:p>
            <a:r>
              <a:rPr lang="en-US" altLang="zh-CN" smtClean="0"/>
              <a:t>23</a:t>
            </a:r>
            <a:r>
              <a:rPr lang="zh-CN" altLang="en-US" smtClean="0"/>
              <a:t>、我既找不到一个完全献身于我的</a:t>
            </a:r>
            <a:r>
              <a:rPr lang="zh-CN" altLang="en-US" smtClean="0">
                <a:solidFill>
                  <a:srgbClr val="FF0000"/>
                </a:solidFill>
              </a:rPr>
              <a:t>朋友</a:t>
            </a:r>
            <a:r>
              <a:rPr lang="zh-CN" altLang="en-US" smtClean="0"/>
              <a:t>，我就必须有些能以其推动力</a:t>
            </a:r>
            <a:r>
              <a:rPr lang="zh-CN" altLang="en-US" smtClean="0">
                <a:solidFill>
                  <a:srgbClr val="FF0000"/>
                </a:solidFill>
              </a:rPr>
              <a:t>克服我的惰性</a:t>
            </a:r>
            <a:r>
              <a:rPr lang="zh-CN" altLang="en-US" smtClean="0"/>
              <a:t>的朋友。</a:t>
            </a:r>
            <a:endParaRPr lang="zh-CN" altLang="en-US" smtClean="0"/>
          </a:p>
          <a:p>
            <a:r>
              <a:rPr lang="en-US" altLang="zh-CN" smtClean="0"/>
              <a:t>24</a:t>
            </a:r>
            <a:r>
              <a:rPr lang="zh-CN" altLang="en-US" smtClean="0"/>
              <a:t>、</a:t>
            </a:r>
            <a:r>
              <a:rPr lang="zh-CN" altLang="en-US" smtClean="0">
                <a:solidFill>
                  <a:srgbClr val="FF0000"/>
                </a:solidFill>
              </a:rPr>
              <a:t>生命、健康、理性和舒适</a:t>
            </a:r>
            <a:r>
              <a:rPr lang="zh-CN" altLang="en-US" smtClean="0"/>
              <a:t>，应该是压倒一切的，不舒适的事物决不会显得优美；苗条并不等于瘦弱，为了讨好人家的爱，就不应当有一副不健康的样子。</a:t>
            </a:r>
            <a:endParaRPr lang="zh-CN" altLang="en-US" smtClean="0"/>
          </a:p>
          <a:p>
            <a:r>
              <a:rPr lang="en-US" altLang="zh-CN" smtClean="0"/>
              <a:t>25</a:t>
            </a:r>
            <a:r>
              <a:rPr lang="zh-CN" altLang="en-US" smtClean="0"/>
              <a:t>、</a:t>
            </a:r>
            <a:r>
              <a:rPr lang="zh-CN" altLang="en-US" smtClean="0">
                <a:solidFill>
                  <a:srgbClr val="FF0000"/>
                </a:solidFill>
              </a:rPr>
              <a:t>美德</a:t>
            </a:r>
            <a:r>
              <a:rPr lang="zh-CN" altLang="en-US" smtClean="0"/>
              <a:t>是一种战争状态，我们</a:t>
            </a:r>
            <a:r>
              <a:rPr lang="zh-CN" altLang="en-US" smtClean="0">
                <a:hlinkClick r:id="rId2"/>
              </a:rPr>
              <a:t>生活</a:t>
            </a:r>
            <a:r>
              <a:rPr lang="zh-CN" altLang="en-US" smtClean="0"/>
              <a:t>于其中，就要常常与自己作斗争</a:t>
            </a:r>
            <a:endParaRPr lang="zh-CN" altLang="en-US" smtClean="0"/>
          </a:p>
          <a:p>
            <a:r>
              <a:rPr lang="en-US" altLang="zh-CN" smtClean="0"/>
              <a:t>26</a:t>
            </a:r>
            <a:r>
              <a:rPr lang="zh-CN" altLang="en-US" smtClean="0"/>
              <a:t>、在变化无常的</a:t>
            </a:r>
            <a:r>
              <a:rPr lang="zh-CN" altLang="en-US" smtClean="0">
                <a:hlinkClick r:id="rId3"/>
              </a:rPr>
              <a:t>人生</a:t>
            </a:r>
            <a:r>
              <a:rPr lang="zh-CN" altLang="en-US" smtClean="0"/>
              <a:t>中，我们要特别避免那种为了将来而</a:t>
            </a:r>
            <a:r>
              <a:rPr lang="zh-CN" altLang="en-US" b="1" smtClean="0">
                <a:solidFill>
                  <a:srgbClr val="FF0000"/>
                </a:solidFill>
              </a:rPr>
              <a:t>牺牲现在</a:t>
            </a:r>
            <a:r>
              <a:rPr lang="zh-CN" altLang="en-US" smtClean="0"/>
              <a:t>的过于谨慎的畏首畏尾的做法，这种做法往往是为了将来根本得不到的东西而牺牲现在能够得到的东西。</a:t>
            </a:r>
            <a:endParaRPr lang="zh-CN" altLang="en-US" smtClean="0"/>
          </a:p>
          <a:p>
            <a:r>
              <a:rPr lang="en-US" altLang="zh-CN" smtClean="0"/>
              <a:t>27</a:t>
            </a:r>
            <a:r>
              <a:rPr lang="zh-CN" altLang="en-US" smtClean="0"/>
              <a:t>、</a:t>
            </a:r>
            <a:r>
              <a:rPr lang="zh-CN" altLang="en-US" smtClean="0">
                <a:solidFill>
                  <a:srgbClr val="FF0000"/>
                </a:solidFill>
              </a:rPr>
              <a:t>节约与勤勉</a:t>
            </a:r>
            <a:r>
              <a:rPr lang="zh-CN" altLang="en-US" smtClean="0"/>
              <a:t>是人类两个名医。</a:t>
            </a:r>
            <a:endParaRPr lang="zh-CN" altLang="en-US" smtClean="0"/>
          </a:p>
          <a:p>
            <a:r>
              <a:rPr lang="en-US" altLang="zh-CN" smtClean="0"/>
              <a:t>28</a:t>
            </a:r>
            <a:r>
              <a:rPr lang="zh-CN" altLang="en-US" smtClean="0"/>
              <a:t>、宁可让儿童一个字也不识，也不要使他为了学到这一些学问而把其他</a:t>
            </a:r>
            <a:r>
              <a:rPr lang="zh-CN" altLang="en-US" b="1" smtClean="0">
                <a:solidFill>
                  <a:srgbClr val="FF0000"/>
                </a:solidFill>
              </a:rPr>
              <a:t>有用的东西</a:t>
            </a:r>
            <a:r>
              <a:rPr lang="zh-CN" altLang="en-US" smtClean="0"/>
              <a:t>都牺牲了。</a:t>
            </a:r>
            <a:endParaRPr lang="zh-CN" altLang="en-US" smtClean="0"/>
          </a:p>
          <a:p>
            <a:r>
              <a:rPr lang="en-US" altLang="zh-CN" smtClean="0"/>
              <a:t>29</a:t>
            </a:r>
            <a:r>
              <a:rPr lang="zh-CN" altLang="en-US" smtClean="0"/>
              <a:t>、不是爱情，不是金钱，不是名誉，不是公平</a:t>
            </a:r>
            <a:r>
              <a:rPr lang="en-US" altLang="zh-CN" smtClean="0"/>
              <a:t>……</a:t>
            </a:r>
            <a:r>
              <a:rPr lang="zh-CN" altLang="en-US" smtClean="0">
                <a:solidFill>
                  <a:srgbClr val="FF0000"/>
                </a:solidFill>
              </a:rPr>
              <a:t>请给我真理</a:t>
            </a:r>
            <a:r>
              <a:rPr lang="zh-CN" altLang="en-US" smtClean="0"/>
              <a:t>。我们应该有勇气去面对真实的内心，即使前面荆棘满地，也要坚定地走下去。为了不浪费你的这一辈子。</a:t>
            </a:r>
            <a:endParaRPr lang="zh-CN" altLang="en-US" smtClean="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0" y="0"/>
            <a:ext cx="3786182"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30</a:t>
            </a:r>
            <a:r>
              <a:rPr lang="zh-CN" altLang="en-US" smtClean="0"/>
              <a:t>、因为</a:t>
            </a:r>
            <a:r>
              <a:rPr lang="zh-CN" altLang="en-US" smtClean="0">
                <a:solidFill>
                  <a:srgbClr val="FF0000"/>
                </a:solidFill>
              </a:rPr>
              <a:t>做有意义的事情</a:t>
            </a:r>
            <a:r>
              <a:rPr lang="zh-CN" altLang="en-US" smtClean="0"/>
              <a:t>，其本身就是对生活的享受。</a:t>
            </a:r>
            <a:endParaRPr lang="zh-CN" altLang="en-US" smtClean="0"/>
          </a:p>
          <a:p>
            <a:r>
              <a:rPr lang="en-US" altLang="zh-CN" smtClean="0"/>
              <a:t>31</a:t>
            </a:r>
            <a:r>
              <a:rPr lang="zh-CN" altLang="en-US" smtClean="0"/>
              <a:t>、在人的生活中最主要的是</a:t>
            </a:r>
            <a:r>
              <a:rPr lang="zh-CN" altLang="en-US" smtClean="0">
                <a:solidFill>
                  <a:srgbClr val="FF0000"/>
                </a:solidFill>
              </a:rPr>
              <a:t>劳动训练</a:t>
            </a:r>
            <a:r>
              <a:rPr lang="zh-CN" altLang="en-US" smtClean="0"/>
              <a:t>。没有劳动就不可能有正常的人的生活。</a:t>
            </a:r>
            <a:endParaRPr lang="zh-CN" altLang="en-US" smtClean="0"/>
          </a:p>
          <a:p>
            <a:r>
              <a:rPr lang="en-US" altLang="zh-CN" smtClean="0"/>
              <a:t>32</a:t>
            </a:r>
            <a:r>
              <a:rPr lang="zh-CN" altLang="en-US" smtClean="0"/>
              <a:t>、我们之所以产生</a:t>
            </a:r>
            <a:r>
              <a:rPr lang="zh-CN" altLang="en-US" smtClean="0">
                <a:solidFill>
                  <a:srgbClr val="FF0000"/>
                </a:solidFill>
              </a:rPr>
              <a:t>嫉妒</a:t>
            </a:r>
            <a:r>
              <a:rPr lang="zh-CN" altLang="en-US" smtClean="0"/>
              <a:t>的心理，是由于社会的欲望，而不是由于原始的本能。</a:t>
            </a:r>
            <a:endParaRPr lang="zh-CN" altLang="en-US" smtClean="0"/>
          </a:p>
          <a:p>
            <a:r>
              <a:rPr lang="en-US" altLang="zh-CN" smtClean="0"/>
              <a:t>33</a:t>
            </a:r>
            <a:r>
              <a:rPr lang="zh-CN" altLang="en-US" smtClean="0"/>
              <a:t>、</a:t>
            </a:r>
            <a:r>
              <a:rPr lang="zh-CN" altLang="en-US" smtClean="0">
                <a:solidFill>
                  <a:srgbClr val="FF0000"/>
                </a:solidFill>
              </a:rPr>
              <a:t>劳动</a:t>
            </a:r>
            <a:r>
              <a:rPr lang="zh-CN" altLang="en-US" smtClean="0"/>
              <a:t>是社会中每个人不可避免的义务。</a:t>
            </a:r>
            <a:endParaRPr lang="zh-CN" altLang="en-US" smtClean="0"/>
          </a:p>
          <a:p>
            <a:r>
              <a:rPr lang="en-US" altLang="zh-CN" smtClean="0"/>
              <a:t>34</a:t>
            </a:r>
            <a:r>
              <a:rPr lang="zh-CN" altLang="en-US" smtClean="0"/>
              <a:t>、十岁时被点心、二十岁被恋人、三十岁被快乐、四十岁被野心、五十岁被贪婪所俘虏。人，到什么时候才能</a:t>
            </a:r>
            <a:r>
              <a:rPr lang="zh-CN" altLang="en-US" smtClean="0">
                <a:solidFill>
                  <a:srgbClr val="FF0000"/>
                </a:solidFill>
              </a:rPr>
              <a:t>追求睿智</a:t>
            </a:r>
            <a:r>
              <a:rPr lang="zh-CN" altLang="en-US" smtClean="0"/>
              <a:t>呢？</a:t>
            </a:r>
            <a:endParaRPr lang="zh-CN" altLang="en-US" smtClean="0"/>
          </a:p>
          <a:p>
            <a:r>
              <a:rPr lang="en-US" altLang="zh-CN" smtClean="0"/>
              <a:t>35</a:t>
            </a:r>
            <a:r>
              <a:rPr lang="zh-CN" altLang="en-US" smtClean="0"/>
              <a:t>、</a:t>
            </a:r>
            <a:r>
              <a:rPr lang="zh-CN" altLang="en-US" b="1" smtClean="0">
                <a:solidFill>
                  <a:srgbClr val="FF0000"/>
                </a:solidFill>
              </a:rPr>
              <a:t>口音</a:t>
            </a:r>
            <a:r>
              <a:rPr lang="zh-CN" altLang="en-US" smtClean="0"/>
              <a:t>是语言的核心，它使语言具有情感的真实感</a:t>
            </a:r>
            <a:endParaRPr lang="zh-CN" altLang="en-US" smtClean="0"/>
          </a:p>
        </p:txBody>
      </p:sp>
      <p:pic>
        <p:nvPicPr>
          <p:cNvPr id="6" name="图片 5" descr="卢梭《社会契约论》.jpg"/>
          <p:cNvPicPr>
            <a:picLocks noChangeAspect="1"/>
          </p:cNvPicPr>
          <p:nvPr/>
        </p:nvPicPr>
        <p:blipFill>
          <a:blip r:embed="rId2"/>
          <a:stretch>
            <a:fillRect/>
          </a:stretch>
        </p:blipFill>
        <p:spPr>
          <a:xfrm>
            <a:off x="4143372" y="0"/>
            <a:ext cx="4686560" cy="685800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442912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zh-CN" altLang="en-US" sz="2800" b="1" smtClean="0"/>
              <a:t>写作背景</a:t>
            </a:r>
            <a:endParaRPr lang="zh-CN" altLang="en-US" sz="2800" b="1"/>
          </a:p>
        </p:txBody>
      </p:sp>
      <p:sp>
        <p:nvSpPr>
          <p:cNvPr id="3" name="TextBox 2"/>
          <p:cNvSpPr txBox="1"/>
          <p:nvPr/>
        </p:nvSpPr>
        <p:spPr>
          <a:xfrm>
            <a:off x="0" y="571480"/>
            <a:ext cx="3857620" cy="5632311"/>
          </a:xfrm>
          <a:prstGeom prst="rect">
            <a:avLst/>
          </a:prstGeom>
          <a:noFill/>
        </p:spPr>
        <p:txBody>
          <a:bodyPr wrap="square" rtlCol="0">
            <a:spAutoFit/>
          </a:bodyPr>
          <a:lstStyle/>
          <a:p>
            <a:r>
              <a:rPr lang="en-US" altLang="zh-CN" smtClean="0"/>
              <a:t>1743</a:t>
            </a:r>
            <a:r>
              <a:rPr lang="zh-CN" altLang="en-US" smtClean="0"/>
              <a:t>年，卢梭在威尼斯逗留时，就已经打算写一部关于政治制度的鸿篇大论。</a:t>
            </a:r>
            <a:r>
              <a:rPr lang="en-US" altLang="zh-CN" smtClean="0"/>
              <a:t>1753</a:t>
            </a:r>
            <a:r>
              <a:rPr lang="zh-CN" altLang="en-US" smtClean="0"/>
              <a:t>年，第戎学院公布了“论人类不平等的起源”的征文题目。卢梭参赛，撰写了本文。</a:t>
            </a:r>
            <a:endParaRPr lang="en-US" altLang="zh-CN" smtClean="0"/>
          </a:p>
          <a:p>
            <a:r>
              <a:rPr lang="zh-CN" altLang="en-US" smtClean="0"/>
              <a:t>该书探讨了社会不平等的原因及克服的方法，批判了封建等级关系。作者认为生产的发展和</a:t>
            </a:r>
            <a:r>
              <a:rPr lang="zh-CN" altLang="en-US" smtClean="0">
                <a:hlinkClick r:id="rId2"/>
              </a:rPr>
              <a:t>私有制</a:t>
            </a:r>
            <a:r>
              <a:rPr lang="zh-CN" altLang="en-US" smtClean="0"/>
              <a:t>的产生，使人类脱离了“自然状态”，产生了贫富不均的社会现象；揣测到了矛盾斗争会发生对立面转化，以及发展是一个螺旋式上升的过程；认识到私有制是社会不平等的根源，又认为每人有少量私有财产是</a:t>
            </a:r>
            <a:r>
              <a:rPr lang="zh-CN" altLang="en-US" smtClean="0">
                <a:hlinkClick r:id="rId3"/>
              </a:rPr>
              <a:t>社会平等</a:t>
            </a:r>
            <a:r>
              <a:rPr lang="zh-CN" altLang="en-US" smtClean="0"/>
              <a:t>的基础。该书为</a:t>
            </a:r>
            <a:r>
              <a:rPr lang="zh-CN" altLang="en-US" smtClean="0">
                <a:hlinkClick r:id="rId4"/>
              </a:rPr>
              <a:t>资产阶级</a:t>
            </a:r>
            <a:r>
              <a:rPr lang="zh-CN" altLang="en-US" smtClean="0"/>
              <a:t>政治革命提供了理论依据，可看作是卢梭全部思想的基础，并可视为</a:t>
            </a:r>
            <a:r>
              <a:rPr lang="en-US" altLang="zh-CN" smtClean="0"/>
              <a:t>《</a:t>
            </a:r>
            <a:r>
              <a:rPr lang="zh-CN" altLang="en-US" smtClean="0">
                <a:hlinkClick r:id="rId5"/>
              </a:rPr>
              <a:t>社会契约论</a:t>
            </a:r>
            <a:r>
              <a:rPr lang="en-US" altLang="zh-CN" smtClean="0"/>
              <a:t>》</a:t>
            </a:r>
            <a:r>
              <a:rPr lang="zh-CN" altLang="en-US" smtClean="0"/>
              <a:t>的绪论。该书虽然没有入选第戎学院的征文竞赛，但它标志着卢梭的思想已经发展到了成熟时期。</a:t>
            </a:r>
            <a:endParaRPr lang="zh-CN" altLang="en-US"/>
          </a:p>
        </p:txBody>
      </p:sp>
      <p:pic>
        <p:nvPicPr>
          <p:cNvPr id="4" name="图片 3" descr="论人与人之间不平等的起因和基础  封面.jpeg"/>
          <p:cNvPicPr>
            <a:picLocks noChangeAspect="1"/>
          </p:cNvPicPr>
          <p:nvPr/>
        </p:nvPicPr>
        <p:blipFill>
          <a:blip r:embed="rId6"/>
          <a:stretch>
            <a:fillRect/>
          </a:stretch>
        </p:blipFill>
        <p:spPr>
          <a:xfrm>
            <a:off x="4643438" y="0"/>
            <a:ext cx="4762500" cy="6791325"/>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435768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基础巩固</a:t>
            </a:r>
            <a:endParaRPr lang="zh-CN" altLang="en-US" sz="2800" b="1"/>
          </a:p>
        </p:txBody>
      </p:sp>
      <p:sp>
        <p:nvSpPr>
          <p:cNvPr id="3" name="TextBox 2"/>
          <p:cNvSpPr txBox="1"/>
          <p:nvPr/>
        </p:nvSpPr>
        <p:spPr>
          <a:xfrm>
            <a:off x="0" y="571480"/>
            <a:ext cx="9144000"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1.</a:t>
            </a:r>
            <a:r>
              <a:rPr lang="zh-CN" altLang="en-US" smtClean="0"/>
              <a:t>捐弃：</a:t>
            </a:r>
            <a:r>
              <a:rPr lang="en-US" altLang="zh-CN" err="1" smtClean="0"/>
              <a:t>juān qì</a:t>
            </a:r>
            <a:r>
              <a:rPr lang="zh-CN" altLang="en-US" smtClean="0"/>
              <a:t>，抛弃。</a:t>
            </a:r>
            <a:r>
              <a:rPr lang="en-US" altLang="zh-CN" smtClean="0"/>
              <a:t>2.</a:t>
            </a:r>
            <a:r>
              <a:rPr lang="zh-CN" altLang="en-US" smtClean="0"/>
              <a:t>嗜血成性：嗜</a:t>
            </a:r>
            <a:r>
              <a:rPr lang="en-US" err="1" smtClean="0"/>
              <a:t>shì</a:t>
            </a:r>
            <a:r>
              <a:rPr lang="zh-CN" altLang="en-US" smtClean="0"/>
              <a:t>：爱好。爱好吸血成了习性。指贪婪地进行敲诈勒索，榨取民脂民膏。</a:t>
            </a:r>
            <a:r>
              <a:rPr lang="en-US" altLang="zh-CN" smtClean="0"/>
              <a:t>3.</a:t>
            </a:r>
            <a:r>
              <a:rPr lang="zh-CN" altLang="en-US" smtClean="0"/>
              <a:t>感同身受：原指感激的心情如同亲身受到对方的恩惠一样（多用来代替别人表示谢意），现多指虽未亲身经历，但感受就同亲身经历过一样。（</a:t>
            </a:r>
            <a:r>
              <a:rPr lang="en-US" altLang="zh-CN" smtClean="0"/>
              <a:t>《</a:t>
            </a:r>
            <a:r>
              <a:rPr lang="zh-CN" altLang="en-US" smtClean="0"/>
              <a:t>晚清文学丛钞</a:t>
            </a:r>
            <a:r>
              <a:rPr lang="en-US" altLang="zh-CN" smtClean="0"/>
              <a:t>·</a:t>
            </a:r>
            <a:r>
              <a:rPr lang="zh-CN" altLang="en-US" smtClean="0"/>
              <a:t>轰天雷</a:t>
            </a:r>
            <a:r>
              <a:rPr lang="en-US" altLang="zh-CN" smtClean="0"/>
              <a:t>》</a:t>
            </a:r>
            <a:r>
              <a:rPr lang="zh-CN" altLang="en-US" smtClean="0"/>
              <a:t>第二回</a:t>
            </a:r>
            <a:r>
              <a:rPr lang="en-US" altLang="zh-CN" smtClean="0"/>
              <a:t>:“</a:t>
            </a:r>
            <a:r>
              <a:rPr lang="zh-CN" altLang="en-US" smtClean="0"/>
              <a:t>再者北山在京，万事求二兄代为照顾，感同身受。”）</a:t>
            </a:r>
            <a:r>
              <a:rPr lang="en-US" altLang="zh-CN" smtClean="0"/>
              <a:t>4.</a:t>
            </a:r>
            <a:r>
              <a:rPr lang="zh-CN" altLang="en-US" smtClean="0"/>
              <a:t>汲汲（</a:t>
            </a:r>
            <a:r>
              <a:rPr lang="en-US" err="1" smtClean="0"/>
              <a:t>jí jí</a:t>
            </a:r>
            <a:r>
              <a:rPr lang="zh-CN" altLang="en-US" smtClean="0"/>
              <a:t>）：急切，急于得到。陶渊明的</a:t>
            </a:r>
            <a:r>
              <a:rPr lang="en-US" altLang="zh-CN" smtClean="0"/>
              <a:t>《</a:t>
            </a:r>
            <a:r>
              <a:rPr lang="zh-CN" altLang="en-US" smtClean="0">
                <a:hlinkClick r:id="rId2"/>
              </a:rPr>
              <a:t>五柳先生传</a:t>
            </a:r>
            <a:r>
              <a:rPr lang="en-US" altLang="zh-CN" smtClean="0"/>
              <a:t>》</a:t>
            </a:r>
            <a:r>
              <a:rPr lang="zh-CN" altLang="en-US" smtClean="0"/>
              <a:t>：“不戚戚于贫贱，不汲汲于富贵” 。</a:t>
            </a:r>
            <a:r>
              <a:rPr lang="en-US" altLang="zh-CN" smtClean="0"/>
              <a:t>5.</a:t>
            </a:r>
            <a:r>
              <a:rPr lang="zh-CN" altLang="en-US" smtClean="0"/>
              <a:t>厮（</a:t>
            </a:r>
            <a:r>
              <a:rPr lang="en-US" smtClean="0"/>
              <a:t> sī</a:t>
            </a:r>
            <a:r>
              <a:rPr lang="zh-CN" altLang="en-US" smtClean="0"/>
              <a:t>）拼：互相拼。</a:t>
            </a:r>
            <a:r>
              <a:rPr lang="en-US" altLang="zh-CN" smtClean="0"/>
              <a:t>6.</a:t>
            </a:r>
            <a:r>
              <a:rPr lang="zh-CN" altLang="en-US" smtClean="0"/>
              <a:t>摒弃（</a:t>
            </a:r>
            <a:r>
              <a:rPr lang="en-US" altLang="zh-CN" err="1" smtClean="0"/>
              <a:t>bìng qì</a:t>
            </a:r>
            <a:r>
              <a:rPr lang="zh-CN" altLang="en-US" smtClean="0"/>
              <a:t>）： 舍弃、放弃，为了达到自己的目的抛弃一些东西；也形容思想上的抛弃、丢弃。</a:t>
            </a:r>
            <a:endParaRPr lang="zh-CN" altLang="en-US" smtClean="0"/>
          </a:p>
        </p:txBody>
      </p:sp>
      <p:sp>
        <p:nvSpPr>
          <p:cNvPr id="5" name="TextBox 4"/>
          <p:cNvSpPr txBox="1"/>
          <p:nvPr/>
        </p:nvSpPr>
        <p:spPr>
          <a:xfrm>
            <a:off x="0" y="2643182"/>
            <a:ext cx="2357422"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局部探究</a:t>
            </a:r>
            <a:endParaRPr lang="zh-CN" altLang="en-US" sz="2800" b="1"/>
          </a:p>
        </p:txBody>
      </p:sp>
      <p:sp>
        <p:nvSpPr>
          <p:cNvPr id="6" name="TextBox 5"/>
          <p:cNvSpPr txBox="1"/>
          <p:nvPr/>
        </p:nvSpPr>
        <p:spPr>
          <a:xfrm>
            <a:off x="0" y="3286124"/>
            <a:ext cx="7143768"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一、当初，在自然状态中的人似乎彼此间没有任何道义上的联系，也没有什么大家公认的义务，因此，他们既不能被看作是好人，也不能被看作是恶人；他们既无邪恶之心，也无为善的美德，只有从生理意义上来理解这两个词，我们才可以把对保护自己的生存有害的品质称为邪恶，把对保护自己的生存有益的品质称为美德，而且，在后一种情况下，我们还应当把最不反抗天性的冲动的人称为最有美德的人。</a:t>
            </a:r>
            <a:endParaRPr lang="zh-CN" altLang="en-US"/>
          </a:p>
        </p:txBody>
      </p:sp>
      <p:sp>
        <p:nvSpPr>
          <p:cNvPr id="7" name="TextBox 6"/>
          <p:cNvSpPr txBox="1"/>
          <p:nvPr/>
        </p:nvSpPr>
        <p:spPr>
          <a:xfrm>
            <a:off x="7286612" y="3429000"/>
            <a:ext cx="1857388"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由这里的文字可以看出在卢梭的眼里，</a:t>
            </a:r>
            <a:r>
              <a:rPr lang="zh-CN" altLang="en-US" b="1" smtClean="0">
                <a:solidFill>
                  <a:srgbClr val="FF0000"/>
                </a:solidFill>
              </a:rPr>
              <a:t>自然状态下的人</a:t>
            </a:r>
            <a:r>
              <a:rPr lang="zh-CN" altLang="en-US" smtClean="0"/>
              <a:t>有哪些</a:t>
            </a:r>
            <a:r>
              <a:rPr lang="zh-CN" altLang="en-US" b="1" smtClean="0">
                <a:solidFill>
                  <a:srgbClr val="FF0000"/>
                </a:solidFill>
              </a:rPr>
              <a:t>特点</a:t>
            </a:r>
            <a:r>
              <a:rPr lang="zh-CN" altLang="en-US" smtClean="0"/>
              <a:t>？</a:t>
            </a:r>
            <a:endParaRPr lang="zh-CN" altLang="en-US"/>
          </a:p>
        </p:txBody>
      </p:sp>
      <p:sp>
        <p:nvSpPr>
          <p:cNvPr id="8" name="TextBox 7"/>
          <p:cNvSpPr txBox="1"/>
          <p:nvPr/>
        </p:nvSpPr>
        <p:spPr>
          <a:xfrm>
            <a:off x="0" y="5214950"/>
            <a:ext cx="892971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a:t>
            </a:r>
            <a:r>
              <a:rPr lang="zh-CN" altLang="en-US" smtClean="0"/>
              <a:t>他们彼此间似乎没有任何道义上的联系，也没有什么大家公认的义务。</a:t>
            </a:r>
            <a:r>
              <a:rPr lang="en-US" altLang="zh-CN" smtClean="0"/>
              <a:t>2.</a:t>
            </a:r>
            <a:r>
              <a:rPr lang="zh-CN" altLang="en-US" smtClean="0"/>
              <a:t>不能以好坏来评判他们。</a:t>
            </a:r>
            <a:r>
              <a:rPr lang="en-US" altLang="zh-CN" smtClean="0"/>
              <a:t>3.</a:t>
            </a:r>
            <a:r>
              <a:rPr lang="zh-CN" altLang="en-US" smtClean="0"/>
              <a:t>只能从生理意义上来理解，我们才可以把对保护他们自己的生存有害的品质成为邪恶，把对保护他们自己有益的品质成为美德，而且，我们还应当把最不反抗天性的冲动的人称为最有美德的人。</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3"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4"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6" grpId="2"/>
      <p:bldP spid="7" grpId="3"/>
      <p:bldP spid="8" grpId="4"/>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121</Paragraphs>
  <Slides>20</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20</vt:i4>
      </vt:variant>
    </vt:vector>
  </HeadingPairs>
  <TitlesOfParts>
    <vt:vector baseType="lpstr" size="24">
      <vt:lpstr>Arial</vt:lpstr>
      <vt:lpstr>Calibri</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2021-02-26T20:53:04.801</cp:lastPrinted>
  <dcterms:created xsi:type="dcterms:W3CDTF">2021-02-26T20:53:04Z</dcterms:created>
  <dcterms:modified xsi:type="dcterms:W3CDTF">2021-02-26T12:53:16Z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