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46"/>
  </p:handoutMasterIdLst>
  <p:sldIdLst>
    <p:sldId id="488" r:id="rId3"/>
    <p:sldId id="494" r:id="rId4"/>
    <p:sldId id="493" r:id="rId6"/>
    <p:sldId id="492" r:id="rId7"/>
    <p:sldId id="495" r:id="rId8"/>
    <p:sldId id="374" r:id="rId9"/>
    <p:sldId id="498" r:id="rId10"/>
    <p:sldId id="394" r:id="rId11"/>
    <p:sldId id="577" r:id="rId12"/>
    <p:sldId id="730" r:id="rId13"/>
    <p:sldId id="731" r:id="rId14"/>
    <p:sldId id="732" r:id="rId15"/>
    <p:sldId id="733" r:id="rId16"/>
    <p:sldId id="791" r:id="rId17"/>
    <p:sldId id="792" r:id="rId18"/>
    <p:sldId id="422" r:id="rId19"/>
    <p:sldId id="426" r:id="rId20"/>
    <p:sldId id="846" r:id="rId21"/>
    <p:sldId id="847" r:id="rId22"/>
    <p:sldId id="850" r:id="rId23"/>
    <p:sldId id="899" r:id="rId24"/>
    <p:sldId id="900" r:id="rId25"/>
    <p:sldId id="902" r:id="rId26"/>
    <p:sldId id="905" r:id="rId27"/>
    <p:sldId id="948" r:id="rId28"/>
    <p:sldId id="991" r:id="rId29"/>
    <p:sldId id="992" r:id="rId30"/>
    <p:sldId id="993" r:id="rId31"/>
    <p:sldId id="1018" r:id="rId32"/>
    <p:sldId id="995" r:id="rId33"/>
    <p:sldId id="1019" r:id="rId34"/>
    <p:sldId id="1025" r:id="rId35"/>
    <p:sldId id="1021" r:id="rId36"/>
    <p:sldId id="1031" r:id="rId37"/>
    <p:sldId id="1022" r:id="rId38"/>
    <p:sldId id="1030" r:id="rId39"/>
    <p:sldId id="468" r:id="rId40"/>
    <p:sldId id="1058" r:id="rId41"/>
    <p:sldId id="1053" r:id="rId42"/>
    <p:sldId id="1055" r:id="rId43"/>
    <p:sldId id="1059" r:id="rId44"/>
    <p:sldId id="1060" r:id="rId45"/>
  </p:sldIdLst>
  <p:sldSz cx="12192000" cy="6858000"/>
  <p:notesSz cx="7103745" cy="10234295"/>
  <p:custDataLst>
    <p:tags r:id="rId5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新课标第一网" initials="新" lastIdx="2" clrIdx="0"/>
  <p:cmAuthor id="2" name="soille" initials="s" lastIdx="1" clrIdx="6"/>
  <p:cmAuthor id="3" name="xjj" initials="x" lastIdx="1" clrIdx="1"/>
  <p:cmAuthor id="4" name="lenovo" initials="l" lastIdx="14" clrIdx="2"/>
  <p:cmAuthor id="5" name="admin" initials="a" lastIdx="3" clrIdx="3"/>
  <p:cmAuthor id="6" name="Administrator" initials="A" lastIdx="1" clrIdx="4"/>
  <p:cmAuthor id="7" name="徐无鬼" initials="徐" lastIdx="7" clrIdx="5"/>
  <p:cmAuthor id="8" name="Mia Vida Villanueva" initials="M" lastIdx="1" clrIdx="0"/>
  <p:cmAuthor id="9" name="姜伟光" initials="姜" lastIdx="1" clrIdx="0"/>
  <p:cmAuthor id="10" name="weijia" initials="w" lastIdx="1" clrIdx="9"/>
  <p:cmAuthor id="11" name="86187" initials="8" lastIdx="1" clrIdx="10"/>
  <p:cmAuthor id="12" name="zhaoqingju" initials="z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</p:showPr>
  <p:clrMru>
    <a:srgbClr val="2315D7"/>
    <a:srgbClr val="FF3300"/>
    <a:srgbClr val="007370"/>
    <a:srgbClr val="FBE5D6"/>
    <a:srgbClr val="009999"/>
    <a:srgbClr val="4F855D"/>
    <a:srgbClr val="B2B2B2"/>
    <a:srgbClr val="202020"/>
    <a:srgbClr val="323232"/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89" d="100"/>
          <a:sy n="89" d="100"/>
        </p:scale>
        <p:origin x="-330" y="-108"/>
      </p:cViewPr>
      <p:guideLst>
        <p:guide orient="horz" pos="2194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1" Type="http://schemas.openxmlformats.org/officeDocument/2006/relationships/tags" Target="tags/tag12.xml"/><Relationship Id="rId50" Type="http://schemas.openxmlformats.org/officeDocument/2006/relationships/commentAuthors" Target="commentAuthors.xml"/><Relationship Id="rId5" Type="http://schemas.openxmlformats.org/officeDocument/2006/relationships/notesMaster" Target="notesMasters/notesMaster1.xml"/><Relationship Id="rId49" Type="http://schemas.openxmlformats.org/officeDocument/2006/relationships/tableStyles" Target="tableStyles.xml"/><Relationship Id="rId48" Type="http://schemas.openxmlformats.org/officeDocument/2006/relationships/viewProps" Target="viewProps.xml"/><Relationship Id="rId47" Type="http://schemas.openxmlformats.org/officeDocument/2006/relationships/presProps" Target="presProps.xml"/><Relationship Id="rId46" Type="http://schemas.openxmlformats.org/officeDocument/2006/relationships/handoutMaster" Target="handoutMasters/handoutMaster1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1" name="幻灯片图像占位符 1"/>
          <p:cNvSpPr/>
          <p:nvPr>
            <p:ph type="sldImg"/>
          </p:nvPr>
        </p:nvSpPr>
        <p:spPr>
          <a:ln>
            <a:solidFill>
              <a:srgbClr val="000000"/>
            </a:solidFill>
          </a:ln>
        </p:spPr>
      </p:sp>
      <p:sp>
        <p:nvSpPr>
          <p:cNvPr id="35842" name="文本占位符 2"/>
          <p:cNvSpPr/>
          <p:nvPr>
            <p:ph type="body"/>
          </p:nvPr>
        </p:nvSpPr>
        <p:spPr>
          <a:noFill/>
          <a:ln>
            <a:noFill/>
          </a:ln>
        </p:spPr>
        <p:txBody>
          <a:bodyPr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 descr="中国教育出版网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 descr="中国教育出版网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 descr="中国教育出版网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6A2814-10CD-46E9-91A2-05B5081D423C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6184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6184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6184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2AFDBE0-44F5-4A8E-BFC8-88625A622972}" type="slidenum">
              <a:rPr kumimoji="0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lIns="68580" tIns="34290" rIns="68580" bIns="34290"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lIns="68580" tIns="34290" rIns="68580" bIns="34290"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68580" tIns="34290" rIns="68580" bIns="34290" numCol="1" anchor="t" anchorCtr="0" compatLnSpc="1"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 hidden="1"/>
          <p:cNvCxnSpPr/>
          <p:nvPr userDrawn="1"/>
        </p:nvCxnSpPr>
        <p:spPr>
          <a:xfrm>
            <a:off x="742950" y="434340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image" Target="../media/image1.png"/><Relationship Id="rId16" Type="http://schemas.openxmlformats.org/officeDocument/2006/relationships/tags" Target="../tags/tag3.xml"/><Relationship Id="rId15" Type="http://schemas.openxmlformats.org/officeDocument/2006/relationships/tags" Target="../tags/tag2.xml"/><Relationship Id="rId14" Type="http://schemas.openxmlformats.org/officeDocument/2006/relationships/tags" Target="../tags/tag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tx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16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>
            <a:off x="-21590" y="-635"/>
            <a:ext cx="12210415" cy="6888480"/>
          </a:xfrm>
          <a:prstGeom prst="rect">
            <a:avLst/>
          </a:prstGeom>
          <a:solidFill>
            <a:srgbClr val="FBE5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15" name="图片 14" descr="LOGO"/>
          <p:cNvPicPr>
            <a:picLocks noChangeAspect="1"/>
          </p:cNvPicPr>
          <p:nvPr userDrawn="1"/>
        </p:nvPicPr>
        <p:blipFill>
          <a:blip r:embed="rId17" cstate="screen"/>
          <a:stretch>
            <a:fillRect/>
          </a:stretch>
        </p:blipFill>
        <p:spPr>
          <a:xfrm>
            <a:off x="10455275" y="123190"/>
            <a:ext cx="1513205" cy="458470"/>
          </a:xfrm>
          <a:prstGeom prst="rect">
            <a:avLst/>
          </a:prstGeom>
        </p:spPr>
      </p:pic>
      <p:grpSp>
        <p:nvGrpSpPr>
          <p:cNvPr id="8" name="组合 7"/>
          <p:cNvGrpSpPr/>
          <p:nvPr userDrawn="1"/>
        </p:nvGrpSpPr>
        <p:grpSpPr>
          <a:xfrm>
            <a:off x="-24765" y="6691630"/>
            <a:ext cx="12212955" cy="195580"/>
            <a:chOff x="-22" y="7904"/>
            <a:chExt cx="14533" cy="308"/>
          </a:xfrm>
        </p:grpSpPr>
        <p:sp>
          <p:nvSpPr>
            <p:cNvPr id="9" name="矩形 8"/>
            <p:cNvSpPr/>
            <p:nvPr userDrawn="1"/>
          </p:nvSpPr>
          <p:spPr>
            <a:xfrm>
              <a:off x="-22" y="7904"/>
              <a:ext cx="10915" cy="309"/>
            </a:xfrm>
            <a:prstGeom prst="rect">
              <a:avLst/>
            </a:prstGeom>
            <a:solidFill>
              <a:srgbClr val="0073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 userDrawn="1"/>
          </p:nvSpPr>
          <p:spPr>
            <a:xfrm>
              <a:off x="9457" y="7904"/>
              <a:ext cx="5055" cy="309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2.xml"/><Relationship Id="rId2" Type="http://schemas.openxmlformats.org/officeDocument/2006/relationships/tags" Target="../tags/tag5.xml"/><Relationship Id="rId1" Type="http://schemas.openxmlformats.org/officeDocument/2006/relationships/tags" Target="../tags/tag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image" Target="../media/image2.jpeg"/><Relationship Id="rId1" Type="http://schemas.openxmlformats.org/officeDocument/2006/relationships/tags" Target="../tags/tag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5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1.xml"/><Relationship Id="rId1" Type="http://schemas.openxmlformats.org/officeDocument/2006/relationships/tags" Target="../tags/tag1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22"/>
          <p:cNvSpPr txBox="1"/>
          <p:nvPr/>
        </p:nvSpPr>
        <p:spPr>
          <a:xfrm>
            <a:off x="2048510" y="2106930"/>
            <a:ext cx="8076565" cy="13220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>
              <a:lnSpc>
                <a:spcPct val="100000"/>
              </a:lnSpc>
            </a:pPr>
            <a:r>
              <a:rPr lang="en-US" altLang="zh-CN" sz="8000">
                <a:solidFill>
                  <a:schemeClr val="tx1"/>
                </a:solidFill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24   </a:t>
            </a:r>
            <a:r>
              <a:rPr lang="en-US" altLang="zh-CN" sz="8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唐诗三首</a:t>
            </a:r>
            <a:endParaRPr lang="en-US" altLang="zh-CN" sz="80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941185" y="468249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3359150" y="1135380"/>
            <a:ext cx="4949825" cy="23120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noAutofit/>
          </a:bodyPr>
          <a:lstStyle/>
          <a:p>
            <a:pPr algn="ctr">
              <a:defRPr/>
            </a:pPr>
            <a:r>
              <a:rPr lang="zh-CN" altLang="en-US" sz="3200" b="1" dirty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石壕吏</a:t>
            </a:r>
            <a:endParaRPr lang="zh-CN" altLang="en-US" sz="2800" b="1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pPr>
              <a:defRPr/>
            </a:pPr>
            <a:r>
              <a:rPr lang="zh-CN" altLang="en-US" sz="3200" b="1" dirty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暮投石壕村，有吏夜捉人。</a:t>
            </a:r>
            <a:endParaRPr lang="zh-CN" altLang="en-US" sz="3200" b="1" dirty="0">
              <a:solidFill>
                <a:srgbClr val="0000CC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  <a:p>
            <a:pPr>
              <a:defRPr/>
            </a:pPr>
            <a:endParaRPr lang="zh-CN" altLang="en-US" sz="3200" b="1" dirty="0">
              <a:solidFill>
                <a:srgbClr val="FF0066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  <a:p>
            <a:pPr>
              <a:defRPr/>
            </a:pPr>
            <a:r>
              <a:rPr lang="zh-CN" altLang="en-US" sz="3200" b="1" dirty="0" smtClean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老翁</a:t>
            </a:r>
            <a:r>
              <a:rPr lang="zh-CN" altLang="en-US" sz="3200" b="1" dirty="0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逾</a:t>
            </a:r>
            <a:r>
              <a:rPr lang="zh-CN" altLang="en-US" sz="3200" b="1" dirty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墙</a:t>
            </a:r>
            <a:r>
              <a:rPr lang="zh-CN" altLang="en-US" sz="3200" b="1" dirty="0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走</a:t>
            </a:r>
            <a:r>
              <a:rPr lang="zh-CN" altLang="en-US" sz="3200" b="1" dirty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，老妇出门看。</a:t>
            </a:r>
            <a:endParaRPr lang="zh-CN" altLang="en-US" sz="3200" b="1" dirty="0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3434239" y="3843338"/>
            <a:ext cx="6480175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吏呼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一何</a:t>
            </a:r>
            <a:r>
              <a:rPr lang="zh-CN" altLang="en-US" sz="3200" b="1" dirty="0" smtClean="0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怒</a:t>
            </a:r>
            <a:r>
              <a:rPr lang="zh-CN" altLang="en-US" sz="3200" b="1" dirty="0" smtClean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！妇</a:t>
            </a:r>
            <a:r>
              <a:rPr lang="zh-CN" altLang="en-US" sz="3200" b="1" dirty="0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啼</a:t>
            </a:r>
            <a:r>
              <a:rPr lang="zh-CN" altLang="en-US" sz="3200" b="1" dirty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一何</a:t>
            </a:r>
            <a:r>
              <a:rPr lang="zh-CN" altLang="en-US" sz="3200" b="1" dirty="0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苦</a:t>
            </a:r>
            <a:r>
              <a:rPr lang="zh-CN" altLang="en-US" sz="3200" b="1" dirty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！</a:t>
            </a:r>
            <a:endParaRPr lang="zh-CN" altLang="en-US" sz="3200" b="1" dirty="0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Text Box 8"/>
          <p:cNvSpPr txBox="1">
            <a:spLocks noChangeArrowheads="1"/>
          </p:cNvSpPr>
          <p:nvPr/>
        </p:nvSpPr>
        <p:spPr bwMode="auto">
          <a:xfrm>
            <a:off x="5141595" y="4335145"/>
            <a:ext cx="117983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凶狠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Text Box 9"/>
          <p:cNvSpPr txBox="1">
            <a:spLocks noChangeArrowheads="1"/>
          </p:cNvSpPr>
          <p:nvPr/>
        </p:nvSpPr>
        <p:spPr bwMode="auto">
          <a:xfrm>
            <a:off x="4250593" y="3432473"/>
            <a:ext cx="129540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多么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Text Box 10"/>
          <p:cNvSpPr txBox="1">
            <a:spLocks noChangeArrowheads="1"/>
          </p:cNvSpPr>
          <p:nvPr/>
        </p:nvSpPr>
        <p:spPr bwMode="auto">
          <a:xfrm>
            <a:off x="6320790" y="3432175"/>
            <a:ext cx="126428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啼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哭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Text Box 11"/>
          <p:cNvSpPr txBox="1">
            <a:spLocks noChangeArrowheads="1"/>
          </p:cNvSpPr>
          <p:nvPr/>
        </p:nvSpPr>
        <p:spPr bwMode="auto">
          <a:xfrm>
            <a:off x="7393305" y="4324350"/>
            <a:ext cx="105283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凄苦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" name="Text Box 12"/>
          <p:cNvSpPr txBox="1">
            <a:spLocks noChangeArrowheads="1"/>
          </p:cNvSpPr>
          <p:nvPr/>
        </p:nvSpPr>
        <p:spPr bwMode="auto">
          <a:xfrm>
            <a:off x="4157375" y="2212931"/>
            <a:ext cx="129540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越过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" name="Text Box 13"/>
          <p:cNvSpPr txBox="1">
            <a:spLocks noChangeArrowheads="1"/>
          </p:cNvSpPr>
          <p:nvPr/>
        </p:nvSpPr>
        <p:spPr bwMode="auto">
          <a:xfrm>
            <a:off x="4965700" y="3028315"/>
            <a:ext cx="104394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逃跑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" name="Text Box 14"/>
          <p:cNvSpPr txBox="1">
            <a:spLocks noChangeArrowheads="1"/>
          </p:cNvSpPr>
          <p:nvPr/>
        </p:nvSpPr>
        <p:spPr bwMode="auto">
          <a:xfrm>
            <a:off x="783590" y="4877435"/>
            <a:ext cx="10464165" cy="181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 smtClean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</a:rPr>
              <a:t>译文：</a:t>
            </a:r>
            <a:r>
              <a:rPr lang="zh-CN" altLang="en-US" sz="3200" b="1" dirty="0" smtClean="0">
                <a:solidFill>
                  <a:srgbClr val="2315D7"/>
                </a:solidFill>
              </a:rPr>
              <a:t>傍晚</a:t>
            </a:r>
            <a:r>
              <a:rPr lang="zh-CN" altLang="en-US" sz="3200" b="1" dirty="0">
                <a:solidFill>
                  <a:srgbClr val="2315D7"/>
                </a:solidFill>
              </a:rPr>
              <a:t>投宿石壕村</a:t>
            </a:r>
            <a:r>
              <a:rPr lang="en-US" altLang="zh-CN" sz="3200" b="1">
                <a:solidFill>
                  <a:srgbClr val="2315D7"/>
                </a:solidFill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2315D7"/>
                </a:solidFill>
              </a:rPr>
              <a:t>夜里有差役来抓壮丁。老翁</a:t>
            </a:r>
            <a:r>
              <a:rPr lang="zh-CN" altLang="en-US" sz="3200" b="1" dirty="0" smtClean="0">
                <a:solidFill>
                  <a:srgbClr val="2315D7"/>
                </a:solidFill>
              </a:rPr>
              <a:t>越</a:t>
            </a:r>
            <a:r>
              <a:rPr lang="zh-CN" altLang="en-US" sz="3200" b="1" dirty="0">
                <a:solidFill>
                  <a:srgbClr val="2315D7"/>
                </a:solidFill>
              </a:rPr>
              <a:t>墙逃走</a:t>
            </a:r>
            <a:r>
              <a:rPr lang="en-US" altLang="zh-CN" sz="3200" b="1">
                <a:solidFill>
                  <a:srgbClr val="2315D7"/>
                </a:solidFill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2315D7"/>
                </a:solidFill>
              </a:rPr>
              <a:t>老妇出门察看</a:t>
            </a:r>
            <a:r>
              <a:rPr lang="zh-CN" altLang="en-US" sz="3200" b="1" dirty="0" smtClean="0">
                <a:solidFill>
                  <a:srgbClr val="2315D7"/>
                </a:solidFill>
              </a:rPr>
              <a:t>。</a:t>
            </a:r>
            <a:endParaRPr lang="en-US" altLang="zh-CN" sz="3200" b="1" dirty="0" smtClean="0">
              <a:solidFill>
                <a:srgbClr val="2315D7"/>
              </a:solidFill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3200" b="1" dirty="0">
                <a:solidFill>
                  <a:srgbClr val="2315D7"/>
                </a:solidFill>
              </a:rPr>
              <a:t> </a:t>
            </a:r>
            <a:r>
              <a:rPr lang="en-US" altLang="zh-CN" sz="3200" b="1" dirty="0" smtClean="0">
                <a:solidFill>
                  <a:srgbClr val="2315D7"/>
                </a:solidFill>
              </a:rPr>
              <a:t>       </a:t>
            </a:r>
            <a:r>
              <a:rPr lang="zh-CN" altLang="en-US" sz="3200" b="1" dirty="0" smtClean="0">
                <a:solidFill>
                  <a:srgbClr val="2315D7"/>
                </a:solidFill>
              </a:rPr>
              <a:t>差役喊叫得是多么凶狠</a:t>
            </a:r>
            <a:r>
              <a:rPr lang="zh-CN" altLang="en-US" sz="3200" b="1" dirty="0">
                <a:solidFill>
                  <a:srgbClr val="2315D7"/>
                </a:solidFill>
              </a:rPr>
              <a:t>！老妇啼</a:t>
            </a:r>
            <a:r>
              <a:rPr lang="zh-CN" altLang="en-US" sz="3200" b="1" dirty="0" smtClean="0">
                <a:solidFill>
                  <a:srgbClr val="2315D7"/>
                </a:solidFill>
              </a:rPr>
              <a:t>哭得是</a:t>
            </a:r>
            <a:r>
              <a:rPr lang="zh-CN" altLang="en-US" sz="3200" b="1" dirty="0">
                <a:solidFill>
                  <a:srgbClr val="2315D7"/>
                </a:solidFill>
              </a:rPr>
              <a:t>多么凄苦！</a:t>
            </a:r>
            <a:endParaRPr lang="zh-CN" altLang="en-US" sz="3200" b="1" dirty="0">
              <a:solidFill>
                <a:srgbClr val="2315D7"/>
              </a:solidFill>
            </a:endParaRPr>
          </a:p>
        </p:txBody>
      </p:sp>
      <p:sp>
        <p:nvSpPr>
          <p:cNvPr id="37891" name="标题 8193"/>
          <p:cNvSpPr>
            <a:spLocks noGrp="1"/>
          </p:cNvSpPr>
          <p:nvPr/>
        </p:nvSpPr>
        <p:spPr>
          <a:xfrm>
            <a:off x="388620" y="473710"/>
            <a:ext cx="2346960" cy="76390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eaLnBrk="0" hangingPunct="0"/>
            <a:r>
              <a:rPr lang="zh-CN" altLang="en-US" sz="4000" dirty="0">
                <a:latin typeface="黑体" panose="02010609060101010101" charset="-122"/>
                <a:ea typeface="黑体" panose="02010609060101010101" charset="-122"/>
              </a:rPr>
              <a:t>疏通文意</a:t>
            </a:r>
            <a:endParaRPr lang="zh-CN" altLang="en-US" sz="4000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utoUpdateAnimBg="0"/>
      <p:bldP spid="13" grpId="0" autoUpdateAnimBg="0"/>
      <p:bldP spid="14" grpId="0" autoUpdateAnimBg="0"/>
      <p:bldP spid="15" grpId="0" autoUpdateAnimBg="0"/>
      <p:bldP spid="16" grpId="0" autoUpdateAnimBg="0"/>
      <p:bldP spid="17" grpId="0" autoUpdateAnimBg="0"/>
      <p:bldP spid="18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2415762" y="875705"/>
            <a:ext cx="5689600" cy="25533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听妇</a:t>
            </a:r>
            <a:r>
              <a:rPr lang="zh-CN" altLang="en-US" sz="3200" b="1" dirty="0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前致</a:t>
            </a:r>
            <a:r>
              <a:rPr lang="zh-CN" altLang="en-US" sz="3200" b="1" dirty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词：三男邺城</a:t>
            </a:r>
            <a:r>
              <a:rPr lang="zh-CN" altLang="en-US" sz="3200" b="1" dirty="0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戍</a:t>
            </a:r>
            <a:r>
              <a:rPr lang="zh-CN" altLang="en-US" sz="3200" b="1" dirty="0">
                <a:solidFill>
                  <a:srgbClr val="0000CC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zh-CN" altLang="en-US" sz="3200" b="1" dirty="0">
              <a:solidFill>
                <a:srgbClr val="0000CC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  <a:p>
            <a:pPr>
              <a:defRPr/>
            </a:pPr>
            <a:endParaRPr lang="zh-CN" altLang="en-US" sz="3200" b="1" dirty="0">
              <a:solidFill>
                <a:srgbClr val="0000CC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  <a:p>
            <a:pPr>
              <a:defRPr/>
            </a:pPr>
            <a:r>
              <a:rPr lang="zh-CN" altLang="en-US" sz="3200" b="1" dirty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一男附</a:t>
            </a:r>
            <a:r>
              <a:rPr lang="zh-CN" altLang="en-US" sz="3200" b="1" dirty="0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书</a:t>
            </a:r>
            <a:r>
              <a:rPr lang="zh-CN" altLang="en-US" sz="3200" b="1" dirty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至，二男</a:t>
            </a:r>
            <a:r>
              <a:rPr lang="zh-CN" altLang="en-US" sz="3200" b="1" dirty="0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新</a:t>
            </a:r>
            <a:r>
              <a:rPr lang="zh-CN" altLang="en-US" sz="3200" b="1" dirty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战死。</a:t>
            </a:r>
            <a:endParaRPr lang="zh-CN" altLang="en-US" sz="3200" b="1" dirty="0">
              <a:solidFill>
                <a:srgbClr val="0000CC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  <a:p>
            <a:pPr>
              <a:defRPr/>
            </a:pPr>
            <a:endParaRPr lang="zh-CN" altLang="en-US" sz="3200" b="1" dirty="0">
              <a:solidFill>
                <a:srgbClr val="0000CC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  <a:p>
            <a:pPr>
              <a:defRPr/>
            </a:pPr>
            <a:r>
              <a:rPr lang="zh-CN" altLang="en-US" sz="3200" b="1" dirty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存者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且</a:t>
            </a:r>
            <a:r>
              <a:rPr lang="zh-CN" altLang="en-US" sz="3200" b="1" dirty="0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偷生</a:t>
            </a:r>
            <a:r>
              <a:rPr lang="zh-CN" altLang="en-US" sz="3200" b="1" dirty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，死者长</a:t>
            </a:r>
            <a:r>
              <a:rPr lang="zh-CN" altLang="en-US" sz="3200" b="1" dirty="0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已</a:t>
            </a:r>
            <a:r>
              <a:rPr lang="zh-CN" altLang="en-US" sz="3200" b="1" dirty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矣！</a:t>
            </a:r>
            <a:endParaRPr lang="zh-CN" altLang="en-US" sz="3200" b="1" dirty="0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2978150" y="399514"/>
            <a:ext cx="1081087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上前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6418916" y="429472"/>
            <a:ext cx="129540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防守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3997325" y="2237740"/>
            <a:ext cx="63563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信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3375025" y="3295015"/>
            <a:ext cx="205105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苟且活着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6066155" y="3241675"/>
            <a:ext cx="325437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停止</a:t>
            </a:r>
            <a:r>
              <a:rPr lang="en-US" altLang="zh-CN" sz="3200" b="1">
                <a:solidFill>
                  <a:srgbClr val="FF0000"/>
                </a:solidFill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指生命结束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Text Box 11"/>
          <p:cNvSpPr txBox="1">
            <a:spLocks noChangeArrowheads="1"/>
          </p:cNvSpPr>
          <p:nvPr/>
        </p:nvSpPr>
        <p:spPr bwMode="auto">
          <a:xfrm>
            <a:off x="971550" y="4868863"/>
            <a:ext cx="74898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en-US" sz="2000"/>
          </a:p>
        </p:txBody>
      </p:sp>
      <p:sp>
        <p:nvSpPr>
          <p:cNvPr id="13" name="Text Box 12"/>
          <p:cNvSpPr txBox="1">
            <a:spLocks noChangeArrowheads="1"/>
          </p:cNvSpPr>
          <p:nvPr/>
        </p:nvSpPr>
        <p:spPr bwMode="auto">
          <a:xfrm>
            <a:off x="509905" y="4245610"/>
            <a:ext cx="11171555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 smtClean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</a:rPr>
              <a:t>译文：</a:t>
            </a:r>
            <a:r>
              <a:rPr lang="zh-CN" altLang="en-US" sz="3200" b="1" dirty="0">
                <a:solidFill>
                  <a:srgbClr val="0000CC"/>
                </a:solidFill>
              </a:rPr>
              <a:t>听到老妇走上前去</a:t>
            </a:r>
            <a:r>
              <a:rPr lang="en-US" altLang="zh-CN" sz="3200">
                <a:solidFill>
                  <a:srgbClr val="2315D7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 dirty="0">
                <a:solidFill>
                  <a:srgbClr val="0000CC"/>
                </a:solidFill>
              </a:rPr>
              <a:t>对差役</a:t>
            </a:r>
            <a:r>
              <a:rPr lang="en-US" altLang="zh-CN" sz="3200">
                <a:solidFill>
                  <a:srgbClr val="2315D7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200" b="1" dirty="0">
                <a:solidFill>
                  <a:srgbClr val="0000CC"/>
                </a:solidFill>
              </a:rPr>
              <a:t>说话</a:t>
            </a:r>
            <a:r>
              <a:rPr lang="zh-CN" altLang="en-US" sz="3200" b="1" dirty="0" smtClean="0">
                <a:solidFill>
                  <a:srgbClr val="0000CC"/>
                </a:solidFill>
              </a:rPr>
              <a:t>：</a:t>
            </a:r>
            <a:r>
              <a:rPr lang="en-US" altLang="zh-CN" sz="3200">
                <a:solidFill>
                  <a:srgbClr val="2315D7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 dirty="0" smtClean="0">
                <a:solidFill>
                  <a:srgbClr val="0000CC"/>
                </a:solidFill>
              </a:rPr>
              <a:t>我的</a:t>
            </a:r>
            <a:r>
              <a:rPr lang="en-US" altLang="zh-CN" sz="3200">
                <a:solidFill>
                  <a:srgbClr val="2315D7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200" b="1" dirty="0">
                <a:solidFill>
                  <a:srgbClr val="0000CC"/>
                </a:solidFill>
              </a:rPr>
              <a:t>三个儿子都在邺城防守</a:t>
            </a:r>
            <a:r>
              <a:rPr lang="zh-CN" altLang="en-US" sz="3200" b="1" dirty="0" smtClean="0">
                <a:solidFill>
                  <a:srgbClr val="0000CC"/>
                </a:solidFill>
              </a:rPr>
              <a:t>。一</a:t>
            </a:r>
            <a:r>
              <a:rPr lang="zh-CN" altLang="en-US" sz="3200" b="1" dirty="0">
                <a:solidFill>
                  <a:srgbClr val="0000CC"/>
                </a:solidFill>
              </a:rPr>
              <a:t>个儿子捎信回来</a:t>
            </a:r>
            <a:r>
              <a:rPr lang="en-US" altLang="zh-CN" sz="3200" b="1">
                <a:solidFill>
                  <a:srgbClr val="2315D7"/>
                </a:solidFill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rgbClr val="0000CC"/>
                </a:solidFill>
              </a:rPr>
              <a:t>说</a:t>
            </a:r>
            <a:r>
              <a:rPr lang="en-US" altLang="zh-CN" sz="3200">
                <a:solidFill>
                  <a:srgbClr val="2315D7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 dirty="0" smtClean="0">
                <a:solidFill>
                  <a:srgbClr val="0000CC"/>
                </a:solidFill>
              </a:rPr>
              <a:t>另外</a:t>
            </a:r>
            <a:r>
              <a:rPr lang="en-US" altLang="zh-CN" sz="3200">
                <a:solidFill>
                  <a:srgbClr val="2315D7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200" b="1" dirty="0" smtClean="0">
                <a:solidFill>
                  <a:srgbClr val="0000CC"/>
                </a:solidFill>
              </a:rPr>
              <a:t>两</a:t>
            </a:r>
            <a:r>
              <a:rPr lang="zh-CN" altLang="en-US" sz="3200" b="1" dirty="0">
                <a:solidFill>
                  <a:srgbClr val="0000CC"/>
                </a:solidFill>
              </a:rPr>
              <a:t>个儿子最近战死了。活着的人姑且</a:t>
            </a:r>
            <a:r>
              <a:rPr lang="zh-CN" altLang="en-US" sz="3200" b="1" dirty="0" smtClean="0">
                <a:solidFill>
                  <a:srgbClr val="0000CC"/>
                </a:solidFill>
              </a:rPr>
              <a:t>活一天算一天</a:t>
            </a:r>
            <a:r>
              <a:rPr lang="en-US" altLang="zh-CN" sz="3200" b="1">
                <a:solidFill>
                  <a:srgbClr val="2315D7"/>
                </a:solidFill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CC"/>
                </a:solidFill>
              </a:rPr>
              <a:t>死了的人生命就</a:t>
            </a:r>
            <a:r>
              <a:rPr lang="zh-CN" altLang="en-US" sz="3200" b="1" dirty="0" smtClean="0">
                <a:solidFill>
                  <a:srgbClr val="0000CC"/>
                </a:solidFill>
              </a:rPr>
              <a:t>永远结束</a:t>
            </a:r>
            <a:r>
              <a:rPr lang="zh-CN" altLang="en-US" sz="3200" b="1" dirty="0">
                <a:solidFill>
                  <a:srgbClr val="0000CC"/>
                </a:solidFill>
              </a:rPr>
              <a:t>了！</a:t>
            </a:r>
            <a:endParaRPr lang="zh-CN" altLang="en-US" sz="3200" b="1" dirty="0">
              <a:solidFill>
                <a:srgbClr val="0000CC"/>
              </a:solidFill>
            </a:endParaRPr>
          </a:p>
        </p:txBody>
      </p:sp>
      <p:sp>
        <p:nvSpPr>
          <p:cNvPr id="14" name="Text Box 13"/>
          <p:cNvSpPr txBox="1">
            <a:spLocks noChangeArrowheads="1"/>
          </p:cNvSpPr>
          <p:nvPr/>
        </p:nvSpPr>
        <p:spPr bwMode="auto">
          <a:xfrm>
            <a:off x="2978150" y="2394585"/>
            <a:ext cx="121729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姑且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3699510" y="1270000"/>
            <a:ext cx="192786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对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…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说话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5908675" y="2237740"/>
            <a:ext cx="109982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最近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  <p:bldP spid="6" grpId="0" autoUpdateAnimBg="0"/>
      <p:bldP spid="7" grpId="0" autoUpdateAnimBg="0"/>
      <p:bldP spid="10" grpId="0" bldLvl="0" autoUpdateAnimBg="0"/>
      <p:bldP spid="11" grpId="0" bldLvl="0" autoUpdateAnimBg="0"/>
      <p:bldP spid="13" grpId="0" bldLvl="0" autoUpdateAnimBg="0"/>
      <p:bldP spid="14" grpId="0" bldLvl="0" autoUpdateAnimBg="0"/>
      <p:bldP spid="2" grpId="0" autoUpdateAnimBg="0"/>
      <p:bldP spid="5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1924843" y="440055"/>
            <a:ext cx="5545138" cy="3538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室中更无人，惟有乳下孙。</a:t>
            </a:r>
            <a:endParaRPr lang="zh-CN" altLang="en-US" sz="3200" b="1" dirty="0">
              <a:solidFill>
                <a:srgbClr val="0000CC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  <a:p>
            <a:pPr>
              <a:defRPr/>
            </a:pPr>
            <a:endParaRPr lang="zh-CN" altLang="en-US" sz="3200" b="1" dirty="0">
              <a:solidFill>
                <a:srgbClr val="0000CC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  <a:p>
            <a:pPr>
              <a:defRPr/>
            </a:pPr>
            <a:r>
              <a:rPr lang="zh-CN" altLang="en-US" sz="3200" b="1" dirty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有孙母未去，出入无完</a:t>
            </a:r>
            <a:r>
              <a:rPr lang="zh-CN" altLang="en-US" sz="3200" b="1" dirty="0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裙</a:t>
            </a:r>
            <a:r>
              <a:rPr lang="zh-CN" altLang="en-US" sz="3200" b="1" dirty="0">
                <a:solidFill>
                  <a:srgbClr val="0000CC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zh-CN" altLang="en-US" sz="3200" b="1" dirty="0">
              <a:solidFill>
                <a:srgbClr val="0000CC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  <a:p>
            <a:pPr>
              <a:defRPr/>
            </a:pPr>
            <a:endParaRPr lang="zh-CN" altLang="en-US" sz="3200" b="1" dirty="0">
              <a:solidFill>
                <a:srgbClr val="0000CC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  <a:p>
            <a:pPr>
              <a:defRPr/>
            </a:pPr>
            <a:r>
              <a:rPr lang="zh-CN" altLang="en-US" sz="3200" b="1" dirty="0">
                <a:solidFill>
                  <a:srgbClr val="FF3300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老妪</a:t>
            </a:r>
            <a:r>
              <a:rPr lang="zh-CN" altLang="en-US" sz="3200" b="1" dirty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力虽衰，</a:t>
            </a:r>
            <a:r>
              <a:rPr lang="zh-CN" altLang="en-US" sz="3200" b="1" dirty="0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请</a:t>
            </a:r>
            <a:r>
              <a:rPr lang="zh-CN" altLang="en-US" sz="3200" b="1" dirty="0">
                <a:solidFill>
                  <a:srgbClr val="FF3300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从</a:t>
            </a:r>
            <a:r>
              <a:rPr lang="zh-CN" altLang="en-US" sz="3200" b="1" dirty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吏夜归，</a:t>
            </a:r>
            <a:endParaRPr lang="zh-CN" altLang="en-US" sz="3200" b="1" dirty="0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  <a:p>
            <a:pPr>
              <a:defRPr/>
            </a:pPr>
            <a:endParaRPr lang="zh-CN" altLang="en-US" sz="3200" b="1" dirty="0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  <a:p>
            <a:pPr>
              <a:defRPr/>
            </a:pPr>
            <a:r>
              <a:rPr lang="zh-CN" altLang="en-US" sz="3200" b="1" dirty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急</a:t>
            </a:r>
            <a:r>
              <a:rPr lang="zh-CN" altLang="en-US" sz="3200" b="1" dirty="0">
                <a:solidFill>
                  <a:srgbClr val="FF3300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应</a:t>
            </a:r>
            <a:r>
              <a:rPr lang="zh-CN" altLang="en-US" sz="3200" b="1" dirty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河阳役，</a:t>
            </a:r>
            <a:r>
              <a:rPr lang="zh-CN" altLang="en-US" sz="3200" b="1" dirty="0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犹得</a:t>
            </a:r>
            <a:r>
              <a:rPr lang="zh-CN" altLang="en-US" sz="3200" b="1" dirty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备晨炊。</a:t>
            </a:r>
            <a:endParaRPr lang="zh-CN" altLang="en-US" sz="3200" b="1" dirty="0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5861685" y="946150"/>
            <a:ext cx="184150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指衣服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4379595" y="3764280"/>
            <a:ext cx="160591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还能够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Text Box 11"/>
          <p:cNvSpPr txBox="1">
            <a:spLocks noChangeArrowheads="1"/>
          </p:cNvSpPr>
          <p:nvPr/>
        </p:nvSpPr>
        <p:spPr bwMode="auto">
          <a:xfrm>
            <a:off x="506319" y="4437063"/>
            <a:ext cx="11179175" cy="2061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 smtClean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</a:rPr>
              <a:t>译文：</a:t>
            </a:r>
            <a:r>
              <a:rPr lang="zh-CN" altLang="en-US" sz="3200" b="1" dirty="0" smtClean="0">
                <a:solidFill>
                  <a:srgbClr val="0000CC"/>
                </a:solidFill>
              </a:rPr>
              <a:t>家里再</a:t>
            </a:r>
            <a:r>
              <a:rPr lang="zh-CN" altLang="en-US" sz="3200" b="1" dirty="0">
                <a:solidFill>
                  <a:srgbClr val="0000CC"/>
                </a:solidFill>
              </a:rPr>
              <a:t>没有别的</a:t>
            </a:r>
            <a:r>
              <a:rPr lang="en-US" altLang="zh-CN" sz="3200">
                <a:solidFill>
                  <a:srgbClr val="2315D7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 dirty="0">
                <a:solidFill>
                  <a:srgbClr val="0000CC"/>
                </a:solidFill>
                <a:sym typeface="+mn-ea"/>
              </a:rPr>
              <a:t>男</a:t>
            </a:r>
            <a:r>
              <a:rPr lang="en-US" altLang="zh-CN" sz="3200">
                <a:solidFill>
                  <a:srgbClr val="2315D7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200" b="1" dirty="0">
                <a:solidFill>
                  <a:srgbClr val="0000CC"/>
                </a:solidFill>
              </a:rPr>
              <a:t>人了</a:t>
            </a:r>
            <a:r>
              <a:rPr lang="en-US" altLang="zh-CN" sz="3200" b="1">
                <a:solidFill>
                  <a:srgbClr val="2315D7"/>
                </a:solidFill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CC"/>
                </a:solidFill>
              </a:rPr>
              <a:t>只有还在吃奶的孙子。</a:t>
            </a:r>
            <a:r>
              <a:rPr lang="en-US" altLang="zh-CN" sz="3200">
                <a:solidFill>
                  <a:srgbClr val="2315D7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 dirty="0">
                <a:solidFill>
                  <a:srgbClr val="0000CC"/>
                </a:solidFill>
              </a:rPr>
              <a:t>因为</a:t>
            </a:r>
            <a:r>
              <a:rPr lang="en-US" altLang="zh-CN" sz="3200">
                <a:solidFill>
                  <a:srgbClr val="2315D7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200" b="1" dirty="0">
                <a:solidFill>
                  <a:srgbClr val="0000CC"/>
                </a:solidFill>
              </a:rPr>
              <a:t>有孙子在</a:t>
            </a:r>
            <a:r>
              <a:rPr lang="en-US" altLang="zh-CN" sz="3200" b="1">
                <a:solidFill>
                  <a:srgbClr val="2315D7"/>
                </a:solidFill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en-US" altLang="zh-CN" sz="3200">
                <a:solidFill>
                  <a:srgbClr val="2315D7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 dirty="0">
                <a:solidFill>
                  <a:srgbClr val="0000CC"/>
                </a:solidFill>
              </a:rPr>
              <a:t>所以</a:t>
            </a:r>
            <a:r>
              <a:rPr lang="en-US" altLang="zh-CN" sz="3200">
                <a:solidFill>
                  <a:srgbClr val="2315D7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200" b="1" dirty="0">
                <a:solidFill>
                  <a:srgbClr val="0000CC"/>
                </a:solidFill>
              </a:rPr>
              <a:t>他的母亲还没有离去</a:t>
            </a:r>
            <a:r>
              <a:rPr lang="en-US" altLang="zh-CN" sz="3200" b="1">
                <a:solidFill>
                  <a:srgbClr val="2315D7"/>
                </a:solidFill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en-US" altLang="zh-CN" sz="3200">
                <a:solidFill>
                  <a:srgbClr val="2315D7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 dirty="0">
                <a:solidFill>
                  <a:srgbClr val="0000CC"/>
                </a:solidFill>
              </a:rPr>
              <a:t>但她</a:t>
            </a:r>
            <a:r>
              <a:rPr lang="en-US" altLang="zh-CN" sz="3200">
                <a:solidFill>
                  <a:srgbClr val="2315D7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200" b="1" dirty="0">
                <a:solidFill>
                  <a:srgbClr val="0000CC"/>
                </a:solidFill>
              </a:rPr>
              <a:t>进进出出没有完整的衣服。老妇</a:t>
            </a:r>
            <a:r>
              <a:rPr lang="en-US" altLang="zh-CN" sz="3200">
                <a:solidFill>
                  <a:srgbClr val="2315D7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 dirty="0">
                <a:solidFill>
                  <a:srgbClr val="0000CC"/>
                </a:solidFill>
                <a:sym typeface="+mn-ea"/>
              </a:rPr>
              <a:t>我</a:t>
            </a:r>
            <a:r>
              <a:rPr lang="en-US" altLang="zh-CN" sz="3200">
                <a:solidFill>
                  <a:srgbClr val="2315D7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200" b="1" dirty="0">
                <a:solidFill>
                  <a:srgbClr val="0000CC"/>
                </a:solidFill>
              </a:rPr>
              <a:t>虽然年老力衰</a:t>
            </a:r>
            <a:r>
              <a:rPr lang="en-US" altLang="zh-CN" sz="3200" b="1">
                <a:solidFill>
                  <a:srgbClr val="2315D7"/>
                </a:solidFill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CC"/>
                </a:solidFill>
              </a:rPr>
              <a:t>请让我今晚跟随你一起回营去</a:t>
            </a:r>
            <a:r>
              <a:rPr lang="en-US" altLang="zh-CN" sz="3200" b="1">
                <a:solidFill>
                  <a:srgbClr val="2315D7"/>
                </a:solidFill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CC"/>
                </a:solidFill>
              </a:rPr>
              <a:t>赶快到河阳</a:t>
            </a:r>
            <a:r>
              <a:rPr lang="zh-CN" altLang="en-US" sz="3200" b="1" dirty="0">
                <a:solidFill>
                  <a:srgbClr val="0000CC"/>
                </a:solidFill>
                <a:sym typeface="+mn-ea"/>
              </a:rPr>
              <a:t>去应征</a:t>
            </a:r>
            <a:r>
              <a:rPr lang="en-US" altLang="zh-CN" sz="3200" b="1">
                <a:solidFill>
                  <a:srgbClr val="2315D7"/>
                </a:solidFill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CC"/>
                </a:solidFill>
              </a:rPr>
              <a:t>还能够为部队准备早饭。</a:t>
            </a:r>
            <a:endParaRPr lang="zh-CN" altLang="en-US" sz="3200" b="1" dirty="0">
              <a:solidFill>
                <a:srgbClr val="0000CC"/>
              </a:solidFill>
            </a:endParaRPr>
          </a:p>
        </p:txBody>
      </p:sp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1924685" y="2030095"/>
            <a:ext cx="116395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老妇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4893310" y="2762250"/>
            <a:ext cx="116395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跟从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2212975" y="3764280"/>
            <a:ext cx="116395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应征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4295775" y="2014220"/>
            <a:ext cx="156654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sym typeface="+mn-ea"/>
              </a:rPr>
              <a:t>请让我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utoUpdateAnimBg="0"/>
      <p:bldP spid="10" grpId="0" bldLvl="0" autoUpdateAnimBg="0"/>
      <p:bldP spid="12" grpId="0" bldLvl="0" autoUpdateAnimBg="0"/>
      <p:bldP spid="2" grpId="0" bldLvl="0" autoUpdateAnimBg="0"/>
      <p:bldP spid="4" grpId="0" bldLvl="0" autoUpdateAnimBg="0"/>
      <p:bldP spid="6" grpId="0" bldLvl="0" autoUpdateAnimBg="0"/>
      <p:bldP spid="8" grpId="0" bldLvl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1871289" y="1377947"/>
            <a:ext cx="5832475" cy="1739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600" b="1" dirty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夜久语声</a:t>
            </a:r>
            <a:r>
              <a:rPr lang="zh-CN" altLang="en-US" sz="3600" b="1" dirty="0">
                <a:solidFill>
                  <a:srgbClr val="FF0066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绝</a:t>
            </a:r>
            <a:r>
              <a:rPr lang="zh-CN" altLang="en-US" sz="3600" b="1" dirty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，如闻泣</a:t>
            </a:r>
            <a:r>
              <a:rPr lang="zh-CN" altLang="en-US" sz="3600" b="1" dirty="0">
                <a:solidFill>
                  <a:srgbClr val="FF0066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幽咽</a:t>
            </a:r>
            <a:r>
              <a:rPr lang="zh-CN" altLang="en-US" sz="3600" b="1" dirty="0">
                <a:solidFill>
                  <a:srgbClr val="0000CC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zh-CN" altLang="en-US" sz="3600" b="1" dirty="0">
              <a:solidFill>
                <a:srgbClr val="0000CC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  <a:p>
            <a:pPr>
              <a:defRPr/>
            </a:pPr>
            <a:endParaRPr lang="zh-CN" altLang="en-US" sz="3600" b="1" dirty="0">
              <a:solidFill>
                <a:srgbClr val="0000CC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  <a:p>
            <a:pPr>
              <a:defRPr/>
            </a:pPr>
            <a:r>
              <a:rPr lang="zh-CN" altLang="en-US" sz="3600" b="1" dirty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天明登</a:t>
            </a:r>
            <a:r>
              <a:rPr lang="zh-CN" altLang="en-US" sz="3600" b="1" dirty="0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前途</a:t>
            </a:r>
            <a:r>
              <a:rPr lang="zh-CN" altLang="en-US" sz="3600" b="1" dirty="0">
                <a:solidFill>
                  <a:srgbClr val="0000CC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 sz="3600" b="1" dirty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独与老翁别。</a:t>
            </a:r>
            <a:endParaRPr lang="zh-CN" altLang="en-US" sz="3600" b="1" dirty="0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5668645" y="1816735"/>
            <a:ext cx="453326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形容低微、断续的哭声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851535" y="3850005"/>
            <a:ext cx="10674985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 smtClean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</a:rPr>
              <a:t>译文：</a:t>
            </a:r>
            <a:r>
              <a:rPr lang="zh-CN" altLang="en-US" sz="3200" b="1" dirty="0">
                <a:solidFill>
                  <a:srgbClr val="0000CC"/>
                </a:solidFill>
                <a:sym typeface="+mn-ea"/>
              </a:rPr>
              <a:t>夜</a:t>
            </a:r>
            <a:r>
              <a:rPr lang="zh-CN" altLang="en-US" sz="3200" b="1" dirty="0">
                <a:solidFill>
                  <a:srgbClr val="0000CC"/>
                </a:solidFill>
              </a:rPr>
              <a:t>深了</a:t>
            </a:r>
            <a:r>
              <a:rPr lang="en-US" altLang="zh-CN" sz="3200" b="1">
                <a:solidFill>
                  <a:srgbClr val="2315D7"/>
                </a:solidFill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CC"/>
                </a:solidFill>
              </a:rPr>
              <a:t>说话的声音消失了</a:t>
            </a:r>
            <a:r>
              <a:rPr lang="en-US" altLang="zh-CN" sz="3200" b="1">
                <a:solidFill>
                  <a:srgbClr val="2315D7"/>
                </a:solidFill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2315D7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隐隐约约</a:t>
            </a:r>
            <a:r>
              <a:rPr lang="zh-CN" altLang="en-US" sz="3200" b="1" dirty="0">
                <a:solidFill>
                  <a:srgbClr val="0000CC"/>
                </a:solidFill>
              </a:rPr>
              <a:t>听到</a:t>
            </a:r>
            <a:r>
              <a:rPr lang="en-US" altLang="zh-CN" sz="3200">
                <a:solidFill>
                  <a:srgbClr val="2315D7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 dirty="0" smtClean="0">
                <a:solidFill>
                  <a:srgbClr val="0000CC"/>
                </a:solidFill>
                <a:sym typeface="+mn-ea"/>
              </a:rPr>
              <a:t>有人</a:t>
            </a:r>
            <a:r>
              <a:rPr lang="en-US" altLang="zh-CN" sz="3200">
                <a:solidFill>
                  <a:srgbClr val="2315D7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200" b="1" dirty="0" smtClean="0">
                <a:solidFill>
                  <a:srgbClr val="0000CC"/>
                </a:solidFill>
              </a:rPr>
              <a:t>低微断续的哭泣声</a:t>
            </a:r>
            <a:r>
              <a:rPr lang="zh-CN" altLang="en-US" sz="3200" b="1" dirty="0">
                <a:solidFill>
                  <a:srgbClr val="0000CC"/>
                </a:solidFill>
              </a:rPr>
              <a:t>。天亮登程赶路的时候</a:t>
            </a:r>
            <a:r>
              <a:rPr lang="en-US" altLang="zh-CN" sz="3200" b="1">
                <a:solidFill>
                  <a:srgbClr val="2315D7"/>
                </a:solidFill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en-US" altLang="zh-CN" sz="3200">
                <a:solidFill>
                  <a:srgbClr val="2315D7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 dirty="0" smtClean="0">
                <a:solidFill>
                  <a:srgbClr val="0000CC"/>
                </a:solidFill>
                <a:sym typeface="+mn-ea"/>
              </a:rPr>
              <a:t>我</a:t>
            </a:r>
            <a:r>
              <a:rPr lang="en-US" altLang="zh-CN" sz="3200">
                <a:solidFill>
                  <a:srgbClr val="2315D7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200" b="1" dirty="0">
                <a:solidFill>
                  <a:srgbClr val="0000CC"/>
                </a:solidFill>
              </a:rPr>
              <a:t>只同老翁告别。</a:t>
            </a:r>
            <a:endParaRPr lang="zh-CN" altLang="en-US" sz="3200" b="1" dirty="0">
              <a:solidFill>
                <a:srgbClr val="0000CC"/>
              </a:solidFill>
            </a:endParaRPr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3599815" y="977265"/>
            <a:ext cx="112141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消失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3267710" y="2986405"/>
            <a:ext cx="240030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前行的道路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utoUpdateAnimBg="0"/>
      <p:bldP spid="8" grpId="0" bldLvl="0" autoUpdateAnimBg="0"/>
      <p:bldP spid="9" grpId="0" bldLvl="0" autoUpdateAnimBg="0"/>
      <p:bldP spid="2" grpId="0" bldLvl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7805" y="2470785"/>
            <a:ext cx="8708390" cy="3861435"/>
          </a:xfrm>
          <a:prstGeom prst="rect">
            <a:avLst/>
          </a:prstGeom>
        </p:spPr>
      </p:pic>
      <p:sp>
        <p:nvSpPr>
          <p:cNvPr id="37891" name="标题 8193"/>
          <p:cNvSpPr>
            <a:spLocks noGrp="1"/>
          </p:cNvSpPr>
          <p:nvPr/>
        </p:nvSpPr>
        <p:spPr>
          <a:xfrm>
            <a:off x="304800" y="185420"/>
            <a:ext cx="3303270" cy="76390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eaLnBrk="0" hangingPunct="0"/>
            <a:r>
              <a:rPr lang="zh-CN" altLang="en-US" sz="4000" dirty="0">
                <a:latin typeface="黑体" panose="02010609060101010101" charset="-122"/>
                <a:ea typeface="黑体" panose="02010609060101010101" charset="-122"/>
              </a:rPr>
              <a:t>补全差役对话</a:t>
            </a:r>
            <a:endParaRPr lang="zh-CN" altLang="en-US" sz="40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083" name="Text Box 18"/>
          <p:cNvSpPr txBox="1">
            <a:spLocks noChangeArrowheads="1"/>
          </p:cNvSpPr>
          <p:nvPr/>
        </p:nvSpPr>
        <p:spPr bwMode="auto">
          <a:xfrm>
            <a:off x="751205" y="885190"/>
            <a:ext cx="10690225" cy="1641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05000"/>
              </a:lnSpc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《石壕吏》明写老妇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把她的话写成了一篇</a:t>
            </a:r>
            <a:r>
              <a:rPr lang="en-US" altLang="zh-CN" sz="3200" b="1">
                <a:latin typeface="SimSun-ExtB" panose="02010609060101010101" charset="-122"/>
                <a:ea typeface="SimSun-ExtB" panose="02010609060101010101" charset="-122"/>
                <a:sym typeface="宋体" panose="02010600030101010101" pitchFamily="2" charset="-122"/>
              </a:rPr>
              <a:t>“</a:t>
            </a:r>
            <a:r>
              <a:rPr lang="zh-CN" altLang="en-US" sz="3200" b="1">
                <a:latin typeface="SimSun-ExtB" panose="02010609060101010101" charset="-122"/>
                <a:ea typeface="SimSun-ExtB" panose="02010609060101010101" charset="-122"/>
                <a:sym typeface="宋体" panose="02010600030101010101" pitchFamily="2" charset="-122"/>
              </a:rPr>
              <a:t>抒情独白</a:t>
            </a:r>
            <a:r>
              <a:rPr lang="en-US" altLang="zh-CN" sz="3200" b="1">
                <a:latin typeface="SimSun-ExtB" panose="02010609060101010101" charset="-122"/>
                <a:ea typeface="SimSun-ExtB" panose="02010609060101010101" charset="-122"/>
                <a:sym typeface="宋体" panose="02010600030101010101" pitchFamily="2" charset="-122"/>
              </a:rPr>
              <a:t>”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实则暗写差役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让差役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转到</a:t>
            </a:r>
            <a:r>
              <a:rPr lang="en-US" altLang="zh-CN" sz="3200" b="1" dirty="0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</a:rPr>
              <a:t>“</a:t>
            </a:r>
            <a:r>
              <a:rPr lang="zh-CN" altLang="en-US" sz="3200" b="1" dirty="0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</a:rPr>
              <a:t>幕后</a:t>
            </a:r>
            <a:r>
              <a:rPr lang="en-US" altLang="zh-CN" sz="3200" b="1" dirty="0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</a:rPr>
              <a:t>”</a:t>
            </a:r>
            <a:r>
              <a:rPr lang="zh-CN" altLang="en-US" sz="3200" b="1" dirty="0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</a:rPr>
              <a:t>。请根据诗歌内容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补全差役的对话或行为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中国教育出版网"/>
          <p:cNvSpPr txBox="1"/>
          <p:nvPr/>
        </p:nvSpPr>
        <p:spPr>
          <a:xfrm>
            <a:off x="670560" y="1769110"/>
            <a:ext cx="9808845" cy="3046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>
              <a:lnSpc>
                <a:spcPct val="150000"/>
              </a:lnSpc>
              <a:buClr>
                <a:schemeClr val="bg1"/>
              </a:buClr>
            </a:pP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①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怒吼：“你家的男人都到哪里去了？” 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50000"/>
              </a:lnSpc>
              <a:buClr>
                <a:schemeClr val="bg1"/>
              </a:buClr>
            </a:pP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②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厉声追问：“你家里还有什么人？快交出来！” 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50000"/>
              </a:lnSpc>
              <a:buClr>
                <a:schemeClr val="bg1"/>
              </a:buClr>
            </a:pP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③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循声闯入室内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发现老妇的儿媳妇 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50000"/>
              </a:lnSpc>
              <a:buClr>
                <a:schemeClr val="bg1"/>
              </a:buClr>
            </a:pP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④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不肯罢手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仍旧逼着要人不已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8" name="文本框 30727" descr="中国教育出版网"/>
          <p:cNvSpPr txBox="1"/>
          <p:nvPr/>
        </p:nvSpPr>
        <p:spPr>
          <a:xfrm>
            <a:off x="4800600" y="3114675"/>
            <a:ext cx="13716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dirty="0">
              <a:latin typeface="Times New Roman" panose="02020603050405020304" pitchFamily="18" charset="0"/>
            </a:endParaRPr>
          </a:p>
        </p:txBody>
      </p:sp>
      <p:sp>
        <p:nvSpPr>
          <p:cNvPr id="30729" name="文本框 30728" descr="中国教育出版网"/>
          <p:cNvSpPr txBox="1"/>
          <p:nvPr/>
        </p:nvSpPr>
        <p:spPr>
          <a:xfrm>
            <a:off x="5410200" y="4333875"/>
            <a:ext cx="3048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dirty="0">
              <a:latin typeface="Times New Roman" panose="02020603050405020304" pitchFamily="18" charset="0"/>
            </a:endParaRPr>
          </a:p>
        </p:txBody>
      </p:sp>
      <p:sp>
        <p:nvSpPr>
          <p:cNvPr id="30730" name="文本框 30729" descr="中国教育出版网"/>
          <p:cNvSpPr txBox="1"/>
          <p:nvPr/>
        </p:nvSpPr>
        <p:spPr>
          <a:xfrm>
            <a:off x="5486400" y="3114675"/>
            <a:ext cx="6096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dirty="0">
              <a:latin typeface="Times New Roman" panose="02020603050405020304" pitchFamily="18" charset="0"/>
            </a:endParaRPr>
          </a:p>
        </p:txBody>
      </p:sp>
      <p:sp>
        <p:nvSpPr>
          <p:cNvPr id="30732" name="文本框 30731" descr="中国教育出版网"/>
          <p:cNvSpPr txBox="1"/>
          <p:nvPr/>
        </p:nvSpPr>
        <p:spPr>
          <a:xfrm>
            <a:off x="5638800" y="4486275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dirty="0">
              <a:latin typeface="Times New Roman" panose="02020603050405020304" pitchFamily="18" charset="0"/>
            </a:endParaRPr>
          </a:p>
        </p:txBody>
      </p:sp>
      <p:sp>
        <p:nvSpPr>
          <p:cNvPr id="3083" name="Text Box 18"/>
          <p:cNvSpPr txBox="1">
            <a:spLocks noChangeArrowheads="1"/>
          </p:cNvSpPr>
          <p:nvPr/>
        </p:nvSpPr>
        <p:spPr bwMode="auto">
          <a:xfrm>
            <a:off x="751205" y="1454150"/>
            <a:ext cx="10690225" cy="11245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05000"/>
              </a:lnSpc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《石壕吏》</a:t>
            </a:r>
            <a:r>
              <a:rPr lang="en-US" altLang="zh-CN" sz="3200" b="1" dirty="0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</a:rPr>
              <a:t>“</a:t>
            </a:r>
            <a:r>
              <a:rPr lang="zh-CN" altLang="en-US" sz="3200" b="1" dirty="0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</a:rPr>
              <a:t>客观</a:t>
            </a:r>
            <a:r>
              <a:rPr lang="en-US" altLang="zh-CN" sz="3200" b="1" dirty="0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</a:rPr>
              <a:t>”</a:t>
            </a:r>
            <a:r>
              <a:rPr 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叙述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</a:t>
            </a:r>
            <a:r>
              <a:rPr 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直接表露情感、态度。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对此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你是怎么理解的？</a:t>
            </a:r>
            <a:endParaRPr lang="zh-CN" sz="3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50570" y="2578735"/>
            <a:ext cx="10691495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2315D7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诗人同情百姓</a:t>
            </a:r>
            <a:r>
              <a:rPr lang="en-US" altLang="zh-CN" sz="3200" b="1">
                <a:solidFill>
                  <a:srgbClr val="2315D7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2315D7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希望老百姓能安居乐业</a:t>
            </a:r>
            <a:r>
              <a:rPr lang="en-US" altLang="zh-CN" sz="3200" b="1">
                <a:solidFill>
                  <a:srgbClr val="2315D7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2315D7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但在战乱频仍的时代</a:t>
            </a:r>
            <a:r>
              <a:rPr lang="en-US" altLang="zh-CN" sz="3200" b="1">
                <a:solidFill>
                  <a:srgbClr val="2315D7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2315D7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面对急需补充兵力又只能从百姓中征兵的政府</a:t>
            </a:r>
            <a:r>
              <a:rPr lang="en-US" altLang="zh-CN" sz="3200" b="1">
                <a:solidFill>
                  <a:srgbClr val="2315D7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2315D7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他又无可奈何。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全诗句句叙事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无抒情语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亦无议论语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但实际上于叙事中含无限深情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寓褒贬于叙事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倾向性十分鲜明。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文本框 19457" descr="中国教育出版网"/>
          <p:cNvSpPr txBox="1"/>
          <p:nvPr/>
        </p:nvSpPr>
        <p:spPr>
          <a:xfrm>
            <a:off x="1905000" y="685800"/>
            <a:ext cx="73914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sz="2400" b="0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66564" name="矩形 66563" descr="中国教育出版网"/>
          <p:cNvSpPr/>
          <p:nvPr/>
        </p:nvSpPr>
        <p:spPr>
          <a:xfrm>
            <a:off x="4394835" y="1842135"/>
            <a:ext cx="4159250" cy="501586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r>
              <a:rPr lang="zh-CN" altLang="en-US" sz="6000" dirty="0">
                <a:latin typeface="黑体" panose="02010609060101010101" charset="-122"/>
                <a:ea typeface="黑体" panose="02010609060101010101" charset="-122"/>
              </a:rPr>
              <a:t>吏</a:t>
            </a:r>
            <a:r>
              <a:rPr lang="zh-CN" altLang="en-US" sz="6000" dirty="0">
                <a:solidFill>
                  <a:srgbClr val="006600"/>
                </a:solidFill>
                <a:latin typeface="黑体" panose="02010609060101010101" charset="-122"/>
                <a:ea typeface="黑体" panose="02010609060101010101" charset="-122"/>
              </a:rPr>
              <a:t>呼</a:t>
            </a:r>
            <a:r>
              <a:rPr lang="zh-CN" altLang="en-US" sz="6000" dirty="0">
                <a:solidFill>
                  <a:srgbClr val="2315D7"/>
                </a:solidFill>
                <a:latin typeface="黑体" panose="02010609060101010101" charset="-122"/>
                <a:ea typeface="黑体" panose="02010609060101010101" charset="-122"/>
              </a:rPr>
              <a:t>一何</a:t>
            </a:r>
            <a:r>
              <a:rPr lang="zh-CN" altLang="en-US" sz="60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怒</a:t>
            </a:r>
            <a:endParaRPr lang="zh-CN" altLang="en-US" sz="6000" dirty="0">
              <a:solidFill>
                <a:srgbClr val="000066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endParaRPr lang="zh-CN" altLang="en-US" sz="6000" dirty="0">
              <a:solidFill>
                <a:srgbClr val="000066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endParaRPr lang="zh-CN" altLang="en-US" sz="6000" dirty="0">
              <a:latin typeface="黑体" panose="02010609060101010101" charset="-122"/>
              <a:ea typeface="黑体" panose="02010609060101010101" charset="-122"/>
            </a:endParaRPr>
          </a:p>
          <a:p>
            <a:endParaRPr lang="zh-CN" altLang="en-US" sz="6000" dirty="0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6000" dirty="0">
                <a:latin typeface="黑体" panose="02010609060101010101" charset="-122"/>
                <a:ea typeface="黑体" panose="02010609060101010101" charset="-122"/>
              </a:rPr>
              <a:t>妇</a:t>
            </a:r>
            <a:r>
              <a:rPr lang="zh-CN" altLang="en-US" sz="6000" dirty="0">
                <a:solidFill>
                  <a:srgbClr val="006600"/>
                </a:solidFill>
                <a:latin typeface="黑体" panose="02010609060101010101" charset="-122"/>
                <a:ea typeface="黑体" panose="02010609060101010101" charset="-122"/>
              </a:rPr>
              <a:t>啼</a:t>
            </a:r>
            <a:r>
              <a:rPr lang="zh-CN" altLang="en-US" sz="6000" dirty="0">
                <a:solidFill>
                  <a:srgbClr val="2315D7"/>
                </a:solidFill>
                <a:latin typeface="黑体" panose="02010609060101010101" charset="-122"/>
                <a:ea typeface="黑体" panose="02010609060101010101" charset="-122"/>
              </a:rPr>
              <a:t>一何</a:t>
            </a:r>
            <a:r>
              <a:rPr lang="zh-CN" altLang="en-US" sz="60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苦</a:t>
            </a:r>
            <a:r>
              <a:rPr lang="zh-CN" altLang="en-US" sz="8000" dirty="0"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zh-CN" altLang="en-US" sz="80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6565" name="上下箭头 66564" descr="中国教育出版网"/>
          <p:cNvSpPr/>
          <p:nvPr/>
        </p:nvSpPr>
        <p:spPr>
          <a:xfrm>
            <a:off x="8226425" y="3330575"/>
            <a:ext cx="431800" cy="1944688"/>
          </a:xfrm>
          <a:prstGeom prst="upDownArrow">
            <a:avLst>
              <a:gd name="adj1" fmla="val 50000"/>
              <a:gd name="adj2" fmla="val 90073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6567" name="矩形 66566" descr="中国教育出版网"/>
          <p:cNvSpPr/>
          <p:nvPr/>
        </p:nvSpPr>
        <p:spPr>
          <a:xfrm>
            <a:off x="4355465" y="3221038"/>
            <a:ext cx="3695700" cy="2399665"/>
          </a:xfrm>
          <a:prstGeom prst="rect">
            <a:avLst/>
          </a:prstGeom>
          <a:solidFill>
            <a:srgbClr val="FFFF99">
              <a:alpha val="57001"/>
            </a:srgbClr>
          </a:solidFill>
          <a:ln w="9525">
            <a:noFill/>
          </a:ln>
        </p:spPr>
        <p:txBody>
          <a:bodyPr wrap="square" anchor="ctr">
            <a:spAutoFit/>
          </a:bodyPr>
          <a:lstStyle/>
          <a:p>
            <a:r>
              <a:rPr lang="en-US" altLang="zh-CN" sz="3000" b="1" dirty="0">
                <a:solidFill>
                  <a:srgbClr val="2315D7"/>
                </a:solidFill>
                <a:effectLst/>
                <a:latin typeface="SimSun-ExtB" panose="02010609060101010101" charset="-122"/>
                <a:ea typeface="SimSun-ExtB" panose="02010609060101010101" charset="-122"/>
              </a:rPr>
              <a:t>“</a:t>
            </a:r>
            <a:r>
              <a:rPr lang="zh-CN" altLang="en-US" sz="3000" b="1" dirty="0">
                <a:solidFill>
                  <a:srgbClr val="2315D7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一何</a:t>
            </a:r>
            <a:r>
              <a:rPr lang="zh-CN" altLang="en-US" sz="3000" b="1" dirty="0">
                <a:solidFill>
                  <a:srgbClr val="2315D7"/>
                </a:solidFill>
                <a:effectLst/>
                <a:latin typeface="SimSun-ExtB" panose="02010609060101010101" charset="-122"/>
                <a:ea typeface="SimSun-ExtB" panose="02010609060101010101" charset="-122"/>
              </a:rPr>
              <a:t>”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加重感情色</a:t>
            </a:r>
            <a:r>
              <a:rPr lang="zh-CN" altLang="en-US" sz="3000" b="1" dirty="0">
                <a:solidFill>
                  <a:srgbClr val="2315D7"/>
                </a:solidFill>
                <a:latin typeface="Arial" panose="020B0604020202020204" pitchFamily="34" charset="0"/>
                <a:ea typeface="黑体" panose="02010609060101010101" charset="-122"/>
              </a:rPr>
              <a:t>彩</a:t>
            </a:r>
            <a:r>
              <a:rPr lang="en-US" altLang="zh-CN" sz="3000" b="1">
                <a:solidFill>
                  <a:srgbClr val="2315D7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2315D7"/>
                </a:solidFill>
                <a:latin typeface="Arial" panose="020B0604020202020204" pitchFamily="34" charset="0"/>
                <a:ea typeface="黑体" panose="02010609060101010101" charset="-122"/>
              </a:rPr>
              <a:t>有力地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渲染出差役如狼似虎的蛮横气势</a:t>
            </a:r>
            <a:r>
              <a:rPr lang="en-US" altLang="zh-CN" sz="3000" b="1">
                <a:solidFill>
                  <a:srgbClr val="2315D7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2315D7"/>
                </a:solidFill>
                <a:latin typeface="Arial" panose="020B0604020202020204" pitchFamily="34" charset="0"/>
                <a:ea typeface="黑体" panose="02010609060101010101" charset="-122"/>
              </a:rPr>
              <a:t>并为老妇以下的诉说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酝酿出了悲愤气氛</a:t>
            </a:r>
            <a:r>
              <a:rPr lang="zh-CN" altLang="en-US" sz="3000" b="1" dirty="0">
                <a:solidFill>
                  <a:srgbClr val="2315D7"/>
                </a:solidFill>
                <a:latin typeface="Arial" panose="020B0604020202020204" pitchFamily="34" charset="0"/>
                <a:ea typeface="黑体" panose="02010609060101010101" charset="-122"/>
              </a:rPr>
              <a:t>。</a:t>
            </a:r>
            <a:r>
              <a:rPr lang="zh-CN" altLang="en-US" sz="2800" b="1" dirty="0">
                <a:solidFill>
                  <a:srgbClr val="660066"/>
                </a:solidFill>
                <a:latin typeface="Arial" panose="020B0604020202020204" pitchFamily="34" charset="0"/>
                <a:ea typeface="黑体" panose="02010609060101010101" charset="-122"/>
              </a:rPr>
              <a:t> </a:t>
            </a:r>
            <a:endParaRPr lang="zh-CN" altLang="en-US" sz="2800" b="1" dirty="0">
              <a:solidFill>
                <a:srgbClr val="660066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66569" name="矩形 66568" descr="中国教育出版网"/>
          <p:cNvSpPr/>
          <p:nvPr/>
        </p:nvSpPr>
        <p:spPr>
          <a:xfrm>
            <a:off x="8658225" y="3593783"/>
            <a:ext cx="719138" cy="15128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对</a:t>
            </a:r>
            <a:endParaRPr lang="zh-CN" altLang="en-US" sz="3600" b="1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ctr"/>
            <a:r>
              <a:rPr lang="zh-CN" altLang="en-US" sz="3600" b="1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比</a:t>
            </a:r>
            <a:endParaRPr lang="zh-CN" altLang="en-US" sz="3600" b="1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66570" name="下箭头 66569" descr="中国教育出版网"/>
          <p:cNvSpPr/>
          <p:nvPr/>
        </p:nvSpPr>
        <p:spPr>
          <a:xfrm>
            <a:off x="2063750" y="2827655"/>
            <a:ext cx="556895" cy="3023870"/>
          </a:xfrm>
          <a:prstGeom prst="downArrow">
            <a:avLst>
              <a:gd name="adj1" fmla="val 50000"/>
              <a:gd name="adj2" fmla="val 87545"/>
            </a:avLst>
          </a:prstGeom>
          <a:solidFill>
            <a:srgbClr val="FFFF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6571" name="矩形 66570" descr="中国教育出版网"/>
          <p:cNvSpPr/>
          <p:nvPr/>
        </p:nvSpPr>
        <p:spPr>
          <a:xfrm>
            <a:off x="2506980" y="3462655"/>
            <a:ext cx="1783715" cy="131889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solidFill>
                  <a:schemeClr val="tx1">
                    <a:lumMod val="50000"/>
                  </a:schemeClr>
                </a:solidFill>
                <a:effectLst>
                  <a:outerShdw dist="35921" dir="2699999" algn="ctr" rotWithShape="0">
                    <a:srgbClr val="C0C0C0">
                      <a:alpha val="8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逼</a:t>
            </a:r>
            <a:endParaRPr lang="zh-CN" altLang="en-US" sz="3600" b="1">
              <a:solidFill>
                <a:schemeClr val="tx1">
                  <a:lumMod val="50000"/>
                </a:schemeClr>
              </a:solidFill>
              <a:effectLst>
                <a:outerShdw dist="35921" dir="2699999" algn="ctr" rotWithShape="0">
                  <a:srgbClr val="C0C0C0">
                    <a:alpha val="8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39445" y="749300"/>
            <a:ext cx="10731500" cy="1076325"/>
          </a:xfrm>
          <a:prstGeom prst="rect">
            <a:avLst/>
          </a:prstGeom>
        </p:spPr>
        <p:txBody>
          <a:bodyPr wrap="square">
            <a:spAutoFit/>
          </a:bodyPr>
          <a:p>
            <a:pPr latinLnBrk="1"/>
            <a:r>
              <a:rPr lang="zh-CN" altLang="en-US" sz="3200" b="1" dirty="0" smtClean="0">
                <a:latin typeface="SimSun-ExtB" panose="02010609060101010101" charset="-122"/>
                <a:ea typeface="SimSun-ExtB" panose="02010609060101010101" charset="-122"/>
              </a:rPr>
              <a:t>“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吏呼一何怒</a:t>
            </a:r>
            <a:r>
              <a:rPr lang="en-US" altLang="zh-CN" sz="3200" dirty="0">
                <a:latin typeface="黑体" panose="02010609060101010101" charset="-122"/>
                <a:ea typeface="黑体" panose="02010609060101010101" charset="-122"/>
              </a:rPr>
              <a:t>!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妇啼一何苦</a:t>
            </a:r>
            <a:r>
              <a:rPr lang="en-US" altLang="zh-CN" sz="3200" dirty="0">
                <a:latin typeface="黑体" panose="02010609060101010101" charset="-122"/>
                <a:ea typeface="黑体" panose="02010609060101010101" charset="-122"/>
              </a:rPr>
              <a:t>!</a:t>
            </a:r>
            <a:r>
              <a:rPr lang="en-US" altLang="zh-CN" sz="3200" b="1" dirty="0">
                <a:latin typeface="SimSun-ExtB" panose="02010609060101010101" charset="-122"/>
                <a:ea typeface="SimSun-ExtB" panose="02010609060101010101" charset="-122"/>
              </a:rPr>
              <a:t>”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句中的一</a:t>
            </a:r>
            <a:r>
              <a:rPr lang="zh-CN" altLang="en-US" sz="3200" b="1" dirty="0" smtClean="0">
                <a:latin typeface="SimSun-ExtB" panose="02010609060101010101" charset="-122"/>
                <a:ea typeface="SimSun-ExtB" panose="02010609060101010101" charset="-122"/>
                <a:sym typeface="+mn-ea"/>
              </a:rPr>
              <a:t>“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怒</a:t>
            </a:r>
            <a:r>
              <a:rPr lang="en-US" altLang="zh-CN" sz="3200" b="1" dirty="0">
                <a:latin typeface="SimSun-ExtB" panose="02010609060101010101" charset="-122"/>
                <a:ea typeface="SimSun-ExtB" panose="02010609060101010101" charset="-122"/>
                <a:sym typeface="+mn-ea"/>
              </a:rPr>
              <a:t>”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</a:t>
            </a:r>
            <a:r>
              <a:rPr lang="zh-CN" altLang="en-US" sz="3200" b="1" dirty="0" smtClean="0">
                <a:latin typeface="SimSun-ExtB" panose="02010609060101010101" charset="-122"/>
                <a:ea typeface="SimSun-ExtB" panose="02010609060101010101" charset="-122"/>
                <a:sym typeface="+mn-ea"/>
              </a:rPr>
              <a:t>“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苦</a:t>
            </a:r>
            <a:r>
              <a:rPr lang="en-US" altLang="zh-CN" sz="3200" b="1" dirty="0">
                <a:latin typeface="SimSun-ExtB" panose="02010609060101010101" charset="-122"/>
                <a:ea typeface="SimSun-ExtB" panose="02010609060101010101" charset="-122"/>
                <a:sym typeface="+mn-ea"/>
              </a:rPr>
              <a:t>”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表达上有什么作用</a:t>
            </a:r>
            <a:r>
              <a:rPr lang="en-US" altLang="zh-CN" sz="3200" dirty="0">
                <a:latin typeface="黑体" panose="02010609060101010101" charset="-122"/>
                <a:ea typeface="黑体" panose="02010609060101010101" charset="-122"/>
              </a:rPr>
              <a:t>?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6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6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6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6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6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761346" y="3169285"/>
            <a:ext cx="736600" cy="14859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b="1" dirty="0" smtClean="0">
                <a:latin typeface="黑体" panose="02010609060101010101" charset="-122"/>
                <a:ea typeface="黑体" panose="02010609060101010101" charset="-122"/>
              </a:rPr>
              <a:t>石壕</a:t>
            </a:r>
            <a:r>
              <a:rPr lang="zh-CN" altLang="en-US" sz="3600" b="1" dirty="0" smtClean="0">
                <a:latin typeface="黑体" panose="02010609060101010101" charset="-122"/>
                <a:ea typeface="黑体" panose="02010609060101010101" charset="-122"/>
              </a:rPr>
              <a:t>吏</a:t>
            </a:r>
            <a:endParaRPr lang="zh-CN" altLang="en-US" sz="3600" b="1" dirty="0" smtClean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左大括号 7"/>
          <p:cNvSpPr/>
          <p:nvPr/>
        </p:nvSpPr>
        <p:spPr>
          <a:xfrm>
            <a:off x="1318895" y="2042160"/>
            <a:ext cx="418465" cy="363029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8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53161" y="2041950"/>
            <a:ext cx="5588473" cy="3536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 smtClean="0">
                <a:latin typeface="黑体" panose="02010609060101010101" charset="-122"/>
                <a:ea typeface="黑体" panose="02010609060101010101" charset="-122"/>
              </a:rPr>
              <a:t>开端：吏夜捉人</a:t>
            </a:r>
            <a:endParaRPr lang="zh-CN" altLang="en-US" sz="3200" b="1" dirty="0" smtClean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 smtClean="0">
                <a:latin typeface="黑体" panose="02010609060101010101" charset="-122"/>
                <a:ea typeface="黑体" panose="02010609060101010101" charset="-122"/>
              </a:rPr>
              <a:t>发展：吏怒妇啼</a:t>
            </a:r>
            <a:endParaRPr lang="zh-CN" altLang="en-US" sz="3200" b="1" dirty="0" smtClean="0">
              <a:latin typeface="黑体" panose="02010609060101010101" charset="-122"/>
              <a:ea typeface="黑体" panose="02010609060101010101" charset="-122"/>
            </a:endParaRPr>
          </a:p>
          <a:p>
            <a:endParaRPr lang="zh-CN" altLang="en-US" sz="3200" b="1" dirty="0" smtClean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 smtClean="0">
                <a:latin typeface="黑体" panose="02010609060101010101" charset="-122"/>
                <a:ea typeface="黑体" panose="02010609060101010101" charset="-122"/>
              </a:rPr>
              <a:t>高潮</a:t>
            </a:r>
            <a:r>
              <a:rPr lang="zh-CN" sz="3200" b="1" dirty="0" smtClean="0">
                <a:latin typeface="黑体" panose="02010609060101010101" charset="-122"/>
                <a:ea typeface="黑体" panose="02010609060101010101" charset="-122"/>
              </a:rPr>
              <a:t>：老妇哭诉</a:t>
            </a:r>
            <a:endParaRPr lang="en-US" altLang="zh-CN" sz="3200" b="1" dirty="0" smtClean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3200" b="1" dirty="0" smtClean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 smtClean="0">
                <a:latin typeface="黑体" panose="02010609060101010101" charset="-122"/>
                <a:ea typeface="黑体" panose="02010609060101010101" charset="-122"/>
              </a:rPr>
              <a:t>结局：老翁作别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右大括号 9"/>
          <p:cNvSpPr/>
          <p:nvPr/>
        </p:nvSpPr>
        <p:spPr>
          <a:xfrm>
            <a:off x="6557010" y="2163445"/>
            <a:ext cx="356235" cy="3415030"/>
          </a:xfrm>
          <a:prstGeom prst="rightBrace">
            <a:avLst>
              <a:gd name="adj1" fmla="val 8333"/>
              <a:gd name="adj2" fmla="val 51087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913500" y="3086735"/>
            <a:ext cx="2632710" cy="15684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揭露封建统治</a:t>
            </a:r>
            <a:endParaRPr lang="en-US" altLang="zh-CN" sz="3200" b="1" dirty="0" smtClean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32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反映深重灾难</a:t>
            </a:r>
            <a:endParaRPr lang="en-US" altLang="zh-CN" sz="3200" b="1" dirty="0" smtClean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32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同情劳动人民</a:t>
            </a:r>
            <a:endParaRPr lang="zh-CN" altLang="en-US" sz="3200" dirty="0"/>
          </a:p>
        </p:txBody>
      </p:sp>
      <p:sp>
        <p:nvSpPr>
          <p:cNvPr id="37891" name="标题 8193"/>
          <p:cNvSpPr>
            <a:spLocks noGrp="1"/>
          </p:cNvSpPr>
          <p:nvPr/>
        </p:nvSpPr>
        <p:spPr>
          <a:xfrm>
            <a:off x="511175" y="780415"/>
            <a:ext cx="2272665" cy="76390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eaLnBrk="0" hangingPunct="0"/>
            <a:r>
              <a:rPr lang="zh-CN" altLang="en-US" sz="4000" dirty="0">
                <a:latin typeface="黑体" panose="02010609060101010101" charset="-122"/>
                <a:ea typeface="黑体" panose="02010609060101010101" charset="-122"/>
              </a:rPr>
              <a:t>板书设计</a:t>
            </a:r>
            <a:endParaRPr lang="zh-CN" altLang="en-US" sz="40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右大括号 1"/>
          <p:cNvSpPr/>
          <p:nvPr/>
        </p:nvSpPr>
        <p:spPr>
          <a:xfrm flipH="1">
            <a:off x="4579620" y="3224530"/>
            <a:ext cx="262255" cy="1761490"/>
          </a:xfrm>
          <a:prstGeom prst="rightBrace">
            <a:avLst>
              <a:gd name="adj1" fmla="val 8333"/>
              <a:gd name="adj2" fmla="val 51081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748530" y="3224530"/>
            <a:ext cx="2081530" cy="18630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牺牲巨大</a:t>
            </a:r>
            <a:endParaRPr lang="zh-CN" altLang="en-US" sz="3200" b="1" dirty="0" smtClean="0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家境困难</a:t>
            </a:r>
            <a:endParaRPr lang="zh-CN" altLang="en-US" sz="3200" b="1" dirty="0" smtClean="0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自请服役</a:t>
            </a:r>
            <a:endParaRPr lang="zh-CN" altLang="en-US" sz="3200" b="1" dirty="0" smtClean="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883436" y="2342972"/>
            <a:ext cx="10015537" cy="27482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   这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首五言古诗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通过诗人亲眼所见的差役乘夜捉人的故事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详写老妇的痛苦申诉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揭露了封建统治者的残暴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反映了唐代安史之乱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给广大人民带来的深重灾难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表达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了诗人对百姓悲惨遭遇的深切同情。</a:t>
            </a:r>
            <a:endParaRPr lang="zh-CN" altLang="en-US" sz="3200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7891" name="标题 8193"/>
          <p:cNvSpPr>
            <a:spLocks noGrp="1"/>
          </p:cNvSpPr>
          <p:nvPr/>
        </p:nvSpPr>
        <p:spPr>
          <a:xfrm>
            <a:off x="511175" y="1402715"/>
            <a:ext cx="2272665" cy="76390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eaLnBrk="0" hangingPunct="0"/>
            <a:r>
              <a:rPr lang="zh-CN" altLang="en-US" sz="4000" dirty="0">
                <a:latin typeface="黑体" panose="02010609060101010101" charset="-122"/>
                <a:ea typeface="黑体" panose="02010609060101010101" charset="-122"/>
              </a:rPr>
              <a:t>主旨归纳</a:t>
            </a:r>
            <a:endParaRPr lang="zh-CN" altLang="en-US" sz="4000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4817" name="文本框 1"/>
          <p:cNvSpPr txBox="1"/>
          <p:nvPr>
            <p:custDataLst>
              <p:tags r:id="rId1"/>
            </p:custDataLst>
          </p:nvPr>
        </p:nvSpPr>
        <p:spPr>
          <a:xfrm>
            <a:off x="864235" y="2154555"/>
            <a:ext cx="10678160" cy="30149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defTabSz="457200">
              <a:spcBef>
                <a:spcPts val="600"/>
              </a:spcBef>
              <a:buClrTx/>
              <a:buFont typeface="Times New Roman" panose="02020603050405020304" pitchFamily="18" charset="0"/>
            </a:pP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1.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了解诗人及诗歌写作背景。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defTabSz="457200">
              <a:spcBef>
                <a:spcPts val="600"/>
              </a:spcBef>
              <a:buClrTx/>
              <a:buFont typeface="Times New Roman" panose="02020603050405020304" pitchFamily="18" charset="0"/>
            </a:pP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2.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把握诗歌内容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,体会古体诗在句式、用韵等方面的特点,掌握人物形象特点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重点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defTabSz="457200">
              <a:spcBef>
                <a:spcPts val="600"/>
              </a:spcBef>
              <a:buClrTx/>
              <a:buFont typeface="Times New Roman" panose="02020603050405020304" pitchFamily="18" charset="0"/>
            </a:pP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3.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感受诗中所描述的社会现实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,体会诗人关心民生疾苦的忧国忧民的情怀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难点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sz="3600" b="1" dirty="0"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4818" name="文本框 5"/>
          <p:cNvSpPr txBox="1"/>
          <p:nvPr>
            <p:custDataLst>
              <p:tags r:id="rId2"/>
            </p:custDataLst>
          </p:nvPr>
        </p:nvSpPr>
        <p:spPr>
          <a:xfrm>
            <a:off x="4000500" y="1223433"/>
            <a:ext cx="2798233" cy="7480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buClrTx/>
              <a:buFontTx/>
            </a:pPr>
            <a:r>
              <a:rPr lang="zh-CN" altLang="en-US" sz="4265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学习目标</a:t>
            </a:r>
            <a:endParaRPr lang="zh-CN" altLang="en-US" sz="4265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标题 8193"/>
          <p:cNvSpPr>
            <a:spLocks noGrp="1"/>
          </p:cNvSpPr>
          <p:nvPr/>
        </p:nvSpPr>
        <p:spPr>
          <a:xfrm>
            <a:off x="388620" y="473710"/>
            <a:ext cx="2346960" cy="76390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eaLnBrk="0" hangingPunct="0"/>
            <a:r>
              <a:rPr lang="zh-CN" altLang="en-US" sz="4000" dirty="0">
                <a:latin typeface="黑体" panose="02010609060101010101" charset="-122"/>
                <a:ea typeface="黑体" panose="02010609060101010101" charset="-122"/>
              </a:rPr>
              <a:t>疏通文意</a:t>
            </a:r>
            <a:endParaRPr lang="zh-CN" altLang="en-US" sz="40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629920" y="2422525"/>
            <a:ext cx="10690860" cy="1556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ts val="5600"/>
              </a:lnSpc>
              <a:spcBef>
                <a:spcPct val="20000"/>
              </a:spcBef>
            </a:pPr>
            <a:r>
              <a:rPr lang="zh-CN" altLang="en-US" sz="3700" b="1" dirty="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八月秋高风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怒号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，卷我屋上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三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重茅。茅飞渡江洒江郊，高者挂</a:t>
            </a:r>
            <a:r>
              <a:rPr lang="zh-CN" altLang="en-US" sz="3600" b="1" u="sng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罥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长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林梢，下者飘转沉塘坳。 </a:t>
            </a:r>
            <a:endParaRPr lang="zh-CN" altLang="en-US" sz="36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3656330" y="2120265"/>
            <a:ext cx="195707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大声吼叫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Text Box 8"/>
          <p:cNvSpPr txBox="1">
            <a:spLocks noChangeArrowheads="1"/>
          </p:cNvSpPr>
          <p:nvPr/>
        </p:nvSpPr>
        <p:spPr bwMode="auto">
          <a:xfrm>
            <a:off x="3290570" y="3802380"/>
            <a:ext cx="118618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挂结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Text Box 8"/>
          <p:cNvSpPr txBox="1">
            <a:spLocks noChangeArrowheads="1"/>
          </p:cNvSpPr>
          <p:nvPr/>
        </p:nvSpPr>
        <p:spPr bwMode="auto">
          <a:xfrm>
            <a:off x="6827520" y="2120265"/>
            <a:ext cx="150177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泛指多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Text Box 8"/>
          <p:cNvSpPr txBox="1">
            <a:spLocks noChangeArrowheads="1"/>
          </p:cNvSpPr>
          <p:nvPr/>
        </p:nvSpPr>
        <p:spPr bwMode="auto">
          <a:xfrm>
            <a:off x="4599940" y="3802380"/>
            <a:ext cx="75819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高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Text Box 12"/>
          <p:cNvSpPr txBox="1">
            <a:spLocks noChangeArrowheads="1"/>
          </p:cNvSpPr>
          <p:nvPr/>
        </p:nvSpPr>
        <p:spPr bwMode="auto">
          <a:xfrm>
            <a:off x="629920" y="4580255"/>
            <a:ext cx="10474960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 smtClean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</a:rPr>
              <a:t>译文：</a:t>
            </a:r>
            <a:r>
              <a:rPr sz="3200" b="1">
                <a:solidFill>
                  <a:srgbClr val="2315D7"/>
                </a:solidFill>
              </a:rPr>
              <a:t>八月秋深</a:t>
            </a:r>
            <a:r>
              <a:rPr lang="en-US" altLang="zh-CN" sz="3200" b="1">
                <a:solidFill>
                  <a:srgbClr val="2315D7"/>
                </a:solidFill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2315D7"/>
                </a:solidFill>
              </a:rPr>
              <a:t>狂风怒号</a:t>
            </a:r>
            <a:r>
              <a:rPr lang="en-US" altLang="zh-CN" sz="3200" b="1">
                <a:solidFill>
                  <a:srgbClr val="2315D7"/>
                </a:solidFill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2315D7"/>
                </a:solidFill>
              </a:rPr>
              <a:t>卷走了我屋上</a:t>
            </a:r>
            <a:r>
              <a:rPr lang="zh-CN" sz="3200" b="1">
                <a:solidFill>
                  <a:srgbClr val="2315D7"/>
                </a:solidFill>
              </a:rPr>
              <a:t>多</a:t>
            </a:r>
            <a:r>
              <a:rPr sz="3200" b="1">
                <a:solidFill>
                  <a:srgbClr val="2315D7"/>
                </a:solidFill>
              </a:rPr>
              <a:t>层茅草。茅草乱飞</a:t>
            </a:r>
            <a:r>
              <a:rPr lang="en-US" altLang="zh-CN" sz="3200" b="1">
                <a:solidFill>
                  <a:srgbClr val="2315D7"/>
                </a:solidFill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sz="3200" b="1">
                <a:solidFill>
                  <a:srgbClr val="2315D7"/>
                </a:solidFill>
              </a:rPr>
              <a:t>飞</a:t>
            </a:r>
            <a:r>
              <a:rPr sz="3200" b="1">
                <a:solidFill>
                  <a:srgbClr val="2315D7"/>
                </a:solidFill>
              </a:rPr>
              <a:t>过</a:t>
            </a:r>
            <a:r>
              <a:rPr lang="zh-CN" sz="3200" b="1">
                <a:solidFill>
                  <a:srgbClr val="2315D7"/>
                </a:solidFill>
              </a:rPr>
              <a:t>江去</a:t>
            </a:r>
            <a:r>
              <a:rPr lang="en-US" altLang="zh-CN" sz="3200" b="1">
                <a:solidFill>
                  <a:srgbClr val="2315D7"/>
                </a:solidFill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2315D7"/>
                </a:solidFill>
              </a:rPr>
              <a:t>洒落</a:t>
            </a:r>
            <a:r>
              <a:rPr lang="zh-CN" sz="3200" b="1">
                <a:solidFill>
                  <a:srgbClr val="2315D7"/>
                </a:solidFill>
              </a:rPr>
              <a:t>江</a:t>
            </a:r>
            <a:r>
              <a:rPr sz="3200" b="1">
                <a:solidFill>
                  <a:srgbClr val="2315D7"/>
                </a:solidFill>
              </a:rPr>
              <a:t>边</a:t>
            </a:r>
            <a:r>
              <a:rPr lang="en-US" altLang="zh-CN" sz="3200" b="1">
                <a:solidFill>
                  <a:srgbClr val="2315D7"/>
                </a:solidFill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2315D7"/>
                </a:solidFill>
              </a:rPr>
              <a:t>飞得高的挂在高高的树梢上</a:t>
            </a:r>
            <a:r>
              <a:rPr lang="en-US" altLang="zh-CN" sz="3200" b="1">
                <a:solidFill>
                  <a:srgbClr val="2315D7"/>
                </a:solidFill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2315D7"/>
                </a:solidFill>
              </a:rPr>
              <a:t>飞得低的飘</a:t>
            </a:r>
            <a:r>
              <a:rPr lang="zh-CN" sz="3200" b="1">
                <a:solidFill>
                  <a:srgbClr val="2315D7"/>
                </a:solidFill>
              </a:rPr>
              <a:t>转</a:t>
            </a:r>
            <a:r>
              <a:rPr sz="3200" b="1">
                <a:solidFill>
                  <a:srgbClr val="2315D7"/>
                </a:solidFill>
              </a:rPr>
              <a:t>沉到</a:t>
            </a:r>
            <a:r>
              <a:rPr lang="zh-CN" sz="3200" b="1">
                <a:solidFill>
                  <a:srgbClr val="2315D7"/>
                </a:solidFill>
              </a:rPr>
              <a:t>池塘</a:t>
            </a:r>
            <a:r>
              <a:rPr sz="3200" b="1">
                <a:solidFill>
                  <a:srgbClr val="2315D7"/>
                </a:solidFill>
              </a:rPr>
              <a:t>水</a:t>
            </a:r>
            <a:r>
              <a:rPr lang="zh-CN" sz="3200" b="1">
                <a:solidFill>
                  <a:srgbClr val="2315D7"/>
                </a:solidFill>
              </a:rPr>
              <a:t>中</a:t>
            </a:r>
            <a:r>
              <a:rPr sz="3200" b="1">
                <a:solidFill>
                  <a:srgbClr val="2315D7"/>
                </a:solidFill>
              </a:rPr>
              <a:t>。</a:t>
            </a:r>
            <a:endParaRPr sz="3200" b="1">
              <a:solidFill>
                <a:srgbClr val="2315D7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600450" y="1321435"/>
            <a:ext cx="6096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茅屋</a:t>
            </a:r>
            <a:r>
              <a:rPr lang="zh-CN" altLang="en-US" sz="3600" b="1" u="sng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为</a:t>
            </a:r>
            <a:r>
              <a:rPr lang="zh-CN" altLang="en-US" sz="36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秋风所破歌</a:t>
            </a:r>
            <a:endParaRPr lang="zh-CN" altLang="en-US" sz="3600" b="1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4476750" y="848995"/>
            <a:ext cx="150177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sym typeface="+mn-ea"/>
              </a:rPr>
              <a:t>wéi</a:t>
            </a:r>
            <a:r>
              <a:rPr lang="en-US" altLang="zh-CN" sz="3200" b="1">
                <a:solidFill>
                  <a:srgbClr val="FF0000"/>
                </a:solidFill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被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utoUpdateAnimBg="0"/>
      <p:bldP spid="2" grpId="0" bldLvl="0" autoUpdateAnimBg="0"/>
      <p:bldP spid="3" grpId="0" bldLvl="0" autoUpdateAnimBg="0"/>
      <p:bldP spid="4" grpId="0" bldLvl="0" autoUpdateAnimBg="0"/>
      <p:bldP spid="13" grpId="0" bldLvl="0" autoUpdateAnimBg="0"/>
      <p:bldP spid="7" grpId="0" bldLvl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文本框 13" descr="中国教育出版网"/>
          <p:cNvSpPr txBox="1"/>
          <p:nvPr/>
        </p:nvSpPr>
        <p:spPr>
          <a:xfrm>
            <a:off x="12285663" y="2611438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35843" name="文本框 14" descr="中国教育出版网"/>
          <p:cNvSpPr txBox="1"/>
          <p:nvPr/>
        </p:nvSpPr>
        <p:spPr>
          <a:xfrm>
            <a:off x="12085638" y="3984625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13" name="TextBox 12" descr="中国教育出版网"/>
          <p:cNvSpPr txBox="1">
            <a:spLocks noChangeArrowheads="1"/>
          </p:cNvSpPr>
          <p:nvPr/>
        </p:nvSpPr>
        <p:spPr bwMode="auto">
          <a:xfrm>
            <a:off x="2379663" y="2501900"/>
            <a:ext cx="7296150" cy="64516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C9337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     </a:t>
            </a:r>
            <a:endParaRPr kumimoji="0" lang="zh-CN" altLang="zh-CN" sz="2400" b="1" i="0" u="none" strike="noStrike" kern="1200" cap="none" spc="0" normalizeH="0" baseline="0" noProof="0" dirty="0" smtClean="0">
              <a:ln>
                <a:noFill/>
              </a:ln>
              <a:solidFill>
                <a:srgbClr val="0C9337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9458" name="文本框 19457" descr="中国教育出版网"/>
          <p:cNvSpPr txBox="1"/>
          <p:nvPr/>
        </p:nvSpPr>
        <p:spPr>
          <a:xfrm>
            <a:off x="1905000" y="685800"/>
            <a:ext cx="73914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sz="2400" b="0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800100" y="1035050"/>
            <a:ext cx="10931525" cy="2172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ts val="5335"/>
              </a:lnSpc>
            </a:pPr>
            <a:r>
              <a:rPr lang="zh-CN" altLang="en-US" sz="3700" b="1" dirty="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</a:rPr>
              <a:t>南村群童欺我老无力，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忍</a:t>
            </a:r>
            <a:r>
              <a:rPr lang="zh-CN" altLang="en-US" sz="3600" b="1" u="sng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能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</a:rPr>
              <a:t>对面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为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</a:rPr>
              <a:t>盗贼。公然抱</a:t>
            </a:r>
            <a:endParaRPr lang="zh-CN" altLang="en-US" sz="36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ts val="5335"/>
              </a:lnSpc>
            </a:pPr>
            <a:endParaRPr lang="zh-CN" altLang="en-US" sz="36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ts val="5335"/>
              </a:lnSpc>
            </a:pP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</a:rPr>
              <a:t>茅入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竹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</a:rPr>
              <a:t>去，唇焦口燥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呼不</a:t>
            </a:r>
            <a:r>
              <a:rPr lang="zh-CN" altLang="en-US" sz="3600" b="1" u="sng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得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</a:rPr>
              <a:t>，归来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倚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</a:rPr>
              <a:t>杖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自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</a:rPr>
              <a:t>叹息。</a:t>
            </a:r>
            <a:r>
              <a:rPr lang="zh-CN" altLang="en-US" sz="3700" b="1" dirty="0"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en-US" altLang="zh-CN" sz="37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Text Box 8"/>
          <p:cNvSpPr txBox="1">
            <a:spLocks noChangeArrowheads="1"/>
          </p:cNvSpPr>
          <p:nvPr/>
        </p:nvSpPr>
        <p:spPr bwMode="auto">
          <a:xfrm>
            <a:off x="6254750" y="768985"/>
            <a:ext cx="118618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狠心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6341110" y="1692275"/>
            <a:ext cx="195707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如此</a:t>
            </a:r>
            <a:r>
              <a:rPr lang="en-US" altLang="zh-CN" sz="3200" b="1">
                <a:solidFill>
                  <a:srgbClr val="FF0000"/>
                </a:solidFill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这样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8298180" y="768985"/>
            <a:ext cx="80518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做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4810125" y="3042285"/>
            <a:ext cx="208470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p>
            <a:pPr eaLnBrk="0">
              <a:spcBef>
                <a:spcPct val="2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喝止不住</a:t>
            </a:r>
            <a:endParaRPr lang="zh-CN" altLang="zh-CN" sz="37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Text Box 12"/>
          <p:cNvSpPr txBox="1">
            <a:spLocks noChangeArrowheads="1"/>
          </p:cNvSpPr>
          <p:nvPr/>
        </p:nvSpPr>
        <p:spPr bwMode="auto">
          <a:xfrm>
            <a:off x="629920" y="3761740"/>
            <a:ext cx="10474960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 smtClean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</a:rPr>
              <a:t>译文：</a:t>
            </a:r>
            <a:r>
              <a:rPr sz="3200" b="1">
                <a:solidFill>
                  <a:srgbClr val="2315D7"/>
                </a:solidFill>
              </a:rPr>
              <a:t>南村一群</a:t>
            </a:r>
            <a:r>
              <a:rPr lang="zh-CN" sz="3200" b="1">
                <a:solidFill>
                  <a:srgbClr val="2315D7"/>
                </a:solidFill>
              </a:rPr>
              <a:t>顽</a:t>
            </a:r>
            <a:r>
              <a:rPr sz="3200" b="1">
                <a:solidFill>
                  <a:srgbClr val="2315D7"/>
                </a:solidFill>
              </a:rPr>
              <a:t>童欺负我</a:t>
            </a:r>
            <a:r>
              <a:rPr lang="zh-CN" sz="3200" b="1">
                <a:solidFill>
                  <a:srgbClr val="2315D7"/>
                </a:solidFill>
              </a:rPr>
              <a:t>人</a:t>
            </a:r>
            <a:r>
              <a:rPr sz="3200" b="1">
                <a:solidFill>
                  <a:srgbClr val="2315D7"/>
                </a:solidFill>
              </a:rPr>
              <a:t>老</a:t>
            </a:r>
            <a:r>
              <a:rPr lang="zh-CN" sz="3200" b="1">
                <a:solidFill>
                  <a:srgbClr val="2315D7"/>
                </a:solidFill>
              </a:rPr>
              <a:t>无</a:t>
            </a:r>
            <a:r>
              <a:rPr sz="3200" b="1">
                <a:solidFill>
                  <a:srgbClr val="2315D7"/>
                </a:solidFill>
              </a:rPr>
              <a:t>力</a:t>
            </a:r>
            <a:r>
              <a:rPr lang="en-US" altLang="zh-CN" sz="3200" b="1">
                <a:solidFill>
                  <a:srgbClr val="2315D7"/>
                </a:solidFill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sz="3200">
                <a:solidFill>
                  <a:srgbClr val="2315D7"/>
                </a:solidFill>
              </a:rPr>
              <a:t>(</a:t>
            </a:r>
            <a:r>
              <a:rPr lang="zh-CN" sz="3200" b="1">
                <a:solidFill>
                  <a:srgbClr val="2315D7"/>
                </a:solidFill>
              </a:rPr>
              <a:t>竟</a:t>
            </a:r>
            <a:r>
              <a:rPr sz="3200" b="1">
                <a:solidFill>
                  <a:srgbClr val="2315D7"/>
                </a:solidFill>
              </a:rPr>
              <a:t>然</a:t>
            </a:r>
            <a:r>
              <a:rPr sz="3200">
                <a:solidFill>
                  <a:srgbClr val="2315D7"/>
                </a:solidFill>
              </a:rPr>
              <a:t>)</a:t>
            </a:r>
            <a:r>
              <a:rPr lang="zh-CN" sz="3200" b="1">
                <a:solidFill>
                  <a:srgbClr val="2315D7"/>
                </a:solidFill>
              </a:rPr>
              <a:t>狠</a:t>
            </a:r>
            <a:r>
              <a:rPr sz="3200" b="1">
                <a:solidFill>
                  <a:srgbClr val="2315D7"/>
                </a:solidFill>
              </a:rPr>
              <a:t>心</a:t>
            </a:r>
            <a:r>
              <a:rPr lang="zh-CN" sz="3200" b="1">
                <a:solidFill>
                  <a:srgbClr val="2315D7"/>
                </a:solidFill>
              </a:rPr>
              <a:t>这样</a:t>
            </a:r>
            <a:r>
              <a:rPr sz="3200" b="1">
                <a:solidFill>
                  <a:srgbClr val="2315D7"/>
                </a:solidFill>
              </a:rPr>
              <a:t>当面做抢</a:t>
            </a:r>
            <a:r>
              <a:rPr lang="zh-CN" sz="3200" b="1">
                <a:solidFill>
                  <a:srgbClr val="2315D7"/>
                </a:solidFill>
              </a:rPr>
              <a:t>掠的事。</a:t>
            </a:r>
            <a:r>
              <a:rPr sz="3200" b="1">
                <a:solidFill>
                  <a:srgbClr val="2315D7"/>
                </a:solidFill>
              </a:rPr>
              <a:t>毫无顾忌地抱着茅草跑</a:t>
            </a:r>
            <a:r>
              <a:rPr lang="zh-CN" sz="3200" b="1">
                <a:solidFill>
                  <a:srgbClr val="2315D7"/>
                </a:solidFill>
              </a:rPr>
              <a:t>入</a:t>
            </a:r>
            <a:r>
              <a:rPr sz="3200" b="1">
                <a:solidFill>
                  <a:srgbClr val="2315D7"/>
                </a:solidFill>
              </a:rPr>
              <a:t>竹林去</a:t>
            </a:r>
            <a:r>
              <a:rPr lang="en-US" altLang="zh-CN" sz="3200" b="1">
                <a:solidFill>
                  <a:srgbClr val="2315D7"/>
                </a:solidFill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sz="3200">
                <a:solidFill>
                  <a:srgbClr val="2315D7"/>
                </a:solidFill>
                <a:sym typeface="+mn-ea"/>
              </a:rPr>
              <a:t>(</a:t>
            </a:r>
            <a:r>
              <a:rPr sz="3200" b="1">
                <a:solidFill>
                  <a:srgbClr val="2315D7"/>
                </a:solidFill>
              </a:rPr>
              <a:t>我喊得</a:t>
            </a:r>
            <a:r>
              <a:rPr sz="3200">
                <a:solidFill>
                  <a:srgbClr val="2315D7"/>
                </a:solidFill>
              </a:rPr>
              <a:t>)</a:t>
            </a:r>
            <a:r>
              <a:rPr sz="3200" b="1">
                <a:solidFill>
                  <a:srgbClr val="2315D7"/>
                </a:solidFill>
              </a:rPr>
              <a:t>唇焦口干也喝止不住</a:t>
            </a:r>
            <a:r>
              <a:rPr lang="en-US" altLang="zh-CN" sz="3200" b="1">
                <a:solidFill>
                  <a:srgbClr val="2315D7"/>
                </a:solidFill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2315D7"/>
                </a:solidFill>
              </a:rPr>
              <a:t>回</a:t>
            </a:r>
            <a:r>
              <a:rPr lang="zh-CN" sz="3200" b="1">
                <a:solidFill>
                  <a:srgbClr val="2315D7"/>
                </a:solidFill>
              </a:rPr>
              <a:t>家后靠着手</a:t>
            </a:r>
            <a:r>
              <a:rPr sz="3200" b="1">
                <a:solidFill>
                  <a:srgbClr val="2315D7"/>
                </a:solidFill>
              </a:rPr>
              <a:t>杖独自叹</a:t>
            </a:r>
            <a:r>
              <a:rPr lang="zh-CN" sz="3200" b="1">
                <a:solidFill>
                  <a:srgbClr val="2315D7"/>
                </a:solidFill>
              </a:rPr>
              <a:t>息</a:t>
            </a:r>
            <a:r>
              <a:rPr sz="3200" b="1">
                <a:solidFill>
                  <a:srgbClr val="2315D7"/>
                </a:solidFill>
              </a:rPr>
              <a:t>。</a:t>
            </a:r>
            <a:endParaRPr sz="3200" b="1">
              <a:solidFill>
                <a:srgbClr val="2315D7"/>
              </a:solidFill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7591425" y="3042285"/>
            <a:ext cx="107251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p>
            <a:pPr eaLnBrk="0">
              <a:spcBef>
                <a:spcPct val="2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倚靠</a:t>
            </a:r>
            <a:endParaRPr lang="zh-CN" altLang="zh-CN" sz="37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8663940" y="3042285"/>
            <a:ext cx="107251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p>
            <a:pPr eaLnBrk="0">
              <a:spcBef>
                <a:spcPct val="2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独自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5729605" y="2118995"/>
            <a:ext cx="71056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p>
            <a:pPr eaLnBrk="0">
              <a:spcBef>
                <a:spcPct val="2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能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utoUpdateAnimBg="0"/>
      <p:bldP spid="5" grpId="0" bldLvl="0" autoUpdateAnimBg="0"/>
      <p:bldP spid="7" grpId="0" bldLvl="0" autoUpdateAnimBg="0"/>
      <p:bldP spid="10" grpId="0"/>
      <p:bldP spid="11" grpId="0" bldLvl="0" autoUpdateAnimBg="0"/>
      <p:bldP spid="12" grpId="0"/>
      <p:bldP spid="2" grpId="0"/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文本框 13" descr="中国教育出版网"/>
          <p:cNvSpPr txBox="1"/>
          <p:nvPr/>
        </p:nvSpPr>
        <p:spPr>
          <a:xfrm>
            <a:off x="12285663" y="2611438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19458" name="文本框 19457" descr="中国教育出版网"/>
          <p:cNvSpPr txBox="1"/>
          <p:nvPr/>
        </p:nvSpPr>
        <p:spPr>
          <a:xfrm>
            <a:off x="1905000" y="685800"/>
            <a:ext cx="73914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sz="2400" b="0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287655" y="1218565"/>
            <a:ext cx="11252200" cy="3541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ts val="5335"/>
              </a:lnSpc>
            </a:pPr>
            <a:r>
              <a:rPr lang="zh-CN" altLang="en-US" sz="3700" b="1" dirty="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俄顷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</a:rPr>
              <a:t>风定云墨色，秋天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漠漠向</a:t>
            </a:r>
            <a:r>
              <a:rPr lang="zh-CN" altLang="en-US" sz="3600" b="1" dirty="0">
                <a:solidFill>
                  <a:srgbClr val="323232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昏黑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</a:rPr>
              <a:t>。布</a:t>
            </a:r>
            <a:r>
              <a:rPr lang="zh-CN" altLang="en-US" sz="36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衾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</a:rPr>
              <a:t>多年冷</a:t>
            </a:r>
            <a:endParaRPr lang="zh-CN" altLang="en-US" sz="36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ts val="5335"/>
              </a:lnSpc>
            </a:pPr>
            <a:endParaRPr lang="zh-CN" altLang="en-US" sz="36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ts val="5335"/>
              </a:lnSpc>
            </a:pP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</a:rPr>
              <a:t>似铁，娇儿</a:t>
            </a:r>
            <a:r>
              <a:rPr lang="zh-CN" altLang="en-US" sz="36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恶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卧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</a:rPr>
              <a:t>踏里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裂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</a:rPr>
              <a:t>。床头屋漏无干处，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雨脚如麻</a:t>
            </a:r>
            <a:endParaRPr lang="zh-CN" altLang="en-US" sz="36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ts val="5335"/>
              </a:lnSpc>
            </a:pPr>
            <a:endParaRPr lang="zh-CN" altLang="en-US" sz="36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ts val="5335"/>
              </a:lnSpc>
            </a:pP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</a:rPr>
              <a:t>未断</a:t>
            </a:r>
            <a:r>
              <a:rPr lang="zh-CN" altLang="en-US" sz="36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绝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</a:rPr>
              <a:t>。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自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</a:rPr>
              <a:t>经</a:t>
            </a:r>
            <a:r>
              <a:rPr lang="zh-CN" altLang="en-US" sz="36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丧乱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</a:rPr>
              <a:t>少睡眠，长夜沾湿</a:t>
            </a:r>
            <a:r>
              <a:rPr lang="zh-CN" altLang="en-US" sz="36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何由</a:t>
            </a:r>
            <a:r>
              <a:rPr lang="zh-CN" altLang="en-US" sz="3600" b="1" u="sng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彻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</a:rPr>
              <a:t>！ </a:t>
            </a:r>
            <a:endParaRPr lang="en-US" altLang="zh-CN" sz="36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Text Box 8"/>
          <p:cNvSpPr txBox="1">
            <a:spLocks noChangeArrowheads="1"/>
          </p:cNvSpPr>
          <p:nvPr/>
        </p:nvSpPr>
        <p:spPr bwMode="auto">
          <a:xfrm>
            <a:off x="1101090" y="861695"/>
            <a:ext cx="168783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一会儿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Text Box 8"/>
          <p:cNvSpPr txBox="1">
            <a:spLocks noChangeArrowheads="1"/>
          </p:cNvSpPr>
          <p:nvPr/>
        </p:nvSpPr>
        <p:spPr bwMode="auto">
          <a:xfrm>
            <a:off x="4328160" y="861695"/>
            <a:ext cx="329819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阴沉迷蒙的样子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Text Box 8"/>
          <p:cNvSpPr txBox="1">
            <a:spLocks noChangeArrowheads="1"/>
          </p:cNvSpPr>
          <p:nvPr/>
        </p:nvSpPr>
        <p:spPr bwMode="auto">
          <a:xfrm>
            <a:off x="6635750" y="1884045"/>
            <a:ext cx="118618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接近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8918575" y="861695"/>
            <a:ext cx="118618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被子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2463165" y="2319655"/>
            <a:ext cx="163131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不好的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809625" y="4597400"/>
            <a:ext cx="171450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断</a:t>
            </a:r>
            <a:r>
              <a:rPr lang="en-US" altLang="zh-CN" sz="3200" b="1">
                <a:solidFill>
                  <a:srgbClr val="FF0000"/>
                </a:solidFill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停止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Text Box 8"/>
          <p:cNvSpPr txBox="1">
            <a:spLocks noChangeArrowheads="1"/>
          </p:cNvSpPr>
          <p:nvPr/>
        </p:nvSpPr>
        <p:spPr bwMode="auto">
          <a:xfrm>
            <a:off x="2788920" y="4597400"/>
            <a:ext cx="338772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战乱</a:t>
            </a:r>
            <a:r>
              <a:rPr lang="en-US" altLang="zh-CN" sz="3200" b="1">
                <a:solidFill>
                  <a:srgbClr val="FF0000"/>
                </a:solidFill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指安史之乱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Text Box 8"/>
          <p:cNvSpPr txBox="1">
            <a:spLocks noChangeArrowheads="1"/>
          </p:cNvSpPr>
          <p:nvPr/>
        </p:nvSpPr>
        <p:spPr bwMode="auto">
          <a:xfrm>
            <a:off x="6967220" y="3631565"/>
            <a:ext cx="263461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怎能、如何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Text Box 8"/>
          <p:cNvSpPr txBox="1">
            <a:spLocks noChangeArrowheads="1"/>
          </p:cNvSpPr>
          <p:nvPr/>
        </p:nvSpPr>
        <p:spPr bwMode="auto">
          <a:xfrm>
            <a:off x="8522335" y="4513580"/>
            <a:ext cx="184594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到</a:t>
            </a:r>
            <a:r>
              <a:rPr lang="en-US" altLang="zh-CN" sz="3200" b="1">
                <a:solidFill>
                  <a:srgbClr val="FF0000"/>
                </a:solidFill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彻晓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 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2150110" y="3655060"/>
            <a:ext cx="107251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p>
            <a:pPr eaLnBrk="0">
              <a:spcBef>
                <a:spcPct val="2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自从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3585210" y="3240405"/>
            <a:ext cx="237553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使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……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破裂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utoUpdateAnimBg="0"/>
      <p:bldP spid="2" grpId="0" bldLvl="0" autoUpdateAnimBg="0"/>
      <p:bldP spid="3" grpId="0" bldLvl="0" autoUpdateAnimBg="0"/>
      <p:bldP spid="5" grpId="0" bldLvl="0" autoUpdateAnimBg="0"/>
      <p:bldP spid="6" grpId="0" bldLvl="0" autoUpdateAnimBg="0"/>
      <p:bldP spid="10" grpId="0" bldLvl="0" autoUpdateAnimBg="0"/>
      <p:bldP spid="11" grpId="0" bldLvl="0" autoUpdateAnimBg="0"/>
      <p:bldP spid="12" grpId="0" bldLvl="0" autoUpdateAnimBg="0"/>
      <p:bldP spid="13" grpId="0" bldLvl="0" autoUpdateAnimBg="0"/>
      <p:bldP spid="8" grpId="0"/>
      <p:bldP spid="9" grpId="0" bldLvl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文本框 13" descr="中国教育出版网"/>
          <p:cNvSpPr txBox="1"/>
          <p:nvPr/>
        </p:nvSpPr>
        <p:spPr>
          <a:xfrm>
            <a:off x="12285663" y="2611438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38915" name="文本框 14" descr="中国教育出版网"/>
          <p:cNvSpPr txBox="1"/>
          <p:nvPr/>
        </p:nvSpPr>
        <p:spPr>
          <a:xfrm>
            <a:off x="12085638" y="3984625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13" name="TextBox 12" descr="中国教育出版网"/>
          <p:cNvSpPr txBox="1">
            <a:spLocks noChangeArrowheads="1"/>
          </p:cNvSpPr>
          <p:nvPr/>
        </p:nvSpPr>
        <p:spPr bwMode="auto">
          <a:xfrm>
            <a:off x="2260600" y="3984625"/>
            <a:ext cx="7296150" cy="5708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4572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C9337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     </a:t>
            </a:r>
            <a:endParaRPr kumimoji="0" lang="zh-CN" altLang="zh-CN" sz="2400" b="1" i="0" u="none" strike="noStrike" kern="1200" cap="none" spc="0" normalizeH="0" baseline="0" noProof="0" dirty="0" smtClean="0">
              <a:ln>
                <a:noFill/>
              </a:ln>
              <a:solidFill>
                <a:srgbClr val="0C9337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9458" name="文本框 19457" descr="中国教育出版网"/>
          <p:cNvSpPr txBox="1"/>
          <p:nvPr/>
        </p:nvSpPr>
        <p:spPr>
          <a:xfrm>
            <a:off x="1905000" y="685800"/>
            <a:ext cx="73914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sz="2400" b="0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" name="Text Box 12"/>
          <p:cNvSpPr txBox="1">
            <a:spLocks noChangeArrowheads="1"/>
          </p:cNvSpPr>
          <p:nvPr/>
        </p:nvSpPr>
        <p:spPr bwMode="auto">
          <a:xfrm>
            <a:off x="629920" y="1799590"/>
            <a:ext cx="10474960" cy="2553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 smtClean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</a:rPr>
              <a:t>译文：</a:t>
            </a:r>
            <a:r>
              <a:rPr sz="3200" b="1">
                <a:solidFill>
                  <a:srgbClr val="2315D7"/>
                </a:solidFill>
              </a:rPr>
              <a:t>一会儿风停了</a:t>
            </a:r>
            <a:r>
              <a:rPr lang="en-US" altLang="zh-CN" sz="3200" b="1">
                <a:solidFill>
                  <a:srgbClr val="2315D7"/>
                </a:solidFill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2315D7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空中的</a:t>
            </a:r>
            <a:r>
              <a:rPr sz="3200" b="1">
                <a:solidFill>
                  <a:srgbClr val="2315D7"/>
                </a:solidFill>
              </a:rPr>
              <a:t>云</a:t>
            </a:r>
            <a:r>
              <a:rPr sz="3200" b="1">
                <a:solidFill>
                  <a:srgbClr val="2315D7"/>
                </a:solidFill>
                <a:sym typeface="+mn-ea"/>
              </a:rPr>
              <a:t>像墨</a:t>
            </a:r>
            <a:r>
              <a:rPr lang="zh-CN" sz="3200" b="1">
                <a:solidFill>
                  <a:srgbClr val="2315D7"/>
                </a:solidFill>
                <a:sym typeface="+mn-ea"/>
              </a:rPr>
              <a:t>一样</a:t>
            </a:r>
            <a:r>
              <a:rPr lang="en-US" altLang="zh-CN" sz="3200" b="1">
                <a:solidFill>
                  <a:srgbClr val="2315D7"/>
                </a:solidFill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2315D7"/>
                </a:solidFill>
              </a:rPr>
              <a:t>秋季天空阴沉迷蒙渐渐黑下来</a:t>
            </a:r>
            <a:r>
              <a:rPr lang="zh-CN" sz="3200" b="1">
                <a:solidFill>
                  <a:srgbClr val="2315D7"/>
                </a:solidFill>
              </a:rPr>
              <a:t>了</a:t>
            </a:r>
            <a:r>
              <a:rPr sz="3200" b="1">
                <a:solidFill>
                  <a:srgbClr val="2315D7"/>
                </a:solidFill>
              </a:rPr>
              <a:t>。被子</a:t>
            </a:r>
            <a:r>
              <a:rPr sz="3200">
                <a:solidFill>
                  <a:srgbClr val="2315D7"/>
                </a:solidFill>
                <a:sym typeface="+mn-ea"/>
              </a:rPr>
              <a:t>(</a:t>
            </a:r>
            <a:r>
              <a:rPr lang="zh-CN" sz="3200" b="1">
                <a:solidFill>
                  <a:srgbClr val="2315D7"/>
                </a:solidFill>
                <a:sym typeface="+mn-ea"/>
              </a:rPr>
              <a:t>已用</a:t>
            </a:r>
            <a:r>
              <a:rPr sz="3200">
                <a:solidFill>
                  <a:srgbClr val="2315D7"/>
                </a:solidFill>
                <a:sym typeface="+mn-ea"/>
              </a:rPr>
              <a:t>)</a:t>
            </a:r>
            <a:r>
              <a:rPr sz="3200" b="1">
                <a:solidFill>
                  <a:srgbClr val="2315D7"/>
                </a:solidFill>
              </a:rPr>
              <a:t>多年</a:t>
            </a:r>
            <a:r>
              <a:rPr lang="zh-CN" sz="3200" b="1">
                <a:solidFill>
                  <a:srgbClr val="2315D7"/>
                </a:solidFill>
              </a:rPr>
              <a:t>冰</a:t>
            </a:r>
            <a:r>
              <a:rPr sz="3200" b="1">
                <a:solidFill>
                  <a:srgbClr val="2315D7"/>
                </a:solidFill>
              </a:rPr>
              <a:t>冷</a:t>
            </a:r>
            <a:r>
              <a:rPr lang="zh-CN" sz="3200" b="1">
                <a:solidFill>
                  <a:srgbClr val="2315D7"/>
                </a:solidFill>
              </a:rPr>
              <a:t>如</a:t>
            </a:r>
            <a:r>
              <a:rPr sz="3200" b="1">
                <a:solidFill>
                  <a:srgbClr val="2315D7"/>
                </a:solidFill>
              </a:rPr>
              <a:t>铁板</a:t>
            </a:r>
            <a:r>
              <a:rPr lang="en-US" altLang="zh-CN" sz="3200" b="1">
                <a:solidFill>
                  <a:srgbClr val="2315D7"/>
                </a:solidFill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2315D7"/>
                </a:solidFill>
              </a:rPr>
              <a:t>孩子睡相不好</a:t>
            </a:r>
            <a:r>
              <a:rPr lang="en-US" altLang="zh-CN" sz="3200" b="1">
                <a:solidFill>
                  <a:srgbClr val="2315D7"/>
                </a:solidFill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2315D7"/>
                </a:solidFill>
              </a:rPr>
              <a:t>把被里蹬破了。</a:t>
            </a:r>
            <a:r>
              <a:rPr lang="zh-CN" sz="3200" b="1">
                <a:solidFill>
                  <a:srgbClr val="2315D7"/>
                </a:solidFill>
              </a:rPr>
              <a:t>整个</a:t>
            </a:r>
            <a:r>
              <a:rPr sz="3200" b="1">
                <a:solidFill>
                  <a:srgbClr val="2315D7"/>
                </a:solidFill>
              </a:rPr>
              <a:t>屋</a:t>
            </a:r>
            <a:r>
              <a:rPr lang="zh-CN" sz="3200" b="1">
                <a:solidFill>
                  <a:srgbClr val="2315D7"/>
                </a:solidFill>
              </a:rPr>
              <a:t>子</a:t>
            </a:r>
            <a:r>
              <a:rPr sz="3200" b="1">
                <a:solidFill>
                  <a:srgbClr val="2315D7"/>
                </a:solidFill>
              </a:rPr>
              <a:t>没有干的地方</a:t>
            </a:r>
            <a:r>
              <a:rPr lang="en-US" altLang="zh-CN" sz="3200" b="1">
                <a:solidFill>
                  <a:srgbClr val="2315D7"/>
                </a:solidFill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2315D7"/>
                </a:solidFill>
              </a:rPr>
              <a:t>雨点</a:t>
            </a:r>
            <a:r>
              <a:rPr lang="zh-CN" sz="3200" b="1">
                <a:solidFill>
                  <a:srgbClr val="2315D7"/>
                </a:solidFill>
              </a:rPr>
              <a:t>不间断</a:t>
            </a:r>
            <a:r>
              <a:rPr lang="en-US" altLang="zh-CN" sz="3200" b="1">
                <a:solidFill>
                  <a:srgbClr val="2315D7"/>
                </a:solidFill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2315D7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好</a:t>
            </a:r>
            <a:r>
              <a:rPr sz="3200" b="1">
                <a:solidFill>
                  <a:srgbClr val="2315D7"/>
                </a:solidFill>
              </a:rPr>
              <a:t>像下垂的麻线一样密集。自从</a:t>
            </a:r>
            <a:r>
              <a:rPr lang="zh-CN" sz="3200" b="1">
                <a:solidFill>
                  <a:srgbClr val="2315D7"/>
                </a:solidFill>
              </a:rPr>
              <a:t>经历安史之乱后</a:t>
            </a:r>
            <a:r>
              <a:rPr lang="en-US" altLang="zh-CN" sz="3200" b="1">
                <a:solidFill>
                  <a:srgbClr val="2315D7"/>
                </a:solidFill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sz="3200">
                <a:solidFill>
                  <a:srgbClr val="2315D7"/>
                </a:solidFill>
                <a:sym typeface="+mn-ea"/>
              </a:rPr>
              <a:t>(</a:t>
            </a:r>
            <a:r>
              <a:rPr lang="zh-CN" sz="3200" b="1">
                <a:solidFill>
                  <a:srgbClr val="2315D7"/>
                </a:solidFill>
                <a:sym typeface="+mn-ea"/>
              </a:rPr>
              <a:t>我</a:t>
            </a:r>
            <a:r>
              <a:rPr sz="3200">
                <a:solidFill>
                  <a:srgbClr val="2315D7"/>
                </a:solidFill>
                <a:sym typeface="+mn-ea"/>
              </a:rPr>
              <a:t>)</a:t>
            </a:r>
            <a:r>
              <a:rPr sz="3200" b="1">
                <a:solidFill>
                  <a:srgbClr val="2315D7"/>
                </a:solidFill>
              </a:rPr>
              <a:t>睡眠的时间很少</a:t>
            </a:r>
            <a:r>
              <a:rPr lang="en-US" altLang="zh-CN" sz="3200" b="1">
                <a:solidFill>
                  <a:srgbClr val="2315D7"/>
                </a:solidFill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2315D7"/>
                </a:solidFill>
              </a:rPr>
              <a:t>长夜漫漫</a:t>
            </a:r>
            <a:r>
              <a:rPr lang="en-US" altLang="zh-CN" sz="3200" b="1">
                <a:solidFill>
                  <a:srgbClr val="2315D7"/>
                </a:solidFill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2315D7"/>
                </a:solidFill>
              </a:rPr>
              <a:t>屋漏床湿</a:t>
            </a:r>
            <a:r>
              <a:rPr lang="en-US" altLang="zh-CN" sz="3200" b="1">
                <a:solidFill>
                  <a:srgbClr val="2315D7"/>
                </a:solidFill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2315D7"/>
                </a:solidFill>
              </a:rPr>
              <a:t>如何挨到天亮</a:t>
            </a:r>
            <a:r>
              <a:rPr sz="3200">
                <a:solidFill>
                  <a:srgbClr val="2315D7"/>
                </a:solidFill>
              </a:rPr>
              <a:t>!</a:t>
            </a:r>
            <a:endParaRPr sz="3200">
              <a:solidFill>
                <a:srgbClr val="2315D7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9458" grpId="0"/>
      <p:bldP spid="11" grpId="0" bldLvl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554355" y="1153795"/>
            <a:ext cx="10759440" cy="3478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ts val="35"/>
              </a:spcBef>
            </a:pPr>
            <a:r>
              <a:rPr lang="zh-CN" altLang="en-US" sz="37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    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安</a:t>
            </a:r>
            <a:r>
              <a:rPr lang="zh-CN" altLang="en-US" sz="3600" b="1" u="sng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得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广厦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千万间，大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庇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天下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寒士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俱欢颜！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风雨</a:t>
            </a:r>
            <a:endParaRPr lang="zh-CN" altLang="en-US" sz="36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ts val="35"/>
              </a:spcBef>
            </a:pPr>
            <a:endParaRPr lang="zh-CN" altLang="en-US" sz="36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ts val="35"/>
              </a:spcBef>
            </a:pP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不动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安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如山。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呜呼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！何时眼前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突兀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见此屋，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吾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庐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独</a:t>
            </a:r>
            <a:endParaRPr lang="zh-CN" altLang="en-US" sz="36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ts val="35"/>
              </a:spcBef>
            </a:pPr>
            <a:endParaRPr lang="zh-CN" altLang="en-US" sz="36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ts val="35"/>
              </a:spcBef>
            </a:pP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破受冻死亦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足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！ </a:t>
            </a:r>
            <a:endParaRPr lang="zh-CN" altLang="en-US" sz="36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Text Box 8"/>
          <p:cNvSpPr txBox="1">
            <a:spLocks noChangeArrowheads="1"/>
          </p:cNvSpPr>
          <p:nvPr/>
        </p:nvSpPr>
        <p:spPr bwMode="auto">
          <a:xfrm>
            <a:off x="1101090" y="861695"/>
            <a:ext cx="112204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哪里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5313045" y="1790700"/>
            <a:ext cx="215074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遮盖</a:t>
            </a:r>
            <a:r>
              <a:rPr lang="en-US" altLang="zh-CN" sz="3200" b="1">
                <a:solidFill>
                  <a:srgbClr val="FF0000"/>
                </a:solidFill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掩护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Text Box 8"/>
          <p:cNvSpPr txBox="1">
            <a:spLocks noChangeArrowheads="1"/>
          </p:cNvSpPr>
          <p:nvPr/>
        </p:nvSpPr>
        <p:spPr bwMode="auto">
          <a:xfrm>
            <a:off x="1349375" y="2987040"/>
            <a:ext cx="112204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安稳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2350135" y="1790700"/>
            <a:ext cx="241363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宽敞的大屋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6900545" y="802640"/>
            <a:ext cx="241363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贫寒的士人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5993130" y="3049270"/>
            <a:ext cx="234759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高耸的样子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9314180" y="3049270"/>
            <a:ext cx="67691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我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2758440" y="4415155"/>
            <a:ext cx="193929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满足</a:t>
            </a:r>
            <a:r>
              <a:rPr lang="en-US" altLang="zh-CN" sz="3200" b="1">
                <a:solidFill>
                  <a:srgbClr val="FF0000"/>
                </a:solidFill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心甘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Text Box 8"/>
          <p:cNvSpPr txBox="1">
            <a:spLocks noChangeArrowheads="1"/>
          </p:cNvSpPr>
          <p:nvPr/>
        </p:nvSpPr>
        <p:spPr bwMode="auto">
          <a:xfrm>
            <a:off x="2167890" y="861695"/>
            <a:ext cx="112204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得到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Text Box 8"/>
          <p:cNvSpPr txBox="1">
            <a:spLocks noChangeArrowheads="1"/>
          </p:cNvSpPr>
          <p:nvPr/>
        </p:nvSpPr>
        <p:spPr bwMode="auto">
          <a:xfrm>
            <a:off x="8782685" y="1790700"/>
            <a:ext cx="324866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名作动</a:t>
            </a:r>
            <a:r>
              <a:rPr lang="en-US" altLang="zh-CN" sz="3200" b="1">
                <a:solidFill>
                  <a:srgbClr val="FF0000"/>
                </a:solidFill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风吹雨打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utoUpdateAnimBg="0"/>
      <p:bldP spid="10" grpId="0" bldLvl="0" autoUpdateAnimBg="0"/>
      <p:bldP spid="3" grpId="0" bldLvl="0" autoUpdateAnimBg="0"/>
      <p:bldP spid="5" grpId="0" bldLvl="0" autoUpdateAnimBg="0"/>
      <p:bldP spid="6" grpId="0" bldLvl="0" autoUpdateAnimBg="0"/>
      <p:bldP spid="7" grpId="0" bldLvl="0" autoUpdateAnimBg="0"/>
      <p:bldP spid="8" grpId="0" bldLvl="0" autoUpdateAnimBg="0"/>
      <p:bldP spid="9" grpId="0" bldLvl="0" autoUpdateAnimBg="0"/>
      <p:bldP spid="11" grpId="0" bldLvl="0" autoUpdateAnimBg="0"/>
      <p:bldP spid="12" grpId="0" bldLvl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文本框 13" descr="中国教育出版网"/>
          <p:cNvSpPr txBox="1"/>
          <p:nvPr/>
        </p:nvSpPr>
        <p:spPr>
          <a:xfrm>
            <a:off x="12285663" y="2611438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38915" name="文本框 14" descr="中国教育出版网"/>
          <p:cNvSpPr txBox="1"/>
          <p:nvPr/>
        </p:nvSpPr>
        <p:spPr>
          <a:xfrm>
            <a:off x="12085638" y="3984625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13" name="TextBox 12" descr="中国教育出版网"/>
          <p:cNvSpPr txBox="1">
            <a:spLocks noChangeArrowheads="1"/>
          </p:cNvSpPr>
          <p:nvPr/>
        </p:nvSpPr>
        <p:spPr bwMode="auto">
          <a:xfrm>
            <a:off x="2260600" y="3984625"/>
            <a:ext cx="7296150" cy="5708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4572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C9337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     </a:t>
            </a:r>
            <a:endParaRPr kumimoji="0" lang="zh-CN" altLang="zh-CN" sz="2400" b="1" i="0" u="none" strike="noStrike" kern="1200" cap="none" spc="0" normalizeH="0" baseline="0" noProof="0" dirty="0" smtClean="0">
              <a:ln>
                <a:noFill/>
              </a:ln>
              <a:solidFill>
                <a:srgbClr val="0C9337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9458" name="文本框 19457" descr="中国教育出版网"/>
          <p:cNvSpPr txBox="1"/>
          <p:nvPr/>
        </p:nvSpPr>
        <p:spPr>
          <a:xfrm>
            <a:off x="1905000" y="685800"/>
            <a:ext cx="73914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sz="2400" b="0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" name="Text Box 12"/>
          <p:cNvSpPr txBox="1">
            <a:spLocks noChangeArrowheads="1"/>
          </p:cNvSpPr>
          <p:nvPr/>
        </p:nvSpPr>
        <p:spPr bwMode="auto">
          <a:xfrm>
            <a:off x="629920" y="1799590"/>
            <a:ext cx="10613390" cy="2553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 smtClean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</a:rPr>
              <a:t>译文：</a:t>
            </a:r>
            <a:r>
              <a:rPr sz="3200" b="1">
                <a:solidFill>
                  <a:srgbClr val="2315D7"/>
                </a:solidFill>
              </a:rPr>
              <a:t>哪里能得到宽敞的</a:t>
            </a:r>
            <a:r>
              <a:rPr lang="zh-CN" sz="3200" b="1">
                <a:solidFill>
                  <a:srgbClr val="2315D7"/>
                </a:solidFill>
              </a:rPr>
              <a:t>大屋千万间</a:t>
            </a:r>
            <a:r>
              <a:rPr lang="en-US" altLang="zh-CN" sz="3200" b="1">
                <a:solidFill>
                  <a:srgbClr val="2315D7"/>
                </a:solidFill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sz="3200" b="1">
                <a:solidFill>
                  <a:srgbClr val="2315D7"/>
                </a:solidFill>
              </a:rPr>
              <a:t>广泛</a:t>
            </a:r>
            <a:r>
              <a:rPr sz="3200" b="1">
                <a:solidFill>
                  <a:srgbClr val="2315D7"/>
                </a:solidFill>
              </a:rPr>
              <a:t>地遮蔽天下贫寒的</a:t>
            </a:r>
            <a:r>
              <a:rPr lang="zh-CN" sz="3200" b="1">
                <a:solidFill>
                  <a:srgbClr val="2315D7"/>
                </a:solidFill>
              </a:rPr>
              <a:t>士</a:t>
            </a:r>
            <a:r>
              <a:rPr sz="3200" b="1">
                <a:solidFill>
                  <a:srgbClr val="2315D7"/>
                </a:solidFill>
              </a:rPr>
              <a:t>人</a:t>
            </a:r>
            <a:r>
              <a:rPr lang="en-US" altLang="zh-CN" sz="3200" b="1">
                <a:solidFill>
                  <a:srgbClr val="2315D7"/>
                </a:solidFill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sz="3200">
                <a:solidFill>
                  <a:srgbClr val="2315D7"/>
                </a:solidFill>
                <a:sym typeface="+mn-ea"/>
              </a:rPr>
              <a:t>(</a:t>
            </a:r>
            <a:r>
              <a:rPr sz="3200" b="1">
                <a:solidFill>
                  <a:srgbClr val="2315D7"/>
                </a:solidFill>
              </a:rPr>
              <a:t>让他们</a:t>
            </a:r>
            <a:r>
              <a:rPr sz="3200">
                <a:solidFill>
                  <a:srgbClr val="2315D7"/>
                </a:solidFill>
                <a:sym typeface="+mn-ea"/>
              </a:rPr>
              <a:t>)</a:t>
            </a:r>
            <a:r>
              <a:rPr sz="3200" b="1">
                <a:solidFill>
                  <a:srgbClr val="2315D7"/>
                </a:solidFill>
              </a:rPr>
              <a:t>都开颜欢笑</a:t>
            </a:r>
            <a:r>
              <a:rPr sz="3200">
                <a:solidFill>
                  <a:srgbClr val="2315D7"/>
                </a:solidFill>
                <a:sym typeface="+mn-ea"/>
              </a:rPr>
              <a:t>!</a:t>
            </a:r>
            <a:r>
              <a:rPr sz="3200">
                <a:solidFill>
                  <a:srgbClr val="2315D7"/>
                </a:solidFill>
              </a:rPr>
              <a:t>(</a:t>
            </a:r>
            <a:r>
              <a:rPr lang="zh-CN" sz="3200" b="1">
                <a:solidFill>
                  <a:srgbClr val="2315D7"/>
                </a:solidFill>
              </a:rPr>
              <a:t>而</a:t>
            </a:r>
            <a:r>
              <a:rPr sz="3200" b="1">
                <a:solidFill>
                  <a:srgbClr val="2315D7"/>
                </a:solidFill>
                <a:sym typeface="+mn-ea"/>
              </a:rPr>
              <a:t>宽敞的房</a:t>
            </a:r>
            <a:r>
              <a:rPr lang="zh-CN" sz="3200" b="1">
                <a:solidFill>
                  <a:srgbClr val="2315D7"/>
                </a:solidFill>
                <a:sym typeface="+mn-ea"/>
              </a:rPr>
              <a:t>屋</a:t>
            </a:r>
            <a:r>
              <a:rPr sz="3200">
                <a:solidFill>
                  <a:srgbClr val="2315D7"/>
                </a:solidFill>
              </a:rPr>
              <a:t>)</a:t>
            </a:r>
            <a:r>
              <a:rPr lang="zh-CN" sz="3200" b="1">
                <a:solidFill>
                  <a:srgbClr val="2315D7"/>
                </a:solidFill>
              </a:rPr>
              <a:t>在</a:t>
            </a:r>
            <a:r>
              <a:rPr sz="3200" b="1">
                <a:solidFill>
                  <a:srgbClr val="2315D7"/>
                </a:solidFill>
              </a:rPr>
              <a:t>风吹雨</a:t>
            </a:r>
            <a:r>
              <a:rPr lang="zh-CN" sz="3200" b="1">
                <a:solidFill>
                  <a:srgbClr val="2315D7"/>
                </a:solidFill>
              </a:rPr>
              <a:t>打中也</a:t>
            </a:r>
            <a:r>
              <a:rPr sz="3200" b="1">
                <a:solidFill>
                  <a:srgbClr val="2315D7"/>
                </a:solidFill>
              </a:rPr>
              <a:t>安稳</a:t>
            </a:r>
            <a:r>
              <a:rPr lang="zh-CN" sz="3200" b="1">
                <a:solidFill>
                  <a:srgbClr val="2315D7"/>
                </a:solidFill>
              </a:rPr>
              <a:t>得像</a:t>
            </a:r>
            <a:r>
              <a:rPr sz="3200" b="1">
                <a:solidFill>
                  <a:srgbClr val="2315D7"/>
                </a:solidFill>
              </a:rPr>
              <a:t>山</a:t>
            </a:r>
            <a:r>
              <a:rPr lang="zh-CN" sz="3200" b="1">
                <a:solidFill>
                  <a:srgbClr val="2315D7"/>
                </a:solidFill>
              </a:rPr>
              <a:t>一样。</a:t>
            </a:r>
            <a:r>
              <a:rPr sz="3200" b="1">
                <a:solidFill>
                  <a:srgbClr val="2315D7"/>
                </a:solidFill>
              </a:rPr>
              <a:t> 唉</a:t>
            </a:r>
            <a:r>
              <a:rPr sz="3200">
                <a:solidFill>
                  <a:srgbClr val="2315D7"/>
                </a:solidFill>
                <a:sym typeface="+mn-ea"/>
              </a:rPr>
              <a:t>!</a:t>
            </a:r>
            <a:r>
              <a:rPr sz="3200" b="1">
                <a:solidFill>
                  <a:srgbClr val="2315D7"/>
                </a:solidFill>
              </a:rPr>
              <a:t>什么时候眼前出现这样高耸的房屋</a:t>
            </a:r>
            <a:r>
              <a:rPr lang="en-US" altLang="zh-CN" sz="3200" b="1">
                <a:solidFill>
                  <a:srgbClr val="2315D7"/>
                </a:solidFill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sz="3200">
                <a:solidFill>
                  <a:srgbClr val="2315D7"/>
                </a:solidFill>
              </a:rPr>
              <a:t>(</a:t>
            </a:r>
            <a:r>
              <a:rPr lang="zh-CN" sz="3200" b="1">
                <a:solidFill>
                  <a:srgbClr val="2315D7"/>
                </a:solidFill>
              </a:rPr>
              <a:t>到那时</a:t>
            </a:r>
            <a:r>
              <a:rPr sz="3200">
                <a:solidFill>
                  <a:srgbClr val="2315D7"/>
                </a:solidFill>
              </a:rPr>
              <a:t>)</a:t>
            </a:r>
            <a:r>
              <a:rPr sz="3200" b="1">
                <a:solidFill>
                  <a:srgbClr val="2315D7"/>
                </a:solidFill>
              </a:rPr>
              <a:t>即使</a:t>
            </a:r>
            <a:r>
              <a:rPr lang="zh-CN" sz="3200" b="1">
                <a:solidFill>
                  <a:srgbClr val="2315D7"/>
                </a:solidFill>
              </a:rPr>
              <a:t>唯独</a:t>
            </a:r>
            <a:r>
              <a:rPr sz="3200" b="1">
                <a:solidFill>
                  <a:srgbClr val="2315D7"/>
                </a:solidFill>
              </a:rPr>
              <a:t>我的茅屋被吹破自己受冻而死也</a:t>
            </a:r>
            <a:r>
              <a:rPr lang="zh-CN" sz="3200" b="1">
                <a:solidFill>
                  <a:srgbClr val="2315D7"/>
                </a:solidFill>
              </a:rPr>
              <a:t>心甘情愿</a:t>
            </a:r>
            <a:r>
              <a:rPr sz="3200">
                <a:solidFill>
                  <a:srgbClr val="2315D7"/>
                </a:solidFill>
              </a:rPr>
              <a:t>!</a:t>
            </a:r>
            <a:endParaRPr sz="3200">
              <a:solidFill>
                <a:srgbClr val="2315D7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9458" grpId="0"/>
      <p:bldP spid="11" grpId="0" bldLvl="0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37891" name="标题 8193"/>
          <p:cNvSpPr>
            <a:spLocks noGrp="1"/>
          </p:cNvSpPr>
          <p:nvPr/>
        </p:nvSpPr>
        <p:spPr>
          <a:xfrm>
            <a:off x="593090" y="984885"/>
            <a:ext cx="2346960" cy="76390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eaLnBrk="0" hangingPunct="0"/>
            <a:r>
              <a:rPr lang="zh-CN" altLang="en-US" sz="4000" dirty="0">
                <a:latin typeface="黑体" panose="02010609060101010101" charset="-122"/>
                <a:ea typeface="黑体" panose="02010609060101010101" charset="-122"/>
                <a:sym typeface="+mn-ea"/>
              </a:rPr>
              <a:t>内容</a:t>
            </a:r>
            <a:r>
              <a:rPr lang="zh-CN" altLang="en-US" sz="4000" dirty="0">
                <a:latin typeface="黑体" panose="02010609060101010101" charset="-122"/>
                <a:ea typeface="黑体" panose="02010609060101010101" charset="-122"/>
              </a:rPr>
              <a:t>概括</a:t>
            </a:r>
            <a:endParaRPr lang="zh-CN" altLang="en-US" sz="40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083" name="Text Box 18"/>
          <p:cNvSpPr txBox="1">
            <a:spLocks noChangeArrowheads="1"/>
          </p:cNvSpPr>
          <p:nvPr/>
        </p:nvSpPr>
        <p:spPr bwMode="auto">
          <a:xfrm>
            <a:off x="751205" y="2091690"/>
            <a:ext cx="10690225" cy="31921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05000"/>
              </a:lnSpc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《茅屋为秋风所破歌》共有四节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把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请你结合注释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提炼概括相关内容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200" b="1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5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①分别用四个字概括每节的内容。</a:t>
            </a:r>
            <a:endParaRPr lang="zh-CN" altLang="en-US" sz="3200" b="1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5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内容概括：秋风破屋</a:t>
            </a:r>
            <a:endParaRPr lang="zh-CN" altLang="en-US" sz="3200" b="1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5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②随着叙述情节的变化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诗人有怎样的情感变化？</a:t>
            </a:r>
            <a:endParaRPr lang="zh-CN" altLang="en-US" sz="3200" b="1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5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情感变化：痛惜</a:t>
            </a:r>
            <a:endParaRPr lang="zh-CN" altLang="en-US" sz="3200" b="1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cxnSp>
        <p:nvCxnSpPr>
          <p:cNvPr id="4" name="直接箭头连接符 3"/>
          <p:cNvCxnSpPr/>
          <p:nvPr/>
        </p:nvCxnSpPr>
        <p:spPr>
          <a:xfrm flipV="1">
            <a:off x="4540885" y="3938905"/>
            <a:ext cx="306705" cy="635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箭头连接符 5"/>
          <p:cNvCxnSpPr/>
          <p:nvPr/>
        </p:nvCxnSpPr>
        <p:spPr>
          <a:xfrm flipV="1">
            <a:off x="6650355" y="3935730"/>
            <a:ext cx="306705" cy="635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箭头连接符 6"/>
          <p:cNvCxnSpPr/>
          <p:nvPr/>
        </p:nvCxnSpPr>
        <p:spPr>
          <a:xfrm flipV="1">
            <a:off x="8871585" y="3939540"/>
            <a:ext cx="306705" cy="635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箭头连接符 7"/>
          <p:cNvCxnSpPr/>
          <p:nvPr/>
        </p:nvCxnSpPr>
        <p:spPr>
          <a:xfrm flipV="1">
            <a:off x="3924935" y="4946650"/>
            <a:ext cx="306705" cy="635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箭头连接符 8"/>
          <p:cNvCxnSpPr/>
          <p:nvPr/>
        </p:nvCxnSpPr>
        <p:spPr>
          <a:xfrm flipV="1">
            <a:off x="5448300" y="4947920"/>
            <a:ext cx="306705" cy="635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箭头连接符 9"/>
          <p:cNvCxnSpPr/>
          <p:nvPr/>
        </p:nvCxnSpPr>
        <p:spPr>
          <a:xfrm flipV="1">
            <a:off x="7204710" y="4946015"/>
            <a:ext cx="306705" cy="635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4847590" y="3644900"/>
            <a:ext cx="185864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群童抱茅</a:t>
            </a:r>
            <a:endParaRPr lang="zh-CN" altLang="en-US" sz="3200" b="1" u="sng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034530" y="3644900"/>
            <a:ext cx="18288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屋漏难眠</a:t>
            </a:r>
            <a:endParaRPr lang="zh-CN" altLang="en-US" sz="3200" b="1" u="sng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178290" y="3644900"/>
            <a:ext cx="186753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广厦庇寒</a:t>
            </a:r>
            <a:endParaRPr lang="zh-CN" altLang="en-US" sz="3200" b="1" u="sng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305935" y="4655820"/>
            <a:ext cx="105791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痛心</a:t>
            </a:r>
            <a:endParaRPr lang="zh-CN" altLang="en-US" sz="3200" b="1" u="sng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983605" y="4655820"/>
            <a:ext cx="10509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痛苦</a:t>
            </a:r>
            <a:endParaRPr lang="zh-CN" altLang="en-US" sz="3200" b="1" u="sng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681595" y="4655820"/>
            <a:ext cx="185864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忧国忧民</a:t>
            </a:r>
            <a:endParaRPr lang="zh-CN" altLang="en-US" sz="3200" b="1" u="sng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5" grpId="0"/>
      <p:bldP spid="16" grpId="0"/>
      <p:bldP spid="1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文本框 19457" descr="中国教育出版网"/>
          <p:cNvSpPr txBox="1"/>
          <p:nvPr/>
        </p:nvSpPr>
        <p:spPr>
          <a:xfrm>
            <a:off x="1905000" y="685800"/>
            <a:ext cx="73914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sz="2400" b="0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728" name="文本框 30727" descr="中国教育出版网"/>
          <p:cNvSpPr txBox="1"/>
          <p:nvPr/>
        </p:nvSpPr>
        <p:spPr>
          <a:xfrm>
            <a:off x="4800600" y="3114675"/>
            <a:ext cx="13716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dirty="0">
              <a:latin typeface="Times New Roman" panose="02020603050405020304" pitchFamily="18" charset="0"/>
            </a:endParaRPr>
          </a:p>
        </p:txBody>
      </p:sp>
      <p:sp>
        <p:nvSpPr>
          <p:cNvPr id="30729" name="文本框 30728" descr="中国教育出版网"/>
          <p:cNvSpPr txBox="1"/>
          <p:nvPr/>
        </p:nvSpPr>
        <p:spPr>
          <a:xfrm>
            <a:off x="5410200" y="4333875"/>
            <a:ext cx="3048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dirty="0">
              <a:latin typeface="Times New Roman" panose="02020603050405020304" pitchFamily="18" charset="0"/>
            </a:endParaRPr>
          </a:p>
        </p:txBody>
      </p:sp>
      <p:sp>
        <p:nvSpPr>
          <p:cNvPr id="30730" name="文本框 30729" descr="中国教育出版网"/>
          <p:cNvSpPr txBox="1"/>
          <p:nvPr/>
        </p:nvSpPr>
        <p:spPr>
          <a:xfrm>
            <a:off x="5486400" y="3114675"/>
            <a:ext cx="6096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dirty="0">
              <a:latin typeface="Times New Roman" panose="02020603050405020304" pitchFamily="18" charset="0"/>
            </a:endParaRPr>
          </a:p>
        </p:txBody>
      </p:sp>
      <p:sp>
        <p:nvSpPr>
          <p:cNvPr id="30732" name="文本框 30731" descr="中国教育出版网"/>
          <p:cNvSpPr txBox="1"/>
          <p:nvPr/>
        </p:nvSpPr>
        <p:spPr>
          <a:xfrm>
            <a:off x="5638800" y="4486275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dirty="0">
              <a:latin typeface="Times New Roman" panose="02020603050405020304" pitchFamily="18" charset="0"/>
            </a:endParaRPr>
          </a:p>
        </p:txBody>
      </p:sp>
      <p:sp>
        <p:nvSpPr>
          <p:cNvPr id="3083" name="Text Box 18"/>
          <p:cNvSpPr txBox="1">
            <a:spLocks noChangeArrowheads="1"/>
          </p:cNvSpPr>
          <p:nvPr/>
        </p:nvSpPr>
        <p:spPr bwMode="auto">
          <a:xfrm>
            <a:off x="751205" y="986790"/>
            <a:ext cx="10690225" cy="11245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05000"/>
              </a:lnSpc>
            </a:pPr>
            <a:r>
              <a:rPr lang="zh-CN" altLang="en-US" sz="3200" b="1" dirty="0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请你将原诗和小文压缩后的</a:t>
            </a:r>
            <a:r>
              <a:rPr lang="en-US" altLang="zh-CN" sz="3200" b="1" dirty="0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3200" b="1" dirty="0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七言律诗</a:t>
            </a:r>
            <a:r>
              <a:rPr lang="en-US" altLang="zh-CN" sz="3200" b="1" dirty="0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en-US" sz="3200" b="1" dirty="0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进行对比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谈谈你的看法。</a:t>
            </a:r>
            <a:endParaRPr lang="zh-CN" sz="3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67385" y="2179320"/>
            <a:ext cx="10677525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诗歌中的很多描写非常必要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不能随意删除</a:t>
            </a:r>
            <a:r>
              <a:rPr lang="zh-CN" altLang="en-US" sz="3200" b="1">
                <a:solidFill>
                  <a:srgbClr val="2315D7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。诗歌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前三节写自己一家人茅屋为秋风所破、长夜沾湿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具体生动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让人有身临其境之感。诗歌表现的是忧国忧民的情感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诗人一家的遭遇</a:t>
            </a:r>
            <a:r>
              <a:rPr lang="en-US" altLang="zh-CN" sz="3200" b="1">
                <a:solidFill>
                  <a:srgbClr val="2315D7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2315D7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茅屋为秋风所破、长夜沾湿的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切身经历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直接引发诗人忧国忧民情感的情境。这种推己及人的写法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将自己小家的遭遇写得充分了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对</a:t>
            </a:r>
            <a:r>
              <a:rPr lang="zh-CN" alt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天下寒士</a:t>
            </a:r>
            <a:r>
              <a:rPr lang="zh-CN" alt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</a:rPr>
              <a:t>”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的情感抒发才水到渠成。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8" name="文本框 30727" descr="中国教育出版网"/>
          <p:cNvSpPr txBox="1"/>
          <p:nvPr/>
        </p:nvSpPr>
        <p:spPr>
          <a:xfrm>
            <a:off x="4800600" y="3114675"/>
            <a:ext cx="13716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dirty="0">
              <a:latin typeface="Times New Roman" panose="02020603050405020304" pitchFamily="18" charset="0"/>
            </a:endParaRPr>
          </a:p>
        </p:txBody>
      </p:sp>
      <p:sp>
        <p:nvSpPr>
          <p:cNvPr id="30729" name="文本框 30728" descr="中国教育出版网"/>
          <p:cNvSpPr txBox="1"/>
          <p:nvPr/>
        </p:nvSpPr>
        <p:spPr>
          <a:xfrm>
            <a:off x="5410200" y="4333875"/>
            <a:ext cx="3048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dirty="0">
              <a:latin typeface="Times New Roman" panose="02020603050405020304" pitchFamily="18" charset="0"/>
            </a:endParaRPr>
          </a:p>
        </p:txBody>
      </p:sp>
      <p:sp>
        <p:nvSpPr>
          <p:cNvPr id="30730" name="文本框 30729" descr="中国教育出版网"/>
          <p:cNvSpPr txBox="1"/>
          <p:nvPr/>
        </p:nvSpPr>
        <p:spPr>
          <a:xfrm>
            <a:off x="5486400" y="3114675"/>
            <a:ext cx="6096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dirty="0">
              <a:latin typeface="Times New Roman" panose="02020603050405020304" pitchFamily="18" charset="0"/>
            </a:endParaRPr>
          </a:p>
        </p:txBody>
      </p:sp>
      <p:sp>
        <p:nvSpPr>
          <p:cNvPr id="30732" name="文本框 30731" descr="中国教育出版网"/>
          <p:cNvSpPr txBox="1"/>
          <p:nvPr/>
        </p:nvSpPr>
        <p:spPr>
          <a:xfrm>
            <a:off x="5638800" y="4486275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dirty="0">
              <a:latin typeface="Times New Roman" panose="02020603050405020304" pitchFamily="18" charset="0"/>
            </a:endParaRPr>
          </a:p>
        </p:txBody>
      </p:sp>
      <p:sp>
        <p:nvSpPr>
          <p:cNvPr id="3083" name="Text Box 18"/>
          <p:cNvSpPr txBox="1">
            <a:spLocks noChangeArrowheads="1"/>
          </p:cNvSpPr>
          <p:nvPr/>
        </p:nvSpPr>
        <p:spPr bwMode="auto">
          <a:xfrm>
            <a:off x="678180" y="708025"/>
            <a:ext cx="10690225" cy="11245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05000"/>
              </a:lnSpc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《茅屋为秋风所破歌》具体</a:t>
            </a:r>
            <a:r>
              <a:rPr 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描述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直白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抒情、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议论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。试结合作品分析</a:t>
            </a:r>
            <a:r>
              <a:rPr 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这种写法的表达效果。</a:t>
            </a:r>
            <a:endParaRPr lang="zh-CN" sz="3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51205" y="1832610"/>
            <a:ext cx="10544175" cy="40309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诗人并未停留在对自身境遇不幸的描述上</a:t>
            </a:r>
            <a:r>
              <a:rPr lang="en-US" altLang="zh-CN" sz="3200" b="1">
                <a:solidFill>
                  <a:srgbClr val="FF0000"/>
                </a:solidFill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而是能够推己及人</a:t>
            </a:r>
            <a:r>
              <a:rPr lang="en-US" altLang="zh-CN" sz="3200" b="1">
                <a:solidFill>
                  <a:srgbClr val="FF0000"/>
                </a:solidFill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从个人遭际联想到要为天下寒士谋取温饱</a:t>
            </a:r>
            <a:r>
              <a:rPr lang="en-US" altLang="zh-CN" sz="3200" b="1">
                <a:solidFill>
                  <a:srgbClr val="FF0000"/>
                </a:solidFill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从而</a:t>
            </a:r>
            <a:r>
              <a:rPr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体现出一种广济天下苍生的博大胸怀</a:t>
            </a:r>
            <a:r>
              <a:rPr lang="en-US" altLang="zh-CN" sz="3200" b="1">
                <a:solidFill>
                  <a:srgbClr val="FF0000"/>
                </a:solidFill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使得诗歌具有了非常深广的社会历史意义；</a:t>
            </a:r>
            <a:r>
              <a:rPr sz="3200" b="1">
                <a:solidFill>
                  <a:srgbClr val="2315D7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而且</a:t>
            </a:r>
            <a:r>
              <a:rPr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诗人</a:t>
            </a:r>
            <a:r>
              <a:rPr sz="3200" b="1">
                <a:solidFill>
                  <a:srgbClr val="2315D7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也并不是抽象地议论和抒情</a:t>
            </a:r>
            <a:r>
              <a:rPr lang="en-US" altLang="zh-CN" sz="3200" b="1">
                <a:solidFill>
                  <a:srgbClr val="2315D7"/>
                </a:solidFill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2315D7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而是</a:t>
            </a:r>
            <a:r>
              <a:rPr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借助“广厦千万间”“风雨不动安如山”这样具体鲜明的形象</a:t>
            </a:r>
            <a:r>
              <a:rPr lang="en-US" altLang="zh-CN" sz="3200" b="1">
                <a:solidFill>
                  <a:srgbClr val="FF0000"/>
                </a:solidFill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以及“吾庐独破受冻死亦足”这样真挚而感人的呼告。如果不借助结尾议论和抒情的升华</a:t>
            </a:r>
            <a:r>
              <a:rPr lang="en-US" altLang="zh-CN" sz="3200" b="1">
                <a:solidFill>
                  <a:srgbClr val="FF0000"/>
                </a:solidFill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诗歌的思想高度和艺术成就都要大打折扣。</a:t>
            </a:r>
            <a:endParaRPr sz="3200" b="1">
              <a:solidFill>
                <a:srgbClr val="FF0000"/>
              </a:solidFill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32"/>
          <p:cNvSpPr txBox="1">
            <a:spLocks noChangeArrowheads="1"/>
          </p:cNvSpPr>
          <p:nvPr/>
        </p:nvSpPr>
        <p:spPr bwMode="auto">
          <a:xfrm rot="1209897">
            <a:off x="1841790" y="5335004"/>
            <a:ext cx="695056" cy="230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700">
                <a:solidFill>
                  <a:srgbClr val="F6FFEC"/>
                </a:solidFill>
              </a:rPr>
              <a:t>状元成才路</a:t>
            </a:r>
            <a:endParaRPr lang="zh-CN" altLang="zh-CN" sz="700">
              <a:solidFill>
                <a:srgbClr val="F6FFEC"/>
              </a:solidFill>
            </a:endParaRPr>
          </a:p>
        </p:txBody>
      </p:sp>
      <p:sp>
        <p:nvSpPr>
          <p:cNvPr id="7" name="TextBox 7"/>
          <p:cNvSpPr txBox="1">
            <a:spLocks noChangeArrowheads="1"/>
          </p:cNvSpPr>
          <p:nvPr/>
        </p:nvSpPr>
        <p:spPr bwMode="auto">
          <a:xfrm>
            <a:off x="974563" y="2129367"/>
            <a:ext cx="735330" cy="3983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lIns="91438" tIns="45719" rIns="91438" bIns="4571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茅屋为秋风所破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歌</a:t>
            </a:r>
            <a:endParaRPr lang="zh-CN" altLang="en-US" sz="36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左大括号 7"/>
          <p:cNvSpPr/>
          <p:nvPr/>
        </p:nvSpPr>
        <p:spPr>
          <a:xfrm>
            <a:off x="1646393" y="2057400"/>
            <a:ext cx="321733" cy="3979333"/>
          </a:xfrm>
          <a:prstGeom prst="leftBrace">
            <a:avLst>
              <a:gd name="adj1" fmla="val 47925"/>
              <a:gd name="adj2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38" tIns="45719" rIns="91438" bIns="45719" anchor="ctr"/>
          <a:lstStyle/>
          <a:p>
            <a:pPr algn="ctr">
              <a:buFontTx/>
              <a:buNone/>
              <a:defRPr/>
            </a:pPr>
            <a:endParaRPr lang="zh-CN" altLang="en-US" sz="2700"/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879226" y="2774951"/>
            <a:ext cx="2018030" cy="643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rgbClr val="6600FF"/>
                </a:solidFill>
                <a:latin typeface="楷体" panose="02010609060101010101" charset="-122"/>
                <a:ea typeface="楷体" panose="02010609060101010101" charset="-122"/>
              </a:rPr>
              <a:t>叙事写实</a:t>
            </a:r>
            <a:endParaRPr lang="zh-CN" altLang="en-US" sz="3600" b="1">
              <a:solidFill>
                <a:srgbClr val="66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左大括号 9"/>
          <p:cNvSpPr/>
          <p:nvPr/>
        </p:nvSpPr>
        <p:spPr>
          <a:xfrm flipH="1">
            <a:off x="8669493" y="2057400"/>
            <a:ext cx="273049" cy="3907367"/>
          </a:xfrm>
          <a:prstGeom prst="leftBrace">
            <a:avLst>
              <a:gd name="adj1" fmla="val 48319"/>
              <a:gd name="adj2" fmla="val 48908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38" tIns="45719" rIns="91438" bIns="45719" anchor="ctr"/>
          <a:lstStyle/>
          <a:p>
            <a:pPr algn="ctr">
              <a:buFontTx/>
              <a:buNone/>
              <a:defRPr/>
            </a:pPr>
            <a:endParaRPr lang="zh-CN" altLang="en-US" sz="2700"/>
          </a:p>
        </p:txBody>
      </p:sp>
      <p:sp>
        <p:nvSpPr>
          <p:cNvPr id="11" name="TextBox 16"/>
          <p:cNvSpPr txBox="1">
            <a:spLocks noChangeArrowheads="1"/>
          </p:cNvSpPr>
          <p:nvPr/>
        </p:nvSpPr>
        <p:spPr bwMode="auto">
          <a:xfrm>
            <a:off x="8845176" y="3291418"/>
            <a:ext cx="3172884" cy="1197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8" tIns="45719" rIns="91438" bIns="4571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饱尝民生疾苦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体察人间冷暖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TextBox 16"/>
          <p:cNvSpPr txBox="1">
            <a:spLocks noChangeArrowheads="1"/>
          </p:cNvSpPr>
          <p:nvPr/>
        </p:nvSpPr>
        <p:spPr bwMode="auto">
          <a:xfrm>
            <a:off x="1896160" y="4933951"/>
            <a:ext cx="2127249" cy="643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8" tIns="45719" rIns="91438" bIns="4571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rgbClr val="6600FF"/>
                </a:solidFill>
                <a:latin typeface="楷体" panose="02010609060101010101" charset="-122"/>
                <a:ea typeface="楷体" panose="02010609060101010101" charset="-122"/>
              </a:rPr>
              <a:t>抒发情怀</a:t>
            </a:r>
            <a:endParaRPr lang="zh-CN" altLang="en-US" sz="3600" b="1">
              <a:solidFill>
                <a:srgbClr val="66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左大括号 12"/>
          <p:cNvSpPr/>
          <p:nvPr/>
        </p:nvSpPr>
        <p:spPr>
          <a:xfrm>
            <a:off x="3909109" y="2199218"/>
            <a:ext cx="372533" cy="1921933"/>
          </a:xfrm>
          <a:prstGeom prst="leftBrace">
            <a:avLst>
              <a:gd name="adj1" fmla="val 32756"/>
              <a:gd name="adj2" fmla="val 50000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anchor="ctr"/>
          <a:lstStyle/>
          <a:p>
            <a:pPr algn="ctr">
              <a:buFontTx/>
              <a:buNone/>
              <a:defRPr/>
            </a:pPr>
            <a:endParaRPr lang="zh-CN" altLang="en-US" sz="2700"/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222375" y="1962151"/>
            <a:ext cx="3395345" cy="2250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30000"/>
              </a:lnSpc>
            </a:pP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秋风破屋，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痛惜</a:t>
            </a:r>
            <a:endParaRPr lang="zh-CN" altLang="en-US" sz="3600" b="1">
              <a:solidFill>
                <a:srgbClr val="FF00FF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l" eaLnBrk="1" hangingPunct="1">
              <a:lnSpc>
                <a:spcPct val="130000"/>
              </a:lnSpc>
            </a:pP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群童抱茅，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痛心</a:t>
            </a:r>
            <a:endParaRPr lang="zh-CN" altLang="en-US" sz="3600" b="1">
              <a:solidFill>
                <a:srgbClr val="FF00FF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l" eaLnBrk="1" hangingPunct="1">
              <a:lnSpc>
                <a:spcPct val="130000"/>
              </a:lnSpc>
            </a:pP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屋漏难眠，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痛苦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左大括号 14"/>
          <p:cNvSpPr/>
          <p:nvPr/>
        </p:nvSpPr>
        <p:spPr>
          <a:xfrm>
            <a:off x="3959909" y="4677834"/>
            <a:ext cx="334433" cy="1181100"/>
          </a:xfrm>
          <a:prstGeom prst="leftBrace">
            <a:avLst>
              <a:gd name="adj1" fmla="val 35539"/>
              <a:gd name="adj2" fmla="val 50000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anchor="ctr"/>
          <a:lstStyle/>
          <a:p>
            <a:pPr algn="ctr">
              <a:buFontTx/>
              <a:buNone/>
              <a:defRPr/>
            </a:pPr>
            <a:endParaRPr lang="zh-CN" altLang="en-US" sz="2700"/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4222375" y="4449234"/>
            <a:ext cx="4313555" cy="153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30000"/>
              </a:lnSpc>
            </a:pP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广厦庇寒，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忧国忧民</a:t>
            </a:r>
            <a:endParaRPr lang="zh-CN" altLang="en-US" sz="3600" b="1">
              <a:solidFill>
                <a:srgbClr val="FF00FF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l" eaLnBrk="1" hangingPunct="1">
              <a:lnSpc>
                <a:spcPct val="130000"/>
              </a:lnSpc>
            </a:pP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推己及人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博大胸怀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7891" name="标题 8193"/>
          <p:cNvSpPr>
            <a:spLocks noGrp="1"/>
          </p:cNvSpPr>
          <p:nvPr/>
        </p:nvSpPr>
        <p:spPr>
          <a:xfrm>
            <a:off x="511175" y="780415"/>
            <a:ext cx="2272665" cy="76390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eaLnBrk="0" hangingPunct="0"/>
            <a:r>
              <a:rPr lang="zh-CN" altLang="en-US" sz="4000" dirty="0">
                <a:latin typeface="黑体" panose="02010609060101010101" charset="-122"/>
                <a:ea typeface="黑体" panose="02010609060101010101" charset="-122"/>
              </a:rPr>
              <a:t>板书设计</a:t>
            </a:r>
            <a:endParaRPr lang="zh-CN" altLang="en-US" sz="4000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5275" y="1628140"/>
            <a:ext cx="2947035" cy="4121150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3470275" y="1439545"/>
            <a:ext cx="8470265" cy="40309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</a:pPr>
            <a:r>
              <a:rPr lang="en-US" altLang="zh-CN" sz="3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杜甫</a:t>
            </a:r>
            <a:r>
              <a:rPr lang="zh-CN" altLang="zh-CN" sz="3200" b="1" dirty="0">
                <a:solidFill>
                  <a:srgbClr val="000000"/>
                </a:solidFill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字</a:t>
            </a:r>
            <a:r>
              <a:rPr lang="zh-CN" altLang="en-US" sz="32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子美</a:t>
            </a:r>
            <a:r>
              <a:rPr lang="zh-CN" altLang="zh-CN" sz="3200" b="1" dirty="0">
                <a:solidFill>
                  <a:srgbClr val="000000"/>
                </a:solidFill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自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号</a:t>
            </a:r>
            <a:r>
              <a:rPr lang="zh-CN" altLang="en-US" sz="32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少陵野老</a:t>
            </a:r>
            <a:r>
              <a:rPr lang="zh-CN" altLang="zh-CN" sz="3200" b="1" dirty="0">
                <a:solidFill>
                  <a:srgbClr val="000000"/>
                </a:solidFill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盛唐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时期伟大的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现实主义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诗人。</a:t>
            </a:r>
            <a:r>
              <a:rPr lang="zh-CN" altLang="zh-CN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他一生忧国忧民</a:t>
            </a:r>
            <a:r>
              <a:rPr lang="zh-CN" altLang="zh-CN" sz="3200" b="1" dirty="0">
                <a:solidFill>
                  <a:srgbClr val="000000"/>
                </a:solidFill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创作颇丰</a:t>
            </a:r>
            <a:r>
              <a:rPr lang="zh-CN" altLang="zh-CN" sz="3200" b="1" dirty="0">
                <a:solidFill>
                  <a:srgbClr val="000000"/>
                </a:solidFill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被后人称为</a:t>
            </a:r>
            <a:r>
              <a:rPr lang="zh-CN" altLang="en-US" sz="3200" b="1">
                <a:latin typeface="SimSun-ExtB" panose="02010609060101010101" charset="-122"/>
                <a:ea typeface="SimSun-ExtB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32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诗圣</a:t>
            </a:r>
            <a:r>
              <a:rPr lang="zh-CN" altLang="en-US" sz="3200" b="1">
                <a:latin typeface="SimSun-ExtB" panose="02010609060101010101" charset="-122"/>
                <a:ea typeface="SimSun-ExtB" panose="02010609060101010101" charset="-122"/>
                <a:cs typeface="楷体" panose="02010609060101010101" charset="-122"/>
                <a:sym typeface="+mn-ea"/>
              </a:rPr>
              <a:t>”。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因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其诗</a:t>
            </a:r>
            <a:r>
              <a:rPr lang="zh-CN" sz="3200" b="1">
                <a:latin typeface="楷体" panose="02010609060101010101" charset="-122"/>
                <a:ea typeface="楷体" panose="02010609060101010101" charset="-122"/>
                <a:sym typeface="+mn-ea"/>
              </a:rPr>
              <a:t>多反映</a:t>
            </a:r>
            <a:r>
              <a:rPr lang="zh-CN" altLang="zh-CN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当时的社会动乱和人民疾苦</a:t>
            </a:r>
            <a:r>
              <a:rPr lang="zh-CN" altLang="zh-CN" sz="3200" b="1" dirty="0">
                <a:solidFill>
                  <a:srgbClr val="000000"/>
                </a:solidFill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故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被称为</a:t>
            </a:r>
            <a:r>
              <a:rPr lang="zh-CN" altLang="en-US" sz="3200" b="1">
                <a:latin typeface="SimSun-ExtB" panose="02010609060101010101" charset="-122"/>
                <a:ea typeface="SimSun-ExtB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32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诗史</a:t>
            </a:r>
            <a:r>
              <a:rPr lang="zh-CN" altLang="en-US" sz="3200" b="1">
                <a:latin typeface="SimSun-ExtB" panose="02010609060101010101" charset="-122"/>
                <a:ea typeface="SimSun-ExtB" panose="02010609060101010101" charset="-122"/>
                <a:cs typeface="楷体" panose="02010609060101010101" charset="-122"/>
                <a:sym typeface="+mn-ea"/>
              </a:rPr>
              <a:t>”。</a:t>
            </a:r>
            <a:endParaRPr lang="zh-CN" altLang="zh-CN" sz="32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Arial" panose="020B0604020202020204" pitchFamily="34" charset="0"/>
              <a:sym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代表作有</a:t>
            </a:r>
            <a:r>
              <a:rPr lang="en-US" altLang="zh-CN" sz="3200" b="1"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  <a:sym typeface="+mn-ea"/>
              </a:rPr>
              <a:t>三吏</a:t>
            </a:r>
            <a:r>
              <a:rPr lang="en-US" altLang="zh-CN" sz="3200" b="1">
                <a:cs typeface="Arial" panose="020B0604020202020204" pitchFamily="34" charset="0"/>
                <a:sym typeface="+mn-ea"/>
              </a:rPr>
              <a:t>”</a:t>
            </a:r>
            <a:r>
              <a:rPr lang="en-US" altLang="zh-CN" sz="32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sz="3200" b="1" u="sng">
                <a:solidFill>
                  <a:srgbClr val="FF0000"/>
                </a:solidFill>
                <a:sym typeface="+mn-ea"/>
              </a:rPr>
              <a:t>《</a:t>
            </a:r>
            <a:r>
              <a:rPr lang="en-US" altLang="zh-CN" sz="3200" b="1" u="sng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新安吏</a:t>
            </a:r>
            <a:r>
              <a:rPr lang="en-US" altLang="zh-CN" sz="3200" b="1" u="sng" dirty="0" smtClean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》《</a:t>
            </a:r>
            <a:r>
              <a:rPr lang="en-US" altLang="zh-CN" sz="3200" b="1" u="sng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石壕吏</a:t>
            </a:r>
            <a:r>
              <a:rPr lang="en-US" altLang="zh-CN" sz="3200" b="1" u="sng" dirty="0" smtClean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》《</a:t>
            </a:r>
            <a:r>
              <a:rPr lang="en-US" altLang="zh-CN" sz="3200" b="1" u="sng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潼关吏</a:t>
            </a:r>
            <a:r>
              <a:rPr lang="en-US" altLang="zh-CN" sz="3200" b="1" u="sng" dirty="0" smtClean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》</a:t>
            </a:r>
            <a:r>
              <a:rPr lang="en-US" altLang="zh-CN" sz="32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sz="3200">
                <a:sym typeface="+mn-ea"/>
              </a:rPr>
              <a:t>、</a:t>
            </a:r>
            <a:r>
              <a:rPr lang="en-US" altLang="zh-CN" sz="3200" b="1">
                <a:cs typeface="Arial" panose="020B0604020202020204" pitchFamily="34" charset="0"/>
                <a:sym typeface="+mn-ea"/>
              </a:rPr>
              <a:t>“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  <a:sym typeface="+mn-ea"/>
              </a:rPr>
              <a:t>三别</a:t>
            </a:r>
            <a:r>
              <a:rPr lang="en-US" altLang="zh-CN" sz="3200" b="1">
                <a:cs typeface="Arial" panose="020B0604020202020204" pitchFamily="34" charset="0"/>
                <a:sym typeface="+mn-ea"/>
              </a:rPr>
              <a:t>”</a:t>
            </a:r>
            <a:r>
              <a:rPr lang="en-US" altLang="zh-CN" sz="32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 u="sng" dirty="0" smtClean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《</a:t>
            </a:r>
            <a:r>
              <a:rPr lang="zh-CN" altLang="en-US" sz="3200" b="1" u="sng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新婚别</a:t>
            </a:r>
            <a:r>
              <a:rPr lang="zh-CN" altLang="en-US" sz="3200" b="1" u="sng" dirty="0" smtClean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》《</a:t>
            </a:r>
            <a:r>
              <a:rPr lang="zh-CN" altLang="en-US" sz="3200" b="1" u="sng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垂老别</a:t>
            </a:r>
            <a:r>
              <a:rPr lang="zh-CN" altLang="en-US" sz="3200" b="1" u="sng" dirty="0" smtClean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》《</a:t>
            </a:r>
            <a:r>
              <a:rPr lang="zh-CN" altLang="en-US" sz="3200" b="1" u="sng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无家别</a:t>
            </a:r>
            <a:r>
              <a:rPr lang="zh-CN" altLang="en-US" sz="3200" b="1" u="sng" dirty="0" smtClean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》</a:t>
            </a:r>
            <a:r>
              <a:rPr lang="en-US" altLang="zh-CN" sz="32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sz="3200">
                <a:sym typeface="+mn-ea"/>
              </a:rPr>
              <a:t>、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《春望》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《茅屋为秋风所破歌》《闻官军收河南河北》 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  <a:sym typeface="+mn-ea"/>
              </a:rPr>
              <a:t>等</a:t>
            </a:r>
            <a:r>
              <a:rPr sz="3200" b="1"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427355" y="660400"/>
            <a:ext cx="2682240" cy="706755"/>
          </a:xfrm>
          <a:prstGeom prst="rect">
            <a:avLst/>
          </a:prstGeom>
        </p:spPr>
        <p:txBody>
          <a:bodyPr wrap="square">
            <a:spAutoFit/>
          </a:bodyPr>
          <a:p>
            <a:pPr algn="ctr"/>
            <a:r>
              <a:rPr lang="zh-CN" altLang="en-US" sz="4000">
                <a:latin typeface="黑体" panose="02010609060101010101" charset="-122"/>
                <a:ea typeface="黑体" panose="02010609060101010101" charset="-122"/>
              </a:rPr>
              <a:t>走进作者</a:t>
            </a:r>
            <a:endParaRPr lang="zh-CN" altLang="en-US" sz="40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219" name="文本框 9218" descr="中国教育出版网"/>
          <p:cNvSpPr txBox="1"/>
          <p:nvPr/>
        </p:nvSpPr>
        <p:spPr>
          <a:xfrm>
            <a:off x="3544570" y="5502275"/>
            <a:ext cx="64630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4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endParaRPr lang="zh-CN" altLang="en-US" sz="24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883436" y="2342972"/>
            <a:ext cx="10015537" cy="27482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   这首古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诗描述了诗人在一场暴风雨中的悲惨经历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诗人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推已及人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由个人的痛苦想到了饱经战乱、流离失所的广大人民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表现了诗人忧国忧民、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体察人间冷暖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的济世情怀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展现了诗人的博大胸襟。</a:t>
            </a:r>
            <a:endParaRPr lang="zh-CN" altLang="en-US" sz="3200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7891" name="标题 8193"/>
          <p:cNvSpPr>
            <a:spLocks noGrp="1"/>
          </p:cNvSpPr>
          <p:nvPr/>
        </p:nvSpPr>
        <p:spPr>
          <a:xfrm>
            <a:off x="511175" y="1402715"/>
            <a:ext cx="2272665" cy="76390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eaLnBrk="0" hangingPunct="0"/>
            <a:r>
              <a:rPr lang="zh-CN" altLang="en-US" sz="4000" dirty="0">
                <a:latin typeface="黑体" panose="02010609060101010101" charset="-122"/>
                <a:ea typeface="黑体" panose="02010609060101010101" charset="-122"/>
              </a:rPr>
              <a:t>主旨归纳</a:t>
            </a:r>
            <a:endParaRPr lang="zh-CN" altLang="en-US" sz="4000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1"/>
          <p:cNvSpPr>
            <a:spLocks noChangeArrowheads="1"/>
          </p:cNvSpPr>
          <p:nvPr/>
        </p:nvSpPr>
        <p:spPr bwMode="auto">
          <a:xfrm>
            <a:off x="654050" y="1791335"/>
            <a:ext cx="11194415" cy="4436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300" b="1" dirty="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</a:rPr>
              <a:t>卖炭翁，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伐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薪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</a:rPr>
              <a:t>烧炭南山中。满面尘灰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烟火色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</a:rPr>
              <a:t>，</a:t>
            </a:r>
            <a:endParaRPr lang="zh-CN" altLang="en-US" sz="36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</a:rPr>
              <a:t>两鬓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苍苍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</a:rPr>
              <a:t>十指黑。卖炭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得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</a:rPr>
              <a:t>钱</a:t>
            </a:r>
            <a:r>
              <a:rPr lang="zh-CN" altLang="en-US" sz="3600" b="1" u="sng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何所</a:t>
            </a:r>
            <a:r>
              <a:rPr lang="zh-CN" altLang="en-US" sz="3600" b="1" u="sng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营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</a:rPr>
              <a:t>？身上衣裳口中食。</a:t>
            </a:r>
            <a:endParaRPr lang="zh-CN" altLang="en-US" sz="36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endParaRPr lang="zh-CN" altLang="en-US" sz="3600" b="1" u="sng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u="sng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可怜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身上衣正单，心忧炭贱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愿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天寒。夜来城外一尺雪，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晓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驾炭车辗冰辙。牛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困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人饥日已高，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市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南门外泥中歇。</a:t>
            </a:r>
            <a:endParaRPr lang="zh-CN" altLang="en-US" sz="36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5285318" y="947421"/>
            <a:ext cx="1909233" cy="6743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卖炭翁</a:t>
            </a:r>
            <a:endParaRPr lang="zh-CN" altLang="en-US" sz="36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文本框 1"/>
          <p:cNvSpPr txBox="1">
            <a:spLocks noChangeArrowheads="1"/>
          </p:cNvSpPr>
          <p:nvPr/>
        </p:nvSpPr>
        <p:spPr bwMode="auto">
          <a:xfrm>
            <a:off x="3927900" y="1700107"/>
            <a:ext cx="1138767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木柴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1561254" y="3428790"/>
            <a:ext cx="1081617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灰白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5182870" y="3429000"/>
            <a:ext cx="1102784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得到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文本框 17"/>
          <p:cNvSpPr txBox="1">
            <a:spLocks noChangeArrowheads="1"/>
          </p:cNvSpPr>
          <p:nvPr/>
        </p:nvSpPr>
        <p:spPr bwMode="auto">
          <a:xfrm>
            <a:off x="6961505" y="3570605"/>
            <a:ext cx="1223010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谋求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7891" name="标题 8193"/>
          <p:cNvSpPr>
            <a:spLocks noGrp="1"/>
          </p:cNvSpPr>
          <p:nvPr/>
        </p:nvSpPr>
        <p:spPr>
          <a:xfrm>
            <a:off x="388620" y="473710"/>
            <a:ext cx="2346960" cy="76390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eaLnBrk="0" hangingPunct="0"/>
            <a:r>
              <a:rPr lang="zh-CN" altLang="en-US" sz="4000" dirty="0">
                <a:latin typeface="黑体" panose="02010609060101010101" charset="-122"/>
                <a:ea typeface="黑体" panose="02010609060101010101" charset="-122"/>
              </a:rPr>
              <a:t>疏通文意</a:t>
            </a:r>
            <a:endParaRPr lang="zh-CN" altLang="en-US" sz="40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9"/>
          <p:cNvSpPr txBox="1">
            <a:spLocks noChangeArrowheads="1"/>
          </p:cNvSpPr>
          <p:nvPr/>
        </p:nvSpPr>
        <p:spPr bwMode="auto">
          <a:xfrm>
            <a:off x="590975" y="4183593"/>
            <a:ext cx="1940983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值得怜悯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6096001" y="4245823"/>
            <a:ext cx="1164167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希望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388620" y="6038850"/>
            <a:ext cx="1536700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天刚亮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文本框 10"/>
          <p:cNvSpPr txBox="1">
            <a:spLocks noChangeArrowheads="1"/>
          </p:cNvSpPr>
          <p:nvPr/>
        </p:nvSpPr>
        <p:spPr bwMode="auto">
          <a:xfrm>
            <a:off x="4181476" y="5965826"/>
            <a:ext cx="2307167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困倦</a:t>
            </a:r>
            <a:r>
              <a:rPr lang="en-US" altLang="zh-CN" sz="3200" b="1">
                <a:solidFill>
                  <a:srgbClr val="FF0000"/>
                </a:solidFill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疲乏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7988936" y="6039063"/>
            <a:ext cx="1164167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集市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1" grpId="0"/>
      <p:bldP spid="12" grpId="0"/>
      <p:bldP spid="13" grpId="0"/>
      <p:bldP spid="2" grpId="0"/>
      <p:bldP spid="8" grpId="0"/>
      <p:bldP spid="14" grpId="0"/>
      <p:bldP spid="15" grpId="0"/>
      <p:bldP spid="1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文本框 13" descr="中国教育出版网"/>
          <p:cNvSpPr txBox="1"/>
          <p:nvPr/>
        </p:nvSpPr>
        <p:spPr>
          <a:xfrm>
            <a:off x="12285663" y="2611438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38915" name="文本框 14" descr="中国教育出版网"/>
          <p:cNvSpPr txBox="1"/>
          <p:nvPr/>
        </p:nvSpPr>
        <p:spPr>
          <a:xfrm>
            <a:off x="12085638" y="3984625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13" name="TextBox 12" descr="中国教育出版网"/>
          <p:cNvSpPr txBox="1">
            <a:spLocks noChangeArrowheads="1"/>
          </p:cNvSpPr>
          <p:nvPr/>
        </p:nvSpPr>
        <p:spPr bwMode="auto">
          <a:xfrm>
            <a:off x="2260600" y="3984625"/>
            <a:ext cx="7296150" cy="5708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4572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C9337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     </a:t>
            </a:r>
            <a:endParaRPr kumimoji="0" lang="zh-CN" altLang="zh-CN" sz="2400" b="1" i="0" u="none" strike="noStrike" kern="1200" cap="none" spc="0" normalizeH="0" baseline="0" noProof="0" dirty="0" smtClean="0">
              <a:ln>
                <a:noFill/>
              </a:ln>
              <a:solidFill>
                <a:srgbClr val="0C9337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9458" name="文本框 19457" descr="中国教育出版网"/>
          <p:cNvSpPr txBox="1"/>
          <p:nvPr/>
        </p:nvSpPr>
        <p:spPr>
          <a:xfrm>
            <a:off x="1905000" y="685800"/>
            <a:ext cx="73914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sz="2400" b="0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" name="Text Box 12"/>
          <p:cNvSpPr txBox="1">
            <a:spLocks noChangeArrowheads="1"/>
          </p:cNvSpPr>
          <p:nvPr/>
        </p:nvSpPr>
        <p:spPr bwMode="auto">
          <a:xfrm>
            <a:off x="629920" y="1631950"/>
            <a:ext cx="10586085" cy="3538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 smtClean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</a:rPr>
              <a:t>译文：</a:t>
            </a:r>
            <a:r>
              <a:rPr sz="3200">
                <a:solidFill>
                  <a:srgbClr val="2315D7"/>
                </a:solidFill>
                <a:sym typeface="+mn-ea"/>
              </a:rPr>
              <a:t>(</a:t>
            </a:r>
            <a:r>
              <a:rPr sz="3200" b="1">
                <a:solidFill>
                  <a:srgbClr val="2315D7"/>
                </a:solidFill>
              </a:rPr>
              <a:t>有个</a:t>
            </a:r>
            <a:r>
              <a:rPr sz="3200">
                <a:solidFill>
                  <a:srgbClr val="2315D7"/>
                </a:solidFill>
                <a:sym typeface="+mn-ea"/>
              </a:rPr>
              <a:t>)</a:t>
            </a:r>
            <a:r>
              <a:rPr sz="3200" b="1">
                <a:solidFill>
                  <a:srgbClr val="2315D7"/>
                </a:solidFill>
              </a:rPr>
              <a:t>卖炭的老翁</a:t>
            </a:r>
            <a:r>
              <a:rPr lang="en-US" altLang="zh-CN" sz="3200" b="1">
                <a:solidFill>
                  <a:srgbClr val="2315D7"/>
                </a:solidFill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2315D7"/>
                </a:solidFill>
              </a:rPr>
              <a:t>在</a:t>
            </a:r>
            <a:r>
              <a:rPr lang="zh-CN" sz="3200" b="1">
                <a:solidFill>
                  <a:srgbClr val="2315D7"/>
                </a:solidFill>
              </a:rPr>
              <a:t>钟</a:t>
            </a:r>
            <a:r>
              <a:rPr sz="3200" b="1">
                <a:solidFill>
                  <a:srgbClr val="2315D7"/>
                </a:solidFill>
              </a:rPr>
              <a:t>南山里砍柴烧炭。</a:t>
            </a:r>
            <a:r>
              <a:rPr sz="3200">
                <a:solidFill>
                  <a:srgbClr val="2315D7"/>
                </a:solidFill>
                <a:sym typeface="+mn-ea"/>
              </a:rPr>
              <a:t>(</a:t>
            </a:r>
            <a:r>
              <a:rPr sz="3200" b="1">
                <a:solidFill>
                  <a:srgbClr val="2315D7"/>
                </a:solidFill>
              </a:rPr>
              <a:t>他</a:t>
            </a:r>
            <a:r>
              <a:rPr sz="3200">
                <a:solidFill>
                  <a:srgbClr val="2315D7"/>
                </a:solidFill>
                <a:sym typeface="+mn-ea"/>
              </a:rPr>
              <a:t>)</a:t>
            </a:r>
            <a:r>
              <a:rPr sz="3200" b="1">
                <a:solidFill>
                  <a:srgbClr val="2315D7"/>
                </a:solidFill>
              </a:rPr>
              <a:t>满脸灰尘</a:t>
            </a:r>
            <a:r>
              <a:rPr lang="en-US" altLang="zh-CN" sz="3200" b="1">
                <a:solidFill>
                  <a:srgbClr val="2315D7"/>
                </a:solidFill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2315D7"/>
                </a:solidFill>
              </a:rPr>
              <a:t>显出被烟熏火</a:t>
            </a:r>
            <a:r>
              <a:rPr lang="zh-CN" sz="3200" b="1">
                <a:solidFill>
                  <a:srgbClr val="2315D7"/>
                </a:solidFill>
              </a:rPr>
              <a:t>燎</a:t>
            </a:r>
            <a:r>
              <a:rPr sz="3200" b="1">
                <a:solidFill>
                  <a:srgbClr val="2315D7"/>
                </a:solidFill>
              </a:rPr>
              <a:t>的颜色</a:t>
            </a:r>
            <a:r>
              <a:rPr lang="en-US" altLang="zh-CN" sz="3200" b="1">
                <a:solidFill>
                  <a:srgbClr val="2315D7"/>
                </a:solidFill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2315D7"/>
                </a:solidFill>
              </a:rPr>
              <a:t>两鬓灰白</a:t>
            </a:r>
            <a:r>
              <a:rPr lang="en-US" altLang="zh-CN" sz="3200" b="1">
                <a:solidFill>
                  <a:srgbClr val="2315D7"/>
                </a:solidFill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2315D7"/>
                </a:solidFill>
              </a:rPr>
              <a:t>十个手指乌黑。卖炭得到</a:t>
            </a:r>
            <a:r>
              <a:rPr lang="zh-CN" sz="3200" b="1">
                <a:solidFill>
                  <a:srgbClr val="2315D7"/>
                </a:solidFill>
              </a:rPr>
              <a:t>的</a:t>
            </a:r>
            <a:r>
              <a:rPr sz="3200" b="1">
                <a:solidFill>
                  <a:srgbClr val="2315D7"/>
                </a:solidFill>
              </a:rPr>
              <a:t>钱做什么用？</a:t>
            </a:r>
            <a:r>
              <a:rPr sz="3200">
                <a:solidFill>
                  <a:srgbClr val="2315D7"/>
                </a:solidFill>
                <a:sym typeface="+mn-ea"/>
              </a:rPr>
              <a:t>(</a:t>
            </a:r>
            <a:r>
              <a:rPr sz="3200" b="1">
                <a:solidFill>
                  <a:srgbClr val="2315D7"/>
                </a:solidFill>
                <a:sym typeface="+mn-ea"/>
              </a:rPr>
              <a:t>买</a:t>
            </a:r>
            <a:r>
              <a:rPr sz="3200">
                <a:solidFill>
                  <a:srgbClr val="2315D7"/>
                </a:solidFill>
                <a:sym typeface="+mn-ea"/>
              </a:rPr>
              <a:t>)</a:t>
            </a:r>
            <a:r>
              <a:rPr sz="3200" b="1">
                <a:solidFill>
                  <a:srgbClr val="2315D7"/>
                </a:solidFill>
              </a:rPr>
              <a:t>身上穿的衣裳和嘴里吃的食物。</a:t>
            </a:r>
            <a:r>
              <a:rPr lang="zh-CN" sz="3200" b="1">
                <a:solidFill>
                  <a:srgbClr val="2315D7"/>
                </a:solidFill>
              </a:rPr>
              <a:t>哀</a:t>
            </a:r>
            <a:r>
              <a:rPr sz="3200" b="1">
                <a:solidFill>
                  <a:srgbClr val="2315D7"/>
                </a:solidFill>
              </a:rPr>
              <a:t>怜他</a:t>
            </a:r>
            <a:r>
              <a:rPr lang="zh-CN" sz="3200" b="1">
                <a:solidFill>
                  <a:srgbClr val="2315D7"/>
                </a:solidFill>
              </a:rPr>
              <a:t>身上</a:t>
            </a:r>
            <a:r>
              <a:rPr sz="3200" b="1">
                <a:solidFill>
                  <a:srgbClr val="2315D7"/>
                </a:solidFill>
              </a:rPr>
              <a:t>只穿着单薄的衣服</a:t>
            </a:r>
            <a:r>
              <a:rPr lang="en-US" altLang="zh-CN" sz="3200" b="1">
                <a:solidFill>
                  <a:srgbClr val="2315D7"/>
                </a:solidFill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2315D7"/>
                </a:solidFill>
              </a:rPr>
              <a:t>心里却担</a:t>
            </a:r>
            <a:r>
              <a:rPr lang="zh-CN" sz="3200" b="1">
                <a:solidFill>
                  <a:srgbClr val="2315D7"/>
                </a:solidFill>
              </a:rPr>
              <a:t>心</a:t>
            </a:r>
            <a:r>
              <a:rPr sz="3200" b="1">
                <a:solidFill>
                  <a:srgbClr val="2315D7"/>
                </a:solidFill>
              </a:rPr>
              <a:t>炭的价钱便宜</a:t>
            </a:r>
            <a:r>
              <a:rPr lang="en-US" altLang="zh-CN" sz="3200" b="1">
                <a:solidFill>
                  <a:srgbClr val="2315D7"/>
                </a:solidFill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2315D7"/>
                </a:solidFill>
              </a:rPr>
              <a:t>希望天气更寒冷。夜里城外下了一尺厚的大雪</a:t>
            </a:r>
            <a:r>
              <a:rPr lang="en-US" altLang="zh-CN" sz="3200" b="1">
                <a:solidFill>
                  <a:srgbClr val="2315D7"/>
                </a:solidFill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2315D7"/>
                </a:solidFill>
              </a:rPr>
              <a:t>天刚亮</a:t>
            </a:r>
            <a:r>
              <a:rPr lang="en-US" altLang="zh-CN" sz="3200" b="1">
                <a:solidFill>
                  <a:srgbClr val="2315D7"/>
                </a:solidFill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2315D7"/>
                </a:solidFill>
              </a:rPr>
              <a:t>老翁驾着炭车轧着冰冻的车辙</a:t>
            </a:r>
            <a:r>
              <a:rPr sz="3200">
                <a:solidFill>
                  <a:srgbClr val="2315D7"/>
                </a:solidFill>
                <a:sym typeface="+mn-ea"/>
              </a:rPr>
              <a:t>(</a:t>
            </a:r>
            <a:r>
              <a:rPr sz="3200" b="1">
                <a:solidFill>
                  <a:srgbClr val="2315D7"/>
                </a:solidFill>
              </a:rPr>
              <a:t>赶路</a:t>
            </a:r>
            <a:r>
              <a:rPr sz="3200">
                <a:solidFill>
                  <a:srgbClr val="2315D7"/>
                </a:solidFill>
                <a:sym typeface="+mn-ea"/>
              </a:rPr>
              <a:t>)</a:t>
            </a:r>
            <a:r>
              <a:rPr sz="3200" b="1">
                <a:solidFill>
                  <a:srgbClr val="2315D7"/>
                </a:solidFill>
              </a:rPr>
              <a:t>。牛疲乏了</a:t>
            </a:r>
            <a:r>
              <a:rPr lang="en-US" altLang="zh-CN" sz="3200" b="1">
                <a:solidFill>
                  <a:srgbClr val="2315D7"/>
                </a:solidFill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2315D7"/>
                </a:solidFill>
              </a:rPr>
              <a:t>人饿了</a:t>
            </a:r>
            <a:r>
              <a:rPr lang="en-US" altLang="zh-CN" sz="3200" b="1">
                <a:solidFill>
                  <a:srgbClr val="2315D7"/>
                </a:solidFill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2315D7"/>
                </a:solidFill>
              </a:rPr>
              <a:t>太阳已经升得很高了</a:t>
            </a:r>
            <a:r>
              <a:rPr lang="en-US" altLang="zh-CN" sz="3200" b="1">
                <a:solidFill>
                  <a:srgbClr val="2315D7"/>
                </a:solidFill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2315D7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他们</a:t>
            </a:r>
            <a:r>
              <a:rPr sz="3200" b="1">
                <a:solidFill>
                  <a:srgbClr val="2315D7"/>
                </a:solidFill>
              </a:rPr>
              <a:t>就在集市南门外泥泞</a:t>
            </a:r>
            <a:r>
              <a:rPr lang="zh-CN" sz="3200" b="1">
                <a:solidFill>
                  <a:srgbClr val="2315D7"/>
                </a:solidFill>
              </a:rPr>
              <a:t>的道路上歇</a:t>
            </a:r>
            <a:r>
              <a:rPr sz="3200" b="1">
                <a:solidFill>
                  <a:srgbClr val="2315D7"/>
                </a:solidFill>
              </a:rPr>
              <a:t>息。</a:t>
            </a:r>
            <a:endParaRPr sz="3200" b="1">
              <a:solidFill>
                <a:srgbClr val="2315D7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9458" grpId="0"/>
      <p:bldP spid="11" grpId="0" bldLvl="0" autoUpdateAnimBg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"/>
          <p:cNvSpPr>
            <a:spLocks noChangeArrowheads="1"/>
          </p:cNvSpPr>
          <p:nvPr/>
        </p:nvSpPr>
        <p:spPr bwMode="auto">
          <a:xfrm>
            <a:off x="683473" y="862753"/>
            <a:ext cx="10987617" cy="3818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/>
          <a:p>
            <a:pPr>
              <a:spcBef>
                <a:spcPts val="1600"/>
              </a:spcBef>
            </a:pPr>
            <a:r>
              <a:rPr lang="zh-CN" altLang="en-US" sz="43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翩翩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两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骑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来是谁？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黄衣使者白衫儿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。手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把</a:t>
            </a:r>
            <a:r>
              <a:rPr lang="zh-CN" altLang="en-US" sz="3600" b="1" u="sng">
                <a:solidFill>
                  <a:srgbClr val="2315D7"/>
                </a:solidFill>
                <a:latin typeface="楷体" panose="02010609060101010101" charset="-122"/>
                <a:ea typeface="楷体" panose="02010609060101010101" charset="-122"/>
              </a:rPr>
              <a:t>文书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口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  <a:p>
            <a:pPr>
              <a:spcBef>
                <a:spcPts val="1600"/>
              </a:spcBef>
            </a:pP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  <a:p>
            <a:pPr>
              <a:spcBef>
                <a:spcPts val="1600"/>
              </a:spcBef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称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敕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en-US" sz="3600" b="1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回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车</a:t>
            </a:r>
            <a:r>
              <a:rPr lang="zh-CN" altLang="en-US" sz="3600" b="1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叱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牛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牵向北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。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一车炭，千余斤，宫使驱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将</a:t>
            </a:r>
            <a:endParaRPr lang="zh-CN" altLang="en-US" sz="3600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spcBef>
                <a:spcPts val="1600"/>
              </a:spcBef>
            </a:pPr>
            <a:endParaRPr lang="zh-CN" altLang="en-US" sz="3600" b="1" u="sng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spcBef>
                <a:spcPts val="1600"/>
              </a:spcBef>
            </a:pP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惜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不得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半匹红纱一丈绫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，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系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向牛头充炭</a:t>
            </a:r>
            <a:r>
              <a:rPr lang="zh-CN" altLang="en-US" sz="36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直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2"/>
          <p:cNvSpPr txBox="1">
            <a:spLocks noChangeArrowheads="1"/>
          </p:cNvSpPr>
          <p:nvPr/>
        </p:nvSpPr>
        <p:spPr bwMode="auto">
          <a:xfrm>
            <a:off x="1242484" y="612141"/>
            <a:ext cx="2393949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轻快的样子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5"/>
          <p:cNvSpPr txBox="1">
            <a:spLocks noChangeArrowheads="1"/>
          </p:cNvSpPr>
          <p:nvPr/>
        </p:nvSpPr>
        <p:spPr bwMode="auto">
          <a:xfrm>
            <a:off x="895351" y="1969136"/>
            <a:ext cx="2741084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指皇帝的命令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6"/>
          <p:cNvSpPr txBox="1">
            <a:spLocks noChangeArrowheads="1"/>
          </p:cNvSpPr>
          <p:nvPr/>
        </p:nvSpPr>
        <p:spPr bwMode="auto">
          <a:xfrm>
            <a:off x="3035300" y="2951481"/>
            <a:ext cx="1126067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吆喝</a:t>
            </a:r>
            <a:endParaRPr lang="zh-CN" altLang="en-US" sz="3200" b="1">
              <a:solidFill>
                <a:srgbClr val="FF33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文本框 13"/>
          <p:cNvSpPr txBox="1">
            <a:spLocks noChangeArrowheads="1"/>
          </p:cNvSpPr>
          <p:nvPr/>
        </p:nvSpPr>
        <p:spPr bwMode="auto">
          <a:xfrm>
            <a:off x="9660679" y="608754"/>
            <a:ext cx="836083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拿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3"/>
          <p:cNvSpPr txBox="1">
            <a:spLocks noChangeArrowheads="1"/>
          </p:cNvSpPr>
          <p:nvPr/>
        </p:nvSpPr>
        <p:spPr bwMode="auto">
          <a:xfrm>
            <a:off x="10168890" y="1479550"/>
            <a:ext cx="117030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公文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793240" y="2983865"/>
            <a:ext cx="110617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zh-CN" sz="32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掉转</a:t>
            </a:r>
            <a:endParaRPr lang="zh-CN" altLang="zh-CN" sz="3200" b="1" dirty="0">
              <a:solidFill>
                <a:srgbClr val="FF33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2" name="文本框 7"/>
          <p:cNvSpPr txBox="1">
            <a:spLocks noChangeArrowheads="1"/>
          </p:cNvSpPr>
          <p:nvPr/>
        </p:nvSpPr>
        <p:spPr bwMode="auto">
          <a:xfrm>
            <a:off x="8145145" y="2983865"/>
            <a:ext cx="3834130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助词</a:t>
            </a:r>
            <a:r>
              <a:rPr lang="en-US" altLang="zh-CN" sz="3200" b="1">
                <a:solidFill>
                  <a:srgbClr val="FF0000"/>
                </a:solidFill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用于动词之后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文本框 8"/>
          <p:cNvSpPr txBox="1">
            <a:spLocks noChangeArrowheads="1"/>
          </p:cNvSpPr>
          <p:nvPr/>
        </p:nvSpPr>
        <p:spPr bwMode="auto">
          <a:xfrm>
            <a:off x="683260" y="4509135"/>
            <a:ext cx="1154430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吝惜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文本框 15"/>
          <p:cNvSpPr txBox="1">
            <a:spLocks noChangeArrowheads="1"/>
          </p:cNvSpPr>
          <p:nvPr/>
        </p:nvSpPr>
        <p:spPr bwMode="auto">
          <a:xfrm>
            <a:off x="6324390" y="4505749"/>
            <a:ext cx="833967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挂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文本框 10"/>
          <p:cNvSpPr txBox="1">
            <a:spLocks noChangeArrowheads="1"/>
          </p:cNvSpPr>
          <p:nvPr/>
        </p:nvSpPr>
        <p:spPr bwMode="auto">
          <a:xfrm>
            <a:off x="8466455" y="4591685"/>
            <a:ext cx="2609850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同</a:t>
            </a:r>
            <a:r>
              <a:rPr lang="zh-CN" alt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值</a:t>
            </a:r>
            <a:r>
              <a:rPr lang="zh-CN" alt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楷体" panose="02010609060101010101" charset="-122"/>
              </a:rPr>
              <a:t>”</a:t>
            </a:r>
            <a:r>
              <a:rPr lang="en-US" altLang="zh-CN" sz="3200" b="1">
                <a:solidFill>
                  <a:srgbClr val="FF0000"/>
                </a:solidFill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价钱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10" grpId="0"/>
      <p:bldP spid="2" grpId="0"/>
      <p:bldP spid="11" grpId="0"/>
      <p:bldP spid="12" grpId="0"/>
      <p:bldP spid="13" grpId="0"/>
      <p:bldP spid="14" grpId="0"/>
      <p:bldP spid="1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文本框 13" descr="中国教育出版网"/>
          <p:cNvSpPr txBox="1"/>
          <p:nvPr/>
        </p:nvSpPr>
        <p:spPr>
          <a:xfrm>
            <a:off x="12285663" y="2611438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38915" name="文本框 14" descr="中国教育出版网"/>
          <p:cNvSpPr txBox="1"/>
          <p:nvPr/>
        </p:nvSpPr>
        <p:spPr>
          <a:xfrm>
            <a:off x="12085638" y="3984625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13" name="TextBox 12" descr="中国教育出版网"/>
          <p:cNvSpPr txBox="1">
            <a:spLocks noChangeArrowheads="1"/>
          </p:cNvSpPr>
          <p:nvPr/>
        </p:nvSpPr>
        <p:spPr bwMode="auto">
          <a:xfrm>
            <a:off x="2260600" y="3984625"/>
            <a:ext cx="7296150" cy="5708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4572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C9337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     </a:t>
            </a:r>
            <a:endParaRPr kumimoji="0" lang="zh-CN" altLang="zh-CN" sz="2400" b="1" i="0" u="none" strike="noStrike" kern="1200" cap="none" spc="0" normalizeH="0" baseline="0" noProof="0" dirty="0" smtClean="0">
              <a:ln>
                <a:noFill/>
              </a:ln>
              <a:solidFill>
                <a:srgbClr val="0C9337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9458" name="文本框 19457" descr="中国教育出版网"/>
          <p:cNvSpPr txBox="1"/>
          <p:nvPr/>
        </p:nvSpPr>
        <p:spPr>
          <a:xfrm>
            <a:off x="1905000" y="685800"/>
            <a:ext cx="73914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sz="2400" b="0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" name="Text Box 12"/>
          <p:cNvSpPr txBox="1">
            <a:spLocks noChangeArrowheads="1"/>
          </p:cNvSpPr>
          <p:nvPr/>
        </p:nvSpPr>
        <p:spPr bwMode="auto">
          <a:xfrm>
            <a:off x="629920" y="1799590"/>
            <a:ext cx="10985500" cy="2553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 smtClean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</a:rPr>
              <a:t>译文：</a:t>
            </a:r>
            <a:r>
              <a:rPr lang="zh-CN" altLang="en-US" sz="3200" b="1" dirty="0" smtClean="0">
                <a:solidFill>
                  <a:srgbClr val="0000CC"/>
                </a:solidFill>
                <a:latin typeface="宋体" panose="02010600030101010101" pitchFamily="2" charset="-122"/>
              </a:rPr>
              <a:t>那</a:t>
            </a:r>
            <a:r>
              <a:rPr sz="3200" b="1">
                <a:solidFill>
                  <a:srgbClr val="2315D7"/>
                </a:solidFill>
              </a:rPr>
              <a:t>两个轻快</a:t>
            </a:r>
            <a:r>
              <a:rPr lang="zh-CN" sz="3200" b="1">
                <a:solidFill>
                  <a:srgbClr val="2315D7"/>
                </a:solidFill>
              </a:rPr>
              <a:t>地</a:t>
            </a:r>
            <a:r>
              <a:rPr sz="3200" b="1">
                <a:solidFill>
                  <a:srgbClr val="2315D7"/>
                </a:solidFill>
              </a:rPr>
              <a:t>骑</a:t>
            </a:r>
            <a:r>
              <a:rPr lang="zh-CN" sz="3200" b="1">
                <a:solidFill>
                  <a:srgbClr val="2315D7"/>
                </a:solidFill>
              </a:rPr>
              <a:t>着</a:t>
            </a:r>
            <a:r>
              <a:rPr sz="3200" b="1">
                <a:solidFill>
                  <a:srgbClr val="2315D7"/>
                </a:solidFill>
              </a:rPr>
              <a:t>马</a:t>
            </a:r>
            <a:r>
              <a:rPr lang="zh-CN" sz="3200" b="1">
                <a:solidFill>
                  <a:srgbClr val="2315D7"/>
                </a:solidFill>
              </a:rPr>
              <a:t>的</a:t>
            </a:r>
            <a:r>
              <a:rPr sz="3200" b="1">
                <a:solidFill>
                  <a:srgbClr val="2315D7"/>
                </a:solidFill>
              </a:rPr>
              <a:t>人是谁</a:t>
            </a:r>
            <a:r>
              <a:rPr lang="zh-CN" sz="3200" b="1">
                <a:solidFill>
                  <a:srgbClr val="2315D7"/>
                </a:solidFill>
              </a:rPr>
              <a:t>啊</a:t>
            </a:r>
            <a:r>
              <a:rPr sz="3200" b="1">
                <a:solidFill>
                  <a:srgbClr val="2315D7"/>
                </a:solidFill>
              </a:rPr>
              <a:t>？是皇宫内的太监和他的</a:t>
            </a:r>
            <a:r>
              <a:rPr sz="3200" b="1">
                <a:solidFill>
                  <a:srgbClr val="2315D7"/>
                </a:solidFill>
                <a:sym typeface="+mn-ea"/>
              </a:rPr>
              <a:t>手下</a:t>
            </a:r>
            <a:r>
              <a:rPr sz="3200" b="1">
                <a:solidFill>
                  <a:srgbClr val="2315D7"/>
                </a:solidFill>
              </a:rPr>
              <a:t>。</a:t>
            </a:r>
            <a:r>
              <a:rPr sz="3200">
                <a:solidFill>
                  <a:srgbClr val="2315D7"/>
                </a:solidFill>
                <a:sym typeface="+mn-ea"/>
              </a:rPr>
              <a:t>(</a:t>
            </a:r>
            <a:r>
              <a:rPr sz="3200" b="1">
                <a:solidFill>
                  <a:srgbClr val="2315D7"/>
                </a:solidFill>
                <a:sym typeface="+mn-ea"/>
              </a:rPr>
              <a:t>太监</a:t>
            </a:r>
            <a:r>
              <a:rPr sz="3200">
                <a:solidFill>
                  <a:srgbClr val="2315D7"/>
                </a:solidFill>
                <a:sym typeface="+mn-ea"/>
              </a:rPr>
              <a:t>)</a:t>
            </a:r>
            <a:r>
              <a:rPr sz="3200" b="1">
                <a:solidFill>
                  <a:srgbClr val="2315D7"/>
                </a:solidFill>
              </a:rPr>
              <a:t>手里拿着公文</a:t>
            </a:r>
            <a:r>
              <a:rPr lang="en-US" altLang="zh-CN" sz="3200" b="1">
                <a:solidFill>
                  <a:srgbClr val="2315D7"/>
                </a:solidFill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2315D7"/>
                </a:solidFill>
              </a:rPr>
              <a:t>嘴里说</a:t>
            </a:r>
            <a:r>
              <a:rPr lang="zh-CN" sz="3200" b="1">
                <a:solidFill>
                  <a:srgbClr val="2315D7"/>
                </a:solidFill>
              </a:rPr>
              <a:t>着</a:t>
            </a:r>
            <a:r>
              <a:rPr sz="3200" b="1">
                <a:solidFill>
                  <a:srgbClr val="2315D7"/>
                </a:solidFill>
              </a:rPr>
              <a:t>皇帝的命令</a:t>
            </a:r>
            <a:r>
              <a:rPr lang="en-US" altLang="zh-CN" sz="3200" b="1">
                <a:solidFill>
                  <a:srgbClr val="2315D7"/>
                </a:solidFill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sz="3200" b="1">
                <a:solidFill>
                  <a:srgbClr val="2315D7"/>
                </a:solidFill>
              </a:rPr>
              <a:t>掉</a:t>
            </a:r>
            <a:r>
              <a:rPr sz="3200" b="1">
                <a:solidFill>
                  <a:srgbClr val="2315D7"/>
                </a:solidFill>
              </a:rPr>
              <a:t>转车头</a:t>
            </a:r>
            <a:r>
              <a:rPr lang="en-US" altLang="zh-CN" sz="3200" b="1">
                <a:solidFill>
                  <a:srgbClr val="2315D7"/>
                </a:solidFill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2315D7"/>
                </a:solidFill>
              </a:rPr>
              <a:t>吆喝着赶</a:t>
            </a:r>
            <a:r>
              <a:rPr lang="zh-CN" sz="3200" b="1">
                <a:solidFill>
                  <a:srgbClr val="2315D7"/>
                </a:solidFill>
              </a:rPr>
              <a:t>着</a:t>
            </a:r>
            <a:r>
              <a:rPr sz="3200" b="1">
                <a:solidFill>
                  <a:srgbClr val="2315D7"/>
                </a:solidFill>
              </a:rPr>
              <a:t>牛</a:t>
            </a:r>
            <a:r>
              <a:rPr lang="zh-CN" sz="3200" b="1">
                <a:solidFill>
                  <a:srgbClr val="2315D7"/>
                </a:solidFill>
              </a:rPr>
              <a:t>朝皇宫走</a:t>
            </a:r>
            <a:r>
              <a:rPr sz="3200" b="1">
                <a:solidFill>
                  <a:srgbClr val="2315D7"/>
                </a:solidFill>
              </a:rPr>
              <a:t>去。一车炭</a:t>
            </a:r>
            <a:r>
              <a:rPr lang="en-US" altLang="zh-CN" sz="3200" b="1">
                <a:solidFill>
                  <a:srgbClr val="2315D7"/>
                </a:solidFill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2315D7"/>
                </a:solidFill>
              </a:rPr>
              <a:t>一千多斤</a:t>
            </a:r>
            <a:r>
              <a:rPr lang="en-US" altLang="zh-CN" sz="3200" b="1">
                <a:solidFill>
                  <a:srgbClr val="2315D7"/>
                </a:solidFill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2315D7"/>
                </a:solidFill>
              </a:rPr>
              <a:t>宫市使者们硬是要赶走</a:t>
            </a:r>
            <a:r>
              <a:rPr lang="en-US" altLang="zh-CN" sz="3200" b="1">
                <a:solidFill>
                  <a:srgbClr val="2315D7"/>
                </a:solidFill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sz="3200">
                <a:solidFill>
                  <a:srgbClr val="2315D7"/>
                </a:solidFill>
                <a:sym typeface="+mn-ea"/>
              </a:rPr>
              <a:t>(</a:t>
            </a:r>
            <a:r>
              <a:rPr sz="3200" b="1">
                <a:solidFill>
                  <a:srgbClr val="2315D7"/>
                </a:solidFill>
              </a:rPr>
              <a:t>老翁</a:t>
            </a:r>
            <a:r>
              <a:rPr sz="3200">
                <a:solidFill>
                  <a:srgbClr val="2315D7"/>
                </a:solidFill>
                <a:sym typeface="+mn-ea"/>
              </a:rPr>
              <a:t>)</a:t>
            </a:r>
            <a:r>
              <a:rPr sz="3200" b="1">
                <a:solidFill>
                  <a:srgbClr val="2315D7"/>
                </a:solidFill>
              </a:rPr>
              <a:t>吝惜不得</a:t>
            </a:r>
            <a:r>
              <a:rPr sz="3200">
                <a:solidFill>
                  <a:srgbClr val="2315D7"/>
                </a:solidFill>
                <a:sym typeface="+mn-ea"/>
              </a:rPr>
              <a:t>(</a:t>
            </a:r>
            <a:r>
              <a:rPr lang="en-US" altLang="zh-CN" sz="3200" b="1">
                <a:solidFill>
                  <a:srgbClr val="2315D7"/>
                </a:solidFill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2315D7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但又无可奈何</a:t>
            </a:r>
            <a:r>
              <a:rPr sz="3200">
                <a:solidFill>
                  <a:srgbClr val="2315D7"/>
                </a:solidFill>
                <a:sym typeface="+mn-ea"/>
              </a:rPr>
              <a:t>)</a:t>
            </a:r>
            <a:r>
              <a:rPr sz="3200" b="1">
                <a:solidFill>
                  <a:srgbClr val="2315D7"/>
                </a:solidFill>
              </a:rPr>
              <a:t>。</a:t>
            </a:r>
            <a:r>
              <a:rPr lang="zh-CN" sz="3200" b="1">
                <a:solidFill>
                  <a:srgbClr val="2315D7"/>
                </a:solidFill>
              </a:rPr>
              <a:t>那两人</a:t>
            </a:r>
            <a:r>
              <a:rPr sz="3200" b="1">
                <a:solidFill>
                  <a:srgbClr val="2315D7"/>
                </a:solidFill>
              </a:rPr>
              <a:t>将半匹红</a:t>
            </a:r>
            <a:r>
              <a:rPr lang="zh-CN" sz="3200" b="1">
                <a:solidFill>
                  <a:srgbClr val="2315D7"/>
                </a:solidFill>
              </a:rPr>
              <a:t>纱</a:t>
            </a:r>
            <a:r>
              <a:rPr sz="3200" b="1">
                <a:solidFill>
                  <a:srgbClr val="2315D7"/>
                </a:solidFill>
              </a:rPr>
              <a:t>和一丈绫</a:t>
            </a:r>
            <a:r>
              <a:rPr lang="en-US" altLang="zh-CN" sz="3200" b="1">
                <a:solidFill>
                  <a:srgbClr val="2315D7"/>
                </a:solidFill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2315D7"/>
                </a:solidFill>
              </a:rPr>
              <a:t>朝牛头上一挂</a:t>
            </a:r>
            <a:r>
              <a:rPr lang="zh-CN" sz="3200" b="1">
                <a:solidFill>
                  <a:srgbClr val="2315D7"/>
                </a:solidFill>
              </a:rPr>
              <a:t>就</a:t>
            </a:r>
            <a:r>
              <a:rPr sz="3200" b="1">
                <a:solidFill>
                  <a:srgbClr val="2315D7"/>
                </a:solidFill>
              </a:rPr>
              <a:t>充当</a:t>
            </a:r>
            <a:r>
              <a:rPr lang="zh-CN" sz="3200" b="1">
                <a:solidFill>
                  <a:srgbClr val="2315D7"/>
                </a:solidFill>
              </a:rPr>
              <a:t>买</a:t>
            </a:r>
            <a:r>
              <a:rPr sz="3200" b="1">
                <a:solidFill>
                  <a:srgbClr val="2315D7"/>
                </a:solidFill>
              </a:rPr>
              <a:t>炭的价钱</a:t>
            </a:r>
            <a:r>
              <a:rPr lang="zh-CN" sz="3200" b="1">
                <a:solidFill>
                  <a:srgbClr val="2315D7"/>
                </a:solidFill>
              </a:rPr>
              <a:t>了</a:t>
            </a:r>
            <a:r>
              <a:rPr sz="3200" b="1">
                <a:solidFill>
                  <a:srgbClr val="2315D7"/>
                </a:solidFill>
              </a:rPr>
              <a:t>。</a:t>
            </a:r>
            <a:endParaRPr sz="3200" b="1">
              <a:solidFill>
                <a:srgbClr val="2315D7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9458" grpId="0"/>
      <p:bldP spid="11" grpId="0" bldLvl="0" autoUpdateAnimBg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标题 8193"/>
          <p:cNvSpPr>
            <a:spLocks noGrp="1"/>
          </p:cNvSpPr>
          <p:nvPr/>
        </p:nvSpPr>
        <p:spPr>
          <a:xfrm>
            <a:off x="537845" y="166370"/>
            <a:ext cx="2346960" cy="76390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eaLnBrk="0" hangingPunct="0"/>
            <a:r>
              <a:rPr lang="zh-CN" altLang="en-US" sz="4000" dirty="0">
                <a:latin typeface="黑体" panose="02010609060101010101" charset="-122"/>
                <a:ea typeface="黑体" panose="02010609060101010101" charset="-122"/>
                <a:sym typeface="+mn-ea"/>
              </a:rPr>
              <a:t>梳理内容</a:t>
            </a:r>
            <a:endParaRPr lang="zh-CN" altLang="en-US" sz="40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083" name="Text Box 18"/>
          <p:cNvSpPr txBox="1">
            <a:spLocks noChangeArrowheads="1"/>
          </p:cNvSpPr>
          <p:nvPr/>
        </p:nvSpPr>
        <p:spPr bwMode="auto">
          <a:xfrm>
            <a:off x="602615" y="912495"/>
            <a:ext cx="11247120" cy="57759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05000"/>
              </a:lnSpc>
            </a:pP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体会背后所揭示的社会现实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完成思维导图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200" b="1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5000"/>
              </a:lnSpc>
            </a:pP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5000"/>
              </a:lnSpc>
            </a:pP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5000"/>
              </a:lnSpc>
            </a:pP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5000"/>
              </a:lnSpc>
            </a:pP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5000"/>
              </a:lnSpc>
            </a:pP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5000"/>
              </a:lnSpc>
            </a:pP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5000"/>
              </a:lnSpc>
            </a:pP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5000"/>
              </a:lnSpc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①《卖炭翁》按内容大体可分为两个部分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第一段侧重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写老翁烧炭、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E</a:t>
            </a:r>
            <a:r>
              <a:rPr lang="en-US" altLang="zh-CN" sz="3200" b="1" u="sng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、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F</a:t>
            </a:r>
            <a:r>
              <a:rPr lang="en-US" altLang="zh-CN" sz="3200" b="1" u="sng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三个场景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中间的描写是在为第二段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5000"/>
              </a:lnSpc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G</a:t>
            </a:r>
            <a:r>
              <a:rPr lang="en-US" altLang="zh-CN" sz="3200" b="1" u="sng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场景做铺垫。</a:t>
            </a:r>
            <a:endParaRPr lang="en-US" altLang="zh-CN" sz="3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3590" y="1450340"/>
            <a:ext cx="10408920" cy="3594100"/>
          </a:xfrm>
          <a:prstGeom prst="rect">
            <a:avLst/>
          </a:prstGeom>
        </p:spPr>
      </p:pic>
      <p:sp>
        <p:nvSpPr>
          <p:cNvPr id="13" name="文本框 17"/>
          <p:cNvSpPr txBox="1">
            <a:spLocks noChangeArrowheads="1"/>
          </p:cNvSpPr>
          <p:nvPr/>
        </p:nvSpPr>
        <p:spPr bwMode="auto">
          <a:xfrm>
            <a:off x="2212975" y="5530850"/>
            <a:ext cx="1223010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运炭</a:t>
            </a:r>
            <a:endParaRPr lang="zh-CN" altLang="en-US" sz="3200" b="1" dirty="0" smtClean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9" name="文本框 17"/>
          <p:cNvSpPr txBox="1">
            <a:spLocks noChangeArrowheads="1"/>
          </p:cNvSpPr>
          <p:nvPr/>
        </p:nvSpPr>
        <p:spPr bwMode="auto">
          <a:xfrm>
            <a:off x="4024630" y="5451475"/>
            <a:ext cx="1223010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卖炭</a:t>
            </a:r>
            <a:endParaRPr lang="zh-CN" altLang="en-US" sz="3200" b="1" dirty="0" smtClean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0" name="文本框 17"/>
          <p:cNvSpPr txBox="1">
            <a:spLocks noChangeArrowheads="1"/>
          </p:cNvSpPr>
          <p:nvPr/>
        </p:nvSpPr>
        <p:spPr bwMode="auto">
          <a:xfrm>
            <a:off x="989965" y="5967730"/>
            <a:ext cx="1649730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炭被抢</a:t>
            </a:r>
            <a:endParaRPr lang="zh-CN" altLang="en-US" sz="3200" b="1" dirty="0" smtClean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9" grpId="0"/>
      <p:bldP spid="10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97815" y="427990"/>
            <a:ext cx="11762740" cy="57759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5000"/>
              </a:lnSpc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②诗歌运用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外貌描写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、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心理描写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、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行为动作描写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等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很好地突出了人物特点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请仿照示例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从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B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、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中任选一处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结合具体诗句简要分析描写的</a:t>
            </a:r>
            <a:r>
              <a:rPr 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精彩之处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05000"/>
              </a:lnSpc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示例：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A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处具体形象地描写了老翁的</a:t>
            </a:r>
            <a:r>
              <a:rPr lang="zh-CN" altLang="en-US" sz="3200" b="1" u="sng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外貌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,“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满面尘灰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”“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两鬓苍苍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”</a:t>
            </a:r>
            <a:endParaRPr lang="en-US" altLang="zh-CN" sz="3200" b="1">
              <a:latin typeface="Arial" panose="020B0604020202020204" pitchFamily="34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05000"/>
              </a:lnSpc>
            </a:pP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“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十指黑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”,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都表现出老翁的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形容枯槁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、烧炭卖炭的艰辛以及生活的不易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细腻而集中地概括了一个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悲苦伶仃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、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饱受折磨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的卖炭老人的形象。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05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B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处：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05000"/>
              </a:lnSpc>
            </a:pP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05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C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处：</a:t>
            </a:r>
            <a:b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</a:b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81000" y="4045585"/>
            <a:ext cx="1160589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    </a:t>
            </a:r>
            <a:r>
              <a:rPr lang="zh-CN" alt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运用</a:t>
            </a:r>
            <a:r>
              <a:rPr lang="zh-CN" altLang="en-US" sz="3200" b="1" u="sng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心理描写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通过写“可怜”“衣单”“心忧炭贱愿天寒”这样的矛盾心理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表现出卖炭翁生活的艰辛和谋生的不易。</a:t>
            </a:r>
            <a:endParaRPr lang="zh-CN" altLang="en-US" sz="3200" b="1">
              <a:solidFill>
                <a:srgbClr val="FF0000"/>
              </a:solidFill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81000" y="5049520"/>
            <a:ext cx="1148588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    </a:t>
            </a:r>
            <a:r>
              <a:rPr lang="zh-CN" alt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运用</a:t>
            </a:r>
            <a:r>
              <a:rPr lang="zh-CN" altLang="en-US" sz="3200" b="1" u="sng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动作描写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通过“人饥”“门外泥中歇”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表现出卖炭翁的饥饿贫穷和对宫市的早有防备。</a:t>
            </a:r>
            <a:endParaRPr lang="zh-CN" altLang="en-US" sz="3200" b="1">
              <a:solidFill>
                <a:srgbClr val="FF0000"/>
              </a:solidFill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Box 12" descr="中国教育出版网"/>
          <p:cNvSpPr txBox="1"/>
          <p:nvPr/>
        </p:nvSpPr>
        <p:spPr>
          <a:xfrm>
            <a:off x="3090863" y="3414713"/>
            <a:ext cx="5494337" cy="450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</a:pPr>
            <a:r>
              <a:rPr lang="zh-CN" altLang="en-US" b="1" dirty="0">
                <a:latin typeface="Calibri" panose="020F0502020204030204" pitchFamily="34" charset="0"/>
              </a:rPr>
              <a:t>         </a:t>
            </a:r>
            <a:endParaRPr lang="zh-CN" altLang="en-US" b="1" dirty="0">
              <a:latin typeface="Calibri" panose="020F050202020403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58800" y="1384935"/>
            <a:ext cx="11280775" cy="16414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5000"/>
              </a:lnSpc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③</a:t>
            </a:r>
            <a:r>
              <a:rPr 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D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处</a:t>
            </a:r>
            <a:r>
              <a:rPr lang="en-US" altLang="zh-CN" sz="3200" b="1" dirty="0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3200" b="1" dirty="0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两骑</a:t>
            </a:r>
            <a:r>
              <a:rPr lang="en-US" altLang="zh-CN" sz="3200" b="1" dirty="0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en-US" sz="3200" b="1" dirty="0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到来后的一系列动作很传神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en-US" altLang="zh-CN" sz="32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把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+mn-ea"/>
              </a:rPr>
              <a:t>”</a:t>
            </a:r>
            <a:r>
              <a:rPr lang="en-US" altLang="zh-CN" sz="32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称</a:t>
            </a:r>
            <a:r>
              <a:rPr lang="en-US" altLang="zh-CN" sz="32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”</a:t>
            </a:r>
            <a:r>
              <a:rPr lang="en-US" altLang="zh-CN" sz="32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回</a:t>
            </a:r>
            <a:r>
              <a:rPr lang="en-US" altLang="zh-CN" sz="32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”</a:t>
            </a:r>
            <a:r>
              <a:rPr lang="en-US" altLang="zh-CN" sz="32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叱</a:t>
            </a:r>
            <a:r>
              <a:rPr lang="en-US" altLang="zh-CN" sz="32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”</a:t>
            </a:r>
            <a:endParaRPr lang="en-US" altLang="zh-CN" sz="3200" b="1" dirty="0">
              <a:solidFill>
                <a:srgbClr val="FF0000"/>
              </a:solidFill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  <a:sym typeface="+mn-ea"/>
            </a:endParaRPr>
          </a:p>
          <a:p>
            <a:pPr>
              <a:lnSpc>
                <a:spcPct val="105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牵</a:t>
            </a:r>
            <a:r>
              <a:rPr lang="en-US" altLang="zh-CN" sz="32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”</a:t>
            </a:r>
            <a:r>
              <a:rPr lang="en-US" altLang="zh-CN" sz="32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驱</a:t>
            </a:r>
            <a:r>
              <a:rPr lang="en-US" altLang="zh-CN" sz="32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”</a:t>
            </a:r>
            <a:r>
              <a:rPr lang="en-US" altLang="zh-CN" sz="32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系</a:t>
            </a:r>
            <a:r>
              <a:rPr lang="en-US" altLang="zh-CN" sz="32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”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淋漓尽致地展现了人物的言行举止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从而反映了黑暗的社会现实。请你结合这</a:t>
            </a:r>
            <a:r>
              <a:rPr lang="zh-CN" altLang="en-US" sz="3200" b="1" dirty="0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一系列动作简要分析。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8800" y="3026410"/>
            <a:ext cx="1074166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这一系列动词写出太监们借皇帝的命令抢夺百姓财物时的蛮横无理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罔顾百姓死活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是彻底的剥削和欺压。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文本框 19457" descr="中国教育出版网"/>
          <p:cNvSpPr txBox="1"/>
          <p:nvPr/>
        </p:nvSpPr>
        <p:spPr>
          <a:xfrm>
            <a:off x="1905000" y="685800"/>
            <a:ext cx="73914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sz="2400" b="0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728" name="文本框 30727" descr="中国教育出版网"/>
          <p:cNvSpPr txBox="1"/>
          <p:nvPr/>
        </p:nvSpPr>
        <p:spPr>
          <a:xfrm>
            <a:off x="4800600" y="3114675"/>
            <a:ext cx="13716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dirty="0">
              <a:latin typeface="Times New Roman" panose="02020603050405020304" pitchFamily="18" charset="0"/>
            </a:endParaRPr>
          </a:p>
        </p:txBody>
      </p:sp>
      <p:sp>
        <p:nvSpPr>
          <p:cNvPr id="30729" name="文本框 30728" descr="中国教育出版网"/>
          <p:cNvSpPr txBox="1"/>
          <p:nvPr/>
        </p:nvSpPr>
        <p:spPr>
          <a:xfrm>
            <a:off x="5410200" y="4333875"/>
            <a:ext cx="3048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dirty="0">
              <a:latin typeface="Times New Roman" panose="02020603050405020304" pitchFamily="18" charset="0"/>
            </a:endParaRPr>
          </a:p>
        </p:txBody>
      </p:sp>
      <p:sp>
        <p:nvSpPr>
          <p:cNvPr id="30730" name="文本框 30729" descr="中国教育出版网"/>
          <p:cNvSpPr txBox="1"/>
          <p:nvPr/>
        </p:nvSpPr>
        <p:spPr>
          <a:xfrm>
            <a:off x="5486400" y="3114675"/>
            <a:ext cx="6096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dirty="0">
              <a:latin typeface="Times New Roman" panose="02020603050405020304" pitchFamily="18" charset="0"/>
            </a:endParaRPr>
          </a:p>
        </p:txBody>
      </p:sp>
      <p:sp>
        <p:nvSpPr>
          <p:cNvPr id="30732" name="文本框 30731" descr="中国教育出版网"/>
          <p:cNvSpPr txBox="1"/>
          <p:nvPr/>
        </p:nvSpPr>
        <p:spPr>
          <a:xfrm>
            <a:off x="5638800" y="4486275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dirty="0">
              <a:latin typeface="Times New Roman" panose="02020603050405020304" pitchFamily="18" charset="0"/>
            </a:endParaRPr>
          </a:p>
        </p:txBody>
      </p:sp>
      <p:sp>
        <p:nvSpPr>
          <p:cNvPr id="3083" name="Text Box 18"/>
          <p:cNvSpPr txBox="1">
            <a:spLocks noChangeArrowheads="1"/>
          </p:cNvSpPr>
          <p:nvPr/>
        </p:nvSpPr>
        <p:spPr bwMode="auto">
          <a:xfrm>
            <a:off x="677545" y="896620"/>
            <a:ext cx="10690225" cy="11245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05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在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《卖炭翁》</a:t>
            </a:r>
            <a:r>
              <a:rPr 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中诗人的态度又</a:t>
            </a:r>
            <a:r>
              <a:rPr 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是怎么通过对人物、事件的描述表现出来的？</a:t>
            </a:r>
            <a:endParaRPr lang="zh-CN" sz="3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50570" y="2021205"/>
            <a:ext cx="10544175" cy="3538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诗人对卖炭翁是满怀同情的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而对宦官及其爪牙充满了憎恶。</a:t>
            </a:r>
            <a:r>
              <a:rPr lang="zh-CN" altLang="en-US" sz="3200" b="1">
                <a:solidFill>
                  <a:srgbClr val="2315D7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但这一切情感并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未采取直抒性的表达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而是蕴含在诗歌的叙述和描写以及强烈的对比之中。一方面极写卖炭翁生活之困苦、心理之矛盾、烧炭运炭之艰辛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另一方面又将宦官及其爪牙的趾高气扬、颐指气使、蛮横无理表现得淋漓尽致；还有结尾处</a:t>
            </a:r>
            <a:r>
              <a:rPr lang="zh-CN" alt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一车炭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千余斤</a:t>
            </a:r>
            <a:r>
              <a:rPr lang="zh-CN" alt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</a:rPr>
              <a:t>”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之重与</a:t>
            </a:r>
            <a:r>
              <a:rPr lang="zh-CN" alt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半匹红纱一丈绫</a:t>
            </a:r>
            <a:r>
              <a:rPr lang="zh-CN" alt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</a:rPr>
              <a:t>”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之轻的强烈对比。作者鲜明的爱憎之情都蕴含在其中了。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7"/>
          <p:cNvSpPr txBox="1">
            <a:spLocks noChangeArrowheads="1"/>
          </p:cNvSpPr>
          <p:nvPr/>
        </p:nvSpPr>
        <p:spPr bwMode="auto">
          <a:xfrm>
            <a:off x="195580" y="2564130"/>
            <a:ext cx="735330" cy="2472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lIns="91438" tIns="45719" rIns="91438" bIns="4571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卖炭翁</a:t>
            </a:r>
            <a:endParaRPr lang="zh-CN" altLang="en-US" sz="36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左大括号 3"/>
          <p:cNvSpPr/>
          <p:nvPr/>
        </p:nvSpPr>
        <p:spPr>
          <a:xfrm>
            <a:off x="850265" y="1365885"/>
            <a:ext cx="80645" cy="4866640"/>
          </a:xfrm>
          <a:prstGeom prst="leftBrace">
            <a:avLst>
              <a:gd name="adj1" fmla="val 0"/>
              <a:gd name="adj2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38" tIns="45719" rIns="91438" bIns="45719" anchor="ctr"/>
          <a:lstStyle/>
          <a:p>
            <a:pPr algn="ctr">
              <a:buFontTx/>
              <a:buNone/>
              <a:defRPr/>
            </a:pPr>
            <a:endParaRPr lang="zh-CN" altLang="en-US" sz="2700"/>
          </a:p>
        </p:txBody>
      </p:sp>
      <p:sp>
        <p:nvSpPr>
          <p:cNvPr id="5" name="TextBox 10"/>
          <p:cNvSpPr txBox="1">
            <a:spLocks noChangeArrowheads="1"/>
          </p:cNvSpPr>
          <p:nvPr/>
        </p:nvSpPr>
        <p:spPr bwMode="auto">
          <a:xfrm>
            <a:off x="850478" y="2221442"/>
            <a:ext cx="1404620" cy="1197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3600" b="1">
                <a:solidFill>
                  <a:srgbClr val="6600FF"/>
                </a:solidFill>
                <a:latin typeface="楷体" panose="02010609060101010101" charset="-122"/>
                <a:ea typeface="楷体" panose="02010609060101010101" charset="-122"/>
              </a:rPr>
              <a:t>老翁</a:t>
            </a:r>
            <a:endParaRPr lang="zh-CN" altLang="en-US" sz="3600" b="1">
              <a:solidFill>
                <a:srgbClr val="6600FF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l" eaLnBrk="1" hangingPunct="1"/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卖炭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endParaRPr lang="zh-CN" altLang="en-US" sz="3600" b="1">
              <a:solidFill>
                <a:srgbClr val="66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左大括号 5"/>
          <p:cNvSpPr/>
          <p:nvPr/>
        </p:nvSpPr>
        <p:spPr>
          <a:xfrm flipH="1">
            <a:off x="6862445" y="1365885"/>
            <a:ext cx="325755" cy="3343275"/>
          </a:xfrm>
          <a:prstGeom prst="leftBrace">
            <a:avLst>
              <a:gd name="adj1" fmla="val 48319"/>
              <a:gd name="adj2" fmla="val 48907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38" tIns="45719" rIns="91438" bIns="45719" anchor="ctr"/>
          <a:lstStyle/>
          <a:p>
            <a:pPr algn="ctr">
              <a:buFontTx/>
              <a:buNone/>
              <a:defRPr/>
            </a:pPr>
            <a:endParaRPr lang="zh-CN" altLang="en-US" sz="2700"/>
          </a:p>
        </p:txBody>
      </p:sp>
      <p:sp>
        <p:nvSpPr>
          <p:cNvPr id="8" name="TextBox 16"/>
          <p:cNvSpPr txBox="1">
            <a:spLocks noChangeArrowheads="1"/>
          </p:cNvSpPr>
          <p:nvPr/>
        </p:nvSpPr>
        <p:spPr bwMode="auto">
          <a:xfrm>
            <a:off x="930700" y="5035127"/>
            <a:ext cx="1282700" cy="1197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8" tIns="45719" rIns="91438" bIns="4571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rgbClr val="6600FF"/>
                </a:solidFill>
                <a:latin typeface="楷体" panose="02010609060101010101" charset="-122"/>
                <a:ea typeface="楷体" panose="02010609060101010101" charset="-122"/>
              </a:rPr>
              <a:t>宫使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掠夺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endParaRPr lang="zh-CN" altLang="en-US" sz="3600" b="1">
              <a:solidFill>
                <a:srgbClr val="66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左大括号 8"/>
          <p:cNvSpPr/>
          <p:nvPr/>
        </p:nvSpPr>
        <p:spPr>
          <a:xfrm>
            <a:off x="2308860" y="1365885"/>
            <a:ext cx="79375" cy="3110865"/>
          </a:xfrm>
          <a:prstGeom prst="leftBrace">
            <a:avLst>
              <a:gd name="adj1" fmla="val 32756"/>
              <a:gd name="adj2" fmla="val 50000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anchor="ctr"/>
          <a:lstStyle/>
          <a:p>
            <a:pPr algn="ctr">
              <a:buFontTx/>
              <a:buNone/>
              <a:defRPr/>
            </a:pPr>
            <a:endParaRPr lang="zh-CN" altLang="en-US" sz="2700"/>
          </a:p>
        </p:txBody>
      </p:sp>
      <p:sp>
        <p:nvSpPr>
          <p:cNvPr id="10" name="TextBox 30"/>
          <p:cNvSpPr txBox="1">
            <a:spLocks noChangeArrowheads="1"/>
          </p:cNvSpPr>
          <p:nvPr/>
        </p:nvSpPr>
        <p:spPr bwMode="auto">
          <a:xfrm>
            <a:off x="5682615" y="1259840"/>
            <a:ext cx="1544955" cy="1751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zh-CN" sz="3600" b="1" dirty="0">
                <a:solidFill>
                  <a:srgbClr val="FF0000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疲惫、憔悴、年迈</a:t>
            </a:r>
            <a:endParaRPr lang="zh-CN" sz="3600" b="1" dirty="0">
              <a:solidFill>
                <a:srgbClr val="FF0000"/>
              </a:solidFill>
              <a:uFillTx/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左大括号 10"/>
          <p:cNvSpPr/>
          <p:nvPr/>
        </p:nvSpPr>
        <p:spPr>
          <a:xfrm>
            <a:off x="2254885" y="4904740"/>
            <a:ext cx="153035" cy="1469390"/>
          </a:xfrm>
          <a:prstGeom prst="leftBrace">
            <a:avLst>
              <a:gd name="adj1" fmla="val 35539"/>
              <a:gd name="adj2" fmla="val 50000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anchor="ctr"/>
          <a:lstStyle/>
          <a:p>
            <a:pPr algn="ctr">
              <a:buFontTx/>
              <a:buNone/>
              <a:defRPr/>
            </a:pPr>
            <a:endParaRPr lang="zh-CN" altLang="en-US" sz="2700"/>
          </a:p>
        </p:txBody>
      </p:sp>
      <p:sp>
        <p:nvSpPr>
          <p:cNvPr id="12" name="TextBox 36"/>
          <p:cNvSpPr txBox="1">
            <a:spLocks noChangeArrowheads="1"/>
          </p:cNvSpPr>
          <p:nvPr/>
        </p:nvSpPr>
        <p:spPr bwMode="auto">
          <a:xfrm>
            <a:off x="2377863" y="4803988"/>
            <a:ext cx="3395345" cy="1751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神态：趾高气扬</a:t>
            </a:r>
            <a:endParaRPr lang="en-US" altLang="zh-CN" sz="36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lnSpc>
                <a:spcPct val="100000"/>
              </a:lnSpc>
            </a:pPr>
            <a:r>
              <a:rPr lang="zh-CN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行动：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蛮横无理</a:t>
            </a:r>
            <a:endParaRPr lang="zh-CN" altLang="en-US" sz="36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lnSpc>
                <a:spcPct val="10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结果：强烈反差</a:t>
            </a:r>
            <a:endParaRPr lang="en-US" altLang="zh-CN" sz="3700" b="1" dirty="0">
              <a:solidFill>
                <a:srgbClr val="FF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左大括号 12"/>
          <p:cNvSpPr/>
          <p:nvPr/>
        </p:nvSpPr>
        <p:spPr>
          <a:xfrm flipH="1">
            <a:off x="5735320" y="4904740"/>
            <a:ext cx="143510" cy="1469390"/>
          </a:xfrm>
          <a:prstGeom prst="leftBrace">
            <a:avLst>
              <a:gd name="adj1" fmla="val 32756"/>
              <a:gd name="adj2" fmla="val 50000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anchor="ctr"/>
          <a:lstStyle/>
          <a:p>
            <a:pPr algn="ctr">
              <a:buFontTx/>
              <a:buNone/>
              <a:defRPr/>
            </a:pPr>
            <a:endParaRPr lang="zh-CN" altLang="en-US" sz="2700"/>
          </a:p>
        </p:txBody>
      </p:sp>
      <p:sp>
        <p:nvSpPr>
          <p:cNvPr id="14" name="TextBox 30"/>
          <p:cNvSpPr txBox="1">
            <a:spLocks noChangeArrowheads="1"/>
          </p:cNvSpPr>
          <p:nvPr/>
        </p:nvSpPr>
        <p:spPr bwMode="auto">
          <a:xfrm>
            <a:off x="2378287" y="1306831"/>
            <a:ext cx="2914651" cy="3169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8" tIns="45719" rIns="91438" bIns="4571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endParaRPr lang="zh-CN" altLang="en-US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外貌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lnSpc>
                <a:spcPct val="130000"/>
              </a:lnSpc>
            </a:pPr>
            <a:endParaRPr lang="zh-CN" altLang="en-US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心理：矛盾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lnSpc>
                <a:spcPct val="130000"/>
              </a:lnSpc>
            </a:pPr>
            <a:endParaRPr lang="zh-CN" altLang="en-US" sz="1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行动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7891" name="标题 8193"/>
          <p:cNvSpPr>
            <a:spLocks noGrp="1"/>
          </p:cNvSpPr>
          <p:nvPr/>
        </p:nvSpPr>
        <p:spPr>
          <a:xfrm>
            <a:off x="511175" y="358140"/>
            <a:ext cx="2272665" cy="76390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eaLnBrk="0" hangingPunct="0"/>
            <a:r>
              <a:rPr lang="zh-CN" altLang="en-US" sz="4000" dirty="0">
                <a:latin typeface="黑体" panose="02010609060101010101" charset="-122"/>
                <a:ea typeface="黑体" panose="02010609060101010101" charset="-122"/>
              </a:rPr>
              <a:t>板书设计</a:t>
            </a:r>
            <a:endParaRPr lang="zh-CN" altLang="en-US" sz="40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左大括号 1"/>
          <p:cNvSpPr/>
          <p:nvPr/>
        </p:nvSpPr>
        <p:spPr>
          <a:xfrm>
            <a:off x="3505835" y="1306830"/>
            <a:ext cx="113665" cy="1605915"/>
          </a:xfrm>
          <a:prstGeom prst="leftBrace">
            <a:avLst>
              <a:gd name="adj1" fmla="val 32756"/>
              <a:gd name="adj2" fmla="val 50000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anchor="ctr"/>
          <a:p>
            <a:pPr algn="ctr">
              <a:buFontTx/>
              <a:buNone/>
              <a:defRPr/>
            </a:pPr>
            <a:endParaRPr lang="zh-CN" altLang="en-US" sz="2700"/>
          </a:p>
        </p:txBody>
      </p:sp>
      <p:sp>
        <p:nvSpPr>
          <p:cNvPr id="18" name="左大括号 17"/>
          <p:cNvSpPr/>
          <p:nvPr/>
        </p:nvSpPr>
        <p:spPr>
          <a:xfrm>
            <a:off x="3505835" y="3612515"/>
            <a:ext cx="113665" cy="1014730"/>
          </a:xfrm>
          <a:prstGeom prst="leftBrace">
            <a:avLst>
              <a:gd name="adj1" fmla="val 32756"/>
              <a:gd name="adj2" fmla="val 50000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anchor="ctr"/>
          <a:p>
            <a:pPr algn="ctr">
              <a:buFontTx/>
              <a:buNone/>
              <a:defRPr/>
            </a:pPr>
            <a:endParaRPr lang="zh-CN" altLang="en-US" sz="2700"/>
          </a:p>
        </p:txBody>
      </p:sp>
      <p:sp>
        <p:nvSpPr>
          <p:cNvPr id="19" name="TextBox 30"/>
          <p:cNvSpPr txBox="1">
            <a:spLocks noChangeArrowheads="1"/>
          </p:cNvSpPr>
          <p:nvPr/>
        </p:nvSpPr>
        <p:spPr bwMode="auto">
          <a:xfrm>
            <a:off x="3619712" y="3606166"/>
            <a:ext cx="1099820" cy="1197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zh-CN" altLang="en-US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烧炭</a:t>
            </a:r>
            <a:endParaRPr lang="en-US" altLang="zh-CN" sz="36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lnSpc>
                <a:spcPct val="100000"/>
              </a:lnSpc>
            </a:pPr>
            <a:r>
              <a:rPr lang="zh-CN" altLang="en-US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运炭</a:t>
            </a:r>
            <a:endParaRPr lang="zh-CN" altLang="en-US" sz="3600" b="1" dirty="0">
              <a:solidFill>
                <a:srgbClr val="FF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0" name="左大括号 19"/>
          <p:cNvSpPr/>
          <p:nvPr/>
        </p:nvSpPr>
        <p:spPr>
          <a:xfrm flipH="1">
            <a:off x="4719320" y="3677920"/>
            <a:ext cx="121285" cy="1014730"/>
          </a:xfrm>
          <a:prstGeom prst="leftBrace">
            <a:avLst>
              <a:gd name="adj1" fmla="val 32756"/>
              <a:gd name="adj2" fmla="val 50000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anchor="ctr"/>
          <a:p>
            <a:pPr algn="ctr">
              <a:buFontTx/>
              <a:buNone/>
              <a:defRPr/>
            </a:pPr>
            <a:endParaRPr lang="zh-CN" altLang="en-US" sz="2700"/>
          </a:p>
        </p:txBody>
      </p:sp>
      <p:sp>
        <p:nvSpPr>
          <p:cNvPr id="21" name="文本框 20"/>
          <p:cNvSpPr txBox="1"/>
          <p:nvPr/>
        </p:nvSpPr>
        <p:spPr>
          <a:xfrm>
            <a:off x="4920615" y="3811905"/>
            <a:ext cx="113411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艰辛</a:t>
            </a:r>
            <a:endParaRPr lang="zh-CN" altLang="en-US" sz="36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22" name="TextBox 30"/>
          <p:cNvSpPr txBox="1">
            <a:spLocks noChangeArrowheads="1"/>
          </p:cNvSpPr>
          <p:nvPr/>
        </p:nvSpPr>
        <p:spPr bwMode="auto">
          <a:xfrm>
            <a:off x="3556635" y="1221105"/>
            <a:ext cx="2754630" cy="1751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zh-CN" altLang="en-US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满面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脸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endParaRPr lang="en-US" altLang="zh-CN" sz="36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lnSpc>
                <a:spcPct val="100000"/>
              </a:lnSpc>
            </a:pPr>
            <a:r>
              <a:rPr lang="zh-CN" altLang="en-US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两鬓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鬓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endParaRPr lang="en-US" altLang="zh-CN" sz="3600">
              <a:latin typeface="方正楷体_GBK" charset="0"/>
              <a:ea typeface="微软雅黑" panose="020B0503020204020204" charset="-122"/>
              <a:sym typeface="微软雅黑" panose="020B0503020204020204" charset="-122"/>
            </a:endParaRPr>
          </a:p>
          <a:p>
            <a:pPr eaLnBrk="1" hangingPunct="1">
              <a:lnSpc>
                <a:spcPct val="100000"/>
              </a:lnSpc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十指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手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endParaRPr lang="zh-CN" altLang="en-US" sz="3600" b="1" dirty="0">
              <a:solidFill>
                <a:srgbClr val="FF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3" name="左大括号 22"/>
          <p:cNvSpPr/>
          <p:nvPr/>
        </p:nvSpPr>
        <p:spPr>
          <a:xfrm flipH="1">
            <a:off x="5415915" y="1365885"/>
            <a:ext cx="143510" cy="1469390"/>
          </a:xfrm>
          <a:prstGeom prst="leftBrace">
            <a:avLst>
              <a:gd name="adj1" fmla="val 32756"/>
              <a:gd name="adj2" fmla="val 50000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anchor="ctr"/>
          <a:p>
            <a:pPr algn="ctr">
              <a:buFontTx/>
              <a:buNone/>
              <a:defRPr/>
            </a:pPr>
            <a:endParaRPr lang="zh-CN" altLang="en-US" sz="2700"/>
          </a:p>
        </p:txBody>
      </p:sp>
      <p:sp>
        <p:nvSpPr>
          <p:cNvPr id="24" name="TextBox 30"/>
          <p:cNvSpPr txBox="1">
            <a:spLocks noChangeArrowheads="1"/>
          </p:cNvSpPr>
          <p:nvPr/>
        </p:nvSpPr>
        <p:spPr bwMode="auto">
          <a:xfrm>
            <a:off x="5937885" y="5176520"/>
            <a:ext cx="3503295" cy="1197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zh-CN" sz="3600" b="1" dirty="0">
                <a:solidFill>
                  <a:srgbClr val="FF0000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宫市掠夺残酷</a:t>
            </a:r>
            <a:r>
              <a:rPr lang="en-US" altLang="zh-CN" sz="3600" b="1" dirty="0">
                <a:solidFill>
                  <a:srgbClr val="FF0000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    </a:t>
            </a:r>
            <a:endParaRPr lang="en-US" altLang="zh-CN" sz="3600" b="1" dirty="0">
              <a:solidFill>
                <a:srgbClr val="FF0000"/>
              </a:solidFill>
              <a:uFillTx/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lnSpc>
                <a:spcPct val="100000"/>
              </a:lnSpc>
            </a:pPr>
            <a:r>
              <a:rPr lang="en-US" altLang="zh-CN" sz="3600" b="1" dirty="0">
                <a:solidFill>
                  <a:srgbClr val="FF0000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批判</a:t>
            </a:r>
            <a:endParaRPr lang="zh-CN" altLang="en-US" sz="3600" b="1" dirty="0">
              <a:solidFill>
                <a:srgbClr val="FF0000"/>
              </a:solidFill>
              <a:uFillTx/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5" name="左大括号 24"/>
          <p:cNvSpPr/>
          <p:nvPr/>
        </p:nvSpPr>
        <p:spPr>
          <a:xfrm flipH="1">
            <a:off x="9429115" y="1306830"/>
            <a:ext cx="300355" cy="4931410"/>
          </a:xfrm>
          <a:prstGeom prst="leftBrace">
            <a:avLst>
              <a:gd name="adj1" fmla="val 48319"/>
              <a:gd name="adj2" fmla="val 48908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38" tIns="45719" rIns="91438" bIns="45719" anchor="ctr"/>
          <a:p>
            <a:pPr algn="ctr">
              <a:buFontTx/>
              <a:buNone/>
              <a:defRPr/>
            </a:pPr>
            <a:endParaRPr lang="zh-CN" altLang="en-US" sz="2700"/>
          </a:p>
        </p:txBody>
      </p:sp>
      <p:cxnSp>
        <p:nvCxnSpPr>
          <p:cNvPr id="26" name="直接箭头连接符 25"/>
          <p:cNvCxnSpPr/>
          <p:nvPr/>
        </p:nvCxnSpPr>
        <p:spPr>
          <a:xfrm flipV="1">
            <a:off x="6203315" y="6004560"/>
            <a:ext cx="306705" cy="635"/>
          </a:xfrm>
          <a:prstGeom prst="straightConnector1">
            <a:avLst/>
          </a:prstGeom>
          <a:ln>
            <a:solidFill>
              <a:srgbClr val="FF0000"/>
            </a:solidFill>
            <a:tailEnd type="arrow" w="med" len="med"/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27" name="TextBox 30"/>
          <p:cNvSpPr txBox="1">
            <a:spLocks noChangeArrowheads="1"/>
          </p:cNvSpPr>
          <p:nvPr/>
        </p:nvSpPr>
        <p:spPr bwMode="auto">
          <a:xfrm>
            <a:off x="7127875" y="2414905"/>
            <a:ext cx="2499995" cy="1197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zh-CN" sz="3600" b="1" dirty="0">
                <a:solidFill>
                  <a:srgbClr val="FF0000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生活劳苦</a:t>
            </a:r>
            <a:endParaRPr lang="zh-CN" sz="3600" b="1" dirty="0">
              <a:solidFill>
                <a:srgbClr val="FF0000"/>
              </a:solidFill>
              <a:uFillTx/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lnSpc>
                <a:spcPct val="100000"/>
              </a:lnSpc>
            </a:pPr>
            <a:r>
              <a:rPr lang="zh-CN" sz="3600" b="1" dirty="0">
                <a:solidFill>
                  <a:srgbClr val="FF0000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悲惨</a:t>
            </a:r>
            <a:r>
              <a:rPr lang="en-US" altLang="zh-CN" sz="3600" b="1" dirty="0">
                <a:solidFill>
                  <a:srgbClr val="FF0000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同情</a:t>
            </a:r>
            <a:endParaRPr lang="zh-CN" altLang="en-US" sz="3600" b="1" dirty="0">
              <a:solidFill>
                <a:srgbClr val="FF0000"/>
              </a:solidFill>
              <a:uFillTx/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29" name="直接箭头连接符 28"/>
          <p:cNvCxnSpPr/>
          <p:nvPr/>
        </p:nvCxnSpPr>
        <p:spPr>
          <a:xfrm flipV="1">
            <a:off x="8216265" y="3279775"/>
            <a:ext cx="306705" cy="635"/>
          </a:xfrm>
          <a:prstGeom prst="straightConnector1">
            <a:avLst/>
          </a:prstGeom>
          <a:ln>
            <a:solidFill>
              <a:srgbClr val="FF0000"/>
            </a:solidFill>
            <a:tailEnd type="arrow" w="med" len="med"/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30" name="TextBox 16"/>
          <p:cNvSpPr txBox="1">
            <a:spLocks noChangeArrowheads="1"/>
          </p:cNvSpPr>
          <p:nvPr/>
        </p:nvSpPr>
        <p:spPr bwMode="auto">
          <a:xfrm>
            <a:off x="9852660" y="2348865"/>
            <a:ext cx="2200910" cy="3413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揭露宫市本质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反映社会现实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同情劳动人民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2478" name="直接连接符 62477" descr="中国教育出版网"/>
          <p:cNvSpPr/>
          <p:nvPr/>
        </p:nvSpPr>
        <p:spPr>
          <a:xfrm>
            <a:off x="1191260" y="3536315"/>
            <a:ext cx="0" cy="1368425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2479" name="文本框 62478" descr="中国教育出版网"/>
          <p:cNvSpPr txBox="1"/>
          <p:nvPr/>
        </p:nvSpPr>
        <p:spPr>
          <a:xfrm>
            <a:off x="1224915" y="3752215"/>
            <a:ext cx="736600" cy="1152525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对比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oup 56" descr="中国教育出版网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33048" y="580039"/>
          <a:ext cx="11925300" cy="5728970"/>
        </p:xfrm>
        <a:graphic>
          <a:graphicData uri="http://schemas.openxmlformats.org/drawingml/2006/table">
            <a:tbl>
              <a:tblPr/>
              <a:tblGrid>
                <a:gridCol w="2731770"/>
                <a:gridCol w="3917950"/>
                <a:gridCol w="5275580"/>
              </a:tblGrid>
              <a:tr h="58356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时期</a:t>
                      </a:r>
                      <a:endParaRPr kumimoji="0" lang="zh-CN" alt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91436" marR="91436" marT="45709" marB="4570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生活特点</a:t>
                      </a:r>
                      <a:endParaRPr kumimoji="0" lang="zh-CN" alt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91436" marR="91436" marT="45709" marB="4570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诗歌代表作</a:t>
                      </a:r>
                      <a:endParaRPr kumimoji="0" lang="zh-CN" alt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91436" marR="91436" marT="45709" marB="4570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3472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800" b="0" i="0" kern="1200" dirty="0" smtClean="0">
                          <a:solidFill>
                            <a:schemeClr val="tx1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+mn-cs"/>
                        </a:rPr>
                        <a:t>读书和漫游时期</a:t>
                      </a:r>
                      <a:r>
                        <a:rPr lang="en-US" altLang="zh-CN" sz="2800">
                          <a:latin typeface="方正楷体_GBK" charset="0"/>
                          <a:ea typeface="微软雅黑" panose="020B0503020204020204" charset="-122"/>
                          <a:sym typeface="微软雅黑" panose="020B0503020204020204" charset="-122"/>
                        </a:rPr>
                        <a:t>(</a:t>
                      </a:r>
                      <a:r>
                        <a:rPr lang="en-US" altLang="zh-CN" sz="2800" b="0" i="0" kern="1200" dirty="0" smtClean="0">
                          <a:solidFill>
                            <a:schemeClr val="tx1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+mn-cs"/>
                        </a:rPr>
                        <a:t>30</a:t>
                      </a:r>
                      <a:r>
                        <a:rPr lang="zh-CN" altLang="en-US" sz="2800" b="0" i="0" kern="1200" dirty="0" smtClean="0">
                          <a:solidFill>
                            <a:schemeClr val="tx1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+mn-cs"/>
                        </a:rPr>
                        <a:t>岁以前</a:t>
                      </a:r>
                      <a:r>
                        <a:rPr lang="en-US" altLang="zh-CN" sz="2800">
                          <a:latin typeface="方正楷体_GBK" charset="0"/>
                          <a:ea typeface="微软雅黑" panose="020B0503020204020204" charset="-122"/>
                          <a:sym typeface="微软雅黑" panose="020B0503020204020204" charset="-122"/>
                        </a:rPr>
                        <a:t>)</a:t>
                      </a:r>
                      <a:endParaRPr lang="zh-CN" altLang="en-US" sz="2800" b="0" i="0" kern="1200" dirty="0" smtClean="0">
                        <a:solidFill>
                          <a:schemeClr val="tx1"/>
                        </a:solidFill>
                        <a:latin typeface="黑体" panose="02010609060101010101" charset="-122"/>
                        <a:ea typeface="黑体" panose="02010609060101010101" charset="-122"/>
                        <a:cs typeface="+mn-cs"/>
                      </a:endParaRPr>
                    </a:p>
                  </a:txBody>
                  <a:tcPr marL="91436" marR="91436" marT="45709" marB="4570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杜甫漫游各地</a:t>
                      </a:r>
                      <a:r>
                        <a:rPr lang="zh-CN" altLang="zh-CN" sz="2800" b="1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,</a:t>
                      </a: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遇知音李白、高适等人。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1436" marR="91436" marT="45709" marB="4570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《</a:t>
                      </a: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望岳</a:t>
                      </a: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》</a:t>
                      </a:r>
                      <a:r>
                        <a:rPr lang="en-US" altLang="zh-CN" sz="2800" b="1" dirty="0" smtClean="0">
                          <a:ln>
                            <a:noFill/>
                          </a:ln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《</a:t>
                      </a:r>
                      <a:r>
                        <a:rPr lang="zh-CN" altLang="en-US" sz="2800" b="1" dirty="0" smtClean="0">
                          <a:ln>
                            <a:noFill/>
                          </a:ln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赠李白</a:t>
                      </a:r>
                      <a:r>
                        <a:rPr lang="en-US" altLang="zh-CN" sz="2800" b="1" dirty="0" smtClean="0">
                          <a:ln>
                            <a:noFill/>
                          </a:ln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》</a:t>
                      </a: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《</a:t>
                      </a: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房兵曹胡马诗</a:t>
                      </a: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》</a:t>
                      </a: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等。</a:t>
                      </a:r>
                      <a:endParaRPr kumimoji="0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1436" marR="91436" marT="45709" marB="4570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6052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2800" b="0" i="0" kern="1200" dirty="0" smtClean="0">
                        <a:solidFill>
                          <a:schemeClr val="tx1"/>
                        </a:solidFill>
                        <a:latin typeface="黑体" panose="02010609060101010101" charset="-122"/>
                        <a:ea typeface="黑体" panose="02010609060101010101" charset="-122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800" b="0" i="0" kern="1200" dirty="0" smtClean="0">
                          <a:solidFill>
                            <a:schemeClr val="tx1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+mn-cs"/>
                        </a:rPr>
                        <a:t>困居长安时期</a:t>
                      </a:r>
                      <a:endParaRPr lang="en-US" altLang="zh-CN" sz="2800" b="0" i="0" kern="1200" dirty="0" smtClean="0">
                        <a:solidFill>
                          <a:schemeClr val="tx1"/>
                        </a:solidFill>
                        <a:latin typeface="黑体" panose="02010609060101010101" charset="-122"/>
                        <a:ea typeface="黑体" panose="02010609060101010101" charset="-122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>
                          <a:latin typeface="方正楷体_GBK" charset="0"/>
                          <a:ea typeface="微软雅黑" panose="020B0503020204020204" charset="-122"/>
                          <a:sym typeface="微软雅黑" panose="020B0503020204020204" charset="-122"/>
                        </a:rPr>
                        <a:t>(</a:t>
                      </a:r>
                      <a:r>
                        <a:rPr lang="en-US" altLang="zh-CN" sz="2800" b="0" i="0" kern="1200" dirty="0" smtClean="0">
                          <a:solidFill>
                            <a:schemeClr val="tx1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+mn-cs"/>
                        </a:rPr>
                        <a:t>30-44</a:t>
                      </a:r>
                      <a:r>
                        <a:rPr lang="zh-CN" altLang="en-US" sz="2800" b="0" i="0" kern="1200" dirty="0" smtClean="0">
                          <a:solidFill>
                            <a:schemeClr val="tx1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+mn-cs"/>
                        </a:rPr>
                        <a:t>岁</a:t>
                      </a:r>
                      <a:r>
                        <a:rPr lang="en-US" altLang="zh-CN" sz="2800">
                          <a:latin typeface="方正楷体_GBK" charset="0"/>
                          <a:ea typeface="微软雅黑" panose="020B0503020204020204" charset="-122"/>
                          <a:sym typeface="微软雅黑" panose="020B0503020204020204" charset="-122"/>
                        </a:rPr>
                        <a:t>)</a:t>
                      </a:r>
                      <a:endParaRPr lang="en-US" altLang="zh-CN" sz="2800" b="0" i="0" kern="1200" dirty="0" smtClean="0">
                        <a:solidFill>
                          <a:schemeClr val="tx1"/>
                        </a:solidFill>
                        <a:latin typeface="黑体" panose="02010609060101010101" charset="-122"/>
                        <a:ea typeface="黑体" panose="02010609060101010101" charset="-122"/>
                        <a:cs typeface="+mn-cs"/>
                      </a:endParaRPr>
                    </a:p>
                  </a:txBody>
                  <a:tcPr marL="91436" marR="91436" marT="45709" marB="4570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杜甫先在长安应试</a:t>
                      </a:r>
                      <a:r>
                        <a:rPr lang="zh-CN" altLang="zh-CN" sz="2800" b="1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,</a:t>
                      </a: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落第。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1436" marR="91436" marT="45709" marB="4570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《</a:t>
                      </a: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兵车行</a:t>
                      </a: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》《</a:t>
                      </a: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丽人行</a:t>
                      </a: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》</a:t>
                      </a: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等批评时政、讽刺权贵的诗篇及三篇</a:t>
                      </a: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《</a:t>
                      </a: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大礼赋</a:t>
                      </a: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》</a:t>
                      </a: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。而</a:t>
                      </a: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《</a:t>
                      </a: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自京赴奉先县咏怀五百字</a:t>
                      </a: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》</a:t>
                      </a: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尤为著名。</a:t>
                      </a:r>
                      <a:endParaRPr kumimoji="0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1436" marR="91436" marT="45709" marB="4570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693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800" b="0" i="0" kern="1200" dirty="0" smtClean="0">
                          <a:solidFill>
                            <a:schemeClr val="tx1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+mn-cs"/>
                        </a:rPr>
                        <a:t>陷贼和为官时期</a:t>
                      </a:r>
                      <a:r>
                        <a:rPr lang="en-US" altLang="zh-CN" sz="2800">
                          <a:latin typeface="方正楷体_GBK" charset="0"/>
                          <a:ea typeface="微软雅黑" panose="020B0503020204020204" charset="-122"/>
                          <a:sym typeface="微软雅黑" panose="020B0503020204020204" charset="-122"/>
                        </a:rPr>
                        <a:t>(</a:t>
                      </a:r>
                      <a:r>
                        <a:rPr lang="en-US" altLang="zh-CN" sz="2800" b="0" i="0" kern="1200" dirty="0" smtClean="0">
                          <a:solidFill>
                            <a:schemeClr val="tx1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+mn-cs"/>
                        </a:rPr>
                        <a:t>44-48</a:t>
                      </a:r>
                      <a:r>
                        <a:rPr lang="zh-CN" altLang="en-US" sz="2800" b="0" i="0" kern="1200" dirty="0" smtClean="0">
                          <a:solidFill>
                            <a:schemeClr val="tx1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+mn-cs"/>
                        </a:rPr>
                        <a:t>岁</a:t>
                      </a:r>
                      <a:r>
                        <a:rPr lang="en-US" altLang="zh-CN" sz="2800">
                          <a:latin typeface="方正楷体_GBK" charset="0"/>
                          <a:ea typeface="微软雅黑" panose="020B0503020204020204" charset="-122"/>
                          <a:sym typeface="微软雅黑" panose="020B0503020204020204" charset="-122"/>
                        </a:rPr>
                        <a:t>)</a:t>
                      </a:r>
                      <a:endParaRPr kumimoji="0" lang="zh-CN" altLang="en-US" sz="2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  <a:cs typeface="+mn-cs"/>
                      </a:endParaRPr>
                    </a:p>
                  </a:txBody>
                  <a:tcPr marL="91436" marR="91436" marT="45709" marB="4570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安史之乱爆发</a:t>
                      </a:r>
                      <a:r>
                        <a:rPr lang="zh-CN" altLang="zh-CN" sz="2800" b="1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,</a:t>
                      </a: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杜甫把家安置在鄜</a:t>
                      </a:r>
                      <a:r>
                        <a:rPr kumimoji="0" lang="zh-CN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fū</a:t>
                      </a: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州</a:t>
                      </a:r>
                      <a:r>
                        <a:rPr lang="zh-CN" altLang="zh-CN" sz="2800" b="1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,</a:t>
                      </a: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中途为安史叛军俘获</a:t>
                      </a:r>
                      <a:r>
                        <a:rPr lang="zh-CN" altLang="zh-CN" sz="2800" b="1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,</a:t>
                      </a: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押到长安。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1436" marR="91436" marT="45709" marB="4570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《</a:t>
                      </a: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月夜</a:t>
                      </a: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》《</a:t>
                      </a: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春望</a:t>
                      </a: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》《</a:t>
                      </a: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哀江头</a:t>
                      </a: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》</a:t>
                      </a: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等。</a:t>
                      </a:r>
                      <a:endParaRPr kumimoji="0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1436" marR="91436" marT="45709" marB="4570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7063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西南漂泊时期</a:t>
                      </a:r>
                      <a:r>
                        <a:rPr lang="en-US" altLang="zh-CN" sz="2800">
                          <a:latin typeface="方正楷体_GBK" charset="0"/>
                          <a:ea typeface="微软雅黑" panose="020B0503020204020204" charset="-122"/>
                          <a:sym typeface="微软雅黑" panose="020B0503020204020204" charset="-122"/>
                        </a:rPr>
                        <a:t>(</a:t>
                      </a:r>
                      <a:r>
                        <a:rPr kumimoji="0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48-50</a:t>
                      </a:r>
                      <a:r>
                        <a:rPr kumimoji="0" lang="zh-CN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岁</a:t>
                      </a:r>
                      <a:r>
                        <a:rPr lang="en-US" altLang="zh-CN" sz="2800">
                          <a:latin typeface="方正楷体_GBK" charset="0"/>
                          <a:ea typeface="微软雅黑" panose="020B0503020204020204" charset="-122"/>
                          <a:sym typeface="微软雅黑" panose="020B0503020204020204" charset="-122"/>
                        </a:rPr>
                        <a:t>)</a:t>
                      </a:r>
                      <a:endParaRPr kumimoji="0" lang="en-US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91436" marR="91436" marT="45709" marB="4570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杜甫弃官</a:t>
                      </a:r>
                      <a:r>
                        <a:rPr lang="zh-CN" altLang="zh-CN" sz="2800" b="1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,</a:t>
                      </a: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携家人逃难</a:t>
                      </a:r>
                      <a:r>
                        <a:rPr lang="zh-CN" altLang="zh-CN" sz="2800" b="1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,</a:t>
                      </a: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过了一段比较安稳的生活。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1436" marR="91436" marT="45709" marB="4570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《</a:t>
                      </a: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春夜喜雨</a:t>
                      </a: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》《</a:t>
                      </a: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茅屋为秋风所破歌</a:t>
                      </a: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》《</a:t>
                      </a: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蜀相</a:t>
                      </a: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》《</a:t>
                      </a: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闻官军收河南河北</a:t>
                      </a: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》《</a:t>
                      </a: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登高</a:t>
                      </a: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》《</a:t>
                      </a: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登岳阳楼</a:t>
                      </a: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》</a:t>
                      </a: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等。</a:t>
                      </a:r>
                      <a:endParaRPr kumimoji="0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1436" marR="91436" marT="45709" marB="4570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883436" y="2342972"/>
            <a:ext cx="10015537" cy="27482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   这首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讽喻叙事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诗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通过对卖炭翁烧炭、运炭、卖炭及炭被掠夺的叙述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深刻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揭露了</a:t>
            </a:r>
            <a:r>
              <a:rPr lang="en-US" altLang="zh-CN" sz="3200" b="1" dirty="0">
                <a:solidFill>
                  <a:srgbClr val="000000"/>
                </a:solidFill>
                <a:latin typeface="SimSun-ExtB" panose="02010609060101010101" charset="-122"/>
                <a:ea typeface="SimSun-ExtB" panose="02010609060101010101" charset="-122"/>
              </a:rPr>
              <a:t>“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宫市</a:t>
            </a:r>
            <a:r>
              <a:rPr lang="en-US" altLang="zh-CN" sz="3200" b="1" dirty="0">
                <a:solidFill>
                  <a:srgbClr val="000000"/>
                </a:solidFill>
                <a:latin typeface="SimSun-ExtB" panose="02010609060101010101" charset="-122"/>
                <a:ea typeface="SimSun-ExtB" panose="02010609060101010101" charset="-122"/>
              </a:rPr>
              <a:t>”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的掠夺本质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反映了中唐以后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统治阶层直接剥削、压迫人民的社会现实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表达了诗人对劳动人民的深切同情。 </a:t>
            </a:r>
            <a:endParaRPr lang="zh-CN" altLang="en-US" sz="3200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7891" name="标题 8193"/>
          <p:cNvSpPr>
            <a:spLocks noGrp="1"/>
          </p:cNvSpPr>
          <p:nvPr/>
        </p:nvSpPr>
        <p:spPr>
          <a:xfrm>
            <a:off x="511175" y="1402715"/>
            <a:ext cx="2272665" cy="76390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eaLnBrk="0" hangingPunct="0"/>
            <a:r>
              <a:rPr lang="zh-CN" altLang="en-US" sz="4000" dirty="0">
                <a:latin typeface="黑体" panose="02010609060101010101" charset="-122"/>
                <a:ea typeface="黑体" panose="02010609060101010101" charset="-122"/>
              </a:rPr>
              <a:t>主旨归纳</a:t>
            </a:r>
            <a:endParaRPr lang="zh-CN" altLang="en-US" sz="4000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32" name="矩形 52231" descr="中国教育出版网"/>
          <p:cNvSpPr/>
          <p:nvPr/>
        </p:nvSpPr>
        <p:spPr>
          <a:xfrm>
            <a:off x="1847850" y="4987925"/>
            <a:ext cx="2463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endParaRPr lang="zh-CN" altLang="en-US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52233" name="文本框 52232" descr="中国教育出版网"/>
          <p:cNvSpPr txBox="1"/>
          <p:nvPr/>
        </p:nvSpPr>
        <p:spPr>
          <a:xfrm>
            <a:off x="9625013" y="5348288"/>
            <a:ext cx="6477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endParaRPr dirty="0">
              <a:latin typeface="Arial" panose="020B0604020202020204" pitchFamily="34" charset="0"/>
            </a:endParaRPr>
          </a:p>
        </p:txBody>
      </p:sp>
      <p:sp>
        <p:nvSpPr>
          <p:cNvPr id="37891" name="标题 8193"/>
          <p:cNvSpPr>
            <a:spLocks noGrp="1"/>
          </p:cNvSpPr>
          <p:nvPr/>
        </p:nvSpPr>
        <p:spPr>
          <a:xfrm>
            <a:off x="446405" y="659765"/>
            <a:ext cx="3676015" cy="76390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eaLnBrk="0" hangingPunct="0"/>
            <a:r>
              <a:rPr lang="zh-CN" altLang="en-US" sz="4000" dirty="0">
                <a:latin typeface="黑体" panose="02010609060101010101" charset="-122"/>
                <a:ea typeface="黑体" panose="02010609060101010101" charset="-122"/>
              </a:rPr>
              <a:t>分析精彩细节</a:t>
            </a:r>
            <a:endParaRPr lang="zh-CN" altLang="en-US" sz="40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083" name="Text Box 18"/>
          <p:cNvSpPr txBox="1">
            <a:spLocks noChangeArrowheads="1"/>
          </p:cNvSpPr>
          <p:nvPr/>
        </p:nvSpPr>
        <p:spPr bwMode="auto">
          <a:xfrm>
            <a:off x="834390" y="1657350"/>
            <a:ext cx="10690225" cy="1641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05000"/>
              </a:lnSpc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本课三首诗歌都是在叙述之中饰以精彩的细节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有些还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别具匠心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。试着结合诗歌内容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可以从以下选题中任选一则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做简要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分析</a:t>
            </a:r>
            <a:r>
              <a:rPr 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sz="3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92175" y="3298825"/>
            <a:ext cx="10632440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①《石壕吏》中杜甫基本是用“听觉”在描述整个过程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从诗歌开头官吏捉人时“未见其人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先闻其声”的描写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到老妇声泪俱下、无奈悲苦的倾诉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最后到“夜久语声绝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如闻泣幽咽”的静默无言、凄惨悲切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用声音呈现出现实的恶劣无奈与诗人内心极度的悲哀。</a:t>
            </a:r>
            <a:endParaRPr lang="zh-CN" altLang="en-US" sz="3200" b="1">
              <a:solidFill>
                <a:srgbClr val="FF0000"/>
              </a:solidFill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</a:endParaRPr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 descr="中国教育出版网"/>
          <p:cNvSpPr/>
          <p:nvPr/>
        </p:nvSpPr>
        <p:spPr>
          <a:xfrm>
            <a:off x="2463800" y="2944813"/>
            <a:ext cx="7251700" cy="622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300" b="1" dirty="0">
                <a:solidFill>
                  <a:srgbClr val="0C9337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endParaRPr lang="zh-CN" altLang="en-US" sz="2300" b="1" dirty="0">
              <a:solidFill>
                <a:srgbClr val="0C9337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46455" y="1000125"/>
            <a:ext cx="10472420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②在杜诗中“秋风”吹破茅屋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吹茅过江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致使秋雨入屋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深夜难眠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更使诗人生起“广厦庇寒”“风雨不动安如山”的美好愿望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秋风是一切黑暗的主导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这一意象可以说贯穿了全诗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代表了黑暗的社会现实。</a:t>
            </a:r>
            <a:endParaRPr lang="zh-CN" altLang="en-US" sz="3200" b="1">
              <a:solidFill>
                <a:srgbClr val="FF0000"/>
              </a:solidFill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46455" y="3505835"/>
            <a:ext cx="10472420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③在《卖炭翁》中“十指黑”的卖炭翁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“黄衣”“白衫”的太监</a:t>
            </a:r>
            <a:r>
              <a:rPr lang="zh-CN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及其爪牙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“充炭直”的“半匹红纱”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颜色非常丰富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也形成强烈的冲突对比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从感情基调上加深了卖炭翁的悲剧形象和太监作威作福的丑恶嘴脸</a:t>
            </a:r>
            <a:r>
              <a:rPr lang="zh-CN" alt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。</a:t>
            </a:r>
            <a:endParaRPr lang="zh-CN" altLang="en-US" sz="3200" b="1">
              <a:solidFill>
                <a:srgbClr val="FF0000"/>
              </a:solidFill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3700145" y="1465580"/>
            <a:ext cx="7988935" cy="425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en-US" sz="32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白居易</a:t>
            </a:r>
            <a:r>
              <a:rPr lang="zh-CN" altLang="zh-CN" sz="3200" b="1" dirty="0">
                <a:solidFill>
                  <a:srgbClr val="000000"/>
                </a:solidFill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字</a:t>
            </a:r>
            <a:r>
              <a:rPr lang="zh-CN" altLang="en-US" sz="3200" b="1" u="sng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乐天</a:t>
            </a:r>
            <a:r>
              <a:rPr lang="zh-CN" altLang="zh-CN" sz="3200" b="1" dirty="0">
                <a:solidFill>
                  <a:srgbClr val="000000"/>
                </a:solidFill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号</a:t>
            </a:r>
            <a:r>
              <a:rPr lang="zh-CN" altLang="en-US" sz="3200" b="1" u="sng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香山居士</a:t>
            </a:r>
            <a:r>
              <a:rPr lang="zh-CN" altLang="zh-CN" sz="3200" b="1" dirty="0">
                <a:solidFill>
                  <a:srgbClr val="000000"/>
                </a:solidFill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唐代现实主义诗人。他与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元稹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共同倡导</a:t>
            </a:r>
            <a:r>
              <a:rPr lang="zh-CN" altLang="en-US" sz="3200" b="1" u="sng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新乐府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运动</a:t>
            </a:r>
            <a:r>
              <a:rPr lang="zh-CN" altLang="zh-CN" sz="3200" b="1" dirty="0">
                <a:solidFill>
                  <a:srgbClr val="000000"/>
                </a:solidFill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世称</a:t>
            </a:r>
            <a:r>
              <a:rPr lang="zh-CN" altLang="en-US" sz="3200" b="1">
                <a:latin typeface="SimSun-ExtB" panose="02010609060101010101" charset="-122"/>
                <a:ea typeface="SimSun-ExtB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元白</a:t>
            </a:r>
            <a:r>
              <a:rPr lang="zh-CN" altLang="en-US" sz="3200" b="1">
                <a:latin typeface="SimSun-ExtB" panose="02010609060101010101" charset="-122"/>
                <a:ea typeface="SimSun-ExtB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与</a:t>
            </a:r>
            <a:r>
              <a:rPr lang="zh-CN" altLang="en-US" sz="3200" b="1" u="sng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刘禹锡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并称</a:t>
            </a:r>
            <a:r>
              <a:rPr lang="zh-CN" altLang="en-US" sz="3200" b="1">
                <a:latin typeface="SimSun-ExtB" panose="02010609060101010101" charset="-122"/>
                <a:ea typeface="SimSun-ExtB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刘白</a:t>
            </a:r>
            <a:r>
              <a:rPr lang="zh-CN" altLang="en-US" sz="3200" b="1">
                <a:latin typeface="SimSun-ExtB" panose="02010609060101010101" charset="-122"/>
                <a:ea typeface="SimSun-ExtB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en-US" altLang="zh-CN" sz="32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    其诗歌题材广泛</a:t>
            </a:r>
            <a:r>
              <a:rPr lang="zh-CN" altLang="zh-CN" sz="3200" b="1" dirty="0">
                <a:solidFill>
                  <a:srgbClr val="000000"/>
                </a:solidFill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形式多样</a:t>
            </a:r>
            <a:r>
              <a:rPr lang="zh-CN" altLang="zh-CN" sz="3200" b="1" dirty="0">
                <a:solidFill>
                  <a:srgbClr val="000000"/>
                </a:solidFill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语言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平易通俗</a:t>
            </a:r>
            <a:r>
              <a:rPr lang="zh-CN" altLang="zh-CN" sz="3200" b="1" dirty="0">
                <a:solidFill>
                  <a:srgbClr val="000000"/>
                </a:solidFill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有</a:t>
            </a:r>
            <a:r>
              <a:rPr lang="zh-CN" altLang="en-US" sz="3200" b="1">
                <a:latin typeface="SimSun-ExtB" panose="02010609060101010101" charset="-122"/>
                <a:ea typeface="SimSun-ExtB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诗魔</a:t>
            </a:r>
            <a:r>
              <a:rPr lang="zh-CN" altLang="en-US" sz="3200" b="1">
                <a:latin typeface="SimSun-ExtB" panose="02010609060101010101" charset="-122"/>
                <a:ea typeface="SimSun-ExtB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之称。有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《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白氏长庆集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》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传世</a:t>
            </a:r>
            <a:r>
              <a:rPr lang="zh-CN" altLang="zh-CN" sz="3200" b="1" dirty="0">
                <a:solidFill>
                  <a:srgbClr val="000000"/>
                </a:solidFill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代表诗作有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《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卖炭翁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》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《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长恨歌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》《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琵琶行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》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等。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" name="图片 1" descr="中国教育出版网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318895"/>
            <a:ext cx="2887345" cy="4257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37889" name="矩形 22534"/>
          <p:cNvSpPr/>
          <p:nvPr/>
        </p:nvSpPr>
        <p:spPr>
          <a:xfrm>
            <a:off x="4337051" y="1399117"/>
            <a:ext cx="309880" cy="66611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en-US" altLang="zh-CN" sz="3735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7890" name="标题 8193"/>
          <p:cNvSpPr>
            <a:spLocks noGrp="1"/>
          </p:cNvSpPr>
          <p:nvPr/>
        </p:nvSpPr>
        <p:spPr>
          <a:xfrm>
            <a:off x="611717" y="243417"/>
            <a:ext cx="2840567" cy="11557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eaLnBrk="0" hangingPunct="0">
              <a:lnSpc>
                <a:spcPct val="90000"/>
              </a:lnSpc>
            </a:pPr>
            <a:endParaRPr lang="zh-CN" altLang="en-US" sz="36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891" name="标题 8193"/>
          <p:cNvSpPr>
            <a:spLocks noGrp="1"/>
          </p:cNvSpPr>
          <p:nvPr/>
        </p:nvSpPr>
        <p:spPr>
          <a:xfrm>
            <a:off x="499957" y="1012826"/>
            <a:ext cx="2393949" cy="764116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eaLnBrk="0" hangingPunct="0"/>
            <a:r>
              <a:rPr lang="zh-CN" altLang="en-US" sz="4000" dirty="0">
                <a:latin typeface="黑体" panose="02010609060101010101" charset="-122"/>
                <a:ea typeface="黑体" panose="02010609060101010101" charset="-122"/>
              </a:rPr>
              <a:t>读准字音</a:t>
            </a:r>
            <a:endParaRPr lang="zh-CN" altLang="en-US" sz="40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7893" name="文本框 41"/>
          <p:cNvSpPr txBox="1"/>
          <p:nvPr>
            <p:custDataLst>
              <p:tags r:id="rId1"/>
            </p:custDataLst>
          </p:nvPr>
        </p:nvSpPr>
        <p:spPr>
          <a:xfrm>
            <a:off x="384810" y="1925320"/>
            <a:ext cx="11583670" cy="3274695"/>
          </a:xfrm>
          <a:prstGeom prst="rect">
            <a:avLst/>
          </a:prstGeom>
          <a:noFill/>
          <a:ln w="12700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15000"/>
              </a:lnSpc>
            </a:pPr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石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壕吏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)(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 </a:t>
            </a:r>
            <a:r>
              <a:rPr altLang="zh-CN" sz="3600" b="1">
                <a:solidFill>
                  <a:srgbClr val="FF0000"/>
                </a:solidFill>
                <a:ea typeface="宋体" panose="02010600030101010101" pitchFamily="2" charset="-122"/>
                <a:sym typeface="宋体" panose="02010600030101010101" pitchFamily="2" charset="-122"/>
              </a:rPr>
              <a:t>邺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 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逾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endParaRPr lang="en-US" altLang="zh-CN" sz="3600" b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15000"/>
              </a:lnSpc>
            </a:pPr>
            <a:r>
              <a:rPr lang="zh-CN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戍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</a:t>
            </a:r>
            <a:r>
              <a:rPr lang="zh-CN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妪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       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幽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咽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伐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薪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</a:t>
            </a:r>
            <a:endParaRPr lang="en-US" altLang="zh-CN" sz="3600" b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15000"/>
              </a:lnSpc>
            </a:pPr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两</a:t>
            </a:r>
            <a:r>
              <a:rPr lang="zh-CN" altLang="zh-CN" sz="3600" b="1">
                <a:solidFill>
                  <a:srgbClr val="FF0000"/>
                </a:solidFill>
                <a:ea typeface="宋体" panose="02010600030101010101" pitchFamily="2" charset="-122"/>
                <a:sym typeface="宋体" panose="02010600030101010101" pitchFamily="2" charset="-122"/>
              </a:rPr>
              <a:t>鬓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</a:t>
            </a:r>
            <a:r>
              <a:rPr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辗</a:t>
            </a:r>
            <a:r>
              <a:rPr 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冰</a:t>
            </a:r>
            <a:r>
              <a:rPr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辙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)(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口称</a:t>
            </a:r>
            <a:r>
              <a:rPr sz="3600" b="1">
                <a:solidFill>
                  <a:srgbClr val="FF0000"/>
                </a:solidFill>
                <a:ea typeface="宋体" panose="02010600030101010101" pitchFamily="2" charset="-122"/>
                <a:sym typeface="宋体" panose="02010600030101010101" pitchFamily="2" charset="-122"/>
              </a:rPr>
              <a:t>敕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endParaRPr lang="en-US" altLang="zh-CN" sz="3600">
              <a:latin typeface="方正楷体_GBK" charset="0"/>
              <a:ea typeface="微软雅黑" panose="020B0503020204020204" charset="-122"/>
              <a:sym typeface="微软雅黑" panose="020B0503020204020204" charset="-122"/>
            </a:endParaRPr>
          </a:p>
          <a:p>
            <a:pPr>
              <a:lnSpc>
                <a:spcPct val="115000"/>
              </a:lnSpc>
            </a:pPr>
            <a:r>
              <a:rPr lang="zh-CN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一丈</a:t>
            </a:r>
            <a:r>
              <a:rPr 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绫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</a:t>
            </a:r>
            <a:r>
              <a:rPr lang="en-US" altLang="zh-CN" sz="3600" b="1">
                <a:solidFill>
                  <a:srgbClr val="FF0000"/>
                </a:solidFill>
                <a:ea typeface="宋体" panose="02010600030101010101" pitchFamily="2" charset="-122"/>
                <a:sym typeface="宋体" panose="02010600030101010101" pitchFamily="2" charset="-122"/>
              </a:rPr>
              <a:t>叱</a:t>
            </a:r>
            <a:r>
              <a:rPr lang="zh-CN" altLang="en-US" sz="3600" b="1">
                <a:ea typeface="宋体" panose="02010600030101010101" pitchFamily="2" charset="-122"/>
                <a:sym typeface="宋体" panose="02010600030101010101" pitchFamily="2" charset="-122"/>
              </a:rPr>
              <a:t>牛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三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重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茅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zh-CN" altLang="en-US" sz="36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挂</a:t>
            </a:r>
            <a:r>
              <a:rPr lang="zh-CN" altLang="en-US" sz="36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罥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</a:t>
            </a:r>
            <a:endParaRPr lang="en-US" altLang="zh-CN" sz="3600" b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15000"/>
              </a:lnSpc>
            </a:pPr>
            <a:r>
              <a:rPr lang="en-US" altLang="zh-CN" sz="3600" b="1">
                <a:ea typeface="宋体" panose="02010600030101010101" pitchFamily="2" charset="-122"/>
                <a:sym typeface="宋体" panose="02010600030101010101" pitchFamily="2" charset="-122"/>
              </a:rPr>
              <a:t>塘</a:t>
            </a:r>
            <a:r>
              <a:rPr lang="en-US" altLang="zh-CN" sz="3600" b="1">
                <a:solidFill>
                  <a:srgbClr val="FF0000"/>
                </a:solidFill>
                <a:ea typeface="宋体" panose="02010600030101010101" pitchFamily="2" charset="-122"/>
                <a:sym typeface="宋体" panose="02010600030101010101" pitchFamily="2" charset="-122"/>
              </a:rPr>
              <a:t>坳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zh-CN" sz="36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 </a:t>
            </a:r>
            <a:r>
              <a:rPr lang="en-US" altLang="zh-CN" sz="36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大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庇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    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突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兀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endParaRPr lang="zh-CN" altLang="en-US" sz="3600">
              <a:latin typeface="宋体" panose="02010600030101010101" pitchFamily="2" charset="-122"/>
              <a:ea typeface="宋体" panose="02010600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808355" y="1870075"/>
            <a:ext cx="11160125" cy="32321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FontTx/>
            </a:pP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3735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 </a:t>
            </a:r>
            <a:r>
              <a:rPr lang="en-US" altLang="zh-CN" sz="3600">
                <a:solidFill>
                  <a:srgbClr val="FF0000"/>
                </a:solidFill>
                <a:ea typeface="宋体" panose="02010600030101010101" pitchFamily="2" charset="-122"/>
                <a:sym typeface="宋体" panose="02010600030101010101" pitchFamily="2" charset="-122"/>
              </a:rPr>
              <a:t>h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á</a:t>
            </a:r>
            <a:r>
              <a:rPr lang="en-US" altLang="zh-CN" sz="3600">
                <a:solidFill>
                  <a:srgbClr val="FF0000"/>
                </a:solidFill>
                <a:ea typeface="宋体" panose="02010600030101010101" pitchFamily="2" charset="-122"/>
                <a:sym typeface="宋体" panose="02010600030101010101" pitchFamily="2" charset="-122"/>
              </a:rPr>
              <a:t>o</a:t>
            </a: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l</a:t>
            </a:r>
            <a:r>
              <a:rPr lang="zh-CN" altLang="zh-CN" sz="3600">
                <a:solidFill>
                  <a:srgbClr val="FF0000"/>
                </a:solidFill>
                <a:latin typeface="+mj-lt"/>
                <a:ea typeface="宋体" panose="02010600030101010101" pitchFamily="2" charset="-122"/>
                <a:cs typeface="+mj-lt"/>
                <a:sym typeface="+mn-ea"/>
              </a:rPr>
              <a:t>ì</a:t>
            </a: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               yè                    yú</a:t>
            </a:r>
            <a:endParaRPr lang="en-US" altLang="zh-CN" sz="36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FontTx/>
            </a:pPr>
            <a:r>
              <a:rPr lang="en-US" altLang="zh-CN" sz="3600">
                <a:solidFill>
                  <a:srgbClr val="FF0000"/>
                </a:solidFill>
                <a:ea typeface="宋体" panose="02010600030101010101" pitchFamily="2" charset="-122"/>
                <a:sym typeface="宋体" panose="02010600030101010101" pitchFamily="2" charset="-122"/>
              </a:rPr>
              <a:t>  shù</a:t>
            </a: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         yù                     yè                    xīn            </a:t>
            </a:r>
            <a:endParaRPr lang="en-US" altLang="zh-CN" sz="36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FontTx/>
            </a:pP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</a:t>
            </a:r>
            <a:r>
              <a:rPr lang="zh-CN" altLang="zh-CN" sz="3600">
                <a:solidFill>
                  <a:srgbClr val="FF0000"/>
                </a:solidFill>
                <a:latin typeface="+mj-lt"/>
                <a:ea typeface="宋体" panose="02010600030101010101" pitchFamily="2" charset="-122"/>
                <a:cs typeface="+mj-lt"/>
                <a:sym typeface="+mn-ea"/>
              </a:rPr>
              <a:t>bìn</a:t>
            </a: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                  </a:t>
            </a:r>
            <a:r>
              <a:rPr lang="en-US" altLang="zh-CN" sz="3600" dirty="0" err="1" smtClean="0">
                <a:solidFill>
                  <a:srgbClr val="FF3300"/>
                </a:solidFill>
                <a:latin typeface="Arial" panose="020B0604020202020204" pitchFamily="34" charset="0"/>
                <a:sym typeface="+mn-ea"/>
              </a:rPr>
              <a:t>ni</a:t>
            </a:r>
            <a:r>
              <a:rPr lang="en-US" altLang="zh-CN" sz="3600" b="1" dirty="0" err="1" smtClean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ǎ</a:t>
            </a:r>
            <a:r>
              <a:rPr lang="en-US" altLang="zh-CN" sz="3600" dirty="0" err="1" smtClean="0">
                <a:solidFill>
                  <a:srgbClr val="FF3300"/>
                </a:solidFill>
                <a:latin typeface="Arial" panose="020B0604020202020204" pitchFamily="34" charset="0"/>
                <a:sym typeface="+mn-ea"/>
              </a:rPr>
              <a:t>n   zhé                       chì</a:t>
            </a:r>
            <a:endParaRPr lang="en-US" altLang="zh-CN" sz="3600" dirty="0" err="1" smtClean="0">
              <a:solidFill>
                <a:srgbClr val="FF3300"/>
              </a:solidFill>
              <a:latin typeface="Arial" panose="020B0604020202020204" pitchFamily="34" charset="0"/>
              <a:sym typeface="+mn-ea"/>
            </a:endParaRP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FontTx/>
            </a:pPr>
            <a:r>
              <a:rPr lang="en-US" altLang="zh-CN" sz="3600" dirty="0" err="1" smtClean="0">
                <a:solidFill>
                  <a:srgbClr val="FF3300"/>
                </a:solidFill>
                <a:latin typeface="Arial" panose="020B0604020202020204" pitchFamily="34" charset="0"/>
                <a:sym typeface="+mn-ea"/>
              </a:rPr>
              <a:t>          líng                  chì                </a:t>
            </a: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3735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chóng            ju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à</a:t>
            </a: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n</a:t>
            </a:r>
            <a:endParaRPr lang="en-US" altLang="zh-CN" sz="36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FontTx/>
            </a:pP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à</a:t>
            </a: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o</a:t>
            </a:r>
            <a:r>
              <a:rPr lang="en-US" altLang="zh-CN" sz="3735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                </a:t>
            </a: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bì                 wù</a:t>
            </a:r>
            <a:r>
              <a:rPr lang="en-US" altLang="zh-CN" sz="3735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</a:t>
            </a:r>
            <a:r>
              <a:rPr lang="en-US" altLang="zh-CN" sz="3735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                   </a:t>
            </a:r>
            <a:endParaRPr lang="en-US" altLang="zh-CN" sz="3735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10000"/>
              </a:lnSpc>
              <a:buClrTx/>
              <a:buFontTx/>
            </a:pP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</a:t>
            </a:r>
            <a:endParaRPr lang="en-US" altLang="zh-CN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标题 8193"/>
          <p:cNvSpPr>
            <a:spLocks noGrp="1"/>
          </p:cNvSpPr>
          <p:nvPr/>
        </p:nvSpPr>
        <p:spPr>
          <a:xfrm>
            <a:off x="574040" y="798830"/>
            <a:ext cx="2913380" cy="76390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eaLnBrk="0" hangingPunct="0"/>
            <a:r>
              <a:rPr lang="zh-CN" altLang="en-US" sz="4000" dirty="0">
                <a:latin typeface="黑体" panose="02010609060101010101" charset="-122"/>
                <a:ea typeface="黑体" panose="02010609060101010101" charset="-122"/>
              </a:rPr>
              <a:t>学习古体诗</a:t>
            </a:r>
            <a:endParaRPr lang="zh-CN" altLang="en-US" sz="40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31240" y="1776730"/>
            <a:ext cx="10174605" cy="40309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结合三首诗歌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在下面的横线上填写相应内容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并按要求反复吟诵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体会古体诗在句式、用韵等方面的特点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⑴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古体诗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又称古诗、古风。多数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通篇是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五言或七言句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也有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以五言句或七言句为主而杂有长短句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的。本课中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如《茅屋为秋风所破歌》中结尾的诗句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“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                         ”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SimSun-ExtB" panose="02010609060101010101" charset="-122"/>
                <a:ea typeface="SimSun-ExtB" panose="02010609060101010101" charset="-122"/>
                <a:sym typeface="宋体" panose="02010600030101010101" pitchFamily="2" charset="-122"/>
              </a:rPr>
              <a:t>再如《卖炭翁》第二节中的诗句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“                            ”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都是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长短相杂的。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" name="Text Box 4"/>
          <p:cNvSpPr txBox="1"/>
          <p:nvPr/>
        </p:nvSpPr>
        <p:spPr>
          <a:xfrm>
            <a:off x="1090930" y="3714115"/>
            <a:ext cx="10114915" cy="11245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5000"/>
              </a:lnSpc>
            </a:pPr>
            <a:r>
              <a:rPr lang="en-US" altLang="zh-CN" sz="3200" b="1">
                <a:solidFill>
                  <a:srgbClr val="050AD9"/>
                </a:solidFill>
                <a:latin typeface="楷体_GB2312" pitchFamily="49" charset="-122"/>
                <a:ea typeface="楷体_GB2312" pitchFamily="49" charset="-122"/>
              </a:rPr>
              <a:t>                                  </a:t>
            </a:r>
            <a:r>
              <a:rPr sz="3200" b="1">
                <a:solidFill>
                  <a:srgbClr val="050AD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呜呼</a:t>
            </a:r>
            <a:r>
              <a:rPr lang="zh-CN" sz="3200" b="1">
                <a:solidFill>
                  <a:srgbClr val="050AD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！</a:t>
            </a:r>
            <a:r>
              <a:rPr sz="3200" b="1">
                <a:solidFill>
                  <a:srgbClr val="050AD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何时眼前突兀见此屋</a:t>
            </a:r>
            <a:r>
              <a:rPr lang="en-US" altLang="zh-CN" sz="3200" b="1">
                <a:solidFill>
                  <a:srgbClr val="050AD9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050AD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吾庐独破受冻死亦足</a:t>
            </a:r>
            <a:r>
              <a:rPr lang="en-US" sz="3200" b="1">
                <a:solidFill>
                  <a:srgbClr val="050AD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32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Text Box 4"/>
          <p:cNvSpPr txBox="1"/>
          <p:nvPr/>
        </p:nvSpPr>
        <p:spPr>
          <a:xfrm>
            <a:off x="3949700" y="4707890"/>
            <a:ext cx="5808980" cy="6076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5000"/>
              </a:lnSpc>
            </a:pPr>
            <a:r>
              <a:rPr altLang="zh-CN" sz="3200" b="1">
                <a:solidFill>
                  <a:srgbClr val="050AD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一车炭</a:t>
            </a:r>
            <a:r>
              <a:rPr lang="en-US" altLang="zh-CN" sz="3200" b="1">
                <a:solidFill>
                  <a:srgbClr val="050AD9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altLang="zh-CN" sz="3200" b="1">
                <a:solidFill>
                  <a:srgbClr val="050AD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千余斤</a:t>
            </a:r>
            <a:r>
              <a:rPr lang="en-US" altLang="zh-CN" sz="3200" b="1">
                <a:solidFill>
                  <a:srgbClr val="050AD9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altLang="zh-CN" sz="3200" b="1">
                <a:solidFill>
                  <a:srgbClr val="050AD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宫使驱将惜不得</a:t>
            </a:r>
            <a:r>
              <a:rPr lang="zh-CN" altLang="en-US" sz="32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3200">
                <a:latin typeface="楷体_GB2312" pitchFamily="49" charset="-122"/>
                <a:ea typeface="楷体_GB2312" pitchFamily="49" charset="-122"/>
              </a:rPr>
              <a:t>　</a:t>
            </a:r>
            <a:endParaRPr lang="zh-CN" altLang="en-US" sz="320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374650" y="483235"/>
            <a:ext cx="11485245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⑵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古体诗在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平仄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上没有严格的规定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体现出自由的抑扬韵律；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用韵</a:t>
            </a:r>
            <a:r>
              <a: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也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比较自由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可以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一韵到底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也可以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中间换韵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。比如《石壕吏》的韵脚就随着思想内容而转换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尤其是中间的十三句诗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多次换韵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体现内容上的多次转折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暗示石壕吏的步步逼问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突显老妇的走投无路；又如《茅屋为秋风所破歌》的第一段属于一韵到底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押“ao”韵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韵脚有“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”“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”“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”“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  ”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等字。而到第三段就经历了由“e”韵到“ie”韵再回到“e”韵的换韵过程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韵脚由“色”“黑”到“铁”“裂”再回到“彻”。请你反复诵读《卖炭翁》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找到一两处押韵或换韵的诗句并写下来：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9393" name="Rectangle 3"/>
          <p:cNvSpPr/>
          <p:nvPr/>
        </p:nvSpPr>
        <p:spPr>
          <a:xfrm>
            <a:off x="374650" y="6737985"/>
            <a:ext cx="10207625" cy="472948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          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Text Box 4"/>
          <p:cNvSpPr txBox="1"/>
          <p:nvPr/>
        </p:nvSpPr>
        <p:spPr>
          <a:xfrm>
            <a:off x="3563620" y="2895600"/>
            <a:ext cx="6111875" cy="6076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5000"/>
              </a:lnSpc>
            </a:pPr>
            <a:r>
              <a:rPr lang="en-US" sz="3200" b="1">
                <a:solidFill>
                  <a:srgbClr val="050AD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altLang="zh-CN" sz="3200" b="1">
                <a:solidFill>
                  <a:srgbClr val="050AD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号 </a:t>
            </a:r>
            <a:r>
              <a:rPr lang="en-US" sz="3200" b="1">
                <a:solidFill>
                  <a:srgbClr val="050AD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altLang="zh-CN" sz="3200" b="1">
                <a:solidFill>
                  <a:srgbClr val="050AD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茅</a:t>
            </a:r>
            <a:r>
              <a:rPr altLang="zh-CN" sz="3200" b="1">
                <a:solidFill>
                  <a:srgbClr val="050AD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sz="3200" b="1">
                <a:solidFill>
                  <a:srgbClr val="050AD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altLang="zh-CN" sz="3200" b="1">
                <a:solidFill>
                  <a:srgbClr val="050AD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郊</a:t>
            </a:r>
            <a:r>
              <a:rPr altLang="zh-CN" sz="3200" b="1">
                <a:solidFill>
                  <a:srgbClr val="050AD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sz="3200" b="1">
                <a:solidFill>
                  <a:srgbClr val="050AD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altLang="zh-CN" sz="3200" b="1">
                <a:solidFill>
                  <a:srgbClr val="050AD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梢</a:t>
            </a:r>
            <a:r>
              <a:rPr altLang="zh-CN" sz="3200" b="1">
                <a:solidFill>
                  <a:srgbClr val="050AD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sz="3200" b="1">
                <a:solidFill>
                  <a:srgbClr val="050AD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altLang="zh-CN" sz="3200" b="1">
                <a:solidFill>
                  <a:srgbClr val="050AD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坳</a:t>
            </a:r>
            <a:r>
              <a:rPr lang="zh-CN" altLang="en-US" sz="32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3200">
                <a:latin typeface="楷体_GB2312" pitchFamily="49" charset="-122"/>
                <a:ea typeface="楷体_GB2312" pitchFamily="49" charset="-122"/>
              </a:rPr>
              <a:t>　</a:t>
            </a:r>
            <a:endParaRPr lang="zh-CN" altLang="en-US" sz="320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" name="Text Box 4"/>
          <p:cNvSpPr txBox="1"/>
          <p:nvPr/>
        </p:nvSpPr>
        <p:spPr>
          <a:xfrm>
            <a:off x="506095" y="4914900"/>
            <a:ext cx="6479540" cy="6076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5000"/>
              </a:lnSpc>
            </a:pPr>
            <a:r>
              <a:rPr lang="zh-CN" altLang="zh-CN" sz="3200" b="1">
                <a:solidFill>
                  <a:srgbClr val="050AD9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可怜身上衣正单，心忧炭贱愿天寒</a:t>
            </a:r>
            <a:r>
              <a:rPr lang="zh-CN" altLang="en-US" sz="32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3200">
                <a:latin typeface="楷体_GB2312" pitchFamily="49" charset="-122"/>
                <a:ea typeface="楷体_GB2312" pitchFamily="49" charset="-122"/>
              </a:rPr>
              <a:t>　</a:t>
            </a:r>
            <a:endParaRPr lang="zh-CN" altLang="en-US" sz="320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" name="Text Box 4"/>
          <p:cNvSpPr txBox="1"/>
          <p:nvPr/>
        </p:nvSpPr>
        <p:spPr>
          <a:xfrm>
            <a:off x="506095" y="5522595"/>
            <a:ext cx="11297920" cy="6076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5000"/>
              </a:lnSpc>
            </a:pPr>
            <a:r>
              <a:rPr lang="zh-CN" altLang="zh-CN" sz="3200" b="1">
                <a:solidFill>
                  <a:srgbClr val="050AD9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满面尘灰烟火色，两鬓苍苍十指黑。</a:t>
            </a:r>
            <a:r>
              <a:rPr lang="zh-CN" altLang="zh-CN" sz="3200" b="1">
                <a:solidFill>
                  <a:srgbClr val="050AD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r>
              <a:rPr lang="zh-CN" altLang="zh-CN" sz="3200" b="1">
                <a:solidFill>
                  <a:srgbClr val="050AD9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晓驾炭车辗冰辙</a:t>
            </a:r>
            <a:r>
              <a:rPr lang="zh-CN" altLang="en-US" sz="32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3200">
                <a:latin typeface="楷体_GB2312" pitchFamily="49" charset="-122"/>
                <a:ea typeface="楷体_GB2312" pitchFamily="49" charset="-122"/>
              </a:rPr>
              <a:t>　</a:t>
            </a:r>
            <a:endParaRPr lang="zh-CN" altLang="en-US" sz="320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bldLvl="0"/>
      <p:bldP spid="11" grpId="0" bldLvl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59393" name="Rectangle 3"/>
          <p:cNvSpPr/>
          <p:nvPr/>
        </p:nvSpPr>
        <p:spPr>
          <a:xfrm>
            <a:off x="374650" y="6737985"/>
            <a:ext cx="10207625" cy="472948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          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7891" name="标题 8193"/>
          <p:cNvSpPr>
            <a:spLocks noGrp="1"/>
          </p:cNvSpPr>
          <p:nvPr/>
        </p:nvSpPr>
        <p:spPr>
          <a:xfrm>
            <a:off x="506095" y="426085"/>
            <a:ext cx="3294380" cy="76390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eaLnBrk="0" hangingPunct="0"/>
            <a:r>
              <a:rPr lang="zh-CN" altLang="en-US" sz="4000" dirty="0">
                <a:latin typeface="黑体" panose="02010609060101010101" charset="-122"/>
                <a:ea typeface="黑体" panose="02010609060101010101" charset="-122"/>
              </a:rPr>
              <a:t>了解写作背景</a:t>
            </a:r>
            <a:endParaRPr lang="zh-CN" altLang="en-US" sz="40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083" name="Text Box 18"/>
          <p:cNvSpPr txBox="1">
            <a:spLocks noChangeArrowheads="1"/>
          </p:cNvSpPr>
          <p:nvPr/>
        </p:nvSpPr>
        <p:spPr bwMode="auto">
          <a:xfrm>
            <a:off x="751205" y="1395730"/>
            <a:ext cx="10180320" cy="1641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05000"/>
              </a:lnSpc>
            </a:pPr>
            <a:r>
              <a:rPr 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诵读诗歌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结合注释初步读懂《茅屋为秋风所破歌》、《卖炭翁》这两首诗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摘录原文或注释中最能反映社会现实的一两处字词或句子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做简要的分析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Text Box 4"/>
          <p:cNvSpPr txBox="1"/>
          <p:nvPr/>
        </p:nvSpPr>
        <p:spPr>
          <a:xfrm>
            <a:off x="835025" y="3143250"/>
            <a:ext cx="10245090" cy="16414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5000"/>
              </a:lnSpc>
            </a:pPr>
            <a:r>
              <a:rPr lang="en-US" altLang="zh-CN" sz="3200" b="1">
                <a:solidFill>
                  <a:srgbClr val="050AD9"/>
                </a:solidFill>
                <a:ea typeface="宋体" panose="02010600030101010101" pitchFamily="2" charset="-122"/>
                <a:cs typeface="+mn-lt"/>
              </a:rPr>
              <a:t>“</a:t>
            </a:r>
            <a:r>
              <a:rPr lang="zh-CN" altLang="zh-CN" sz="3200" b="1">
                <a:solidFill>
                  <a:srgbClr val="050AD9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丧乱</a:t>
            </a:r>
            <a:r>
              <a:rPr lang="zh-CN" altLang="zh-CN" sz="3200" b="1">
                <a:solidFill>
                  <a:srgbClr val="050AD9"/>
                </a:solidFill>
                <a:latin typeface="SimSun-ExtB" panose="02010609060101010101" charset="-122"/>
                <a:ea typeface="SimSun-ExtB" panose="02010609060101010101" charset="-122"/>
                <a:cs typeface="Arial" panose="020B0604020202020204" pitchFamily="34" charset="0"/>
              </a:rPr>
              <a:t>”</a:t>
            </a:r>
            <a:r>
              <a:rPr lang="zh-CN" altLang="zh-CN" sz="3200" b="1">
                <a:solidFill>
                  <a:srgbClr val="050AD9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指战乱</a:t>
            </a:r>
            <a:r>
              <a:rPr lang="en-US" altLang="zh-CN" sz="3200" b="1">
                <a:solidFill>
                  <a:srgbClr val="050AD9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3200" b="1">
                <a:solidFill>
                  <a:srgbClr val="050AD9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也就是安史之乱</a:t>
            </a:r>
            <a:r>
              <a:rPr lang="en-US" altLang="zh-CN" sz="3200" b="1">
                <a:solidFill>
                  <a:srgbClr val="050AD9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3200" b="1">
                <a:solidFill>
                  <a:srgbClr val="050AD9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这里写诗人自己在战乱后就长期失眠</a:t>
            </a:r>
            <a:r>
              <a:rPr lang="en-US" altLang="zh-CN" sz="3200" b="1">
                <a:solidFill>
                  <a:srgbClr val="050AD9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3200" b="1">
                <a:solidFill>
                  <a:srgbClr val="050AD9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表现杜甫的忧国忧民。</a:t>
            </a:r>
            <a:r>
              <a:rPr lang="zh-CN" altLang="zh-CN" sz="3200" b="1">
                <a:solidFill>
                  <a:srgbClr val="050AD9"/>
                </a:solidFill>
                <a:latin typeface="SimSun-ExtB" panose="02010609060101010101" charset="-122"/>
                <a:ea typeface="SimSun-ExtB" panose="02010609060101010101" charset="-122"/>
              </a:rPr>
              <a:t>“</a:t>
            </a:r>
            <a:r>
              <a:rPr lang="zh-CN" altLang="zh-CN" sz="3200" b="1">
                <a:solidFill>
                  <a:srgbClr val="050AD9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天下寒士</a:t>
            </a:r>
            <a:r>
              <a:rPr lang="zh-CN" altLang="zh-CN" sz="3200" b="1">
                <a:solidFill>
                  <a:srgbClr val="050AD9"/>
                </a:solidFill>
                <a:latin typeface="SimSun-ExtB" panose="02010609060101010101" charset="-122"/>
                <a:ea typeface="SimSun-ExtB" panose="02010609060101010101" charset="-122"/>
              </a:rPr>
              <a:t>”</a:t>
            </a:r>
            <a:r>
              <a:rPr lang="zh-CN" altLang="zh-CN" sz="3200" b="1">
                <a:solidFill>
                  <a:srgbClr val="050AD9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是指天下贫寒的士人</a:t>
            </a:r>
            <a:r>
              <a:rPr lang="en-US" altLang="zh-CN" sz="3200" b="1">
                <a:solidFill>
                  <a:srgbClr val="050AD9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3200" b="1">
                <a:solidFill>
                  <a:srgbClr val="050AD9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也反映了当时民不聊生的社会现实。</a:t>
            </a:r>
            <a:r>
              <a:rPr lang="zh-CN" altLang="en-US" sz="32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3200">
                <a:latin typeface="楷体_GB2312" pitchFamily="49" charset="-122"/>
                <a:ea typeface="楷体_GB2312" pitchFamily="49" charset="-122"/>
              </a:rPr>
              <a:t>　</a:t>
            </a:r>
            <a:endParaRPr lang="zh-CN" altLang="en-US" sz="320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" name="Text Box 4"/>
          <p:cNvSpPr txBox="1"/>
          <p:nvPr/>
        </p:nvSpPr>
        <p:spPr>
          <a:xfrm>
            <a:off x="835025" y="4784725"/>
            <a:ext cx="10096500" cy="11245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5000"/>
              </a:lnSpc>
            </a:pPr>
            <a:r>
              <a:rPr lang="zh-CN" altLang="zh-CN" sz="3200" b="1">
                <a:solidFill>
                  <a:srgbClr val="050AD9"/>
                </a:solidFill>
                <a:latin typeface="SimSun-ExtB" panose="02010609060101010101" charset="-122"/>
                <a:ea typeface="SimSun-ExtB" panose="02010609060101010101" charset="-122"/>
              </a:rPr>
              <a:t>“</a:t>
            </a:r>
            <a:r>
              <a:rPr lang="zh-CN" altLang="zh-CN" sz="3200" b="1">
                <a:solidFill>
                  <a:srgbClr val="050AD9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何所营</a:t>
            </a:r>
            <a:r>
              <a:rPr lang="zh-CN" altLang="zh-CN" sz="3200" b="1">
                <a:solidFill>
                  <a:srgbClr val="050AD9"/>
                </a:solidFill>
                <a:latin typeface="SimSun-ExtB" panose="02010609060101010101" charset="-122"/>
                <a:ea typeface="SimSun-ExtB" panose="02010609060101010101" charset="-122"/>
              </a:rPr>
              <a:t>”“</a:t>
            </a:r>
            <a:r>
              <a:rPr lang="zh-CN" altLang="zh-CN" sz="3200" b="1">
                <a:solidFill>
                  <a:srgbClr val="050AD9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牛困人饥</a:t>
            </a:r>
            <a:r>
              <a:rPr lang="zh-CN" altLang="zh-CN" sz="3200" b="1">
                <a:solidFill>
                  <a:srgbClr val="050AD9"/>
                </a:solidFill>
                <a:latin typeface="SimSun-ExtB" panose="02010609060101010101" charset="-122"/>
                <a:ea typeface="SimSun-ExtB" panose="02010609060101010101" charset="-122"/>
              </a:rPr>
              <a:t>”</a:t>
            </a:r>
            <a:r>
              <a:rPr lang="zh-CN" altLang="zh-CN" sz="3200" b="1">
                <a:solidFill>
                  <a:srgbClr val="050AD9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都写出了卖炭翁谋生的艰难和生存的不易。</a:t>
            </a:r>
            <a:r>
              <a:rPr lang="zh-CN" altLang="en-US" sz="32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3200">
                <a:latin typeface="楷体_GB2312" pitchFamily="49" charset="-122"/>
                <a:ea typeface="楷体_GB2312" pitchFamily="49" charset="-122"/>
              </a:rPr>
              <a:t>　</a:t>
            </a:r>
            <a:endParaRPr lang="zh-CN" altLang="en-US" sz="320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/>
      <p:bldP spid="2" grpId="0" bldLvl="0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commondata" val="eyJoZGlkIjoiZjVlYWFjNTU0ODE1MjZjNjNjMWM1YWI3MmQzYWVlNTgifQ==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187308"/>
  <p:tag name="KSO_WM_TEMPLATE_THUMBS_INDEX" val="1、2、3、6、8、10、11、12、15"/>
</p:tagLst>
</file>

<file path=ppt/tags/tag4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AS_UNIQUEID" val="682"/>
  <p:tag name="KSO_WM_BEAUTIFY_FLAG" val=""/>
</p:tagLst>
</file>

<file path=ppt/tags/tag7.xml><?xml version="1.0" encoding="utf-8"?>
<p:tagLst xmlns:p="http://schemas.openxmlformats.org/presentationml/2006/main">
  <p:tag name="AS_UNIQUEID" val="683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TABLE_ENDDRAG_ORIGIN_RECT" val="938*485"/>
  <p:tag name="TABLE_ENDDRAG_RECT" val="11*23*939*485"/>
</p:tagLst>
</file>

<file path=ppt/theme/theme1.xml><?xml version="1.0" encoding="utf-8"?>
<a:theme xmlns:a="http://schemas.openxmlformats.org/drawingml/2006/main" name="Office 主题​​">
  <a:themeElements>
    <a:clrScheme name="2019空白演示文档">
      <a:dk1>
        <a:srgbClr val="000000"/>
      </a:dk1>
      <a:lt1>
        <a:srgbClr val="FFFFFF"/>
      </a:lt1>
      <a:dk2>
        <a:srgbClr val="E6E4E4"/>
      </a:dk2>
      <a:lt2>
        <a:srgbClr val="FFFFFF"/>
      </a:lt2>
      <a:accent1>
        <a:srgbClr val="477DEA"/>
      </a:accent1>
      <a:accent2>
        <a:srgbClr val="9B9B9B"/>
      </a:accent2>
      <a:accent3>
        <a:srgbClr val="F3B745"/>
      </a:accent3>
      <a:accent4>
        <a:srgbClr val="477EE7"/>
      </a:accent4>
      <a:accent5>
        <a:srgbClr val="4BA151"/>
      </a:accent5>
      <a:accent6>
        <a:srgbClr val="E9403C"/>
      </a:accent6>
      <a:hlink>
        <a:srgbClr val="0563C1"/>
      </a:hlink>
      <a:folHlink>
        <a:srgbClr val="954D72"/>
      </a:folHlink>
    </a:clrScheme>
    <a:fontScheme name="2019空白演示文档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6534</Words>
  <Application>WPS 演示</Application>
  <PresentationFormat>自定义</PresentationFormat>
  <Paragraphs>547</Paragraphs>
  <Slides>42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58" baseType="lpstr">
      <vt:lpstr>Arial</vt:lpstr>
      <vt:lpstr>宋体</vt:lpstr>
      <vt:lpstr>Wingdings</vt:lpstr>
      <vt:lpstr>Calibri</vt:lpstr>
      <vt:lpstr>微软雅黑</vt:lpstr>
      <vt:lpstr>Times New Roman</vt:lpstr>
      <vt:lpstr>方正楷体_GBK</vt:lpstr>
      <vt:lpstr>黑体</vt:lpstr>
      <vt:lpstr>楷体</vt:lpstr>
      <vt:lpstr>SimSun-ExtB</vt:lpstr>
      <vt:lpstr>楷体_GB2312</vt:lpstr>
      <vt:lpstr>新宋体</vt:lpstr>
      <vt:lpstr>Arial Unicode MS</vt:lpstr>
      <vt:lpstr>等线</vt:lpstr>
      <vt:lpstr>隶书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kingsoft</dc:creator>
  <cp:lastModifiedBy>黄红政</cp:lastModifiedBy>
  <cp:revision>5</cp:revision>
  <dcterms:created xsi:type="dcterms:W3CDTF">2024-04-04T05:33:00Z</dcterms:created>
  <dcterms:modified xsi:type="dcterms:W3CDTF">2024-04-07T03:02:38Z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63CCB4860CBB44CE8A1731B24019ECDE_12</vt:lpwstr>
  </property>
</Properties>
</file>