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1470" r:id="rId2"/>
    <p:sldId id="1439" r:id="rId3"/>
    <p:sldId id="1432" r:id="rId4"/>
    <p:sldId id="1433" r:id="rId5"/>
    <p:sldId id="1437" r:id="rId6"/>
    <p:sldId id="1542" r:id="rId7"/>
    <p:sldId id="1543" r:id="rId8"/>
    <p:sldId id="1256" r:id="rId9"/>
    <p:sldId id="1544" r:id="rId10"/>
    <p:sldId id="1545" r:id="rId11"/>
    <p:sldId id="1546" r:id="rId12"/>
    <p:sldId id="1333" r:id="rId13"/>
    <p:sldId id="1547" r:id="rId14"/>
    <p:sldId id="1440" r:id="rId15"/>
    <p:sldId id="1548" r:id="rId16"/>
    <p:sldId id="1518" r:id="rId17"/>
    <p:sldId id="1549" r:id="rId18"/>
    <p:sldId id="1519" r:id="rId19"/>
    <p:sldId id="1550" r:id="rId20"/>
    <p:sldId id="1551" r:id="rId21"/>
    <p:sldId id="1208" r:id="rId22"/>
    <p:sldId id="1434" r:id="rId23"/>
    <p:sldId id="1220" r:id="rId24"/>
    <p:sldId id="1414" r:id="rId25"/>
    <p:sldId id="1552" r:id="rId26"/>
    <p:sldId id="1553" r:id="rId27"/>
    <p:sldId id="1286" r:id="rId28"/>
    <p:sldId id="1316" r:id="rId29"/>
    <p:sldId id="1489" r:id="rId30"/>
    <p:sldId id="1522" r:id="rId31"/>
    <p:sldId id="1554" r:id="rId32"/>
    <p:sldId id="1555" r:id="rId33"/>
    <p:sldId id="1558" r:id="rId34"/>
    <p:sldId id="1556" r:id="rId35"/>
    <p:sldId id="1557" r:id="rId36"/>
    <p:sldId id="1559" r:id="rId37"/>
    <p:sldId id="1567" r:id="rId38"/>
    <p:sldId id="1560" r:id="rId39"/>
    <p:sldId id="1565" r:id="rId40"/>
    <p:sldId id="1568" r:id="rId41"/>
    <p:sldId id="1561" r:id="rId42"/>
    <p:sldId id="1566" r:id="rId43"/>
    <p:sldId id="1562" r:id="rId44"/>
    <p:sldId id="1584" r:id="rId45"/>
    <p:sldId id="1569" r:id="rId46"/>
    <p:sldId id="1585" r:id="rId47"/>
    <p:sldId id="1586" r:id="rId48"/>
    <p:sldId id="1588" r:id="rId49"/>
    <p:sldId id="1589" r:id="rId50"/>
    <p:sldId id="1570" r:id="rId51"/>
    <p:sldId id="1590" r:id="rId52"/>
    <p:sldId id="1571" r:id="rId53"/>
    <p:sldId id="1587" r:id="rId54"/>
    <p:sldId id="1573" r:id="rId55"/>
    <p:sldId id="1592" r:id="rId56"/>
    <p:sldId id="1593" r:id="rId57"/>
    <p:sldId id="1435" r:id="rId58"/>
    <p:sldId id="993" r:id="rId59"/>
    <p:sldId id="1594" r:id="rId60"/>
    <p:sldId id="1595" r:id="rId61"/>
    <p:sldId id="1596" r:id="rId62"/>
    <p:sldId id="1516" r:id="rId63"/>
    <p:sldId id="1597" r:id="rId64"/>
    <p:sldId id="1598" r:id="rId65"/>
    <p:sldId id="1599" r:id="rId66"/>
    <p:sldId id="1517" r:id="rId67"/>
    <p:sldId id="1600" r:id="rId68"/>
    <p:sldId id="1601" r:id="rId69"/>
    <p:sldId id="1538" r:id="rId70"/>
    <p:sldId id="1539" r:id="rId71"/>
    <p:sldId id="1300" r:id="rId72"/>
    <p:sldId id="1302" r:id="rId73"/>
    <p:sldId id="1602" r:id="rId74"/>
    <p:sldId id="1603" r:id="rId75"/>
    <p:sldId id="1508" r:id="rId76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10EB"/>
    <a:srgbClr val="3114AC"/>
    <a:srgbClr val="00CCFF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13" d="100"/>
          <a:sy n="113" d="100"/>
        </p:scale>
        <p:origin x="588" y="96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269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03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48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923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58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44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659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43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011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1526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144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868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187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606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507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6343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0021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695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737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4158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4428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7064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57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83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884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3686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39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4315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602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89899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8062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8060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485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91733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896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04918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039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2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44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417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464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56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13" Type="http://schemas.openxmlformats.org/officeDocument/2006/relationships/package" Target="../embeddings/Microsoft_Word___4.docx"/><Relationship Id="rId3" Type="http://schemas.openxmlformats.org/officeDocument/2006/relationships/image" Target="../media/image6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11" Type="http://schemas.openxmlformats.org/officeDocument/2006/relationships/package" Target="../embeddings/Microsoft_Word___3.docx"/><Relationship Id="rId5" Type="http://schemas.openxmlformats.org/officeDocument/2006/relationships/package" Target="../embeddings/Microsoft_Word___1.docx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emf"/><Relationship Id="rId1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57.xml"/><Relationship Id="rId4" Type="http://schemas.openxmlformats.org/officeDocument/2006/relationships/tags" Target="../tags/tag4.xml"/><Relationship Id="rId9" Type="http://schemas.openxmlformats.org/officeDocument/2006/relationships/slide" Target="slide2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" Target="slide58.xml"/><Relationship Id="rId7" Type="http://schemas.openxmlformats.org/officeDocument/2006/relationships/slide" Target="slide3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1.xml"/><Relationship Id="rId5" Type="http://schemas.openxmlformats.org/officeDocument/2006/relationships/slide" Target="slide66.xml"/><Relationship Id="rId4" Type="http://schemas.openxmlformats.org/officeDocument/2006/relationships/slide" Target="slide6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2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b="1" kern="100" dirty="0">
                <a:latin typeface="Times New Roman"/>
                <a:ea typeface="微软雅黑" pitchFamily="34" charset="-122"/>
              </a:rPr>
              <a:t>强化语境意识，提升翻译精准度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1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复习任务群二　文言语句翻译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4566" y="251622"/>
            <a:ext cx="11412000" cy="61305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小的时候就喜欢弹琴，曾经学琴但是苦于没有好的老师指点我。我虽然时常按照乐谱弹奏，想洗涤心中的阴郁，使心中的愤懑得以解开，但内心不认为自己能真正做到这样。后来听说冷起敬先生因善于弹琴而闻名于江南，当时学琴的人都到他的门下。我尤其仰慕他，想着怎样能够听一次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冷先生弹奏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来满足自己一直以来的爱好呢？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等到进入朝廷，我被任命开始做官以后，冷先生也随之来了。当时天子正重视宗庙祭祀的事情，担心音乐不能恢复古代旧制，与一两个儒臣探求用来改变的方法。冷先生奉诏定制雅乐，而我参与执笔，制定歌辞，得到多次与冷先生同游的机会。冷先生抚琴为我弹奏数曲，我闭着眼睛听。凄然如秋天的冷清，盎然如春天的和煦。寂寥如悲鸿的鸣叫，又如鹳鹊鸾凤追随应和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374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1125538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非常有感触。音乐的教化作用是巨大的。古代的人除了服丧、有异常的变故，从来不曾离开音乐。凭借它吸纳愤懑乖戾之气，达到圣人的德行。音乐的作用哪里在小处呢？后来，古乐渐渐地消亡失传，现在还留存下来的像琴谱这样的东西不多了。士大夫们又很少有这样的音乐才能并且很少听到这样的音乐，虽然像我这样有志于学琴的，但还是有年岁已高却没有听到的悔恨。况且还有不像我这般志向执着坚定的呢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2111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0503"/>
            <a:ext cx="11412000" cy="62678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伊尹、周公何如人也？伊尹、周公之谏切其君者，其言至深，而其事至迫也。存之于书，未尝掩焉。至今称太甲、成王为贤君，而伊尹、周公为良相者，以其书可见也。令当时削而弃之，成区区之小让，则后世何所据依而谏，又何以知其贤且良欤？桀、纣、幽、厉、始皇之亡，则其臣之谏词无见焉，非其史之遗，乃天下不敢言而然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则谏诤之无传，乃此数君之所以益暴其恶于后世而已矣。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《春秋》之法，为尊亲贤者讳，与此其戾也。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夫《春秋》之所讳者，恶也，纳谏岂恶乎？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然则焚稿者非欤？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曰：焚稿者谁欤？非伊尹、周公为之也，近世取区区之小亮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者为之耳，其事又未是也。何则？以焚其稿为掩君之过，而使后世传之，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则是使后世不见稿之是非，而必</a:t>
            </a:r>
            <a:r>
              <a:rPr lang="en-US" altLang="zh-CN" sz="2400" u="heavy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其过常在于君，美常在于己也，岂爱其君之谓欤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节选自曾巩《书魏郑公传后》，有删改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　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亮：同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，诚信。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必：断定。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462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3846" y="101289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则谏诤之无传，乃此数君之所以益暴其恶于后世而已矣。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则是使后世不见稿之是非，而必其过常在于君，美常在于己也，岂爱其君之谓欤？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1518629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那么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进谏的言辞没有流传下来，是这几个国君在后世更加暴露他们的罪恶的原因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啊。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谏诤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作名词，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乃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表判断，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之所以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那么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这就使得后世看不到谏言奏章的对错，而断定过错通常在君主，美德常常在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焚稿者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哪里说得上爱他的君主呢？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之谓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欤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0328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639537"/>
            <a:ext cx="11412000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那伊尹、周公是什么样的人物呢？伊尹、周公对君主恳切地劝谏，言辞极其深刻，事情又非常紧迫。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这些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保存在《尚书》里，不曾被湮没。到现在，人们还称颂太甲、成王是贤明的君主，伊尹、周公为优秀的辅佐君主的臣子，是因为他们的谏言还见得到。假使当时就把谏书删减毁弃，成就小小的谦让的名声，那么后世依据什么来谏诤，又根据什么知道他们的贤能和杰出呢？夏桀、商纣、周幽王、周厉王、秦始皇的灭亡，他们臣子的谏词就看不到，不是当时史官遗漏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没记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，而是天下人都不敢进言的结果。那么进谏的言辞没有留传下来，是这几个国君在后世更加暴露他们的罪恶的原因啊。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9168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010974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《春秋》记史的原则，是为君主、父母、贤德之人掩饰隐瞒过错，与你的说法正好相反。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《春秋》里所掩饰、隐瞒的，都是缺点，接受谏诤怎么能说是缺点呢？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既然如此，是焚毁谏稿的人不对吗？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说：焚稿的人是谁？这不是伊尹、周公做的，而是近世的人为了博取一点点诚信而做的罢了，这种事情又不对。为什么？因为他们把焚稿当作替君主掩饰过错，来让后世的人传颂，那么这就使得后世看不到谏言奏章的对错，而断定过错通常在君主，美德常常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焚稿者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自己，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哪里说得上爱他的君主呢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5507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1134849"/>
            <a:ext cx="1152612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洵闻之，楚人高令尹子文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之行，曰：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三以为令尹而不喜，三夺其令尹而不怒。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其为令尹也，楚人为之喜；而其去令尹也，楚人为之怒。己不期为令尹，而令尹自至。夫令尹子文岂独恶夫富贵哉？知其不可以求得，而安其自得，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是以喜怒不及其心，而人为之嚣嚣。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嗟夫！岂亦不足以见己大而人小邪？脱然为弃于人，而不知弃之为悲；纷然为取于人，而不知取之为乐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5139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129096"/>
            <a:ext cx="1152612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昔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者，明公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初自奋于南海之滨，而为天下之名卿。及至中废而为海滨之匹夫，盖其间十有余年，明公无求于人，而人亦无求于明公者。其后，适会南蛮纵横放肆，充斥万里，而莫之或救。明公乃起于民伍之中，折尺棰而笞之，不旋踵而南方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乂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安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。夫明公岂有求而为之哉？适会事变以成大功，功成而爵禄至。明公之于进退之事，盖亦绰绰乎有余裕矣。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且夫明公昔者之伏于南海，与夫今者之为东海也，君子岂有间于其间，而明公亦岂有以自轻而自重哉？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洵以为明公之习于富贵之荣，而狃于贫贱之辱，其尝之也盖已多矣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，是以极言至此而无所迂曲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865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节选自苏洵《上余青州书》，有删改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　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令尹子文：令尹，春秋时期楚国官名，位同国相。子文，姓斗，名谷於菟，字子文。楚国内乱，子文自毁其家，以纾国难。三次被免去相位，毫无愠色。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明公：对于有名望、有地位的人的尊称，此处指余靖，时任青州知州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570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9830" y="1012899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是以喜怒不及其心，而人为之嚣嚣。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洵以为明公之习于富贵之荣，而狃于贫贱之辱，其尝之也盖已多矣。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558" y="1518629"/>
            <a:ext cx="11412000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因此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喜怒不触及他的内心，而别人却因此议论纷纷。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嚣嚣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认为明公您习惯于富贵的尊荣，又拘泥于贫贱的屈辱，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这种体验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您品尝它们大概已很多次了。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习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狃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5121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765498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苏洵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听说，楚国人认为令尹子文的行为很高尚，说：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三次任命他为令尹他却一点也不喜形于色，三次剥夺他令尹的职位他也不愤怒。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做令尹，楚国人替他高兴；而他不做令尹，楚国人替他愤怒。他自己没期望做令尹，但令尹这个官位又自己来了。这难道是令尹子文厌恶富贵吗？他知道富贵不可以求得，便安然自得，因此喜怒不触及他的内心，而别人却因此议论纷纷。啊！难道这也不足以看出他的大度，别人的小气吗？被人抛弃也不放在心上，也不知道抛弃他是悲哀的事；被人任用，整天忙忙碌碌，也不知道任用他是乐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1019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34269" y="1298173"/>
            <a:ext cx="11321875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语句翻译是文言文阅读的重头戏。考生在这方面一直很困惑、很苦恼，训练了这么长时间，也做了很多文言语句翻译的题目，但就是拿不了高分。这其中固然有积累不够、不厚的因素，但更与考生在翻译时不好的习惯或者意识有关：总是把目光集中在题上，别的内容一概不看。这样做很不好，因为任何一句话都不是孤立存在的，而是与前后内容有一定的联系。这就要求考生有语境意识，而且必须强化语境意识，只有把要求翻译的句子放在原文中，联系前后内容，才能保证翻译得心应手，从而提高翻译的精准度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478582" y="56108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621482"/>
            <a:ext cx="11412000" cy="50225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前，明公您开始在南海之滨努力建功，成为天下的名臣。等到中途被罢黜成为海滨的平民百姓，大概这十多年间，您对人无所求，而别人对您也无所求。那以后，恰逢南方少数民族肆意放纵作乱，范围波及上万里，却没有人能够去解救这危难。您于是在百姓的队伍中奋起，折尺棰鞭笞他们，不久南方安定。您难道是有所求才做这件事吗？恰好是遇到重大事件而成就了您伟大的功业，功业成，爵禄自然到了。您对于出仕退隐之事，大概也是绰绰有余啊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况且明公您过去发迹于南海，而如今困窘于东海，富贵之人中哪里有混杂于其间的呢！而您也哪里会因为这个而自轻自傲呢？我认为明公您习惯于富贵的尊荣，又拘泥于贫贱的屈辱，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这种体验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您品尝它们大概已很多次了，因此到了困窘的地步也不会自甘沉沦。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8082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94282"/>
              </p:ext>
            </p:extLst>
          </p:nvPr>
        </p:nvGraphicFramePr>
        <p:xfrm>
          <a:off x="910630" y="1629594"/>
          <a:ext cx="10369152" cy="3291840"/>
        </p:xfrm>
        <a:graphic>
          <a:graphicData uri="http://schemas.openxmlformats.org/drawingml/2006/table">
            <a:tbl>
              <a:tblPr/>
              <a:tblGrid>
                <a:gridCol w="3024336"/>
                <a:gridCol w="7344816"/>
              </a:tblGrid>
              <a:tr h="5213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诊断内容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是否存在问题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有问题打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“×”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，无问题打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“√”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1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对语境的理解与分析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是否认识到语境对翻译的作用？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是否会分析语境？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1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翻译中如何紧扣语境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翻译时有无结合语境的意识与习惯？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1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是否会借助语境破解翻译重难点？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3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总体印象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31540" y="18199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自我诊断</a:t>
            </a:r>
            <a:endParaRPr lang="en-US" altLang="zh-CN" sz="2600" b="1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2B4E3B0-068A-FD44-A31B-028A8BA2A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/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030130"/>
              </p:ext>
            </p:extLst>
          </p:nvPr>
        </p:nvGraphicFramePr>
        <p:xfrm>
          <a:off x="9776742" y="2175514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" name="文档" r:id="rId5" imgW="1149642" imgH="771306" progId="Word.Document.12">
                  <p:embed/>
                </p:oleObj>
              </mc:Choice>
              <mc:Fallback>
                <p:oleObj name="文档" r:id="rId5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76742" y="2175514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067489"/>
              </p:ext>
            </p:extLst>
          </p:nvPr>
        </p:nvGraphicFramePr>
        <p:xfrm>
          <a:off x="8861654" y="2731482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4" name="文档" r:id="rId8" imgW="1149642" imgH="771306" progId="Word.Document.12">
                  <p:embed/>
                </p:oleObj>
              </mc:Choice>
              <mc:Fallback>
                <p:oleObj name="文档" r:id="rId8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61654" y="2731482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794477"/>
              </p:ext>
            </p:extLst>
          </p:nvPr>
        </p:nvGraphicFramePr>
        <p:xfrm>
          <a:off x="10066446" y="3284573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5" name="文档" r:id="rId11" imgW="1149642" imgH="771306" progId="Word.Document.12">
                  <p:embed/>
                </p:oleObj>
              </mc:Choice>
              <mc:Fallback>
                <p:oleObj name="文档" r:id="rId11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66446" y="3284573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448513"/>
              </p:ext>
            </p:extLst>
          </p:nvPr>
        </p:nvGraphicFramePr>
        <p:xfrm>
          <a:off x="9932477" y="3852261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" name="文档" r:id="rId13" imgW="1149642" imgH="771306" progId="Word.Document.12">
                  <p:embed/>
                </p:oleObj>
              </mc:Choice>
              <mc:Fallback>
                <p:oleObj name="文档" r:id="rId13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32477" y="3852261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返回">
            <a:hlinkClick r:id="rId14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425740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SHEN DU DA JING ZHUN TU PO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审、读、答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精准突破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665015"/>
            <a:ext cx="1141200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语境类型及作用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类型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语境，顾名思义就是语言环境，指的是文言词句所在的句群和段落，还包括与该文言词句相关的非连续性文本信息。语境可分为内部语境和外部语境。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内部语境可分为语义语境和语法语境。所谓语义语境，指的是词语所在的句子有哪些意义内涵。语法语境主要指的是词语在其所处的句子中充当什么语法成分，是主谓宾还是定状补。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外部语境可分为逻辑语境和关联语境。逻辑语境主要指从生活常理的角度理解相关语句，或分析相关语句在其所处的句、段中起什么作用，与前后句构成转折还是因果或其他事理关系。关联语境指的是文言文中对词、句的理解构成帮助或与词、句的内涵相关的其他的词、句，对于语句翻译来说，其中的对话语境极其重要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TextBox 28"/>
          <p:cNvSpPr txBox="1"/>
          <p:nvPr/>
        </p:nvSpPr>
        <p:spPr>
          <a:xfrm>
            <a:off x="3419692" y="-10048"/>
            <a:ext cx="535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了解翻译语境类型和特点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333450"/>
            <a:ext cx="11526120" cy="61277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作用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理解语义语境，对确定关键词语的意义内涵方向起着很大的作用。如在任务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中提到的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年江苏卷译句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此儿汗血，可致千里，非仅仅蹀躞康庄也者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此儿汗血，可致千里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蹀躞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一词的意思至关重要，构成了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蹀躞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的语义语境。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理解语法语境，对确定词语的词性、句子的语法成分起着关键的作用。由于古汉语中存在很多词类活用现象，且常省略句子成分，所以准确分析语法语境对理解词、句非常重要。如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年全国卷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Ⅱ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文言文翻译中的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囊示登云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句，根据句中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后的人物名可以推测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给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登云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之意，词性为动词，但若把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理解为名词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，显然不够通顺。句子应译为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装入袋中给陈登云看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囊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应理解为动词。句中有两个连贯性的行为动词，这是古汉语中常见的语言现象。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84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1375990"/>
            <a:ext cx="1152612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分析逻辑语境，对从语脉角度、通常事理角度确定疑难词、保证文意通顺起着很大的作用。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寻找关联语境，对最终确定关键词语的含义起着很大的作用。关联语境散落在文中，阅读时须仔细圈点勾画。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7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1053530"/>
            <a:ext cx="1152612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翻译语境的特点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对于翻译来说，分析语境更多的是以句内语境为主，句外语境为辅。当然具体到某一句子时还会有所变化。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文阅读的文字不像现代文动辄一两千字，只有六七百字，再加上要命制好几道题，这就决定了翻译时的语境，尤其是句外语境范围极小，也就在译句的前后三两句中。理解、分析这样一个范围相对较小、相对独立闭合的语境还是比较容易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81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81522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学会理解、分析语境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分析语境的要点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分析语义语境，就是要判断语义领域，如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年上海卷第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17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皆计所侵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的对象是粮食，粮食与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不属于同一个语义领域，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应理解为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侵占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之意。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分析语法语境，就是要进行语法分析，确定译句的主谓宾成分，以此确定词性活用情况以及省略成分。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(3)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分析逻辑语境，就是要联系上下文结合常理思考。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(4)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分析关联语境，就要全文搜索关联信息，利用一切可以利用的文章信息破解重点、难点词语。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28"/>
          <p:cNvSpPr txBox="1"/>
          <p:nvPr/>
        </p:nvSpPr>
        <p:spPr>
          <a:xfrm>
            <a:off x="3397160" y="0"/>
            <a:ext cx="5396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借助语境，提升翻译精准度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7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58388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全面考虑，由内而外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翻译过程中遇到难理解、难确定的词句，要全面利用这四种语境，一般遵循由内而外的顺序，即先分析词句内部，再到词句外部，寻找有关联的各方面的信息。当然，这个顺序不是一成不变的，思考时可以同时综合各种语境分析，不一定有先后内外之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60199"/>
            <a:ext cx="11412000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阅读下面的文段，回答问题。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余衰年多病，目疾日深，万难挽回。汝及诸侄辈，身体强壮者少。古之君子，修己治家，必能心安身强而后有振兴之象，必使人悦神钦而后有骈集之祥。今书此，老年用自儆惕，以补昔岁之愆。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并令二子各自勖勉，每夜以此相课，每月终以此相稽，以期有成焉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节选自《曾国藩家书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习劳则神钦》，有删改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05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6"/>
            <a:ext cx="3456383" cy="19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3600399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自主检测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自我诊断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3" y="3172925"/>
            <a:ext cx="3600399" cy="1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SHEN DU DA JING ZHUN TU PO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审、读、答   精准突破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367240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类题再练   即时巩固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89434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结合语境分别分析画线句子中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相课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相稽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字与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稽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的意思。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4284186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翻译画线句子。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1398056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字在这里应为放在动词前偏指一方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自己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，不是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相互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义，因为句内语义语境中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各自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已暗指此义。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应为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督促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义。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稽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应为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考核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义。根据前面关联语境，曾国藩写此家书，有两个目的，一是警诫自己，二是告诫儿子。句中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以此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代指家书，意思是用此家书每夜去督促自己，每月考核自己。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4747706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让你们兄弟二人各自勉励自己，每天夜里以这些督促自己，每月月底以这些考核自己，希望能有所成就。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并令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勖勉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相课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相稽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7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81522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年老多病，眼病越来越重，很难恢复。你们和其他的侄辈，身体强壮的很少。古代的君子，要想修身治家，一定使自己内心安宁、身体强健，然后才有振兴的现象，一定让人与神愉悦欣赏，然后才有福祉汇集。现在写下这封家书，对我这个年老之人而言，是用来自我警戒，以弥补往年的过失。同时让你们兄弟二人各自勉励自己，每天夜里以这些督促自己，每月月底以这些考核自己，希望能有所成就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15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25538"/>
            <a:ext cx="11412000" cy="28229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阅读下面的文段，回答问题。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胡安国，字康侯，建宁崇安人。靖康元年，除太常少卿，辞；除起居郎，又辞。朝旨屡趣行，至京师，以疾在告。门下侍郎耿南仲言安国意窥经筵，不宜召试。钦宗不答。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安国屡辞，南仲又言安国不臣。钦宗曰：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渠自以病辞，非有向背也。</a:t>
            </a:r>
            <a:r>
              <a:rPr lang="en-US" altLang="zh-CN" sz="2400" u="heavy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每臣僚登对，钦宗即问识胡安国否。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节选自《宋史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胡安国传》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55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909514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结合语境分析画线句子中的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向背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是不是偏义复词。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3357786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翻译画线句子。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1557586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是，偏在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义。依据关联语境，胡安国多次辞官，侍郎耿南仲先向皇上进言胡安国意图高职，后又进言说他有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之心。宋钦宗认为胡安国只是因病辞官，非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701" y="3838240"/>
            <a:ext cx="1129901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胡安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国屡次辞官，耿南仲又说胡安国有对皇上不忠的心思。宋钦宗说：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他是因为有病而辞官，并没有背离我的意思。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不臣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渠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向背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44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053530"/>
            <a:ext cx="11412000" cy="3914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胡安国，字康侯，建宁崇安人。靖康元年，朝廷授胡安国为太常少卿，胡安国推辞没有就职；朝廷再授胡安国为起居郎，胡安国又推辞没有就职。朝廷多次下旨催促胡安国赴朝上任，胡安国到了京师后，因病休假。门下侍郎耿南仲说胡安国意在获取经筵之职，不应召试。宋钦宗没有理睬耿南仲的话。胡安国屡次辞官，耿南仲又说胡安国有对皇上不忠的心思。宋钦宗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他是因为有病而辞官，并没有背离我的意思。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每次有臣属上朝应对，宋钦宗都问他是否认识胡安国。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8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77466"/>
            <a:ext cx="11412000" cy="55929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阅读下面的文段，回答问题。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吾闻扬州故城，跨蜀冈以连雷塘，则平山在城内。及柴周改作，始为今城。但故城亦不能尽包蜀冈，故杨行密攻毕师铎，并西山以逼城，西山即蜀冈也。陆孟俊攻韩令坤，亦屯兵焉。胡身之曰：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扬之东南北皆平地，惟蜀冈诸山，西接庐、滁，攻扬者率循山而来，据高为垒以临之。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故城特逾冈而已。及城既徙，则山竟在城外。故李丞相庭芝为阃使，鉴前此有据堂瞰城以施攻具者，乃逾山为城以捍之。即今山后所称堡城者是也。史亦言李全之攻扬，日坐堂上，俯临州治。以今之堂址、庙址、祠址按之，地势甚庳，安能远瞰？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岂宋时山址尚高，其后岁久，渐夷而渐下欤？或有鉴于兵祸，故夷而下之欤？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否则别有飞楼之属欤？是皆未可知也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节选自全祖望《平山堂记》，有删改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99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9206" y="1090716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结合语境分析画线句子中的两个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和两个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的含义是否相同。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1780162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都不相同。第一个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夷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，根据句内语法语境分析，应是形容词活用为一般动词，即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变得平坦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。第二个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夷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，结合句内语义语境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有鉴于兵祸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可知，是人为因素让它变得平坦，与第一个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夷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是因年深日久、自然而成不同，应是形容词的使动用法。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同理可得，第一个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是名词活用为一般动词，因自然因素变得很低；第二个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是名词活用为使动词，因人力而让它变得低下。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03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97546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翻译画线句子。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1705497"/>
            <a:ext cx="1141200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难道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宋朝时这里的山势还挺高，以后天长日久，变得越来越平越来越低吗？或许是借鉴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吸取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兵祸的教训，所以铲平它使它的高度降下来吗？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得分点：两处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夷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的活用，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有鉴于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欤？或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欤？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句式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15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506" y="26476"/>
            <a:ext cx="11526120" cy="676759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听说扬州旧城，跨蜀冈而连雷塘，那么平山堂是在扬州城内。等到柴周改建后，才成为现在的扬州城。但旧城也不能把蜀冈全包括在内，所以杨行密攻打毕师铎，依傍西山而兵临城下，西山，就是蜀冈。陆孟俊攻打韩令坤时，也在此屯兵。胡身之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扬州城的东、南、北三面都是平地，只有蜀冈等山，西边与庐州、滁州相连，攻打扬州的人大都沿着山而来，占据高地扎下营寨来从高处看扬州城。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那么旧城只是跨过蜀冈罢了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并未将蜀冈全围在城里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等到旧城迁徙后，那么山就全在城外了。所以丞相李庭芝任军职时，吸取以前有人占据平山堂俯视扬州城而攻打的教训，越过山修了个城来守卫。就是现在山后面叫作堡城的。史书也记载李全攻打扬州时，每天坐在平山堂上，俯临州治扬州城。从今天的堂址、庙址、祠址来考察，它地势很低，怎么能远眺俯视呢？难道是宋朝时这里的山势还很高，以后天长日久，变得越来越平越来越低吗？或者是借鉴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吸取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兵祸的教训，所以铲平它使它的高度降下来吗？要不就是另有飞楼等建筑？这些都无法知道。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87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66241"/>
            <a:ext cx="1141200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特别关注关联语境中的对话语境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从人物对话中截取语句要求翻译，是命题者较通行的做法，考生对这类语句的语境的关注远远不够，以致出现译不准、改变原意的情况。如何关注这类语句的语境呢？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了解说话人对话前后的语境，如是在什么样的情境下说这番话的，是对谁说的，对话之后的结果如何，等等。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关注该语句所在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说话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中的语境，如它的前面是什么内容，后面是什么内容，说话的目的是什么。尤其要注意句中人称代词和省略内容，避免把说话者的人称搞错，如句中代词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本该译为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却译成了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87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自主检测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自我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诊断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6309" y="30093"/>
            <a:ext cx="11757795" cy="67840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王彬字世儒。中兴建，稍迁侍中。从兄敦举兵入石头，帝使彬劳之。会周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遇害，彬素与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善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，先往哭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，甚恸。既而见敦，敦怪其有惨容，而问其所以。彬曰：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向哭伯仁，情未能已。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敦怒曰：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伯仁自致刑戮，且凡人遇汝，复何为者哉！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彬勃然数敦曰：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兄抗旌犯顺，杀戮忠良，谋图不轨，祸及门户。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音辞慷慨，声泪俱下。敦变色目左右，将收彬，彬正色曰：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君昔岁害兄，今又杀弟邪？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先是，彬从兄豫章太守棱为敦所害，敦以彬亲故容忍之。及敦死，王含欲投王舒，王应劝含投彬。含曰：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大将军平素与江州云何，汝欲归之？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应曰：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此乃所以宜往也。江州当人强盛时，能立同异，此非常人所及。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睹衰厄，必兴愍恻。荆州守文，岂能意外行事！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含不从，遂共投舒，舒果沈含父子于江。彬闻应来，密具船以待之。既不至，深以</a:t>
            </a:r>
            <a:r>
              <a:rPr lang="zh-CN" altLang="zh-CN" sz="2400" kern="100" spc="-6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为恨。敦平，有司奏彬及兄子安成太守籍之，并是敦亲，皆除名。诏曰：</a:t>
            </a:r>
            <a:r>
              <a:rPr lang="en-US" altLang="zh-CN" sz="2400" kern="100" spc="-6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spc="-6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司徒导以大义灭亲，其后虽或有违，犹将百世宥之，况彬等公之近亲。</a:t>
            </a:r>
            <a:r>
              <a:rPr lang="en-US" altLang="zh-CN" sz="2400" kern="100" spc="-6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6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乃原之。卒官，年五十九</a:t>
            </a:r>
            <a:r>
              <a:rPr lang="zh-CN" altLang="zh-CN" sz="2400" kern="100" spc="-6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spc="-6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2300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节选自《晋书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王彬传》，有删改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2056" name="Picture 8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558" y="731514"/>
            <a:ext cx="312939" cy="29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66" y="1230620"/>
            <a:ext cx="312939" cy="29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794" y="1235721"/>
            <a:ext cx="312939" cy="29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623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837506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此乃所以宜往也。江州当人强盛时，能立同异，此非常人所及。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司徒导以大义灭亲，其后虽或有违，犹将百世宥之，况彬等公之近亲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206" y="132146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就是应该去投奔他的原因。王江州在别人强盛的时候，敢于表明不同的看法，这不是一般人能比得上的。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偏义复词，大意对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主要放在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江州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的翻译上</a:t>
            </a:r>
            <a:r>
              <a:rPr lang="en-US" altLang="zh-CN" sz="2400" kern="100" dirty="0" smtClean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)]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solidFill>
                <a:srgbClr val="C00000"/>
              </a:solidFill>
              <a:latin typeface="IPAPANNEW" panose="02000500070000020004" pitchFamily="2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司徒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王导大义灭亲，他的后人即使犯有过失，尚且要宽恕百代，何况王彬等是他的近亲呢。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违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彬等公之近亲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判断句，大意对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主要放在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的翻译上</a:t>
            </a:r>
            <a:r>
              <a:rPr lang="en-US" altLang="zh-CN" sz="2400" kern="100" dirty="0" smtClean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)]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87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536978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王彬字世儒。中兴以后，逐渐升任侍中。堂兄王敦发兵入侵石头，皇帝派王彬去慰劳。正碰上周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遇害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，王彬向来与周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友好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，就先去哭周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，非常悲痛。然后去见王敦，王敦奇怪他面有悲容，就问他为什么。王彬说：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刚刚去哭伯仁，感情还没有平复。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王敦生气地说：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伯仁自己招致处死，而且像一般人那样对待你，你这又是为什么！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王彬生气地数落王敦说：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兄长起兵造反，杀戮忠良，图谋不轨，灾祸殃及家族。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言辞慷慨激昂，声泪俱下。王敦变了脸色，示意左右把他抓起来，他严肃地说：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你往年害兄，现在又要杀弟吗？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在此之前，王彬堂兄豫章太守王棱被王敦杀害，王敦因王彬是亲戚所以容忍了他。王敦死后，王含想投奔王舒，王应劝王含投奔王彬。王含说：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大将军平常和王江州关系怎么样，你还想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投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074" name="Picture 2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287" y="1845305"/>
            <a:ext cx="308061" cy="29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325" y="1845305"/>
            <a:ext cx="308061" cy="29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页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267" y="1845305"/>
            <a:ext cx="308061" cy="29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857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18941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奔他？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王应说：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这就是应该去投奔他的原因。王江州在别人强盛的时候，敢于表明不同的看法，这不是一般人能比得上的。他看到别人衰危，必定产生怜悯恻隐之心。而王荆州墨守条规，岂能超越常规行事！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王含不听，于是一起去投奔王舒，王舒果然把王含父子投入江中。王彬听说王应要来投奔，秘密地准备了船等候。后来他们没有来，感到十分遗憾。王敦之乱平定后，有关部门上奏说王彬和兄弟的儿子安成太守王籍之是王敦的亲戚，都应除名。下诏说：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司徒王导大义灭亲，他的后人即使犯有过失，尚且要宽恕百代，何况王彬等是他的近亲呢。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就宽恕了他们。在任上去世，终年五十九岁。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-6494"/>
            <a:ext cx="11526120" cy="67849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紧扣语境，破解翻译中的重难点</a:t>
            </a: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借助语境确定关键词、疑难词的含义</a:t>
            </a: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译句中关键词、疑难词的推敲、翻译，可以通过字形推知字义，也可以通过组词猜测词义，但更重要的是通过联系句内外语境推敲进而确定其义。例如《窦参传》中的一道翻译题：按狱江淮，次扬州，节度使陈少游骄蹇，不郊迎，令军吏传问，参正辞让之，少游悔惧，促诣参，参不俟济江。考生在翻译这个句子时，往往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三个词拿不准。因此在具体翻译时，我们可以先分析语境把握大意，句中的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窦参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陈少游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是上下级关系，叙述两件紧紧相连的事：窦参巡视到扬州，陈少游未去迎接；等到陈少游后悔害怕了，再去见窦参，窦参已渡过长江离去了。从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参正辞让之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可以推知是因为陈少游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骄蹇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蹇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义既可以从邻字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字推出，也可以从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让之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反推。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在这里不是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询问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，而是说陈少游没有亲自去迎接，只是派军吏传达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问候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在这里不是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催促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悔惧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一词可以推出应是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急促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急忙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81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693490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5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请结合语境推敲出画线句子中加点词的词义，并翻译全句。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邢邵，字子才，河间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鄚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人。博览坟籍，无不通晓，晚年尤以《五经》章句为意，穷其指要。吉凶礼仪，公私谘禀，质疑去惑，为世指南。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每公卿会议，事关典故，邵援笔立成，证引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该洽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帝命朝章，取定俄顷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节选自《北齐书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邢邵传》，有删改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推敲词义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</a:t>
            </a:r>
            <a:r>
              <a:rPr lang="en-US" altLang="zh-CN" sz="2400" u="sng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                                                         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206" y="3373204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该句关联语境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博览坟籍，无不通晓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，及句内语义语境中的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事关典故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，主语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证引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，推知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该洽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广博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每当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公卿集会议论，事情有关典制掌故，邢邵拿起笔马上写出来，引证广博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会议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援笔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该洽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06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693490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请结合语境推敲出画线句子中加点词的词义，并翻译全句。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夫形躯之寓于土，非吾能私之。幸而好求尧、舜、孔子之志，唯恐不得；幸而遇行尧、舜、孔子之道，唯恐不慊，若是而寿可也。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求之而得，行之而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慊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，虽夭其谁悲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节选自柳宗元《送娄图南秀才游淮南将入道序》，有删改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</a:p>
        </p:txBody>
      </p:sp>
      <p:sp>
        <p:nvSpPr>
          <p:cNvPr id="5" name="矩形 4"/>
          <p:cNvSpPr/>
          <p:nvPr/>
        </p:nvSpPr>
        <p:spPr>
          <a:xfrm>
            <a:off x="389206" y="3199044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推敲词义：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3141762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唯恐不慊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关联语境和句中对称的语法语境，推知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慊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满意、满足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追求志趣又实现了，推行道义又满足了，即使短命又有谁会悲伤呢？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慊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夭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，反问句式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645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889024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7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请结合语境推敲出画线句子中加点词的词义，并翻译全句。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臣等伏见从来天下之患，无过官冗，人人能言其弊，而不能去其害。流弊之极，至于今日，一官之阙，率四五人守之，争夺纷纭，廉耻道尽。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中材小官，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阙远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食贫，到官之后，求取渔利，靡所不为，而民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病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矣。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臣等伏见，恩榜得官之人，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例皆垂老，别无进望，惟务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黩货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以为归计，</a:t>
            </a:r>
            <a:r>
              <a:rPr lang="zh-CN" altLang="zh-CN" sz="2400" u="heavy" kern="10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贪冒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不职，十人而九。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伏乞断自圣意，明敕大臣，特奏名举人，只依近日圣旨指挥，仍诏殿试考官精加考校，量取一二十人，委有学问，词理优长者，即许出官，其余皆补文学、长史之类，不理选限，免使积弊之极，增重不已。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节选自苏轼《论特奏名》，有删改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36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1557586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中材小官，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阙远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食贫，到官之后，求取渔利，靡所不为，而民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病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矣。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endParaRPr lang="en-US" altLang="zh-CN" sz="2400" kern="1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推敲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词义：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</a:t>
            </a:r>
            <a:r>
              <a:rPr lang="en-US" altLang="zh-CN" sz="2400" u="sng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2055241"/>
            <a:ext cx="11233248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阙远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食贫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的对称语法语境、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到官之后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的语义语境，推知为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补缺之地偏远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根据句内语义语境，推知非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义，而是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困苦不堪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中等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才能的小官员，补缺之地偏远贫困，上任以后，用不正当的手段谋取利益，无所不作，因而百姓困苦不堪。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阙远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78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50" y="1698895"/>
            <a:ext cx="11875373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例皆垂老，别无进望，惟务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黩货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以为归计，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贪冒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不职，十人而九。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推敲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词义：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2196550"/>
            <a:ext cx="11614431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句内语义语境，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黩货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贪冒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是同义词语，均为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贪财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一概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都将近老年，另外也没有仕进的希望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或上进之心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，只是致力贪财来为告老还乡作打算，贪污财物不称职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或尽职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的人，占到十分之九。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例皆垂老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黩货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2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501637" y="405458"/>
            <a:ext cx="11187139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嘉靖乙卯，侍御余姚周公，被简命来按吴中。故事，御史巡行天下郡国，率一岁还报。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公满岁且去，而吏民伏阙上书愿留者数千人。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诏听复留。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国家贡赋，仰给东南，异时承平无事，不幸遇水旱，有司犹不肯议蠲贷；而自顷岁岛夷为寇，兵兴，赋调滋繁矣。然盗瑜大海，轻行内地，数千里间，剽掠一空。岁复大旱，民嗷嗷无经宿之储。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当时议者犹以国计为辞，而海上用兵，所急者财贿，闻蠲赋之语，往往相顾而笑。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公独慨然上奏，尽停苏、松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岁入数百万，以死伤垂尽之民，而措之衽席之上。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此皆卓然可称者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865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节选自归有光《送周御史序》，有删改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　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苏、松：今苏州市区和吴江区。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21482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等认为自古以来天下的祸患，无非在于官职冗余，人人都能说出其中的弊端，却不能去除这弊端。流弊达到极点，到了今天，一个官职空出，大概有四五个人去竞逐，争夺成一团，廉耻尽丧。中等才能的小官员，补缺之地偏远贫困，上任以后，用不正当的手段谋取利益，无所不作，因而百姓困苦不堪。臣等认为，通过恩榜得到官职的人，一概都将近老年，另外也没有仕进的希望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或上进之心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，只是致力贪财来为告老还乡作打算，贪污财物不称职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或尽职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人，占到十分之九。恳请圣上，明令大臣，凡名列特奏名的举人，只能按照近日圣旨的安排，仍然下诏殿试考官严加考核，录取一二十人，确实有学问，词理出色的人，可以允许授职，其余的人都补任文学、长史之类的职务，不必在意选限，以免积累下来的弊端日深，增重不已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00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261442"/>
            <a:ext cx="1141200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借助语境补出省略成分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主要是主语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和代词的指代义</a:t>
            </a: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借助语境译出省略成分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省略是文言文中突出而普遍的语言现象。考生如果对此认识不够，重视不够，在翻译时只满足于字字落实，对省略成分缺少足够的分析，就会导致翻译出的语句不通顺，自然难以得到满意的分数。为此，要强化补出省略成分的翻译意识。当然，要补出省略成分，只有借助语境。要联系前后语境揣摩句意，找出行为动作的发出者和受支配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文言文省略的成分很多，如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的省略、宾语的省略，这些较容易掌握。这里尤其要谈谈主语的省略。主语省略尤其常见，而考生恰恰缺少补充主语的意识。翻译的要求之一就是语意的连贯，主语的悄然转换，如果不能及时补正，就会造成句意逻辑失当。因此，主语的补出直接关系到语意的连贯、通顺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2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41562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借助语境译出代词的指代义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文言语句翻译中，经常会出现如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之类的代词，能否准确地译出代词的指代义，关乎能否准确地理解语意。要做到准确翻译，就必须借助语境，抓住上下文出现的人、事、物等。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48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693490"/>
            <a:ext cx="11412000" cy="33769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8</a:t>
            </a: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阅读下面的文段，翻译画线的句子，注意补出相应的句子主语，译准代词的指代义。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聂昌，字贲远，抚州临川人。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金人南侵，京师复戒严。拜同知枢密院，入谢，即陈捍敌之策，曰：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三关四镇，国家藩篱也，闻欲以畀敌，一朝渝盟，何以制之？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愿勿轻与，而檄天下兵集都畿，坚城守以遏其冲，简禁旅以备出击，壅河流以断归路。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帝壮之，命提举守御，得以便宜行事。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节选自《宋史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聂昌传》，有删改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4075958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061" y="4028268"/>
            <a:ext cx="1129901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三关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四镇是国家的藩卫，听说要将它们割给金人，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金人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一旦背弃盟约，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我们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凭借什么来抵御他们呢？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渝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何以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，判断句，句意通顺，补出省略的主语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80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55445"/>
            <a:ext cx="11412000" cy="3914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7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聂昌，字贲远，抚州临川人。金人南下侵略，京城又宣布戒严。朝廷任命他为同知枢密院，他入宫谢恩时，就陈述抗敌之策说：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三关四镇是国家的藩卫，听说要将它们割给金人，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金人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一旦背弃盟约，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我们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凭借什么来抵御他们呢？希望不要轻易将三关四镇割给金人，只能檄令天下军队集结在京城四郊，坚固城守来遏止敌人的攻击，挑选劲旅以备出击，堵塞黄河以断敌归路。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皇帝认为这是壮举，命令他统管守御，可以见机行事。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5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016783"/>
            <a:ext cx="11412000" cy="22689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阅读下面的文段，翻译画线的句子，注意补出相应的句子主语。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张雕武，中山北平人。好学，精力过人。帝甚重之，以为侍讲。何洪珍奏雕武监国史，寻除侍中。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大被委任，言多见从。特敕奏事不趋，呼为博士</a:t>
            </a:r>
            <a:r>
              <a:rPr lang="zh-CN" altLang="zh-CN" sz="2400" u="heavy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u="heavy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节选自《北史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张雕武传》，有删改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3365284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061" y="3317594"/>
            <a:ext cx="1129901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雕武很受重用，他的意见大多被听从采纳。皇帝特别下令允许张雕武奏事时不用快跑，又称呼他为博士。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大被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，补出省略的主语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7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206" y="1125538"/>
            <a:ext cx="11412000" cy="22689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边练边悟</a:t>
            </a:r>
            <a:r>
              <a:rPr lang="en-US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10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阅读下面的文段，翻译画线的句子，译准代词的指代义。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安德裕字益之，一字师皋，河南人。三年春，廷试贡士，德裕与史馆修撰梁周翰并为考官，上顾宰相曰：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此皆有闻之士而老于郎署，周翰狭中，德裕嗜酒，朕闻其能改矣。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遂并赐金紫。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节选自《宋史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安德裕传》，有删改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9206" y="3608649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061" y="3560959"/>
            <a:ext cx="11299010" cy="1715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两位都是有名望的人，却长期在郎署任职，周翰心胸狭窄，安德裕嗜好喝酒，我听说他们二人都改正了。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狭中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、两个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译为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他们二人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7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14065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829091" y="3329811"/>
            <a:ext cx="453223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类题再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 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即时巩固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47570"/>
            <a:ext cx="11412000" cy="626701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语曰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为君难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者，孰难哉？盖莫难于用人。夫用人之术，任之必专，信之必笃，然后能尽其材，而可共成事。及其失也，任之欲专，则不复谋于人而拒绝群议，是欲尽一人之用，而先失众人之心也。夫违众举事，又不审计而轻发，其百举百失而及于祸败，此理之宜然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然亦有幸而成功者，人情成是而败非，则又从而赞之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，以其违众为独见之明，以其拒谏为不惑群论，以其偏信而轻发为决于能断。使后世人君慕此三者以自期，至其信用一失而及于祸败，则虽悔而不可及，此甚可叹也。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或有诘予曰：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然则用人者，不可专信乎？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应之曰：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齐桓公之用管仲，蜀先主之用诸葛亮，可谓专而信矣，不闻举齐、蜀之臣民非之也。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盖其令出而举国之臣民从，事行而举国之臣民便，故桓公、先主得以专任而不贰也。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使令出而两国之人不从，事行而两国之人不便，则彼二君者其肯专任而信之，以失众心而敛国怨乎？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节选自欧阳修《欧阳修全集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为君难论》，有删改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6997" y="707039"/>
            <a:ext cx="11187139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然亦有幸而成功者，人情成是而败非，则又从而赞之。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_________________________________________________________________________________________________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</a:t>
            </a:r>
            <a:endParaRPr lang="zh-CN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盖其令出而举国之臣民从，事行而举国之臣民便，故桓公、先主得以专任而不贰也。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矩形 12"/>
          <p:cNvSpPr/>
          <p:nvPr/>
        </p:nvSpPr>
        <p:spPr>
          <a:xfrm>
            <a:off x="446997" y="1215818"/>
            <a:ext cx="11048809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也有侥幸获得成功的，人之常情就是这样：事情成功了大家就认为是做对了，事情失败了大家就认为是做错了，便又随之赞美侥幸获得成功的人。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幸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他们发出政令，全国臣民拥护；他们推行国事，全国臣民都感到有利，所以齐桓公、刘先主能够专用他们而不会有别的念头。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专任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32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43846" y="101289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公满岁且去，而吏民伏阙上书愿留者数千人。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当时议者犹以国计为辞，而海上用兵，所急者财贿，闻蠲赋之语，往往相顾而笑。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1519435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您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时间到了即将离去，可是几千个官吏和百姓跪在台阶上向天子上书希望您留任。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且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伏阙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伏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留者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定语后置，句意通顺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那时候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议事的人还拿国家大计作为说辞，可是海上作战急需的就是财物，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他们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一听到减赋的话，总是相互看着，暗自嘲笑。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以国计为辞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财贿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蠲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，句意通顺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17691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77506" y="182741"/>
            <a:ext cx="11526120" cy="61273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做皇帝很难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难在哪里呢？大概没有比任用人才更难的了。用人的方法，让他做事必须专一，对他的信任必须坚定，然后才能充分发挥他的才干，才能与他共同成就事业。至于那不当的做法，如果太过专任一人，而不再与其他人商议，拒绝听取群臣的意见，这便是想发挥一个人的才用，却先已失去了众人之心。违背众人意见办事，又不审时度势而轻率出手，那样的人办一百件事就会失败一百次，并将招致祸乱败亡，这是理所当然的啊！但是也有侥幸获得成功的，人之常情就是这样：事情成功了大家就认为是做对了，事情失败了大家就认为是做错了，便又随之赞美侥幸获得成功的人，把他违反众人意见说成是有独特的见解，把他拒不纳谏说成是能不为各种论调所迷惑，把他偏听偏信而又轻率蛮干说成是英明果断。假如后世的君主仰慕这三点，把它作为对自己的期许。等到他专信专用的人一失误就会招致祸殃，即使悔悟也来不及了，这是十分可悲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0010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077395"/>
            <a:ext cx="11412000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有人反问我说：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这样看来，那么用人的人不可以专信一人吗？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我回答他说：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齐桓公任用管仲，蜀先主任用诸葛亮，可以说是专信一人，未曾听说齐、蜀的臣民非议他们。因为他们发出政令，全国臣民拥护；他们推行国事，全国臣民都感到有利，所以齐桓公、刘先主能够专用他们而不会有别的念头。假使发出的政令，两国臣民都不拥护；推行的国事，两国臣民都不感到有利，那么，这两个国君哪会专一任用并相信他们，以致失去民心而招来国人的怨恨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2246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324" y="82546"/>
            <a:ext cx="11526120" cy="64017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上宰相书</a:t>
            </a:r>
            <a:r>
              <a:rPr lang="en-US" altLang="zh-CN" sz="3200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①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</a:t>
            </a: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朱熹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六月八日，具位谨奉书再拜献于某官：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窃惟朝廷今日之政，无大无小，一归弛缓，今亦未暇一一条数。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且以荒政论之，则于天下之事，最为当急而不可缓者；而荒政之中，有两事焉，又其甚急而不可少缓者也。一曰给降缗钱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，广籴米斛。储蓄既多，缓急足用，政使朝廷别有支拨，一纸朝驰，而米夕发矣。此一事也。二曰速行赏典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，激励富室。盖此一策，本以诱民，事急则籍之，以为一时之用；事定则酬之，以为后日之劝。旋观今日，失信已多，别有缓急，何以使众？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谋国之计，乖戾若此，临事而悔，其可及哉？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此二事也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23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节选自《朱子大全》，有删改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818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324" y="1021760"/>
            <a:ext cx="1152612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宋孝宗淳熙八年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(1181)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，浙东发生饥荒，宰相王淮推荐朱熹任提举浙江常平茶盐公事。上任以后，朱熹即征购粮食，兴修水利，了解民情，弹劾污吏，竭尽全力，以救灾荒，但他向朝廷的建议，很少被采纳。为此，朱熹给王淮写了这封信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缗钱：此处指购买粮食储备的钱。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赏典：赏赐的典礼。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0483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46997" y="1012899"/>
            <a:ext cx="1118713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窃惟朝廷今日之政，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无大无小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，一归弛缓，今亦未暇一一条数。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</a:t>
            </a:r>
            <a:endParaRPr lang="en-US" altLang="zh-CN" sz="2400" kern="100" dirty="0" smtClean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谋国之计，乖戾若此，临事而悔，其可及哉？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997" y="1521678"/>
            <a:ext cx="11048809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私下考虑当今朝廷的政事，不论大小，全都松弛懈怠，现在也没有时间一一列举。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窃惟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无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第一个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条数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国家利益谋划的大计，竟像这样违悖情理，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遇到急难之事再后悔，难道还来得及吗？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谋国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乖戾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临事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反问句式，大意对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9924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1324" y="189434"/>
            <a:ext cx="11526120" cy="621706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六月八日，具位之臣恭敬地捧着信，连拜两次献给某官：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私下考虑当今朝廷的政事，不论大小，全都松弛懈怠，现在也没有时间一一列举。姑且拿赈灾一事来说，这是天下的事中最应当急办而不可拖延的事。在赈灾的过程中，有两件事，是极其急迫而不可稍缓的。一是发给缗钱，多多收购粮食。储蓄的粮食已经很多，一旦急需，足够支用，即使朝廷在政治方面另有需要，只需早上发一纸命令，米当晚就能发出。这是第一件事情。二是迅速推行赏赐制度，激发鼓励富有人家出力助赈。这个政策，原是用来诱导百姓，在事急的时候，依靠他们捐助，以供一时的需要；事成之后给予酬赏，以此劝勉后人。反过来看眼前的情形，已经大大丧失信用，今后再有紧急的事，靠什么来使唤民众？为国家利益谋划的大计，竟像这样违悖情理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将来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遇到急难之事再后悔，难道还来得及吗？这是第二件事。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8219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46" y="-36638"/>
            <a:ext cx="11526120" cy="65002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上丞相留忠斋</a:t>
            </a:r>
            <a:r>
              <a:rPr lang="en-US" altLang="zh-CN" sz="3200" kern="100" baseline="30000" dirty="0">
                <a:solidFill>
                  <a:srgbClr val="C00000"/>
                </a:solidFill>
                <a:latin typeface="宋体" panose="02010600030101010101" pitchFamily="2" charset="-122"/>
                <a:ea typeface="隶书" panose="0201050906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书</a:t>
            </a:r>
            <a:r>
              <a:rPr lang="en-US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3200" kern="100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3200" kern="100" dirty="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宋</a:t>
            </a:r>
            <a:r>
              <a:rPr lang="en-US" altLang="zh-CN" sz="2400" kern="100" dirty="0">
                <a:latin typeface="IPAPANNEW" panose="02000500070000020004" pitchFamily="2" charset="0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谢枋得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七月吉日，门生衰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绖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谢枋得谨斋沐裁书百拜，托友人吴直夫献于内相尚书大丞相国公忠斋先生钧座：惟天下之仁人能知天下之仁人，惟天下之义士能知天下之义士。贤者不相知多矣，能灼见三俊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之心者，必圣人也。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某江南一愚儒耳，自景定甲子以虚言贾实祸，天下号为风汉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，先生之所知也。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昔岁程御史将旨招贤，亦在物色中，既披肝沥胆以谢之矣。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朋友自大都来，乃谓先生以贱姓名荐，朝廷过听，遂烦旌招。某乃丙辰礼闱一老门生也，先生误以忠实二字褒之。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入仕二十一年，居官不满八月，断不敢枉道随人，以辱大君子知人之明。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今年六十三矣，学辟谷养气已二十载，所欠惟一死耳，岂复有他志？自先生过举之后，求得道高人者物色之，求好秀才者物色之，求艺术过人者物色之，奔走逃遁，不胜其苦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972573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321295"/>
            <a:ext cx="11412000" cy="22525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留忠斋：留梦炎，号忠斋，南宋末年人，中进士，恭帝时官至左丞相，宋朝灭亡，降元，又做了大官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谢枋得：字君直，号叠山，南宋末年著名的爱国诗人，带领义军在江东抗元，被俘不屈，以身殉国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三俊：一般指微子、箕子、比干三人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风汉：疯汉。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482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46997" y="1012899"/>
            <a:ext cx="1118713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昔岁程御史将旨招贤，亦在物色中，既披肝沥胆以谢之矣。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入仕二十一年，居官不满八月，断不敢枉道随人，以辱大君子知人之明。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6997" y="1521678"/>
            <a:ext cx="11048809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前几年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程御史拿着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元朝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皇帝的圣旨招纳贤才，我也在被察访的对象之中，我已经开诚相见很诚恳地表示谢绝了。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物色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谢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            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进入仕途二十一年了，实际任职不足八个月，我绝对不敢违背道义随从别人，来使您知人之明的名声受到辱没。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居官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枉道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辱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38188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125538"/>
            <a:ext cx="11412000" cy="28065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七月的某一天，学生我斋戒沐浴后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因为母亲去世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穿着丧服恭恭敬敬地给您修书写信，委托友人吴直夫献给内相尚书大丞相国公忠斋先生：只有天下的仁人能理解天下的仁人，只有天下的义士能懂得天下的义士。很多贤明的人未必志向相同，能够洞见三位有才德之人心思的人，一定是圣人吧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6215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4752" y="131589"/>
            <a:ext cx="11526120" cy="62505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嘉靖乙卯年，余姚侍御史周公，被选派任命来巡视吴中一带。按照旧例，御史巡行全国的地方郡县，大多一年就回朝复命。您时间到了即将离去，可是几千个官吏和百姓跪在台阶上向天子上书希望您留任。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国家的赋税，仰仗的是东南一带。过去太平无事，不幸遇到水旱灾害的时候，相关部门也不肯减少赋税；而自从近年来岛上的少数民族成为匪患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侵扰百姓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，兵事渐起，赋税变得更加繁重了。但是匪盗越过大海，侵入内地，数千里之间的土地，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都被他们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劫掠一空。那年天又大旱，百姓们饥饿难耐，没有粮食吃。那时候议事的人还拿国家大计作为说辞，可是海上作战急需的就是财物，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一听到减赋的话，总是相互看着，暗自嘲笑。只有周公慨然上奏，把苏、吴之地的数百万赋税全部停止，在卧榻上制订计划，无数受灾将垂死的百姓解救了。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这都是超出一般人的可以称道的啊。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3258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019" y="477466"/>
            <a:ext cx="11076375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622300" algn="just">
              <a:lnSpc>
                <a:spcPct val="150000"/>
              </a:lnSpc>
            </a:pP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我不过是江南一个迂腐的读书人罢了，自从宋理宗景定五年因为推想之言招惹来灾祸，天下人都称我为疯汉，这是先生您所知道的。前几年程御史拿着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元朝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皇帝的圣旨招纳贤才，我也在被察访的对象之中，我已经开诚相见很诚恳地表示谢绝了。有朋友从大都过来，说先生您推荐了我，朝廷也错误地听信了您，于是烦劳您以朝廷名义来招纳我。我不过是您的在宋理宗宝</a:t>
            </a:r>
            <a:r>
              <a:rPr lang="zh-CN" altLang="zh-CN" sz="240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祐</a:t>
            </a:r>
            <a:r>
              <a:rPr lang="zh-CN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四年通过礼部考试考中的一个老门生而已，先生您错误地用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忠实</a:t>
            </a:r>
            <a:r>
              <a:rPr lang="en-US" altLang="zh-CN" sz="2400" kern="100" dirty="0">
                <a:solidFill>
                  <a:prstClr val="black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二字来褒奖我。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进入仕途二十一年了，实际任职不足八个月，我绝对不敢违背道义随从别人，来使您知人之明的名声受到辱没。我今年六十三岁了，学习不吃饭作定心功夫已经二十年，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现在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所欠的只有一死罢了，难道还有其他想法吗？自从先生错误地举荐之后，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朝廷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四处寻找得道的高人、好秀才和艺术过人者，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他们</a:t>
            </a:r>
            <a:r>
              <a:rPr lang="en-US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奔走逃跑，不堪其苦。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1197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3602"/>
            <a:ext cx="11412000" cy="67710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23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初，李夫人病笃，上自临候之，夫人蒙被谢曰：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妾久寝病，形貌毁坏，不可以见帝。愿以王及兄弟为托。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夫人病甚，殆将不起，一见我属托王及兄弟，岂不快哉？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妇人貌不修饰，不见君父。妾不敢以燕</a:t>
            </a:r>
            <a:r>
              <a:rPr lang="zh-CN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宋体" panose="02010600030101010101" pitchFamily="2" charset="-122"/>
              </a:rPr>
              <a:t>媠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见帝。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夫人弟一见我，将加赐千金，而予兄弟尊官。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尊官在帝，不在一见。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上复言欲必见之，夫人遂转乡</a:t>
            </a:r>
            <a:r>
              <a:rPr lang="zh-CN" altLang="zh-CN" sz="2400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歔</a:t>
            </a:r>
            <a:r>
              <a:rPr lang="zh-CN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欷而不复言。于是上不说而起。夫人姊妹让之曰：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贵人独不可一见上属托兄弟邪？何为恨上如此？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夫人曰：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所以不欲见帝者，乃欲以深托兄弟也。我以容貌之好，得从微贱爱幸于上。夫以色事人者，色衰而爱弛，爱弛则恩绝。上所以挛挛顾念我者，乃以平生容貌也。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今见我毁坏，颜色非故，必畏恶吐弃我，意尚肯复追思闵录其兄弟哉！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及夫人卒，上以后礼葬焉。其后，上以夫人兄李广利为贰师将军，封海西侯，延年为协律都尉。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节选自汉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班固《汉书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李夫人传》，有删改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825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46997" y="1012899"/>
            <a:ext cx="11187139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夫人病甚，殆将不起，一见我属托王及兄弟，岂不快哉？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今见我毁坏，颜色非故，必畏恶吐弃我，意尚肯复追思闵录其兄弟哉！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</a:t>
            </a:r>
            <a:endParaRPr lang="en-US" altLang="zh-CN" sz="2400" kern="1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400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997" y="1521678"/>
            <a:ext cx="11048809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夫人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病重，大概不能好了，见我一面以嘱托后事，难道不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更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直截了当吗？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快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现在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如果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见到我容颜枯槁，姿色不同从前，定会畏惧，内心会嫌弃我，还怎么会再追念我并怜悯任用我的兄弟呢！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毁坏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颜色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，大意对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7847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46997" y="431025"/>
            <a:ext cx="11187139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788" algn="di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当初，李夫人病重，武帝亲自去看望她，夫人用被子蒙住脸答谢说：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我卧病太久，相貌丑陋，不能拜见皇上。请皇上好好照顾我的儿子和兄弟。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武帝说：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夫人病重，大概不能好了，见我一面以嘱托后事，难道不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更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直截了当吗？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女子没有梳妆打扮，不能见君父。我不敢仪容不整地见皇上。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武帝说：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夫人只要和我见上一面，就赏赐给你千金，并且给你的兄弟加官晋爵。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加官晋爵是皇上决定的，不在于和我见上一面。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武帝又说一定要见她，夫人就转过脸去抽泣，不再说话。于是武帝很不高兴地走了。夫人的姐妹埋怨她说：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您难道就不能和皇上见上一面嘱托一下兄弟的事吗？为什么对皇上如此怨恨？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夫人说：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我之所以不想见皇上，正是要借此来嘱托兄弟的事。我靠着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美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3170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01637" y="1125538"/>
            <a:ext cx="11187139" cy="33769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貌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，能够从微贱之人得到皇上的宠幸。凭借容貌侍奉别人的人，容貌衰老情谊就浅了，情谊变浅恩惠也就断了。皇上之所以还深情地眷念着我，正是由于我原来的容貌。现在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如果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见到我容颜枯槁，姿色不同从前，定会畏惧，内心会嫌弃我，还怎么会再追念我并怜悯任用我的兄弟呢！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夫人死后，武帝用皇后的礼节将她安葬。然后，武帝封李夫人的哥哥李广利为贰师将军、海西侯，封李延年为协律都尉。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8" name="返回">
            <a:hlinkClick r:id="rId7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62083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9581" y="1701602"/>
            <a:ext cx="2604035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复习任务群二　文言语句翻译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4566" y="198135"/>
            <a:ext cx="11412000" cy="626701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阅读下面的文段，翻译文中画线的句子。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予少时则好琴，尝学之而患无善师与之相讲说。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虽时按谱求声，以涤堙郁而畅懑愤，心弗自是也。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后闻冷君起敬以善琴名江南，当时学琴者皆赴其门。予尤慕之，以为安得一听以偿夙昔之好乎？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及入国朝，予既被命起仕，而冷君亦继至。时天子方注意郊社宗庙之祀，病音乐之未复乎古，与一二儒臣图所以更张之。冷君实奉明诏，定雅乐，而予豫执笔，制歌辞，获数与冷君游。抱琴为予鼓数曲，予瞑目而听之。凄焉而秋清，盎然而春煦。寥寥乎悲鸿吟而鹳鹤鸾凤追而和之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8650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予重有感焉。乐之为教也大矣。古之人自非居丧服，有异故，则乐未尝违乎左右。所以摄忿戾之气，通神明之德。其助岂为细哉？后世古乐浸久浸亡，今之所存若者无几。</a:t>
            </a:r>
            <a:r>
              <a:rPr lang="zh-CN" altLang="zh-CN" sz="2400" u="sng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士</a:t>
            </a:r>
            <a:r>
              <a:rPr lang="zh-CN" altLang="zh-CN" sz="2400" u="heavy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大夫又鲜能而寡听之，虽如予之有志于学，犹有耄老无闻之悔。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况不若予之志固者乎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节选自宋濂《太古正音序》，有删改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3846" y="1012899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虽时按谱求声，以涤堙郁而畅懑愤，心弗自是也。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士大夫又鲜能而寡听之，虽如予之有志于学，犹有耄老无闻之悔。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译文：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_________________________________________________________________________________________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59241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4349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srgbClr val="0000FF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29457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4565" y="6416435"/>
            <a:ext cx="244825" cy="324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51" tIns="51174" rIns="102351" bIns="51174" anchor="ctr"/>
          <a:lstStyle/>
          <a:p>
            <a:pPr algn="ctr" defTabSz="767969"/>
            <a:r>
              <a:rPr lang="en-US" altLang="zh-CN" sz="1400" dirty="0">
                <a:solidFill>
                  <a:prstClr val="black"/>
                </a:solidFill>
                <a:latin typeface="Broadway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9" name="矩形 8"/>
          <p:cNvSpPr/>
          <p:nvPr/>
        </p:nvSpPr>
        <p:spPr>
          <a:xfrm>
            <a:off x="406574" y="1518629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虽然时常按照乐谱弹奏，想洗涤心中的阴郁，使心中的愤懑得以解开，但内心不认为自己能真正做到这样。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弗自是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，句意通顺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士大夫们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又很少有这样的音乐才能并且很少听到这样的音乐，虽然像我这样有志于学琴的，但还是有年岁已高却没有听到的悔恨。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得分点：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虽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耄老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，句意通顺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10691</TotalTime>
  <Words>10912</Words>
  <Application>Microsoft Office PowerPoint</Application>
  <PresentationFormat>自定义</PresentationFormat>
  <Paragraphs>492</Paragraphs>
  <Slides>75</Slides>
  <Notes>49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97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经典繁仿黑</vt:lpstr>
      <vt:lpstr>楷体</vt:lpstr>
      <vt:lpstr>楷体_GB2312</vt:lpstr>
      <vt:lpstr>隶书</vt:lpstr>
      <vt:lpstr>宋体</vt:lpstr>
      <vt:lpstr>Microsoft YaHei</vt:lpstr>
      <vt:lpstr>Microsoft YaHei</vt:lpstr>
      <vt:lpstr>Arial</vt:lpstr>
      <vt:lpstr>Broadway</vt:lpstr>
      <vt:lpstr>Calibri</vt:lpstr>
      <vt:lpstr>Courier New</vt:lpstr>
      <vt:lpstr>Impact</vt:lpstr>
      <vt:lpstr>IPAPANNEW</vt:lpstr>
      <vt:lpstr>Times New Roman</vt:lpstr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2234</cp:revision>
  <dcterms:modified xsi:type="dcterms:W3CDTF">2019-11-08T02:19:36Z</dcterms:modified>
</cp:coreProperties>
</file>