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305" r:id="rId7"/>
    <p:sldId id="260" r:id="rId8"/>
    <p:sldId id="262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306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307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308" r:id="rId43"/>
    <p:sldId id="293" r:id="rId44"/>
    <p:sldId id="294" r:id="rId45"/>
    <p:sldId id="304" r:id="rId46"/>
    <p:sldId id="295" r:id="rId47"/>
    <p:sldId id="297" r:id="rId48"/>
    <p:sldId id="299" r:id="rId49"/>
    <p:sldId id="300" r:id="rId50"/>
    <p:sldId id="301" r:id="rId51"/>
    <p:sldId id="302" r:id="rId52"/>
    <p:sldId id="303" r:id="rId5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9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5325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53252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53253" name="灯片编号占位符 3"/>
          <p:cNvSpPr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" Type="http://schemas.openxmlformats.org/officeDocument/2006/relationships/image" Target="../media/image9.w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image" Target="../media/image1.png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hyperlink" Target="&#27743;&#22478;&#23376;&#23494;&#24030;&#20986;&#29454;%20&#33487;&#36732;.mp3" TargetMode="Externa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1.png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hyperlink" Target="&#27743;&#22478;&#23376;&#23494;&#24030;&#20986;&#29454;%20&#33487;&#36732;.mp3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hyperlink" Target="&#28180;&#23478;&#20658;%20&#33539;&#20210;&#28153;.mp3" TargetMode="Externa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tags" Target="../tags/tag21.xml"/><Relationship Id="rId1" Type="http://schemas.openxmlformats.org/officeDocument/2006/relationships/hyperlink" Target="&#30772;&#38453;&#23376;%20&#36763;&#24323;&#30142;.mp3" TargetMode="Externa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tags" Target="../tags/tag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2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25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28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tags" Target="../tags/tag30.xml"/><Relationship Id="rId1" Type="http://schemas.openxmlformats.org/officeDocument/2006/relationships/image" Target="../media/image2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3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28385;&#27743;&#32418;%20%20&#31179;&#29822;.MP3" TargetMode="External"/><Relationship Id="rId1" Type="http://schemas.openxmlformats.org/officeDocument/2006/relationships/tags" Target="../tags/tag32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4.xml"/><Relationship Id="rId2" Type="http://schemas.openxmlformats.org/officeDocument/2006/relationships/image" Target="../media/image1.png"/><Relationship Id="rId1" Type="http://schemas.openxmlformats.org/officeDocument/2006/relationships/tags" Target="../tags/tag33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image" Target="../media/image1.png"/><Relationship Id="rId1" Type="http://schemas.openxmlformats.org/officeDocument/2006/relationships/tags" Target="../tags/tag35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8.xml"/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tags" Target="../tags/tag37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0.xml"/><Relationship Id="rId2" Type="http://schemas.openxmlformats.org/officeDocument/2006/relationships/image" Target="../media/image1.png"/><Relationship Id="rId1" Type="http://schemas.openxmlformats.org/officeDocument/2006/relationships/tags" Target="../tags/tag39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2.xml"/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tags" Target="../tags/tag41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45.xml"/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tags" Target="../tags/tag4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" Type="http://schemas.openxmlformats.org/officeDocument/2006/relationships/hyperlink" Target="&#28180;&#23478;&#20658;%20&#33539;&#20210;&#28153;.mp3" TargetMode="Externa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075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214313"/>
            <a:ext cx="3994150" cy="6572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黑体" panose="02010609060101010101" pitchFamily="49" charset="-122"/>
              </a:rPr>
              <a:t>新课引入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+mn-ea"/>
              <a:cs typeface="+mn-cs"/>
              <a:sym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+mn-ea"/>
              <a:cs typeface="+mn-cs"/>
              <a:sym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8"/>
          <p:cNvSpPr txBox="1"/>
          <p:nvPr/>
        </p:nvSpPr>
        <p:spPr>
          <a:xfrm>
            <a:off x="3270250" y="1028700"/>
            <a:ext cx="5807075" cy="56308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175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中国是诗的国度，灿烂五千年的中国文化，也闪烁着诗歌的光辉，唐诗、宋词已成为我国文学繁荣的一个象征，诗言志、词言情也成为中国文化知识分子表情达意的最主要的方式。可以说透过诗歌的家里行间，我们可以触摸历史与文化的脉博。今天我们就从“长烟落日”“城外狩猎”的自然景色，从“沙场秋点兵”的生活场景，去与古人作一次心灵的对话，去感受古人的离愁别绪、壮志难酬。</a:t>
            </a:r>
            <a:endParaRPr lang="zh-CN" altLang="en-US" sz="20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文本占位符 5122"/>
          <p:cNvPicPr>
            <a:picLocks noChangeAspect="1"/>
          </p:cNvPicPr>
          <p:nvPr/>
        </p:nvPicPr>
        <p:blipFill>
          <a:blip r:embed="rId3">
            <a:lum contrast="-24001"/>
          </a:blip>
          <a:stretch>
            <a:fillRect/>
          </a:stretch>
        </p:blipFill>
        <p:spPr>
          <a:xfrm>
            <a:off x="0" y="1421765"/>
            <a:ext cx="3269615" cy="5116830"/>
          </a:xfrm>
          <a:prstGeom prst="foldedCorner">
            <a:avLst/>
          </a:prstGeom>
          <a:noFill/>
          <a:ln w="9525">
            <a:noFill/>
          </a:ln>
          <a:effectLst>
            <a:softEdge rad="317500"/>
          </a:effec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63490"/>
          <p:cNvSpPr/>
          <p:nvPr/>
        </p:nvSpPr>
        <p:spPr>
          <a:xfrm>
            <a:off x="538163" y="2268538"/>
            <a:ext cx="3889375" cy="2030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四面边声连角起，</a:t>
            </a:r>
            <a:endParaRPr lang="zh-CN" altLang="en-US" sz="28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千嶂里，</a:t>
            </a:r>
            <a:endParaRPr lang="zh-CN" altLang="en-US" sz="28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长烟落日孤城闭。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grpSp>
        <p:nvGrpSpPr>
          <p:cNvPr id="4" name="组合 63491"/>
          <p:cNvGrpSpPr/>
          <p:nvPr/>
        </p:nvGrpSpPr>
        <p:grpSpPr>
          <a:xfrm>
            <a:off x="4414838" y="2130425"/>
            <a:ext cx="4457700" cy="2308225"/>
            <a:chOff x="2790" y="346"/>
            <a:chExt cx="1860" cy="2012"/>
          </a:xfrm>
        </p:grpSpPr>
        <p:sp>
          <p:nvSpPr>
            <p:cNvPr id="11278" name="矩形 63492"/>
            <p:cNvSpPr/>
            <p:nvPr/>
          </p:nvSpPr>
          <p:spPr>
            <a:xfrm>
              <a:off x="2790" y="346"/>
              <a:ext cx="1860" cy="2012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1279" name="矩形 63493"/>
            <p:cNvSpPr/>
            <p:nvPr/>
          </p:nvSpPr>
          <p:spPr>
            <a:xfrm>
              <a:off x="2835" y="588"/>
              <a:ext cx="1769" cy="15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45720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描写边塞黄昏的苍凉景色：“边声连角起”表明战事紧，“孤城闭”暗示敌强我弱。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8" name="矩形 63494"/>
          <p:cNvSpPr/>
          <p:nvPr/>
        </p:nvSpPr>
        <p:spPr>
          <a:xfrm>
            <a:off x="4427538" y="620713"/>
            <a:ext cx="2952750" cy="5040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1269" name="矩形 63495"/>
          <p:cNvSpPr/>
          <p:nvPr/>
        </p:nvSpPr>
        <p:spPr>
          <a:xfrm>
            <a:off x="4427538" y="620713"/>
            <a:ext cx="2952750" cy="5040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1270" name="矩形 63496"/>
          <p:cNvSpPr/>
          <p:nvPr/>
        </p:nvSpPr>
        <p:spPr>
          <a:xfrm>
            <a:off x="4427538" y="692150"/>
            <a:ext cx="2952750" cy="4968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1271" name="矩形 63497"/>
          <p:cNvSpPr/>
          <p:nvPr/>
        </p:nvSpPr>
        <p:spPr>
          <a:xfrm>
            <a:off x="4427538" y="620713"/>
            <a:ext cx="2952750" cy="50403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319405" y="136525"/>
            <a:ext cx="279146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11480" y="266700"/>
            <a:ext cx="298640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75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1276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75" y="4694555"/>
            <a:ext cx="8975725" cy="2070100"/>
          </a:xfrm>
          <a:prstGeom prst="round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64514"/>
          <p:cNvSpPr txBox="1"/>
          <p:nvPr/>
        </p:nvSpPr>
        <p:spPr>
          <a:xfrm>
            <a:off x="239713" y="2116138"/>
            <a:ext cx="3128962" cy="7381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浊酒一杯家万里</a:t>
            </a:r>
            <a:endParaRPr lang="zh-CN" altLang="en-US" sz="28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文本框 64515"/>
          <p:cNvSpPr txBox="1"/>
          <p:nvPr/>
        </p:nvSpPr>
        <p:spPr>
          <a:xfrm>
            <a:off x="696913" y="3843338"/>
            <a:ext cx="26717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燕然未勒归无计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2292" name="文本框 64516"/>
          <p:cNvSpPr txBox="1"/>
          <p:nvPr/>
        </p:nvSpPr>
        <p:spPr>
          <a:xfrm>
            <a:off x="1239838" y="3233738"/>
            <a:ext cx="18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zh-CN" sz="2000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2293" name="文本框 64517"/>
          <p:cNvSpPr txBox="1"/>
          <p:nvPr/>
        </p:nvSpPr>
        <p:spPr>
          <a:xfrm>
            <a:off x="604838" y="5354638"/>
            <a:ext cx="267176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羌管悠悠霜满地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组合 64518"/>
          <p:cNvGrpSpPr/>
          <p:nvPr/>
        </p:nvGrpSpPr>
        <p:grpSpPr>
          <a:xfrm>
            <a:off x="4217988" y="1846263"/>
            <a:ext cx="4602162" cy="1387475"/>
            <a:chOff x="2880" y="348"/>
            <a:chExt cx="2814" cy="2810"/>
          </a:xfrm>
        </p:grpSpPr>
        <p:sp>
          <p:nvSpPr>
            <p:cNvPr id="12323" name="矩形 64519"/>
            <p:cNvSpPr/>
            <p:nvPr/>
          </p:nvSpPr>
          <p:spPr>
            <a:xfrm>
              <a:off x="2880" y="348"/>
              <a:ext cx="2814" cy="2810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2324" name="文本框 64520"/>
            <p:cNvSpPr txBox="1"/>
            <p:nvPr/>
          </p:nvSpPr>
          <p:spPr>
            <a:xfrm>
              <a:off x="2916" y="485"/>
              <a:ext cx="2735" cy="24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45720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“浊酒”表明边塞生活的艰苦，“家万里”表现了思乡之切。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5" name="矩形 64521"/>
          <p:cNvSpPr/>
          <p:nvPr/>
        </p:nvSpPr>
        <p:spPr>
          <a:xfrm>
            <a:off x="6011863" y="1700213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296" name="矩形 64522"/>
          <p:cNvSpPr/>
          <p:nvPr/>
        </p:nvSpPr>
        <p:spPr>
          <a:xfrm>
            <a:off x="4500563" y="260350"/>
            <a:ext cx="4392612" cy="1655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297" name="矩形 64523"/>
          <p:cNvSpPr/>
          <p:nvPr/>
        </p:nvSpPr>
        <p:spPr>
          <a:xfrm>
            <a:off x="4500563" y="188913"/>
            <a:ext cx="4392612" cy="172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298" name="矩形 64524"/>
          <p:cNvSpPr/>
          <p:nvPr/>
        </p:nvSpPr>
        <p:spPr>
          <a:xfrm>
            <a:off x="4500563" y="260350"/>
            <a:ext cx="4392612" cy="1655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299" name="矩形 64525"/>
          <p:cNvSpPr/>
          <p:nvPr/>
        </p:nvSpPr>
        <p:spPr>
          <a:xfrm>
            <a:off x="4500563" y="260350"/>
            <a:ext cx="4392612" cy="1584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00" name="矩形 64526"/>
          <p:cNvSpPr/>
          <p:nvPr/>
        </p:nvSpPr>
        <p:spPr>
          <a:xfrm>
            <a:off x="4500563" y="188913"/>
            <a:ext cx="4392612" cy="15017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grpSp>
        <p:nvGrpSpPr>
          <p:cNvPr id="4" name="组合 64527"/>
          <p:cNvGrpSpPr/>
          <p:nvPr/>
        </p:nvGrpSpPr>
        <p:grpSpPr>
          <a:xfrm>
            <a:off x="4191000" y="3455988"/>
            <a:ext cx="4602163" cy="1295400"/>
            <a:chOff x="2880" y="1979"/>
            <a:chExt cx="2722" cy="816"/>
          </a:xfrm>
        </p:grpSpPr>
        <p:sp>
          <p:nvSpPr>
            <p:cNvPr id="12321" name="矩形 64528"/>
            <p:cNvSpPr/>
            <p:nvPr/>
          </p:nvSpPr>
          <p:spPr>
            <a:xfrm>
              <a:off x="2880" y="1979"/>
              <a:ext cx="2722" cy="816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2322" name="文本框 64529"/>
            <p:cNvSpPr txBox="1"/>
            <p:nvPr/>
          </p:nvSpPr>
          <p:spPr>
            <a:xfrm>
              <a:off x="2926" y="2046"/>
              <a:ext cx="2631" cy="7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Times New Roman" panose="02020603050405020304" pitchFamily="18" charset="0"/>
                </a:rPr>
                <a:t>　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慨叹功业未建，边患未除，归乡无期。</a:t>
              </a: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组合 64530"/>
          <p:cNvGrpSpPr/>
          <p:nvPr/>
        </p:nvGrpSpPr>
        <p:grpSpPr>
          <a:xfrm>
            <a:off x="4203700" y="5013325"/>
            <a:ext cx="4575175" cy="1284288"/>
            <a:chOff x="2880" y="2931"/>
            <a:chExt cx="2676" cy="817"/>
          </a:xfrm>
        </p:grpSpPr>
        <p:sp>
          <p:nvSpPr>
            <p:cNvPr id="12319" name="矩形 64531"/>
            <p:cNvSpPr/>
            <p:nvPr/>
          </p:nvSpPr>
          <p:spPr>
            <a:xfrm>
              <a:off x="2880" y="2931"/>
              <a:ext cx="2676" cy="817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2320" name="文本框 64532"/>
            <p:cNvSpPr txBox="1"/>
            <p:nvPr/>
          </p:nvSpPr>
          <p:spPr>
            <a:xfrm>
              <a:off x="2898" y="3028"/>
              <a:ext cx="2658" cy="6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这入夜的悠悠羌音、浓浓白霜，更使人惆怅难眠。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3" name="矩形 64533"/>
          <p:cNvSpPr/>
          <p:nvPr/>
        </p:nvSpPr>
        <p:spPr>
          <a:xfrm>
            <a:off x="4500563" y="4797425"/>
            <a:ext cx="4392612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04" name="矩形 64534"/>
          <p:cNvSpPr/>
          <p:nvPr/>
        </p:nvSpPr>
        <p:spPr>
          <a:xfrm>
            <a:off x="4500563" y="4797425"/>
            <a:ext cx="4319587" cy="11525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05" name="矩形 64535"/>
          <p:cNvSpPr/>
          <p:nvPr/>
        </p:nvSpPr>
        <p:spPr>
          <a:xfrm>
            <a:off x="4500563" y="4797425"/>
            <a:ext cx="4392612" cy="11525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06" name="矩形 64536"/>
          <p:cNvSpPr/>
          <p:nvPr/>
        </p:nvSpPr>
        <p:spPr>
          <a:xfrm>
            <a:off x="4500563" y="4797425"/>
            <a:ext cx="4392612" cy="11525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07" name="矩形 64537"/>
          <p:cNvSpPr/>
          <p:nvPr/>
        </p:nvSpPr>
        <p:spPr>
          <a:xfrm>
            <a:off x="4500563" y="4797425"/>
            <a:ext cx="4392612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08" name="矩形 64538"/>
          <p:cNvSpPr/>
          <p:nvPr/>
        </p:nvSpPr>
        <p:spPr>
          <a:xfrm>
            <a:off x="4427538" y="4797425"/>
            <a:ext cx="4465637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09" name="矩形 64539"/>
          <p:cNvSpPr/>
          <p:nvPr/>
        </p:nvSpPr>
        <p:spPr>
          <a:xfrm>
            <a:off x="4427538" y="4868863"/>
            <a:ext cx="4465637" cy="10080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10" name="矩形 64540"/>
          <p:cNvSpPr/>
          <p:nvPr/>
        </p:nvSpPr>
        <p:spPr>
          <a:xfrm>
            <a:off x="5364163" y="4724400"/>
            <a:ext cx="914400" cy="12017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11" name="矩形 64541"/>
          <p:cNvSpPr/>
          <p:nvPr/>
        </p:nvSpPr>
        <p:spPr>
          <a:xfrm>
            <a:off x="4191000" y="4652963"/>
            <a:ext cx="4392613" cy="1223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12" name="矩形 64543"/>
          <p:cNvSpPr/>
          <p:nvPr/>
        </p:nvSpPr>
        <p:spPr>
          <a:xfrm>
            <a:off x="2843213" y="5013325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2313" name="矩形 64544"/>
          <p:cNvSpPr/>
          <p:nvPr/>
        </p:nvSpPr>
        <p:spPr>
          <a:xfrm>
            <a:off x="3276600" y="616585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509905" y="153670"/>
            <a:ext cx="275717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97230" y="266700"/>
            <a:ext cx="287464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17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2318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65538"/>
          <p:cNvSpPr txBox="1"/>
          <p:nvPr/>
        </p:nvSpPr>
        <p:spPr>
          <a:xfrm>
            <a:off x="876300" y="2276475"/>
            <a:ext cx="3128963" cy="1384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人不寐</a:t>
            </a:r>
            <a:endParaRPr lang="zh-CN" altLang="en-US" sz="28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将军白发征夫泪</a:t>
            </a:r>
            <a:endParaRPr lang="zh-CN" altLang="en-US" sz="28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矩形 65539"/>
          <p:cNvSpPr/>
          <p:nvPr/>
        </p:nvSpPr>
        <p:spPr>
          <a:xfrm>
            <a:off x="4716463" y="908050"/>
            <a:ext cx="3527425" cy="48974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3316" name="矩形 65540"/>
          <p:cNvSpPr/>
          <p:nvPr/>
        </p:nvSpPr>
        <p:spPr>
          <a:xfrm>
            <a:off x="4787900" y="1052513"/>
            <a:ext cx="3455988" cy="4752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grpSp>
        <p:nvGrpSpPr>
          <p:cNvPr id="4" name="组合 65541"/>
          <p:cNvGrpSpPr/>
          <p:nvPr/>
        </p:nvGrpSpPr>
        <p:grpSpPr>
          <a:xfrm>
            <a:off x="4602163" y="1914525"/>
            <a:ext cx="4240212" cy="2643188"/>
            <a:chOff x="3016" y="527"/>
            <a:chExt cx="2177" cy="3343"/>
          </a:xfrm>
        </p:grpSpPr>
        <p:sp>
          <p:nvSpPr>
            <p:cNvPr id="13324" name="文本框 65542"/>
            <p:cNvSpPr txBox="1"/>
            <p:nvPr/>
          </p:nvSpPr>
          <p:spPr>
            <a:xfrm>
              <a:off x="3049" y="653"/>
              <a:ext cx="2099" cy="2917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indent="457200" algn="just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“不寐”的是将军也是征夫，流下的是思念家乡的泪，更是功业无成、壮志未酬的英雄泪!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5" name="矩形 65543"/>
            <p:cNvSpPr/>
            <p:nvPr/>
          </p:nvSpPr>
          <p:spPr>
            <a:xfrm>
              <a:off x="3016" y="527"/>
              <a:ext cx="2177" cy="3343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7172" name="单圆角矩形 5"/>
          <p:cNvSpPr/>
          <p:nvPr/>
        </p:nvSpPr>
        <p:spPr>
          <a:xfrm>
            <a:off x="802640" y="153670"/>
            <a:ext cx="269875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17905" y="250825"/>
            <a:ext cx="298704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21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3322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" y="4422140"/>
            <a:ext cx="8935085" cy="2399030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66561"/>
          <p:cNvSpPr txBox="1"/>
          <p:nvPr/>
        </p:nvSpPr>
        <p:spPr>
          <a:xfrm>
            <a:off x="930275" y="2117725"/>
            <a:ext cx="838200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渔</a:t>
            </a:r>
            <a:endParaRPr lang="zh-CN" altLang="en-US" sz="3600" dirty="0">
              <a:solidFill>
                <a:srgbClr val="FFC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dirty="0">
              <a:solidFill>
                <a:srgbClr val="FFC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  <a:endParaRPr lang="zh-CN" altLang="en-US" sz="3600" dirty="0">
              <a:solidFill>
                <a:srgbClr val="FFC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dirty="0">
              <a:solidFill>
                <a:srgbClr val="FFCC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傲</a:t>
            </a:r>
            <a:endParaRPr lang="zh-CN" altLang="en-US" sz="3600" dirty="0">
              <a:solidFill>
                <a:srgbClr val="00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63" name="文本框 66562"/>
          <p:cNvSpPr txBox="1"/>
          <p:nvPr/>
        </p:nvSpPr>
        <p:spPr>
          <a:xfrm>
            <a:off x="2743200" y="1568450"/>
            <a:ext cx="22098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CC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上阕写景</a:t>
            </a:r>
            <a:endParaRPr lang="zh-CN" altLang="en-US" sz="2800" dirty="0">
              <a:solidFill>
                <a:srgbClr val="CC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64" name="文本框 66563"/>
          <p:cNvSpPr txBox="1"/>
          <p:nvPr/>
        </p:nvSpPr>
        <p:spPr>
          <a:xfrm>
            <a:off x="4800600" y="1081088"/>
            <a:ext cx="2057400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雁去</a:t>
            </a:r>
            <a:endParaRPr lang="zh-CN" altLang="en-US" sz="2400" dirty="0">
              <a:solidFill>
                <a:srgbClr val="99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边声</a:t>
            </a:r>
            <a:endParaRPr lang="zh-CN" altLang="en-US" sz="2400" dirty="0">
              <a:solidFill>
                <a:srgbClr val="99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孤城</a:t>
            </a:r>
            <a:endParaRPr lang="zh-CN" altLang="en-US" sz="2400" dirty="0">
              <a:solidFill>
                <a:srgbClr val="99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长烟</a:t>
            </a:r>
            <a:endParaRPr lang="zh-CN" altLang="en-US" sz="2400" dirty="0">
              <a:solidFill>
                <a:srgbClr val="99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落日</a:t>
            </a:r>
            <a:endParaRPr lang="zh-CN" altLang="en-US" sz="2400" dirty="0">
              <a:solidFill>
                <a:srgbClr val="99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65" name="左大括号 66564"/>
          <p:cNvSpPr/>
          <p:nvPr/>
        </p:nvSpPr>
        <p:spPr>
          <a:xfrm>
            <a:off x="4343400" y="1325563"/>
            <a:ext cx="319088" cy="1538287"/>
          </a:xfrm>
          <a:prstGeom prst="leftBrace">
            <a:avLst>
              <a:gd name="adj1" fmla="val 60350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66566" name="右大括号 66565"/>
          <p:cNvSpPr/>
          <p:nvPr/>
        </p:nvSpPr>
        <p:spPr>
          <a:xfrm>
            <a:off x="6389688" y="1323975"/>
            <a:ext cx="239712" cy="1597025"/>
          </a:xfrm>
          <a:prstGeom prst="rightBrace">
            <a:avLst>
              <a:gd name="adj1" fmla="val 164243"/>
              <a:gd name="adj2" fmla="val 50690"/>
            </a:avLst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66567" name="文本框 66566"/>
          <p:cNvSpPr txBox="1"/>
          <p:nvPr/>
        </p:nvSpPr>
        <p:spPr>
          <a:xfrm>
            <a:off x="6629400" y="1638300"/>
            <a:ext cx="1871663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CC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渲染荒凉萧瑟气氛   </a:t>
            </a:r>
            <a:r>
              <a:rPr lang="zh-CN" altLang="en-US" sz="3200" dirty="0">
                <a:solidFill>
                  <a:srgbClr val="CC0099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            </a:t>
            </a:r>
            <a:endParaRPr lang="zh-CN" altLang="en-US" sz="3200" dirty="0">
              <a:solidFill>
                <a:srgbClr val="CC0099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66568" name="文本框 66567"/>
          <p:cNvSpPr txBox="1"/>
          <p:nvPr/>
        </p:nvSpPr>
        <p:spPr>
          <a:xfrm>
            <a:off x="2743200" y="4083050"/>
            <a:ext cx="20574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CC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下阕抒情</a:t>
            </a:r>
            <a:endParaRPr lang="zh-CN" altLang="en-US" sz="3600" dirty="0">
              <a:solidFill>
                <a:srgbClr val="CC00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6569" name="文本框 66568"/>
          <p:cNvSpPr txBox="1"/>
          <p:nvPr/>
        </p:nvSpPr>
        <p:spPr>
          <a:xfrm>
            <a:off x="3322638" y="2068513"/>
            <a:ext cx="762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</a:t>
            </a:r>
            <a:endParaRPr lang="zh-CN" altLang="en-US" sz="28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70" name="文本框 66569"/>
          <p:cNvSpPr txBox="1"/>
          <p:nvPr/>
        </p:nvSpPr>
        <p:spPr>
          <a:xfrm>
            <a:off x="4495800" y="3505200"/>
            <a:ext cx="2667000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家万里</a:t>
            </a:r>
            <a:r>
              <a:rPr lang="en-US" altLang="zh-CN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zh-CN" altLang="en-US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归无计</a:t>
            </a:r>
            <a:endParaRPr lang="zh-CN" altLang="en-US" sz="2400" dirty="0">
              <a:solidFill>
                <a:srgbClr val="99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羌管悠</a:t>
            </a:r>
            <a:r>
              <a:rPr lang="en-US" altLang="zh-CN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霜满地</a:t>
            </a:r>
            <a:endParaRPr lang="zh-CN" altLang="en-US" sz="2400" dirty="0">
              <a:solidFill>
                <a:srgbClr val="99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燕然未勒</a:t>
            </a:r>
            <a:endParaRPr lang="zh-CN" altLang="en-US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71" name="左大括号 66570"/>
          <p:cNvSpPr/>
          <p:nvPr/>
        </p:nvSpPr>
        <p:spPr>
          <a:xfrm>
            <a:off x="4343400" y="3860800"/>
            <a:ext cx="152400" cy="1244600"/>
          </a:xfrm>
          <a:prstGeom prst="leftBrace">
            <a:avLst>
              <a:gd name="adj1" fmla="val 43744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66572" name="右大括号 66571"/>
          <p:cNvSpPr/>
          <p:nvPr/>
        </p:nvSpPr>
        <p:spPr>
          <a:xfrm>
            <a:off x="6858000" y="3733800"/>
            <a:ext cx="200025" cy="1371600"/>
          </a:xfrm>
          <a:prstGeom prst="rightBrace">
            <a:avLst>
              <a:gd name="adj1" fmla="val 45841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66573" name="文本框 66572"/>
          <p:cNvSpPr txBox="1"/>
          <p:nvPr/>
        </p:nvSpPr>
        <p:spPr>
          <a:xfrm>
            <a:off x="7162800" y="3992563"/>
            <a:ext cx="16002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CC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抒发思乡报国之情</a:t>
            </a:r>
            <a:endParaRPr lang="zh-CN" altLang="en-US" sz="2400" dirty="0">
              <a:solidFill>
                <a:srgbClr val="CC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74" name="文本框 66573"/>
          <p:cNvSpPr txBox="1"/>
          <p:nvPr/>
        </p:nvSpPr>
        <p:spPr>
          <a:xfrm>
            <a:off x="3406775" y="4659313"/>
            <a:ext cx="5937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泪</a:t>
            </a:r>
            <a:endParaRPr lang="zh-CN" altLang="en-US" sz="4000" dirty="0">
              <a:solidFill>
                <a:srgbClr val="0033CC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66575" name="直接连接符 66574"/>
          <p:cNvSpPr/>
          <p:nvPr/>
        </p:nvSpPr>
        <p:spPr>
          <a:xfrm flipH="1">
            <a:off x="3698875" y="2681288"/>
            <a:ext cx="7938" cy="1311275"/>
          </a:xfrm>
          <a:prstGeom prst="line">
            <a:avLst/>
          </a:prstGeom>
          <a:ln w="9525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6576" name="文本框 66575"/>
          <p:cNvSpPr txBox="1"/>
          <p:nvPr/>
        </p:nvSpPr>
        <p:spPr>
          <a:xfrm>
            <a:off x="2873375" y="2670175"/>
            <a:ext cx="5334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借景抒情</a:t>
            </a:r>
            <a:endParaRPr lang="zh-CN" altLang="en-US" sz="2000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77" name="直接连接符 66576"/>
          <p:cNvSpPr/>
          <p:nvPr/>
        </p:nvSpPr>
        <p:spPr>
          <a:xfrm>
            <a:off x="7683500" y="2592388"/>
            <a:ext cx="1588" cy="1057275"/>
          </a:xfrm>
          <a:prstGeom prst="line">
            <a:avLst/>
          </a:prstGeom>
          <a:ln w="9525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6578" name="文本框 66577"/>
          <p:cNvSpPr txBox="1"/>
          <p:nvPr/>
        </p:nvSpPr>
        <p:spPr>
          <a:xfrm>
            <a:off x="2435225" y="5813425"/>
            <a:ext cx="653415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苍凉悲壮，                沉郁雄浑</a:t>
            </a:r>
            <a:endParaRPr lang="zh-CN" altLang="en-US" sz="3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579" name="直接连接符 66578"/>
          <p:cNvSpPr/>
          <p:nvPr/>
        </p:nvSpPr>
        <p:spPr>
          <a:xfrm>
            <a:off x="3706813" y="5181600"/>
            <a:ext cx="788987" cy="609600"/>
          </a:xfrm>
          <a:prstGeom prst="line">
            <a:avLst/>
          </a:prstGeom>
          <a:ln w="9525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6580" name="直接连接符 66579"/>
          <p:cNvSpPr/>
          <p:nvPr/>
        </p:nvSpPr>
        <p:spPr>
          <a:xfrm flipH="1">
            <a:off x="7162800" y="4822825"/>
            <a:ext cx="522288" cy="990600"/>
          </a:xfrm>
          <a:prstGeom prst="line">
            <a:avLst/>
          </a:prstGeom>
          <a:ln w="9525" cap="flat" cmpd="sng">
            <a:solidFill>
              <a:srgbClr val="00FF00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66581" name="图片 66580" descr="BD05219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5105400"/>
            <a:ext cx="1371600" cy="132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8" name="单圆角矩形 5"/>
          <p:cNvSpPr/>
          <p:nvPr/>
        </p:nvSpPr>
        <p:spPr>
          <a:xfrm>
            <a:off x="-23495" y="154305"/>
            <a:ext cx="2456815" cy="769620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rgbClr val="9C7822"/>
          </a:solidFill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19405" y="225425"/>
            <a:ext cx="242379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小  结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60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4361" name="图片 9" descr="图形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  <p:bldP spid="66565" grpId="0"/>
      <p:bldP spid="66566" grpId="0" bldLvl="0"/>
      <p:bldP spid="66567" grpId="0"/>
      <p:bldP spid="66568" grpId="0"/>
      <p:bldP spid="66569" grpId="0" bldLvl="0"/>
      <p:bldP spid="66570" grpId="0"/>
      <p:bldP spid="66571" grpId="0"/>
      <p:bldP spid="66572" grpId="0"/>
      <p:bldP spid="66573" grpId="0"/>
      <p:bldP spid="66574" grpId="0" bldLvl="0"/>
      <p:bldP spid="66576" grpId="0"/>
      <p:bldP spid="66578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495" y="154305"/>
            <a:ext cx="258953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363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5364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8"/>
          <p:cNvSpPr txBox="1"/>
          <p:nvPr/>
        </p:nvSpPr>
        <p:spPr>
          <a:xfrm>
            <a:off x="336550" y="1401763"/>
            <a:ext cx="8535988" cy="2308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渔家傲</a:t>
            </a:r>
            <a:r>
              <a:rPr lang="zh-CN" altLang="zh-CN" sz="2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这首词通过写边塞的战地风光，表现了作者报国立功的英雄气慨和壮志难酬、思乡忧国的感慨情怀，同时也写出了边塞战士的艰苦生活。 </a:t>
            </a:r>
            <a:endParaRPr lang="zh-CN" altLang="en-US" sz="2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3175000"/>
            <a:ext cx="8865235" cy="3526790"/>
          </a:xfrm>
          <a:prstGeom prst="roundRect">
            <a:avLst/>
          </a:prstGeom>
          <a:effectLst>
            <a:softEdge rad="127000"/>
          </a:effectLst>
        </p:spPr>
      </p:pic>
      <p:sp>
        <p:nvSpPr>
          <p:cNvPr id="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03225" y="225425"/>
            <a:ext cx="254889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小   结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1"/>
          <p:cNvSpPr txBox="1"/>
          <p:nvPr/>
        </p:nvSpPr>
        <p:spPr>
          <a:xfrm>
            <a:off x="5135245" y="1846263"/>
            <a:ext cx="106489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苏   轼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03500" y="640715"/>
            <a:ext cx="358457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江城子</a:t>
            </a:r>
            <a:r>
              <a:rPr kumimoji="0" lang="en-US" altLang="zh-CN" sz="3600" b="1" i="0" u="none" strike="noStrike" kern="1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kumimoji="0" lang="zh-CN" altLang="en-US" sz="3600" b="1" i="0" u="none" strike="noStrike" kern="1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密州出猎</a:t>
            </a:r>
            <a:endParaRPr kumimoji="0" lang="zh-CN" altLang="en-US" sz="7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3013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2536825"/>
            <a:ext cx="9120505" cy="4163060"/>
          </a:xfrm>
          <a:prstGeom prst="round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6391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6392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42888"/>
            <a:ext cx="592138" cy="592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江城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340" y="57785"/>
            <a:ext cx="8425180" cy="67081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文本框 5122"/>
          <p:cNvSpPr txBox="1"/>
          <p:nvPr/>
        </p:nvSpPr>
        <p:spPr>
          <a:xfrm>
            <a:off x="233363" y="1631950"/>
            <a:ext cx="4975225" cy="516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660066"/>
                </a:solidFill>
                <a:latin typeface="方正启体简体" pitchFamily="65" charset="-122"/>
                <a:ea typeface="方正启体简体" pitchFamily="65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苏轼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1037-1101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）字子瞻，号东坡居士。为“唐宋八大家”之一，在词学上，为北宋词坛豪放派主要作家之一。</a:t>
            </a:r>
            <a:b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苏轼是豪放词派的创始人，但细数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东坡乐府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，３４０多首传世之作中，真正称得上“豪放”的也不过十分之一。实际上，苏轼是豪放婉约两擅长的大家。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4" name="图片 5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55285" y="1631315"/>
            <a:ext cx="3533775" cy="5093970"/>
          </a:xfrm>
          <a:prstGeom prst="roundRect">
            <a:avLst/>
          </a:prstGeom>
          <a:noFill/>
          <a:ln w="9525" cap="flat" cmpd="sng">
            <a:solidFill>
              <a:srgbClr val="969696"/>
            </a:solidFill>
            <a:prstDash val="solid"/>
            <a:miter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17415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7416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单圆角矩形 5"/>
          <p:cNvSpPr/>
          <p:nvPr/>
        </p:nvSpPr>
        <p:spPr>
          <a:xfrm>
            <a:off x="535305" y="225425"/>
            <a:ext cx="291528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35305" y="281940"/>
            <a:ext cx="259080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作者简介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3"/>
          <p:cNvSpPr txBox="1"/>
          <p:nvPr/>
        </p:nvSpPr>
        <p:spPr>
          <a:xfrm>
            <a:off x="303213" y="568325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808038" y="4024313"/>
            <a:ext cx="1841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8436" name="Rectangle 11"/>
          <p:cNvSpPr/>
          <p:nvPr/>
        </p:nvSpPr>
        <p:spPr>
          <a:xfrm>
            <a:off x="53023" y="1233805"/>
            <a:ext cx="9037637" cy="5083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342900">
              <a:lnSpc>
                <a:spcPct val="150000"/>
              </a:lnSpc>
              <a:buSzPct val="85000"/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这首《江城子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密州出猎》，就是他写的第一首，也是最为典型的一首豪放词。苏轼在熙宁四年(1071)因对王安石变法持不同政见而自请外任。朝廷派他去当杭州通判，三年任满转任密州太守。宋神宗熙宁八年，是苏轼到密州上任的第二年。当时，密州蝗旱相连，而西北方的西夏和辽不断袭扰边境。作为爱国心切、一贯主张抗敌御侮的苏轼，年届“不惑而雄心勃勃”，在贬官外任中，不但尽力解除人民的疾苦，而且时刻准备要驰骋疆场，为国效力。他在这年十月中，祭常山回来，与同僚猎于铁沟、黄茅冈，作此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0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8441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单圆角矩形 5"/>
          <p:cNvSpPr/>
          <p:nvPr/>
        </p:nvSpPr>
        <p:spPr>
          <a:xfrm>
            <a:off x="974725" y="136525"/>
            <a:ext cx="281495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写作背景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9461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文本框 108547"/>
          <p:cNvSpPr txBox="1"/>
          <p:nvPr/>
        </p:nvSpPr>
        <p:spPr>
          <a:xfrm>
            <a:off x="536575" y="1068070"/>
            <a:ext cx="66913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  <a:hlinkClick r:id="rId2" action="ppaction://hlinkfile"/>
              </a:rPr>
              <a:t>读准字音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  <a:hlinkClick r:id="rId2" action="ppaction://hlinkfile"/>
            </a:endParaRPr>
          </a:p>
        </p:txBody>
      </p:sp>
      <p:sp>
        <p:nvSpPr>
          <p:cNvPr id="108549" name="文本框 108548"/>
          <p:cNvSpPr txBox="1"/>
          <p:nvPr/>
        </p:nvSpPr>
        <p:spPr>
          <a:xfrm>
            <a:off x="403225" y="1868488"/>
            <a:ext cx="8362950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indent="4572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右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擎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苍（ｑ</a:t>
            </a:r>
            <a:r>
              <a:rPr kumimoji="0" lang="en-US" alt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í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ｎｇ）      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貂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（ｄｉ</a:t>
            </a:r>
            <a:r>
              <a:rPr kumimoji="0" lang="en-US" alt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ā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ｏ）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裘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（ｑｉ</a:t>
            </a:r>
            <a:r>
              <a:rPr kumimoji="0" lang="en-US" alt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ú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kumimoji="0" lang="zh-CN" altLang="en-US" sz="24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鬓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微霜（ｂ</a:t>
            </a:r>
            <a:r>
              <a:rPr kumimoji="0" lang="en-US" alt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ì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ｎ）         千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骑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kumimoji="0" lang="en-US" alt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 ì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       酒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酣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（ｈ</a:t>
            </a:r>
            <a:r>
              <a:rPr kumimoji="0" lang="en-US" alt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ā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ｎ）</a:t>
            </a:r>
            <a:endParaRPr kumimoji="0" lang="zh-CN" altLang="en-US" sz="24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何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妨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（ｆ</a:t>
            </a:r>
            <a:r>
              <a:rPr kumimoji="0" lang="en-US" alt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á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ｎｇ）        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遣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（ｑｉ</a:t>
            </a:r>
            <a:r>
              <a:rPr kumimoji="0" lang="en-US" altLang="zh-CN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ǎ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ｎ）</a:t>
            </a:r>
            <a:endParaRPr kumimoji="0" lang="zh-CN" altLang="en-US" sz="24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defTabSz="914400" eaLnBrk="0" hangingPunct="0">
              <a:buClr>
                <a:schemeClr val="bg1"/>
              </a:buClr>
              <a:buSzTx/>
              <a:buFontTx/>
              <a:buNone/>
              <a:defRPr/>
            </a:pPr>
            <a:endParaRPr kumimoji="0" lang="zh-CN" altLang="en-US" sz="2400" kern="1200" cap="none" spc="0" normalizeH="0" baseline="0" noProof="1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3013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575" y="3667125"/>
            <a:ext cx="5685790" cy="3044825"/>
          </a:xfrm>
          <a:prstGeom prst="cloud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4" name="单圆角矩形 5"/>
          <p:cNvSpPr/>
          <p:nvPr/>
        </p:nvSpPr>
        <p:spPr>
          <a:xfrm>
            <a:off x="319405" y="136525"/>
            <a:ext cx="281495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注意朗读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319405" y="104140"/>
            <a:ext cx="246507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9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19075" y="16065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关于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词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5364"/>
          <p:cNvSpPr txBox="1"/>
          <p:nvPr/>
        </p:nvSpPr>
        <p:spPr>
          <a:xfrm>
            <a:off x="319405" y="2087880"/>
            <a:ext cx="8653463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两大流派：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婉约派、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豪放派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婉约派：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内容上以情感为题材；语言清新、含蓄，情思曲折而真切；风格委婉，绮丽。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代表人物：李清照、柳永、晏殊等。</a:t>
            </a:r>
            <a:endParaRPr lang="zh-CN" altLang="en-US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豪放派：</a:t>
            </a: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内容上多以抒发强烈的政治热情，豪爽的英雄本色；语言畅达流利，直抒胸臆；风格豪迈奔放，意境雄奇阔大。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由北宋词人苏轼开创，经南宋词人辛弃疾发展而推向高峰。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3364230" y="1270"/>
            <a:ext cx="5733415" cy="2211705"/>
          </a:xfrm>
          <a:prstGeom prst="wedgeRoundRectCallout">
            <a:avLst>
              <a:gd name="adj1" fmla="val -71707"/>
              <a:gd name="adj2" fmla="val -2395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词是一种诗的别体，萌芽于南朝，是隋唐时兴起的一种新的文学样式。到了宋代，经过长期不断的发展，进入到词的全盛时期。词最初称为“曲词”或者“曲子词”，别称有：近体乐府、长短句、曲子、曲词、乐章、琴趣、诗余等，是配合宴乐乐曲而填写的歌诗，词牌是词的调子的名称，不同的词牌在总句数、句数，每句的字数、平仄上都有规定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Rectangle 3"/>
          <p:cNvSpPr/>
          <p:nvPr/>
        </p:nvSpPr>
        <p:spPr>
          <a:xfrm>
            <a:off x="342900" y="1335405"/>
            <a:ext cx="8458200" cy="46815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         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江城子</a:t>
            </a:r>
            <a:r>
              <a:rPr lang="en-US" altLang="zh-CN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密州出猎</a:t>
            </a:r>
            <a:b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老夫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聊发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少年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狂，左牵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黄，右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苍，锦帽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貂裘，千骑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平冈。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为报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倾城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太守，亲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射虎，看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孙郎。  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酒酣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胸胆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尚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开张。鬓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微霜，又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何妨！持节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云中，何日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遣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冯唐？会挽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雕弓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满月，西北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望，射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天狼。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文本框 1"/>
          <p:cNvSpPr txBox="1"/>
          <p:nvPr/>
        </p:nvSpPr>
        <p:spPr>
          <a:xfrm>
            <a:off x="575945" y="376873"/>
            <a:ext cx="2011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  <a:hlinkClick r:id="rId1" action="ppaction://hlinkfile"/>
              </a:rPr>
              <a:t>读准节奏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  <a:hlinkClick r:id="rId1" action="ppaction://hlinkfile"/>
            </a:endParaRPr>
          </a:p>
        </p:txBody>
      </p:sp>
      <p:sp>
        <p:nvSpPr>
          <p:cNvPr id="20486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0487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2950210" y="289560"/>
            <a:ext cx="2268855" cy="820420"/>
          </a:xfrm>
          <a:prstGeom prst="wedgeRoundRectCallout">
            <a:avLst>
              <a:gd name="adj1" fmla="val -2085"/>
              <a:gd name="adj2" fmla="val 10526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江城子：词牌名。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密州：在今山东省诸城市。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51460" y="1125220"/>
            <a:ext cx="2664460" cy="1007745"/>
          </a:xfrm>
          <a:prstGeom prst="wedgeRoundRectCallout">
            <a:avLst>
              <a:gd name="adj1" fmla="val 6720"/>
              <a:gd name="adj2" fmla="val 7161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老夫：作者自称，时年四十。聊：姑且，暂且。狂：狂妄。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724525" y="476885"/>
            <a:ext cx="2639060" cy="1080135"/>
          </a:xfrm>
          <a:prstGeom prst="wedgeRoundRectCallout">
            <a:avLst>
              <a:gd name="adj1" fmla="val -65566"/>
              <a:gd name="adj2" fmla="val 1220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左手牵着黄狗，右臂托起苍鹰，形容围猎时用以追捕猎物的架势。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799455" y="3395980"/>
            <a:ext cx="3240405" cy="792480"/>
          </a:xfrm>
          <a:prstGeom prst="wedgeRoundRectCallout">
            <a:avLst>
              <a:gd name="adj1" fmla="val 12649"/>
              <a:gd name="adj2" fmla="val -1480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名词作动词，头戴着华美鲜艳的帽子。貂裘，身穿貂鼠皮衣。这是汉羽林军穿的服装</a:t>
            </a:r>
            <a:r>
              <a:rPr lang="zh-CN" altLang="en-US">
                <a:solidFill>
                  <a:srgbClr val="FF0000"/>
                </a:solidFill>
              </a:rPr>
              <a:t>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657985" y="3324225"/>
            <a:ext cx="3816350" cy="864235"/>
          </a:xfrm>
          <a:prstGeom prst="wedgeRoundRectCallout">
            <a:avLst>
              <a:gd name="adj1" fmla="val -52312"/>
              <a:gd name="adj2" fmla="val -6403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形容马多尘土飞扬，把山岗像卷席子一般掠过。千骑（jì）：形容从骑之多。平冈：指山脊平坦处。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267585" y="5877560"/>
            <a:ext cx="2610485" cy="610235"/>
          </a:xfrm>
          <a:prstGeom prst="wedgeRoundRectCallout">
            <a:avLst>
              <a:gd name="adj1" fmla="val 22050"/>
              <a:gd name="adj2" fmla="val -4911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为报：为了报答。太守：古代州府的行政长官。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5050790" y="4925060"/>
            <a:ext cx="3989705" cy="1685925"/>
          </a:xfrm>
          <a:prstGeom prst="wedgeRoundRectCallout">
            <a:avLst>
              <a:gd name="adj1" fmla="val -146721"/>
              <a:gd name="adj2" fmla="val -10717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孙郎：三国时期东吴的孙权，</a:t>
            </a:r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这里作者自喻。《三国志·吴志·孙权传》载：“二十三年十月，权将如吴，亲乘马射虎于凌亭，马为虎伤。权投以双戟，虎却废。常从张世，击以戈、获之。”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93980" y="5440045"/>
            <a:ext cx="1395095" cy="1296035"/>
          </a:xfrm>
          <a:prstGeom prst="wedgeRoundRectCallout">
            <a:avLst>
              <a:gd name="adj1" fmla="val 66330"/>
              <a:gd name="adj2" fmla="val -1158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尽情畅饮，胸怀开阔，胆气豪壮。尚：更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93980" y="3493135"/>
            <a:ext cx="1367790" cy="935990"/>
          </a:xfrm>
          <a:prstGeom prst="wedgeRoundRectCallout">
            <a:avLst>
              <a:gd name="adj1" fmla="val 223769"/>
              <a:gd name="adj2" fmla="val 464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鬓：额角边的头发。霜：白。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19075" y="1668145"/>
            <a:ext cx="7308215" cy="2520315"/>
          </a:xfrm>
          <a:prstGeom prst="wedgeRoundRectCallout">
            <a:avLst>
              <a:gd name="adj1" fmla="val -14897"/>
              <a:gd name="adj2" fmla="val 8499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朝廷何日派遣冯唐去云中郡赦免魏尚的罪呢？典出《史记·冯唐列传》。汉文帝时，魏尚为云中（汉时的郡名，在今内蒙古自治区托克托县一带，包括山西西北部分地区）太守。他爱惜士卒，优待军吏，匈奴远避。匈奴曾一度来犯，魏尚亲率车骑出击，所杀甚众。后因报功文书上所载杀敌的数字与实际不合（虚报了六个），被削职。经冯唐代为辨白后，认为判的过重，文帝就派冯唐“持节”（带着传达圣旨的符节）去赦免魏尚的罪，让魏尚仍然担任云中郡太守。苏轼此时因政治上处境不好，调密州太守，故以魏尚自许，希望能得到朝廷的信任。节：兵符，带着传达命令的符节。持节：是奉有朝廷重大使命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032000" y="2292985"/>
            <a:ext cx="6696710" cy="1591310"/>
          </a:xfrm>
          <a:prstGeom prst="wedgeRoundRectCallout">
            <a:avLst>
              <a:gd name="adj1" fmla="val -11236"/>
              <a:gd name="adj2" fmla="val 11221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会挽雕弓如满月：会，应当。挽，拉。雕弓，弓背上有雕花的弓。满月：圆月。天狼：星名，一称犬星，旧说指侵掠，这里引指西夏。《楚辞·九歌·东君》：“长矢兮射天狼。”《晋书·天文志》云：“狼一星在东井南，为野将，主侵掠。”词中以之隐喻侵犯北宋边境的辽国与西夏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bldLvl="0" animBg="1"/>
      <p:bldP spid="6" grpId="0" animBg="1"/>
      <p:bldP spid="8" grpId="0" bldLvl="0" animBg="1"/>
      <p:bldP spid="9" grpId="0" animBg="1"/>
      <p:bldP spid="10" grpId="0" animBg="1"/>
      <p:bldP spid="11" grpId="0" bldLvl="0" animBg="1"/>
      <p:bldP spid="12" grpId="0" bldLvl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219075" y="2557463"/>
            <a:ext cx="878205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老夫姑且发一发少年的豪情狂态，左手牵着黄犬，右手举起苍鹰。戴上锦帽穿好貂裘，率领随从千骑席卷平展的山冈。为了报答全城的人跟随我出猎的盛意，看我亲自射杀猛虎，犹如昔日的孙郎。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292100" y="1630363"/>
            <a:ext cx="8675688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8608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老夫聊发少年狂，左牵黄，右擎苍，锦帽貂裘，千骑卷平冈。为报倾城随太守，亲射虎，看孙郎。</a:t>
            </a:r>
            <a:r>
              <a:rPr lang="zh-CN" altLang="en-US" sz="28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319088" y="4033838"/>
            <a:ext cx="8458200" cy="890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酒酣胸胆尚开张，鬓微霜，又何妨！持节云中，何日遣冯唐？会挽雕弓如满月，西北望，射天狼。 </a:t>
            </a:r>
            <a:endParaRPr lang="zh-CN" altLang="en-US" sz="2800" b="1" dirty="0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160338" y="4924425"/>
            <a:ext cx="885983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3333FF"/>
                </a:solidFill>
                <a:latin typeface="宋体" panose="02010600030101010101" pitchFamily="2" charset="-122"/>
                <a:ea typeface="幼圆" panose="02010509060101010101" pitchFamily="49" charset="-122"/>
              </a:rPr>
              <a:t>    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虽沉醉但胸怀还很开阔，胆略还很豪壮，鬓边白发有如微霜，这又有什么关系呢！什么时候皇帝会派人来下诏，就像汉文帝派遣冯唐拿着符节去边地云中那样啊？我将使尽力气拉满雕弓，朝着西北瞄望，奋勇射杀敌人天狼。</a:t>
            </a:r>
            <a:endParaRPr lang="zh-CN" altLang="en-US" sz="2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3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1514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单圆角矩形 5"/>
          <p:cNvSpPr/>
          <p:nvPr/>
        </p:nvSpPr>
        <p:spPr>
          <a:xfrm>
            <a:off x="219075" y="136525"/>
            <a:ext cx="281495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自主译词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框 9218"/>
          <p:cNvSpPr txBox="1"/>
          <p:nvPr/>
        </p:nvSpPr>
        <p:spPr>
          <a:xfrm>
            <a:off x="176213" y="1423988"/>
            <a:ext cx="8745537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上阕描绘的是怎样的内容？你知道词中哪个字写出了他当时的心情吗？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1924685" y="2622550"/>
            <a:ext cx="35353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描绘出猎时的盛大场面。</a:t>
            </a:r>
            <a:endParaRPr lang="zh-CN" altLang="en-US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1721485" y="3431858"/>
            <a:ext cx="6769100" cy="60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  </a:t>
            </a:r>
            <a:r>
              <a:rPr kumimoji="0" lang="zh-CN" altLang="x-none" sz="2400" kern="1200" cap="none" spc="0" normalizeH="0" baseline="0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狂在装备齐全，随从众多</a:t>
            </a:r>
            <a:endParaRPr kumimoji="0" lang="zh-CN" altLang="x-none" sz="2400" kern="1200" cap="none" spc="0" normalizeH="0" baseline="0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882015" y="4516438"/>
            <a:ext cx="53975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狂</a:t>
            </a:r>
            <a:endParaRPr lang="zh-CN" altLang="en-US" sz="28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1721485" y="4330383"/>
            <a:ext cx="4057650" cy="606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  狂在百姓倾城，观看狩猎</a:t>
            </a:r>
            <a:endParaRPr kumimoji="0" lang="en-US" altLang="zh-CN" sz="2400" kern="1200" cap="none" spc="0" normalizeH="0" baseline="0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1721485" y="5293043"/>
            <a:ext cx="4057650" cy="6080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  狂在自比孙郎，乘马射虎</a:t>
            </a:r>
            <a:endParaRPr kumimoji="0" lang="zh-CN" altLang="x-none" sz="3600" kern="1200" cap="none" spc="0" normalizeH="0" baseline="0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方正启体简体" pitchFamily="65" charset="-122"/>
              <a:ea typeface="方正启体简体" pitchFamily="65" charset="-122"/>
              <a:cs typeface="+mn-cs"/>
            </a:endParaRPr>
          </a:p>
        </p:txBody>
      </p:sp>
      <p:sp>
        <p:nvSpPr>
          <p:cNvPr id="22541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2542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单圆角矩形 5"/>
          <p:cNvSpPr/>
          <p:nvPr/>
        </p:nvSpPr>
        <p:spPr>
          <a:xfrm>
            <a:off x="319405" y="252095"/>
            <a:ext cx="281495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合作赏析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Rectangle 4"/>
          <p:cNvSpPr/>
          <p:nvPr/>
        </p:nvSpPr>
        <p:spPr>
          <a:xfrm>
            <a:off x="383858" y="1462405"/>
            <a:ext cx="8208962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上阕写出猎的盛况，表现了他英武的身姿；进而又将自己与孙权相比，表达了词人非凡的气概。同时也为下阕抒情作了铺垫。</a:t>
            </a:r>
            <a:endParaRPr lang="zh-CN" altLang="en-US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Text Box 5"/>
          <p:cNvSpPr txBox="1"/>
          <p:nvPr/>
        </p:nvSpPr>
        <p:spPr>
          <a:xfrm>
            <a:off x="125413" y="817563"/>
            <a:ext cx="889317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2.上阕描绘这样盛大的出猎，目的是什么？</a:t>
            </a:r>
            <a:endParaRPr lang="zh-CN" altLang="en-US" sz="3600" dirty="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23556" name="文本框 1"/>
          <p:cNvSpPr txBox="1"/>
          <p:nvPr/>
        </p:nvSpPr>
        <p:spPr>
          <a:xfrm>
            <a:off x="684213" y="3616325"/>
            <a:ext cx="83597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3.下阕哪个词集中抒发了他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怎样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的情怀？表现在哪些诗句上？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4" name="Rectangle 8"/>
          <p:cNvSpPr/>
          <p:nvPr/>
        </p:nvSpPr>
        <p:spPr>
          <a:xfrm>
            <a:off x="873125" y="4238625"/>
            <a:ext cx="55562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开张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——豪壮</a:t>
            </a:r>
            <a:endParaRPr lang="zh-CN" altLang="en-US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鬓微霜，又何妨！</a:t>
            </a:r>
            <a:endParaRPr lang="zh-CN" altLang="en-US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持节云中，何日遣冯唐</a:t>
            </a:r>
            <a:r>
              <a:rPr lang="en-US" altLang="zh-CN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?</a:t>
            </a:r>
            <a:endParaRPr lang="en-US" altLang="zh-CN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会挽雕弓如满月，西北望，射天狼。</a:t>
            </a:r>
            <a:endParaRPr lang="zh-CN" altLang="en-US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3561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020" y="4239260"/>
            <a:ext cx="3199130" cy="2487930"/>
          </a:xfrm>
          <a:prstGeom prst="cloud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50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211138" y="1055688"/>
            <a:ext cx="85344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本词引用了哪些典故？分别表达了作者什么情感？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7" name="Rectangle 3"/>
          <p:cNvSpPr/>
          <p:nvPr/>
        </p:nvSpPr>
        <p:spPr>
          <a:xfrm>
            <a:off x="336550" y="2028825"/>
            <a:ext cx="30041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亲射虎，看孙郎</a:t>
            </a:r>
            <a:endParaRPr lang="zh-CN" altLang="en-US" sz="2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持节云中，</a:t>
            </a:r>
            <a:endParaRPr lang="zh-CN" altLang="en-US" sz="2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何日遣冯唐</a:t>
            </a:r>
            <a:endParaRPr lang="zh-CN" altLang="en-US" sz="2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会挽雕弓如满月，</a:t>
            </a:r>
            <a:endParaRPr lang="zh-CN" altLang="en-US" sz="2400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西北望，射天狼。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3779838" y="1816100"/>
            <a:ext cx="49657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幼圆" panose="02010509060101010101" pitchFamily="49" charset="-122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自喻孙权，虽年纪已老，仍有少年狂气，意气奋发。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3811588" y="3690938"/>
            <a:ext cx="496570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以魏尚自喻，希望朝廷能像派冯唐赦魏尚那样重用自己 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0" name="Text Box 6"/>
          <p:cNvSpPr txBox="1"/>
          <p:nvPr/>
        </p:nvSpPr>
        <p:spPr>
          <a:xfrm>
            <a:off x="3681413" y="5168900"/>
            <a:ext cx="50958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幼圆" panose="02010509060101010101" pitchFamily="49" charset="-122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表达了自己要报效国家、抵御入侵者、建功立业的决心。 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5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4586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  <p:bldP spid="368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33793"/>
          <p:cNvSpPr txBox="1"/>
          <p:nvPr/>
        </p:nvSpPr>
        <p:spPr>
          <a:xfrm>
            <a:off x="684213" y="1625600"/>
            <a:ext cx="12954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上阕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文本框 33794"/>
          <p:cNvSpPr txBox="1"/>
          <p:nvPr/>
        </p:nvSpPr>
        <p:spPr>
          <a:xfrm>
            <a:off x="1979613" y="1408113"/>
            <a:ext cx="865187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叙事</a:t>
            </a:r>
            <a:endParaRPr lang="zh-CN" altLang="en-US" sz="2800" dirty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6" name="文本框 33795"/>
          <p:cNvSpPr txBox="1"/>
          <p:nvPr/>
        </p:nvSpPr>
        <p:spPr>
          <a:xfrm>
            <a:off x="2894013" y="1609725"/>
            <a:ext cx="5040312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密州出猎的盛况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684213" y="3436938"/>
            <a:ext cx="12954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下阕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1979613" y="3221038"/>
            <a:ext cx="792162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8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抒情</a:t>
            </a:r>
            <a:endParaRPr lang="zh-CN" altLang="en-US" sz="4800" b="1" dirty="0">
              <a:solidFill>
                <a:srgbClr val="008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3800" name="文本框 33799"/>
          <p:cNvSpPr txBox="1"/>
          <p:nvPr/>
        </p:nvSpPr>
        <p:spPr>
          <a:xfrm>
            <a:off x="2894013" y="3436938"/>
            <a:ext cx="50419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建功立业的豪情</a:t>
            </a:r>
            <a:endParaRPr lang="zh-CN" altLang="en-US" sz="5400" b="1" dirty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5608" name="文本框 33801"/>
          <p:cNvSpPr txBox="1"/>
          <p:nvPr/>
        </p:nvSpPr>
        <p:spPr>
          <a:xfrm>
            <a:off x="2894013" y="2362200"/>
            <a:ext cx="458787" cy="1524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3803" name="下箭头 33802"/>
          <p:cNvSpPr/>
          <p:nvPr/>
        </p:nvSpPr>
        <p:spPr>
          <a:xfrm flipH="1">
            <a:off x="2200275" y="2362200"/>
            <a:ext cx="101600" cy="665163"/>
          </a:xfrm>
          <a:prstGeom prst="downArrow">
            <a:avLst>
              <a:gd name="adj1" fmla="val 50000"/>
              <a:gd name="adj2" fmla="val 201316"/>
            </a:avLst>
          </a:prstGeom>
          <a:noFill/>
          <a:ln w="101600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5610" name="文本框 33803"/>
          <p:cNvSpPr txBox="1"/>
          <p:nvPr/>
        </p:nvSpPr>
        <p:spPr>
          <a:xfrm>
            <a:off x="6705600" y="2852738"/>
            <a:ext cx="458788" cy="14398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3805" name="右大括号 33804"/>
          <p:cNvSpPr/>
          <p:nvPr/>
        </p:nvSpPr>
        <p:spPr>
          <a:xfrm>
            <a:off x="5803900" y="1752600"/>
            <a:ext cx="152400" cy="2133600"/>
          </a:xfrm>
          <a:prstGeom prst="rightBrace">
            <a:avLst>
              <a:gd name="adj1" fmla="val 126907"/>
              <a:gd name="adj2" fmla="val 50000"/>
            </a:avLst>
          </a:prstGeom>
          <a:noFill/>
          <a:ln w="114300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3806" name="文本框 33805"/>
          <p:cNvSpPr txBox="1"/>
          <p:nvPr/>
        </p:nvSpPr>
        <p:spPr>
          <a:xfrm flipH="1">
            <a:off x="6237288" y="1609725"/>
            <a:ext cx="1106487" cy="28829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关怀国家命运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zh-CN" altLang="en-US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报效国家的爱国精神</a:t>
            </a:r>
            <a:endParaRPr lang="zh-CN" altLang="en-US" sz="24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5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5616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19088" y="4492625"/>
            <a:ext cx="8659812" cy="175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 fontAlgn="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小结：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这首词通过描写一次出猎的壮观场面，借历史典故抒发作者杀敌为国的雄心壮志，表达了为国效命的坚定决心和爱国思想，并委婉的表达了期盼得到朝廷重用的愿望。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2" name="单圆角矩形 5"/>
          <p:cNvSpPr/>
          <p:nvPr/>
        </p:nvSpPr>
        <p:spPr>
          <a:xfrm>
            <a:off x="974725" y="136525"/>
            <a:ext cx="281495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   结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8" grpId="0"/>
      <p:bldP spid="33799" grpId="0"/>
      <p:bldP spid="33800" grpId="0"/>
      <p:bldP spid="33806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矩形 4098"/>
          <p:cNvSpPr/>
          <p:nvPr/>
        </p:nvSpPr>
        <p:spPr>
          <a:xfrm>
            <a:off x="7010400" y="0"/>
            <a:ext cx="194310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100" name="矩形 4099"/>
          <p:cNvSpPr/>
          <p:nvPr/>
        </p:nvSpPr>
        <p:spPr>
          <a:xfrm>
            <a:off x="1226185" y="652780"/>
            <a:ext cx="66913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破阵子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·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为陈同甫赋壮词以寄之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628" name="矩形 4100"/>
          <p:cNvSpPr/>
          <p:nvPr/>
        </p:nvSpPr>
        <p:spPr>
          <a:xfrm>
            <a:off x="3773170" y="1784985"/>
            <a:ext cx="28051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南宋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辛弃疾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" y="2491105"/>
            <a:ext cx="8980805" cy="4206240"/>
          </a:xfrm>
          <a:prstGeom prst="roundRect">
            <a:avLst/>
          </a:prstGeom>
          <a:effectLst>
            <a:softEdge rad="317500"/>
          </a:effectLst>
        </p:spPr>
      </p:pic>
      <p:sp>
        <p:nvSpPr>
          <p:cNvPr id="26632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6633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破阵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" y="356870"/>
            <a:ext cx="8875395" cy="63252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218758" y="1302703"/>
            <a:ext cx="8459788" cy="470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辛弃疾（１１４０－１２０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），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黑体" panose="02010609060101010101" pitchFamily="49" charset="-122"/>
              </a:rPr>
              <a:t>南宋爱国词人，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别号稼轩，山东济南人。以他“壮岁旌旗拥万夫”这样的豪语，抒写英雄之词，为后人留下了许多雄浑豪放、脍炙人口的词章。尤以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破阵子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为陈同甫赋壮词以寄之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》《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永遇乐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京口北固亭怀古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》《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水龙吟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登建安赏心亭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》《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菩萨蛮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书江西造口壁</a:t>
            </a:r>
            <a:r>
              <a:rPr kumimoji="0" lang="zh-C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等为最著名。辛弃疾是两宋词人中词作最多的作家，共有六百多首。        </a:t>
            </a:r>
            <a:endParaRPr kumimoji="0" lang="zh-CN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辛词艺术风格以豪放为主，不拘一格，沉郁、明快、激励、妩媚兼而 有之。作词不为格律所拘束，语言多有创新，善于熔铸经史诗文乃至民间口语入词，使词体散文化，丰富了词的表现力，大大地发展了宋词的思想内容和艺术风格，把苏轼开创的豪放词风推向了新的高峰，被后人并称为 “苏辛”。</a:t>
            </a:r>
            <a:endParaRPr kumimoji="0" lang="zh-CN" sz="20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143510" y="153670"/>
            <a:ext cx="313245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4970" y="266700"/>
            <a:ext cx="275018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作者简介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4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7655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663575" y="2090738"/>
            <a:ext cx="8120063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破阵子</a:t>
            </a:r>
            <a:r>
              <a:rPr lang="en-US" altLang="zh-CN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：词牌名。选自</a:t>
            </a:r>
            <a:r>
              <a:rPr lang="en-US" altLang="zh-CN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稼轩长短句集</a:t>
            </a:r>
            <a:r>
              <a:rPr lang="en-US" altLang="zh-CN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陈同甫：名亮，南宋婺州（现在浙江省金华县）人，同辛弃疾是志同道合的好朋友。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赋：写作。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403225" y="314960"/>
            <a:ext cx="269049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8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8679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4440" y="3881120"/>
            <a:ext cx="4041140" cy="2841625"/>
          </a:xfrm>
          <a:prstGeom prst="cloud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4" name="图片 74753"/>
          <p:cNvPicPr>
            <a:picLocks noChangeAspect="1"/>
          </p:cNvPicPr>
          <p:nvPr/>
        </p:nvPicPr>
        <p:blipFill>
          <a:blip r:embed="rId1">
            <a:lum bright="-12000" contrast="24000"/>
          </a:blip>
          <a:stretch>
            <a:fillRect/>
          </a:stretch>
        </p:blipFill>
        <p:spPr>
          <a:xfrm>
            <a:off x="0" y="1237615"/>
            <a:ext cx="9144000" cy="562038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74756" name="矩形 74755"/>
          <p:cNvSpPr/>
          <p:nvPr/>
        </p:nvSpPr>
        <p:spPr>
          <a:xfrm>
            <a:off x="5241925" y="2678113"/>
            <a:ext cx="1727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2" action="ppaction://hlinkfile"/>
              </a:rPr>
              <a:t>范仲淹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4" name="文本框 1"/>
          <p:cNvSpPr txBox="1"/>
          <p:nvPr/>
        </p:nvSpPr>
        <p:spPr>
          <a:xfrm>
            <a:off x="2997200" y="1885950"/>
            <a:ext cx="2668588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渔家傲</a:t>
            </a: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秋思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5127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5128" name="图片 9" descr="图形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7169"/>
          <p:cNvSpPr/>
          <p:nvPr/>
        </p:nvSpPr>
        <p:spPr>
          <a:xfrm>
            <a:off x="319088" y="2025968"/>
            <a:ext cx="7794625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醉里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挑灯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看剑，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梦回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吹角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连营。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八百里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麾下炙，五十弦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塞外声。沙场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点兵。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马作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的卢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飞快，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弓如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霹雳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弦惊。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了却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君王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天下事，赢得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生前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身后名。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可怜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白发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生！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699" name="矩形 7170"/>
          <p:cNvSpPr/>
          <p:nvPr/>
        </p:nvSpPr>
        <p:spPr>
          <a:xfrm>
            <a:off x="1214120" y="1303020"/>
            <a:ext cx="51796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 action="ppaction://hlinkfile"/>
              </a:rPr>
              <a:t>破阵子   为陈同甫赋壮词以寄之</a:t>
            </a:r>
            <a:endParaRPr lang="zh-CN" altLang="en-US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单圆角矩形 5"/>
          <p:cNvSpPr/>
          <p:nvPr/>
        </p:nvSpPr>
        <p:spPr>
          <a:xfrm>
            <a:off x="87630" y="258445"/>
            <a:ext cx="309880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朗读节奏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2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29703" name="图片 9" descr="图形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3411855" y="225425"/>
            <a:ext cx="4246245" cy="1252220"/>
          </a:xfrm>
          <a:prstGeom prst="wedgeRoundRectCallout">
            <a:avLst>
              <a:gd name="adj1" fmla="val -111417"/>
              <a:gd name="adj2" fmla="val 1138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挑灯：把灯芯挑亮。看剑：抽出宝剑来细看。刘斧《青锁高议》卷三载高言《干友人诗》：“男儿慷慨平生事，时复挑灯把剑看。”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987040" y="1591945"/>
            <a:ext cx="5703570" cy="1333500"/>
          </a:xfrm>
          <a:prstGeom prst="wedgeRoundRectCallout">
            <a:avLst>
              <a:gd name="adj1" fmla="val -59452"/>
              <a:gd name="adj2" fmla="val 5938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梦回：梦里遇见，说明下面描写的战场场景，不过是作者旧梦重温。吹角连营：各个军营里接连不断地响起号角声。角，军中乐器，长五尺，形如竹筒，用竹、木、皮、铜制成，外加彩绘．名目画角。始仅直吹，后用以横吹。其声哀厉高亢，闻之使人振奋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295525" y="2785110"/>
            <a:ext cx="6767195" cy="2207895"/>
          </a:xfrm>
          <a:prstGeom prst="wedgeRoundRectCallout">
            <a:avLst>
              <a:gd name="adj1" fmla="val -64600"/>
              <a:gd name="adj2" fmla="val -1307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八百里：牛名。《世说新语·汰侈》篇：“王君夫（恺）有牛，名八百里驳，常莹其蹄角。王武子（济）语君夫：‘我射不如卿，今指赌卿牛，以千万对之。’君夫既恃手快，且谓骏物无有杀理，便相然可，令武子先射。武子一起便破的，却据胡床，叱左右：‘速探牛心来！’须臾炙至，一脔便去。”分麾（huī）下炙（zhì）：把烤牛肉分赏给部下。麾下，部下。麾，军中大旗。炙，切碎的熟肉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996055" y="3861435"/>
            <a:ext cx="4536440" cy="1909445"/>
          </a:xfrm>
          <a:prstGeom prst="wedgeRoundRectCallout">
            <a:avLst>
              <a:gd name="adj1" fmla="val -62038"/>
              <a:gd name="adj2" fmla="val -5232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五十弦：原指瑟，此处泛指各种乐器。《史记·封禅书》：“太帝使素女鼓五十弦瑟，悲，帝禁不止，故破其瑟为二十五弦。”李商隐《锦瑟》诗：“锦瑟无端五十弦，一弦一柱思华年。”翻：演奏。塞外声：指悲壮粗犷的战歌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632450" y="3989705"/>
            <a:ext cx="3240405" cy="952500"/>
          </a:xfrm>
          <a:prstGeom prst="wedgeRoundRectCallout">
            <a:avLst>
              <a:gd name="adj1" fmla="val -31893"/>
              <a:gd name="adj2" fmla="val -8680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沙场：战场。秋：古代点兵用武，多在秋天。点兵：检阅军队。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771775" y="4394835"/>
            <a:ext cx="6101080" cy="2131060"/>
          </a:xfrm>
          <a:prstGeom prst="wedgeRoundRectCallout">
            <a:avLst>
              <a:gd name="adj1" fmla="val -68973"/>
              <a:gd name="adj2" fmla="val -345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“马作”句：战马像的卢马那样跑得飞快。作：像……一样。的卢：良马名，一种烈性快马。《三国志·蜀志·先主传》注引《世语》：“刘备屯樊城，刘表惮其为人，不甚信用。曾请备宴会，蒯越、蔡瑁欲因会取备，备觉之，潜遁出。所乘马名的卢，骑的卢渡襄阳城西檀溪水中，溺不得出，备急曰：‘的卢，今日厄矣，可努力！’的卢乃一踊三丈，遂得过。”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627630" y="5118100"/>
            <a:ext cx="4897120" cy="1656080"/>
          </a:xfrm>
          <a:prstGeom prst="wedgeRoundRectCallout">
            <a:avLst>
              <a:gd name="adj1" fmla="val -65988"/>
              <a:gd name="adj2" fmla="val -422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“弓如”句：《南史·曹景宗传》：“景宗谓所亲曰：‘我昔在乡里，骑快马如龙，与年少辈数十骑，拓弓弦作霹雳声，箭如饿鸱叫，……此乐使人忘死，不知老之将至。’”霹雳，本是疾雷声，此处比喻弓弦响声之大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987040" y="5118100"/>
            <a:ext cx="3590925" cy="1436370"/>
          </a:xfrm>
          <a:prstGeom prst="wedgeRoundRectCallout">
            <a:avLst>
              <a:gd name="adj1" fmla="val -69840"/>
              <a:gd name="adj2" fmla="val 84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了却：了结，把事情做完。君王天下事：统一国家的大业，此特指恢复中原事。</a:t>
            </a:r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赢得：博得。身后：死后。</a:t>
            </a:r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可怜：可惜。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319088" y="1689418"/>
            <a:ext cx="8480425" cy="3598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沉醉中挑亮灯光抽出剑来细看，梦醒后各个营垒接连响起号角之声。把烤牛肉分给部下饱餐一顿，琴瑟演奏出北疆苍凉的乐曲。在肃杀的秋风中，战场上军队正在检阅准备出征。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战马像的卢那样飞奔，放箭的弓弦如雷鸣使人心惊。多想完成君王统一国家的大业，自己也赢得一世乃至死后的英名。只可惜白发已现两鬓。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19075" y="26733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自主译词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6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0727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1020" y="4901565"/>
            <a:ext cx="3400425" cy="1767840"/>
          </a:xfrm>
          <a:prstGeom prst="round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9217"/>
          <p:cNvSpPr txBox="1"/>
          <p:nvPr/>
        </p:nvSpPr>
        <p:spPr>
          <a:xfrm>
            <a:off x="3962400" y="5334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327025" y="2664143"/>
            <a:ext cx="8553450" cy="1528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“醉”表达了此人此时内心的愁闷，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以酒浇愁而醉，在醉眼朦胧中，他仔细端详心爱的宝剑；“剑”，是一种兵器，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可见他杀敌报国、驰骋疆场的愿望是多么强烈。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9" name="文本框 9220"/>
          <p:cNvSpPr txBox="1"/>
          <p:nvPr/>
        </p:nvSpPr>
        <p:spPr>
          <a:xfrm>
            <a:off x="557848" y="1816418"/>
            <a:ext cx="802798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“醉里挑灯看剑”是一种怎样的心境？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0" name="文本框 10243"/>
          <p:cNvSpPr txBox="1"/>
          <p:nvPr/>
        </p:nvSpPr>
        <p:spPr>
          <a:xfrm>
            <a:off x="588963" y="4263708"/>
            <a:ext cx="725963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这种愿望在词中表现在哪些诗句上？</a:t>
            </a:r>
            <a:endParaRPr lang="zh-CN" altLang="en-US" sz="28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0242" name="矩形 10241"/>
          <p:cNvSpPr/>
          <p:nvPr/>
        </p:nvSpPr>
        <p:spPr>
          <a:xfrm>
            <a:off x="850900" y="5153978"/>
            <a:ext cx="4945063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梦回吹角连营……赢得生前身后名。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方正启体简体" pitchFamily="65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319088" y="475933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77825" y="533400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6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1757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102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9217"/>
          <p:cNvSpPr txBox="1"/>
          <p:nvPr/>
        </p:nvSpPr>
        <p:spPr>
          <a:xfrm>
            <a:off x="3962400" y="5334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en-US" sz="2400" dirty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2772" name="文本框 10244"/>
          <p:cNvSpPr txBox="1"/>
          <p:nvPr/>
        </p:nvSpPr>
        <p:spPr>
          <a:xfrm>
            <a:off x="230188" y="1512888"/>
            <a:ext cx="8742362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3. “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八百里分麾下炙，五十弦翻塞外声。沙场秋点兵。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写了哪些内容？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341313" y="2560638"/>
            <a:ext cx="873760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军营生活。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这几句，从分食牛肉、翻奏战歌、检阅军队具体描绘渲染了军中的战斗生活气息，表现了官兵们昂扬的斗志。</a:t>
            </a:r>
            <a:endParaRPr lang="en-US" altLang="zh-CN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标题 11265"/>
          <p:cNvSpPr>
            <a:spLocks noGrp="1" noRot="1"/>
          </p:cNvSpPr>
          <p:nvPr/>
        </p:nvSpPr>
        <p:spPr>
          <a:xfrm>
            <a:off x="742950" y="3759200"/>
            <a:ext cx="6486525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请赏析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沙场秋点兵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900" y="4341813"/>
            <a:ext cx="8772525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“秋”字既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点明了季节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，也为战士们出征增添了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萧杀的气氛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。此句仅用五个字就把雄壮威武的阅兵场面描绘得栩栩如生，预示着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激战即将开始。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245745" y="258445"/>
            <a:ext cx="298386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8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2779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2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2290"/>
          <p:cNvSpPr/>
          <p:nvPr/>
        </p:nvSpPr>
        <p:spPr>
          <a:xfrm>
            <a:off x="104458" y="1225550"/>
            <a:ext cx="892968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 ”马作的卢飞快，弓如霹雳弦惊”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这两句话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写了哪些内容？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319405" y="1906588"/>
            <a:ext cx="88265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战斗场面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。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生动地描绘了惊险激烈的战斗场面，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一步刻画了冲锋陷阵、杀敌报国的抗战英雄形象。使读者对爱国将士们冲锋陷阵，所向无前的英勇气概，历历如在目前。运用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，生动地描绘出了惊险激烈的战斗场面。写弓、马都是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侧面描写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，意在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衬托人的意气风发、英勇无畏。</a:t>
            </a:r>
            <a:r>
              <a:rPr lang="zh-CN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矩形 12293"/>
          <p:cNvSpPr/>
          <p:nvPr/>
        </p:nvSpPr>
        <p:spPr>
          <a:xfrm>
            <a:off x="155575" y="5720398"/>
            <a:ext cx="87169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完成大业、赢取功名 ，洋溢着作者的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爱国热情和雄心壮志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7" name="矩形 12294"/>
          <p:cNvSpPr/>
          <p:nvPr/>
        </p:nvSpPr>
        <p:spPr>
          <a:xfrm>
            <a:off x="319405" y="4768850"/>
            <a:ext cx="8709025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6.“了却君王天下事，赢得生前身后名”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这两句话表达了作者怎样的雄心壮志？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552133" y="22510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10565" y="37147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800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3801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  <p:bldP spid="1229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1403350" y="2565400"/>
            <a:ext cx="639763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壮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19" name="文本框 13314"/>
          <p:cNvSpPr txBox="1"/>
          <p:nvPr/>
        </p:nvSpPr>
        <p:spPr>
          <a:xfrm>
            <a:off x="1117600" y="1468438"/>
            <a:ext cx="6908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  这些情景可用一个字概括，那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是？</a:t>
            </a:r>
            <a:endParaRPr lang="zh-CN" altLang="en-US" sz="28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4741863" y="1365250"/>
            <a:ext cx="307022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启体简体" pitchFamily="65" charset="-122"/>
                <a:ea typeface="方正启体简体" pitchFamily="65" charset="-122"/>
                <a:cs typeface="+mn-cs"/>
              </a:rPr>
              <a:t>           </a:t>
            </a:r>
            <a:r>
              <a:rPr kumimoji="0" lang="zh-CN" altLang="en-US" sz="28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的军营生活</a:t>
            </a:r>
            <a:endParaRPr kumimoji="0" lang="zh-CN" altLang="en-US" sz="28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的战斗场面</a:t>
            </a:r>
            <a:endParaRPr kumimoji="0" lang="zh-CN" altLang="en-US" sz="4000" kern="1200" cap="none" spc="0" normalizeH="0" baseline="0" noProof="1">
              <a:effectLst>
                <a:outerShdw blurRad="38100" dist="38100" dir="2700000">
                  <a:srgbClr val="C0C0C0"/>
                </a:outerShdw>
              </a:effectLst>
              <a:latin typeface="方正启体简体" pitchFamily="65" charset="-122"/>
              <a:ea typeface="方正启体简体" pitchFamily="65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的雄心壮志</a:t>
            </a:r>
            <a:endParaRPr kumimoji="0" lang="zh-CN" altLang="en-US" sz="28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317" name="左大括号 13316"/>
          <p:cNvSpPr/>
          <p:nvPr/>
        </p:nvSpPr>
        <p:spPr>
          <a:xfrm>
            <a:off x="2192338" y="2146300"/>
            <a:ext cx="215900" cy="1482725"/>
          </a:xfrm>
          <a:prstGeom prst="leftBrace">
            <a:avLst>
              <a:gd name="adj1" fmla="val 108133"/>
              <a:gd name="adj2" fmla="val 50000"/>
            </a:avLst>
          </a:prstGeom>
          <a:noFill/>
          <a:ln w="12700">
            <a:noFill/>
          </a:ln>
        </p:spPr>
        <p:txBody>
          <a:bodyPr wrap="none"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00"/>
              </a:solidFill>
              <a:latin typeface="Tahoma" panose="020B0604030504040204" pitchFamily="34" charset="0"/>
              <a:ea typeface="幼圆" panose="02010509060101010101" pitchFamily="49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2555875" y="2043113"/>
            <a:ext cx="8937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雄壮</a:t>
            </a:r>
            <a:endParaRPr lang="zh-CN" altLang="en-US" sz="2800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9" name="矩形 13318"/>
          <p:cNvSpPr/>
          <p:nvPr/>
        </p:nvSpPr>
        <p:spPr>
          <a:xfrm>
            <a:off x="2555875" y="2625725"/>
            <a:ext cx="89376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壮烈</a:t>
            </a:r>
            <a:endParaRPr lang="zh-CN" altLang="en-US" sz="2800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0" name="矩形 13319"/>
          <p:cNvSpPr/>
          <p:nvPr/>
        </p:nvSpPr>
        <p:spPr>
          <a:xfrm>
            <a:off x="2555875" y="3302000"/>
            <a:ext cx="893763" cy="520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豪壮</a:t>
            </a:r>
            <a:endParaRPr lang="zh-CN" altLang="en-US" sz="2800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245110" y="225425"/>
            <a:ext cx="278892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3225" y="371475"/>
            <a:ext cx="304736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7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4828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5" y="3943350"/>
            <a:ext cx="8954770" cy="2737485"/>
          </a:xfrm>
          <a:prstGeom prst="round2Diag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/>
      <p:bldP spid="13317" grpId="0" bldLvl="0"/>
      <p:bldP spid="13318" grpId="0"/>
      <p:bldP spid="13319" grpId="0"/>
      <p:bldP spid="133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373380" y="2489042"/>
            <a:ext cx="8499475" cy="2984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45720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材料</a:t>
            </a:r>
            <a:r>
              <a:rPr lang="zh-CN" altLang="en-US" sz="28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：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辛弃疾出生时，家乡已被金兵占领，北方人民的深重灾难在他童年生活中留下深深的印记。青年时代，词人就积极投身军事斗争，他集结两千余人起义，投奔抗金将领耿京部下，抗击敌人。在他率众投归南宋途中，辛弃疾亲自带领五十轻骑长驱直入金营，生擒叛徒张安国，立下卓著的功勋。回归南宋后，他历任湖北、江西、浙东等地安抚使，但朝廷没有再让他到抗金的前线。他一生反对和议、盼望早日恢复中原的主张，也未能为南宋小朝廷所采纳，而且两次被弹劾革职。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indent="45720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从４２岁至６８岁的漫长岁月，词人主要在江西上饶一带的农村中度过，把满腔的忧国忧民的热情，都寄托在所写的词里。 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35843" name="文本框 14338"/>
          <p:cNvSpPr txBox="1"/>
          <p:nvPr/>
        </p:nvSpPr>
        <p:spPr>
          <a:xfrm>
            <a:off x="798513" y="1631950"/>
            <a:ext cx="82089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   可是，这样的“壮志豪情”在现实中作者体会到了吗？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735330" y="258445"/>
            <a:ext cx="274002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98830" y="314960"/>
            <a:ext cx="291655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6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5847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文本框 15362"/>
          <p:cNvSpPr txBox="1"/>
          <p:nvPr/>
        </p:nvSpPr>
        <p:spPr>
          <a:xfrm>
            <a:off x="320675" y="2613025"/>
            <a:ext cx="8551863" cy="3322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这一切，只是梦中的回想，现实中，仍然是壮志难酬，无奈空有报国志，又怎能抵挡得了岁月蹉跎，白发丛生！ 何等悲愤！何等苍凉！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此句笔锋陡转，使</a:t>
            </a: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感情从刚才的豪壮中陡然跌落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，吐尽壮志难酬的无限感慨，揭示了理想与现实的尖锐对立，抒发了报效有心、请缨无门的悲愤，使全词笼罩着浓郁的悲凉色彩。这句与首句相呼应，都是叙写现实生活的感受，与中间梦境形成强烈鲜明的对比，有力地表现了壮志难酬的悲愤。这是梦醒后的叹息，表达了壮志未酬而人易老的悲愤之情。</a:t>
            </a:r>
            <a:endParaRPr lang="zh-CN" altLang="en-US" sz="20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36867" name="标题 16385"/>
          <p:cNvSpPr>
            <a:spLocks noGrp="1" noRot="1"/>
          </p:cNvSpPr>
          <p:nvPr/>
        </p:nvSpPr>
        <p:spPr>
          <a:xfrm>
            <a:off x="796925" y="1841500"/>
            <a:ext cx="7847013" cy="676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   简析“可怜白发生”的表达作用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-23812" y="15398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20675" y="267335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70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6871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2" name="文本框 9218"/>
          <p:cNvSpPr txBox="1"/>
          <p:nvPr/>
        </p:nvSpPr>
        <p:spPr>
          <a:xfrm>
            <a:off x="3155950" y="1174750"/>
            <a:ext cx="181927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赏析内容</a:t>
            </a:r>
            <a:endParaRPr lang="zh-CN" altLang="en-US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7892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8"/>
          <p:cNvSpPr txBox="1"/>
          <p:nvPr/>
        </p:nvSpPr>
        <p:spPr>
          <a:xfrm>
            <a:off x="319088" y="1166813"/>
            <a:ext cx="8674100" cy="4524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破阵子·为陈同甫赋壮词以寄之</a:t>
            </a:r>
            <a:r>
              <a:rPr lang="zh-CN" altLang="zh-CN" sz="2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是词人爱国词篇中的代表作之一，虽是为鼓舞爱国壮士、好友陈亮而作，但更是自己心志的流露。词人以早年战斗生活为基础，融梦境幻觉为一体，描绘了一幅爱国将士驰骋沙场，雄伟壮阔的场面，全词内涵丰富，造语豪壮，结构谨严，构想奇特，以梦境贯穿上下片，自出机杼，情感雄奇高昂。末尾“可怜”一句将感情一落千丈：词人的功名只能是在醉里和梦中实现。理想和现实形成极大的反差，有力地突出了词人的悲愤。</a:t>
            </a:r>
            <a:endParaRPr lang="zh-CN" altLang="en-US" sz="2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54725" y="4989195"/>
            <a:ext cx="2817495" cy="1558925"/>
          </a:xfrm>
          <a:prstGeom prst="bracePair">
            <a:avLst/>
          </a:prstGeom>
          <a:effectLst>
            <a:softEdge rad="63500"/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矩形 4098"/>
          <p:cNvSpPr/>
          <p:nvPr/>
        </p:nvSpPr>
        <p:spPr>
          <a:xfrm>
            <a:off x="7010400" y="0"/>
            <a:ext cx="194310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 lIns="92075" tIns="46038" rIns="92075" bIns="46038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100" name="矩形 4099"/>
          <p:cNvSpPr/>
          <p:nvPr/>
        </p:nvSpPr>
        <p:spPr>
          <a:xfrm>
            <a:off x="2347913" y="1160463"/>
            <a:ext cx="4502150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满江红·小住京华</a:t>
            </a:r>
            <a:b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</a:b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916" name="矩形 4100"/>
          <p:cNvSpPr/>
          <p:nvPr/>
        </p:nvSpPr>
        <p:spPr>
          <a:xfrm>
            <a:off x="3750628" y="1925955"/>
            <a:ext cx="1339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黑体" panose="02010609060101010101" pitchFamily="49" charset="-122"/>
              </a:rPr>
              <a:t>秋  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9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8920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578" b="11131"/>
          <a:stretch>
            <a:fillRect/>
          </a:stretch>
        </p:blipFill>
        <p:spPr>
          <a:xfrm>
            <a:off x="124460" y="2498725"/>
            <a:ext cx="8949690" cy="4275455"/>
          </a:xfrm>
          <a:prstGeom prst="snip2Diag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渔家傲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-7620"/>
            <a:ext cx="9067165" cy="685609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满江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41275"/>
            <a:ext cx="8033385" cy="665797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9" name="Rectangle 9"/>
          <p:cNvSpPr>
            <a:spLocks noGrp="1"/>
          </p:cNvSpPr>
          <p:nvPr>
            <p:ph sz="half" idx="1"/>
          </p:nvPr>
        </p:nvSpPr>
        <p:spPr>
          <a:xfrm>
            <a:off x="3294063" y="1060450"/>
            <a:ext cx="5724525" cy="5715000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indent="0" eaLnBrk="1" hangingPunct="1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SzPct val="60000"/>
              <a:buFont typeface="Wingdings 2" panose="05020102010507070707" pitchFamily="18" charset="2"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秋瑾，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1875-1907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原名秋闺瑾，字璿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xuán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卿（璇卿），号竞雄，别号鉴湖女侠。祖籍浙江山阴。（今绍兴市），出生于福建厦门。蔑视封建礼法，提倡男女平等，常以花木兰，秦良玉自喻。性豪侠，习文练武，喜男装。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eaLnBrk="1" hangingPunct="1">
              <a:lnSpc>
                <a:spcPct val="150000"/>
              </a:lnSpc>
              <a:spcBef>
                <a:spcPct val="0"/>
              </a:spcBef>
              <a:buClr>
                <a:schemeClr val="tx2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曾自费东渡日本留学。积极投身革命，先后参加过三合会、光复会、同盟会等革命组织，联络会党计划响应萍浏醴起义未果。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1907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年，她与徐锡麟等组织光复军，拟于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日在浙江、安徽同时起义，事泄被捕。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日从容就义于绍兴轩亭口，时年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岁。丈夫是双峰县荷叶乡神冲富绅之子王廷钧，字子芳。 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eaLnBrk="1" hangingPunct="1">
              <a:buClr>
                <a:schemeClr val="tx2"/>
              </a:buClr>
              <a:buSzPct val="60000"/>
              <a:buFont typeface="Wingdings 2" panose="05020102010507070707" pitchFamily="18" charset="2"/>
              <a:buChar char=""/>
            </a:pPr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</a:rPr>
              <a:t>　　</a:t>
            </a:r>
            <a:endParaRPr lang="zh-CN" altLang="en-US" sz="2400" dirty="0">
              <a:solidFill>
                <a:srgbClr val="FFFF00"/>
              </a:solidFill>
              <a:latin typeface="黑体" panose="02010609060101010101" pitchFamily="49" charset="-122"/>
            </a:endParaRPr>
          </a:p>
        </p:txBody>
      </p:sp>
      <p:pic>
        <p:nvPicPr>
          <p:cNvPr id="4098" name="图片 40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866900"/>
            <a:ext cx="3209925" cy="4580255"/>
          </a:xfrm>
          <a:prstGeom prst="ellipse">
            <a:avLst/>
          </a:prstGeom>
          <a:noFill/>
          <a:ln w="9525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7172" name="单圆角矩形 5"/>
          <p:cNvSpPr/>
          <p:nvPr/>
        </p:nvSpPr>
        <p:spPr>
          <a:xfrm>
            <a:off x="736600" y="136525"/>
            <a:ext cx="307403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093470" y="266700"/>
            <a:ext cx="295084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作者简介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3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39944" name="图片 9" descr="图形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6146"/>
          <p:cNvSpPr txBox="1"/>
          <p:nvPr/>
        </p:nvSpPr>
        <p:spPr>
          <a:xfrm>
            <a:off x="303213" y="568325"/>
            <a:ext cx="309562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zh-CN" sz="2800" dirty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0963" name="文本框 6147"/>
          <p:cNvSpPr txBox="1"/>
          <p:nvPr/>
        </p:nvSpPr>
        <p:spPr>
          <a:xfrm>
            <a:off x="808038" y="4024313"/>
            <a:ext cx="309562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 typeface="Arial" panose="020B0604020202020204" pitchFamily="34" charset="0"/>
              <a:buNone/>
            </a:pPr>
            <a:endParaRPr lang="zh-CN" altLang="zh-CN" sz="2800" dirty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303213" y="1489710"/>
            <a:ext cx="8697912" cy="45100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457200">
              <a:lnSpc>
                <a:spcPct val="150000"/>
              </a:lnSpc>
              <a:buSzPct val="85000"/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 1903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年春，王廷均用钱捐得户部主事官职，秋瑾随夫入京。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SzPct val="85000"/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  时值八国联军入侵后不久，她目睹民族危机的深重和清政府的腐败，决心献身救国事业，而其夫无心国事。中秋节，秋瑾与丈夫王廷均发生冲突，离家出走，寓居北京阜城门外泰顺客栈，后由吴芝瑛出面调解，而秋瑾下决心冲破家庭牢笼，投身革命。不久即东渡日本留学。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这首词是她在中秋节的述怀之作，反映了她在封建婚姻家庭和旧礼教的束缚中，走向革命道路前夕的苦闷彷徨和雄心壮志的开阔胸怀 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ct val="20000"/>
              </a:spcBef>
              <a:buSzPct val="85000"/>
              <a:buFont typeface="Arial" panose="020B0604020202020204" pitchFamily="34" charset="0"/>
              <a:buNone/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477520" y="153670"/>
            <a:ext cx="262255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77520" y="266700"/>
            <a:ext cx="276669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写作背景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68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40969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477520" y="153670"/>
            <a:ext cx="262255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77520" y="266700"/>
            <a:ext cx="276669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zh-CN" altLang="en-US" sz="360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注意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朗读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90" name="标题 7169"/>
          <p:cNvSpPr>
            <a:spLocks noGrp="1"/>
          </p:cNvSpPr>
          <p:nvPr/>
        </p:nvSpPr>
        <p:spPr>
          <a:xfrm>
            <a:off x="332423" y="2377123"/>
            <a:ext cx="8478837" cy="14938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indent="457200">
              <a:lnSpc>
                <a:spcPct val="150000"/>
              </a:lnSpc>
            </a:pP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小住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京华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，早又是中秋佳节。为篱下黄花开遍，秋容如拭。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四面歌残终破楚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八年风味</a:t>
            </a:r>
            <a:r>
              <a:rPr lang="en-US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徒思浙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。苦将侬强派作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蛾眉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，殊未屑！ </a:t>
            </a:r>
            <a:endParaRPr lang="en-US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38" name="标题 7169"/>
          <p:cNvSpPr>
            <a:spLocks noGrp="1"/>
          </p:cNvSpPr>
          <p:nvPr/>
        </p:nvSpPr>
        <p:spPr>
          <a:xfrm>
            <a:off x="332740" y="3606165"/>
            <a:ext cx="8048625" cy="2063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indent="457200">
              <a:lnSpc>
                <a:spcPct val="150000"/>
              </a:lnSpc>
            </a:pP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身不得，男儿列，心却比，男儿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烈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。算平生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肝胆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，因人常热。俗子胸襟谁识我？英雄末路当磨折。莽红尘何处觅知音？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青衫湿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！ </a:t>
            </a:r>
            <a:endParaRPr lang="en-US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4215" y="1409700"/>
            <a:ext cx="2030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hlinkClick r:id="rId2" action="ppaction://hlinkfile"/>
              </a:rPr>
              <a:t>满江红</a:t>
            </a:r>
            <a:endParaRPr lang="zh-CN" altLang="en-US" sz="3600" b="1"/>
          </a:p>
        </p:txBody>
      </p:sp>
      <p:sp>
        <p:nvSpPr>
          <p:cNvPr id="2" name="圆角矩形标注 1"/>
          <p:cNvSpPr/>
          <p:nvPr/>
        </p:nvSpPr>
        <p:spPr>
          <a:xfrm>
            <a:off x="332740" y="600075"/>
            <a:ext cx="3888105" cy="809625"/>
          </a:xfrm>
          <a:prstGeom prst="wedgeRoundRectCallout">
            <a:avLst>
              <a:gd name="adj1" fmla="val -21043"/>
              <a:gd name="adj2" fmla="val 1707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小住京华：到京不久。小住，暂时居住。京华，京城的美称，这里指北京。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938395" y="1190625"/>
            <a:ext cx="3096260" cy="864235"/>
          </a:xfrm>
          <a:prstGeom prst="wedgeRoundRectCallout">
            <a:avLst>
              <a:gd name="adj1" fmla="val 44626"/>
              <a:gd name="adj2" fmla="val 1068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秋容如拭：秋色明净，就像刚刚擦洗过一般。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484120" y="1917065"/>
            <a:ext cx="3743960" cy="1103630"/>
          </a:xfrm>
          <a:prstGeom prst="wedgeRoundRectCallout">
            <a:avLst>
              <a:gd name="adj1" fmla="val -69623"/>
              <a:gd name="adj2" fmla="val 537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四面歌残终破楚：列强逼近，中国前途危殆。此处用《史记·项羽本纪》“夜闻汉军四面皆楚歌，项王乃大惊”故事。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4450" y="3137535"/>
            <a:ext cx="3632200" cy="1007745"/>
          </a:xfrm>
          <a:prstGeom prst="wedgeRoundRectCallout">
            <a:avLst>
              <a:gd name="adj1" fmla="val 60244"/>
              <a:gd name="adj2" fmla="val -352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八年来空想着故乡浙江的风味。八年，作者光绪二十二年（1896）在湖南结婚，到作词时恰好八年。徒，空，徒然。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102100" y="3448050"/>
            <a:ext cx="2952750" cy="791845"/>
          </a:xfrm>
          <a:prstGeom prst="wedgeRoundRectCallout">
            <a:avLst>
              <a:gd name="adj1" fmla="val 44989"/>
              <a:gd name="adj2" fmla="val -787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苦将侬：苦苦地让我。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蛾眉：美女的代称，这里指女子。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027170" y="3606165"/>
            <a:ext cx="3816350" cy="728980"/>
          </a:xfrm>
          <a:prstGeom prst="wedgeRoundRectCallout">
            <a:avLst>
              <a:gd name="adj1" fmla="val 60499"/>
              <a:gd name="adj2" fmla="val -828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殊未屑：仍然不放在心上。殊，还，仍然。未，不。屑，顾惜，介意。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3100070" y="5067300"/>
            <a:ext cx="2592070" cy="391795"/>
          </a:xfrm>
          <a:prstGeom prst="wedgeRoundRectCallout">
            <a:avLst>
              <a:gd name="adj1" fmla="val 32606"/>
              <a:gd name="adj2" fmla="val -26118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烈：刚正，不轻易屈服。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240665" y="5895975"/>
            <a:ext cx="3096260" cy="679450"/>
          </a:xfrm>
          <a:prstGeom prst="wedgeRoundRectCallout">
            <a:avLst>
              <a:gd name="adj1" fmla="val -31890"/>
              <a:gd name="adj2" fmla="val -1984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因人常热：为别人而屡屡激动。热，激动。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787775" y="5599430"/>
            <a:ext cx="2520315" cy="859155"/>
          </a:xfrm>
          <a:prstGeom prst="wedgeRoundRectCallout">
            <a:avLst>
              <a:gd name="adj1" fmla="val -23796"/>
              <a:gd name="adj2" fmla="val -14534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末路：路途的终点，比喻失意潦倒或没有前途的境地。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6259195" y="5186045"/>
            <a:ext cx="1584325" cy="554990"/>
          </a:xfrm>
          <a:prstGeom prst="wedgeRoundRectCallout">
            <a:avLst>
              <a:gd name="adj1" fmla="val -39218"/>
              <a:gd name="adj2" fmla="val -1104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莽：广大。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339975" y="5517515"/>
            <a:ext cx="4649470" cy="1080135"/>
          </a:xfrm>
          <a:prstGeom prst="wedgeRoundRectCallout">
            <a:avLst>
              <a:gd name="adj1" fmla="val -57607"/>
              <a:gd name="adj2" fmla="val -6028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青衫湿：失意伤心。用唐白居易《琵琶行》“座中泣下谁最多？江州司马青衫湿”诗义。青衫，唐代文官八品、九品服以青，为官职最低的服色。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5940425" y="4509135"/>
            <a:ext cx="2736215" cy="502285"/>
          </a:xfrm>
          <a:prstGeom prst="wedgeRoundRectCallout">
            <a:avLst>
              <a:gd name="adj1" fmla="val -7716"/>
              <a:gd name="adj2" fmla="val -1052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肝胆：指真诚的心。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443990" y="4662170"/>
            <a:ext cx="2232660" cy="349250"/>
          </a:xfrm>
          <a:prstGeom prst="wedgeRoundRectCallout">
            <a:avLst>
              <a:gd name="adj1" fmla="val -654"/>
              <a:gd name="adj2" fmla="val -1405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列：属类，范围。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ldLvl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907415" y="47625"/>
            <a:ext cx="259207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112520" y="104140"/>
            <a:ext cx="223202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自主译词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8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41989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0" name="标题 7169"/>
          <p:cNvSpPr>
            <a:spLocks noGrp="1"/>
          </p:cNvSpPr>
          <p:nvPr/>
        </p:nvSpPr>
        <p:spPr>
          <a:xfrm>
            <a:off x="319088" y="923608"/>
            <a:ext cx="8478837" cy="14938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indent="457200">
              <a:lnSpc>
                <a:spcPct val="150000"/>
              </a:lnSpc>
            </a:pPr>
            <a:r>
              <a:rPr lang="en-US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上阕：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小住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京华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，早又是中秋佳节。为篱下黄花开遍，秋容如拭①。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四面歌残终破楚</a:t>
            </a:r>
            <a:r>
              <a:rPr lang="en-US" altLang="zh-CN" sz="2400" baseline="30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八年风味</a:t>
            </a:r>
            <a:r>
              <a:rPr lang="en-US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徒思浙</a:t>
            </a:r>
            <a:r>
              <a:rPr lang="en-US" altLang="zh-CN" sz="2400" baseline="30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。苦将侬强派作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蛾眉</a:t>
            </a:r>
            <a:r>
              <a:rPr lang="en-US" altLang="zh-CN" sz="2400" baseline="30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，殊未屑！ </a:t>
            </a:r>
            <a:endParaRPr lang="en-US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531" name="Text Box 3"/>
          <p:cNvSpPr txBox="1"/>
          <p:nvPr/>
        </p:nvSpPr>
        <p:spPr>
          <a:xfrm>
            <a:off x="125730" y="2579370"/>
            <a:ext cx="901636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indent="342265" defTabSz="9144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  <a:sym typeface="+mn-ea"/>
              </a:rPr>
              <a:t>我在京城小住时日，转眼间就又到了中秋佳节。篱笆下面的菊花都已盛开，秋色明净，就像刚刚擦洗过一般。四面的歌声渐歇，我也终如汉之破楚，突破了家庭的牢笼，如今一个人思量着在浙江时那八年的生活况味。他们苦苦地想让我做一个贵妇人，其实，我是多么的不屑啊！</a:t>
            </a:r>
            <a:r>
              <a:rPr kumimoji="0" lang="zh-CN" altLang="en-US" sz="2400" kern="1200" cap="none" spc="0" normalizeH="0" baseline="0" noProof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　</a:t>
            </a:r>
            <a:endParaRPr kumimoji="0" lang="zh-CN" altLang="en-US" sz="2800" kern="1200" cap="none" spc="0" normalizeH="0" baseline="0" noProof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243" name="文本占位符 10242"/>
          <p:cNvSpPr>
            <a:spLocks noGrp="1"/>
          </p:cNvSpPr>
          <p:nvPr/>
        </p:nvSpPr>
        <p:spPr>
          <a:xfrm>
            <a:off x="219075" y="4517390"/>
            <a:ext cx="8556625" cy="7032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上阕主要表达了作者自己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初离家庭时的矛盾心情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，别具匠心。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10795" y="154305"/>
            <a:ext cx="240030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47955" y="225425"/>
            <a:ext cx="241617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自主译词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36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44037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8" name="标题 7169"/>
          <p:cNvSpPr>
            <a:spLocks noGrp="1"/>
          </p:cNvSpPr>
          <p:nvPr/>
        </p:nvSpPr>
        <p:spPr>
          <a:xfrm>
            <a:off x="13335" y="882650"/>
            <a:ext cx="9065260" cy="2063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indent="457200">
              <a:lnSpc>
                <a:spcPct val="150000"/>
              </a:lnSpc>
            </a:pPr>
            <a:r>
              <a:rPr lang="en-US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下阕：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身不得，男儿列</a:t>
            </a:r>
            <a:r>
              <a:rPr lang="en-US" altLang="zh-CN" sz="2400" baseline="30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⑤ 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，心却比，男儿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烈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。算平生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肝胆</a:t>
            </a:r>
            <a:r>
              <a:rPr lang="en-US" altLang="zh-CN" sz="2400" baseline="30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⑥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，因人常热。俗子胸襟谁识我？英雄末路当磨折。莽红尘何处觅知音？</a:t>
            </a:r>
            <a:r>
              <a:rPr lang="en-US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青衫湿</a:t>
            </a:r>
            <a:r>
              <a:rPr lang="en-US" altLang="zh-CN" sz="2400" baseline="30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⑦</a:t>
            </a:r>
            <a:r>
              <a:rPr lang="en-US" altLang="en-US" sz="2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！ </a:t>
            </a:r>
            <a:endParaRPr lang="en-US" alt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531" name="Text Box 3"/>
          <p:cNvSpPr txBox="1"/>
          <p:nvPr/>
        </p:nvSpPr>
        <p:spPr>
          <a:xfrm>
            <a:off x="80645" y="2946400"/>
            <a:ext cx="89979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4290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 </a:t>
            </a:r>
            <a:r>
              <a:rPr lang="zh-CN" altLang="en-US" sz="2400" dirty="0">
                <a:solidFill>
                  <a:srgbClr val="0000C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黑体" panose="02010609060101010101" pitchFamily="49" charset="-122"/>
              </a:rPr>
              <a:t>今生我虽然不能身为男子，加入他们的行列。但是我的心，要比男子的心还要刚烈。想想平日，我的一颗心，常为别人而热。那些凡夫俗子，心胸狭窄，怎么能懂我呢？英雄在无路可走的时候，难免要经受磨难挫折。在广大的人世间，哪里才能寻觅到了解自己的人呢？眼泪打湿了我的衣襟。</a:t>
            </a:r>
            <a:endParaRPr lang="zh-CN" altLang="en-US" sz="28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43" name="文本占位符 10242"/>
          <p:cNvSpPr>
            <a:spLocks noGrp="1"/>
          </p:cNvSpPr>
          <p:nvPr/>
        </p:nvSpPr>
        <p:spPr>
          <a:xfrm>
            <a:off x="424815" y="5152073"/>
            <a:ext cx="8653463" cy="7032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下阙写作者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虽有凌云壮志，但知音难觅，不觉泪湿衣衫。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495" y="154305"/>
            <a:ext cx="262318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083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33985" y="225425"/>
            <a:ext cx="266573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6085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6" name="Text Box 3"/>
          <p:cNvSpPr txBox="1"/>
          <p:nvPr/>
        </p:nvSpPr>
        <p:spPr>
          <a:xfrm>
            <a:off x="457200" y="1135380"/>
            <a:ext cx="81518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429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赏析“为篱下黄花开遍”。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6387" name="文本占位符 16386"/>
          <p:cNvSpPr>
            <a:spLocks noGrp="1"/>
          </p:cNvSpPr>
          <p:nvPr/>
        </p:nvSpPr>
        <p:spPr>
          <a:xfrm>
            <a:off x="457200" y="1905318"/>
            <a:ext cx="8415338" cy="3357563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230505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为篱下黄花开遍”，是化用陶渊明“采菊东篱下”和李清照“人比黄花瘦”的诗句，写秋色，但主要是用来说明冲破家庭牢笼后兴奋而又愁苦的心理。把陶渊明和李清照表现不同思想的诗句杂用在一起，来表达自己初离家庭时的矛盾心情，别具匠心。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3202"/>
          <a:stretch>
            <a:fillRect/>
          </a:stretch>
        </p:blipFill>
        <p:spPr>
          <a:xfrm>
            <a:off x="5648325" y="5008880"/>
            <a:ext cx="3392170" cy="1765935"/>
          </a:xfrm>
          <a:prstGeom prst="cloud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495" y="154305"/>
            <a:ext cx="292354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7107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78460" y="266700"/>
            <a:ext cx="269113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9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0" name="Text Box 3"/>
          <p:cNvSpPr txBox="1"/>
          <p:nvPr/>
        </p:nvSpPr>
        <p:spPr>
          <a:xfrm>
            <a:off x="378143" y="1279525"/>
            <a:ext cx="81518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429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赏析“身不得，男儿列，心却比，男儿烈”。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16387" name="文本占位符 16386"/>
          <p:cNvSpPr>
            <a:spLocks noGrp="1"/>
          </p:cNvSpPr>
          <p:nvPr/>
        </p:nvSpPr>
        <p:spPr>
          <a:xfrm>
            <a:off x="319405" y="2146300"/>
            <a:ext cx="8415338" cy="32877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230505">
              <a:lnSpc>
                <a:spcPct val="150000"/>
              </a:lnSpc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“身不得，男儿列，心却比，男儿烈”这四句深入浅出，是鉴湖女侠的自我写照，一个巾帼英雄的形象，生动地在我们眼前展开，作者运用“列与烈”两字谐音和意义不同的显着变化，来表达她的抱负、志向和思想感情，正是上接“苦将侬强派作蛾眉，殊未屑！”这两句进一步的思想发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30505">
              <a:lnSpc>
                <a:spcPct val="150000"/>
              </a:lnSpc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452755" y="136525"/>
            <a:ext cx="243205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1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12445" y="225425"/>
            <a:ext cx="264160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走近秋瑾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8133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4" name="文本框 9218"/>
          <p:cNvSpPr txBox="1"/>
          <p:nvPr/>
        </p:nvSpPr>
        <p:spPr>
          <a:xfrm>
            <a:off x="1128713" y="1473200"/>
            <a:ext cx="21748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秋瑾绝命书</a:t>
            </a:r>
            <a:endParaRPr lang="zh-CN" altLang="en-US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80" name="图片 245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90" y="2261235"/>
            <a:ext cx="3429000" cy="3962400"/>
          </a:xfrm>
          <a:prstGeom prst="roundRect">
            <a:avLst/>
          </a:prstGeom>
          <a:noFill/>
          <a:ln w="9525">
            <a:solidFill>
              <a:schemeClr val="accent1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48136" name="文本占位符 24578"/>
          <p:cNvSpPr>
            <a:spLocks noGrp="1"/>
          </p:cNvSpPr>
          <p:nvPr/>
        </p:nvSpPr>
        <p:spPr>
          <a:xfrm>
            <a:off x="4176713" y="1624013"/>
            <a:ext cx="4791075" cy="48990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230505">
              <a:lnSpc>
                <a:spcPct val="150000"/>
              </a:lnSpc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400" dirty="0">
                <a:latin typeface="Arial" panose="020B0604020202020204" pitchFamily="34" charset="0"/>
                <a:ea typeface="华文行楷" panose="02010800040101010101" pitchFamily="2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痛同胞之醉梦犹昏，悲祖国之陆沉谁挽？日暮穷途，徒下新亭之泪；残山剩水，谁招志士之魂？　</a:t>
            </a:r>
            <a:b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不须三尺孤坟，中国已无干净土；好持一杯鲁酒，他年共唱摆仑歌。虽死犹生，牺牲尽我责任；即此永别，风潮取彼头颅。　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30505">
              <a:lnSpc>
                <a:spcPct val="150000"/>
              </a:lnSpc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壮志犹虚，雄心未渝，中原回首肠堪断！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49157" name="图片 9" descr="图形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8"/>
          <p:cNvSpPr txBox="1"/>
          <p:nvPr/>
        </p:nvSpPr>
        <p:spPr>
          <a:xfrm>
            <a:off x="246063" y="1117600"/>
            <a:ext cx="8651875" cy="1754188"/>
          </a:xfrm>
          <a:prstGeom prst="rect">
            <a:avLst/>
          </a:prstGeom>
          <a:noFill/>
          <a:ln w="9525">
            <a:noFill/>
            <a:prstDash val="lgDashDotDot"/>
          </a:ln>
        </p:spPr>
        <p:txBody>
          <a:bodyPr anchor="ctr">
            <a:spAutoFit/>
          </a:bodyPr>
          <a:lstStyle/>
          <a:p>
            <a:pPr marR="0" indent="2667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kumimoji="0" lang="zh-CN" altLang="en-US" sz="2400" kern="1200" cap="none" spc="0" normalizeH="0" baseline="0" noProof="1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《满江红·小住京华》是</a:t>
            </a:r>
            <a:r>
              <a:rPr kumimoji="0" lang="zh-CN" sz="2400" kern="1200" cap="none" spc="0" normalizeH="0" baseline="0" noProof="1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中秋节述怀之作。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这首词的基调高昂，语言刚健清新。</a:t>
            </a:r>
            <a:r>
              <a:rPr kumimoji="0" lang="zh-CN" altLang="en-US" sz="2400" kern="1200" cap="none" spc="0" normalizeH="0" baseline="0" noProof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反映</a:t>
            </a:r>
            <a:r>
              <a:rPr kumimoji="0" lang="zh-CN" sz="2400" kern="1200" cap="none" spc="0" normalizeH="0" baseline="0" noProof="1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了她在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封建婚姻家庭和旧礼教</a:t>
            </a:r>
            <a:r>
              <a:rPr kumimoji="0" lang="zh-CN" sz="2400" kern="1200" cap="none" spc="0" normalizeH="0" baseline="0" noProof="1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的束缚中，</a:t>
            </a:r>
            <a:r>
              <a:rPr kumimoji="0" lang="zh-CN" altLang="en-US" sz="2400" kern="1200" cap="none" spc="0" normalizeH="0" baseline="0" noProof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走向革命道路前夕</a:t>
            </a:r>
            <a:r>
              <a:rPr kumimoji="0" lang="zh-CN" sz="2400" kern="1200" cap="none" spc="0" normalizeH="0" baseline="0" noProof="1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矛盾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苦闷彷徨</a:t>
            </a:r>
            <a:r>
              <a:rPr kumimoji="0" lang="zh-CN" sz="2400" kern="1200" cap="none" spc="0" normalizeH="0" baseline="0" noProof="1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kumimoji="0" lang="zh-CN" altLang="en-US" sz="2400" kern="1200" cap="none" spc="0" normalizeH="0" baseline="0" noProof="1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雄心壮志</a:t>
            </a:r>
            <a:r>
              <a:rPr kumimoji="0" lang="zh-CN" sz="2400" kern="1200" cap="none" spc="0" normalizeH="0" baseline="0" noProof="1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开阔胸怀</a:t>
            </a:r>
            <a:r>
              <a:rPr kumimoji="0" lang="zh-CN" altLang="en-US" sz="24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</a:t>
            </a:r>
            <a:endParaRPr kumimoji="0" lang="zh-CN" altLang="en-US" sz="2400" kern="1200" cap="none" spc="0" normalizeH="0" baseline="0" noProof="1" smtClean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0" y="2999105"/>
            <a:ext cx="8920480" cy="3757930"/>
          </a:xfrm>
          <a:prstGeom prst="roundRect">
            <a:avLst/>
          </a:prstGeom>
          <a:effectLst>
            <a:softEdge rad="127000"/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文本框 75777"/>
          <p:cNvSpPr txBox="1"/>
          <p:nvPr/>
        </p:nvSpPr>
        <p:spPr>
          <a:xfrm>
            <a:off x="3868738" y="1139825"/>
            <a:ext cx="4911725" cy="535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indent="4572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 </a:t>
            </a:r>
            <a:r>
              <a:rPr kumimoji="0" lang="zh-CN" altLang="en-US" sz="2800" kern="1200" cap="none" spc="0" normalizeH="0" baseline="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范仲淹</a:t>
            </a:r>
            <a:r>
              <a:rPr kumimoji="0" lang="zh-CN" altLang="en-US" sz="2800" kern="1200" cap="none" spc="0" normalizeH="0" baseline="0" noProof="1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（989-1052 ） ，字希文。北宋政治家、文学家。和包拯同朝，为北宋名臣，吴县（今属江苏）人，少年家贫但好学，当秀才时就常以天下为己任，有敢言之名。曾多次上书批评当时的宰相，因而三次被贬。</a:t>
            </a:r>
            <a:endParaRPr kumimoji="0" lang="zh-CN" altLang="en-US" sz="2800" kern="1200" cap="none" spc="0" normalizeH="0" baseline="0" noProof="1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5779" name="图片 75778"/>
          <p:cNvPicPr>
            <a:picLocks noChangeAspect="1"/>
          </p:cNvPicPr>
          <p:nvPr/>
        </p:nvPicPr>
        <p:blipFill>
          <a:blip r:embed="rId1">
            <a:lum contrast="-6000"/>
          </a:blip>
          <a:srcRect r="828" b="7304"/>
          <a:stretch>
            <a:fillRect/>
          </a:stretch>
        </p:blipFill>
        <p:spPr>
          <a:xfrm>
            <a:off x="80645" y="1661795"/>
            <a:ext cx="3572510" cy="4803140"/>
          </a:xfrm>
          <a:prstGeom prst="round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7172" name="单圆角矩形 5"/>
          <p:cNvSpPr/>
          <p:nvPr/>
        </p:nvSpPr>
        <p:spPr>
          <a:xfrm>
            <a:off x="3046413" y="96838"/>
            <a:ext cx="3724275" cy="769938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046730" y="153670"/>
            <a:ext cx="3408363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作者简介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1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6152" name="图片 9" descr="图形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325" y="242888"/>
            <a:ext cx="592138" cy="592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3495" y="154305"/>
            <a:ext cx="2515235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179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19405" y="266700"/>
            <a:ext cx="272542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作   业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0181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矩形 4"/>
          <p:cNvSpPr/>
          <p:nvPr/>
        </p:nvSpPr>
        <p:spPr>
          <a:xfrm>
            <a:off x="558800" y="1257300"/>
            <a:ext cx="831373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背诵并默写</a:t>
            </a:r>
            <a:r>
              <a:rPr lang="zh-CN" altLang="en-US" sz="2400" dirty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四首词。说说你最喜欢其中的哪一首词，并谈谈理由。</a:t>
            </a:r>
            <a:endParaRPr lang="zh-CN" altLang="en-US" sz="2400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" y="2588895"/>
            <a:ext cx="9050020" cy="4003675"/>
          </a:xfrm>
          <a:prstGeom prst="roundRect">
            <a:avLst/>
          </a:prstGeom>
          <a:effectLst>
            <a:softEdge rad="127000"/>
          </a:effectLst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319405" y="153670"/>
            <a:ext cx="303276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95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77520" y="266700"/>
            <a:ext cx="291655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写作背景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7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9088" y="1665288"/>
            <a:ext cx="8688387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1038年西夏昊称帝后，连年侵宋。由于积贫积弱，边防空虚，宋军一败于延州，再败于好水川，三败于定川寨。</a:t>
            </a:r>
            <a:r>
              <a:rPr lang="en-US" altLang="zh-CN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1040</a:t>
            </a: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年，范仲淹自越州改任陕西经略副使兼知延州（今陕西延安）。延州当西夏出入关要冲，战后城寨焚掠殆尽，戍兵皆无壁垒，散处城中。此词即作于知延州时 。</a:t>
            </a:r>
            <a:endParaRPr lang="zh-CN" altLang="en-US" sz="28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pic>
        <p:nvPicPr>
          <p:cNvPr id="13314" name="图片 133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8705" y="4817110"/>
            <a:ext cx="4128770" cy="2040890"/>
          </a:xfrm>
          <a:prstGeom prst="cloud">
            <a:avLst/>
          </a:prstGeom>
          <a:noFill/>
          <a:ln w="9525">
            <a:noFill/>
          </a:ln>
          <a:effectLst>
            <a:softEdge rad="127000"/>
          </a:effec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Rectangle 3"/>
          <p:cNvSpPr/>
          <p:nvPr/>
        </p:nvSpPr>
        <p:spPr>
          <a:xfrm>
            <a:off x="234950" y="2089150"/>
            <a:ext cx="8674100" cy="3365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渔家傲   秋思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塞下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秋来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风景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。衡阳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雁去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无留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。四面边声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连角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。千嶂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。长烟落日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孤城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</a:t>
            </a:r>
            <a:r>
              <a:rPr lang="zh-CN" altLang="en-US" sz="28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8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浊酒一杯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家万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。燕然未勒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归无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。羌管悠悠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霜满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。人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寐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。将军白发</a:t>
            </a:r>
            <a:r>
              <a:rPr lang="en-US" altLang="zh-CN" sz="2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征夫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泪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文本框 1"/>
          <p:cNvSpPr txBox="1"/>
          <p:nvPr/>
        </p:nvSpPr>
        <p:spPr>
          <a:xfrm>
            <a:off x="822960" y="1008698"/>
            <a:ext cx="16049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  <a:hlinkClick r:id="rId1" action="ppaction://hlinkfile"/>
              </a:rPr>
              <a:t>读准节奏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pitchFamily="49" charset="-122"/>
            </a:endParaRPr>
          </a:p>
        </p:txBody>
      </p:sp>
      <p:sp>
        <p:nvSpPr>
          <p:cNvPr id="7172" name="单圆角矩形 5"/>
          <p:cNvSpPr/>
          <p:nvPr/>
        </p:nvSpPr>
        <p:spPr>
          <a:xfrm>
            <a:off x="418465" y="136525"/>
            <a:ext cx="241427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02285" y="225425"/>
            <a:ext cx="26339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注意朗读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4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7175" name="图片 9" descr="图形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"/>
          <p:cNvSpPr/>
          <p:nvPr/>
        </p:nvSpPr>
        <p:spPr>
          <a:xfrm>
            <a:off x="3540760" y="136525"/>
            <a:ext cx="4031615" cy="872490"/>
          </a:xfrm>
          <a:prstGeom prst="wedgeRoundRectCallout">
            <a:avLst>
              <a:gd name="adj1" fmla="val -40281"/>
              <a:gd name="adj2" fmla="val 2005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渔家傲：词牌名，双调六十二字，仄韵，上下片各四个七字句，一个三字句，每句用韵，声律谐婉。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418465" y="1819275"/>
            <a:ext cx="3890010" cy="1031875"/>
          </a:xfrm>
          <a:prstGeom prst="wedgeRoundRectCallout">
            <a:avLst>
              <a:gd name="adj1" fmla="val 603"/>
              <a:gd name="adj2" fmla="val 624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塞下秋来风景异：塞下，边界要塞之地，这里指西北边疆。风景异，指景物与江南一带不同。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5132070" y="1772920"/>
            <a:ext cx="3904615" cy="792480"/>
          </a:xfrm>
          <a:prstGeom prst="wedgeRoundRectCallout">
            <a:avLst>
              <a:gd name="adj1" fmla="val -33883"/>
              <a:gd name="adj2" fmla="val 9615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衡阳雁去：“雁去衡阳”的倒语，指大雁离开这里飞往衡阳。相传北雁南飞，到湖南的衡阳为止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724525" y="3357245"/>
            <a:ext cx="3183890" cy="1063625"/>
          </a:xfrm>
          <a:prstGeom prst="wedgeRoundRectCallout">
            <a:avLst>
              <a:gd name="adj1" fmla="val 19206"/>
              <a:gd name="adj2" fmla="val -649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各种带有边境特色的声响，如大风、号角、羌笛、马啸的声音。角：古代军中的一种乐器。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02920" y="5517515"/>
            <a:ext cx="2197100" cy="791845"/>
          </a:xfrm>
          <a:prstGeom prst="wedgeRoundRectCallout">
            <a:avLst>
              <a:gd name="adj1" fmla="val 60404"/>
              <a:gd name="adj2" fmla="val -2431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像屏障一般的群山。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194685" y="5697220"/>
            <a:ext cx="1385570" cy="432435"/>
          </a:xfrm>
          <a:prstGeom prst="wedgeRoundRectCallout">
            <a:avLst>
              <a:gd name="adj1" fmla="val 37992"/>
              <a:gd name="adj2" fmla="val -4276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荒漠上的烟。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428365" y="5623560"/>
            <a:ext cx="5677535" cy="1263650"/>
          </a:xfrm>
          <a:prstGeom prst="wedgeRoundRectCallout">
            <a:avLst>
              <a:gd name="adj1" fmla="val -15976"/>
              <a:gd name="adj2" fmla="val -1335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指边患未平、功业未成。燕然：山名，即今蒙古境内之杭爱山；勒：刻石记功。据《后汉书·窦宪传》记载，汉和帝永元元年（89），东汉窦宪追击北匈奴，出塞三千余里，至燕然山刻石记功而还。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660515" y="4869180"/>
            <a:ext cx="1871980" cy="792480"/>
          </a:xfrm>
          <a:prstGeom prst="wedgeRoundRectCallout">
            <a:avLst>
              <a:gd name="adj1" fmla="val -21268"/>
              <a:gd name="adj2" fmla="val -9326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羌笛。出自古代西部羌族的一种乐器</a:t>
            </a:r>
            <a:endParaRPr lang="zh-CN" altLang="en-US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/>
      <p:bldP spid="2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403225" y="136525"/>
            <a:ext cx="266573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19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61340" y="266700"/>
            <a:ext cx="264922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自主译词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1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8758" y="1133793"/>
            <a:ext cx="8418513" cy="5077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indent="4572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1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1">
                <a:solidFill>
                  <a:schemeClr val="tx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秋天到了，西北边塞的风光和江南不同。大雁又飞回衡阳了，一点也没有停留之意。黄昏时，军中号角一吹，周围的边声也随之而起。层峦叠嶂里，暮霭沉沉，山衔落日，孤零零的城门紧闭。</a:t>
            </a:r>
            <a:endParaRPr kumimoji="0" lang="en-US" altLang="zh-CN" sz="2400" b="1" kern="1200" cap="none" spc="0" normalizeH="0" baseline="0" noProof="1">
              <a:solidFill>
                <a:schemeClr val="tx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+mn-ea"/>
            </a:endParaRPr>
          </a:p>
          <a:p>
            <a:pPr marR="0" indent="45720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1">
                <a:solidFill>
                  <a:schemeClr val="tx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 饮一杯浊酒，不由得想起万里之外的家乡，未能像窦宪那样战胜敌人，刻石燕然，不能早作归计。悠扬的羌笛响起来了，天气寒冷，霜雪满地。夜深了，将士们都不能安睡：将军为操持军事，须发都变白了；战士们久戍边</a:t>
            </a:r>
            <a:endParaRPr kumimoji="0" lang="zh-CN" altLang="en-US" sz="2400" b="1" kern="1200" cap="none" spc="0" normalizeH="0" baseline="0" noProof="1">
              <a:solidFill>
                <a:schemeClr val="tx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1">
                <a:solidFill>
                  <a:schemeClr val="tx1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塞，也流下了伤心的眼泪。</a:t>
            </a:r>
            <a:endParaRPr kumimoji="0" lang="zh-CN" altLang="en-US" sz="2400" b="1" kern="1200" cap="none" spc="0" normalizeH="0" baseline="0" noProof="1">
              <a:solidFill>
                <a:schemeClr val="tx1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+mn-ea"/>
            </a:endParaRPr>
          </a:p>
        </p:txBody>
      </p:sp>
      <p:pic>
        <p:nvPicPr>
          <p:cNvPr id="13314" name="图片 133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345" y="5438140"/>
            <a:ext cx="2926715" cy="1446530"/>
          </a:xfrm>
          <a:prstGeom prst="cloud">
            <a:avLst/>
          </a:prstGeom>
          <a:noFill/>
          <a:ln w="9525">
            <a:noFill/>
          </a:ln>
          <a:effectLst>
            <a:softEdge rad="127000"/>
          </a:effec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矩形 62467"/>
          <p:cNvSpPr/>
          <p:nvPr/>
        </p:nvSpPr>
        <p:spPr>
          <a:xfrm>
            <a:off x="663575" y="2165350"/>
            <a:ext cx="36004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塞下秋来风景异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10244" name="矩形 62468"/>
          <p:cNvSpPr/>
          <p:nvPr/>
        </p:nvSpPr>
        <p:spPr>
          <a:xfrm>
            <a:off x="4211638" y="1268413"/>
            <a:ext cx="4932362" cy="1800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10245" name="矩形 62469"/>
          <p:cNvSpPr/>
          <p:nvPr/>
        </p:nvSpPr>
        <p:spPr>
          <a:xfrm>
            <a:off x="4211638" y="981075"/>
            <a:ext cx="4932362" cy="20875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grpSp>
        <p:nvGrpSpPr>
          <p:cNvPr id="2" name="组合 62470"/>
          <p:cNvGrpSpPr/>
          <p:nvPr/>
        </p:nvGrpSpPr>
        <p:grpSpPr>
          <a:xfrm>
            <a:off x="3814763" y="1722438"/>
            <a:ext cx="4968875" cy="1408112"/>
            <a:chOff x="2613" y="1046"/>
            <a:chExt cx="3028" cy="887"/>
          </a:xfrm>
        </p:grpSpPr>
        <p:sp>
          <p:nvSpPr>
            <p:cNvPr id="10255" name="矩形 62471"/>
            <p:cNvSpPr/>
            <p:nvPr/>
          </p:nvSpPr>
          <p:spPr>
            <a:xfrm>
              <a:off x="2653" y="1046"/>
              <a:ext cx="2949" cy="887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0256" name="矩形 62472"/>
            <p:cNvSpPr/>
            <p:nvPr/>
          </p:nvSpPr>
          <p:spPr>
            <a:xfrm>
              <a:off x="2613" y="1112"/>
              <a:ext cx="3028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4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“塞下”点明了地点，“秋来”点明了时间，“异”字统领全词。</a:t>
              </a:r>
              <a:endParaRPr lang="zh-CN" altLang="en-US" sz="2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7" name="矩形 62473"/>
          <p:cNvSpPr/>
          <p:nvPr/>
        </p:nvSpPr>
        <p:spPr>
          <a:xfrm>
            <a:off x="592138" y="4570413"/>
            <a:ext cx="36718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衡阳雁去无留意</a:t>
            </a:r>
            <a:endParaRPr lang="zh-CN" altLang="en-US" sz="28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62474"/>
          <p:cNvGrpSpPr/>
          <p:nvPr/>
        </p:nvGrpSpPr>
        <p:grpSpPr>
          <a:xfrm>
            <a:off x="3886200" y="4103688"/>
            <a:ext cx="4903788" cy="1984375"/>
            <a:chOff x="2562" y="2024"/>
            <a:chExt cx="3089" cy="1497"/>
          </a:xfrm>
        </p:grpSpPr>
        <p:sp>
          <p:nvSpPr>
            <p:cNvPr id="10253" name="矩形 62475"/>
            <p:cNvSpPr/>
            <p:nvPr/>
          </p:nvSpPr>
          <p:spPr>
            <a:xfrm>
              <a:off x="2562" y="2024"/>
              <a:ext cx="3085" cy="1497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>
                <a:buFont typeface="Arial" panose="020B0604020202020204" pitchFamily="34" charset="0"/>
                <a:buNone/>
              </a:pPr>
              <a:endParaRPr lang="zh-CN" altLang="en-US" dirty="0">
                <a:latin typeface="Calibri" panose="020F050202020403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0254" name="矩形 62476"/>
            <p:cNvSpPr/>
            <p:nvPr/>
          </p:nvSpPr>
          <p:spPr>
            <a:xfrm>
              <a:off x="2608" y="2093"/>
              <a:ext cx="3043" cy="13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457200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4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这是用拟人手法写人的感受，突出边塞的异常苦寒：雁尚且无留恋之情，将士又何以忍受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？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72" name="单圆角矩形 5"/>
          <p:cNvSpPr/>
          <p:nvPr/>
        </p:nvSpPr>
        <p:spPr>
          <a:xfrm>
            <a:off x="601980" y="210185"/>
            <a:ext cx="295529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23900" y="266700"/>
            <a:ext cx="2991485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合作赏析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51" name="矩形 6"/>
          <p:cNvSpPr/>
          <p:nvPr/>
        </p:nvSpPr>
        <p:spPr>
          <a:xfrm>
            <a:off x="219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pic>
        <p:nvPicPr>
          <p:cNvPr id="10252" name="图片 9" descr="图形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0" y="225425"/>
            <a:ext cx="592138" cy="59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8695</Words>
  <Application>WPS 演示</Application>
  <PresentationFormat>全屏显示(4:3)</PresentationFormat>
  <Paragraphs>541</Paragraphs>
  <Slides>50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Calibri</vt:lpstr>
      <vt:lpstr>幼圆</vt:lpstr>
      <vt:lpstr>黑体</vt:lpstr>
      <vt:lpstr>华文新魏</vt:lpstr>
      <vt:lpstr>Times New Roman</vt:lpstr>
      <vt:lpstr>隶书</vt:lpstr>
      <vt:lpstr>楷体_GB2312</vt:lpstr>
      <vt:lpstr>Arial Unicode MS</vt:lpstr>
      <vt:lpstr>华文行楷</vt:lpstr>
      <vt:lpstr>华文细黑</vt:lpstr>
      <vt:lpstr>方正启体简体</vt:lpstr>
      <vt:lpstr>Tahoma</vt:lpstr>
      <vt:lpstr>华文中宋</vt:lpstr>
      <vt:lpstr>仿宋_GB2312</vt:lpstr>
      <vt:lpstr>Wingdings 2</vt:lpstr>
      <vt:lpstr>新宋体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xx</cp:lastModifiedBy>
  <cp:revision>45</cp:revision>
  <dcterms:created xsi:type="dcterms:W3CDTF">2018-01-19T00:33:00Z</dcterms:created>
  <dcterms:modified xsi:type="dcterms:W3CDTF">2018-12-19T05:22:39Z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