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78" r:id="rId7"/>
    <p:sldId id="261" r:id="rId8"/>
    <p:sldId id="262" r:id="rId9"/>
    <p:sldId id="263" r:id="rId10"/>
    <p:sldId id="269" r:id="rId11"/>
    <p:sldId id="264" r:id="rId12"/>
    <p:sldId id="265" r:id="rId13"/>
    <p:sldId id="279" r:id="rId14"/>
    <p:sldId id="280" r:id="rId15"/>
    <p:sldId id="266" r:id="rId16"/>
    <p:sldId id="281" r:id="rId17"/>
    <p:sldId id="267" r:id="rId18"/>
    <p:sldId id="273" r:id="rId19"/>
    <p:sldId id="276" r:id="rId20"/>
  </p:sldIdLst>
  <p:sldSz cx="9144000" cy="6858000" type="screen4x3"/>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0" d="100"/>
          <a:sy n="80" d="100"/>
        </p:scale>
        <p:origin x="-204" y="-24"/>
      </p:cViewPr>
      <p:guideLst>
        <p:guide orient="horz" pos="2160"/>
        <p:guide pos="2880"/>
      </p:guideLst>
    </p:cSldViewPr>
  </p:slideViewPr>
  <p:notesTextViewPr>
    <p:cViewPr>
      <p:scale>
        <a:sx n="100" d="100"/>
        <a:sy n="100" d="100"/>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2021-9-23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2021-9-23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hyperlink" Target="http://www.1-123.com/works/Ancient/M/meng" TargetMode="Externa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baike.baidu.com/item/%E4%B8%8A%E6%B5%B7%E5%B1%8B%E6%AA%90%E4%B8%8B/6173990" TargetMode="External"/><Relationship Id="rId7" Type="http://schemas.openxmlformats.org/officeDocument/2006/relationships/image" Target="../media/image6.jpeg"/><Relationship Id="rId2" Type="http://schemas.openxmlformats.org/officeDocument/2006/relationships/hyperlink" Target="https://baike.baidu.com/item/%E9%83%91%E4%BC%AF%E5%A5%87/540763" TargetMode="External"/><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hyperlink" Target="https://baike.baidu.com/item/%E6%8A%92%E6%83%85%E6%80%A7/4582394" TargetMode="External"/><Relationship Id="rId3" Type="http://schemas.openxmlformats.org/officeDocument/2006/relationships/hyperlink" Target="https://baike.baidu.com/item/%E6%96%B0%E9%97%BB%E6%80%A7/10997012" TargetMode="External"/><Relationship Id="rId7" Type="http://schemas.openxmlformats.org/officeDocument/2006/relationships/hyperlink" Target="https://baike.baidu.com/item/%E5%BD%A2%E8%B1%A1%E6%80%A7/6239999" TargetMode="External"/><Relationship Id="rId2" Type="http://schemas.openxmlformats.org/officeDocument/2006/relationships/hyperlink" Target="https://baike.baidu.com/item/%E6%95%A3%E6%96%87/104524" TargetMode="External"/><Relationship Id="rId1" Type="http://schemas.openxmlformats.org/officeDocument/2006/relationships/slideLayout" Target="../slideLayouts/slideLayout7.xml"/><Relationship Id="rId6" Type="http://schemas.openxmlformats.org/officeDocument/2006/relationships/hyperlink" Target="https://baike.baidu.com/item/%E6%96%87%E4%BD%93/16028493" TargetMode="External"/><Relationship Id="rId5" Type="http://schemas.openxmlformats.org/officeDocument/2006/relationships/hyperlink" Target="https://baike.baidu.com/item/%E6%94%BF%E8%AE%BA%E6%80%A7/10997021" TargetMode="External"/><Relationship Id="rId10" Type="http://schemas.openxmlformats.org/officeDocument/2006/relationships/image" Target="../media/image10.png"/><Relationship Id="rId4" Type="http://schemas.openxmlformats.org/officeDocument/2006/relationships/hyperlink" Target="https://baike.baidu.com/item/%E6%96%87%E5%AD%A6%E6%80%A7/10997019" TargetMode="External"/><Relationship Id="rId9" Type="http://schemas.openxmlformats.org/officeDocument/2006/relationships/image" Target="../media/image9.jpeg"/></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1-123.com/works/Ancient/M/meng" TargetMode="External"/><Relationship Id="rId2" Type="http://schemas.openxmlformats.org/officeDocument/2006/relationships/hyperlink" Target="http://www.1-123.com/works/Modern/H/hua"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113877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zh-CN" altLang="en-US" sz="4400" b="1" smtClean="0"/>
              <a:t>包   身   工</a:t>
            </a:r>
            <a:endParaRPr lang="en-US" altLang="zh-CN" sz="4400" b="1" smtClean="0"/>
          </a:p>
          <a:p>
            <a:pPr algn="ctr"/>
            <a:r>
              <a:rPr lang="zh-CN" altLang="en-US" sz="2400" smtClean="0"/>
              <a:t>夏衍</a:t>
            </a:r>
            <a:endParaRPr lang="zh-CN" altLang="en-US" sz="2400"/>
          </a:p>
        </p:txBody>
      </p:sp>
      <p:pic>
        <p:nvPicPr>
          <p:cNvPr id="8" name="图片 7" descr="包身工封面.jpg"/>
          <p:cNvPicPr>
            <a:picLocks noChangeAspect="1"/>
          </p:cNvPicPr>
          <p:nvPr/>
        </p:nvPicPr>
        <p:blipFill>
          <a:blip r:embed="rId2"/>
          <a:stretch>
            <a:fillRect/>
          </a:stretch>
        </p:blipFill>
        <p:spPr>
          <a:xfrm>
            <a:off x="2857488" y="1643050"/>
            <a:ext cx="3514725" cy="4591050"/>
          </a:xfrm>
          <a:prstGeom prst="rect">
            <a:avLst/>
          </a:prstGeom>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42852"/>
            <a:ext cx="9144000" cy="46166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b="1" smtClean="0"/>
              <a:t>文章在最后三段做了哪些联想，有何作用？</a:t>
            </a:r>
            <a:endParaRPr lang="zh-CN" altLang="en-US" sz="2400" b="1"/>
          </a:p>
        </p:txBody>
      </p:sp>
      <p:sp>
        <p:nvSpPr>
          <p:cNvPr id="5" name="TextBox 4"/>
          <p:cNvSpPr txBox="1"/>
          <p:nvPr/>
        </p:nvSpPr>
        <p:spPr>
          <a:xfrm>
            <a:off x="0" y="571480"/>
            <a:ext cx="9144000" cy="2031325"/>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由“包身工”制度，联想船户养墨鸭捕鱼的事。船户们养墨鸭捕鱼，没有怎样虐待墨鸦。而老板工头们对“包身工”，除了要吸干他们身上的血之外，就连一点起码的温情也不存在。突出了 “包身工” “人不如禽”的待遇。</a:t>
            </a:r>
            <a:endParaRPr lang="en-US" altLang="zh-CN" smtClean="0"/>
          </a:p>
          <a:p>
            <a:r>
              <a:rPr lang="zh-CN" altLang="en-US" smtClean="0"/>
              <a:t>作者还联想到了１６世纪封建制度下的奴隶。采用对比手法，将日本纱厂的技术、机械、制度跟中国半殖民地半封建社会以及奴隶般的包身工结合起来，控诉包身工制度。</a:t>
            </a:r>
            <a:endParaRPr lang="en-US" smtClean="0"/>
          </a:p>
          <a:p>
            <a:r>
              <a:rPr lang="zh-CN" altLang="en-US" smtClean="0"/>
              <a:t>最后，作者联想到了索洛的警告。借以警告剥削压迫包身工的人。指出 “黎明的到来，是无法抗拒的”。</a:t>
            </a:r>
            <a:endParaRPr lang="zh-CN" altLang="en-US"/>
          </a:p>
        </p:txBody>
      </p:sp>
      <p:pic>
        <p:nvPicPr>
          <p:cNvPr id="4" name="图片 3" descr="包身工封面.jpg"/>
          <p:cNvPicPr>
            <a:picLocks noChangeAspect="1"/>
          </p:cNvPicPr>
          <p:nvPr/>
        </p:nvPicPr>
        <p:blipFill>
          <a:blip r:embed="rId2"/>
          <a:stretch>
            <a:fillRect/>
          </a:stretch>
        </p:blipFill>
        <p:spPr>
          <a:xfrm>
            <a:off x="0" y="2714620"/>
            <a:ext cx="9144000" cy="414338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局部探究</a:t>
            </a:r>
            <a:endParaRPr lang="zh-CN" altLang="en-US" sz="2800" b="1"/>
          </a:p>
        </p:txBody>
      </p:sp>
      <p:sp>
        <p:nvSpPr>
          <p:cNvPr id="3" name="TextBox 2"/>
          <p:cNvSpPr txBox="1"/>
          <p:nvPr/>
        </p:nvSpPr>
        <p:spPr>
          <a:xfrm>
            <a:off x="0" y="571480"/>
            <a:ext cx="642910" cy="28623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1.</a:t>
            </a:r>
            <a:r>
              <a:rPr lang="zh-CN" altLang="en-US" smtClean="0"/>
              <a:t>开头写包身工起床表现了她们怎样的状况？</a:t>
            </a:r>
            <a:endParaRPr lang="zh-CN" altLang="en-US"/>
          </a:p>
        </p:txBody>
      </p:sp>
      <p:sp>
        <p:nvSpPr>
          <p:cNvPr id="4" name="TextBox 3"/>
          <p:cNvSpPr txBox="1"/>
          <p:nvPr/>
        </p:nvSpPr>
        <p:spPr>
          <a:xfrm>
            <a:off x="857224" y="571480"/>
            <a:ext cx="7143800" cy="313932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上午四点过一刻；蜂房般的格子铺；七尺阔、十二尺深的工房楼下，横七竖八地躺满了十六七个“猪猡”；充满了汗臭、粪臭和湿气的空气；打呵欠，叹气；寻衣服，穿错了别人的鞋子，胡乱地踏在别人身上，叫喊，在离开别人头部不到一尺的马桶上很响地小便，半裸体地起来开门，拎着裤子争夺马桶，将身体稍稍背转一下就会公然地在男人面前换衣服。蓬头、赤脚，一边扣着纽扣，几个睡眼惺松的“懒虫”从楼上冲下来了，自来水龙头边挤满了人，“芦柴棒”着急地要将大锅里的稀饭烧滚；男子，像生气似的呼喊，“芦柴棒，去烧火！妈的，还躺着，猪猡！”那男人虎虎地在起得慢一点的“猪猡”身上踢了几脚，回转身来站在不满二尺阔的楼梯上面，向着楼上的另一群生物呼喊：“揍你的！再不起来？懒虫！等太阳上山吗？”</a:t>
            </a:r>
            <a:endParaRPr lang="zh-CN" altLang="en-US"/>
          </a:p>
        </p:txBody>
      </p:sp>
      <p:sp>
        <p:nvSpPr>
          <p:cNvPr id="6" name="TextBox 5"/>
          <p:cNvSpPr txBox="1"/>
          <p:nvPr/>
        </p:nvSpPr>
        <p:spPr>
          <a:xfrm>
            <a:off x="8143900" y="642918"/>
            <a:ext cx="1000100" cy="286232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起床早；居住拥挤；污浊；睡眠不足，劳累；紧张忙乱；麻木；被蔑视。</a:t>
            </a:r>
            <a:endParaRPr lang="zh-CN" altLang="en-US"/>
          </a:p>
        </p:txBody>
      </p:sp>
      <p:sp>
        <p:nvSpPr>
          <p:cNvPr id="7" name="TextBox 6"/>
          <p:cNvSpPr txBox="1"/>
          <p:nvPr/>
        </p:nvSpPr>
        <p:spPr>
          <a:xfrm>
            <a:off x="0" y="3929066"/>
            <a:ext cx="857224" cy="286232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2.</a:t>
            </a:r>
            <a:r>
              <a:rPr lang="zh-CN" altLang="en-US" smtClean="0"/>
              <a:t>文章写包身工的早餐表现了她们怎样的状况</a:t>
            </a:r>
            <a:r>
              <a:rPr lang="en-US" altLang="zh-CN" smtClean="0"/>
              <a:t>?</a:t>
            </a:r>
            <a:endParaRPr lang="zh-CN" altLang="en-US"/>
          </a:p>
        </p:txBody>
      </p:sp>
      <p:sp>
        <p:nvSpPr>
          <p:cNvPr id="8" name="TextBox 7"/>
          <p:cNvSpPr txBox="1"/>
          <p:nvPr/>
        </p:nvSpPr>
        <p:spPr>
          <a:xfrm>
            <a:off x="1142976" y="3857628"/>
            <a:ext cx="6858048" cy="286232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两张饭桌</a:t>
            </a:r>
            <a:r>
              <a:rPr lang="en-US" altLang="zh-CN" smtClean="0"/>
              <a:t>,</a:t>
            </a:r>
            <a:r>
              <a:rPr lang="zh-CN" altLang="en-US" smtClean="0"/>
              <a:t>几十只碗，一把竹筷，一洋铅桶浆糊一般的薄粥</a:t>
            </a:r>
            <a:r>
              <a:rPr lang="en-US" altLang="zh-CN" smtClean="0"/>
              <a:t>,</a:t>
            </a:r>
            <a:r>
              <a:rPr lang="zh-CN" altLang="en-US" smtClean="0"/>
              <a:t>两粥一饭，早晚吃粥，中午的干饭</a:t>
            </a:r>
            <a:r>
              <a:rPr lang="en-US" altLang="zh-CN" smtClean="0"/>
              <a:t>,</a:t>
            </a:r>
            <a:r>
              <a:rPr lang="zh-CN" altLang="en-US" smtClean="0"/>
              <a:t>粥的成分，里面是较少的籼米、锅焦、碎米和较多的乡下人用来喂猪的豆腐渣！莴苣的菜叶，用盐一浸，是她们难得的佳肴</a:t>
            </a:r>
            <a:r>
              <a:rPr lang="en-US" altLang="zh-CN" smtClean="0"/>
              <a:t>,</a:t>
            </a:r>
            <a:r>
              <a:rPr lang="zh-CN" altLang="en-US" smtClean="0"/>
              <a:t>一窝蜂地抢一般地盛一碗，歪着头用舌舔着淋漓在碗边外的粥汁，四散地蹲伏或者站立在路上和门口。添粥的机会除了特殊的日子通常很难有。轮着揩地板、倒马桶的日子，也有连一碗也轮不到的时候，是老板娘拿起铅桶到锅子里去刮一下锅焦、残粥，再到自来水龙头边去冲一些清水，用她那双才在梳头的油手搅拌一下，气哄哄地放在这些廉价的、不需要更多维持费的“机器”们面前。</a:t>
            </a:r>
            <a:endParaRPr lang="zh-CN" altLang="en-US"/>
          </a:p>
        </p:txBody>
      </p:sp>
      <p:sp>
        <p:nvSpPr>
          <p:cNvPr id="9" name="TextBox 8"/>
          <p:cNvSpPr txBox="1"/>
          <p:nvPr/>
        </p:nvSpPr>
        <p:spPr>
          <a:xfrm>
            <a:off x="8286776" y="3857628"/>
            <a:ext cx="714380"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饮食低劣，营养不良，饥饿。</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8"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1428728"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3.</a:t>
            </a:r>
            <a:r>
              <a:rPr lang="zh-CN" altLang="en-US" smtClean="0"/>
              <a:t>文章写包身工上工的情景，表现了她们怎样的状况？</a:t>
            </a:r>
            <a:endParaRPr lang="zh-CN" altLang="en-US"/>
          </a:p>
        </p:txBody>
      </p:sp>
      <p:sp>
        <p:nvSpPr>
          <p:cNvPr id="4" name="TextBox 3"/>
          <p:cNvSpPr txBox="1"/>
          <p:nvPr/>
        </p:nvSpPr>
        <p:spPr>
          <a:xfrm>
            <a:off x="1714480" y="0"/>
            <a:ext cx="6000792" cy="2031325"/>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终日面临着音响、尘埃和湿气三大威胁。野兽一般的铁的暴君监视着你，只要断了线不接，锭壳轧坏，皮辊摆错方向，乃至车板上有什么堆积，就会有遭到“拿莫温”和“小荡管”毒骂和殴打的危险。打死不干事，殴打之外还有饿饭、吊起、关黑房间等等方法。小福子遭拿莫温殴打，打得比平常格外着力，拿起一个丢在地上的皮带盘心子，不怀好意地叫她顶在头上。</a:t>
            </a:r>
            <a:endParaRPr lang="zh-CN" altLang="en-US"/>
          </a:p>
        </p:txBody>
      </p:sp>
      <p:sp>
        <p:nvSpPr>
          <p:cNvPr id="5" name="TextBox 4"/>
          <p:cNvSpPr txBox="1"/>
          <p:nvPr/>
        </p:nvSpPr>
        <p:spPr>
          <a:xfrm>
            <a:off x="7858148" y="0"/>
            <a:ext cx="1285852"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工作条件恶劣，遭受非人折磨。</a:t>
            </a:r>
            <a:endParaRPr lang="zh-CN" altLang="en-US"/>
          </a:p>
        </p:txBody>
      </p:sp>
      <p:sp>
        <p:nvSpPr>
          <p:cNvPr id="6" name="TextBox 5"/>
          <p:cNvSpPr txBox="1"/>
          <p:nvPr/>
        </p:nvSpPr>
        <p:spPr>
          <a:xfrm>
            <a:off x="0" y="2214554"/>
            <a:ext cx="8786842"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4.</a:t>
            </a:r>
            <a:r>
              <a:rPr lang="zh-CN" altLang="en-US" smtClean="0"/>
              <a:t>两粥一饭，十二小时工作，劳动强化，工房和老板家庭的义务服役，猪猡一般的生活，泥土一般的作践</a:t>
            </a:r>
            <a:endParaRPr lang="en-US" altLang="zh-CN" smtClean="0"/>
          </a:p>
          <a:p>
            <a:r>
              <a:rPr lang="zh-CN" altLang="en-US" smtClean="0"/>
              <a:t>这句话有何作用？</a:t>
            </a:r>
            <a:endParaRPr lang="zh-CN" altLang="en-US"/>
          </a:p>
        </p:txBody>
      </p:sp>
      <p:sp>
        <p:nvSpPr>
          <p:cNvPr id="7" name="TextBox 6"/>
          <p:cNvSpPr txBox="1"/>
          <p:nvPr/>
        </p:nvSpPr>
        <p:spPr>
          <a:xfrm>
            <a:off x="214282" y="3286124"/>
            <a:ext cx="8643998"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从生活待遇低、劳动时间长、劳动量及劳动强度大、地位低下等方面概括了包身工的悲惨人生。控诉了包身工制度的罪恶。</a:t>
            </a:r>
            <a:endParaRPr lang="zh-CN" altLang="en-US"/>
          </a:p>
        </p:txBody>
      </p:sp>
      <p:sp>
        <p:nvSpPr>
          <p:cNvPr id="8" name="TextBox 7"/>
          <p:cNvSpPr txBox="1"/>
          <p:nvPr/>
        </p:nvSpPr>
        <p:spPr>
          <a:xfrm>
            <a:off x="0" y="4071942"/>
            <a:ext cx="6500826"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5.</a:t>
            </a:r>
            <a:r>
              <a:rPr lang="zh-CN" altLang="en-US" smtClean="0"/>
              <a:t>如何认识文中的“带工”老板？</a:t>
            </a:r>
            <a:endParaRPr lang="zh-CN" altLang="en-US"/>
          </a:p>
        </p:txBody>
      </p:sp>
      <p:sp>
        <p:nvSpPr>
          <p:cNvPr id="9" name="TextBox 8"/>
          <p:cNvSpPr txBox="1"/>
          <p:nvPr/>
        </p:nvSpPr>
        <p:spPr>
          <a:xfrm>
            <a:off x="0" y="4572008"/>
            <a:ext cx="9144000" cy="1754326"/>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在东洋厂里有“脚路”（门路）；一根稻草讲成金条的嘴巴；老板也会很可靠地替厂家服务，用拳头、棍棒或者冷水来强制她们去做工作。厂家完全将管理权交给带工的老板，让包身工绝没有因为和空气接触而起变化的危险。带工头不假思索地就爱上了殴打这办法。每逢端午重阳年头年尾，带工头总要对拿莫温们送礼，讲：“咱的小姑娘</a:t>
            </a:r>
            <a:r>
              <a:rPr lang="en-US" altLang="zh-CN" smtClean="0"/>
              <a:t>……</a:t>
            </a:r>
            <a:r>
              <a:rPr lang="zh-CN" altLang="en-US" smtClean="0"/>
              <a:t>尽管打，打死不干事，只要不是罚工钱停生意！” “放她？行！还我二十块钱，两年间的伙食、房钱。”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6" grpId="0" animBg="1"/>
      <p:bldP spid="7" grpId="0" animBg="1"/>
      <p:bldP spid="8" grpId="0" animBg="1"/>
      <p:bldP spid="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他随便地说，回转头来对她一瞪：“不还钱，可别做梦！宁愿赔棺材，要她做到死！”散工回来的时候，老板和两个打杂的站在门口，横肉脸上在发火了，一把扭住她的头发，踢，打，掷，和爆发一般的听不清的嚷骂。饲养小姑娘营利。船户对墨鸭并没有怎样虐待，而现在，将这种关系转移到人和人的中间，便连这一点施与的温情也已经不存在了！</a:t>
            </a:r>
            <a:endParaRPr lang="zh-CN" altLang="en-US"/>
          </a:p>
        </p:txBody>
      </p:sp>
      <p:sp>
        <p:nvSpPr>
          <p:cNvPr id="3" name="TextBox 2"/>
          <p:cNvSpPr txBox="1"/>
          <p:nvPr/>
        </p:nvSpPr>
        <p:spPr>
          <a:xfrm>
            <a:off x="0" y="1428736"/>
            <a:ext cx="8786874"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勾结外国势力，洋人走狗；虚伪狡诈，冷酷无情，狠毒，惨无人道。黑恶势力的代表。</a:t>
            </a:r>
            <a:endParaRPr lang="zh-CN" altLang="en-US"/>
          </a:p>
        </p:txBody>
      </p:sp>
      <p:pic>
        <p:nvPicPr>
          <p:cNvPr id="1026" name="Picture 2"/>
          <p:cNvPicPr>
            <a:picLocks noChangeAspect="1" noChangeArrowheads="1"/>
          </p:cNvPicPr>
          <p:nvPr/>
        </p:nvPicPr>
        <p:blipFill>
          <a:blip r:embed="rId2"/>
          <a:stretch>
            <a:fillRect/>
          </a:stretch>
        </p:blipFill>
        <p:spPr bwMode="auto">
          <a:xfrm>
            <a:off x="0" y="2071678"/>
            <a:ext cx="9144000" cy="4248150"/>
          </a:xfrm>
          <a:prstGeom prst="rect">
            <a:avLst/>
          </a:prstGeom>
          <a:noFill/>
          <a:ln w="9525">
            <a:noFill/>
            <a:miter lim="800000"/>
          </a:ln>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鉴赏语言</a:t>
            </a:r>
            <a:endParaRPr lang="zh-CN" altLang="en-US" sz="2800" b="1"/>
          </a:p>
        </p:txBody>
      </p:sp>
      <p:sp>
        <p:nvSpPr>
          <p:cNvPr id="3" name="TextBox 2"/>
          <p:cNvSpPr txBox="1"/>
          <p:nvPr/>
        </p:nvSpPr>
        <p:spPr>
          <a:xfrm>
            <a:off x="0" y="571480"/>
            <a:ext cx="9144000"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读下边的选文，在后边写出其表达上的特点及作用。</a:t>
            </a:r>
            <a:endParaRPr lang="zh-CN" altLang="en-US"/>
          </a:p>
        </p:txBody>
      </p:sp>
      <p:sp>
        <p:nvSpPr>
          <p:cNvPr id="4" name="TextBox 3"/>
          <p:cNvSpPr txBox="1"/>
          <p:nvPr/>
        </p:nvSpPr>
        <p:spPr>
          <a:xfrm>
            <a:off x="0" y="1000108"/>
            <a:ext cx="450056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a:t>
            </a:r>
            <a:r>
              <a:rPr lang="zh-CN" altLang="en-US" smtClean="0"/>
              <a:t>蜂房般的格子铺里的生物已经在蠕动了。</a:t>
            </a:r>
            <a:endParaRPr lang="zh-CN" altLang="en-US"/>
          </a:p>
        </p:txBody>
      </p:sp>
      <p:sp>
        <p:nvSpPr>
          <p:cNvPr id="5" name="TextBox 4"/>
          <p:cNvSpPr txBox="1"/>
          <p:nvPr/>
        </p:nvSpPr>
        <p:spPr>
          <a:xfrm>
            <a:off x="4643438" y="1000108"/>
            <a:ext cx="450056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比喻，拟物。表现包身工的非人惨况。</a:t>
            </a:r>
            <a:endParaRPr lang="zh-CN" altLang="en-US"/>
          </a:p>
        </p:txBody>
      </p:sp>
      <p:sp>
        <p:nvSpPr>
          <p:cNvPr id="6" name="TextBox 5"/>
          <p:cNvSpPr txBox="1"/>
          <p:nvPr/>
        </p:nvSpPr>
        <p:spPr>
          <a:xfrm>
            <a:off x="0" y="1428736"/>
            <a:ext cx="5143504" cy="36933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US" altLang="zh-CN" smtClean="0"/>
              <a:t>2.</a:t>
            </a:r>
            <a:r>
              <a:rPr lang="zh-CN" altLang="en-US" smtClean="0"/>
              <a:t>她们很快地就像被搅动了的蜂窝一般骚动起来。</a:t>
            </a:r>
            <a:endParaRPr lang="zh-CN" altLang="en-US"/>
          </a:p>
        </p:txBody>
      </p:sp>
      <p:sp>
        <p:nvSpPr>
          <p:cNvPr id="7" name="TextBox 6"/>
          <p:cNvSpPr txBox="1"/>
          <p:nvPr/>
        </p:nvSpPr>
        <p:spPr>
          <a:xfrm>
            <a:off x="5714976" y="1500174"/>
            <a:ext cx="3429024"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比喻，写包身工多，乱，紧张。</a:t>
            </a:r>
            <a:endParaRPr lang="zh-CN" altLang="en-US"/>
          </a:p>
        </p:txBody>
      </p:sp>
      <p:sp>
        <p:nvSpPr>
          <p:cNvPr id="8" name="TextBox 7"/>
          <p:cNvSpPr txBox="1"/>
          <p:nvPr/>
        </p:nvSpPr>
        <p:spPr>
          <a:xfrm>
            <a:off x="0" y="1785926"/>
            <a:ext cx="5214942"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3.</a:t>
            </a:r>
            <a:r>
              <a:rPr lang="zh-CN" altLang="en-US" smtClean="0"/>
              <a:t>手脚瘦得像芦棒梗一样，于是大家就拿“芦柴棒”当做了她的名字。</a:t>
            </a:r>
            <a:endParaRPr lang="zh-CN" altLang="en-US"/>
          </a:p>
        </p:txBody>
      </p:sp>
      <p:sp>
        <p:nvSpPr>
          <p:cNvPr id="9" name="TextBox 8"/>
          <p:cNvSpPr txBox="1"/>
          <p:nvPr/>
        </p:nvSpPr>
        <p:spPr>
          <a:xfrm>
            <a:off x="5643570" y="2071678"/>
            <a:ext cx="350043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比喻。写出芦柴棒被压榨形象，</a:t>
            </a:r>
            <a:endParaRPr lang="zh-CN" altLang="en-US"/>
          </a:p>
        </p:txBody>
      </p:sp>
      <p:sp>
        <p:nvSpPr>
          <p:cNvPr id="10" name="TextBox 9"/>
          <p:cNvSpPr txBox="1"/>
          <p:nvPr/>
        </p:nvSpPr>
        <p:spPr>
          <a:xfrm>
            <a:off x="0" y="2571744"/>
            <a:ext cx="5857884"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4.</a:t>
            </a:r>
            <a:r>
              <a:rPr lang="zh-CN" altLang="en-US" smtClean="0"/>
              <a:t>每年</a:t>
            </a:r>
            <a:r>
              <a:rPr lang="en-US" altLang="zh-CN" smtClean="0"/>
              <a:t>——</a:t>
            </a:r>
            <a:r>
              <a:rPr lang="zh-CN" altLang="en-US" smtClean="0"/>
              <a:t>特别是水灾、旱灾的时候，这些在东洋厂里有“脚路”的带工，就亲自或者派人到他们家乡或者灾荒区域，用他们多年熟练了的可以将一根稻草讲成金条的嘴巴，去游说可又不忍让他们的儿女饿死的同乡。</a:t>
            </a:r>
            <a:endParaRPr lang="zh-CN" altLang="en-US"/>
          </a:p>
        </p:txBody>
      </p:sp>
      <p:sp>
        <p:nvSpPr>
          <p:cNvPr id="11" name="TextBox 10"/>
          <p:cNvSpPr txBox="1"/>
          <p:nvPr/>
        </p:nvSpPr>
        <p:spPr>
          <a:xfrm>
            <a:off x="6000760" y="2571744"/>
            <a:ext cx="264320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比喻；夸张。表现“带工”老板的虚伪狡诈，趁人之危，狠毒残忍。</a:t>
            </a:r>
            <a:endParaRPr lang="zh-CN" altLang="en-US"/>
          </a:p>
        </p:txBody>
      </p:sp>
      <p:sp>
        <p:nvSpPr>
          <p:cNvPr id="12" name="TextBox 11"/>
          <p:cNvSpPr txBox="1"/>
          <p:nvPr/>
        </p:nvSpPr>
        <p:spPr>
          <a:xfrm>
            <a:off x="0" y="3857628"/>
            <a:ext cx="3786182"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5.</a:t>
            </a:r>
            <a:r>
              <a:rPr lang="zh-CN" altLang="en-US" smtClean="0"/>
              <a:t>有时候愚蠢的奴隶会体会到一束箭折不断的道理。</a:t>
            </a:r>
            <a:endParaRPr lang="zh-CN" altLang="en-US"/>
          </a:p>
        </p:txBody>
      </p:sp>
      <p:sp>
        <p:nvSpPr>
          <p:cNvPr id="13" name="TextBox 12"/>
          <p:cNvSpPr txBox="1"/>
          <p:nvPr/>
        </p:nvSpPr>
        <p:spPr>
          <a:xfrm>
            <a:off x="4500562" y="3857628"/>
            <a:ext cx="428628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比喻。说明没文化的奴隶也会体会到团结起来有力量的道理。</a:t>
            </a:r>
            <a:endParaRPr lang="zh-CN" altLang="en-US"/>
          </a:p>
        </p:txBody>
      </p:sp>
      <p:sp>
        <p:nvSpPr>
          <p:cNvPr id="14" name="TextBox 13"/>
          <p:cNvSpPr txBox="1"/>
          <p:nvPr/>
        </p:nvSpPr>
        <p:spPr>
          <a:xfrm>
            <a:off x="0" y="4572008"/>
            <a:ext cx="5214942"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6.</a:t>
            </a:r>
            <a:r>
              <a:rPr lang="zh-CN" altLang="en-US" smtClean="0"/>
              <a:t>一手抓住了头发，狠命地往上一摔，芦柴棒手脚着地，很像一只在肢体上附有吸盘的乌贼。</a:t>
            </a:r>
            <a:endParaRPr lang="zh-CN" altLang="en-US"/>
          </a:p>
        </p:txBody>
      </p:sp>
      <p:sp>
        <p:nvSpPr>
          <p:cNvPr id="15" name="TextBox 14"/>
          <p:cNvSpPr txBox="1"/>
          <p:nvPr/>
        </p:nvSpPr>
        <p:spPr>
          <a:xfrm>
            <a:off x="5357818" y="4572008"/>
            <a:ext cx="335758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比喻。形象的丑陋，正控诉了内外反动势力对她的戕害。</a:t>
            </a:r>
            <a:endParaRPr lang="zh-CN" altLang="en-US"/>
          </a:p>
        </p:txBody>
      </p:sp>
      <p:sp>
        <p:nvSpPr>
          <p:cNvPr id="16" name="TextBox 15"/>
          <p:cNvSpPr txBox="1"/>
          <p:nvPr/>
        </p:nvSpPr>
        <p:spPr>
          <a:xfrm>
            <a:off x="0" y="5286388"/>
            <a:ext cx="5786446"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7.</a:t>
            </a:r>
            <a:r>
              <a:rPr lang="zh-CN" altLang="en-US" smtClean="0"/>
              <a:t>所以包身工是一种“罐装了的劳动力”，可以“安全地”保藏，自由地使用，绝没有因为和空气接触而起变化的危险。</a:t>
            </a:r>
            <a:endParaRPr lang="zh-CN" altLang="en-US"/>
          </a:p>
        </p:txBody>
      </p:sp>
      <p:sp>
        <p:nvSpPr>
          <p:cNvPr id="17" name="TextBox 16"/>
          <p:cNvSpPr txBox="1"/>
          <p:nvPr/>
        </p:nvSpPr>
        <p:spPr>
          <a:xfrm>
            <a:off x="6143636" y="5286388"/>
            <a:ext cx="3000364"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双关。指包身工不会受到外界影响而反抗，便于管理。</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6"/>
                                        </p:tgtEl>
                                        <p:attrNameLst>
                                          <p:attrName>style.visibility</p:attrName>
                                        </p:attrNameLst>
                                      </p:cBhvr>
                                      <p:to>
                                        <p:strVal val="visible"/>
                                      </p:to>
                                    </p:set>
                                    <p:anim calcmode="lin" valueType="num">
                                      <p:cBhvr additive="base">
                                        <p:cTn id="91" dur="500" fill="hold"/>
                                        <p:tgtEl>
                                          <p:spTgt spid="16"/>
                                        </p:tgtEl>
                                        <p:attrNameLst>
                                          <p:attrName>ppt_x</p:attrName>
                                        </p:attrNameLst>
                                      </p:cBhvr>
                                      <p:tavLst>
                                        <p:tav tm="0">
                                          <p:val>
                                            <p:strVal val="#ppt_x"/>
                                          </p:val>
                                        </p:tav>
                                        <p:tav tm="100000">
                                          <p:val>
                                            <p:strVal val="#ppt_x"/>
                                          </p:val>
                                        </p:tav>
                                      </p:tavLst>
                                    </p:anim>
                                    <p:anim calcmode="lin" valueType="num">
                                      <p:cBhvr additive="base">
                                        <p:cTn id="9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additive="base">
                                        <p:cTn id="97" dur="500" fill="hold"/>
                                        <p:tgtEl>
                                          <p:spTgt spid="17"/>
                                        </p:tgtEl>
                                        <p:attrNameLst>
                                          <p:attrName>ppt_x</p:attrName>
                                        </p:attrNameLst>
                                      </p:cBhvr>
                                      <p:tavLst>
                                        <p:tav tm="0">
                                          <p:val>
                                            <p:strVal val="#ppt_x"/>
                                          </p:val>
                                        </p:tav>
                                        <p:tav tm="100000">
                                          <p:val>
                                            <p:strVal val="#ppt_x"/>
                                          </p:val>
                                        </p:tav>
                                      </p:tavLst>
                                    </p:anim>
                                    <p:anim calcmode="lin" valueType="num">
                                      <p:cBhvr additive="base">
                                        <p:cTn id="9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6072198" cy="1200329"/>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8.</a:t>
            </a:r>
            <a:r>
              <a:rPr lang="zh-CN" altLang="en-US" smtClean="0"/>
              <a:t>在这种工厂所有者的本国，拆包间、弹花间、钢丝车间的工作，通例是男工做的，可是在半殖民地，</a:t>
            </a:r>
            <a:r>
              <a:rPr lang="zh-CN" altLang="en-US" b="1" smtClean="0"/>
              <a:t>不必顾虑</a:t>
            </a:r>
            <a:r>
              <a:rPr lang="zh-CN" altLang="en-US" smtClean="0"/>
              <a:t>到</a:t>
            </a:r>
            <a:r>
              <a:rPr lang="zh-CN" altLang="en-US" b="1" smtClean="0"/>
              <a:t>社会的纠缠</a:t>
            </a:r>
            <a:r>
              <a:rPr lang="zh-CN" altLang="en-US" smtClean="0"/>
              <a:t>和</a:t>
            </a:r>
            <a:r>
              <a:rPr lang="zh-CN" altLang="en-US" b="1" smtClean="0"/>
              <a:t>官厅的监督</a:t>
            </a:r>
            <a:r>
              <a:rPr lang="zh-CN" altLang="en-US" smtClean="0"/>
              <a:t>，就将这种不是女性所能担任的工作加到工资不及男工三分之一的包身工们的身上去了。</a:t>
            </a:r>
            <a:endParaRPr lang="zh-CN" altLang="en-US"/>
          </a:p>
        </p:txBody>
      </p:sp>
      <p:sp>
        <p:nvSpPr>
          <p:cNvPr id="3" name="TextBox 2"/>
          <p:cNvSpPr txBox="1"/>
          <p:nvPr/>
        </p:nvSpPr>
        <p:spPr>
          <a:xfrm>
            <a:off x="6357950" y="0"/>
            <a:ext cx="278605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对比。揭露东洋厂之无人道；显“带工”老板之狠毒；揭露政府监管无力。显示包身工劳动强度之大。</a:t>
            </a:r>
            <a:endParaRPr lang="zh-CN" altLang="en-US"/>
          </a:p>
        </p:txBody>
      </p:sp>
      <p:sp>
        <p:nvSpPr>
          <p:cNvPr id="4" name="TextBox 3"/>
          <p:cNvSpPr txBox="1"/>
          <p:nvPr/>
        </p:nvSpPr>
        <p:spPr>
          <a:xfrm>
            <a:off x="0" y="1214422"/>
            <a:ext cx="5286380"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9.</a:t>
            </a:r>
            <a:r>
              <a:rPr lang="zh-CN" altLang="en-US" smtClean="0"/>
              <a:t>那一扇铁门一推开，就好像鸡鸭一般地无秩序地冲出一大群没有锁链的奴隶。</a:t>
            </a:r>
            <a:endParaRPr lang="zh-CN" altLang="en-US"/>
          </a:p>
        </p:txBody>
      </p:sp>
      <p:sp>
        <p:nvSpPr>
          <p:cNvPr id="5" name="TextBox 4"/>
          <p:cNvSpPr txBox="1"/>
          <p:nvPr/>
        </p:nvSpPr>
        <p:spPr>
          <a:xfrm>
            <a:off x="5715008" y="1285860"/>
            <a:ext cx="3143272"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比喻。显示包身工奴隶般非人的境况。</a:t>
            </a:r>
            <a:endParaRPr lang="zh-CN" altLang="en-US"/>
          </a:p>
        </p:txBody>
      </p:sp>
      <p:sp>
        <p:nvSpPr>
          <p:cNvPr id="6" name="TextBox 5"/>
          <p:cNvSpPr txBox="1"/>
          <p:nvPr/>
        </p:nvSpPr>
        <p:spPr>
          <a:xfrm>
            <a:off x="0" y="2000240"/>
            <a:ext cx="5857884"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10.</a:t>
            </a:r>
            <a:r>
              <a:rPr lang="zh-CN" altLang="en-US" smtClean="0"/>
              <a:t>脏，乡下气，土头土脑，言语不通，这都是她们不亲近的原因，过分地看高自己和不必要地看不起别人，这种心理是在“外头工人”的心里下意识地存在着的。</a:t>
            </a:r>
            <a:endParaRPr lang="zh-CN" altLang="en-US"/>
          </a:p>
        </p:txBody>
      </p:sp>
      <p:sp>
        <p:nvSpPr>
          <p:cNvPr id="7" name="TextBox 6"/>
          <p:cNvSpPr txBox="1"/>
          <p:nvPr/>
        </p:nvSpPr>
        <p:spPr>
          <a:xfrm>
            <a:off x="6072198" y="2214554"/>
            <a:ext cx="250033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对比。突出包身工身份地位之低。</a:t>
            </a:r>
            <a:endParaRPr lang="zh-CN" altLang="en-US"/>
          </a:p>
        </p:txBody>
      </p:sp>
      <p:sp>
        <p:nvSpPr>
          <p:cNvPr id="8" name="TextBox 7"/>
          <p:cNvSpPr txBox="1"/>
          <p:nvPr/>
        </p:nvSpPr>
        <p:spPr>
          <a:xfrm>
            <a:off x="0" y="3000372"/>
            <a:ext cx="5786446"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11.</a:t>
            </a:r>
            <a:r>
              <a:rPr lang="zh-CN" altLang="en-US" smtClean="0"/>
              <a:t>这种文明的惩罚，有时候会叫你继续到两小时以上。</a:t>
            </a:r>
            <a:endParaRPr lang="zh-CN" altLang="en-US"/>
          </a:p>
        </p:txBody>
      </p:sp>
      <p:sp>
        <p:nvSpPr>
          <p:cNvPr id="9" name="TextBox 8"/>
          <p:cNvSpPr txBox="1"/>
          <p:nvPr/>
        </p:nvSpPr>
        <p:spPr>
          <a:xfrm>
            <a:off x="6072198" y="2928934"/>
            <a:ext cx="3071802"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反语。突出了东洋婆的野蛮。</a:t>
            </a:r>
            <a:endParaRPr lang="zh-CN" altLang="en-US"/>
          </a:p>
        </p:txBody>
      </p:sp>
      <p:sp>
        <p:nvSpPr>
          <p:cNvPr id="10" name="TextBox 9"/>
          <p:cNvSpPr txBox="1"/>
          <p:nvPr/>
        </p:nvSpPr>
        <p:spPr>
          <a:xfrm>
            <a:off x="0" y="3429000"/>
            <a:ext cx="7000892"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12.</a:t>
            </a:r>
            <a:r>
              <a:rPr lang="zh-CN" altLang="en-US" smtClean="0"/>
              <a:t>外头工人里面的狡猾分子，就常常用送节礼巴结拿莫温的手段，来保障自己的安全。拿出血汗换的钱来孝敬工头，在她们当然是一种难堪的负担，但是在包身工，那是连这种送礼的权利也没有的！外头工人在抱怨这种额外的负担，而包身工却在羡慕这种可以自主地拿出钱来贿赂工头的权利！</a:t>
            </a:r>
            <a:endParaRPr lang="zh-CN" altLang="en-US"/>
          </a:p>
        </p:txBody>
      </p:sp>
      <p:sp>
        <p:nvSpPr>
          <p:cNvPr id="11" name="TextBox 10"/>
          <p:cNvSpPr txBox="1"/>
          <p:nvPr/>
        </p:nvSpPr>
        <p:spPr>
          <a:xfrm>
            <a:off x="7286644" y="3714752"/>
            <a:ext cx="185735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对比。突出包身工毫无人身权利。</a:t>
            </a:r>
            <a:endParaRPr lang="zh-CN" altLang="en-US"/>
          </a:p>
        </p:txBody>
      </p:sp>
      <p:sp>
        <p:nvSpPr>
          <p:cNvPr id="12" name="TextBox 11"/>
          <p:cNvSpPr txBox="1"/>
          <p:nvPr/>
        </p:nvSpPr>
        <p:spPr>
          <a:xfrm>
            <a:off x="0" y="5000636"/>
            <a:ext cx="6786578"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13.</a:t>
            </a:r>
            <a:r>
              <a:rPr lang="zh-CN" altLang="en-US" smtClean="0"/>
              <a:t>美国一位作家索洛曾在一本书上说过，美国铁路的每一根枕木下面，都横卧着一个爱尔兰工人的尸首。那么，我也这样联想，东洋厂的每一个锭子上面都附托着一个中国奴隶的冤魂！</a:t>
            </a:r>
            <a:endParaRPr lang="zh-CN" altLang="en-US"/>
          </a:p>
        </p:txBody>
      </p:sp>
      <p:sp>
        <p:nvSpPr>
          <p:cNvPr id="13" name="TextBox 12"/>
          <p:cNvSpPr txBox="1"/>
          <p:nvPr/>
        </p:nvSpPr>
        <p:spPr>
          <a:xfrm>
            <a:off x="7143768" y="4572008"/>
            <a:ext cx="1714512"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类比。写东洋厂的庞大是建立在包身工的生命基础上的。</a:t>
            </a:r>
            <a:endParaRPr lang="zh-CN" altLang="en-US"/>
          </a:p>
        </p:txBody>
      </p:sp>
      <p:sp>
        <p:nvSpPr>
          <p:cNvPr id="14" name="TextBox 13"/>
          <p:cNvSpPr txBox="1"/>
          <p:nvPr/>
        </p:nvSpPr>
        <p:spPr>
          <a:xfrm>
            <a:off x="0" y="5929330"/>
            <a:ext cx="6786578"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14.</a:t>
            </a:r>
            <a:r>
              <a:rPr lang="zh-CN" altLang="en-US" smtClean="0"/>
              <a:t>两粥一饭，十二小时工作，劳动强化，工房和老板家庭的义务服役，猪猡一般的生活，泥土一般的作践</a:t>
            </a:r>
            <a:endParaRPr lang="zh-CN" altLang="en-US"/>
          </a:p>
        </p:txBody>
      </p:sp>
      <p:sp>
        <p:nvSpPr>
          <p:cNvPr id="15" name="TextBox 14"/>
          <p:cNvSpPr txBox="1"/>
          <p:nvPr/>
        </p:nvSpPr>
        <p:spPr>
          <a:xfrm>
            <a:off x="7072330" y="5934670"/>
            <a:ext cx="207167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排比，比喻。概括包身工非人状况。</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500" fill="hold"/>
                                        <p:tgtEl>
                                          <p:spTgt spid="11"/>
                                        </p:tgtEl>
                                        <p:attrNameLst>
                                          <p:attrName>ppt_x</p:attrName>
                                        </p:attrNameLst>
                                      </p:cBhvr>
                                      <p:tavLst>
                                        <p:tav tm="0">
                                          <p:val>
                                            <p:strVal val="#ppt_x"/>
                                          </p:val>
                                        </p:tav>
                                        <p:tav tm="100000">
                                          <p:val>
                                            <p:strVal val="#ppt_x"/>
                                          </p:val>
                                        </p:tav>
                                      </p:tavLst>
                                    </p:anim>
                                    <p:anim calcmode="lin" valueType="num">
                                      <p:cBhvr additive="base">
                                        <p:cTn id="6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additive="base">
                                        <p:cTn id="67" dur="500" fill="hold"/>
                                        <p:tgtEl>
                                          <p:spTgt spid="12"/>
                                        </p:tgtEl>
                                        <p:attrNameLst>
                                          <p:attrName>ppt_x</p:attrName>
                                        </p:attrNameLst>
                                      </p:cBhvr>
                                      <p:tavLst>
                                        <p:tav tm="0">
                                          <p:val>
                                            <p:strVal val="#ppt_x"/>
                                          </p:val>
                                        </p:tav>
                                        <p:tav tm="100000">
                                          <p:val>
                                            <p:strVal val="#ppt_x"/>
                                          </p:val>
                                        </p:tav>
                                      </p:tavLst>
                                    </p:anim>
                                    <p:anim calcmode="lin" valueType="num">
                                      <p:cBhvr additive="base">
                                        <p:cTn id="6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3"/>
                                        </p:tgtEl>
                                        <p:attrNameLst>
                                          <p:attrName>style.visibility</p:attrName>
                                        </p:attrNameLst>
                                      </p:cBhvr>
                                      <p:to>
                                        <p:strVal val="visible"/>
                                      </p:to>
                                    </p:set>
                                    <p:anim calcmode="lin" valueType="num">
                                      <p:cBhvr additive="base">
                                        <p:cTn id="73" dur="500" fill="hold"/>
                                        <p:tgtEl>
                                          <p:spTgt spid="13"/>
                                        </p:tgtEl>
                                        <p:attrNameLst>
                                          <p:attrName>ppt_x</p:attrName>
                                        </p:attrNameLst>
                                      </p:cBhvr>
                                      <p:tavLst>
                                        <p:tav tm="0">
                                          <p:val>
                                            <p:strVal val="#ppt_x"/>
                                          </p:val>
                                        </p:tav>
                                        <p:tav tm="100000">
                                          <p:val>
                                            <p:strVal val="#ppt_x"/>
                                          </p:val>
                                        </p:tav>
                                      </p:tavLst>
                                    </p:anim>
                                    <p:anim calcmode="lin" valueType="num">
                                      <p:cBhvr additive="base">
                                        <p:cTn id="7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4"/>
                                        </p:tgtEl>
                                        <p:attrNameLst>
                                          <p:attrName>style.visibility</p:attrName>
                                        </p:attrNameLst>
                                      </p:cBhvr>
                                      <p:to>
                                        <p:strVal val="visible"/>
                                      </p:to>
                                    </p:set>
                                    <p:anim calcmode="lin" valueType="num">
                                      <p:cBhvr additive="base">
                                        <p:cTn id="79" dur="500" fill="hold"/>
                                        <p:tgtEl>
                                          <p:spTgt spid="14"/>
                                        </p:tgtEl>
                                        <p:attrNameLst>
                                          <p:attrName>ppt_x</p:attrName>
                                        </p:attrNameLst>
                                      </p:cBhvr>
                                      <p:tavLst>
                                        <p:tav tm="0">
                                          <p:val>
                                            <p:strVal val="#ppt_x"/>
                                          </p:val>
                                        </p:tav>
                                        <p:tav tm="100000">
                                          <p:val>
                                            <p:strVal val="#ppt_x"/>
                                          </p:val>
                                        </p:tav>
                                      </p:tavLst>
                                    </p:anim>
                                    <p:anim calcmode="lin" valueType="num">
                                      <p:cBhvr additive="base">
                                        <p:cTn id="8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additive="base">
                                        <p:cTn id="85" dur="500" fill="hold"/>
                                        <p:tgtEl>
                                          <p:spTgt spid="15"/>
                                        </p:tgtEl>
                                        <p:attrNameLst>
                                          <p:attrName>ppt_x</p:attrName>
                                        </p:attrNameLst>
                                      </p:cBhvr>
                                      <p:tavLst>
                                        <p:tav tm="0">
                                          <p:val>
                                            <p:strVal val="#ppt_x"/>
                                          </p:val>
                                        </p:tav>
                                        <p:tav tm="100000">
                                          <p:val>
                                            <p:strVal val="#ppt_x"/>
                                          </p:val>
                                        </p:tav>
                                      </p:tavLst>
                                    </p:anim>
                                    <p:anim calcmode="lin" valueType="num">
                                      <p:cBhvr additive="base">
                                        <p:cTn id="8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6500826"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15.</a:t>
            </a:r>
            <a:r>
              <a:rPr lang="zh-CN" altLang="en-US" smtClean="0"/>
              <a:t>工作，工作，衰弱到不能走路还是工作，手脚像芦柴棒一般的瘦，身体像弓一样的弯，面色像死人一样的惨！咳着，喘着，淌着冷汗，还是被逼着在做工。</a:t>
            </a:r>
            <a:endParaRPr lang="zh-CN" altLang="en-US"/>
          </a:p>
        </p:txBody>
      </p:sp>
      <p:sp>
        <p:nvSpPr>
          <p:cNvPr id="3" name="TextBox 2"/>
          <p:cNvSpPr txBox="1"/>
          <p:nvPr/>
        </p:nvSpPr>
        <p:spPr>
          <a:xfrm>
            <a:off x="6715140" y="142852"/>
            <a:ext cx="2143140"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反复；排比；比喻。写包身工被压榨的惨状。</a:t>
            </a:r>
            <a:endParaRPr lang="zh-CN" altLang="en-US"/>
          </a:p>
        </p:txBody>
      </p:sp>
      <p:sp>
        <p:nvSpPr>
          <p:cNvPr id="4" name="TextBox 3"/>
          <p:cNvSpPr txBox="1"/>
          <p:nvPr/>
        </p:nvSpPr>
        <p:spPr>
          <a:xfrm>
            <a:off x="0" y="1142984"/>
            <a:ext cx="5857884"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16.</a:t>
            </a:r>
            <a:r>
              <a:rPr lang="zh-CN" altLang="en-US" smtClean="0"/>
              <a:t>在这千万被饲养者中间，没有光，没有热，没有温情，没有希望</a:t>
            </a:r>
            <a:r>
              <a:rPr lang="en-US" altLang="zh-CN" smtClean="0"/>
              <a:t>……</a:t>
            </a:r>
            <a:r>
              <a:rPr lang="zh-CN" altLang="en-US" smtClean="0"/>
              <a:t>没有法律，没有人道。</a:t>
            </a:r>
            <a:endParaRPr lang="zh-CN" altLang="en-US"/>
          </a:p>
        </p:txBody>
      </p:sp>
      <p:sp>
        <p:nvSpPr>
          <p:cNvPr id="5" name="TextBox 4"/>
          <p:cNvSpPr txBox="1"/>
          <p:nvPr/>
        </p:nvSpPr>
        <p:spPr>
          <a:xfrm>
            <a:off x="6000760" y="1142984"/>
            <a:ext cx="292892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排比，拟物。揭露包身工制度的惨无人道。表达愤懑。</a:t>
            </a:r>
            <a:endParaRPr lang="zh-CN" altLang="en-US"/>
          </a:p>
        </p:txBody>
      </p:sp>
      <p:sp>
        <p:nvSpPr>
          <p:cNvPr id="6" name="TextBox 5"/>
          <p:cNvSpPr txBox="1"/>
          <p:nvPr/>
        </p:nvSpPr>
        <p:spPr>
          <a:xfrm>
            <a:off x="0" y="1928802"/>
            <a:ext cx="9144000"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US" altLang="zh-CN" smtClean="0"/>
              <a:t>17.</a:t>
            </a:r>
            <a:r>
              <a:rPr lang="zh-CN" altLang="en-US" smtClean="0"/>
              <a:t> “二十世纪的技术、机械、体制和对这种体制忠实服役的十六世纪封建制度下的奴隶”</a:t>
            </a:r>
            <a:endParaRPr lang="zh-CN" altLang="en-US"/>
          </a:p>
        </p:txBody>
      </p:sp>
      <p:sp>
        <p:nvSpPr>
          <p:cNvPr id="7" name="TextBox 6"/>
          <p:cNvSpPr txBox="1"/>
          <p:nvPr/>
        </p:nvSpPr>
        <p:spPr>
          <a:xfrm>
            <a:off x="0" y="2357430"/>
            <a:ext cx="9144000" cy="3754874"/>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000" smtClean="0"/>
              <a:t>对比。揭示了包身工的双重奴隶身份。包身工受双重的压榨剥削，是双重奴隶。国民党反动统治，造成帝国主义经济侵略；帝国主义的经济侵略，加速了中国农村破产，抵抗不了水旱自然灾害；农村破产造成了大量廉价劳动力流入城市。帝国主义又和中国封建势力勾结起来拼命压榨剥削。一句话，半殖民地半封建的反动统治，是使农村少女变成双重奴隶的社会根源。作者以爱憎分明的感情，把声讨的矛头首先指向了在中国开设工厂，利用廉价劳动力来增殖资本的日本帝国主义者。其次，作品也毫不容情地揭露了与帝国主义者勾结起来，共同压榨和残害工农大众的中国封建买办势力及其凶恶走狗。它不仅包括奈何不得并纵容外国资本家在中国实行超强度剥削的国民党当局，也包括严密地运用种种封建野蛮的手段，吞噬着“包身工”生命的工头、带工头、警察和流</a:t>
            </a:r>
            <a:r>
              <a:rPr lang="en-US" sz="2000" smtClean="0">
                <a:hlinkClick r:id="rId2"/>
              </a:rPr>
              <a:t>氓</a:t>
            </a:r>
            <a:r>
              <a:rPr lang="zh-CN" altLang="en-US" sz="2000" smtClean="0"/>
              <a:t>。没有他们的全力配合，帝国主义者在中国的经济侵略，是不会那末顺利的。</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871540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思想感悟</a:t>
            </a:r>
            <a:endParaRPr lang="zh-CN" altLang="en-US" sz="2800" b="1"/>
          </a:p>
        </p:txBody>
      </p:sp>
      <p:sp>
        <p:nvSpPr>
          <p:cNvPr id="5" name="TextBox 4"/>
          <p:cNvSpPr txBox="1"/>
          <p:nvPr/>
        </p:nvSpPr>
        <p:spPr>
          <a:xfrm>
            <a:off x="0" y="571480"/>
            <a:ext cx="8786842"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今天读这篇作品，你有哪些感悟？</a:t>
            </a:r>
            <a:endParaRPr lang="zh-CN" altLang="en-US"/>
          </a:p>
        </p:txBody>
      </p:sp>
      <p:sp>
        <p:nvSpPr>
          <p:cNvPr id="6" name="TextBox 5"/>
          <p:cNvSpPr txBox="1"/>
          <p:nvPr/>
        </p:nvSpPr>
        <p:spPr>
          <a:xfrm>
            <a:off x="0" y="1071546"/>
            <a:ext cx="9144000"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这篇作品，在当时起到了动员人民起来反抗帝国主义侵略和国民党反动统治的作用。七十年后的今天，重读这篇作品可以使我们更加深刻地认识旧中国的黑暗，更加珍惜今天的幸福，激发起加速现代化建设改变我国落后面貌的热情。同时，我们也应该注意反对不合理的用工制度，保证劳有所得，按劳分配，保障劳动者的合法权益，建设和谐社会。</a:t>
            </a:r>
          </a:p>
          <a:p>
            <a:endParaRPr lang="zh-CN" altLang="en-US"/>
          </a:p>
        </p:txBody>
      </p:sp>
      <p:sp>
        <p:nvSpPr>
          <p:cNvPr id="7" name="TextBox 6"/>
          <p:cNvSpPr txBox="1"/>
          <p:nvPr/>
        </p:nvSpPr>
        <p:spPr>
          <a:xfrm>
            <a:off x="0" y="2643182"/>
            <a:ext cx="900115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拓展阅读</a:t>
            </a:r>
            <a:endParaRPr lang="zh-CN" altLang="en-US" sz="2800" b="1"/>
          </a:p>
        </p:txBody>
      </p:sp>
      <p:sp>
        <p:nvSpPr>
          <p:cNvPr id="8" name="TextBox 7"/>
          <p:cNvSpPr txBox="1"/>
          <p:nvPr/>
        </p:nvSpPr>
        <p:spPr>
          <a:xfrm>
            <a:off x="0" y="3133904"/>
            <a:ext cx="9144000" cy="3724096"/>
          </a:xfrm>
          <a:prstGeom prst="rect">
            <a:avLst/>
          </a:prstGeom>
          <a:noFill/>
        </p:spPr>
        <p:txBody>
          <a:bodyPr wrap="square" rtlCol="0">
            <a:spAutoFit/>
          </a:bodyPr>
          <a:lstStyle/>
          <a:p>
            <a:pPr algn="ctr"/>
            <a:r>
              <a:rPr lang="zh-CN" altLang="en-US" sz="2000" b="1" smtClean="0"/>
              <a:t>从</a:t>
            </a:r>
            <a:r>
              <a:rPr lang="en-US" altLang="zh-CN" sz="2000" b="1" smtClean="0"/>
              <a:t>《</a:t>
            </a:r>
            <a:r>
              <a:rPr lang="zh-CN" altLang="en-US" sz="2000" b="1" smtClean="0"/>
              <a:t>包身工</a:t>
            </a:r>
            <a:r>
              <a:rPr lang="en-US" altLang="zh-CN" sz="2000" b="1" smtClean="0"/>
              <a:t>》</a:t>
            </a:r>
            <a:r>
              <a:rPr lang="zh-CN" altLang="en-US" sz="2000" b="1" smtClean="0"/>
              <a:t>所引起的回忆</a:t>
            </a:r>
            <a:endParaRPr lang="en-US" altLang="zh-CN" sz="2000" b="1" smtClean="0"/>
          </a:p>
          <a:p>
            <a:pPr algn="ctr"/>
            <a:r>
              <a:rPr lang="zh-CN" altLang="en-US" smtClean="0"/>
              <a:t>夏衍</a:t>
            </a:r>
            <a:endParaRPr lang="en-US" altLang="zh-CN" smtClean="0"/>
          </a:p>
          <a:p>
            <a:r>
              <a:rPr lang="en-US" smtClean="0"/>
              <a:t>1927</a:t>
            </a:r>
            <a:r>
              <a:rPr lang="zh-CN" altLang="en-US" smtClean="0"/>
              <a:t>年，我的组织关系在上海闸北区的第三街道支部。那时，我做过一个很短时期的工会工作，认识了一些在纱厂工作的朋友。后来工作调动，就离开了。</a:t>
            </a:r>
            <a:r>
              <a:rPr lang="en-US" smtClean="0"/>
              <a:t>1929</a:t>
            </a:r>
            <a:r>
              <a:rPr lang="zh-CN" altLang="en-US" smtClean="0"/>
              <a:t>年底，我住在沪东唐山路业广里，因为这是工人区，所以有几位做工人运动的同志还常常到我家里来</a:t>
            </a:r>
            <a:r>
              <a:rPr lang="en-US" smtClean="0"/>
              <a:t>“</a:t>
            </a:r>
            <a:r>
              <a:rPr lang="zh-CN" altLang="en-US" smtClean="0"/>
              <a:t>落脚</a:t>
            </a:r>
            <a:r>
              <a:rPr lang="en-US" smtClean="0"/>
              <a:t>”──</a:t>
            </a:r>
            <a:r>
              <a:rPr lang="zh-CN" altLang="en-US" smtClean="0"/>
              <a:t>把一套蓝布工人服放在我家里，他们穿了长衫或者西装到我这里来换回原来的衣服。从这些同志的谈话中，我知道了</a:t>
            </a:r>
            <a:r>
              <a:rPr lang="en-US" smtClean="0"/>
              <a:t>“</a:t>
            </a:r>
            <a:r>
              <a:rPr lang="zh-CN" altLang="en-US" smtClean="0"/>
              <a:t>包身工</a:t>
            </a:r>
            <a:r>
              <a:rPr lang="en-US" smtClean="0"/>
              <a:t>”</a:t>
            </a:r>
            <a:r>
              <a:rPr lang="zh-CN" altLang="en-US" smtClean="0"/>
              <a:t>制度和这些女孩子们的非人的生活。一年多以后，上海艺术剧社解散，我们组织了流动演剧队到工厂去演出，为了找关系，我又和一个过去认识的、在基督教青年会办的工人夜校里担任教员的同志接上了关系（她就是我后来在</a:t>
            </a:r>
            <a:r>
              <a:rPr lang="en-US" altLang="zh-CN" smtClean="0"/>
              <a:t>《</a:t>
            </a:r>
            <a:r>
              <a:rPr lang="zh-CN" altLang="en-US" smtClean="0"/>
              <a:t>包身工余话</a:t>
            </a:r>
            <a:r>
              <a:rPr lang="en-US" altLang="zh-CN" smtClean="0"/>
              <a:t>》</a:t>
            </a:r>
            <a:r>
              <a:rPr lang="zh-CN" altLang="en-US" smtClean="0"/>
              <a:t>里写的那位冯先生）。她告诉了我许多关于包身工的事情。</a:t>
            </a:r>
            <a:r>
              <a:rPr lang="en-US" smtClean="0"/>
              <a:t>“</a:t>
            </a:r>
            <a:r>
              <a:rPr lang="zh-CN" altLang="en-US" smtClean="0"/>
              <a:t>一二八</a:t>
            </a:r>
            <a:r>
              <a:rPr lang="en-US" smtClean="0"/>
              <a:t>”</a:t>
            </a:r>
            <a:r>
              <a:rPr lang="zh-CN" altLang="en-US" smtClean="0"/>
              <a:t>战争后，沈西苓同志要写一个以上海女工为题材的电影剧本，我就把包身工的材料告诉了他。这就是后来由明星公司拍成的</a:t>
            </a:r>
            <a:r>
              <a:rPr lang="en-US" altLang="zh-CN" smtClean="0"/>
              <a:t>《</a:t>
            </a:r>
            <a:r>
              <a:rPr lang="zh-CN" altLang="en-US" smtClean="0"/>
              <a:t>女性的呐喊</a:t>
            </a:r>
            <a:r>
              <a:rPr lang="en-US" altLang="zh-CN" smtClean="0"/>
              <a:t>》</a:t>
            </a:r>
            <a:r>
              <a:rPr lang="zh-CN" altLang="en-US" smtClean="0"/>
              <a:t>。这是第一部写包身工的文艺作品。但是一方面由于我们对这方面的体会不深，生活不够熟悉，同时由于当时的环境限制，</a:t>
            </a:r>
            <a:endParaRPr lang="en-US" altLang="zh-CN" smtClean="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740307"/>
          </a:xfrm>
          <a:prstGeom prst="rect">
            <a:avLst/>
          </a:prstGeom>
          <a:noFill/>
        </p:spPr>
        <p:txBody>
          <a:bodyPr wrap="square" rtlCol="0">
            <a:spAutoFit/>
          </a:bodyPr>
          <a:lstStyle/>
          <a:p>
            <a:r>
              <a:rPr lang="zh-CN" altLang="en-US" smtClean="0"/>
              <a:t>拍成之后又受到了电影审查官的一再删剪，这部影片的成绩并不很好。但是，由于要写这部电影，我们又重新搜集了一些包身工的材料，了解得多了一些，包身工的悲惨生活更使我们这批知识分子感到</a:t>
            </a:r>
            <a:r>
              <a:rPr lang="en-US" smtClean="0"/>
              <a:t>“</a:t>
            </a:r>
            <a:r>
              <a:rPr lang="zh-CN" altLang="en-US" smtClean="0"/>
              <a:t>灵魂的震动</a:t>
            </a:r>
            <a:r>
              <a:rPr lang="en-US" smtClean="0"/>
              <a:t>”</a:t>
            </a:r>
            <a:r>
              <a:rPr lang="zh-CN" altLang="en-US" smtClean="0"/>
              <a:t>。我也看过不少描写女工生活的文艺作品，在日本的时候，我也看到过在资本主义世界里一致认为生活水平最低、劳动条件最坏的日本纺织女工的生活，可是，拿日本女工来和包身工一比，那就是天堂和地狱了。这时候我才知道，在</a:t>
            </a:r>
            <a:r>
              <a:rPr lang="en-US" smtClean="0"/>
              <a:t>20</a:t>
            </a:r>
            <a:r>
              <a:rPr lang="zh-CN" altLang="en-US" smtClean="0"/>
              <a:t>世纪的帝国主义经营的工厂里，原来还公然保存着奴隶制度。我感到愤怒，我觉得非把这个人间地狱揭发出来不可，于是我决心写一篇小说，开始进一步地了解包身工的生活，但是后来因为工作忙，就搁下了。直到</a:t>
            </a:r>
            <a:r>
              <a:rPr lang="en-US" smtClean="0"/>
              <a:t>1935</a:t>
            </a:r>
            <a:r>
              <a:rPr lang="zh-CN" altLang="en-US" smtClean="0"/>
              <a:t>年，上海党组织又一次遭到了很大的破坏，我们文化方面的几个主要负责人都被捕了，组织上要我暂时隐蔽起来，我就利用这个机会，开始了有关包身工材料的搜集。</a:t>
            </a:r>
            <a:endParaRPr lang="en-US" altLang="zh-CN" smtClean="0"/>
          </a:p>
          <a:p>
            <a:r>
              <a:rPr lang="en-US" smtClean="0"/>
              <a:t>﻿ </a:t>
            </a:r>
            <a:r>
              <a:rPr lang="zh-CN" altLang="en-US" smtClean="0"/>
              <a:t>特别困难的，是包身工们清早就进厂做工，晚上才回工房，所以要看到她们上班下班的生活，非得清早和晚间不可。当时我住在麦特赫斯德路（现泰兴路），离开杨树浦很远。这样，为了要在早上五点钟以前赶到杨树浦，就得半夜三点多钟起身走十几里路，才能看到她们上班的情景。这样我从三月初到五月，足足作了两个多月的</a:t>
            </a:r>
            <a:r>
              <a:rPr lang="en-US" smtClean="0"/>
              <a:t>“</a:t>
            </a:r>
            <a:r>
              <a:rPr lang="zh-CN" altLang="en-US" smtClean="0"/>
              <a:t>夜工</a:t>
            </a:r>
            <a:r>
              <a:rPr lang="en-US" smtClean="0"/>
              <a:t>”</a:t>
            </a:r>
            <a:r>
              <a:rPr lang="zh-CN" altLang="en-US" smtClean="0"/>
              <a:t>，才比较详细地观察到一些她们的日常生活。由于她们受着三重四重的压迫，遭受着无数的磨难，所以这些小姑娘是不轻易给人讲话的。不仅像我们这样的人，即使同厂做工的</a:t>
            </a:r>
            <a:r>
              <a:rPr lang="en-US" smtClean="0"/>
              <a:t>“</a:t>
            </a:r>
            <a:r>
              <a:rPr lang="zh-CN" altLang="en-US" smtClean="0"/>
              <a:t>外头工人</a:t>
            </a:r>
            <a:r>
              <a:rPr lang="en-US" smtClean="0"/>
              <a:t>”</a:t>
            </a:r>
            <a:r>
              <a:rPr lang="zh-CN" altLang="en-US" smtClean="0"/>
              <a:t>，要同她们说话也是很困难的。杏娣是一个热心人，她为了帮助我了解情况，曾经几次赶上早班，混在她们队伍里面，打算向她们探听一些内部情况，可是，当包身工们看了一下她的服装，打量了一下她的身份之后，很快地就</a:t>
            </a:r>
            <a:r>
              <a:rPr lang="en-US" smtClean="0"/>
              <a:t>“</a:t>
            </a:r>
            <a:r>
              <a:rPr lang="zh-CN" altLang="en-US" smtClean="0"/>
              <a:t>警惕</a:t>
            </a:r>
            <a:r>
              <a:rPr lang="en-US" smtClean="0"/>
              <a:t>”</a:t>
            </a:r>
            <a:r>
              <a:rPr lang="zh-CN" altLang="en-US" smtClean="0"/>
              <a:t>了，有的人根本不吭声，有的人甚至将她看成了</a:t>
            </a:r>
            <a:r>
              <a:rPr lang="en-US" smtClean="0"/>
              <a:t>“</a:t>
            </a:r>
            <a:r>
              <a:rPr lang="zh-CN" altLang="en-US" smtClean="0"/>
              <a:t>包打听</a:t>
            </a:r>
            <a:r>
              <a:rPr lang="en-US" smtClean="0"/>
              <a:t>”</a:t>
            </a:r>
            <a:r>
              <a:rPr lang="zh-CN" altLang="en-US" smtClean="0"/>
              <a:t>，用憎恶的眼光看她。由此可见，在那种情况下，要真正听到她们心里想说的话，要了解她们心底的痛苦，是很不容易的。</a:t>
            </a:r>
            <a:endParaRPr lang="en-US" altLang="zh-CN" smtClean="0"/>
          </a:p>
          <a:p>
            <a:r>
              <a:rPr lang="zh-CN" altLang="en-US" smtClean="0"/>
              <a:t>关于她们的生活情况，根据当时我能调查到的，都已经写在那篇报告里了。这是一篇报告文学，不是小说，所以我写的时候力求真实，一点也没有虚构和夸张。她们的劳动强度，她们的劳动和生活条件，当时的工资制度，我都尽可能地做了实事求是的调查，因此，在</a:t>
            </a:r>
            <a:endParaRPr lang="zh-CN" altLang="en-US"/>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44" y="0"/>
            <a:ext cx="9001156" cy="6186309"/>
          </a:xfrm>
          <a:prstGeom prst="rect">
            <a:avLst/>
          </a:prstGeom>
          <a:noFill/>
        </p:spPr>
        <p:txBody>
          <a:bodyPr wrap="square" rtlCol="0">
            <a:spAutoFit/>
          </a:bodyPr>
          <a:lstStyle/>
          <a:p>
            <a:r>
              <a:rPr lang="zh-CN" altLang="en-US" smtClean="0"/>
              <a:t>今天的工人同志们看来似乎是不能相信的一切，在当时都是铁一般的事实。现在回想起来，当时使我印象特别深刻的，是帝国主义、封建势力和流氓特务这一切恶势力的紧密结合。为了压迫和榨取这成千上万的孤苦无告的包身工，日本帝国主义者、工部局、带工头、老板、帮口头子、国民党特务，以至当地的地痞流氓，完全结成一条统一战线。在这个地方既没有所谓国家主权、政府法律，更谈不上生活保障和人身自由。解放之后，在镇反运动的一次诉苦大会上，我听到过一个老年的纱厂女工说：</a:t>
            </a:r>
            <a:r>
              <a:rPr lang="en-US" smtClean="0"/>
              <a:t>“</a:t>
            </a:r>
            <a:r>
              <a:rPr lang="zh-CN" altLang="en-US" smtClean="0"/>
              <a:t>你们说，我们给资本家作牛马，其实呀，连牛马也不如，我们是苍蝇、蚊子一样的虫豸。东洋老板和带工头打死一个工人，好像在地上踏死一个蚂蚁一样，一点也不算稀奇。</a:t>
            </a:r>
            <a:r>
              <a:rPr lang="en-US" smtClean="0"/>
              <a:t>”</a:t>
            </a:r>
            <a:r>
              <a:rPr lang="zh-CN" altLang="en-US" smtClean="0"/>
              <a:t>这是实话，一点也不假的。</a:t>
            </a:r>
            <a:endParaRPr lang="en-US" altLang="zh-CN" smtClean="0"/>
          </a:p>
          <a:p>
            <a:r>
              <a:rPr lang="zh-CN" altLang="en-US" smtClean="0"/>
              <a:t>解放之后，我去看过上海的曹杨新村、控江新村，我也曾去看过工人医院。看到这些，不知别人是什么感觉，我却总会很自然地联系起包身工的生活。包身工的形象，想起来就会使软心肠的人流眼泪。什么面黄肌瘦、骨瘦如柴这些话，都是不能形容她们的真实情况的。没有病的包身工是很少的，最多的是肺病、脚气病、皮肤病。这些包身工的两只脚已经肿得像碗口一样粗了，还是成天成夜地站在机器旁边工作。去年冬天我在北京参观了一处女工宿舍，看到她们床边有书籍、雪花膏、香水等，我替她们感到了幸福。最初我混在包身工群中观察的时候，最使我受不了的就是那种难闻的臭气。那时正是上海的五月黄梅天季节，包身工们是成年累月不可能洗澡、洗头和换衣服的，请你们设想一下，这是一种什么滋味！</a:t>
            </a:r>
            <a:endParaRPr lang="en-US" altLang="zh-CN" smtClean="0"/>
          </a:p>
          <a:p>
            <a:r>
              <a:rPr lang="zh-CN" altLang="en-US" smtClean="0"/>
              <a:t>我写那篇</a:t>
            </a:r>
            <a:r>
              <a:rPr lang="en-US" smtClean="0"/>
              <a:t>“</a:t>
            </a:r>
            <a:r>
              <a:rPr lang="zh-CN" altLang="en-US" smtClean="0"/>
              <a:t>包身工</a:t>
            </a:r>
            <a:r>
              <a:rPr lang="en-US" smtClean="0"/>
              <a:t>”</a:t>
            </a:r>
            <a:r>
              <a:rPr lang="zh-CN" altLang="en-US" smtClean="0"/>
              <a:t>是在</a:t>
            </a:r>
            <a:r>
              <a:rPr lang="en-US" smtClean="0"/>
              <a:t>1935</a:t>
            </a:r>
            <a:r>
              <a:rPr lang="zh-CN" altLang="en-US" smtClean="0"/>
              <a:t>年（发表在</a:t>
            </a:r>
            <a:r>
              <a:rPr lang="en-US" smtClean="0"/>
              <a:t>1936</a:t>
            </a:r>
            <a:r>
              <a:rPr lang="zh-CN" altLang="en-US" smtClean="0"/>
              <a:t>年春），离开现在已经二十四年了，这样计算一下，对现在的青年工人来说，大概这些已经是</a:t>
            </a:r>
            <a:r>
              <a:rPr lang="en-US" smtClean="0"/>
              <a:t>“</a:t>
            </a:r>
            <a:r>
              <a:rPr lang="zh-CN" altLang="en-US" smtClean="0"/>
              <a:t>历史上的陈迹</a:t>
            </a:r>
            <a:r>
              <a:rPr lang="en-US" smtClean="0"/>
              <a:t>”</a:t>
            </a:r>
            <a:r>
              <a:rPr lang="zh-CN" altLang="en-US" smtClean="0"/>
              <a:t>了。在那个悲惨的时代，今天的青年们还没有出世。人吃人的社会，已经一去不复返了，工人给资本家当牛马、当虫豸的时代，已经一去不复返了，可是我们得记住：要赶走帝国主义，要推翻这</a:t>
            </a:r>
            <a:endParaRPr lang="zh-CN"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500042"/>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教学要点</a:t>
            </a:r>
            <a:endParaRPr lang="zh-CN" altLang="en-US" sz="2800" b="1"/>
          </a:p>
        </p:txBody>
      </p:sp>
      <p:sp>
        <p:nvSpPr>
          <p:cNvPr id="3" name="TextBox 2"/>
          <p:cNvSpPr txBox="1"/>
          <p:nvPr/>
        </p:nvSpPr>
        <p:spPr>
          <a:xfrm>
            <a:off x="0" y="1071546"/>
            <a:ext cx="9144000"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400" b="1" smtClean="0"/>
              <a:t>一、知识   </a:t>
            </a:r>
            <a:r>
              <a:rPr lang="en-US" altLang="zh-CN" smtClean="0"/>
              <a:t>1.</a:t>
            </a:r>
            <a:r>
              <a:rPr lang="zh-CN" altLang="en-US" smtClean="0"/>
              <a:t>重点词语  </a:t>
            </a:r>
            <a:r>
              <a:rPr lang="en-US" altLang="zh-CN" smtClean="0"/>
              <a:t>2.</a:t>
            </a:r>
            <a:r>
              <a:rPr lang="zh-CN" altLang="en-US" smtClean="0"/>
              <a:t>报告文学</a:t>
            </a:r>
            <a:endParaRPr lang="en-US" altLang="zh-CN" smtClean="0"/>
          </a:p>
          <a:p>
            <a:r>
              <a:rPr lang="zh-CN" altLang="en-US" sz="2400" b="1" smtClean="0"/>
              <a:t>二、能力   </a:t>
            </a:r>
            <a:r>
              <a:rPr lang="en-US" altLang="zh-CN" smtClean="0"/>
              <a:t>1.</a:t>
            </a:r>
            <a:r>
              <a:rPr lang="zh-CN" altLang="en-US" smtClean="0"/>
              <a:t>组材特点   </a:t>
            </a:r>
            <a:r>
              <a:rPr lang="en-US" altLang="zh-CN" smtClean="0"/>
              <a:t>2.</a:t>
            </a:r>
            <a:r>
              <a:rPr lang="zh-CN" altLang="en-US" smtClean="0"/>
              <a:t>点面结合   </a:t>
            </a:r>
            <a:r>
              <a:rPr lang="en-US" altLang="zh-CN" smtClean="0"/>
              <a:t>3.</a:t>
            </a:r>
            <a:r>
              <a:rPr lang="zh-CN" altLang="en-US" smtClean="0"/>
              <a:t>表达方式分析   </a:t>
            </a:r>
            <a:r>
              <a:rPr lang="en-US" altLang="zh-CN" smtClean="0"/>
              <a:t>4.</a:t>
            </a:r>
            <a:r>
              <a:rPr lang="zh-CN" altLang="en-US" smtClean="0"/>
              <a:t>语言鉴赏</a:t>
            </a:r>
            <a:endParaRPr lang="en-US" altLang="zh-CN" smtClean="0"/>
          </a:p>
          <a:p>
            <a:r>
              <a:rPr lang="zh-CN" altLang="en-US" sz="2400" b="1" smtClean="0"/>
              <a:t>三、情感价值观  </a:t>
            </a:r>
            <a:r>
              <a:rPr lang="zh-CN" altLang="en-US" smtClean="0"/>
              <a:t>认识包身工制度的罪恶</a:t>
            </a:r>
            <a:endParaRPr lang="zh-CN" altLang="en-US"/>
          </a:p>
        </p:txBody>
      </p:sp>
      <p:pic>
        <p:nvPicPr>
          <p:cNvPr id="5" name="图片 4" descr="包身工的故事.jpg"/>
          <p:cNvPicPr>
            <a:picLocks noChangeAspect="1"/>
          </p:cNvPicPr>
          <p:nvPr/>
        </p:nvPicPr>
        <p:blipFill>
          <a:blip r:embed="rId2"/>
          <a:stretch>
            <a:fillRect/>
          </a:stretch>
        </p:blipFill>
        <p:spPr>
          <a:xfrm>
            <a:off x="0" y="2285992"/>
            <a:ext cx="9144000" cy="4572008"/>
          </a:xfrm>
          <a:prstGeom prst="rect">
            <a:avLst/>
          </a:prstGeom>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走近作者</a:t>
            </a:r>
            <a:endParaRPr lang="zh-CN" altLang="en-US" sz="2800" b="1"/>
          </a:p>
        </p:txBody>
      </p:sp>
      <p:sp>
        <p:nvSpPr>
          <p:cNvPr id="3" name="TextBox 2"/>
          <p:cNvSpPr txBox="1"/>
          <p:nvPr/>
        </p:nvSpPr>
        <p:spPr>
          <a:xfrm>
            <a:off x="0" y="571480"/>
            <a:ext cx="9144000" cy="1477328"/>
          </a:xfrm>
          <a:prstGeom prst="rect">
            <a:avLst/>
          </a:prstGeom>
          <a:noFill/>
        </p:spPr>
        <p:txBody>
          <a:bodyPr wrap="square" rtlCol="0">
            <a:spAutoFit/>
          </a:bodyPr>
          <a:lstStyle/>
          <a:p>
            <a:r>
              <a:rPr lang="zh-CN" altLang="en-US" dirty="0" smtClean="0"/>
              <a:t>夏衍（</a:t>
            </a:r>
            <a:r>
              <a:rPr lang="en-US" altLang="zh-CN" dirty="0" smtClean="0"/>
              <a:t>1900</a:t>
            </a:r>
            <a:r>
              <a:rPr lang="zh-CN" altLang="en-US" dirty="0" smtClean="0"/>
              <a:t>年</a:t>
            </a:r>
            <a:r>
              <a:rPr lang="en-US" altLang="zh-CN" dirty="0" smtClean="0"/>
              <a:t>—1995</a:t>
            </a:r>
            <a:r>
              <a:rPr lang="zh-CN" altLang="en-US" dirty="0" smtClean="0"/>
              <a:t>年），原名沈乃熙，浙江杭州人。剧作家、电影艺术家，社会活动家。</a:t>
            </a:r>
            <a:r>
              <a:rPr lang="en-US" altLang="zh-CN" dirty="0" smtClean="0"/>
              <a:t>1920</a:t>
            </a:r>
            <a:r>
              <a:rPr lang="zh-CN" altLang="en-US" dirty="0" smtClean="0"/>
              <a:t>年赴日本留学。</a:t>
            </a:r>
            <a:r>
              <a:rPr lang="en-US" altLang="zh-CN" dirty="0" smtClean="0"/>
              <a:t>1927</a:t>
            </a:r>
            <a:r>
              <a:rPr lang="zh-CN" altLang="en-US" dirty="0" smtClean="0"/>
              <a:t>年回国以后，从事工人运动及翻译工作。</a:t>
            </a:r>
            <a:r>
              <a:rPr lang="en-US" altLang="zh-CN" dirty="0" smtClean="0"/>
              <a:t>1929</a:t>
            </a:r>
            <a:r>
              <a:rPr lang="zh-CN" altLang="en-US" dirty="0" smtClean="0"/>
              <a:t>年参加筹备左翼作家联盟，同年与</a:t>
            </a:r>
            <a:r>
              <a:rPr lang="zh-CN" altLang="en-US" dirty="0" smtClean="0">
                <a:hlinkClick r:id="rId2"/>
              </a:rPr>
              <a:t>郑伯奇</a:t>
            </a:r>
            <a:r>
              <a:rPr lang="zh-CN" altLang="en-US" dirty="0" smtClean="0"/>
              <a:t>等人组织上海艺术剧社。主要著有话剧剧本</a:t>
            </a:r>
            <a:r>
              <a:rPr lang="en-US" altLang="zh-CN" dirty="0" smtClean="0"/>
              <a:t>《</a:t>
            </a:r>
            <a:r>
              <a:rPr lang="zh-CN" altLang="en-US" dirty="0" smtClean="0">
                <a:hlinkClick r:id="rId3"/>
              </a:rPr>
              <a:t>上海屋檐下</a:t>
            </a:r>
            <a:r>
              <a:rPr lang="en-US" altLang="zh-CN" dirty="0" smtClean="0"/>
              <a:t>》《</a:t>
            </a:r>
            <a:r>
              <a:rPr lang="zh-CN" altLang="en-US" dirty="0" smtClean="0"/>
              <a:t>秋瑾传</a:t>
            </a:r>
            <a:r>
              <a:rPr lang="en-US" altLang="zh-CN" dirty="0" smtClean="0"/>
              <a:t>》《</a:t>
            </a:r>
            <a:r>
              <a:rPr lang="zh-CN" altLang="en-US" dirty="0" smtClean="0"/>
              <a:t>赛金花</a:t>
            </a:r>
            <a:r>
              <a:rPr lang="en-US" altLang="zh-CN" dirty="0" smtClean="0"/>
              <a:t>》</a:t>
            </a:r>
            <a:r>
              <a:rPr lang="zh-CN" altLang="en-US" dirty="0" smtClean="0"/>
              <a:t>，电影文学剧本</a:t>
            </a:r>
            <a:r>
              <a:rPr lang="en-US" altLang="zh-CN" dirty="0" smtClean="0"/>
              <a:t>《</a:t>
            </a:r>
            <a:r>
              <a:rPr lang="zh-CN" altLang="en-US" dirty="0" smtClean="0"/>
              <a:t>风云儿女</a:t>
            </a:r>
            <a:r>
              <a:rPr lang="en-US" altLang="zh-CN" dirty="0" smtClean="0"/>
              <a:t>》《</a:t>
            </a:r>
            <a:r>
              <a:rPr lang="zh-CN" altLang="en-US" dirty="0" smtClean="0"/>
              <a:t>压岁钱</a:t>
            </a:r>
            <a:r>
              <a:rPr lang="en-US" altLang="zh-CN" dirty="0" smtClean="0"/>
              <a:t>》</a:t>
            </a:r>
            <a:r>
              <a:rPr lang="zh-CN" altLang="en-US" dirty="0" smtClean="0"/>
              <a:t>，报告文学</a:t>
            </a:r>
            <a:r>
              <a:rPr lang="en-US" altLang="zh-CN" dirty="0" smtClean="0"/>
              <a:t>《</a:t>
            </a:r>
            <a:r>
              <a:rPr lang="zh-CN" altLang="en-US" dirty="0" smtClean="0"/>
              <a:t>包身工</a:t>
            </a:r>
            <a:r>
              <a:rPr lang="en-US" altLang="zh-CN" dirty="0" smtClean="0"/>
              <a:t>》</a:t>
            </a:r>
            <a:r>
              <a:rPr lang="zh-CN" altLang="en-US" dirty="0" smtClean="0"/>
              <a:t>，论著</a:t>
            </a:r>
            <a:r>
              <a:rPr lang="en-US" altLang="zh-CN" dirty="0" smtClean="0"/>
              <a:t>《</a:t>
            </a:r>
            <a:r>
              <a:rPr lang="zh-CN" altLang="en-US" dirty="0" smtClean="0"/>
              <a:t>夏衍剧作选</a:t>
            </a:r>
            <a:r>
              <a:rPr lang="en-US" altLang="zh-CN" dirty="0" smtClean="0"/>
              <a:t>》《</a:t>
            </a:r>
            <a:r>
              <a:rPr lang="zh-CN" altLang="en-US" dirty="0" smtClean="0"/>
              <a:t>电影论文集</a:t>
            </a:r>
            <a:r>
              <a:rPr lang="en-US" altLang="zh-CN" dirty="0" smtClean="0"/>
              <a:t>》</a:t>
            </a:r>
            <a:r>
              <a:rPr lang="zh-CN" altLang="en-US" dirty="0" smtClean="0"/>
              <a:t>和译著长篇小说</a:t>
            </a:r>
            <a:r>
              <a:rPr lang="en-US" altLang="zh-CN" dirty="0" smtClean="0"/>
              <a:t>《</a:t>
            </a:r>
            <a:r>
              <a:rPr lang="zh-CN" altLang="en-US" dirty="0" smtClean="0"/>
              <a:t>母亲</a:t>
            </a:r>
            <a:r>
              <a:rPr lang="en-US" altLang="zh-CN" dirty="0" smtClean="0"/>
              <a:t>》</a:t>
            </a:r>
            <a:r>
              <a:rPr lang="zh-CN" altLang="en-US" dirty="0" smtClean="0"/>
              <a:t>等。</a:t>
            </a:r>
            <a:endParaRPr lang="zh-CN" altLang="en-US" dirty="0"/>
          </a:p>
        </p:txBody>
      </p:sp>
      <p:pic>
        <p:nvPicPr>
          <p:cNvPr id="4" name="图片 3" descr="夏衍.jpg"/>
          <p:cNvPicPr>
            <a:picLocks noChangeAspect="1"/>
          </p:cNvPicPr>
          <p:nvPr/>
        </p:nvPicPr>
        <p:blipFill>
          <a:blip r:embed="rId4"/>
          <a:stretch>
            <a:fillRect/>
          </a:stretch>
        </p:blipFill>
        <p:spPr>
          <a:xfrm>
            <a:off x="285720" y="2500306"/>
            <a:ext cx="2809875" cy="3810000"/>
          </a:xfrm>
          <a:prstGeom prst="rect">
            <a:avLst/>
          </a:prstGeom>
        </p:spPr>
      </p:pic>
      <p:pic>
        <p:nvPicPr>
          <p:cNvPr id="5" name="图片 4" descr="1921于东京.jpg"/>
          <p:cNvPicPr>
            <a:picLocks noChangeAspect="1"/>
          </p:cNvPicPr>
          <p:nvPr/>
        </p:nvPicPr>
        <p:blipFill>
          <a:blip r:embed="rId5"/>
          <a:stretch>
            <a:fillRect/>
          </a:stretch>
        </p:blipFill>
        <p:spPr>
          <a:xfrm>
            <a:off x="3214678" y="4000504"/>
            <a:ext cx="1172718" cy="1549908"/>
          </a:xfrm>
          <a:prstGeom prst="rect">
            <a:avLst/>
          </a:prstGeom>
        </p:spPr>
      </p:pic>
      <p:sp>
        <p:nvSpPr>
          <p:cNvPr id="6" name="TextBox 5"/>
          <p:cNvSpPr txBox="1"/>
          <p:nvPr/>
        </p:nvSpPr>
        <p:spPr>
          <a:xfrm>
            <a:off x="3428992" y="5715016"/>
            <a:ext cx="785818"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1921</a:t>
            </a:r>
            <a:r>
              <a:rPr lang="zh-CN" altLang="en-US" smtClean="0"/>
              <a:t>，东京</a:t>
            </a:r>
            <a:endParaRPr lang="zh-CN" altLang="en-US"/>
          </a:p>
        </p:txBody>
      </p:sp>
      <p:pic>
        <p:nvPicPr>
          <p:cNvPr id="8" name="图片 7" descr="夏衍与家人.jpg"/>
          <p:cNvPicPr>
            <a:picLocks noChangeAspect="1"/>
          </p:cNvPicPr>
          <p:nvPr/>
        </p:nvPicPr>
        <p:blipFill>
          <a:blip r:embed="rId6"/>
          <a:stretch>
            <a:fillRect/>
          </a:stretch>
        </p:blipFill>
        <p:spPr>
          <a:xfrm>
            <a:off x="3357554" y="2071678"/>
            <a:ext cx="1819656" cy="1344168"/>
          </a:xfrm>
          <a:prstGeom prst="rect">
            <a:avLst/>
          </a:prstGeom>
        </p:spPr>
      </p:pic>
      <p:sp>
        <p:nvSpPr>
          <p:cNvPr id="9" name="TextBox 8"/>
          <p:cNvSpPr txBox="1"/>
          <p:nvPr/>
        </p:nvSpPr>
        <p:spPr>
          <a:xfrm>
            <a:off x="4071934" y="3571876"/>
            <a:ext cx="1143008" cy="36933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与家人</a:t>
            </a:r>
            <a:endParaRPr lang="zh-CN" altLang="en-US"/>
          </a:p>
        </p:txBody>
      </p:sp>
      <p:pic>
        <p:nvPicPr>
          <p:cNvPr id="13" name="图片 12" descr="夏衍中年.jpg"/>
          <p:cNvPicPr>
            <a:picLocks noChangeAspect="1"/>
          </p:cNvPicPr>
          <p:nvPr/>
        </p:nvPicPr>
        <p:blipFill>
          <a:blip r:embed="rId7"/>
          <a:stretch>
            <a:fillRect/>
          </a:stretch>
        </p:blipFill>
        <p:spPr>
          <a:xfrm>
            <a:off x="5786446" y="2214554"/>
            <a:ext cx="3048000" cy="4352544"/>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了解背景</a:t>
            </a:r>
            <a:endParaRPr lang="zh-CN" altLang="en-US" sz="2800" b="1"/>
          </a:p>
        </p:txBody>
      </p:sp>
      <p:sp>
        <p:nvSpPr>
          <p:cNvPr id="3" name="TextBox 2"/>
          <p:cNvSpPr txBox="1"/>
          <p:nvPr/>
        </p:nvSpPr>
        <p:spPr>
          <a:xfrm>
            <a:off x="0" y="571480"/>
            <a:ext cx="9144000" cy="2585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二十世纪二三十年代，中国农村在帝国主义侵略、各种黑暗势力残酷压迫下日益破产。靠近上海的苏北地区，每年有大量无法生存的农村姑娘被“带工”老板诱骗走，到上海的日本纱厂做包身工。包身工完全丧失了人身自由，被当作“机器”“灌装了的劳动力”，过着人间地狱的生活。另一方面，从“一</a:t>
            </a:r>
            <a:r>
              <a:rPr lang="en-US" altLang="zh-CN" smtClean="0"/>
              <a:t>·</a:t>
            </a:r>
            <a:r>
              <a:rPr lang="zh-CN" altLang="en-US" smtClean="0"/>
              <a:t>二八”事变以后，中国人民抗日情绪高涨，上海的工人运动重新抬头，日本资本家为了减少工人罢工的威胁，需要用包身工来代替“外头工人”，因此这一时期的包身工人数突然增加了。作者亲赴上海，进行了长达几个月的实地考察，目睹包身工的非人生活，用包含血泪的笔，撰写了这篇报告文学，愤怒地揭露了这个人间地狱的真相，揭示了“没有法律，没有人道”的包身工制度必然覆灭的命运，表达了中国人民必将起来反抗，粉碎自己身上的枷锁的信心。</a:t>
            </a:r>
            <a:endParaRPr lang="zh-CN" altLang="en-US"/>
          </a:p>
        </p:txBody>
      </p:sp>
      <p:pic>
        <p:nvPicPr>
          <p:cNvPr id="1026" name="Picture 2"/>
          <p:cNvPicPr>
            <a:picLocks noChangeAspect="1" noChangeArrowheads="1"/>
          </p:cNvPicPr>
          <p:nvPr/>
        </p:nvPicPr>
        <p:blipFill>
          <a:blip r:embed="rId2"/>
          <a:stretch>
            <a:fillRect/>
          </a:stretch>
        </p:blipFill>
        <p:spPr bwMode="auto">
          <a:xfrm>
            <a:off x="4572000" y="3286124"/>
            <a:ext cx="2786082" cy="3571876"/>
          </a:xfrm>
          <a:prstGeom prst="rect">
            <a:avLst/>
          </a:prstGeom>
          <a:noFill/>
          <a:ln w="9525">
            <a:noFill/>
            <a:miter lim="800000"/>
          </a:ln>
          <a:effectLst/>
        </p:spPr>
      </p:pic>
      <p:pic>
        <p:nvPicPr>
          <p:cNvPr id="1027" name="Picture 3"/>
          <p:cNvPicPr>
            <a:picLocks noChangeAspect="1" noChangeArrowheads="1"/>
          </p:cNvPicPr>
          <p:nvPr/>
        </p:nvPicPr>
        <p:blipFill>
          <a:blip r:embed="rId3"/>
          <a:stretch>
            <a:fillRect/>
          </a:stretch>
        </p:blipFill>
        <p:spPr bwMode="auto">
          <a:xfrm>
            <a:off x="1142976" y="3214686"/>
            <a:ext cx="2857520" cy="3643314"/>
          </a:xfrm>
          <a:prstGeom prst="rect">
            <a:avLst/>
          </a:prstGeom>
          <a:noFill/>
          <a:ln w="9525">
            <a:noFill/>
            <a:miter lim="800000"/>
          </a:ln>
          <a:effectLst/>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知识拓展</a:t>
            </a:r>
            <a:endParaRPr lang="zh-CN" altLang="en-US" sz="2800" b="1"/>
          </a:p>
        </p:txBody>
      </p:sp>
      <p:sp>
        <p:nvSpPr>
          <p:cNvPr id="3" name="TextBox 2"/>
          <p:cNvSpPr txBox="1"/>
          <p:nvPr/>
        </p:nvSpPr>
        <p:spPr>
          <a:xfrm>
            <a:off x="0" y="571480"/>
            <a:ext cx="3929058" cy="34163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solidFill>
                  <a:srgbClr val="FF0000"/>
                </a:solidFill>
              </a:rPr>
              <a:t>报告文学</a:t>
            </a:r>
            <a:endParaRPr lang="en-US" altLang="zh-CN" smtClean="0">
              <a:solidFill>
                <a:srgbClr val="FF0000"/>
              </a:solidFill>
            </a:endParaRPr>
          </a:p>
          <a:p>
            <a:r>
              <a:rPr lang="zh-CN" altLang="en-US" smtClean="0"/>
              <a:t>报告文学是</a:t>
            </a:r>
            <a:r>
              <a:rPr lang="zh-CN" altLang="en-US" smtClean="0">
                <a:hlinkClick r:id="rId2"/>
              </a:rPr>
              <a:t>散文</a:t>
            </a:r>
            <a:r>
              <a:rPr lang="zh-CN" altLang="en-US" smtClean="0"/>
              <a:t>的一种，介于新闻报道和小说之间，兼有新闻和文学的特点的散文。报告文学是运用文学艺术，真实、及时地反映社会生活事件和人物活动的一种文学体裁。它的基本特征是</a:t>
            </a:r>
            <a:r>
              <a:rPr lang="zh-CN" altLang="en-US" smtClean="0">
                <a:hlinkClick r:id="rId3"/>
              </a:rPr>
              <a:t>新闻性</a:t>
            </a:r>
            <a:r>
              <a:rPr lang="zh-CN" altLang="en-US" smtClean="0"/>
              <a:t>、</a:t>
            </a:r>
            <a:r>
              <a:rPr lang="zh-CN" altLang="en-US" smtClean="0">
                <a:hlinkClick r:id="rId4"/>
              </a:rPr>
              <a:t>文学性</a:t>
            </a:r>
            <a:r>
              <a:rPr lang="zh-CN" altLang="en-US" smtClean="0"/>
              <a:t>、</a:t>
            </a:r>
            <a:r>
              <a:rPr lang="zh-CN" altLang="en-US" smtClean="0">
                <a:hlinkClick r:id="rId5"/>
              </a:rPr>
              <a:t>政论性</a:t>
            </a:r>
            <a:r>
              <a:rPr lang="zh-CN" altLang="en-US" smtClean="0"/>
              <a:t>。是用文学手段处理新闻题材的一种</a:t>
            </a:r>
            <a:r>
              <a:rPr lang="zh-CN" altLang="en-US" smtClean="0">
                <a:hlinkClick r:id="rId6"/>
              </a:rPr>
              <a:t>文体</a:t>
            </a:r>
            <a:r>
              <a:rPr lang="zh-CN" altLang="en-US" smtClean="0"/>
              <a:t>。叙写现实生活中确实存在的先进人物，反映多姿多彩的生活，揭露为人们嗤之以鼻的丑恶事物。特点是真实，艺术加工，</a:t>
            </a:r>
            <a:r>
              <a:rPr lang="zh-CN" altLang="en-US" smtClean="0">
                <a:hlinkClick r:id="rId7"/>
              </a:rPr>
              <a:t>形象性</a:t>
            </a:r>
            <a:r>
              <a:rPr lang="zh-CN" altLang="en-US" smtClean="0"/>
              <a:t>，</a:t>
            </a:r>
            <a:r>
              <a:rPr lang="zh-CN" altLang="en-US" smtClean="0">
                <a:hlinkClick r:id="rId8"/>
              </a:rPr>
              <a:t>抒情性</a:t>
            </a:r>
            <a:r>
              <a:rPr lang="zh-CN" altLang="en-US" smtClean="0"/>
              <a:t>。</a:t>
            </a:r>
            <a:endParaRPr lang="zh-CN" altLang="en-US"/>
          </a:p>
        </p:txBody>
      </p:sp>
      <p:pic>
        <p:nvPicPr>
          <p:cNvPr id="6" name="图片 5" descr="戊戌政变记.jpg"/>
          <p:cNvPicPr>
            <a:picLocks noChangeAspect="1"/>
          </p:cNvPicPr>
          <p:nvPr/>
        </p:nvPicPr>
        <p:blipFill>
          <a:blip r:embed="rId9"/>
          <a:stretch>
            <a:fillRect/>
          </a:stretch>
        </p:blipFill>
        <p:spPr>
          <a:xfrm>
            <a:off x="4442090" y="0"/>
            <a:ext cx="4701910" cy="6858000"/>
          </a:xfrm>
          <a:prstGeom prst="rect">
            <a:avLst/>
          </a:prstGeom>
        </p:spPr>
      </p:pic>
      <p:pic>
        <p:nvPicPr>
          <p:cNvPr id="2050" name="Picture 2"/>
          <p:cNvPicPr>
            <a:picLocks noChangeAspect="1" noChangeArrowheads="1"/>
          </p:cNvPicPr>
          <p:nvPr/>
        </p:nvPicPr>
        <p:blipFill>
          <a:blip r:embed="rId10"/>
          <a:stretch>
            <a:fillRect/>
          </a:stretch>
        </p:blipFill>
        <p:spPr bwMode="auto">
          <a:xfrm>
            <a:off x="785786" y="4005271"/>
            <a:ext cx="2714644" cy="2852729"/>
          </a:xfrm>
          <a:prstGeom prst="rect">
            <a:avLst/>
          </a:prstGeom>
          <a:noFill/>
          <a:ln w="9525">
            <a:noFill/>
            <a:miter lim="800000"/>
          </a:ln>
          <a:effectLst/>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掌握词语</a:t>
            </a:r>
            <a:endParaRPr lang="zh-CN" altLang="en-US" sz="2800" b="1"/>
          </a:p>
        </p:txBody>
      </p:sp>
      <p:sp>
        <p:nvSpPr>
          <p:cNvPr id="3" name="TextBox 2"/>
          <p:cNvSpPr txBox="1"/>
          <p:nvPr/>
        </p:nvSpPr>
        <p:spPr>
          <a:xfrm>
            <a:off x="0" y="571480"/>
            <a:ext cx="9144000" cy="4524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400" smtClean="0">
                <a:solidFill>
                  <a:srgbClr val="FF0000"/>
                </a:solidFill>
              </a:rPr>
              <a:t>字音：</a:t>
            </a:r>
            <a:r>
              <a:rPr lang="zh-CN" altLang="en-US" sz="2400" smtClean="0"/>
              <a:t>水门汀（</a:t>
            </a:r>
            <a:r>
              <a:rPr lang="en-US" altLang="zh-CN" sz="2400" err="1" smtClean="0"/>
              <a:t>tīng</a:t>
            </a:r>
            <a:r>
              <a:rPr lang="zh-CN" altLang="en-US" sz="2400" smtClean="0"/>
              <a:t>） 弄堂（</a:t>
            </a:r>
            <a:r>
              <a:rPr lang="en-US" altLang="zh-CN" sz="2400" err="1" smtClean="0"/>
              <a:t>lòng</a:t>
            </a:r>
            <a:r>
              <a:rPr lang="zh-CN" altLang="en-US" sz="2400" smtClean="0"/>
              <a:t>） 褴褛（</a:t>
            </a:r>
            <a:r>
              <a:rPr lang="en-US" altLang="zh-CN" sz="2400" err="1" smtClean="0"/>
              <a:t>lán lǚ</a:t>
            </a:r>
            <a:r>
              <a:rPr lang="zh-CN" altLang="en-US" sz="2400" smtClean="0"/>
              <a:t>） 游说（</a:t>
            </a:r>
            <a:r>
              <a:rPr lang="en-US" altLang="zh-CN" sz="2400" err="1" smtClean="0"/>
              <a:t>shuì</a:t>
            </a:r>
            <a:r>
              <a:rPr lang="zh-CN" altLang="en-US" sz="2400" smtClean="0"/>
              <a:t>） 契据（</a:t>
            </a:r>
            <a:r>
              <a:rPr lang="en-US" altLang="zh-CN" sz="2400" err="1" smtClean="0"/>
              <a:t>qì</a:t>
            </a:r>
            <a:r>
              <a:rPr lang="zh-CN" altLang="en-US" sz="2400" smtClean="0"/>
              <a:t>）  铁锭（</a:t>
            </a:r>
            <a:r>
              <a:rPr lang="en-US" altLang="zh-CN" sz="2400" err="1" smtClean="0"/>
              <a:t>dìng</a:t>
            </a:r>
            <a:r>
              <a:rPr lang="zh-CN" altLang="en-US" sz="2400" smtClean="0"/>
              <a:t>）   骷髅（</a:t>
            </a:r>
            <a:r>
              <a:rPr lang="en-US" altLang="zh-CN" sz="2400" err="1" smtClean="0"/>
              <a:t>kū ló u</a:t>
            </a:r>
            <a:r>
              <a:rPr lang="zh-CN" altLang="en-US" sz="2400" smtClean="0"/>
              <a:t>）  船舷（</a:t>
            </a:r>
            <a:r>
              <a:rPr lang="en-US" altLang="zh-CN" sz="2400" err="1" smtClean="0"/>
              <a:t>xián</a:t>
            </a:r>
            <a:r>
              <a:rPr lang="zh-CN" altLang="en-US" sz="2400" smtClean="0"/>
              <a:t>）   荤腥（</a:t>
            </a:r>
            <a:r>
              <a:rPr lang="en-US" altLang="zh-CN" sz="2400" err="1" smtClean="0"/>
              <a:t>hūn</a:t>
            </a:r>
            <a:r>
              <a:rPr lang="zh-CN" altLang="en-US" sz="2400" smtClean="0"/>
              <a:t>） 皮辊（</a:t>
            </a:r>
            <a:r>
              <a:rPr lang="en-US" altLang="zh-CN" sz="2400" err="1" smtClean="0"/>
              <a:t>gǔn</a:t>
            </a:r>
            <a:r>
              <a:rPr lang="zh-CN" altLang="en-US" sz="2400" smtClean="0"/>
              <a:t>） 执拗（</a:t>
            </a:r>
            <a:r>
              <a:rPr lang="en-US" altLang="zh-CN" sz="2400" err="1" smtClean="0"/>
              <a:t>niù</a:t>
            </a:r>
            <a:r>
              <a:rPr lang="zh-CN" altLang="en-US" sz="2400" smtClean="0"/>
              <a:t>）    惺忪（</a:t>
            </a:r>
            <a:r>
              <a:rPr lang="en-US" altLang="zh-CN" sz="2400" err="1" smtClean="0"/>
              <a:t>xīng</a:t>
            </a:r>
            <a:r>
              <a:rPr lang="zh-CN" altLang="en-US" sz="2400" smtClean="0"/>
              <a:t>）</a:t>
            </a:r>
            <a:endParaRPr lang="en-US" altLang="zh-CN" sz="2400" smtClean="0"/>
          </a:p>
          <a:p>
            <a:r>
              <a:rPr lang="zh-CN" altLang="en-US" sz="2400" smtClean="0">
                <a:solidFill>
                  <a:srgbClr val="FF0000"/>
                </a:solidFill>
              </a:rPr>
              <a:t>词义：</a:t>
            </a:r>
            <a:endParaRPr lang="en-US" altLang="zh-CN" sz="2400" smtClean="0">
              <a:solidFill>
                <a:srgbClr val="FF0000"/>
              </a:solidFill>
            </a:endParaRPr>
          </a:p>
          <a:p>
            <a:r>
              <a:rPr lang="zh-CN" altLang="en-US" sz="2400" smtClean="0"/>
              <a:t>游说：文中指四处活动，用谎言劝说别人。 </a:t>
            </a:r>
            <a:br>
              <a:rPr lang="zh-CN" altLang="en-US" sz="2400" smtClean="0"/>
            </a:br>
            <a:r>
              <a:rPr lang="zh-CN" altLang="en-US" sz="2400" smtClean="0"/>
              <a:t>见机：看情况（办事），文中是“知趣”的意思。 </a:t>
            </a:r>
            <a:br>
              <a:rPr lang="zh-CN" altLang="en-US" sz="2400" smtClean="0"/>
            </a:br>
            <a:r>
              <a:rPr lang="zh-CN" altLang="en-US" sz="2400" smtClean="0"/>
              <a:t>施与：以财物周济人。 </a:t>
            </a:r>
            <a:br>
              <a:rPr lang="zh-CN" altLang="en-US" sz="2400" smtClean="0"/>
            </a:br>
            <a:r>
              <a:rPr lang="zh-CN" altLang="en-US" sz="2400" smtClean="0"/>
              <a:t>生杀予夺：指统治者掌 握了生死赏罚的大权，横行霸道，对人民生命财产随意处置。生，让人活着；杀，叫人死亡；予，给予；夺，剥夺。 </a:t>
            </a:r>
            <a:br>
              <a:rPr lang="zh-CN" altLang="en-US" sz="2400" smtClean="0"/>
            </a:br>
            <a:r>
              <a:rPr lang="zh-CN" altLang="en-US" sz="2400" smtClean="0"/>
              <a:t>呻吟：病痛时发出的声音。 </a:t>
            </a:r>
            <a:br>
              <a:rPr lang="zh-CN" altLang="en-US" sz="2400" smtClean="0"/>
            </a:br>
            <a:r>
              <a:rPr lang="zh-CN" altLang="en-US" sz="2400" smtClean="0"/>
              <a:t>一听天命：全听凭命运的安排。一，全；听，听凭，听任。 </a:t>
            </a:r>
            <a:endParaRPr lang="zh-CN" altLang="en-US" sz="2400"/>
          </a:p>
        </p:txBody>
      </p:sp>
      <p:pic>
        <p:nvPicPr>
          <p:cNvPr id="4" name="图片 3" descr="timg.jpg"/>
          <p:cNvPicPr>
            <a:picLocks noChangeAspect="1"/>
          </p:cNvPicPr>
          <p:nvPr/>
        </p:nvPicPr>
        <p:blipFill>
          <a:blip r:embed="rId2"/>
          <a:stretch>
            <a:fillRect/>
          </a:stretch>
        </p:blipFill>
        <p:spPr>
          <a:xfrm>
            <a:off x="0" y="5202242"/>
            <a:ext cx="9144000" cy="1655758"/>
          </a:xfrm>
          <a:prstGeom prst="rect">
            <a:avLst/>
          </a:prstGeom>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整体感知</a:t>
            </a:r>
            <a:endParaRPr lang="zh-CN" altLang="en-US" sz="2800" b="1"/>
          </a:p>
        </p:txBody>
      </p:sp>
      <p:pic>
        <p:nvPicPr>
          <p:cNvPr id="3074" name="Picture 2"/>
          <p:cNvPicPr>
            <a:picLocks noChangeAspect="1" noChangeArrowheads="1"/>
          </p:cNvPicPr>
          <p:nvPr/>
        </p:nvPicPr>
        <p:blipFill>
          <a:blip r:embed="rId2"/>
          <a:stretch>
            <a:fillRect/>
          </a:stretch>
        </p:blipFill>
        <p:spPr bwMode="auto">
          <a:xfrm>
            <a:off x="1285852" y="642918"/>
            <a:ext cx="6715172" cy="6215082"/>
          </a:xfrm>
          <a:prstGeom prst="rect">
            <a:avLst/>
          </a:prstGeom>
          <a:noFill/>
          <a:ln w="9525">
            <a:noFill/>
            <a:miter lim="800000"/>
          </a:ln>
          <a:effectLst/>
        </p:spPr>
      </p:pic>
      <p:sp>
        <p:nvSpPr>
          <p:cNvPr id="4" name="TextBox 3"/>
          <p:cNvSpPr txBox="1"/>
          <p:nvPr/>
        </p:nvSpPr>
        <p:spPr>
          <a:xfrm>
            <a:off x="285720" y="3929066"/>
            <a:ext cx="571472" cy="193899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b="1" smtClean="0"/>
              <a:t>二、思路结构</a:t>
            </a:r>
            <a:endParaRPr lang="zh-CN" altLang="en-US" sz="2400" b="1"/>
          </a:p>
        </p:txBody>
      </p:sp>
      <p:sp>
        <p:nvSpPr>
          <p:cNvPr id="5" name="TextBox 4"/>
          <p:cNvSpPr txBox="1"/>
          <p:nvPr/>
        </p:nvSpPr>
        <p:spPr>
          <a:xfrm>
            <a:off x="357158" y="642918"/>
            <a:ext cx="500066" cy="193899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b="1" smtClean="0"/>
              <a:t>一、思想情感</a:t>
            </a:r>
            <a:endParaRPr lang="zh-CN" altLang="en-US" sz="24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074"/>
                                        </p:tgtEl>
                                        <p:attrNameLst>
                                          <p:attrName>style.visibility</p:attrName>
                                        </p:attrNameLst>
                                      </p:cBhvr>
                                      <p:to>
                                        <p:strVal val="visible"/>
                                      </p:to>
                                    </p:set>
                                    <p:anim calcmode="lin" valueType="num">
                                      <p:cBhvr additive="base">
                                        <p:cTn id="13" dur="500" fill="hold"/>
                                        <p:tgtEl>
                                          <p:spTgt spid="3074"/>
                                        </p:tgtEl>
                                        <p:attrNameLst>
                                          <p:attrName>ppt_x</p:attrName>
                                        </p:attrNameLst>
                                      </p:cBhvr>
                                      <p:tavLst>
                                        <p:tav tm="0">
                                          <p:val>
                                            <p:strVal val="#ppt_x"/>
                                          </p:val>
                                        </p:tav>
                                        <p:tav tm="100000">
                                          <p:val>
                                            <p:strVal val="#ppt_x"/>
                                          </p:val>
                                        </p:tav>
                                      </p:tavLst>
                                    </p:anim>
                                    <p:anim calcmode="lin" valueType="num">
                                      <p:cBhvr additive="base">
                                        <p:cTn id="14"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400" b="1" smtClean="0"/>
              <a:t>三、材料组织</a:t>
            </a:r>
            <a:endParaRPr lang="zh-CN" altLang="en-US" sz="2400" b="1"/>
          </a:p>
        </p:txBody>
      </p:sp>
      <p:sp>
        <p:nvSpPr>
          <p:cNvPr id="3" name="TextBox 2"/>
          <p:cNvSpPr txBox="1"/>
          <p:nvPr/>
        </p:nvSpPr>
        <p:spPr>
          <a:xfrm>
            <a:off x="0" y="1071546"/>
            <a:ext cx="9144000" cy="39703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b="1" smtClean="0">
                <a:solidFill>
                  <a:srgbClr val="FF0000"/>
                </a:solidFill>
              </a:rPr>
              <a:t>1.</a:t>
            </a:r>
            <a:r>
              <a:rPr lang="zh-CN" altLang="en-US" b="1" smtClean="0">
                <a:solidFill>
                  <a:srgbClr val="FF0000"/>
                </a:solidFill>
              </a:rPr>
              <a:t>纵横交错，穿插有致，主线明晰，形象描写同科学分析溶为一体。</a:t>
            </a:r>
            <a:r>
              <a:rPr lang="zh-CN" altLang="en-US" smtClean="0"/>
              <a:t>从</a:t>
            </a:r>
            <a:r>
              <a:rPr lang="zh-CN" altLang="en-US" smtClean="0">
                <a:solidFill>
                  <a:srgbClr val="FF0000"/>
                </a:solidFill>
              </a:rPr>
              <a:t>纵</a:t>
            </a:r>
            <a:r>
              <a:rPr lang="zh-CN" altLang="en-US" smtClean="0"/>
              <a:t>的方面看，以包身工一天的生活作为主线，写最能反映包身工们悲惨生活待遇和恶劣劳动条件的“起床”、“吃粥”、“劳动”三个场面，使我们窥一斑而知全豹，从中看到了包身工们的人生悲剧。为深刻地揭露帝国主义与中国封建势力狼狈为奸的罪恶，还从横的方面穿插了一些非情节因素，用科学的分析、准确的数字来深化主题。作品一开始，写包身工们被催逼起床的忙乱现象时，穿插说明了包身工制度形成的原因，揭露出半封建半殖民地中国的社会痼疾。作者描述包身们早餐时，又穿插了大量雇佣包身工的原因，从而揭示了包身工制度的发展。 第三部分，作者介绍了包身工劳动的情景，写他们上工路上情景，上工时面临的三大威胁，遭受的毒骂和殴打，穿插议论了冬阳纱厂的飞跃庞大的原因</a:t>
            </a:r>
            <a:r>
              <a:rPr lang="en-US" altLang="zh-CN" smtClean="0"/>
              <a:t>——</a:t>
            </a:r>
            <a:r>
              <a:rPr lang="zh-CN" altLang="en-US" smtClean="0"/>
              <a:t>东洋厂的每一个锭子上面都附托着一个中国奴隶的冤魂。最后，作者概括叙述了包身工的生活惨况后，又对包身工制度进行了议论，指出其本质</a:t>
            </a:r>
            <a:r>
              <a:rPr lang="en-US" altLang="zh-CN" smtClean="0"/>
              <a:t>——</a:t>
            </a:r>
            <a:r>
              <a:rPr lang="zh-CN" altLang="en-US" smtClean="0"/>
              <a:t>现代技术机械体制下的封建制度和奴隶待遇，指出了这种制度终将被推翻，警告某一些人。作者既从纵的方面展示出包身工们的悲惨生活境况，又从横的方面说明了包身工制度的发生、发展及后果；既揭露了中国封建势力的凶残本性又控诉了帝国主义的强盗行径，从而使作品的主线突出，穿插有致，增强了文章的说服力。</a:t>
            </a:r>
            <a:endParaRPr lang="zh-CN" altLang="en-US"/>
          </a:p>
        </p:txBody>
      </p:sp>
      <p:sp>
        <p:nvSpPr>
          <p:cNvPr id="4" name="TextBox 3"/>
          <p:cNvSpPr txBox="1"/>
          <p:nvPr/>
        </p:nvSpPr>
        <p:spPr>
          <a:xfrm>
            <a:off x="0" y="500042"/>
            <a:ext cx="91440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回顾本文所写内容，就本文在材料组织上的特点发表看法。</a:t>
            </a:r>
            <a:endParaRPr lang="zh-CN" altLang="en-US"/>
          </a:p>
        </p:txBody>
      </p:sp>
      <p:sp>
        <p:nvSpPr>
          <p:cNvPr id="5" name="TextBox 4"/>
          <p:cNvSpPr txBox="1"/>
          <p:nvPr/>
        </p:nvSpPr>
        <p:spPr>
          <a:xfrm>
            <a:off x="0" y="5072074"/>
            <a:ext cx="9144000" cy="1754326"/>
          </a:xfrm>
          <a:prstGeom prst="rect">
            <a:avLst/>
          </a:prstGeom>
          <a:noFill/>
        </p:spPr>
        <p:txBody>
          <a:bodyPr wrap="square" rtlCol="0">
            <a:spAutoFit/>
          </a:bodyPr>
          <a:lstStyle/>
          <a:p>
            <a:r>
              <a:rPr lang="en-US" altLang="zh-CN" b="1" smtClean="0">
                <a:solidFill>
                  <a:srgbClr val="FF0000"/>
                </a:solidFill>
              </a:rPr>
              <a:t>2.</a:t>
            </a:r>
            <a:r>
              <a:rPr lang="zh-CN" altLang="en-US" b="1" smtClean="0">
                <a:solidFill>
                  <a:srgbClr val="FF0000"/>
                </a:solidFill>
              </a:rPr>
              <a:t>点面结合。</a:t>
            </a:r>
            <a:r>
              <a:rPr lang="zh-CN" altLang="en-US" smtClean="0"/>
              <a:t>点面结合，疏密相间，把典型事例的描写同一般材料的叙述相结合，是这篇报告文学结构艺术的另一特点。</a:t>
            </a:r>
            <a:r>
              <a:rPr lang="en-US" altLang="zh-CN" smtClean="0"/>
              <a:t>《</a:t>
            </a:r>
            <a:r>
              <a:rPr lang="zh-CN" altLang="en-US" smtClean="0"/>
              <a:t>包身工</a:t>
            </a:r>
            <a:r>
              <a:rPr lang="en-US" altLang="zh-CN" smtClean="0"/>
              <a:t>》</a:t>
            </a:r>
            <a:r>
              <a:rPr lang="zh-CN" altLang="en-US" smtClean="0"/>
              <a:t>的作者从特定的题材出发，据表现主题的需要，并没有局限于只写一个事件或一个人物。而是借鉴了中国传统绘画艺术散点透视的手法，重点描写了“芦柴棒”、“小福子”和“什么名字记不起了”的三个人物。“芦柴棒”瘦得如同芦柴棒一样，她生病时不仅得不到医治，反而受到残酷的折磨。放工时还受到老板“宁愿赔棺材，要她做到死”的斥责。“小福子”在劳动时遭到东洋婆和“拿摩温”的</a:t>
            </a:r>
            <a:endParaRPr lang="zh-CN" altLang="en-US"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14773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毒打。“什么名字记不起”的一个，托人给家里写了封信就遭到辱骂和毒打。对这些内容，作品既有传神的动作描写，又有个性化的简洁对话。通过这三个人物的不同遭遇的重点描写，显示出包身工们的悲惨命运。至于对包身工们的“住”、“吃”、“劳动”等场面，只是概括叙述，一笔带过。对危及工人的“三大威胁”和“三大罚规”也是要言不烦，笔墨经济。这样详略当，重点突出，为我们绘制了一幅浓淡相宜的悲惨</a:t>
            </a:r>
            <a:r>
              <a:rPr lang="en-US" smtClean="0">
                <a:hlinkClick r:id="rId2"/>
              </a:rPr>
              <a:t>画</a:t>
            </a:r>
            <a:r>
              <a:rPr lang="zh-CN" altLang="en-US" smtClean="0"/>
              <a:t>面。</a:t>
            </a:r>
            <a:endParaRPr lang="zh-CN" altLang="en-US" b="1" smtClean="0">
              <a:solidFill>
                <a:srgbClr val="FF0000"/>
              </a:solidFill>
            </a:endParaRPr>
          </a:p>
        </p:txBody>
      </p:sp>
      <p:sp>
        <p:nvSpPr>
          <p:cNvPr id="3" name="TextBox 2"/>
          <p:cNvSpPr txBox="1"/>
          <p:nvPr/>
        </p:nvSpPr>
        <p:spPr>
          <a:xfrm>
            <a:off x="0" y="3714752"/>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四、表达方式：</a:t>
            </a:r>
            <a:r>
              <a:rPr lang="zh-CN" altLang="en-US" sz="2000" b="1" smtClean="0"/>
              <a:t>请赏析本文在表达上最突出的特点。</a:t>
            </a:r>
            <a:endParaRPr lang="zh-CN" altLang="en-US" sz="2000" b="1"/>
          </a:p>
        </p:txBody>
      </p:sp>
      <p:sp>
        <p:nvSpPr>
          <p:cNvPr id="4" name="TextBox 3"/>
          <p:cNvSpPr txBox="1"/>
          <p:nvPr/>
        </p:nvSpPr>
        <p:spPr>
          <a:xfrm>
            <a:off x="0" y="1571612"/>
            <a:ext cx="9144000"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solidFill>
                  <a:srgbClr val="FF0000"/>
                </a:solidFill>
              </a:rPr>
              <a:t>3.</a:t>
            </a:r>
            <a:r>
              <a:rPr lang="zh-CN" altLang="en-US" smtClean="0">
                <a:solidFill>
                  <a:srgbClr val="FF0000"/>
                </a:solidFill>
              </a:rPr>
              <a:t>逐层深入。</a:t>
            </a:r>
            <a:r>
              <a:rPr lang="zh-CN" altLang="en-US" smtClean="0"/>
              <a:t>夏衍写这篇作品的目的是要告诉大家：包身工这种最野蛮、最残酷的剥削形式是“帝国主义、封建势力和流</a:t>
            </a:r>
            <a:r>
              <a:rPr lang="en-US" smtClean="0">
                <a:hlinkClick r:id="rId3"/>
              </a:rPr>
              <a:t>氓</a:t>
            </a:r>
            <a:r>
              <a:rPr lang="zh-CN" altLang="en-US" smtClean="0"/>
              <a:t>特务这一切恶势力的紧密结合”造成的。为此作者层层深入地揭露了恶势力狼狈为奸的肮脏交易和复杂关系。就所写事件而言，包身工的形象越来越丰满，他们悲惨越来越立体的呈现在我们面前。而就揭露性而言，作者紧随其遭遇揭示背后的因素，她们是被骗来的，她们被骗来是因为资本家需要她们代替“外头工人”</a:t>
            </a:r>
            <a:r>
              <a:rPr lang="en-US" altLang="zh-CN" smtClean="0"/>
              <a:t>——</a:t>
            </a:r>
            <a:r>
              <a:rPr lang="zh-CN" altLang="en-US" smtClean="0"/>
              <a:t>外来资本的需求，她们代替“外头工人”的结果</a:t>
            </a:r>
            <a:r>
              <a:rPr lang="en-US" altLang="zh-CN" smtClean="0"/>
              <a:t>——</a:t>
            </a:r>
            <a:r>
              <a:rPr lang="zh-CN" altLang="en-US" smtClean="0"/>
              <a:t>东洋厂飞跃地庞大，最后作者控诉了罪恶的包身工制度，指出了这种制度必将被推翻。</a:t>
            </a:r>
            <a:endParaRPr lang="zh-CN" altLang="en-US"/>
          </a:p>
        </p:txBody>
      </p:sp>
      <p:sp>
        <p:nvSpPr>
          <p:cNvPr id="5" name="TextBox 4"/>
          <p:cNvSpPr txBox="1"/>
          <p:nvPr/>
        </p:nvSpPr>
        <p:spPr>
          <a:xfrm>
            <a:off x="0" y="4286256"/>
            <a:ext cx="8858280"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记叙、描写和说明、议论相结合。写起床、早餐、上工以及典型人物“芦柴棒”小福子等的遭遇以记叙描写为主，给读者以具象，而揭示包身工的来历、发展、结局、前景等，则主要采用说明议论的方式，给人以清楚的了解以及深刻的认识。如果说，记叙、描写部分好象纪录片中的特写镜头，那么，说明议论部分，就是联接这些镜头的解说词。特写镜头给人以鲜明生动的形象，解说词则给人以鼓动的力量。两者互相交织，互相配合，互相补充。从表面看，是围绕着时间的推移这条总线索，从实质看，是围绕着全面展现人间地狱这幅总</a:t>
            </a:r>
            <a:r>
              <a:rPr lang="en-US" smtClean="0">
                <a:hlinkClick r:id="rId2"/>
              </a:rPr>
              <a:t>画</a:t>
            </a:r>
            <a:r>
              <a:rPr lang="zh-CN" altLang="en-US" smtClean="0"/>
              <a:t>图。</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4730</Words>
  <Application>Microsoft Office PowerPoint</Application>
  <PresentationFormat>全屏显示(4:3)</PresentationFormat>
  <Paragraphs>100</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2021-01-11T09:51:12Z</cp:lastPrinted>
  <dcterms:created xsi:type="dcterms:W3CDTF">2021-01-11T09:51:12Z</dcterms:created>
  <dcterms:modified xsi:type="dcterms:W3CDTF">2021-09-23T05:00:39Z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