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22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5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53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37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86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8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877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29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45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14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32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351B7-4A4C-4066-8381-08BE878B6C63}" type="datetimeFigureOut">
              <a:rPr lang="zh-CN" altLang="en-US" smtClean="0"/>
              <a:t>2016/12/24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2D52B-A38A-4BDD-8407-A55D12482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610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163" y="3876541"/>
            <a:ext cx="4458636" cy="29814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82790" y="276999"/>
            <a:ext cx="531427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动物</a:t>
            </a:r>
            <a:r>
              <a:rPr lang="zh-CN" altLang="en-US" sz="10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笑</a:t>
            </a:r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谈</a:t>
            </a:r>
            <a:endParaRPr lang="zh-CN" altLang="en-US" sz="10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728" y="5706044"/>
            <a:ext cx="11709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节中学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黄君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设计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执教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0440" y="2161570"/>
            <a:ext cx="401744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康拉德</a:t>
            </a:r>
            <a:r>
              <a:rPr lang="en-US" altLang="zh-CN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zh-CN" alt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劳伦兹</a:t>
            </a:r>
            <a:endParaRPr lang="zh-CN" altLang="en-US" sz="4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976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46357" y="0"/>
            <a:ext cx="3845643" cy="2835974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  <a:softEdge rad="469900"/>
          </a:effectLst>
        </p:spPr>
      </p:pic>
      <p:sp>
        <p:nvSpPr>
          <p:cNvPr id="8" name="文本框 7"/>
          <p:cNvSpPr txBox="1"/>
          <p:nvPr/>
        </p:nvSpPr>
        <p:spPr>
          <a:xfrm>
            <a:off x="412880" y="2622057"/>
            <a:ext cx="117791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可用这样的句式来说：</a:t>
            </a:r>
            <a:endParaRPr lang="en-US" altLang="zh-CN" sz="4500" b="1" dirty="0">
              <a:solidFill>
                <a:srgbClr val="FF0000"/>
              </a:solidFill>
            </a:endParaRPr>
          </a:p>
          <a:p>
            <a:r>
              <a:rPr lang="zh-CN" altLang="en-US" sz="4500" b="1" dirty="0"/>
              <a:t>“我喜欢第</a:t>
            </a:r>
            <a:r>
              <a:rPr lang="zh-CN" altLang="en-US" sz="4500" b="1" u="sng" dirty="0"/>
              <a:t>      </a:t>
            </a:r>
            <a:r>
              <a:rPr lang="zh-CN" altLang="en-US" sz="4500" b="1" dirty="0"/>
              <a:t>段</a:t>
            </a:r>
            <a:r>
              <a:rPr lang="zh-CN" altLang="en-US" sz="4500" b="1" u="sng" dirty="0"/>
              <a:t>        </a:t>
            </a:r>
            <a:r>
              <a:rPr lang="zh-CN" altLang="en-US" sz="4500" b="1" dirty="0"/>
              <a:t>行的这句</a:t>
            </a:r>
            <a:r>
              <a:rPr lang="zh-CN" altLang="en-US" sz="4500" b="1" u="sng"/>
              <a:t>：        </a:t>
            </a:r>
            <a:r>
              <a:rPr lang="zh-CN" altLang="en-US" sz="4500" b="1" u="sng" smtClean="0"/>
              <a:t>                 </a:t>
            </a:r>
            <a:r>
              <a:rPr lang="zh-CN" altLang="en-US" sz="4500" b="1" dirty="0"/>
              <a:t>。        它运用了</a:t>
            </a:r>
            <a:r>
              <a:rPr lang="zh-CN" altLang="en-US" sz="4500" b="1" u="sng" dirty="0"/>
              <a:t>                                      </a:t>
            </a:r>
            <a:r>
              <a:rPr lang="zh-CN" altLang="en-US" sz="4500" b="1" dirty="0"/>
              <a:t>（写法），表现了</a:t>
            </a:r>
            <a:r>
              <a:rPr lang="zh-CN" altLang="en-US" sz="4500" b="1" u="sng" dirty="0"/>
              <a:t>                                    </a:t>
            </a:r>
            <a:r>
              <a:rPr lang="zh-CN" altLang="en-US" sz="4500" b="1" dirty="0"/>
              <a:t>（内容、感情）” 。                  </a:t>
            </a:r>
            <a:endParaRPr lang="en-US" altLang="zh-CN" sz="45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0" y="1095733"/>
            <a:ext cx="8465425" cy="1477328"/>
          </a:xfrm>
          <a:prstGeom prst="rect">
            <a:avLst/>
          </a:prstGeom>
          <a:noFill/>
          <a:effectLst>
            <a:glow rad="1905000">
              <a:schemeClr val="accent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FF0000"/>
                </a:solidFill>
              </a:rPr>
              <a:t>找出你认为最生动或幽默的语句，练习朗读，并加以赏析。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53813" y="310300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朗读  品趣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4060" y="6073170"/>
            <a:ext cx="118027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先独立思考，批注，练习朗读</a:t>
            </a:r>
            <a:r>
              <a:rPr lang="zh-CN" altLang="en-US" sz="4500" dirty="0" smtClean="0"/>
              <a:t>；再小组交流。</a:t>
            </a:r>
            <a:endParaRPr lang="en-US" altLang="zh-CN" sz="4500" dirty="0" smtClean="0"/>
          </a:p>
        </p:txBody>
      </p:sp>
    </p:spTree>
    <p:extLst>
      <p:ext uri="{BB962C8B-B14F-4D97-AF65-F5344CB8AC3E}">
        <p14:creationId xmlns:p14="http://schemas.microsoft.com/office/powerpoint/2010/main" val="291773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46357" y="0"/>
            <a:ext cx="3845643" cy="2835974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  <a:softEdge rad="469900"/>
          </a:effectLst>
        </p:spPr>
      </p:pic>
      <p:sp>
        <p:nvSpPr>
          <p:cNvPr id="9" name="文本框 8"/>
          <p:cNvSpPr txBox="1"/>
          <p:nvPr/>
        </p:nvSpPr>
        <p:spPr>
          <a:xfrm>
            <a:off x="633046" y="2249284"/>
            <a:ext cx="7258929" cy="3554819"/>
          </a:xfrm>
          <a:prstGeom prst="rect">
            <a:avLst/>
          </a:prstGeom>
          <a:noFill/>
          <a:effectLst>
            <a:glow rad="1905000">
              <a:schemeClr val="accent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你与动物的故事</a:t>
            </a:r>
            <a:r>
              <a:rPr lang="zh-CN" altLang="en-US" sz="4500" dirty="0" smtClean="0">
                <a:solidFill>
                  <a:srgbClr val="FF0000"/>
                </a:solidFill>
              </a:rPr>
              <a:t>也一定非常有趣，非常精彩。回忆一下，选 一个你</a:t>
            </a:r>
            <a:r>
              <a:rPr lang="zh-CN" alt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印象最深刻</a:t>
            </a:r>
            <a:r>
              <a:rPr lang="zh-CN" altLang="en-US" sz="4500" dirty="0" smtClean="0">
                <a:solidFill>
                  <a:srgbClr val="FF0000"/>
                </a:solidFill>
              </a:rPr>
              <a:t>的情景，用你同样</a:t>
            </a:r>
            <a:r>
              <a:rPr lang="zh-CN" altLang="en-US" sz="4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精彩而独特的文笔</a:t>
            </a:r>
            <a:r>
              <a:rPr lang="zh-CN" altLang="en-US" sz="4500" dirty="0" smtClean="0">
                <a:solidFill>
                  <a:srgbClr val="FF0000"/>
                </a:solidFill>
              </a:rPr>
              <a:t>写一写吧！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0" y="654856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练笔  写趣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1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鹦鹉主持神奇六毛毕业典礼逗乐全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185009" y="0"/>
            <a:ext cx="18966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导入  激趣</a:t>
            </a:r>
            <a:endParaRPr lang="zh-CN" altLang="en-US" sz="3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42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34265"/>
            <a:ext cx="64711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康拉德</a:t>
            </a:r>
            <a:r>
              <a:rPr lang="en-US" altLang="zh-CN" sz="3600" dirty="0" smtClean="0"/>
              <a:t>•</a:t>
            </a:r>
            <a:r>
              <a:rPr lang="zh-CN" altLang="en-US" sz="3600" dirty="0" smtClean="0"/>
              <a:t>劳伦兹（</a:t>
            </a:r>
            <a:r>
              <a:rPr lang="en-US" altLang="zh-CN" sz="3600" dirty="0" smtClean="0"/>
              <a:t>1903 -1989</a:t>
            </a:r>
            <a:r>
              <a:rPr lang="zh-CN" altLang="en-US" sz="3600" dirty="0" smtClean="0"/>
              <a:t>）</a:t>
            </a:r>
            <a:r>
              <a:rPr lang="zh-CN" altLang="en-US" sz="3600" b="1" u="sng" dirty="0" smtClean="0">
                <a:solidFill>
                  <a:srgbClr val="FF0000"/>
                </a:solidFill>
              </a:rPr>
              <a:t>奥地利</a:t>
            </a:r>
            <a:r>
              <a:rPr lang="zh-CN" altLang="en-US" sz="3600" u="sng" dirty="0" smtClean="0"/>
              <a:t>动物行为学家</a:t>
            </a:r>
            <a:r>
              <a:rPr lang="zh-CN" altLang="en-US" sz="3600" dirty="0" smtClean="0"/>
              <a:t>，</a:t>
            </a:r>
            <a:r>
              <a:rPr lang="en-US" altLang="zh-CN" sz="3600" dirty="0" smtClean="0"/>
              <a:t>1973</a:t>
            </a:r>
            <a:r>
              <a:rPr lang="zh-CN" altLang="en-US" sz="3600" dirty="0" smtClean="0"/>
              <a:t>年由于对动物行为学研究方面开拓性的成就而获诺贝尔生理医学奖，除了在学术上的成就之外，劳伦兹最为人所称道的是他在动物行为方面的通俗写作，著有</a:t>
            </a:r>
            <a:r>
              <a:rPr lang="en-US" altLang="zh-CN" sz="3600" dirty="0" smtClean="0"/>
              <a:t>《</a:t>
            </a:r>
            <a:r>
              <a:rPr lang="zh-CN" altLang="en-US" sz="3600" b="1" u="sng" dirty="0">
                <a:solidFill>
                  <a:srgbClr val="FF0000"/>
                </a:solidFill>
              </a:rPr>
              <a:t>所罗门王的指环</a:t>
            </a:r>
            <a:r>
              <a:rPr lang="en-US" altLang="zh-CN" sz="3600" dirty="0" smtClean="0"/>
              <a:t>》《</a:t>
            </a:r>
            <a:r>
              <a:rPr lang="zh-CN" altLang="en-US" sz="3600" dirty="0" smtClean="0"/>
              <a:t>攻击的秘密</a:t>
            </a:r>
            <a:r>
              <a:rPr lang="en-US" altLang="zh-CN" sz="3600" dirty="0" smtClean="0"/>
              <a:t>》《</a:t>
            </a:r>
            <a:r>
              <a:rPr lang="zh-CN" altLang="en-US" sz="3600" dirty="0" smtClean="0"/>
              <a:t>雁语者</a:t>
            </a:r>
            <a:r>
              <a:rPr lang="en-US" altLang="zh-CN" sz="3600" dirty="0" smtClean="0"/>
              <a:t>》《</a:t>
            </a:r>
            <a:r>
              <a:rPr lang="zh-CN" altLang="en-US" sz="3600" dirty="0" smtClean="0"/>
              <a:t>狗的家世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等。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054" y="648042"/>
            <a:ext cx="5945946" cy="62244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85009" y="0"/>
            <a:ext cx="18966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导入  激趣</a:t>
            </a:r>
            <a:endParaRPr lang="zh-CN" altLang="en-US" sz="3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6846" y="276999"/>
            <a:ext cx="401744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康拉德</a:t>
            </a:r>
            <a:r>
              <a:rPr lang="en-US" altLang="zh-CN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zh-CN" alt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劳伦兹</a:t>
            </a:r>
            <a:endParaRPr lang="zh-CN" altLang="en-US" sz="4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26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163" y="3876541"/>
            <a:ext cx="4458636" cy="298145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82790" y="276999"/>
            <a:ext cx="531427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动物</a:t>
            </a:r>
            <a:r>
              <a:rPr lang="zh-CN" altLang="en-US" sz="10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笑</a:t>
            </a:r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谈</a:t>
            </a:r>
            <a:endParaRPr lang="zh-CN" altLang="en-US" sz="10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85009" y="0"/>
            <a:ext cx="18966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导入  激趣</a:t>
            </a:r>
            <a:endParaRPr lang="zh-CN" altLang="en-US" sz="3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611" y="2318900"/>
            <a:ext cx="11709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题目是什么意思呢，可以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参考第</a:t>
            </a:r>
            <a:r>
              <a:rPr lang="zh-CN" altLang="en-US" sz="3600" b="1" dirty="0">
                <a:solidFill>
                  <a:srgbClr val="FF0000"/>
                </a:solidFill>
              </a:rPr>
              <a:t>一段中的哪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一句来理解？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611" y="3780388"/>
            <a:ext cx="828624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/>
              <a:t>谈论有关于动物的笑话、趣事。</a:t>
            </a:r>
            <a:endParaRPr lang="zh-CN" altLang="en-US" sz="45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372611" y="4928410"/>
            <a:ext cx="192071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文眼</a:t>
            </a:r>
            <a:r>
              <a:rPr lang="zh-CN" altLang="en-US" sz="4500" b="1" dirty="0" smtClean="0"/>
              <a:t>：</a:t>
            </a:r>
            <a:endParaRPr lang="zh-CN" altLang="en-US" sz="45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2619750" y="4928410"/>
            <a:ext cx="192071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 smtClean="0"/>
              <a:t>逗笑</a:t>
            </a:r>
            <a:r>
              <a:rPr lang="zh-CN" altLang="en-US" sz="45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2994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7823" y="1496637"/>
            <a:ext cx="423545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我有问题要问：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4060" y="3085222"/>
            <a:ext cx="884088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写了哪些动物？各是哪几节写的？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4060" y="5596396"/>
            <a:ext cx="884088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哪些情景、细节让你感到很逗笑？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4060" y="4340809"/>
            <a:ext cx="595547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写了哪些趣事、笑谈？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53813" y="310300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  探趣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247" y="-1"/>
            <a:ext cx="4243754" cy="283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5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7285" y="0"/>
            <a:ext cx="19127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  探趣</a:t>
            </a:r>
            <a:endParaRPr lang="zh-CN" altLang="en-US" sz="3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890" y="839227"/>
            <a:ext cx="884088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写了哪些动物？各是哪几节写的？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3749" y="2315634"/>
            <a:ext cx="111439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/>
              <a:t>研究小水鸭，从第</a:t>
            </a:r>
            <a:r>
              <a:rPr lang="en-US" altLang="zh-CN" sz="4500" b="1" dirty="0"/>
              <a:t>2</a:t>
            </a:r>
            <a:r>
              <a:rPr lang="zh-CN" altLang="en-US" sz="4500" b="1" dirty="0"/>
              <a:t>自然段到第</a:t>
            </a:r>
            <a:r>
              <a:rPr lang="en-US" altLang="zh-CN" sz="4500" b="1" dirty="0"/>
              <a:t>9</a:t>
            </a:r>
            <a:r>
              <a:rPr lang="zh-CN" altLang="en-US" sz="4500" b="1" dirty="0"/>
              <a:t>自然段；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53748" y="3792041"/>
            <a:ext cx="111439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/>
              <a:t>饲养大鹦鹉，从第</a:t>
            </a:r>
            <a:r>
              <a:rPr lang="en-US" altLang="zh-CN" sz="4500" b="1" dirty="0"/>
              <a:t>10</a:t>
            </a:r>
            <a:r>
              <a:rPr lang="zh-CN" altLang="en-US" sz="4500" b="1" dirty="0"/>
              <a:t>自然段到第</a:t>
            </a:r>
            <a:r>
              <a:rPr lang="en-US" altLang="zh-CN" sz="4500" b="1" dirty="0"/>
              <a:t>24</a:t>
            </a:r>
            <a:r>
              <a:rPr lang="zh-CN" altLang="en-US" sz="4500" b="1" dirty="0"/>
              <a:t>自然段；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695" y="4576871"/>
            <a:ext cx="5147016" cy="228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0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26946" y="3106415"/>
            <a:ext cx="653255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模仿母鸭叫声带走小水鸭</a:t>
            </a:r>
            <a:endParaRPr lang="en-US" altLang="zh-CN" sz="45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0" y="1418883"/>
            <a:ext cx="595547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写了哪些趣事、笑谈？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53813" y="310300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  探趣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946" y="4076146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呼唤鹦鹉</a:t>
            </a:r>
            <a:endParaRPr lang="en-US" altLang="zh-CN" sz="45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426946" y="5045877"/>
            <a:ext cx="364715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500" b="1" dirty="0"/>
              <a:t>鹦鹉咬下纽扣</a:t>
            </a:r>
            <a:endParaRPr lang="en-US" altLang="zh-CN" sz="45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426946" y="6015608"/>
            <a:ext cx="4223596" cy="79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/>
              <a:t>鹦鹉绕线到树上</a:t>
            </a:r>
            <a:endParaRPr lang="en-US" altLang="zh-CN" sz="45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773" y="-1"/>
            <a:ext cx="4342228" cy="668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8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12880" y="3053529"/>
            <a:ext cx="828095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透过这些细节，你认为作者仅仅是一个逗笑的人吗？说说你的看法。</a:t>
            </a:r>
            <a:endParaRPr lang="en-US" altLang="zh-CN" sz="45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1418883"/>
            <a:ext cx="86938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哪些情景、细节让你感到很逗笑？请以游客的角度复述这些</a:t>
            </a:r>
            <a:r>
              <a:rPr lang="zh-CN" altLang="en-US" sz="4500" b="1" dirty="0" smtClean="0">
                <a:solidFill>
                  <a:srgbClr val="FF0000"/>
                </a:solidFill>
              </a:rPr>
              <a:t>细节。</a:t>
            </a:r>
            <a:endParaRPr lang="zh-CN" altLang="en-US" sz="45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53813" y="310300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  探趣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1933" y="5380672"/>
            <a:ext cx="89957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/>
              <a:t>先选一个细节独立思考，批注；再小组交流</a:t>
            </a:r>
            <a:r>
              <a:rPr lang="zh-CN" altLang="en-US" sz="4500" b="1" dirty="0" smtClean="0"/>
              <a:t>。记下同学给你的启发。</a:t>
            </a:r>
            <a:endParaRPr lang="en-US" altLang="zh-CN" sz="45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121" y="-1"/>
            <a:ext cx="3230880" cy="49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4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23894" y="4138350"/>
            <a:ext cx="82809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作者</a:t>
            </a:r>
            <a:endParaRPr lang="en-US" altLang="zh-CN" sz="45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53813" y="310300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速读  探趣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425" y="172915"/>
            <a:ext cx="3726575" cy="24919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21561" y="2012038"/>
            <a:ext cx="422423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b="1" dirty="0"/>
              <a:t>专注忘我的精神</a:t>
            </a:r>
          </a:p>
        </p:txBody>
      </p:sp>
      <p:sp>
        <p:nvSpPr>
          <p:cNvPr id="3" name="矩形 2"/>
          <p:cNvSpPr/>
          <p:nvPr/>
        </p:nvSpPr>
        <p:spPr>
          <a:xfrm>
            <a:off x="3221562" y="3353520"/>
            <a:ext cx="422423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b="1" dirty="0"/>
              <a:t>极高的专业素养</a:t>
            </a:r>
          </a:p>
        </p:txBody>
      </p:sp>
      <p:sp>
        <p:nvSpPr>
          <p:cNvPr id="4" name="矩形 3"/>
          <p:cNvSpPr/>
          <p:nvPr/>
        </p:nvSpPr>
        <p:spPr>
          <a:xfrm>
            <a:off x="3221562" y="4695002"/>
            <a:ext cx="4801314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b="1" dirty="0"/>
              <a:t>以动物研究为乐趣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504049" y="2377441"/>
            <a:ext cx="393896" cy="412183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1562" y="6036484"/>
            <a:ext cx="537839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0" b="1" dirty="0"/>
              <a:t>热爱动物，和谐相处</a:t>
            </a:r>
          </a:p>
        </p:txBody>
      </p:sp>
    </p:spTree>
    <p:extLst>
      <p:ext uri="{BB962C8B-B14F-4D97-AF65-F5344CB8AC3E}">
        <p14:creationId xmlns:p14="http://schemas.microsoft.com/office/powerpoint/2010/main" val="323277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446</Words>
  <Application>Microsoft Office PowerPoint</Application>
  <PresentationFormat>宽屏</PresentationFormat>
  <Paragraphs>45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华文行楷</vt:lpstr>
      <vt:lpstr>华文新魏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xiongdada</dc:creator>
  <cp:lastModifiedBy>xtzj</cp:lastModifiedBy>
  <cp:revision>33</cp:revision>
  <dcterms:created xsi:type="dcterms:W3CDTF">2016-11-10T13:11:37Z</dcterms:created>
  <dcterms:modified xsi:type="dcterms:W3CDTF">2016-12-24T02:26:30Z</dcterms:modified>
</cp:coreProperties>
</file>