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409" r:id="rId2"/>
    <p:sldId id="410" r:id="rId3"/>
    <p:sldId id="411" r:id="rId4"/>
    <p:sldId id="412" r:id="rId5"/>
    <p:sldId id="413" r:id="rId6"/>
    <p:sldId id="414" r:id="rId7"/>
    <p:sldId id="415" r:id="rId8"/>
    <p:sldId id="416" r:id="rId9"/>
    <p:sldId id="417" r:id="rId10"/>
    <p:sldId id="422" r:id="rId11"/>
    <p:sldId id="418" r:id="rId12"/>
    <p:sldId id="419" r:id="rId13"/>
    <p:sldId id="423" r:id="rId14"/>
    <p:sldId id="420" r:id="rId15"/>
    <p:sldId id="424" r:id="rId16"/>
    <p:sldId id="421" r:id="rId17"/>
    <p:sldId id="425" r:id="rId18"/>
    <p:sldId id="426" r:id="rId19"/>
    <p:sldId id="427" r:id="rId20"/>
    <p:sldId id="428" r:id="rId21"/>
    <p:sldId id="429" r:id="rId22"/>
    <p:sldId id="430" r:id="rId23"/>
    <p:sldId id="431" r:id="rId24"/>
    <p:sldId id="432"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2" y="234"/>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tags" Target="tags/tag87.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slide" Target="slides/slide2.xml" /><Relationship Id="rId30"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2021/6/24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2021/6/24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2021/6/24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2021/6/24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2021/6/24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2021/6/24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2021/6/24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2021/6/24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2021/6/24</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image" Target="../media/image3.jpeg" /><Relationship Id="rId5"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3.jpeg" /><Relationship Id="rId5" Type="http://schemas.openxmlformats.org/officeDocument/2006/relationships/tags" Target="../tags/tag7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8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6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8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8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84.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8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3.jpeg" /><Relationship Id="rId4" Type="http://schemas.openxmlformats.org/officeDocument/2006/relationships/tags" Target="../tags/tag8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png" /><Relationship Id="rId3" Type="http://schemas.openxmlformats.org/officeDocument/2006/relationships/image" Target="../media/image3.jpeg" /><Relationship Id="rId4" Type="http://schemas.openxmlformats.org/officeDocument/2006/relationships/tags" Target="../tags/tag6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6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3.jpeg" /><Relationship Id="rId4" Type="http://schemas.openxmlformats.org/officeDocument/2006/relationships/tags" Target="../tags/tag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3.jpeg" /><Relationship Id="rId4" Type="http://schemas.openxmlformats.org/officeDocument/2006/relationships/tags" Target="../tags/tag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3.jpeg" /><Relationship Id="rId4" Type="http://schemas.openxmlformats.org/officeDocument/2006/relationships/tags" Target="../tags/tag6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tags" Target="../tags/tag7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7" name="矩形 6"/>
          <p:cNvSpPr/>
          <p:nvPr/>
        </p:nvSpPr>
        <p:spPr>
          <a:xfrm>
            <a:off x="-635" y="1231900"/>
            <a:ext cx="12192635" cy="43942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51miz-E1132580-3C397E94"/>
          <p:cNvPicPr>
            <a:picLocks noChangeAspect="1"/>
          </p:cNvPicPr>
          <p:nvPr/>
        </p:nvPicPr>
        <p:blipFill>
          <a:blip r:embed="rId2"/>
          <a:srcRect t="11936"/>
          <a:stretch>
            <a:fillRect/>
          </a:stretch>
        </p:blipFill>
        <p:spPr>
          <a:xfrm rot="10800000">
            <a:off x="0" y="0"/>
            <a:ext cx="3899535" cy="2575560"/>
          </a:xfrm>
          <a:prstGeom prst="rect">
            <a:avLst/>
          </a:prstGeom>
        </p:spPr>
      </p:pic>
      <p:sp>
        <p:nvSpPr>
          <p:cNvPr id="8" name="文本框 7"/>
          <p:cNvSpPr txBox="1"/>
          <p:nvPr/>
        </p:nvSpPr>
        <p:spPr>
          <a:xfrm>
            <a:off x="788035" y="2575560"/>
            <a:ext cx="9170670" cy="1861185"/>
          </a:xfrm>
          <a:prstGeom prst="rect">
            <a:avLst/>
          </a:prstGeom>
          <a:noFill/>
        </p:spPr>
        <p:txBody>
          <a:bodyPr wrap="square" rtlCol="0">
            <a:spAutoFit/>
          </a:bodyPr>
          <a:lstStyle/>
          <a:p>
            <a:pPr algn="dist"/>
            <a:r>
              <a:rPr lang="zh-CN" altLang="zh-CN" sz="11500">
                <a:solidFill>
                  <a:schemeClr val="tx1">
                    <a:lumMod val="75000"/>
                    <a:lumOff val="25000"/>
                  </a:schemeClr>
                </a:solidFill>
                <a:latin typeface="字魂御守锦书" panose="00000500000000000000" charset="-122"/>
                <a:ea typeface="字魂御守锦书" panose="00000500000000000000" charset="-122"/>
              </a:rPr>
              <a:t>周亚夫军细柳</a:t>
            </a:r>
          </a:p>
        </p:txBody>
      </p:sp>
      <p:pic>
        <p:nvPicPr>
          <p:cNvPr id="9" name="图片 8" descr="51miz-E746423-E46F72E6"/>
          <p:cNvPicPr>
            <a:picLocks noChangeAspect="1"/>
          </p:cNvPicPr>
          <p:nvPr/>
        </p:nvPicPr>
        <p:blipFill>
          <a:blip r:embed="rId3"/>
          <a:stretch>
            <a:fillRect/>
          </a:stretch>
        </p:blipFill>
        <p:spPr>
          <a:xfrm>
            <a:off x="10305415" y="2672080"/>
            <a:ext cx="762000" cy="1901190"/>
          </a:xfrm>
          <a:prstGeom prst="rect">
            <a:avLst/>
          </a:prstGeom>
        </p:spPr>
      </p:pic>
      <p:pic>
        <p:nvPicPr>
          <p:cNvPr id="5" name="图片 4" descr="51miz-E1132580-3C397E94"/>
          <p:cNvPicPr>
            <a:picLocks noChangeAspect="1"/>
          </p:cNvPicPr>
          <p:nvPr/>
        </p:nvPicPr>
        <p:blipFill>
          <a:blip r:embed="rId2"/>
          <a:srcRect t="10127"/>
          <a:stretch>
            <a:fillRect/>
          </a:stretch>
        </p:blipFill>
        <p:spPr>
          <a:xfrm>
            <a:off x="8105775" y="4103370"/>
            <a:ext cx="4086225" cy="2754630"/>
          </a:xfrm>
          <a:prstGeom prst="rect">
            <a:avLst/>
          </a:prstGeom>
        </p:spPr>
      </p:pic>
      <p:sp>
        <p:nvSpPr>
          <p:cNvPr id="10" name="文本框 9"/>
          <p:cNvSpPr txBox="1"/>
          <p:nvPr/>
        </p:nvSpPr>
        <p:spPr>
          <a:xfrm>
            <a:off x="10462895" y="2884805"/>
            <a:ext cx="459740" cy="1463040"/>
          </a:xfrm>
          <a:prstGeom prst="rect">
            <a:avLst/>
          </a:prstGeom>
          <a:noFill/>
        </p:spPr>
        <p:txBody>
          <a:bodyPr vert="eaVert" wrap="none" rtlCol="0">
            <a:spAutoFit/>
          </a:bodyPr>
          <a:lstStyle/>
          <a:p>
            <a:r>
              <a:rPr lang="zh-CN" altLang="en-US">
                <a:solidFill>
                  <a:schemeClr val="bg1"/>
                </a:solidFill>
                <a:latin typeface="华康隶书体W7" panose="03000709000000000000" charset="-122"/>
                <a:ea typeface="华康隶书体W7" panose="03000709000000000000" charset="-122"/>
              </a:rPr>
              <a:t>作者：司马迁</a:t>
            </a: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0" y="1599565"/>
            <a:ext cx="12191365" cy="365823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44475" y="2496820"/>
            <a:ext cx="5318125" cy="1863090"/>
          </a:xfrm>
          <a:prstGeom prst="rect">
            <a:avLst/>
          </a:prstGeom>
          <a:noFill/>
        </p:spPr>
        <p:txBody>
          <a:bodyPr wrap="square" rtlCol="0" anchor="t">
            <a:spAutoFit/>
          </a:bodyPr>
          <a:lstStyle/>
          <a:p>
            <a:pPr algn="ctr">
              <a:lnSpc>
                <a:spcPct val="120000"/>
              </a:lnSpc>
            </a:pPr>
            <a:r>
              <a:rPr lang="zh-CN" altLang="en-US" sz="2400">
                <a:solidFill>
                  <a:schemeClr val="tx1">
                    <a:lumMod val="85000"/>
                    <a:lumOff val="15000"/>
                  </a:schemeClr>
                </a:solidFill>
                <a:latin typeface="华康隶书体W7" panose="03000709000000000000" charset="-122"/>
                <a:ea typeface="华康隶书体W7" panose="03000709000000000000" charset="-122"/>
              </a:rPr>
              <a:t>周亚夫军细柳</a:t>
            </a:r>
          </a:p>
          <a:p>
            <a:pPr algn="ctr">
              <a:lnSpc>
                <a:spcPct val="120000"/>
              </a:lnSpc>
            </a:pPr>
            <a:endParaRPr lang="zh-CN" altLang="en-US">
              <a:solidFill>
                <a:schemeClr val="tx1">
                  <a:lumMod val="85000"/>
                  <a:lumOff val="15000"/>
                </a:schemeClr>
              </a:solidFill>
              <a:latin typeface="华康隶书体W7" panose="03000709000000000000" charset="-122"/>
              <a:ea typeface="华康隶书体W7" panose="03000709000000000000" charset="-122"/>
            </a:endParaRPr>
          </a:p>
          <a:p>
            <a:pPr algn="l">
              <a:lnSpc>
                <a:spcPct val="120000"/>
              </a:lnSpc>
            </a:pPr>
            <a:r>
              <a:rPr lang="zh-CN" altLang="en-US">
                <a:solidFill>
                  <a:schemeClr val="tx1">
                    <a:lumMod val="85000"/>
                    <a:lumOff val="15000"/>
                  </a:schemeClr>
                </a:solidFill>
                <a:latin typeface="华康隶书体W7" panose="03000709000000000000" charset="-122"/>
                <a:ea typeface="华康隶书体W7" panose="03000709000000000000" charset="-122"/>
              </a:rPr>
              <a:t>　　文帝之后六年，匈奴大入边。乃以宗正刘礼为将军，军霸上；祝兹侯徐厉为将军，军棘门；以河内守亚夫为将军，军细柳：以备胡。</a:t>
            </a:r>
          </a:p>
        </p:txBody>
      </p:sp>
      <p:sp>
        <p:nvSpPr>
          <p:cNvPr id="4" name="文本框 3"/>
          <p:cNvSpPr txBox="1"/>
          <p:nvPr/>
        </p:nvSpPr>
        <p:spPr>
          <a:xfrm>
            <a:off x="6337935" y="3161030"/>
            <a:ext cx="5498465" cy="1198880"/>
          </a:xfrm>
          <a:prstGeom prst="rect">
            <a:avLst/>
          </a:prstGeom>
          <a:noFill/>
        </p:spPr>
        <p:txBody>
          <a:bodyPr wrap="square" rtlCol="0" anchor="t">
            <a:spAutoFit/>
          </a:bodyPr>
          <a:lstStyle/>
          <a:p>
            <a:pPr indent="457200" fontAlgn="auto"/>
            <a:r>
              <a:rPr lang="zh-CN" altLang="en-US">
                <a:solidFill>
                  <a:schemeClr val="tx1">
                    <a:lumMod val="85000"/>
                    <a:lumOff val="15000"/>
                  </a:schemeClr>
                </a:solidFill>
                <a:latin typeface="华康隶书体W7" panose="03000709000000000000" charset="-122"/>
                <a:ea typeface="华康隶书体W7" panose="03000709000000000000" charset="-122"/>
              </a:rPr>
              <a:t>汉文帝后元六年，匈奴大规模侵入汉朝边境。于是，朝廷任命宗正官刘礼为将军，驻军在霸上；祝兹侯徐厉为将军，驻军在棘门；委派河内郡太守周亚夫为将军，驻军细柳，以防备胡人侵扰。</a:t>
            </a:r>
          </a:p>
        </p:txBody>
      </p:sp>
      <p:cxnSp>
        <p:nvCxnSpPr>
          <p:cNvPr id="5" name="直接连接符 4"/>
          <p:cNvCxnSpPr/>
          <p:nvPr/>
        </p:nvCxnSpPr>
        <p:spPr>
          <a:xfrm flipH="1">
            <a:off x="6111875" y="1852295"/>
            <a:ext cx="0" cy="3104515"/>
          </a:xfrm>
          <a:prstGeom prst="line">
            <a:avLst/>
          </a:prstGeom>
          <a:ln w="508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352540" y="252317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593840" y="252222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92900" y="2434590"/>
            <a:ext cx="792480" cy="460375"/>
          </a:xfrm>
          <a:prstGeom prst="rect">
            <a:avLst/>
          </a:prstGeom>
          <a:noFill/>
        </p:spPr>
        <p:txBody>
          <a:bodyPr wrap="none" rtlCol="0">
            <a:spAutoFit/>
          </a:bodyPr>
          <a:lstStyle/>
          <a:p>
            <a:r>
              <a:rPr lang="zh-CN" altLang="en-US" sz="2400">
                <a:solidFill>
                  <a:schemeClr val="tx1">
                    <a:lumMod val="75000"/>
                    <a:lumOff val="25000"/>
                  </a:schemeClr>
                </a:solidFill>
                <a:latin typeface="华康隶书体W7" panose="03000709000000000000" charset="-122"/>
                <a:ea typeface="华康隶书体W7" panose="03000709000000000000" charset="-122"/>
              </a:rPr>
              <a:t>译文</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635" y="1085215"/>
            <a:ext cx="12191365" cy="468757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1968" y="1458595"/>
            <a:ext cx="11188065" cy="922020"/>
          </a:xfrm>
          <a:prstGeom prst="rect">
            <a:avLst/>
          </a:prstGeom>
          <a:noFill/>
        </p:spPr>
        <p:txBody>
          <a:bodyPr wrap="square" rtlCol="0" anchor="t">
            <a:spAutoFit/>
          </a:bodyPr>
          <a:lstStyle/>
          <a:p>
            <a:pPr algn="l"/>
            <a:r>
              <a:rPr lang="zh-CN" altLang="en-US">
                <a:solidFill>
                  <a:schemeClr val="tx1">
                    <a:lumMod val="85000"/>
                    <a:lumOff val="15000"/>
                  </a:schemeClr>
                </a:solidFill>
                <a:latin typeface="华康隶书体W7" panose="03000709000000000000" charset="-122"/>
                <a:ea typeface="华康隶书体W7" panose="03000709000000000000" charset="-122"/>
              </a:rPr>
              <a:t>上自劳军。至霸上及棘门军，直驰入，将以下骑送迎。已而之细柳军，军士吏被甲，锐兵刃，彀弓弩，持满。天子先驱至，不得入。先驱曰：“天子且至！”军门都尉曰：“将军令曰：‘军中闻将军令，不闻天子之诏。’”</a:t>
            </a:r>
          </a:p>
        </p:txBody>
      </p:sp>
      <p:cxnSp>
        <p:nvCxnSpPr>
          <p:cNvPr id="3" name="直接连接符 2"/>
          <p:cNvCxnSpPr/>
          <p:nvPr/>
        </p:nvCxnSpPr>
        <p:spPr>
          <a:xfrm>
            <a:off x="533400" y="2507615"/>
            <a:ext cx="11125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2285" y="2815590"/>
            <a:ext cx="11188065" cy="2861310"/>
          </a:xfrm>
          <a:prstGeom prst="rect">
            <a:avLst/>
          </a:prstGeom>
          <a:noFill/>
        </p:spPr>
        <p:txBody>
          <a:bodyPr wrap="square" rtlCol="0" anchor="t">
            <a:spAutoFit/>
          </a:bodyPr>
          <a:lstStyle/>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上：特指皇帝。劳：慰问。军：军营。</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已而：不久。之：到，往。</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被（pī）：通“披”，穿着。</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锐兵刃：这里指刀出鞘。</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彀（gòu）：张开。弩（nǔ）：用机械发箭的弓。</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持满：把弓拉满。</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先驱：先行引导的人员。</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且：将要。</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军门都尉：守卫军营的将官，职位低于将军。</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诏（zhào）：皇帝发布的命令。</a:t>
            </a: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635" y="908685"/>
            <a:ext cx="12191365" cy="504063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3083" y="1235075"/>
            <a:ext cx="11188065" cy="922020"/>
          </a:xfrm>
          <a:prstGeom prst="rect">
            <a:avLst/>
          </a:prstGeom>
          <a:noFill/>
        </p:spPr>
        <p:txBody>
          <a:bodyPr wrap="square" rtlCol="0" anchor="t">
            <a:spAutoFit/>
          </a:bodyPr>
          <a:lstStyle/>
          <a:p>
            <a:pPr algn="l"/>
            <a:r>
              <a:rPr lang="zh-CN" altLang="en-US">
                <a:solidFill>
                  <a:schemeClr val="tx1">
                    <a:lumMod val="85000"/>
                    <a:lumOff val="15000"/>
                  </a:schemeClr>
                </a:solidFill>
                <a:latin typeface="华康隶书体W7" panose="03000709000000000000" charset="-122"/>
                <a:ea typeface="华康隶书体W7" panose="03000709000000000000" charset="-122"/>
              </a:rPr>
              <a:t>居无何，上至，又不得入。于是上乃使使持节诏将军：“吾欲入劳军。”亚夫乃传言开壁门。壁门士吏谓从属车骑曰：“将军约，军中不得驱驰。”于是天子乃按辔徐行。至营，将军亚夫持兵揖曰：“介胄之士不拜，请以军礼见。”天子为动，改容式车。使人称谢：“皇帝敬劳将军。”成礼而去。</a:t>
            </a:r>
          </a:p>
        </p:txBody>
      </p:sp>
      <p:cxnSp>
        <p:nvCxnSpPr>
          <p:cNvPr id="3" name="直接连接符 2"/>
          <p:cNvCxnSpPr/>
          <p:nvPr/>
        </p:nvCxnSpPr>
        <p:spPr>
          <a:xfrm>
            <a:off x="533400" y="2331720"/>
            <a:ext cx="11125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33400" y="2602865"/>
            <a:ext cx="11188065" cy="3138170"/>
          </a:xfrm>
          <a:prstGeom prst="rect">
            <a:avLst/>
          </a:prstGeom>
          <a:noFill/>
        </p:spPr>
        <p:txBody>
          <a:bodyPr wrap="square" rtlCol="0" anchor="t">
            <a:spAutoFit/>
          </a:bodyPr>
          <a:lstStyle/>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居无何：过了不久。居，经过，表示相隔一段时间。无何，不久。</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持节：手持符节。节，符节，皇帝派遣使者或调动军队的凭证。</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壁：营垒。</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车骑：车马。</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驱驰：策马疾驰。</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按辔（pèi）：控制住车马。辔，马缰绳。徐：慢，缓慢。</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持兵揖（yī）：手持兵器行礼。揖，拱手行礼。</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介胄之士不拜：穿戴着盔甲之将不行跪拜礼。介胄，铠甲和头盔，这里用作动词，指披甲戴盔。士，将领。</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为动：被感动。</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改容式车：表情严肃起来，扶着车前横木俯下身子，表示敬意。式，同“轼”。这里用作动词，指扶轼 。</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称谢：向人致意，表示问候。</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15875" y="1181735"/>
            <a:ext cx="12191365" cy="444563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79705" y="2806700"/>
            <a:ext cx="5703570" cy="2306955"/>
          </a:xfrm>
          <a:prstGeom prst="rect">
            <a:avLst/>
          </a:prstGeom>
          <a:noFill/>
        </p:spPr>
        <p:txBody>
          <a:bodyPr wrap="square" rtlCol="0" anchor="t">
            <a:spAutoFit/>
          </a:bodyPr>
          <a:lstStyle/>
          <a:p>
            <a:pPr indent="406400" algn="l" fontAlgn="auto">
              <a:lnSpc>
                <a:spcPct val="100000"/>
              </a:lnSpc>
            </a:pPr>
            <a:r>
              <a:rPr lang="zh-CN" altLang="en-US" sz="1600">
                <a:solidFill>
                  <a:schemeClr val="tx1">
                    <a:lumMod val="85000"/>
                    <a:lumOff val="15000"/>
                  </a:schemeClr>
                </a:solidFill>
                <a:latin typeface="华康隶书体W7" panose="03000709000000000000" charset="-122"/>
                <a:ea typeface="华康隶书体W7" panose="03000709000000000000" charset="-122"/>
                <a:sym typeface="+mn-ea"/>
              </a:rPr>
              <a:t>上自劳军。至霸上及棘门军，直驰入，将以下骑送迎。已而之细柳军，军士吏被甲，锐兵刃，彀弓弩，持满。天子先驱至，不得入。先驱曰：“天子且至！”军门都尉曰：“将军令曰：‘军中闻将军令，不闻天子之诏。’”居无何，上至，又不得入。于是上乃使使持节诏将军：“吾欲入劳军。”亚夫乃传言开壁门。壁门士吏谓从属车骑曰：“将军约，军中不得驱驰。”于是天子乃按辔徐行。至营，将军亚夫持兵揖曰：“介胄之士不拜，请以军礼见。”天子为动，改容式车。使人称谢：“皇帝敬劳将军。”成礼而去。</a:t>
            </a:r>
          </a:p>
        </p:txBody>
      </p:sp>
      <p:sp>
        <p:nvSpPr>
          <p:cNvPr id="4" name="文本框 3"/>
          <p:cNvSpPr txBox="1"/>
          <p:nvPr/>
        </p:nvSpPr>
        <p:spPr>
          <a:xfrm>
            <a:off x="6428740" y="2221865"/>
            <a:ext cx="5498465" cy="2891790"/>
          </a:xfrm>
          <a:prstGeom prst="rect">
            <a:avLst/>
          </a:prstGeom>
          <a:noFill/>
        </p:spPr>
        <p:txBody>
          <a:bodyPr wrap="square" rtlCol="0" anchor="t">
            <a:spAutoFit/>
          </a:bodyPr>
          <a:lstStyle/>
          <a:p>
            <a:pPr indent="355600" fontAlgn="auto"/>
            <a:r>
              <a:rPr lang="zh-CN" altLang="en-US" sz="1400">
                <a:solidFill>
                  <a:schemeClr val="tx1">
                    <a:lumMod val="85000"/>
                    <a:lumOff val="15000"/>
                  </a:schemeClr>
                </a:solidFill>
                <a:latin typeface="华康隶书体W7" panose="03000709000000000000" charset="-122"/>
                <a:ea typeface="华康隶书体W7" panose="03000709000000000000" charset="-122"/>
              </a:rPr>
              <a:t>文帝亲自去慰劳军队。到了霸上和棘门的军营，直接奔驰进入，从将军到下属军官都骑马迎进送出。不久文帝到达细柳军营，军中的将士都披挂铠甲，手拿锐利的兵器，张开弓弩，拉满弓弦。天子的先导跑到军营，不能进入。先导说：“天子就快到了！”把守军门的都尉说：“将军命令说‘军中只听将军的命令，不听天子的诏令’。”过了不久，文帝到达，又不能进入。于是文帝就派使臣持符节诏令将军说：“我要进营慰劳军队。”周亚夫这才传令打开军营大门。守卫营门的军官对文帝的随从车骑人员说：“将军有规定，军营中不准车马奔跑。”于是天子就拉紧缰绳缓慢行进。到了军营中心，将军周亚夫手拿武器拱手说：“穿铠甲、戴头盔的将士不能跪拜，请允许我用军礼参见皇上。”天子深受感动，面容变得庄重，靠在车前横木上向官兵致敬。派人向周亚夫致意说 ：“皇帝敬重地慰劳将军。”慰劳礼仪结束后离去。</a:t>
            </a:r>
          </a:p>
        </p:txBody>
      </p:sp>
      <p:cxnSp>
        <p:nvCxnSpPr>
          <p:cNvPr id="5" name="直接连接符 4"/>
          <p:cNvCxnSpPr/>
          <p:nvPr/>
        </p:nvCxnSpPr>
        <p:spPr>
          <a:xfrm flipH="1">
            <a:off x="6096000" y="1611630"/>
            <a:ext cx="0" cy="3635375"/>
          </a:xfrm>
          <a:prstGeom prst="line">
            <a:avLst/>
          </a:prstGeom>
          <a:ln w="508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428740" y="1665288"/>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70040" y="1664335"/>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769100" y="1576705"/>
            <a:ext cx="792480" cy="460375"/>
          </a:xfrm>
          <a:prstGeom prst="rect">
            <a:avLst/>
          </a:prstGeom>
          <a:noFill/>
        </p:spPr>
        <p:txBody>
          <a:bodyPr wrap="none" rtlCol="0">
            <a:spAutoFit/>
          </a:bodyPr>
          <a:lstStyle/>
          <a:p>
            <a:r>
              <a:rPr lang="zh-CN" altLang="en-US" sz="2400">
                <a:solidFill>
                  <a:schemeClr val="tx1">
                    <a:lumMod val="75000"/>
                    <a:lumOff val="25000"/>
                  </a:schemeClr>
                </a:solidFill>
                <a:latin typeface="华康隶书体W7" panose="03000709000000000000" charset="-122"/>
                <a:ea typeface="华康隶书体W7" panose="03000709000000000000" charset="-122"/>
              </a:rPr>
              <a:t>译文</a:t>
            </a:r>
          </a:p>
        </p:txBody>
      </p:sp>
      <p:sp>
        <p:nvSpPr>
          <p:cNvPr id="3" name="矩形 2"/>
          <p:cNvSpPr/>
          <p:nvPr/>
        </p:nvSpPr>
        <p:spPr>
          <a:xfrm>
            <a:off x="179705" y="1665288"/>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1005" y="1664335"/>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0065" y="1576705"/>
            <a:ext cx="792480" cy="460375"/>
          </a:xfrm>
          <a:prstGeom prst="rect">
            <a:avLst/>
          </a:prstGeom>
          <a:noFill/>
        </p:spPr>
        <p:txBody>
          <a:bodyPr wrap="none" rtlCol="0">
            <a:spAutoFit/>
          </a:bodyPr>
          <a:lstStyle/>
          <a:p>
            <a:r>
              <a:rPr lang="zh-CN" altLang="en-US" sz="2400">
                <a:solidFill>
                  <a:schemeClr val="tx1">
                    <a:lumMod val="75000"/>
                    <a:lumOff val="25000"/>
                  </a:schemeClr>
                </a:solidFill>
                <a:latin typeface="华康隶书体W7" panose="03000709000000000000" charset="-122"/>
                <a:ea typeface="华康隶书体W7" panose="03000709000000000000" charset="-122"/>
              </a:rPr>
              <a:t>原文</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635" y="1398270"/>
            <a:ext cx="12191365" cy="408876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2285" y="2015490"/>
            <a:ext cx="11188065" cy="645160"/>
          </a:xfrm>
          <a:prstGeom prst="rect">
            <a:avLst/>
          </a:prstGeom>
          <a:noFill/>
        </p:spPr>
        <p:txBody>
          <a:bodyPr wrap="square" rtlCol="0" anchor="t">
            <a:spAutoFit/>
          </a:bodyPr>
          <a:lstStyle/>
          <a:p>
            <a:pPr indent="457200" algn="l" fontAlgn="auto"/>
            <a:r>
              <a:rPr lang="zh-CN" altLang="en-US">
                <a:solidFill>
                  <a:schemeClr val="tx1">
                    <a:lumMod val="85000"/>
                    <a:lumOff val="15000"/>
                  </a:schemeClr>
                </a:solidFill>
                <a:latin typeface="华康隶书体W7" panose="03000709000000000000" charset="-122"/>
                <a:ea typeface="华康隶书体W7" panose="03000709000000000000" charset="-122"/>
              </a:rPr>
              <a:t>既出军门，群臣皆惊。文帝曰：“嗟乎，此真将军矣！曩者霸上、棘门军，若儿戏耳，其将固可袭而虏也。至于亚夫，可得而犯邪！”称善者久之。</a:t>
            </a:r>
          </a:p>
        </p:txBody>
      </p:sp>
      <p:cxnSp>
        <p:nvCxnSpPr>
          <p:cNvPr id="3" name="直接连接符 2"/>
          <p:cNvCxnSpPr/>
          <p:nvPr/>
        </p:nvCxnSpPr>
        <p:spPr>
          <a:xfrm>
            <a:off x="502285" y="2919730"/>
            <a:ext cx="11125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2285" y="3352165"/>
            <a:ext cx="11188065" cy="1753235"/>
          </a:xfrm>
          <a:prstGeom prst="rect">
            <a:avLst/>
          </a:prstGeom>
          <a:noFill/>
        </p:spPr>
        <p:txBody>
          <a:bodyPr wrap="square" rtlCol="0" anchor="t">
            <a:spAutoFit/>
          </a:bodyPr>
          <a:lstStyle/>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既：已经。</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嗟乎：叹词，表示慨叹。</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曩（nǎng）：先前。</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固：必，一定。</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邪（yé）：语气词，表示反问。</a:t>
            </a:r>
          </a:p>
          <a:p>
            <a:pPr marL="285750" indent="-285750">
              <a:lnSpc>
                <a:spcPct val="100000"/>
              </a:lnSpc>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之：助词。在句中只起调节音节的作用，无实义。</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635" y="1754505"/>
            <a:ext cx="12191365" cy="334899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64465" y="3379470"/>
            <a:ext cx="5703570" cy="922020"/>
          </a:xfrm>
          <a:prstGeom prst="rect">
            <a:avLst/>
          </a:prstGeom>
          <a:noFill/>
        </p:spPr>
        <p:txBody>
          <a:bodyPr wrap="square" rtlCol="0" anchor="t">
            <a:spAutoFit/>
          </a:bodyPr>
          <a:lstStyle/>
          <a:p>
            <a:pPr indent="457200" algn="l" fontAlgn="auto"/>
            <a:r>
              <a:rPr lang="zh-CN" altLang="en-US">
                <a:solidFill>
                  <a:schemeClr val="tx1">
                    <a:lumMod val="85000"/>
                    <a:lumOff val="15000"/>
                  </a:schemeClr>
                </a:solidFill>
                <a:latin typeface="华康隶书体W7" panose="03000709000000000000" charset="-122"/>
                <a:ea typeface="华康隶书体W7" panose="03000709000000000000" charset="-122"/>
                <a:sym typeface="+mn-ea"/>
              </a:rPr>
              <a:t>既出军门，群臣皆惊。文帝曰：“嗟乎，此真将军矣！曩者霸上、棘门军，若儿戏耳，其将固可袭而虏也。至于亚夫，可得而犯邪！”称善者久之。</a:t>
            </a:r>
          </a:p>
        </p:txBody>
      </p:sp>
      <p:sp>
        <p:nvSpPr>
          <p:cNvPr id="4" name="文本框 3"/>
          <p:cNvSpPr txBox="1"/>
          <p:nvPr/>
        </p:nvSpPr>
        <p:spPr>
          <a:xfrm>
            <a:off x="6413500" y="3317875"/>
            <a:ext cx="5498465" cy="1476375"/>
          </a:xfrm>
          <a:prstGeom prst="rect">
            <a:avLst/>
          </a:prstGeom>
          <a:noFill/>
        </p:spPr>
        <p:txBody>
          <a:bodyPr wrap="square" rtlCol="0" anchor="t">
            <a:spAutoFit/>
          </a:bodyPr>
          <a:lstStyle/>
          <a:p>
            <a:pPr indent="457200" fontAlgn="auto"/>
            <a:r>
              <a:rPr lang="zh-CN" altLang="en-US">
                <a:solidFill>
                  <a:schemeClr val="tx1">
                    <a:lumMod val="85000"/>
                    <a:lumOff val="15000"/>
                  </a:schemeClr>
                </a:solidFill>
                <a:latin typeface="华康隶书体W7" panose="03000709000000000000" charset="-122"/>
                <a:ea typeface="华康隶书体W7" panose="03000709000000000000" charset="-122"/>
              </a:rPr>
              <a:t>出了细柳营军门，群臣都很惊讶。文帝说：“啊，这オ是真正的将军呀！以前在霸上、棘门军营看到的，简直像儿戏，他们的将军本来可能遭受袭击而被俘虏；至于周亚夫，怎么可能冒犯他呢！”称赞了周亚夫很久。</a:t>
            </a:r>
          </a:p>
        </p:txBody>
      </p:sp>
      <p:cxnSp>
        <p:nvCxnSpPr>
          <p:cNvPr id="5" name="直接连接符 4"/>
          <p:cNvCxnSpPr/>
          <p:nvPr/>
        </p:nvCxnSpPr>
        <p:spPr>
          <a:xfrm flipH="1">
            <a:off x="6080760" y="2184400"/>
            <a:ext cx="0" cy="2509520"/>
          </a:xfrm>
          <a:prstGeom prst="line">
            <a:avLst/>
          </a:prstGeom>
          <a:ln w="508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413500" y="2238058"/>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654800" y="2237105"/>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753860" y="2149475"/>
            <a:ext cx="792480" cy="460375"/>
          </a:xfrm>
          <a:prstGeom prst="rect">
            <a:avLst/>
          </a:prstGeom>
          <a:noFill/>
        </p:spPr>
        <p:txBody>
          <a:bodyPr wrap="none" rtlCol="0">
            <a:spAutoFit/>
          </a:bodyPr>
          <a:lstStyle/>
          <a:p>
            <a:r>
              <a:rPr lang="zh-CN" altLang="en-US" sz="2400">
                <a:solidFill>
                  <a:schemeClr val="tx1">
                    <a:lumMod val="75000"/>
                    <a:lumOff val="25000"/>
                  </a:schemeClr>
                </a:solidFill>
                <a:latin typeface="华康隶书体W7" panose="03000709000000000000" charset="-122"/>
                <a:ea typeface="华康隶书体W7" panose="03000709000000000000" charset="-122"/>
              </a:rPr>
              <a:t>译文</a:t>
            </a:r>
          </a:p>
        </p:txBody>
      </p:sp>
      <p:sp>
        <p:nvSpPr>
          <p:cNvPr id="3" name="矩形 2"/>
          <p:cNvSpPr/>
          <p:nvPr/>
        </p:nvSpPr>
        <p:spPr>
          <a:xfrm>
            <a:off x="164465" y="2238058"/>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05765" y="2237105"/>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4825" y="2149475"/>
            <a:ext cx="792480" cy="460375"/>
          </a:xfrm>
          <a:prstGeom prst="rect">
            <a:avLst/>
          </a:prstGeom>
          <a:noFill/>
        </p:spPr>
        <p:txBody>
          <a:bodyPr wrap="none" rtlCol="0">
            <a:spAutoFit/>
          </a:bodyPr>
          <a:lstStyle/>
          <a:p>
            <a:r>
              <a:rPr lang="zh-CN" altLang="en-US" sz="2400">
                <a:solidFill>
                  <a:schemeClr val="tx1">
                    <a:lumMod val="75000"/>
                    <a:lumOff val="25000"/>
                  </a:schemeClr>
                </a:solidFill>
                <a:latin typeface="华康隶书体W7" panose="03000709000000000000" charset="-122"/>
                <a:ea typeface="华康隶书体W7" panose="03000709000000000000" charset="-122"/>
              </a:rPr>
              <a:t>原文</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0" y="898525"/>
            <a:ext cx="12191365" cy="506031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5730" y="133826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7030" y="133731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66090" y="1249680"/>
            <a:ext cx="4754880" cy="460375"/>
          </a:xfrm>
          <a:prstGeom prst="rect">
            <a:avLst/>
          </a:prstGeom>
          <a:noFill/>
        </p:spPr>
        <p:txBody>
          <a:bodyPr wrap="none" rtlCol="0">
            <a:spAutoFit/>
          </a:bodyPr>
          <a:lstStyle/>
          <a:p>
            <a:pPr algn="l"/>
            <a:r>
              <a:rPr lang="zh-CN" altLang="en-US" sz="2400">
                <a:solidFill>
                  <a:schemeClr val="tx1">
                    <a:lumMod val="85000"/>
                    <a:lumOff val="15000"/>
                  </a:schemeClr>
                </a:solidFill>
                <a:latin typeface="华康隶书体W7" panose="03000709000000000000" charset="-122"/>
                <a:ea typeface="华康隶书体W7" panose="03000709000000000000" charset="-122"/>
                <a:sym typeface="+mn-ea"/>
              </a:rPr>
              <a:t>这篇课文三个段落的大意是什么？</a:t>
            </a:r>
          </a:p>
        </p:txBody>
      </p:sp>
      <p:grpSp>
        <p:nvGrpSpPr>
          <p:cNvPr id="17" name="组合 16"/>
          <p:cNvGrpSpPr/>
          <p:nvPr/>
        </p:nvGrpSpPr>
        <p:grpSpPr>
          <a:xfrm>
            <a:off x="946150" y="2755265"/>
            <a:ext cx="2419350" cy="2419350"/>
            <a:chOff x="1161" y="4579"/>
            <a:chExt cx="3810" cy="3810"/>
          </a:xfrm>
        </p:grpSpPr>
        <p:sp useBgFill="1">
          <p:nvSpPr>
            <p:cNvPr id="6" name="矩形 5"/>
            <p:cNvSpPr/>
            <p:nvPr/>
          </p:nvSpPr>
          <p:spPr>
            <a:xfrm>
              <a:off x="1161" y="4579"/>
              <a:ext cx="3810" cy="3810"/>
            </a:xfrm>
            <a:prstGeom prst="rect">
              <a:avLst/>
            </a:prstGeom>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640000">
              <a:off x="1161" y="4579"/>
              <a:ext cx="3810" cy="381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4886325" y="2755265"/>
            <a:ext cx="2419350" cy="2419350"/>
            <a:chOff x="7462" y="4579"/>
            <a:chExt cx="3810" cy="3810"/>
          </a:xfrm>
        </p:grpSpPr>
        <p:sp useBgFill="1">
          <p:nvSpPr>
            <p:cNvPr id="7" name="矩形 6"/>
            <p:cNvSpPr/>
            <p:nvPr/>
          </p:nvSpPr>
          <p:spPr>
            <a:xfrm>
              <a:off x="7462" y="4579"/>
              <a:ext cx="3810" cy="3810"/>
            </a:xfrm>
            <a:prstGeom prst="rect">
              <a:avLst/>
            </a:prstGeom>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640000">
              <a:off x="7462" y="4579"/>
              <a:ext cx="3810" cy="381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8826500" y="2755265"/>
            <a:ext cx="2419350" cy="2419350"/>
            <a:chOff x="13571" y="4579"/>
            <a:chExt cx="3810" cy="3810"/>
          </a:xfrm>
        </p:grpSpPr>
        <p:sp useBgFill="1">
          <p:nvSpPr>
            <p:cNvPr id="10" name="矩形 9"/>
            <p:cNvSpPr/>
            <p:nvPr/>
          </p:nvSpPr>
          <p:spPr>
            <a:xfrm>
              <a:off x="13571" y="4579"/>
              <a:ext cx="3810" cy="3810"/>
            </a:xfrm>
            <a:prstGeom prst="rect">
              <a:avLst/>
            </a:prstGeom>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640000">
              <a:off x="13571" y="4579"/>
              <a:ext cx="3810" cy="381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812800" y="3288665"/>
            <a:ext cx="2686685" cy="1198880"/>
          </a:xfrm>
          <a:prstGeom prst="rect">
            <a:avLst/>
          </a:prstGeom>
          <a:noFill/>
        </p:spPr>
        <p:txBody>
          <a:bodyPr wrap="square" rtlCol="0" anchor="t">
            <a:spAutoFit/>
          </a:bodyPr>
          <a:lstStyle/>
          <a:p>
            <a:pPr algn="ct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第</a:t>
            </a: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1</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段</a:t>
            </a:r>
          </a:p>
          <a:p>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简要交代了边境的紧张形势和刘、徐、周三军的驻地；</a:t>
            </a:r>
          </a:p>
        </p:txBody>
      </p:sp>
      <p:sp>
        <p:nvSpPr>
          <p:cNvPr id="19" name="文本框 18"/>
          <p:cNvSpPr txBox="1"/>
          <p:nvPr/>
        </p:nvSpPr>
        <p:spPr>
          <a:xfrm>
            <a:off x="4752975" y="3427095"/>
            <a:ext cx="2686685" cy="922020"/>
          </a:xfrm>
          <a:prstGeom prst="rect">
            <a:avLst/>
          </a:prstGeom>
          <a:noFill/>
        </p:spPr>
        <p:txBody>
          <a:bodyPr wrap="square" rtlCol="0" anchor="t">
            <a:spAutoFit/>
          </a:bodyPr>
          <a:lstStyle/>
          <a:p>
            <a:pPr algn="ct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第</a:t>
            </a: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2</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段</a:t>
            </a:r>
          </a:p>
          <a:p>
            <a:pPr algn="ct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写细柳营军礼严谨，一丝不苟；</a:t>
            </a:r>
          </a:p>
        </p:txBody>
      </p:sp>
      <p:sp>
        <p:nvSpPr>
          <p:cNvPr id="20" name="文本框 19"/>
          <p:cNvSpPr txBox="1"/>
          <p:nvPr/>
        </p:nvSpPr>
        <p:spPr>
          <a:xfrm>
            <a:off x="8692515" y="3427095"/>
            <a:ext cx="2686685" cy="922020"/>
          </a:xfrm>
          <a:prstGeom prst="rect">
            <a:avLst/>
          </a:prstGeom>
          <a:noFill/>
        </p:spPr>
        <p:txBody>
          <a:bodyPr wrap="square" rtlCol="0" anchor="t">
            <a:spAutoFit/>
          </a:bodyPr>
          <a:lstStyle/>
          <a:p>
            <a:pPr algn="ct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第</a:t>
            </a: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3</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段</a:t>
            </a:r>
          </a:p>
          <a:p>
            <a:pPr algn="ct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写汉文帝深明大义，赞叹周亚夫治军严格。</a:t>
            </a: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11" name="矩形 10"/>
          <p:cNvSpPr/>
          <p:nvPr/>
        </p:nvSpPr>
        <p:spPr>
          <a:xfrm>
            <a:off x="635" y="1957070"/>
            <a:ext cx="12191365" cy="361315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917180" y="-90170"/>
            <a:ext cx="4272915" cy="5660390"/>
          </a:xfrm>
          <a:prstGeom prst="rect">
            <a:avLst/>
          </a:prstGeom>
          <a:blipFill rotWithShape="1">
            <a:blip r:embed="rId2">
              <a:alphaModFix amt="1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0350" y="2358708"/>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1650" y="2357755"/>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0710" y="2270125"/>
            <a:ext cx="8183880" cy="460375"/>
          </a:xfrm>
          <a:prstGeom prst="rect">
            <a:avLst/>
          </a:prstGeom>
          <a:noFill/>
        </p:spPr>
        <p:txBody>
          <a:bodyPr wrap="none" rtlCol="0">
            <a:spAutoFit/>
          </a:bodyPr>
          <a:lstStyle/>
          <a:p>
            <a:pPr algn="l"/>
            <a:r>
              <a:rPr lang="zh-CN" altLang="en-US" sz="24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在对话描写中有哪些语句表现了周亚夫是“真将军”？</a:t>
            </a:r>
          </a:p>
        </p:txBody>
      </p:sp>
      <p:pic>
        <p:nvPicPr>
          <p:cNvPr id="2" name="图片 1" descr="C:/DOCUME~1/ADMINI~1/LOCALS~1/Temp/kaimatting/20200925074558/output_aiMatting_20200925074615.pngoutput_aiMatting_20200925074615"/>
          <p:cNvPicPr>
            <a:picLocks noChangeAspect="1"/>
          </p:cNvPicPr>
          <p:nvPr/>
        </p:nvPicPr>
        <p:blipFill>
          <a:blip r:embed="rId3">
            <a:clrChange>
              <a:clrFrom>
                <a:srgbClr val="FBFFFF">
                  <a:alpha val="100000"/>
                </a:srgbClr>
              </a:clrFrom>
              <a:clrTo>
                <a:srgbClr val="FBFFFF">
                  <a:alpha val="100000"/>
                  <a:alpha val="0"/>
                </a:srgbClr>
              </a:clrTo>
            </a:clrChange>
          </a:blip>
          <a:stretch>
            <a:fillRect/>
          </a:stretch>
        </p:blipFill>
        <p:spPr>
          <a:xfrm>
            <a:off x="8308340" y="1107440"/>
            <a:ext cx="3491230" cy="4462780"/>
          </a:xfrm>
          <a:prstGeom prst="rect">
            <a:avLst/>
          </a:prstGeom>
          <a:effectLst>
            <a:outerShdw blurRad="63500" algn="ctr" rotWithShape="0">
              <a:schemeClr val="bg1">
                <a:alpha val="100000"/>
              </a:schemeClr>
            </a:outerShdw>
          </a:effectLst>
        </p:spPr>
      </p:pic>
      <p:sp>
        <p:nvSpPr>
          <p:cNvPr id="9" name="文本框 8"/>
          <p:cNvSpPr txBox="1"/>
          <p:nvPr/>
        </p:nvSpPr>
        <p:spPr>
          <a:xfrm>
            <a:off x="600710" y="3373755"/>
            <a:ext cx="7025005" cy="398780"/>
          </a:xfrm>
          <a:prstGeom prst="rect">
            <a:avLst/>
          </a:prstGeom>
          <a:noFill/>
        </p:spPr>
        <p:txBody>
          <a:bodyPr wrap="none" rtlCol="0" anchor="t">
            <a:spAutoFit/>
          </a:bodyPr>
          <a:lstStyle/>
          <a:p>
            <a:pPr marL="342900" indent="-342900">
              <a:buFont typeface="Arial" panose="020b0604020202020204" pitchFamily="34" charset="0"/>
              <a:buChar char="•"/>
            </a:pPr>
            <a:r>
              <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“将军令曰：‘军中闻将军令，不闻天子之诏。’”</a:t>
            </a:r>
          </a:p>
        </p:txBody>
      </p:sp>
      <p:sp>
        <p:nvSpPr>
          <p:cNvPr id="21" name="文本框 20"/>
          <p:cNvSpPr txBox="1"/>
          <p:nvPr/>
        </p:nvSpPr>
        <p:spPr>
          <a:xfrm>
            <a:off x="600710" y="3997325"/>
            <a:ext cx="3068955" cy="398780"/>
          </a:xfrm>
          <a:prstGeom prst="rect">
            <a:avLst/>
          </a:prstGeom>
          <a:noFill/>
        </p:spPr>
        <p:txBody>
          <a:bodyPr wrap="none" rtlCol="0" anchor="t">
            <a:spAutoFit/>
          </a:bodyPr>
          <a:lstStyle/>
          <a:p>
            <a:pPr marL="342900" indent="-342900">
              <a:buFont typeface="Arial" panose="020b0604020202020204" pitchFamily="34" charset="0"/>
              <a:buChar char="•"/>
            </a:pPr>
            <a:r>
              <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“军中不得驱驰。”</a:t>
            </a:r>
          </a:p>
        </p:txBody>
      </p:sp>
      <p:sp>
        <p:nvSpPr>
          <p:cNvPr id="22" name="文本框 21"/>
          <p:cNvSpPr txBox="1"/>
          <p:nvPr/>
        </p:nvSpPr>
        <p:spPr>
          <a:xfrm>
            <a:off x="600710" y="4620895"/>
            <a:ext cx="4764405" cy="398780"/>
          </a:xfrm>
          <a:prstGeom prst="rect">
            <a:avLst/>
          </a:prstGeom>
          <a:noFill/>
        </p:spPr>
        <p:txBody>
          <a:bodyPr wrap="none" rtlCol="0" anchor="t">
            <a:spAutoFit/>
          </a:bodyPr>
          <a:lstStyle/>
          <a:p>
            <a:pPr marL="342900" indent="-342900">
              <a:buFont typeface="Arial" panose="020b0604020202020204" pitchFamily="34" charset="0"/>
              <a:buChar char="•"/>
            </a:pPr>
            <a:r>
              <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“介胄之士不拜，请以军礼见。”</a:t>
            </a:r>
          </a:p>
        </p:txBody>
      </p:sp>
    </p:spTree>
    <p:custDataLst>
      <p:tags r:id="rId5"/>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0" y="1617345"/>
            <a:ext cx="12191365" cy="100393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59715" y="1977708"/>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1015" y="1976755"/>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00075" y="1889125"/>
            <a:ext cx="8183880" cy="460375"/>
          </a:xfrm>
          <a:prstGeom prst="rect">
            <a:avLst/>
          </a:prstGeom>
          <a:noFill/>
        </p:spPr>
        <p:txBody>
          <a:bodyPr wrap="none" rtlCol="0">
            <a:spAutoFit/>
          </a:bodyPr>
          <a:lstStyle/>
          <a:p>
            <a:pPr algn="l"/>
            <a:r>
              <a:rPr lang="zh-CN" altLang="en-US" sz="24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在叙述描写中有哪些语句表现了周亚夫是“真将军”？</a:t>
            </a:r>
          </a:p>
        </p:txBody>
      </p:sp>
      <p:sp>
        <p:nvSpPr>
          <p:cNvPr id="6" name="矩形 5"/>
          <p:cNvSpPr/>
          <p:nvPr/>
        </p:nvSpPr>
        <p:spPr>
          <a:xfrm>
            <a:off x="0" y="3548380"/>
            <a:ext cx="2952115" cy="19812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华康隶书体W7" panose="03000709000000000000" charset="-122"/>
              <a:ea typeface="华康隶书体W7" panose="03000709000000000000" charset="-122"/>
            </a:endParaRPr>
          </a:p>
        </p:txBody>
      </p:sp>
      <p:sp>
        <p:nvSpPr>
          <p:cNvPr id="7" name="矩形 6"/>
          <p:cNvSpPr/>
          <p:nvPr/>
        </p:nvSpPr>
        <p:spPr>
          <a:xfrm>
            <a:off x="3079750" y="3548380"/>
            <a:ext cx="2952115" cy="19812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华康隶书体W7" panose="03000709000000000000" charset="-122"/>
              <a:ea typeface="华康隶书体W7" panose="03000709000000000000" charset="-122"/>
            </a:endParaRPr>
          </a:p>
        </p:txBody>
      </p:sp>
      <p:sp>
        <p:nvSpPr>
          <p:cNvPr id="10" name="矩形 9"/>
          <p:cNvSpPr/>
          <p:nvPr/>
        </p:nvSpPr>
        <p:spPr>
          <a:xfrm>
            <a:off x="6159500" y="3548380"/>
            <a:ext cx="2952115" cy="19812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华康隶书体W7" panose="03000709000000000000" charset="-122"/>
              <a:ea typeface="华康隶书体W7" panose="03000709000000000000" charset="-122"/>
            </a:endParaRPr>
          </a:p>
        </p:txBody>
      </p:sp>
      <p:sp>
        <p:nvSpPr>
          <p:cNvPr id="12" name="矩形 11"/>
          <p:cNvSpPr/>
          <p:nvPr/>
        </p:nvSpPr>
        <p:spPr>
          <a:xfrm>
            <a:off x="9239250" y="3548380"/>
            <a:ext cx="2952115" cy="19812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华康隶书体W7" panose="03000709000000000000" charset="-122"/>
              <a:ea typeface="华康隶书体W7" panose="03000709000000000000" charset="-122"/>
            </a:endParaRPr>
          </a:p>
        </p:txBody>
      </p:sp>
      <p:sp>
        <p:nvSpPr>
          <p:cNvPr id="13" name="文本框 12"/>
          <p:cNvSpPr txBox="1"/>
          <p:nvPr/>
        </p:nvSpPr>
        <p:spPr>
          <a:xfrm>
            <a:off x="111760" y="4216400"/>
            <a:ext cx="2728595" cy="645160"/>
          </a:xfrm>
          <a:prstGeom prst="rect">
            <a:avLst/>
          </a:prstGeom>
          <a:noFill/>
        </p:spPr>
        <p:txBody>
          <a:bodyPr wrap="square" rtlCol="0" anchor="t">
            <a:spAutoFit/>
          </a:bodyPr>
          <a:lstStyle/>
          <a:p>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“军士吏被甲，锐兵刃，豰弓弩，持满。”</a:t>
            </a:r>
          </a:p>
        </p:txBody>
      </p:sp>
      <p:sp>
        <p:nvSpPr>
          <p:cNvPr id="14" name="文本框 13"/>
          <p:cNvSpPr txBox="1"/>
          <p:nvPr/>
        </p:nvSpPr>
        <p:spPr>
          <a:xfrm>
            <a:off x="3191510" y="4354830"/>
            <a:ext cx="2728595" cy="368300"/>
          </a:xfrm>
          <a:prstGeom prst="rect">
            <a:avLst/>
          </a:prstGeom>
          <a:noFill/>
        </p:spPr>
        <p:txBody>
          <a:bodyPr wrap="square" rtlCol="0" anchor="t">
            <a:spAutoFit/>
          </a:bodyPr>
          <a:lstStyle/>
          <a:p>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“上至，又不得入。”</a:t>
            </a:r>
          </a:p>
        </p:txBody>
      </p:sp>
      <p:sp>
        <p:nvSpPr>
          <p:cNvPr id="15" name="文本框 14"/>
          <p:cNvSpPr txBox="1"/>
          <p:nvPr/>
        </p:nvSpPr>
        <p:spPr>
          <a:xfrm>
            <a:off x="6271260" y="4216400"/>
            <a:ext cx="2728595" cy="645160"/>
          </a:xfrm>
          <a:prstGeom prst="rect">
            <a:avLst/>
          </a:prstGeom>
          <a:noFill/>
        </p:spPr>
        <p:txBody>
          <a:bodyPr wrap="square" rtlCol="0" anchor="t">
            <a:spAutoFit/>
          </a:bodyPr>
          <a:lstStyle/>
          <a:p>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“于是天子乃按辔徐行。”</a:t>
            </a:r>
          </a:p>
        </p:txBody>
      </p:sp>
      <p:sp>
        <p:nvSpPr>
          <p:cNvPr id="16" name="文本框 15"/>
          <p:cNvSpPr txBox="1"/>
          <p:nvPr/>
        </p:nvSpPr>
        <p:spPr>
          <a:xfrm>
            <a:off x="9239250" y="4216400"/>
            <a:ext cx="2952115" cy="645160"/>
          </a:xfrm>
          <a:prstGeom prst="rect">
            <a:avLst/>
          </a:prstGeom>
          <a:noFill/>
        </p:spPr>
        <p:txBody>
          <a:bodyPr wrap="square" rtlCol="0" anchor="t">
            <a:spAutoFit/>
          </a:bodyPr>
          <a:lstStyle/>
          <a:p>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“天子为动，改容式车。”</a:t>
            </a: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635" y="1860550"/>
            <a:ext cx="12191365" cy="31369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5100" y="227298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6400" y="227203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82600" y="2215515"/>
            <a:ext cx="10355580" cy="398780"/>
          </a:xfrm>
          <a:prstGeom prst="rect">
            <a:avLst/>
          </a:prstGeom>
          <a:noFill/>
        </p:spPr>
        <p:txBody>
          <a:bodyPr wrap="none" rtlCol="0">
            <a:spAutoFit/>
          </a:bodyPr>
          <a:lstStyle/>
          <a:p>
            <a:pPr algn="l"/>
            <a:r>
              <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在对周亚夫的下属与皇帝的随从的描写中有哪些语句表现了周亚夫是“真将军”？</a:t>
            </a:r>
          </a:p>
        </p:txBody>
      </p:sp>
      <p:sp>
        <p:nvSpPr>
          <p:cNvPr id="18" name="文本框 17"/>
          <p:cNvSpPr txBox="1"/>
          <p:nvPr/>
        </p:nvSpPr>
        <p:spPr>
          <a:xfrm>
            <a:off x="482600" y="3140075"/>
            <a:ext cx="2707005" cy="368300"/>
          </a:xfrm>
          <a:prstGeom prst="rect">
            <a:avLst/>
          </a:prstGeom>
          <a:solidFill>
            <a:schemeClr val="tx1">
              <a:lumMod val="85000"/>
              <a:lumOff val="15000"/>
            </a:schemeClr>
          </a:solidFill>
        </p:spPr>
        <p:txBody>
          <a:bodyPr wrap="none" rtlCol="0" anchor="t">
            <a:spAutoFit/>
          </a:bodyPr>
          <a:lstStyle/>
          <a:p>
            <a:r>
              <a:rPr lang="zh-CN" altLang="en-US" spc="225">
                <a:solidFill>
                  <a:schemeClr val="bg1"/>
                </a:solidFill>
                <a:effectLst/>
                <a:latin typeface="华康隶书体W7" panose="03000709000000000000" charset="-122"/>
                <a:ea typeface="华康隶书体W7" panose="03000709000000000000" charset="-122"/>
                <a:cs typeface="华康隶书体W7" panose="03000709000000000000" charset="-122"/>
                <a:sym typeface="+mn-ea"/>
              </a:rPr>
              <a:t>先驱曰：“天子且至！”</a:t>
            </a:r>
          </a:p>
        </p:txBody>
      </p:sp>
      <p:sp>
        <p:nvSpPr>
          <p:cNvPr id="19" name="文本框 18"/>
          <p:cNvSpPr txBox="1"/>
          <p:nvPr/>
        </p:nvSpPr>
        <p:spPr>
          <a:xfrm>
            <a:off x="482600" y="3990975"/>
            <a:ext cx="6869430" cy="368300"/>
          </a:xfrm>
          <a:prstGeom prst="rect">
            <a:avLst/>
          </a:prstGeom>
          <a:solidFill>
            <a:schemeClr val="tx1">
              <a:lumMod val="85000"/>
              <a:lumOff val="15000"/>
            </a:schemeClr>
          </a:solidFill>
        </p:spPr>
        <p:txBody>
          <a:bodyPr wrap="none" rtlCol="0" anchor="t">
            <a:spAutoFit/>
          </a:bodyPr>
          <a:lstStyle/>
          <a:p>
            <a:pPr algn="l"/>
            <a:r>
              <a:rPr lang="zh-CN" altLang="en-US" spc="225">
                <a:solidFill>
                  <a:schemeClr val="bg1"/>
                </a:solidFill>
                <a:effectLst/>
                <a:latin typeface="华康隶书体W7" panose="03000709000000000000" charset="-122"/>
                <a:ea typeface="华康隶书体W7" panose="03000709000000000000" charset="-122"/>
                <a:cs typeface="华康隶书体W7" panose="03000709000000000000" charset="-122"/>
                <a:sym typeface="+mn-ea"/>
              </a:rPr>
              <a:t>“壁门士吏谓从属车骑曰：‘将军约，军中不得驱驰。’”</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0" y="2495550"/>
            <a:ext cx="2971800" cy="28956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73400" y="2495550"/>
            <a:ext cx="2971800" cy="28956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146800" y="2495550"/>
            <a:ext cx="2971800" cy="28956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220200" y="2495550"/>
            <a:ext cx="2971800" cy="28956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14900" y="907415"/>
            <a:ext cx="352425" cy="49403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318760" y="904240"/>
            <a:ext cx="92075" cy="4984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410835" y="817245"/>
            <a:ext cx="1198880" cy="706755"/>
          </a:xfrm>
          <a:prstGeom prst="rect">
            <a:avLst/>
          </a:prstGeom>
          <a:noFill/>
        </p:spPr>
        <p:txBody>
          <a:bodyPr wrap="none" rtlCol="0">
            <a:spAutoFit/>
          </a:bodyPr>
          <a:lstStyle/>
          <a:p>
            <a:r>
              <a:rPr lang="zh-CN" altLang="en-US" sz="4000">
                <a:solidFill>
                  <a:schemeClr val="tx1">
                    <a:lumMod val="75000"/>
                    <a:lumOff val="25000"/>
                  </a:schemeClr>
                </a:solidFill>
                <a:latin typeface="华康隶书体W7" panose="03000709000000000000" charset="-122"/>
                <a:ea typeface="华康隶书体W7" panose="03000709000000000000" charset="-122"/>
              </a:rPr>
              <a:t>目录</a:t>
            </a:r>
          </a:p>
        </p:txBody>
      </p:sp>
      <p:sp>
        <p:nvSpPr>
          <p:cNvPr id="19" name="文本框 18"/>
          <p:cNvSpPr txBox="1"/>
          <p:nvPr/>
        </p:nvSpPr>
        <p:spPr>
          <a:xfrm>
            <a:off x="6425565" y="1078865"/>
            <a:ext cx="1503680" cy="368300"/>
          </a:xfrm>
          <a:prstGeom prst="rect">
            <a:avLst/>
          </a:prstGeom>
          <a:noFill/>
        </p:spPr>
        <p:txBody>
          <a:bodyPr wrap="none" rtlCol="0">
            <a:spAutoFit/>
          </a:bodyPr>
          <a:lstStyle/>
          <a:p>
            <a:r>
              <a:rPr lang="en-US" altLang="zh-CN">
                <a:solidFill>
                  <a:schemeClr val="tx1">
                    <a:lumMod val="75000"/>
                    <a:lumOff val="25000"/>
                  </a:schemeClr>
                </a:solidFill>
              </a:rPr>
              <a:t>/CONTENTS</a:t>
            </a:r>
          </a:p>
        </p:txBody>
      </p:sp>
      <p:sp>
        <p:nvSpPr>
          <p:cNvPr id="20" name="文本框 19"/>
          <p:cNvSpPr txBox="1"/>
          <p:nvPr/>
        </p:nvSpPr>
        <p:spPr>
          <a:xfrm>
            <a:off x="1140460" y="2790825"/>
            <a:ext cx="690880" cy="645160"/>
          </a:xfrm>
          <a:prstGeom prst="rect">
            <a:avLst/>
          </a:prstGeom>
          <a:noFill/>
        </p:spPr>
        <p:txBody>
          <a:bodyPr wrap="none" rtlCol="0">
            <a:spAutoFit/>
          </a:bodyPr>
          <a:lstStyle/>
          <a:p>
            <a:r>
              <a:rPr lang="en-US" altLang="zh-CN" sz="3600">
                <a:solidFill>
                  <a:schemeClr val="tx1">
                    <a:lumMod val="75000"/>
                    <a:lumOff val="25000"/>
                  </a:schemeClr>
                </a:solidFill>
              </a:rPr>
              <a:t>01</a:t>
            </a:r>
          </a:p>
        </p:txBody>
      </p:sp>
      <p:sp>
        <p:nvSpPr>
          <p:cNvPr id="21" name="文本框 20"/>
          <p:cNvSpPr txBox="1"/>
          <p:nvPr/>
        </p:nvSpPr>
        <p:spPr>
          <a:xfrm>
            <a:off x="4213860" y="2790825"/>
            <a:ext cx="690880" cy="645160"/>
          </a:xfrm>
          <a:prstGeom prst="rect">
            <a:avLst/>
          </a:prstGeom>
          <a:noFill/>
        </p:spPr>
        <p:txBody>
          <a:bodyPr wrap="none" rtlCol="0">
            <a:spAutoFit/>
          </a:bodyPr>
          <a:lstStyle/>
          <a:p>
            <a:r>
              <a:rPr lang="en-US" altLang="zh-CN" sz="3600">
                <a:solidFill>
                  <a:schemeClr val="tx1">
                    <a:lumMod val="75000"/>
                    <a:lumOff val="25000"/>
                  </a:schemeClr>
                </a:solidFill>
              </a:rPr>
              <a:t>02</a:t>
            </a:r>
          </a:p>
        </p:txBody>
      </p:sp>
      <p:sp>
        <p:nvSpPr>
          <p:cNvPr id="22" name="文本框 21"/>
          <p:cNvSpPr txBox="1"/>
          <p:nvPr/>
        </p:nvSpPr>
        <p:spPr>
          <a:xfrm>
            <a:off x="7287260" y="2790825"/>
            <a:ext cx="690880" cy="645160"/>
          </a:xfrm>
          <a:prstGeom prst="rect">
            <a:avLst/>
          </a:prstGeom>
          <a:noFill/>
        </p:spPr>
        <p:txBody>
          <a:bodyPr wrap="none" rtlCol="0">
            <a:spAutoFit/>
          </a:bodyPr>
          <a:lstStyle/>
          <a:p>
            <a:r>
              <a:rPr lang="en-US" altLang="zh-CN" sz="3600">
                <a:solidFill>
                  <a:schemeClr val="tx1">
                    <a:lumMod val="75000"/>
                    <a:lumOff val="25000"/>
                  </a:schemeClr>
                </a:solidFill>
              </a:rPr>
              <a:t>03</a:t>
            </a:r>
          </a:p>
        </p:txBody>
      </p:sp>
      <p:sp>
        <p:nvSpPr>
          <p:cNvPr id="23" name="文本框 22"/>
          <p:cNvSpPr txBox="1"/>
          <p:nvPr/>
        </p:nvSpPr>
        <p:spPr>
          <a:xfrm>
            <a:off x="10360660" y="2790825"/>
            <a:ext cx="690880" cy="645160"/>
          </a:xfrm>
          <a:prstGeom prst="rect">
            <a:avLst/>
          </a:prstGeom>
          <a:noFill/>
        </p:spPr>
        <p:txBody>
          <a:bodyPr wrap="none" rtlCol="0">
            <a:spAutoFit/>
          </a:bodyPr>
          <a:lstStyle/>
          <a:p>
            <a:r>
              <a:rPr lang="en-US" altLang="zh-CN" sz="3600">
                <a:solidFill>
                  <a:schemeClr val="tx1">
                    <a:lumMod val="75000"/>
                    <a:lumOff val="25000"/>
                  </a:schemeClr>
                </a:solidFill>
              </a:rPr>
              <a:t>04</a:t>
            </a:r>
          </a:p>
        </p:txBody>
      </p:sp>
      <p:sp>
        <p:nvSpPr>
          <p:cNvPr id="24" name="文本框 23"/>
          <p:cNvSpPr txBox="1"/>
          <p:nvPr/>
        </p:nvSpPr>
        <p:spPr>
          <a:xfrm>
            <a:off x="378460" y="3727450"/>
            <a:ext cx="2214880" cy="706755"/>
          </a:xfrm>
          <a:prstGeom prst="rect">
            <a:avLst/>
          </a:prstGeom>
          <a:noFill/>
        </p:spPr>
        <p:txBody>
          <a:bodyPr wrap="none" rtlCol="0">
            <a:spAutoFit/>
          </a:bodyPr>
          <a:lstStyle/>
          <a:p>
            <a:r>
              <a:rPr lang="zh-CN" altLang="en-US" sz="4000">
                <a:solidFill>
                  <a:schemeClr val="tx1">
                    <a:lumMod val="75000"/>
                    <a:lumOff val="25000"/>
                  </a:schemeClr>
                </a:solidFill>
                <a:latin typeface="华康隶书体W7" panose="03000709000000000000" charset="-122"/>
                <a:ea typeface="华康隶书体W7" panose="03000709000000000000" charset="-122"/>
              </a:rPr>
              <a:t>新课导入</a:t>
            </a:r>
          </a:p>
        </p:txBody>
      </p:sp>
      <p:sp>
        <p:nvSpPr>
          <p:cNvPr id="25" name="文本框 24"/>
          <p:cNvSpPr txBox="1"/>
          <p:nvPr/>
        </p:nvSpPr>
        <p:spPr>
          <a:xfrm>
            <a:off x="3451860" y="3727450"/>
            <a:ext cx="2214880" cy="706755"/>
          </a:xfrm>
          <a:prstGeom prst="rect">
            <a:avLst/>
          </a:prstGeom>
          <a:noFill/>
        </p:spPr>
        <p:txBody>
          <a:bodyPr wrap="none" rtlCol="0">
            <a:spAutoFit/>
          </a:bodyPr>
          <a:lstStyle/>
          <a:p>
            <a:r>
              <a:rPr lang="zh-CN" altLang="en-US" sz="4000">
                <a:solidFill>
                  <a:schemeClr val="tx1">
                    <a:lumMod val="75000"/>
                    <a:lumOff val="25000"/>
                  </a:schemeClr>
                </a:solidFill>
                <a:latin typeface="华康隶书体W7" panose="03000709000000000000" charset="-122"/>
                <a:ea typeface="华康隶书体W7" panose="03000709000000000000" charset="-122"/>
              </a:rPr>
              <a:t>预习检测</a:t>
            </a:r>
          </a:p>
        </p:txBody>
      </p:sp>
      <p:sp>
        <p:nvSpPr>
          <p:cNvPr id="26" name="文本框 25"/>
          <p:cNvSpPr txBox="1"/>
          <p:nvPr/>
        </p:nvSpPr>
        <p:spPr>
          <a:xfrm>
            <a:off x="6525260" y="3727450"/>
            <a:ext cx="2214880" cy="706755"/>
          </a:xfrm>
          <a:prstGeom prst="rect">
            <a:avLst/>
          </a:prstGeom>
          <a:noFill/>
        </p:spPr>
        <p:txBody>
          <a:bodyPr wrap="none" rtlCol="0">
            <a:spAutoFit/>
          </a:bodyPr>
          <a:lstStyle/>
          <a:p>
            <a:r>
              <a:rPr lang="zh-CN" altLang="en-US" sz="4000">
                <a:solidFill>
                  <a:schemeClr val="tx1">
                    <a:lumMod val="75000"/>
                    <a:lumOff val="25000"/>
                  </a:schemeClr>
                </a:solidFill>
                <a:latin typeface="华康隶书体W7" panose="03000709000000000000" charset="-122"/>
                <a:ea typeface="华康隶书体W7" panose="03000709000000000000" charset="-122"/>
              </a:rPr>
              <a:t>课文讲解</a:t>
            </a:r>
          </a:p>
        </p:txBody>
      </p:sp>
      <p:sp>
        <p:nvSpPr>
          <p:cNvPr id="27" name="文本框 26"/>
          <p:cNvSpPr txBox="1"/>
          <p:nvPr/>
        </p:nvSpPr>
        <p:spPr>
          <a:xfrm>
            <a:off x="9598660" y="3727450"/>
            <a:ext cx="2214880" cy="706755"/>
          </a:xfrm>
          <a:prstGeom prst="rect">
            <a:avLst/>
          </a:prstGeom>
          <a:noFill/>
        </p:spPr>
        <p:txBody>
          <a:bodyPr wrap="none" rtlCol="0">
            <a:spAutoFit/>
          </a:bodyPr>
          <a:lstStyle/>
          <a:p>
            <a:r>
              <a:rPr lang="zh-CN" altLang="en-US" sz="4000">
                <a:solidFill>
                  <a:schemeClr val="tx1">
                    <a:lumMod val="75000"/>
                    <a:lumOff val="25000"/>
                  </a:schemeClr>
                </a:solidFill>
                <a:latin typeface="华康隶书体W7" panose="03000709000000000000" charset="-122"/>
                <a:ea typeface="华康隶书体W7" panose="03000709000000000000" charset="-122"/>
              </a:rPr>
              <a:t>总结归纳</a:t>
            </a:r>
          </a:p>
        </p:txBody>
      </p:sp>
      <p:grpSp>
        <p:nvGrpSpPr>
          <p:cNvPr id="32" name="组合 31"/>
          <p:cNvGrpSpPr/>
          <p:nvPr/>
        </p:nvGrpSpPr>
        <p:grpSpPr>
          <a:xfrm>
            <a:off x="568960" y="4540250"/>
            <a:ext cx="1727835" cy="228600"/>
            <a:chOff x="896" y="7150"/>
            <a:chExt cx="2721" cy="360"/>
          </a:xfrm>
        </p:grpSpPr>
        <p:sp>
          <p:nvSpPr>
            <p:cNvPr id="28" name="椭圆 27"/>
            <p:cNvSpPr/>
            <p:nvPr/>
          </p:nvSpPr>
          <p:spPr>
            <a:xfrm>
              <a:off x="896" y="7150"/>
              <a:ext cx="360" cy="36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83"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470"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3257"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3660140" y="4540250"/>
            <a:ext cx="1727835" cy="228600"/>
            <a:chOff x="896" y="7150"/>
            <a:chExt cx="2721" cy="360"/>
          </a:xfrm>
        </p:grpSpPr>
        <p:sp>
          <p:nvSpPr>
            <p:cNvPr id="34" name="椭圆 33"/>
            <p:cNvSpPr/>
            <p:nvPr/>
          </p:nvSpPr>
          <p:spPr>
            <a:xfrm>
              <a:off x="896"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683" y="7150"/>
              <a:ext cx="360" cy="36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470"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257"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6751320" y="4540250"/>
            <a:ext cx="1727835" cy="228600"/>
            <a:chOff x="896" y="7150"/>
            <a:chExt cx="2721" cy="360"/>
          </a:xfrm>
        </p:grpSpPr>
        <p:sp>
          <p:nvSpPr>
            <p:cNvPr id="39" name="椭圆 38"/>
            <p:cNvSpPr/>
            <p:nvPr/>
          </p:nvSpPr>
          <p:spPr>
            <a:xfrm>
              <a:off x="896"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683"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470" y="7150"/>
              <a:ext cx="360" cy="36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257"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9842500" y="4540250"/>
            <a:ext cx="1727835" cy="228600"/>
            <a:chOff x="896" y="7150"/>
            <a:chExt cx="2721" cy="360"/>
          </a:xfrm>
        </p:grpSpPr>
        <p:sp>
          <p:nvSpPr>
            <p:cNvPr id="44" name="椭圆 43"/>
            <p:cNvSpPr/>
            <p:nvPr/>
          </p:nvSpPr>
          <p:spPr>
            <a:xfrm>
              <a:off x="896"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683"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2470" y="7150"/>
              <a:ext cx="360" cy="36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257" y="7150"/>
              <a:ext cx="360" cy="360"/>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0" y="1403985"/>
            <a:ext cx="12191365" cy="405066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 name="矩形 3"/>
          <p:cNvSpPr/>
          <p:nvPr/>
        </p:nvSpPr>
        <p:spPr>
          <a:xfrm>
            <a:off x="342265" y="876935"/>
            <a:ext cx="1667510" cy="5105400"/>
          </a:xfrm>
          <a:prstGeom prst="rect">
            <a:avLst/>
          </a:prstGeom>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22935" y="1419860"/>
            <a:ext cx="1106170" cy="4034790"/>
          </a:xfrm>
          <a:prstGeom prst="rect">
            <a:avLst/>
          </a:prstGeom>
          <a:noFill/>
        </p:spPr>
        <p:txBody>
          <a:bodyPr vert="eaVert" wrap="square" rtlCol="0">
            <a:spAutoFit/>
          </a:bodyPr>
          <a:lstStyle/>
          <a:p>
            <a:pPr algn="dist"/>
            <a:r>
              <a:rPr lang="zh-CN" altLang="en-US" sz="6000">
                <a:solidFill>
                  <a:schemeClr val="tx1">
                    <a:lumMod val="85000"/>
                    <a:lumOff val="15000"/>
                  </a:schemeClr>
                </a:solidFill>
                <a:latin typeface="华康隶书体W7" panose="03000709000000000000" charset="-122"/>
                <a:ea typeface="华康隶书体W7" panose="03000709000000000000" charset="-122"/>
              </a:rPr>
              <a:t>小组讨论</a:t>
            </a:r>
          </a:p>
        </p:txBody>
      </p:sp>
      <p:sp>
        <p:nvSpPr>
          <p:cNvPr id="6" name="矩形 5"/>
          <p:cNvSpPr/>
          <p:nvPr/>
        </p:nvSpPr>
        <p:spPr>
          <a:xfrm>
            <a:off x="2298700" y="223488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40000" y="223393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616200" y="2177415"/>
            <a:ext cx="9507855" cy="398780"/>
          </a:xfrm>
          <a:prstGeom prst="rect">
            <a:avLst/>
          </a:prstGeom>
          <a:noFill/>
        </p:spPr>
        <p:txBody>
          <a:bodyPr wrap="none" rtlCol="0">
            <a:spAutoFit/>
          </a:bodyPr>
          <a:lstStyle/>
          <a:p>
            <a:pPr algn="l"/>
            <a:r>
              <a:rPr lang="zh-CN" altLang="en-US" sz="2000" spc="225">
                <a:solidFill>
                  <a:schemeClr val="tx1">
                    <a:lumMod val="85000"/>
                    <a:lumOff val="15000"/>
                  </a:schemeClr>
                </a:solidFill>
                <a:latin typeface="华康隶书体W7" panose="03000709000000000000" charset="-122"/>
                <a:ea typeface="华康隶书体W7" panose="03000709000000000000" charset="-122"/>
                <a:sym typeface="+mn-ea"/>
              </a:rPr>
              <a:t>课文讲的是周亚夫军细柳的故事，为什么还要写刘礼军霸上、徐厉军棘门？</a:t>
            </a:r>
            <a:endPar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endParaRPr>
          </a:p>
        </p:txBody>
      </p:sp>
      <p:sp>
        <p:nvSpPr>
          <p:cNvPr id="10" name="文本框 9"/>
          <p:cNvSpPr txBox="1"/>
          <p:nvPr/>
        </p:nvSpPr>
        <p:spPr>
          <a:xfrm>
            <a:off x="2616200" y="3253105"/>
            <a:ext cx="2497455" cy="368300"/>
          </a:xfrm>
          <a:prstGeom prst="rect">
            <a:avLst/>
          </a:prstGeom>
          <a:solidFill>
            <a:schemeClr val="tx1">
              <a:lumMod val="85000"/>
              <a:lumOff val="15000"/>
            </a:schemeClr>
          </a:solidFill>
        </p:spPr>
        <p:txBody>
          <a:bodyPr wrap="none" rtlCol="0" anchor="t">
            <a:spAutoFit/>
          </a:bodyPr>
          <a:lstStyle/>
          <a:p>
            <a:r>
              <a:rPr lang="zh-CN" altLang="en-US" spc="225">
                <a:solidFill>
                  <a:schemeClr val="bg1"/>
                </a:solidFill>
                <a:latin typeface="华康隶书体W7" panose="03000709000000000000" charset="-122"/>
                <a:ea typeface="华康隶书体W7" panose="03000709000000000000" charset="-122"/>
                <a:sym typeface="+mn-ea"/>
              </a:rPr>
              <a:t>运用对比的表现手法</a:t>
            </a:r>
          </a:p>
        </p:txBody>
      </p:sp>
      <p:sp>
        <p:nvSpPr>
          <p:cNvPr id="11" name="文本框 10"/>
          <p:cNvSpPr txBox="1"/>
          <p:nvPr/>
        </p:nvSpPr>
        <p:spPr>
          <a:xfrm>
            <a:off x="2616200" y="3957955"/>
            <a:ext cx="9507855" cy="706755"/>
          </a:xfrm>
          <a:prstGeom prst="rect">
            <a:avLst/>
          </a:prstGeom>
          <a:noFill/>
        </p:spPr>
        <p:txBody>
          <a:bodyPr wrap="square" rtlCol="0" anchor="t">
            <a:spAutoFit/>
          </a:bodyPr>
          <a:lstStyle/>
          <a:p>
            <a:r>
              <a:rPr lang="zh-CN" altLang="en-US" sz="2000" spc="225">
                <a:solidFill>
                  <a:schemeClr val="tx1">
                    <a:lumMod val="85000"/>
                    <a:lumOff val="15000"/>
                  </a:schemeClr>
                </a:solidFill>
                <a:latin typeface="华康隶书体W7" panose="03000709000000000000" charset="-122"/>
                <a:ea typeface="华康隶书体W7" panose="03000709000000000000" charset="-122"/>
                <a:sym typeface="+mn-ea"/>
              </a:rPr>
              <a:t>通过侧面写霸上军、棘门军，与正面描写细柳军相结合，起到了衬托主要人物性格特点的作用。</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0" y="1403985"/>
            <a:ext cx="12191365" cy="405066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3700" y="183483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5000" y="183388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11200" y="1777365"/>
            <a:ext cx="9507855" cy="398780"/>
          </a:xfrm>
          <a:prstGeom prst="rect">
            <a:avLst/>
          </a:prstGeom>
          <a:noFill/>
        </p:spPr>
        <p:txBody>
          <a:bodyPr wrap="none" rtlCol="0">
            <a:spAutoFit/>
          </a:bodyPr>
          <a:lstStyle/>
          <a:p>
            <a:pPr algn="l"/>
            <a:r>
              <a:rPr lang="zh-CN" altLang="en-US" sz="2000" spc="225">
                <a:solidFill>
                  <a:schemeClr val="tx1">
                    <a:lumMod val="85000"/>
                    <a:lumOff val="15000"/>
                  </a:schemeClr>
                </a:solidFill>
                <a:latin typeface="华康隶书体W7" panose="03000709000000000000" charset="-122"/>
                <a:ea typeface="华康隶书体W7" panose="03000709000000000000" charset="-122"/>
                <a:sym typeface="+mn-ea"/>
              </a:rPr>
              <a:t>课文讲的是周亚夫军细柳的故事，为什么还要写刘礼军霸上、徐厉军棘门？</a:t>
            </a:r>
            <a:endPar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endParaRPr>
          </a:p>
        </p:txBody>
      </p:sp>
      <p:sp>
        <p:nvSpPr>
          <p:cNvPr id="9" name="左箭头标注 8"/>
          <p:cNvSpPr/>
          <p:nvPr/>
        </p:nvSpPr>
        <p:spPr>
          <a:xfrm>
            <a:off x="5752465" y="2819400"/>
            <a:ext cx="1047750" cy="2228850"/>
          </a:xfrm>
          <a:prstGeom prst="leftArrowCallou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左箭头标注 11"/>
          <p:cNvSpPr/>
          <p:nvPr/>
        </p:nvSpPr>
        <p:spPr>
          <a:xfrm rot="10800000">
            <a:off x="7098665" y="2819400"/>
            <a:ext cx="1047750" cy="2228850"/>
          </a:xfrm>
          <a:prstGeom prst="leftArrowCallou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182360" y="3149600"/>
            <a:ext cx="617855" cy="1568450"/>
          </a:xfrm>
          <a:prstGeom prst="rect">
            <a:avLst/>
          </a:prstGeom>
          <a:noFill/>
        </p:spPr>
        <p:txBody>
          <a:bodyPr wrap="none" rtlCol="0" anchor="t">
            <a:spAutoFit/>
          </a:bodyPr>
          <a:lstStyle/>
          <a:p>
            <a:r>
              <a:rPr lang="zh-CN" altLang="en-US" sz="3200" spc="225">
                <a:solidFill>
                  <a:schemeClr val="bg1"/>
                </a:solidFill>
                <a:latin typeface="华康隶书体W7" panose="03000709000000000000" charset="-122"/>
                <a:ea typeface="华康隶书体W7" panose="03000709000000000000" charset="-122"/>
                <a:sym typeface="+mn-ea"/>
              </a:rPr>
              <a:t>细</a:t>
            </a:r>
          </a:p>
          <a:p>
            <a:r>
              <a:rPr lang="zh-CN" altLang="en-US" sz="3200" spc="225">
                <a:solidFill>
                  <a:schemeClr val="bg1"/>
                </a:solidFill>
                <a:latin typeface="华康隶书体W7" panose="03000709000000000000" charset="-122"/>
                <a:ea typeface="华康隶书体W7" panose="03000709000000000000" charset="-122"/>
                <a:sym typeface="+mn-ea"/>
              </a:rPr>
              <a:t>柳</a:t>
            </a:r>
          </a:p>
          <a:p>
            <a:r>
              <a:rPr lang="zh-CN" altLang="en-US" sz="3200" spc="225">
                <a:solidFill>
                  <a:schemeClr val="bg1"/>
                </a:solidFill>
                <a:latin typeface="华康隶书体W7" panose="03000709000000000000" charset="-122"/>
                <a:ea typeface="华康隶书体W7" panose="03000709000000000000" charset="-122"/>
                <a:sym typeface="+mn-ea"/>
              </a:rPr>
              <a:t>军</a:t>
            </a:r>
          </a:p>
        </p:txBody>
      </p:sp>
      <p:sp>
        <p:nvSpPr>
          <p:cNvPr id="14" name="文本框 13"/>
          <p:cNvSpPr txBox="1"/>
          <p:nvPr/>
        </p:nvSpPr>
        <p:spPr>
          <a:xfrm>
            <a:off x="7212965" y="2819400"/>
            <a:ext cx="465455" cy="2245360"/>
          </a:xfrm>
          <a:prstGeom prst="rect">
            <a:avLst/>
          </a:prstGeom>
          <a:noFill/>
        </p:spPr>
        <p:txBody>
          <a:bodyPr wrap="none" rtlCol="0" anchor="t">
            <a:spAutoFit/>
          </a:bodyPr>
          <a:lstStyle/>
          <a:p>
            <a:pPr algn="l"/>
            <a:r>
              <a:rPr lang="zh-CN" altLang="en-US" sz="2000" spc="225">
                <a:solidFill>
                  <a:schemeClr val="bg1"/>
                </a:solidFill>
                <a:latin typeface="华康隶书体W7" panose="03000709000000000000" charset="-122"/>
                <a:ea typeface="华康隶书体W7" panose="03000709000000000000" charset="-122"/>
                <a:sym typeface="+mn-ea"/>
              </a:rPr>
              <a:t>霸</a:t>
            </a:r>
          </a:p>
          <a:p>
            <a:pPr algn="l"/>
            <a:r>
              <a:rPr lang="zh-CN" altLang="en-US" sz="2000" spc="225">
                <a:solidFill>
                  <a:schemeClr val="bg1"/>
                </a:solidFill>
                <a:latin typeface="华康隶书体W7" panose="03000709000000000000" charset="-122"/>
                <a:ea typeface="华康隶书体W7" panose="03000709000000000000" charset="-122"/>
                <a:sym typeface="+mn-ea"/>
              </a:rPr>
              <a:t>上</a:t>
            </a:r>
          </a:p>
          <a:p>
            <a:pPr algn="l"/>
            <a:r>
              <a:rPr lang="zh-CN" altLang="en-US" sz="2000" spc="225">
                <a:solidFill>
                  <a:schemeClr val="bg1"/>
                </a:solidFill>
                <a:latin typeface="华康隶书体W7" panose="03000709000000000000" charset="-122"/>
                <a:ea typeface="华康隶书体W7" panose="03000709000000000000" charset="-122"/>
                <a:sym typeface="+mn-ea"/>
              </a:rPr>
              <a:t>军</a:t>
            </a:r>
          </a:p>
          <a:p>
            <a:pPr algn="l"/>
            <a:r>
              <a:rPr lang="zh-CN" altLang="en-US" sz="2000" spc="225">
                <a:solidFill>
                  <a:schemeClr val="bg1"/>
                </a:solidFill>
                <a:latin typeface="华康隶书体W7" panose="03000709000000000000" charset="-122"/>
                <a:ea typeface="华康隶书体W7" panose="03000709000000000000" charset="-122"/>
                <a:sym typeface="+mn-ea"/>
              </a:rPr>
              <a:t>及</a:t>
            </a:r>
          </a:p>
          <a:p>
            <a:pPr algn="l"/>
            <a:r>
              <a:rPr lang="zh-CN" altLang="en-US" sz="2000" spc="225">
                <a:solidFill>
                  <a:schemeClr val="bg1"/>
                </a:solidFill>
                <a:latin typeface="华康隶书体W7" panose="03000709000000000000" charset="-122"/>
                <a:ea typeface="华康隶书体W7" panose="03000709000000000000" charset="-122"/>
                <a:sym typeface="+mn-ea"/>
              </a:rPr>
              <a:t>棘</a:t>
            </a:r>
          </a:p>
          <a:p>
            <a:pPr algn="l"/>
            <a:r>
              <a:rPr lang="zh-CN" altLang="en-US" sz="2000" spc="225">
                <a:solidFill>
                  <a:schemeClr val="bg1"/>
                </a:solidFill>
                <a:latin typeface="华康隶书体W7" panose="03000709000000000000" charset="-122"/>
                <a:ea typeface="华康隶书体W7" panose="03000709000000000000" charset="-122"/>
                <a:sym typeface="+mn-ea"/>
              </a:rPr>
              <a:t>门</a:t>
            </a:r>
          </a:p>
          <a:p>
            <a:pPr algn="l"/>
            <a:r>
              <a:rPr lang="zh-CN" altLang="en-US" sz="2000" spc="225">
                <a:solidFill>
                  <a:schemeClr val="bg1"/>
                </a:solidFill>
                <a:latin typeface="华康隶书体W7" panose="03000709000000000000" charset="-122"/>
                <a:ea typeface="华康隶书体W7" panose="03000709000000000000" charset="-122"/>
                <a:sym typeface="+mn-ea"/>
              </a:rPr>
              <a:t>军</a:t>
            </a:r>
          </a:p>
        </p:txBody>
      </p:sp>
      <p:sp>
        <p:nvSpPr>
          <p:cNvPr id="15" name="文本框 14"/>
          <p:cNvSpPr txBox="1"/>
          <p:nvPr/>
        </p:nvSpPr>
        <p:spPr>
          <a:xfrm>
            <a:off x="200660" y="2988945"/>
            <a:ext cx="5840730" cy="1889760"/>
          </a:xfrm>
          <a:prstGeom prst="rect">
            <a:avLst/>
          </a:prstGeom>
          <a:noFill/>
        </p:spPr>
        <p:txBody>
          <a:bodyPr wrap="none" rtlCol="0" anchor="t">
            <a:spAutoFit/>
          </a:bodyPr>
          <a:lstStyle/>
          <a:p>
            <a:pPr>
              <a:lnSpc>
                <a:spcPct val="13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“军士吏被甲，锐兵刃，彀弓弩，持满”</a:t>
            </a:r>
          </a:p>
          <a:p>
            <a:pPr>
              <a:lnSpc>
                <a:spcPct val="13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“不得入”</a:t>
            </a:r>
          </a:p>
          <a:p>
            <a:pPr>
              <a:lnSpc>
                <a:spcPct val="13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“又不得入”</a:t>
            </a:r>
          </a:p>
          <a:p>
            <a:pPr>
              <a:lnSpc>
                <a:spcPct val="13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“乃传言”</a:t>
            </a:r>
          </a:p>
          <a:p>
            <a:pPr>
              <a:lnSpc>
                <a:spcPct val="130000"/>
              </a:lnSpc>
            </a:pP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军容严整，常备不懈，严阵以待，军纪严明。</a:t>
            </a:r>
          </a:p>
        </p:txBody>
      </p:sp>
      <p:sp>
        <p:nvSpPr>
          <p:cNvPr id="16" name="文本框 15"/>
          <p:cNvSpPr txBox="1"/>
          <p:nvPr/>
        </p:nvSpPr>
        <p:spPr>
          <a:xfrm>
            <a:off x="8404860" y="3472815"/>
            <a:ext cx="3643630" cy="922020"/>
          </a:xfrm>
          <a:prstGeom prst="rect">
            <a:avLst/>
          </a:prstGeom>
          <a:noFill/>
        </p:spPr>
        <p:txBody>
          <a:bodyPr wrap="square" rtlCol="0" anchor="t">
            <a:spAutoFit/>
          </a:bodyPr>
          <a:lstStyle/>
          <a:p>
            <a:pPr algn="l">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“直驰入”</a:t>
            </a:r>
          </a:p>
          <a:p>
            <a:pPr algn="r">
              <a:lnSpc>
                <a:spcPct val="150000"/>
              </a:lnSpc>
            </a:pP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军纪松垮，守备松懈。</a:t>
            </a: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0" y="1403985"/>
            <a:ext cx="12191365" cy="405066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3700" y="183483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5000" y="183388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11200" y="1777365"/>
            <a:ext cx="9507855" cy="398780"/>
          </a:xfrm>
          <a:prstGeom prst="rect">
            <a:avLst/>
          </a:prstGeom>
          <a:noFill/>
        </p:spPr>
        <p:txBody>
          <a:bodyPr wrap="none" rtlCol="0">
            <a:spAutoFit/>
          </a:bodyPr>
          <a:lstStyle/>
          <a:p>
            <a:pPr algn="l"/>
            <a:r>
              <a:rPr lang="zh-CN" altLang="en-US" sz="2000" spc="225">
                <a:solidFill>
                  <a:schemeClr val="tx1">
                    <a:lumMod val="85000"/>
                    <a:lumOff val="15000"/>
                  </a:schemeClr>
                </a:solidFill>
                <a:latin typeface="华康隶书体W7" panose="03000709000000000000" charset="-122"/>
                <a:ea typeface="华康隶书体W7" panose="03000709000000000000" charset="-122"/>
                <a:sym typeface="+mn-ea"/>
              </a:rPr>
              <a:t>课文讲的是周亚夫军细柳的故事，为什么还要写刘礼军霸上、徐厉军棘门？</a:t>
            </a:r>
            <a:endPar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endParaRPr>
          </a:p>
        </p:txBody>
      </p:sp>
      <p:sp>
        <p:nvSpPr>
          <p:cNvPr id="3" name="椭圆 2"/>
          <p:cNvSpPr/>
          <p:nvPr/>
        </p:nvSpPr>
        <p:spPr>
          <a:xfrm>
            <a:off x="4866958" y="2647950"/>
            <a:ext cx="2457450" cy="2457450"/>
          </a:xfrm>
          <a:prstGeom prst="ellipse">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866130" y="2926715"/>
            <a:ext cx="459740" cy="1891665"/>
          </a:xfrm>
          <a:prstGeom prst="rect">
            <a:avLst/>
          </a:prstGeom>
          <a:noFill/>
        </p:spPr>
        <p:txBody>
          <a:bodyPr vert="eaVert" wrap="none" rtlCol="0">
            <a:spAutoFit/>
          </a:bodyPr>
          <a:lstStyle/>
          <a:p>
            <a:pPr algn="l"/>
            <a:r>
              <a:rPr lang="zh-CN" altLang="en-US" spc="225">
                <a:solidFill>
                  <a:schemeClr val="tx1">
                    <a:lumMod val="85000"/>
                    <a:lumOff val="15000"/>
                  </a:schemeClr>
                </a:solidFill>
                <a:latin typeface="华康隶书体W7" panose="03000709000000000000" charset="-122"/>
                <a:ea typeface="华康隶书体W7" panose="03000709000000000000" charset="-122"/>
                <a:sym typeface="+mn-ea"/>
              </a:rPr>
              <a:t>文帝及随从入营</a:t>
            </a:r>
          </a:p>
        </p:txBody>
      </p:sp>
      <p:sp>
        <p:nvSpPr>
          <p:cNvPr id="5" name="文本框 4"/>
          <p:cNvSpPr txBox="1"/>
          <p:nvPr/>
        </p:nvSpPr>
        <p:spPr>
          <a:xfrm>
            <a:off x="393700" y="3208020"/>
            <a:ext cx="3696970" cy="1337945"/>
          </a:xfrm>
          <a:prstGeom prst="rect">
            <a:avLst/>
          </a:prstGeom>
          <a:noFill/>
        </p:spPr>
        <p:txBody>
          <a:bodyPr wrap="square" rtlCol="0" anchor="t">
            <a:spAutoFit/>
          </a:bodyPr>
          <a:lstStyle/>
          <a:p>
            <a:pPr>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“将军约，军中不得驱驰”</a:t>
            </a:r>
          </a:p>
          <a:p>
            <a:pPr>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“天子乃按辔徐行”</a:t>
            </a:r>
          </a:p>
          <a:p>
            <a:pPr algn="r">
              <a:lnSpc>
                <a:spcPct val="150000"/>
              </a:lnSpc>
            </a:pP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治军有方，令行禁止。</a:t>
            </a:r>
          </a:p>
        </p:txBody>
      </p:sp>
      <p:sp>
        <p:nvSpPr>
          <p:cNvPr id="10" name="燕尾形箭头 9"/>
          <p:cNvSpPr/>
          <p:nvPr/>
        </p:nvSpPr>
        <p:spPr>
          <a:xfrm>
            <a:off x="7733665" y="3548380"/>
            <a:ext cx="323850" cy="647700"/>
          </a:xfrm>
          <a:prstGeom prst="notchedRightArrow">
            <a:avLst>
              <a:gd name="adj1" fmla="val 50000"/>
              <a:gd name="adj2"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箭头 10"/>
          <p:cNvSpPr/>
          <p:nvPr/>
        </p:nvSpPr>
        <p:spPr>
          <a:xfrm rot="10800000">
            <a:off x="4090670" y="3553460"/>
            <a:ext cx="323850" cy="647700"/>
          </a:xfrm>
          <a:prstGeom prst="notchedRightArrow">
            <a:avLst>
              <a:gd name="adj1" fmla="val 50000"/>
              <a:gd name="adj2"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255000" y="3416300"/>
            <a:ext cx="3696970" cy="922020"/>
          </a:xfrm>
          <a:prstGeom prst="rect">
            <a:avLst/>
          </a:prstGeom>
          <a:noFill/>
        </p:spPr>
        <p:txBody>
          <a:bodyPr wrap="square" rtlCol="0" anchor="t">
            <a:spAutoFit/>
          </a:bodyPr>
          <a:lstStyle/>
          <a:p>
            <a:pPr>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“直驰入”</a:t>
            </a:r>
          </a:p>
          <a:p>
            <a:pPr algn="r">
              <a:lnSpc>
                <a:spcPct val="150000"/>
              </a:lnSpc>
            </a:pP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军纪松弛。</a:t>
            </a: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0" y="1403985"/>
            <a:ext cx="12191365" cy="405066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3700" y="1834833"/>
            <a:ext cx="218440" cy="28321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5000" y="1833880"/>
            <a:ext cx="76200" cy="28511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11200" y="1777365"/>
            <a:ext cx="9507855" cy="398780"/>
          </a:xfrm>
          <a:prstGeom prst="rect">
            <a:avLst/>
          </a:prstGeom>
          <a:noFill/>
        </p:spPr>
        <p:txBody>
          <a:bodyPr wrap="none" rtlCol="0">
            <a:spAutoFit/>
          </a:bodyPr>
          <a:lstStyle/>
          <a:p>
            <a:pPr algn="l"/>
            <a:r>
              <a:rPr lang="zh-CN" altLang="en-US" sz="2000" spc="225">
                <a:solidFill>
                  <a:schemeClr val="tx1">
                    <a:lumMod val="85000"/>
                    <a:lumOff val="15000"/>
                  </a:schemeClr>
                </a:solidFill>
                <a:latin typeface="华康隶书体W7" panose="03000709000000000000" charset="-122"/>
                <a:ea typeface="华康隶书体W7" panose="03000709000000000000" charset="-122"/>
                <a:sym typeface="+mn-ea"/>
              </a:rPr>
              <a:t>课文讲的是周亚夫军细柳的故事，为什么还要写刘礼军霸上、徐厉军棘门？</a:t>
            </a:r>
            <a:endPar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endParaRPr>
          </a:p>
        </p:txBody>
      </p:sp>
      <p:sp>
        <p:nvSpPr>
          <p:cNvPr id="3" name="椭圆 2"/>
          <p:cNvSpPr/>
          <p:nvPr/>
        </p:nvSpPr>
        <p:spPr>
          <a:xfrm>
            <a:off x="4866958" y="2647950"/>
            <a:ext cx="2457450" cy="2457450"/>
          </a:xfrm>
          <a:prstGeom prst="ellipse">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820410" y="3164840"/>
            <a:ext cx="551815" cy="1424940"/>
          </a:xfrm>
          <a:prstGeom prst="rect">
            <a:avLst/>
          </a:prstGeom>
          <a:noFill/>
        </p:spPr>
        <p:txBody>
          <a:bodyPr vert="eaVert" wrap="none" rtlCol="0">
            <a:spAutoFit/>
          </a:bodyPr>
          <a:lstStyle/>
          <a:p>
            <a:pPr algn="l"/>
            <a:r>
              <a:rPr lang="zh-CN" altLang="en-US" sz="2400" spc="225">
                <a:solidFill>
                  <a:schemeClr val="tx1">
                    <a:lumMod val="85000"/>
                    <a:lumOff val="15000"/>
                  </a:schemeClr>
                </a:solidFill>
                <a:latin typeface="华康隶书体W7" panose="03000709000000000000" charset="-122"/>
                <a:ea typeface="华康隶书体W7" panose="03000709000000000000" charset="-122"/>
                <a:sym typeface="+mn-ea"/>
              </a:rPr>
              <a:t>三营将领</a:t>
            </a:r>
          </a:p>
        </p:txBody>
      </p:sp>
      <p:sp>
        <p:nvSpPr>
          <p:cNvPr id="5" name="文本框 4"/>
          <p:cNvSpPr txBox="1"/>
          <p:nvPr/>
        </p:nvSpPr>
        <p:spPr>
          <a:xfrm>
            <a:off x="393700" y="3208020"/>
            <a:ext cx="3696970" cy="1753235"/>
          </a:xfrm>
          <a:prstGeom prst="rect">
            <a:avLst/>
          </a:prstGeom>
          <a:noFill/>
        </p:spPr>
        <p:txBody>
          <a:bodyPr wrap="square" rtlCol="0" anchor="t">
            <a:spAutoFit/>
          </a:bodyPr>
          <a:lstStyle/>
          <a:p>
            <a:pPr>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“持兵揖”</a:t>
            </a:r>
          </a:p>
          <a:p>
            <a:pPr>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“以军礼见”</a:t>
            </a:r>
          </a:p>
          <a:p>
            <a:pPr>
              <a:lnSpc>
                <a:spcPct val="150000"/>
              </a:lnSpc>
            </a:pP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周亚夫恪尽职守、刚正不阿。</a:t>
            </a:r>
          </a:p>
        </p:txBody>
      </p:sp>
      <p:sp>
        <p:nvSpPr>
          <p:cNvPr id="10" name="燕尾形箭头 9"/>
          <p:cNvSpPr/>
          <p:nvPr/>
        </p:nvSpPr>
        <p:spPr>
          <a:xfrm>
            <a:off x="7733665" y="3548380"/>
            <a:ext cx="323850" cy="647700"/>
          </a:xfrm>
          <a:prstGeom prst="notchedRightArrow">
            <a:avLst>
              <a:gd name="adj1" fmla="val 50000"/>
              <a:gd name="adj2"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燕尾形箭头 10"/>
          <p:cNvSpPr/>
          <p:nvPr/>
        </p:nvSpPr>
        <p:spPr>
          <a:xfrm rot="10800000">
            <a:off x="4090670" y="3553460"/>
            <a:ext cx="323850" cy="647700"/>
          </a:xfrm>
          <a:prstGeom prst="notchedRightArrow">
            <a:avLst>
              <a:gd name="adj1" fmla="val 50000"/>
              <a:gd name="adj2"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216900" y="3202940"/>
            <a:ext cx="3696970" cy="1337945"/>
          </a:xfrm>
          <a:prstGeom prst="rect">
            <a:avLst/>
          </a:prstGeom>
          <a:noFill/>
        </p:spPr>
        <p:txBody>
          <a:bodyPr wrap="square" rtlCol="0" anchor="t">
            <a:spAutoFit/>
          </a:bodyPr>
          <a:lstStyle/>
          <a:p>
            <a:pPr>
              <a:lnSpc>
                <a:spcPct val="150000"/>
              </a:lnSpc>
            </a:pP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“将以下骑送迎”</a:t>
            </a:r>
          </a:p>
          <a:p>
            <a:pPr>
              <a:lnSpc>
                <a:spcPct val="150000"/>
              </a:lnSpc>
            </a:pPr>
            <a:r>
              <a:rPr lang="en-US" altLang="zh-CN"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众将士受宠若惊，竭尽逢迎之能事。</a:t>
            </a: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矩形 1"/>
          <p:cNvSpPr/>
          <p:nvPr/>
        </p:nvSpPr>
        <p:spPr>
          <a:xfrm>
            <a:off x="635" y="1527810"/>
            <a:ext cx="12191365" cy="405066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5780" y="2164080"/>
            <a:ext cx="675005" cy="2529840"/>
          </a:xfrm>
          <a:prstGeom prst="rect">
            <a:avLst/>
          </a:prstGeom>
          <a:noFill/>
        </p:spPr>
        <p:txBody>
          <a:bodyPr vert="eaVert" wrap="none" rtlCol="0">
            <a:spAutoFit/>
          </a:bodyPr>
          <a:lstStyle/>
          <a:p>
            <a:r>
              <a:rPr lang="zh-CN" altLang="en-US" sz="3200">
                <a:solidFill>
                  <a:schemeClr val="tx1">
                    <a:lumMod val="85000"/>
                    <a:lumOff val="15000"/>
                  </a:schemeClr>
                </a:solidFill>
                <a:latin typeface="华康隶书体W7" panose="03000709000000000000" charset="-122"/>
                <a:ea typeface="华康隶书体W7" panose="03000709000000000000" charset="-122"/>
              </a:rPr>
              <a:t>周亚夫军细流</a:t>
            </a:r>
          </a:p>
        </p:txBody>
      </p:sp>
      <p:sp>
        <p:nvSpPr>
          <p:cNvPr id="12" name="左大括号 11"/>
          <p:cNvSpPr/>
          <p:nvPr/>
        </p:nvSpPr>
        <p:spPr>
          <a:xfrm>
            <a:off x="1315085" y="1915160"/>
            <a:ext cx="589915" cy="2979420"/>
          </a:xfrm>
          <a:prstGeom prst="leftBrac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p:cNvSpPr txBox="1"/>
          <p:nvPr/>
        </p:nvSpPr>
        <p:spPr>
          <a:xfrm>
            <a:off x="2113915" y="1963420"/>
            <a:ext cx="1391920" cy="521970"/>
          </a:xfrm>
          <a:prstGeom prst="rect">
            <a:avLst/>
          </a:prstGeom>
          <a:noFill/>
        </p:spPr>
        <p:txBody>
          <a:bodyPr wrap="square" rtlCol="0">
            <a:spAutoFit/>
          </a:bodyPr>
          <a:lstStyle/>
          <a:p>
            <a:pPr algn="l"/>
            <a:r>
              <a:rPr lang="zh-CN" altLang="en-US" sz="2800" spc="225">
                <a:solidFill>
                  <a:schemeClr val="tx1">
                    <a:lumMod val="85000"/>
                    <a:lumOff val="15000"/>
                  </a:schemeClr>
                </a:solidFill>
                <a:latin typeface="华康隶书体W7" panose="03000709000000000000" charset="-122"/>
                <a:ea typeface="华康隶书体W7" panose="03000709000000000000" charset="-122"/>
                <a:sym typeface="+mn-ea"/>
              </a:rPr>
              <a:t>霸上军</a:t>
            </a:r>
          </a:p>
        </p:txBody>
      </p:sp>
      <p:sp>
        <p:nvSpPr>
          <p:cNvPr id="14" name="文本框 13"/>
          <p:cNvSpPr txBox="1"/>
          <p:nvPr/>
        </p:nvSpPr>
        <p:spPr>
          <a:xfrm>
            <a:off x="2113915" y="2665095"/>
            <a:ext cx="1392555" cy="521970"/>
          </a:xfrm>
          <a:prstGeom prst="rect">
            <a:avLst/>
          </a:prstGeom>
          <a:noFill/>
        </p:spPr>
        <p:txBody>
          <a:bodyPr wrap="square" rtlCol="0" anchor="t">
            <a:spAutoFit/>
          </a:bodyPr>
          <a:lstStyle/>
          <a:p>
            <a:pPr algn="l"/>
            <a:r>
              <a:rPr lang="zh-CN" altLang="en-US" sz="2800" spc="225">
                <a:solidFill>
                  <a:schemeClr val="tx1">
                    <a:lumMod val="85000"/>
                    <a:lumOff val="15000"/>
                  </a:schemeClr>
                </a:solidFill>
                <a:latin typeface="华康隶书体W7" panose="03000709000000000000" charset="-122"/>
                <a:ea typeface="华康隶书体W7" panose="03000709000000000000" charset="-122"/>
                <a:sym typeface="+mn-ea"/>
              </a:rPr>
              <a:t>棘门军</a:t>
            </a:r>
          </a:p>
        </p:txBody>
      </p:sp>
      <p:sp>
        <p:nvSpPr>
          <p:cNvPr id="15" name="文本框 14"/>
          <p:cNvSpPr txBox="1"/>
          <p:nvPr/>
        </p:nvSpPr>
        <p:spPr>
          <a:xfrm>
            <a:off x="2113915" y="4372610"/>
            <a:ext cx="1392555" cy="521970"/>
          </a:xfrm>
          <a:prstGeom prst="rect">
            <a:avLst/>
          </a:prstGeom>
          <a:noFill/>
        </p:spPr>
        <p:txBody>
          <a:bodyPr wrap="square" rtlCol="0" anchor="t">
            <a:spAutoFit/>
          </a:bodyPr>
          <a:lstStyle/>
          <a:p>
            <a:pPr algn="l"/>
            <a:r>
              <a:rPr lang="zh-CN" altLang="en-US" sz="2800" spc="225">
                <a:solidFill>
                  <a:schemeClr val="tx1">
                    <a:lumMod val="85000"/>
                    <a:lumOff val="15000"/>
                  </a:schemeClr>
                </a:solidFill>
                <a:latin typeface="华康隶书体W7" panose="03000709000000000000" charset="-122"/>
                <a:ea typeface="华康隶书体W7" panose="03000709000000000000" charset="-122"/>
                <a:sym typeface="+mn-ea"/>
              </a:rPr>
              <a:t>细柳军</a:t>
            </a:r>
          </a:p>
        </p:txBody>
      </p:sp>
      <p:sp>
        <p:nvSpPr>
          <p:cNvPr id="16" name="右大括号 15"/>
          <p:cNvSpPr/>
          <p:nvPr/>
        </p:nvSpPr>
        <p:spPr>
          <a:xfrm>
            <a:off x="3606800" y="1963420"/>
            <a:ext cx="197485" cy="1221740"/>
          </a:xfrm>
          <a:prstGeom prst="rightBrac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17"/>
          <p:cNvSpPr txBox="1"/>
          <p:nvPr/>
        </p:nvSpPr>
        <p:spPr>
          <a:xfrm>
            <a:off x="4112260" y="2313305"/>
            <a:ext cx="2672080" cy="521970"/>
          </a:xfrm>
          <a:prstGeom prst="rect">
            <a:avLst/>
          </a:prstGeom>
          <a:noFill/>
        </p:spPr>
        <p:txBody>
          <a:bodyPr wrap="none" rtlCol="0">
            <a:spAutoFit/>
          </a:bodyPr>
          <a:lstStyle/>
          <a:p>
            <a:r>
              <a:rPr lang="zh-CN" altLang="en-US" sz="2800">
                <a:solidFill>
                  <a:schemeClr val="tx1">
                    <a:lumMod val="85000"/>
                    <a:lumOff val="15000"/>
                  </a:schemeClr>
                </a:solidFill>
                <a:latin typeface="华康隶书体W7" panose="03000709000000000000" charset="-122"/>
                <a:ea typeface="华康隶书体W7" panose="03000709000000000000" charset="-122"/>
              </a:rPr>
              <a:t>直驰入，齐相送</a:t>
            </a:r>
          </a:p>
        </p:txBody>
      </p:sp>
      <p:sp>
        <p:nvSpPr>
          <p:cNvPr id="19" name="燕尾形箭头 18"/>
          <p:cNvSpPr/>
          <p:nvPr/>
        </p:nvSpPr>
        <p:spPr>
          <a:xfrm>
            <a:off x="6880225" y="2438400"/>
            <a:ext cx="197485" cy="271780"/>
          </a:xfrm>
          <a:prstGeom prst="notchedRightArrow">
            <a:avLst>
              <a:gd name="adj1" fmla="val 50000"/>
              <a:gd name="adj2" fmla="val 10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7168515" y="2313305"/>
            <a:ext cx="1605280" cy="521970"/>
          </a:xfrm>
          <a:prstGeom prst="rect">
            <a:avLst/>
          </a:prstGeom>
          <a:noFill/>
        </p:spPr>
        <p:txBody>
          <a:bodyPr wrap="none" rtlCol="0">
            <a:spAutoFit/>
          </a:bodyPr>
          <a:lstStyle/>
          <a:p>
            <a:r>
              <a:rPr lang="zh-CN" altLang="en-US" sz="2800">
                <a:solidFill>
                  <a:schemeClr val="tx1">
                    <a:lumMod val="85000"/>
                    <a:lumOff val="15000"/>
                  </a:schemeClr>
                </a:solidFill>
                <a:latin typeface="华康隶书体W7" panose="03000709000000000000" charset="-122"/>
                <a:ea typeface="华康隶书体W7" panose="03000709000000000000" charset="-122"/>
              </a:rPr>
              <a:t>军纪涣散</a:t>
            </a:r>
          </a:p>
        </p:txBody>
      </p:sp>
      <p:sp>
        <p:nvSpPr>
          <p:cNvPr id="22" name="文本框 21"/>
          <p:cNvSpPr txBox="1"/>
          <p:nvPr/>
        </p:nvSpPr>
        <p:spPr>
          <a:xfrm>
            <a:off x="3804285" y="3625215"/>
            <a:ext cx="4418330" cy="398780"/>
          </a:xfrm>
          <a:prstGeom prst="rect">
            <a:avLst/>
          </a:prstGeom>
          <a:noFill/>
        </p:spPr>
        <p:txBody>
          <a:bodyPr wrap="none" rtlCol="0">
            <a:spAutoFit/>
          </a:bodyPr>
          <a:lstStyle/>
          <a:p>
            <a:pPr algn="l"/>
            <a:r>
              <a:rPr lang="zh-CN" altLang="en-US" sz="2000">
                <a:solidFill>
                  <a:schemeClr val="tx1">
                    <a:lumMod val="85000"/>
                    <a:lumOff val="15000"/>
                  </a:schemeClr>
                </a:solidFill>
                <a:latin typeface="华康隶书体W7" panose="03000709000000000000" charset="-122"/>
                <a:ea typeface="华康隶书体W7" panose="03000709000000000000" charset="-122"/>
              </a:rPr>
              <a:t>军士吏被甲，锐兵刃，</a:t>
            </a:r>
            <a:r>
              <a:rPr lang="zh-CN" altLang="en-US" sz="20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彀弓弩，持满</a:t>
            </a:r>
          </a:p>
        </p:txBody>
      </p:sp>
      <p:sp>
        <p:nvSpPr>
          <p:cNvPr id="23" name="右大括号 22"/>
          <p:cNvSpPr/>
          <p:nvPr/>
        </p:nvSpPr>
        <p:spPr>
          <a:xfrm rot="10800000">
            <a:off x="3506470" y="3630295"/>
            <a:ext cx="170180" cy="1769745"/>
          </a:xfrm>
          <a:prstGeom prst="rightBrac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文本框 23"/>
          <p:cNvSpPr txBox="1"/>
          <p:nvPr/>
        </p:nvSpPr>
        <p:spPr>
          <a:xfrm>
            <a:off x="3804285" y="4099560"/>
            <a:ext cx="2722880" cy="398780"/>
          </a:xfrm>
          <a:prstGeom prst="rect">
            <a:avLst/>
          </a:prstGeom>
          <a:noFill/>
        </p:spPr>
        <p:txBody>
          <a:bodyPr wrap="none" rtlCol="0">
            <a:spAutoFit/>
          </a:bodyPr>
          <a:lstStyle/>
          <a:p>
            <a:pPr algn="l"/>
            <a:r>
              <a:rPr lang="zh-CN" altLang="en-US" sz="2000">
                <a:solidFill>
                  <a:schemeClr val="tx1">
                    <a:lumMod val="85000"/>
                    <a:lumOff val="15000"/>
                  </a:schemeClr>
                </a:solidFill>
                <a:latin typeface="华康隶书体W7" panose="03000709000000000000" charset="-122"/>
                <a:ea typeface="华康隶书体W7" panose="03000709000000000000" charset="-122"/>
              </a:rPr>
              <a:t>闻将军令，不闻天子令</a:t>
            </a:r>
          </a:p>
        </p:txBody>
      </p:sp>
      <p:sp>
        <p:nvSpPr>
          <p:cNvPr id="25" name="文本框 24"/>
          <p:cNvSpPr txBox="1"/>
          <p:nvPr/>
        </p:nvSpPr>
        <p:spPr>
          <a:xfrm>
            <a:off x="3804285" y="4573905"/>
            <a:ext cx="944880" cy="398780"/>
          </a:xfrm>
          <a:prstGeom prst="rect">
            <a:avLst/>
          </a:prstGeom>
          <a:noFill/>
        </p:spPr>
        <p:txBody>
          <a:bodyPr wrap="none" rtlCol="0">
            <a:spAutoFit/>
          </a:bodyPr>
          <a:lstStyle/>
          <a:p>
            <a:pPr algn="l"/>
            <a:r>
              <a:rPr lang="zh-CN" altLang="en-US" sz="2000">
                <a:solidFill>
                  <a:schemeClr val="tx1">
                    <a:lumMod val="85000"/>
                    <a:lumOff val="15000"/>
                  </a:schemeClr>
                </a:solidFill>
                <a:latin typeface="华康隶书体W7" panose="03000709000000000000" charset="-122"/>
                <a:ea typeface="华康隶书体W7" panose="03000709000000000000" charset="-122"/>
              </a:rPr>
              <a:t>开璧山</a:t>
            </a:r>
          </a:p>
        </p:txBody>
      </p:sp>
      <p:sp>
        <p:nvSpPr>
          <p:cNvPr id="26" name="文本框 25"/>
          <p:cNvSpPr txBox="1"/>
          <p:nvPr/>
        </p:nvSpPr>
        <p:spPr>
          <a:xfrm>
            <a:off x="3804285" y="5048250"/>
            <a:ext cx="1452880" cy="398780"/>
          </a:xfrm>
          <a:prstGeom prst="rect">
            <a:avLst/>
          </a:prstGeom>
          <a:noFill/>
        </p:spPr>
        <p:txBody>
          <a:bodyPr wrap="none" rtlCol="0">
            <a:spAutoFit/>
          </a:bodyPr>
          <a:lstStyle/>
          <a:p>
            <a:pPr algn="l"/>
            <a:r>
              <a:rPr lang="zh-CN" altLang="en-US" sz="2000">
                <a:solidFill>
                  <a:schemeClr val="tx1">
                    <a:lumMod val="85000"/>
                    <a:lumOff val="15000"/>
                  </a:schemeClr>
                </a:solidFill>
                <a:latin typeface="华康隶书体W7" panose="03000709000000000000" charset="-122"/>
                <a:ea typeface="华康隶书体W7" panose="03000709000000000000" charset="-122"/>
              </a:rPr>
              <a:t>以军礼相见</a:t>
            </a:r>
          </a:p>
        </p:txBody>
      </p:sp>
      <p:sp>
        <p:nvSpPr>
          <p:cNvPr id="27" name="右大括号 26"/>
          <p:cNvSpPr/>
          <p:nvPr/>
        </p:nvSpPr>
        <p:spPr>
          <a:xfrm>
            <a:off x="8352790" y="3677285"/>
            <a:ext cx="170180" cy="1769745"/>
          </a:xfrm>
          <a:prstGeom prst="rightBrac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文本框 27"/>
          <p:cNvSpPr txBox="1"/>
          <p:nvPr/>
        </p:nvSpPr>
        <p:spPr>
          <a:xfrm>
            <a:off x="8773795" y="4254500"/>
            <a:ext cx="1605280" cy="521970"/>
          </a:xfrm>
          <a:prstGeom prst="rect">
            <a:avLst/>
          </a:prstGeom>
          <a:noFill/>
        </p:spPr>
        <p:txBody>
          <a:bodyPr wrap="none" rtlCol="0">
            <a:spAutoFit/>
          </a:bodyPr>
          <a:lstStyle/>
          <a:p>
            <a:r>
              <a:rPr lang="zh-CN" altLang="en-US" sz="2800">
                <a:solidFill>
                  <a:schemeClr val="tx1">
                    <a:lumMod val="85000"/>
                    <a:lumOff val="15000"/>
                  </a:schemeClr>
                </a:solidFill>
                <a:latin typeface="华康隶书体W7" panose="03000709000000000000" charset="-122"/>
                <a:ea typeface="华康隶书体W7" panose="03000709000000000000" charset="-122"/>
              </a:rPr>
              <a:t>军纪严明</a:t>
            </a:r>
          </a:p>
        </p:txBody>
      </p:sp>
      <p:sp>
        <p:nvSpPr>
          <p:cNvPr id="29" name="左大括号 28"/>
          <p:cNvSpPr/>
          <p:nvPr/>
        </p:nvSpPr>
        <p:spPr>
          <a:xfrm rot="10800000">
            <a:off x="10379075" y="2485390"/>
            <a:ext cx="539750" cy="2209165"/>
          </a:xfrm>
          <a:prstGeom prst="leftBrac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文本框 29"/>
          <p:cNvSpPr txBox="1"/>
          <p:nvPr/>
        </p:nvSpPr>
        <p:spPr>
          <a:xfrm>
            <a:off x="11196320" y="2084070"/>
            <a:ext cx="490220" cy="3012440"/>
          </a:xfrm>
          <a:prstGeom prst="rect">
            <a:avLst/>
          </a:prstGeom>
          <a:noFill/>
        </p:spPr>
        <p:txBody>
          <a:bodyPr vert="eaVert" wrap="none" rtlCol="0">
            <a:spAutoFit/>
          </a:bodyPr>
          <a:lstStyle/>
          <a:p>
            <a:r>
              <a:rPr lang="zh-CN" altLang="en-US" sz="2000">
                <a:solidFill>
                  <a:schemeClr val="tx1">
                    <a:lumMod val="85000"/>
                    <a:lumOff val="15000"/>
                  </a:schemeClr>
                </a:solidFill>
                <a:latin typeface="华康隶书体W7" panose="03000709000000000000" charset="-122"/>
                <a:ea typeface="华康隶书体W7" panose="03000709000000000000" charset="-122"/>
              </a:rPr>
              <a:t>正面描写 侧面描写相结合</a:t>
            </a:r>
          </a:p>
        </p:txBody>
      </p:sp>
      <p:pic>
        <p:nvPicPr>
          <p:cNvPr id="31" name="New picture"/>
          <p:cNvPicPr/>
          <p:nvPr/>
        </p:nvPicPr>
        <p:blipFill>
          <a:blip r:embed="rId2"/>
          <a:stretch>
            <a:fillRect/>
          </a:stretch>
        </p:blipFill>
        <p:spPr>
          <a:xfrm>
            <a:off x="11531600" y="10909300"/>
            <a:ext cx="304800" cy="228600"/>
          </a:xfrm>
          <a:prstGeom prst="cube">
            <a:avLst/>
          </a:prstGeom>
        </p:spPr>
      </p:pic>
    </p:spTree>
    <p:custDataLst>
      <p:tags r:id="rId4"/>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5" name="矩形 4"/>
          <p:cNvSpPr/>
          <p:nvPr/>
        </p:nvSpPr>
        <p:spPr>
          <a:xfrm>
            <a:off x="-38100" y="1657350"/>
            <a:ext cx="12230100" cy="354330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stretch>
            <a:fillRect/>
          </a:stretch>
        </p:blipFill>
        <p:spPr>
          <a:xfrm>
            <a:off x="228600" y="1167765"/>
            <a:ext cx="3134995" cy="4521835"/>
          </a:xfrm>
          <a:prstGeom prst="rect">
            <a:avLst/>
          </a:prstGeom>
          <a:effectLst>
            <a:outerShdw blurRad="63500" algn="ctr" rotWithShape="0">
              <a:prstClr val="black">
                <a:alpha val="100000"/>
              </a:prstClr>
            </a:outerShdw>
          </a:effectLst>
        </p:spPr>
      </p:pic>
      <p:sp>
        <p:nvSpPr>
          <p:cNvPr id="9" name="矩形 8"/>
          <p:cNvSpPr/>
          <p:nvPr/>
        </p:nvSpPr>
        <p:spPr>
          <a:xfrm>
            <a:off x="3562350" y="1936115"/>
            <a:ext cx="352425" cy="49403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966210" y="1932940"/>
            <a:ext cx="92075" cy="4984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058285" y="1860550"/>
            <a:ext cx="2011680" cy="645160"/>
          </a:xfrm>
          <a:prstGeom prst="rect">
            <a:avLst/>
          </a:prstGeom>
          <a:noFill/>
        </p:spPr>
        <p:txBody>
          <a:bodyPr wrap="none" rtlCol="0">
            <a:spAutoFit/>
          </a:bodyPr>
          <a:lstStyle/>
          <a:p>
            <a:r>
              <a:rPr lang="zh-CN" altLang="en-US" sz="3600">
                <a:solidFill>
                  <a:schemeClr val="tx1">
                    <a:lumMod val="75000"/>
                    <a:lumOff val="25000"/>
                  </a:schemeClr>
                </a:solidFill>
                <a:latin typeface="华康隶书体W7" panose="03000709000000000000" charset="-122"/>
                <a:ea typeface="华康隶书体W7" panose="03000709000000000000" charset="-122"/>
              </a:rPr>
              <a:t>新课导入</a:t>
            </a:r>
          </a:p>
        </p:txBody>
      </p:sp>
      <p:sp>
        <p:nvSpPr>
          <p:cNvPr id="12" name="文本框 11"/>
          <p:cNvSpPr txBox="1"/>
          <p:nvPr/>
        </p:nvSpPr>
        <p:spPr>
          <a:xfrm>
            <a:off x="3562350" y="2696210"/>
            <a:ext cx="8423275" cy="2306955"/>
          </a:xfrm>
          <a:prstGeom prst="rect">
            <a:avLst/>
          </a:prstGeom>
          <a:noFill/>
        </p:spPr>
        <p:txBody>
          <a:bodyPr wrap="square" rtlCol="0" anchor="t">
            <a:spAutoFit/>
          </a:bodyPr>
          <a:lstStyle/>
          <a:p>
            <a:pPr indent="508000" fontAlgn="auto">
              <a:lnSpc>
                <a:spcPct val="120000"/>
              </a:lnSpc>
            </a:pPr>
            <a:r>
              <a:rPr lang="zh-CN" altLang="en-US" sz="2000">
                <a:solidFill>
                  <a:schemeClr val="tx1">
                    <a:lumMod val="75000"/>
                    <a:lumOff val="25000"/>
                  </a:schemeClr>
                </a:solidFill>
                <a:latin typeface="华康隶书体W7" panose="03000709000000000000" charset="-122"/>
                <a:ea typeface="华康隶书体W7" panose="03000709000000000000" charset="-122"/>
                <a:cs typeface="华康隶书体W7" panose="03000709000000000000" charset="-122"/>
              </a:rPr>
              <a:t>同学们，当高贵威严的国君到军营中慰问将士们时，将士们一般会怎样做呢？对，会列队欢迎，大礼参拜。当汉文帝刘恒到细柳营慰问周亚夫的军队时，周亚夫没有迎接天子，最后才露面，且只说了一句话。然而，汉文帝出军门后不由得说：“此真将军矣！”赞赏有加。周亚夫将军到底是怎样的人呢？这节课我们跟随史学家司马迁，去了解周亚夫将军的历史故事。</a:t>
            </a:r>
          </a:p>
        </p:txBody>
      </p:sp>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矩形 1"/>
          <p:cNvSpPr/>
          <p:nvPr/>
        </p:nvSpPr>
        <p:spPr>
          <a:xfrm>
            <a:off x="-635" y="2322195"/>
            <a:ext cx="12192635" cy="325374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3756025" y="864870"/>
            <a:ext cx="4920615" cy="721995"/>
            <a:chOff x="7740" y="1262"/>
            <a:chExt cx="7749" cy="1137"/>
          </a:xfrm>
        </p:grpSpPr>
        <p:sp>
          <p:nvSpPr>
            <p:cNvPr id="16" name="矩形 15"/>
            <p:cNvSpPr/>
            <p:nvPr/>
          </p:nvSpPr>
          <p:spPr>
            <a:xfrm>
              <a:off x="7740" y="1429"/>
              <a:ext cx="555" cy="7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376" y="1424"/>
              <a:ext cx="145" cy="78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521" y="1287"/>
              <a:ext cx="3488" cy="1113"/>
            </a:xfrm>
            <a:prstGeom prst="rect">
              <a:avLst/>
            </a:prstGeom>
            <a:noFill/>
          </p:spPr>
          <p:txBody>
            <a:bodyPr wrap="none" rtlCol="0">
              <a:spAutoFit/>
            </a:bodyPr>
            <a:lstStyle/>
            <a:p>
              <a:r>
                <a:rPr lang="zh-CN" altLang="zh-CN" sz="4000">
                  <a:solidFill>
                    <a:schemeClr val="tx1">
                      <a:lumMod val="75000"/>
                      <a:lumOff val="25000"/>
                    </a:schemeClr>
                  </a:solidFill>
                  <a:latin typeface="华康隶书体W7" panose="03000709000000000000" charset="-122"/>
                  <a:ea typeface="华康隶书体W7" panose="03000709000000000000" charset="-122"/>
                </a:rPr>
                <a:t>学习目标</a:t>
              </a:r>
            </a:p>
          </p:txBody>
        </p:sp>
        <p:sp>
          <p:nvSpPr>
            <p:cNvPr id="19" name="文本框 18"/>
            <p:cNvSpPr txBox="1"/>
            <p:nvPr/>
          </p:nvSpPr>
          <p:spPr>
            <a:xfrm>
              <a:off x="11879" y="1262"/>
              <a:ext cx="3610" cy="1113"/>
            </a:xfrm>
            <a:prstGeom prst="rect">
              <a:avLst/>
            </a:prstGeom>
            <a:noFill/>
          </p:spPr>
          <p:txBody>
            <a:bodyPr wrap="none" rtlCol="0">
              <a:spAutoFit/>
            </a:bodyPr>
            <a:lstStyle/>
            <a:p>
              <a:pPr algn="l"/>
              <a:r>
                <a:rPr lang="en-US" altLang="zh-CN" sz="4000">
                  <a:solidFill>
                    <a:schemeClr val="tx1">
                      <a:lumMod val="75000"/>
                      <a:lumOff val="25000"/>
                    </a:schemeClr>
                  </a:solidFill>
                </a:rPr>
                <a:t>/</a:t>
              </a:r>
              <a:r>
                <a:rPr lang="en-US" altLang="zh-CN">
                  <a:solidFill>
                    <a:schemeClr val="tx1">
                      <a:lumMod val="75000"/>
                      <a:lumOff val="25000"/>
                    </a:schemeClr>
                  </a:solidFill>
                </a:rPr>
                <a:t>Learning objectives</a:t>
              </a:r>
            </a:p>
          </p:txBody>
        </p:sp>
      </p:grpSp>
      <p:cxnSp>
        <p:nvCxnSpPr>
          <p:cNvPr id="7" name="直接连接符 6"/>
          <p:cNvCxnSpPr/>
          <p:nvPr/>
        </p:nvCxnSpPr>
        <p:spPr>
          <a:xfrm flipH="1">
            <a:off x="3940175" y="3282315"/>
            <a:ext cx="0" cy="1714500"/>
          </a:xfrm>
          <a:prstGeom prst="line">
            <a:avLst/>
          </a:prstGeom>
          <a:ln w="508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8251190" y="3282315"/>
            <a:ext cx="0" cy="1714500"/>
          </a:xfrm>
          <a:prstGeom prst="line">
            <a:avLst/>
          </a:prstGeom>
          <a:ln w="508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75260" y="3816985"/>
            <a:ext cx="3218815" cy="922020"/>
          </a:xfrm>
          <a:prstGeom prst="rect">
            <a:avLst/>
          </a:prstGeom>
          <a:noFill/>
        </p:spPr>
        <p:txBody>
          <a:bodyPr wrap="square" rtlCol="0" anchor="t">
            <a:spAutoFit/>
          </a:bodyPr>
          <a:lstStyle/>
          <a:p>
            <a:r>
              <a:rPr lang="zh-CN" altLang="en-US">
                <a:solidFill>
                  <a:schemeClr val="tx1">
                    <a:lumMod val="85000"/>
                    <a:lumOff val="15000"/>
                  </a:schemeClr>
                </a:solidFill>
                <a:latin typeface="华康隶书体W7" panose="03000709000000000000" charset="-122"/>
                <a:ea typeface="华康隶书体W7" panose="03000709000000000000" charset="-122"/>
                <a:cs typeface="微软雅黑" panose="020b0503020204020204" pitchFamily="34" charset="-122"/>
                <a:sym typeface="+mn-ea"/>
              </a:rPr>
              <a:t>参照注释，查阅词典，疏通语言文字，反复朗读课文，体会人物传记的写法特点。</a:t>
            </a:r>
          </a:p>
        </p:txBody>
      </p:sp>
      <p:sp>
        <p:nvSpPr>
          <p:cNvPr id="15" name="文本框 14"/>
          <p:cNvSpPr txBox="1"/>
          <p:nvPr/>
        </p:nvSpPr>
        <p:spPr>
          <a:xfrm>
            <a:off x="4486275" y="3816985"/>
            <a:ext cx="3218815" cy="645160"/>
          </a:xfrm>
          <a:prstGeom prst="rect">
            <a:avLst/>
          </a:prstGeom>
          <a:noFill/>
        </p:spPr>
        <p:txBody>
          <a:bodyPr wrap="square" rtlCol="0" anchor="t">
            <a:spAutoFit/>
          </a:bodyPr>
          <a:lstStyle/>
          <a:p>
            <a:r>
              <a:rPr lang="zh-CN" altLang="en-US">
                <a:solidFill>
                  <a:schemeClr val="tx1">
                    <a:lumMod val="85000"/>
                    <a:lumOff val="15000"/>
                  </a:schemeClr>
                </a:solidFill>
                <a:latin typeface="华康隶书体W7" panose="03000709000000000000" charset="-122"/>
                <a:ea typeface="华康隶书体W7" panose="03000709000000000000" charset="-122"/>
                <a:cs typeface="微软雅黑" panose="020b0503020204020204" pitchFamily="34" charset="-122"/>
                <a:sym typeface="+mn-ea"/>
              </a:rPr>
              <a:t>品味语言描写，理解文章内容，分析人物的性格特征。</a:t>
            </a:r>
          </a:p>
        </p:txBody>
      </p:sp>
      <p:sp>
        <p:nvSpPr>
          <p:cNvPr id="20" name="文本框 19"/>
          <p:cNvSpPr txBox="1"/>
          <p:nvPr/>
        </p:nvSpPr>
        <p:spPr>
          <a:xfrm>
            <a:off x="8811895" y="3816985"/>
            <a:ext cx="3218815" cy="922020"/>
          </a:xfrm>
          <a:prstGeom prst="rect">
            <a:avLst/>
          </a:prstGeom>
          <a:noFill/>
        </p:spPr>
        <p:txBody>
          <a:bodyPr wrap="square" rtlCol="0" anchor="t">
            <a:spAutoFit/>
          </a:bodyPr>
          <a:lstStyle/>
          <a:p>
            <a:r>
              <a:rPr lang="zh-CN" altLang="en-US">
                <a:solidFill>
                  <a:schemeClr val="tx1">
                    <a:lumMod val="85000"/>
                    <a:lumOff val="15000"/>
                  </a:schemeClr>
                </a:solidFill>
                <a:latin typeface="华康隶书体W7" panose="03000709000000000000" charset="-122"/>
                <a:ea typeface="华康隶书体W7" panose="03000709000000000000" charset="-122"/>
                <a:cs typeface="微软雅黑" panose="020b0503020204020204" pitchFamily="34" charset="-122"/>
                <a:sym typeface="+mn-ea"/>
              </a:rPr>
              <a:t>联系生活，体会周亚夫的管理艺术，培养严于律己、恪尽职守的思想。</a:t>
            </a:r>
          </a:p>
        </p:txBody>
      </p:sp>
      <p:sp>
        <p:nvSpPr>
          <p:cNvPr id="21" name="文本框 20"/>
          <p:cNvSpPr txBox="1"/>
          <p:nvPr/>
        </p:nvSpPr>
        <p:spPr>
          <a:xfrm>
            <a:off x="1438910" y="2924175"/>
            <a:ext cx="690880" cy="645160"/>
          </a:xfrm>
          <a:prstGeom prst="rect">
            <a:avLst/>
          </a:prstGeom>
          <a:noFill/>
        </p:spPr>
        <p:txBody>
          <a:bodyPr wrap="none" rtlCol="0">
            <a:spAutoFit/>
          </a:bodyPr>
          <a:lstStyle/>
          <a:p>
            <a:r>
              <a:rPr lang="en-US" altLang="zh-CN" sz="3600">
                <a:solidFill>
                  <a:schemeClr val="tx1">
                    <a:lumMod val="75000"/>
                    <a:lumOff val="25000"/>
                  </a:schemeClr>
                </a:solidFill>
              </a:rPr>
              <a:t>01</a:t>
            </a:r>
          </a:p>
        </p:txBody>
      </p:sp>
      <p:sp>
        <p:nvSpPr>
          <p:cNvPr id="22" name="文本框 21"/>
          <p:cNvSpPr txBox="1"/>
          <p:nvPr/>
        </p:nvSpPr>
        <p:spPr>
          <a:xfrm>
            <a:off x="5775960" y="2924175"/>
            <a:ext cx="690880" cy="645160"/>
          </a:xfrm>
          <a:prstGeom prst="rect">
            <a:avLst/>
          </a:prstGeom>
          <a:noFill/>
        </p:spPr>
        <p:txBody>
          <a:bodyPr wrap="none" rtlCol="0">
            <a:spAutoFit/>
          </a:bodyPr>
          <a:lstStyle/>
          <a:p>
            <a:r>
              <a:rPr lang="en-US" altLang="zh-CN" sz="3600">
                <a:solidFill>
                  <a:schemeClr val="tx1">
                    <a:lumMod val="75000"/>
                    <a:lumOff val="25000"/>
                  </a:schemeClr>
                </a:solidFill>
              </a:rPr>
              <a:t>02</a:t>
            </a:r>
          </a:p>
        </p:txBody>
      </p:sp>
      <p:sp>
        <p:nvSpPr>
          <p:cNvPr id="23" name="文本框 22"/>
          <p:cNvSpPr txBox="1"/>
          <p:nvPr/>
        </p:nvSpPr>
        <p:spPr>
          <a:xfrm>
            <a:off x="10075545" y="2924175"/>
            <a:ext cx="690880" cy="645160"/>
          </a:xfrm>
          <a:prstGeom prst="rect">
            <a:avLst/>
          </a:prstGeom>
          <a:noFill/>
        </p:spPr>
        <p:txBody>
          <a:bodyPr wrap="none" rtlCol="0">
            <a:spAutoFit/>
          </a:bodyPr>
          <a:lstStyle/>
          <a:p>
            <a:r>
              <a:rPr lang="en-US" altLang="zh-CN" sz="3600">
                <a:solidFill>
                  <a:schemeClr val="tx1">
                    <a:lumMod val="75000"/>
                    <a:lumOff val="25000"/>
                  </a:schemeClr>
                </a:solidFill>
              </a:rPr>
              <a:t>03</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4" name="矩形 3"/>
          <p:cNvSpPr/>
          <p:nvPr/>
        </p:nvSpPr>
        <p:spPr>
          <a:xfrm>
            <a:off x="-57150" y="581025"/>
            <a:ext cx="12249150" cy="569595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srcRect l="3845" t="1651" r="21500" b="26928"/>
          <a:stretch>
            <a:fillRect/>
          </a:stretch>
        </p:blipFill>
        <p:spPr>
          <a:xfrm>
            <a:off x="5093970" y="864235"/>
            <a:ext cx="2004060" cy="2004060"/>
          </a:xfrm>
          <a:prstGeom prst="ellipse">
            <a:avLst/>
          </a:prstGeom>
          <a:ln>
            <a:noFill/>
          </a:ln>
          <a:effectLst>
            <a:outerShdw blurRad="63500" algn="ctr" rotWithShape="0">
              <a:prstClr val="black">
                <a:alpha val="100000"/>
              </a:prstClr>
            </a:outerShdw>
          </a:effectLst>
        </p:spPr>
      </p:pic>
      <p:sp>
        <p:nvSpPr>
          <p:cNvPr id="5" name="文本框 4"/>
          <p:cNvSpPr txBox="1"/>
          <p:nvPr/>
        </p:nvSpPr>
        <p:spPr>
          <a:xfrm>
            <a:off x="4756785" y="3014345"/>
            <a:ext cx="2621280" cy="829945"/>
          </a:xfrm>
          <a:prstGeom prst="rect">
            <a:avLst/>
          </a:prstGeom>
          <a:noFill/>
        </p:spPr>
        <p:txBody>
          <a:bodyPr wrap="none" rtlCol="0" anchor="t">
            <a:spAutoFit/>
          </a:bodyPr>
          <a:lstStyle/>
          <a:p>
            <a:pPr algn="ctr"/>
            <a:r>
              <a:rPr lang="zh-CN" altLang="en-US" sz="36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司马迁</a:t>
            </a:r>
          </a:p>
          <a:p>
            <a:pPr algn="ctr"/>
            <a:r>
              <a:rPr lang="zh-CN" altLang="en-US"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（公元前</a:t>
            </a:r>
            <a:r>
              <a:rPr lang="en-US" altLang="zh-CN"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145</a:t>
            </a:r>
            <a:r>
              <a:rPr lang="zh-CN" altLang="en-US"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年</a:t>
            </a:r>
            <a:r>
              <a:rPr lang="en-US" altLang="zh-CN"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a:t>
            </a:r>
            <a:r>
              <a:rPr lang="zh-CN" altLang="en-US"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公元前</a:t>
            </a:r>
            <a:r>
              <a:rPr lang="en-US" altLang="zh-CN"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90</a:t>
            </a:r>
            <a:r>
              <a:rPr lang="zh-CN" altLang="en-US" sz="1200" spc="225">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sym typeface="+mn-ea"/>
              </a:rPr>
              <a:t>年）</a:t>
            </a:r>
          </a:p>
        </p:txBody>
      </p:sp>
      <p:cxnSp>
        <p:nvCxnSpPr>
          <p:cNvPr id="8" name="直接连接符 7"/>
          <p:cNvCxnSpPr/>
          <p:nvPr/>
        </p:nvCxnSpPr>
        <p:spPr>
          <a:xfrm flipH="1">
            <a:off x="1727200" y="1256665"/>
            <a:ext cx="0" cy="121920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0464800" y="1256665"/>
            <a:ext cx="0" cy="1219200"/>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197610" y="4027170"/>
            <a:ext cx="9739630" cy="1753235"/>
          </a:xfrm>
          <a:prstGeom prst="rect">
            <a:avLst/>
          </a:prstGeom>
          <a:noFill/>
        </p:spPr>
        <p:txBody>
          <a:bodyPr wrap="square" rtlCol="0" anchor="t">
            <a:spAutoFit/>
          </a:bodyPr>
          <a:lstStyle/>
          <a:p>
            <a:pPr algn="ctr">
              <a:lnSpc>
                <a:spcPct val="150000"/>
              </a:lnSpc>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字子长，生于龙门（西汉夏阳、即今陕西韩城南，另说今山西河津）</a:t>
            </a:r>
          </a:p>
          <a:p>
            <a:pPr algn="ctr">
              <a:lnSpc>
                <a:spcPct val="150000"/>
              </a:lnSpc>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西汉史学家、散文家。司马谈之子，任太史令，因替李陵败降之事辩解而受宫刑，后任中书令。</a:t>
            </a:r>
          </a:p>
          <a:p>
            <a:pPr algn="ctr">
              <a:lnSpc>
                <a:spcPct val="150000"/>
              </a:lnSpc>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发奋继续完成所著史籍，被后世尊称为史迁、太史公、历史之父。</a:t>
            </a:r>
          </a:p>
          <a:p>
            <a:pPr algn="ctr">
              <a:lnSpc>
                <a:spcPct val="150000"/>
              </a:lnSpc>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以其“究天人之际，通古今之变，成一家之言”的史识创作了中国第一部纪传体通史《史记》</a:t>
            </a:r>
          </a:p>
        </p:txBody>
      </p:sp>
    </p:spTree>
    <p:custDataLst>
      <p:tags r:id="rId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11" name="矩形 10"/>
          <p:cNvSpPr/>
          <p:nvPr/>
        </p:nvSpPr>
        <p:spPr>
          <a:xfrm>
            <a:off x="3562350" y="1133475"/>
            <a:ext cx="8629650" cy="459168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stretch>
            <a:fillRect/>
          </a:stretch>
        </p:blipFill>
        <p:spPr>
          <a:xfrm>
            <a:off x="0" y="1133475"/>
            <a:ext cx="3144520" cy="4591685"/>
          </a:xfrm>
          <a:prstGeom prst="rect">
            <a:avLst/>
          </a:prstGeom>
          <a:ln>
            <a:solidFill>
              <a:schemeClr val="bg1"/>
            </a:solidFill>
          </a:ln>
          <a:effectLst>
            <a:outerShdw blurRad="63500" algn="ctr" rotWithShape="0">
              <a:prstClr val="black">
                <a:alpha val="100000"/>
              </a:prstClr>
            </a:outerShdw>
          </a:effectLst>
        </p:spPr>
      </p:pic>
      <p:sp>
        <p:nvSpPr>
          <p:cNvPr id="12" name="矩形 11"/>
          <p:cNvSpPr/>
          <p:nvPr/>
        </p:nvSpPr>
        <p:spPr>
          <a:xfrm>
            <a:off x="3752850" y="1555115"/>
            <a:ext cx="352425" cy="49403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56710" y="1551940"/>
            <a:ext cx="92075" cy="4984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248785" y="1479550"/>
            <a:ext cx="1097280" cy="645160"/>
          </a:xfrm>
          <a:prstGeom prst="rect">
            <a:avLst/>
          </a:prstGeom>
          <a:noFill/>
        </p:spPr>
        <p:txBody>
          <a:bodyPr wrap="none" rtlCol="0">
            <a:spAutoFit/>
          </a:bodyPr>
          <a:lstStyle/>
          <a:p>
            <a:r>
              <a:rPr lang="zh-CN" altLang="en-US" sz="3600">
                <a:solidFill>
                  <a:schemeClr val="tx1">
                    <a:lumMod val="75000"/>
                    <a:lumOff val="25000"/>
                  </a:schemeClr>
                </a:solidFill>
                <a:latin typeface="华康隶书体W7" panose="03000709000000000000" charset="-122"/>
                <a:ea typeface="华康隶书体W7" panose="03000709000000000000" charset="-122"/>
              </a:rPr>
              <a:t>史记</a:t>
            </a:r>
          </a:p>
        </p:txBody>
      </p:sp>
      <p:sp>
        <p:nvSpPr>
          <p:cNvPr id="15" name="文本框 14"/>
          <p:cNvSpPr txBox="1"/>
          <p:nvPr/>
        </p:nvSpPr>
        <p:spPr>
          <a:xfrm>
            <a:off x="4091940" y="2239010"/>
            <a:ext cx="7570470" cy="1198880"/>
          </a:xfrm>
          <a:prstGeom prst="rect">
            <a:avLst/>
          </a:prstGeom>
          <a:noFill/>
        </p:spPr>
        <p:txBody>
          <a:bodyPr wrap="square" rtlCol="0" anchor="t">
            <a:spAutoFit/>
          </a:bodyPr>
          <a:lstStyle/>
          <a:p>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二十四史之首，最初称为《太史公书》或《太史公记》、《太史记》，是西汉史学家司马迁撰写的纪传体史书，是中国历史上第一部纪传体通史，记载了上至上古传说中的黄帝时代，下至汉武帝太初四年间共3000多年的历史。</a:t>
            </a:r>
          </a:p>
        </p:txBody>
      </p:sp>
      <p:sp>
        <p:nvSpPr>
          <p:cNvPr id="16" name="文本框 15"/>
          <p:cNvSpPr txBox="1"/>
          <p:nvPr/>
        </p:nvSpPr>
        <p:spPr>
          <a:xfrm>
            <a:off x="4091940" y="3663950"/>
            <a:ext cx="2540000" cy="368300"/>
          </a:xfrm>
          <a:prstGeom prst="rect">
            <a:avLst/>
          </a:prstGeom>
          <a:noFill/>
        </p:spPr>
        <p:txBody>
          <a:bodyPr wrap="square" rtlCol="0" anchor="t">
            <a:spAutoFit/>
          </a:bodyPr>
          <a:lstStyle/>
          <a:p>
            <a:r>
              <a:rPr lang="zh-CN" altLang="en-US">
                <a:solidFill>
                  <a:schemeClr val="tx1">
                    <a:lumMod val="85000"/>
                    <a:lumOff val="15000"/>
                  </a:schemeClr>
                </a:solidFill>
                <a:latin typeface="华康隶书体W7" panose="03000709000000000000" charset="-122"/>
                <a:ea typeface="华康隶书体W7" panose="03000709000000000000" charset="-122"/>
              </a:rPr>
              <a:t>《史记》共一百三十篇</a:t>
            </a:r>
          </a:p>
        </p:txBody>
      </p:sp>
      <p:sp>
        <p:nvSpPr>
          <p:cNvPr id="17" name="文本框 16"/>
          <p:cNvSpPr txBox="1"/>
          <p:nvPr/>
        </p:nvSpPr>
        <p:spPr>
          <a:xfrm>
            <a:off x="6662420" y="3663950"/>
            <a:ext cx="1162050" cy="368300"/>
          </a:xfrm>
          <a:prstGeom prst="rect">
            <a:avLst/>
          </a:prstGeom>
          <a:solidFill>
            <a:schemeClr val="tx1">
              <a:lumMod val="75000"/>
              <a:lumOff val="25000"/>
            </a:schemeClr>
          </a:solidFill>
        </p:spPr>
        <p:txBody>
          <a:bodyPr wrap="square" rtlCol="0" anchor="t">
            <a:spAutoFit/>
          </a:bodyPr>
          <a:lstStyle/>
          <a:p>
            <a:r>
              <a:rPr lang="zh-CN" altLang="en-US">
                <a:solidFill>
                  <a:schemeClr val="bg1"/>
                </a:solidFill>
                <a:latin typeface="华康隶书体W7" panose="03000709000000000000" charset="-122"/>
                <a:ea typeface="华康隶书体W7" panose="03000709000000000000" charset="-122"/>
              </a:rPr>
              <a:t>十二本纪</a:t>
            </a:r>
          </a:p>
        </p:txBody>
      </p:sp>
      <p:sp>
        <p:nvSpPr>
          <p:cNvPr id="18" name="文本框 17"/>
          <p:cNvSpPr txBox="1"/>
          <p:nvPr/>
        </p:nvSpPr>
        <p:spPr>
          <a:xfrm>
            <a:off x="7891145" y="3663950"/>
            <a:ext cx="1128395" cy="368300"/>
          </a:xfrm>
          <a:prstGeom prst="rect">
            <a:avLst/>
          </a:prstGeom>
          <a:solidFill>
            <a:schemeClr val="tx1">
              <a:lumMod val="75000"/>
              <a:lumOff val="25000"/>
            </a:schemeClr>
          </a:solidFill>
        </p:spPr>
        <p:txBody>
          <a:bodyPr wrap="square" rtlCol="0" anchor="t">
            <a:spAutoFit/>
          </a:bodyPr>
          <a:lstStyle/>
          <a:p>
            <a:r>
              <a:rPr lang="zh-CN" altLang="en-US">
                <a:solidFill>
                  <a:schemeClr val="bg1"/>
                </a:solidFill>
                <a:latin typeface="华康隶书体W7" panose="03000709000000000000" charset="-122"/>
                <a:ea typeface="华康隶书体W7" panose="03000709000000000000" charset="-122"/>
              </a:rPr>
              <a:t>三十世家</a:t>
            </a:r>
          </a:p>
        </p:txBody>
      </p:sp>
      <p:sp>
        <p:nvSpPr>
          <p:cNvPr id="19" name="文本框 18"/>
          <p:cNvSpPr txBox="1"/>
          <p:nvPr/>
        </p:nvSpPr>
        <p:spPr>
          <a:xfrm>
            <a:off x="9086215" y="3663950"/>
            <a:ext cx="1133475" cy="368300"/>
          </a:xfrm>
          <a:prstGeom prst="rect">
            <a:avLst/>
          </a:prstGeom>
          <a:solidFill>
            <a:schemeClr val="tx1">
              <a:lumMod val="75000"/>
              <a:lumOff val="25000"/>
            </a:schemeClr>
          </a:solidFill>
        </p:spPr>
        <p:txBody>
          <a:bodyPr wrap="square" rtlCol="0" anchor="t">
            <a:spAutoFit/>
          </a:bodyPr>
          <a:lstStyle/>
          <a:p>
            <a:r>
              <a:rPr lang="zh-CN" altLang="en-US">
                <a:solidFill>
                  <a:schemeClr val="bg1"/>
                </a:solidFill>
                <a:latin typeface="华康隶书体W7" panose="03000709000000000000" charset="-122"/>
                <a:ea typeface="华康隶书体W7" panose="03000709000000000000" charset="-122"/>
              </a:rPr>
              <a:t>七十列传</a:t>
            </a:r>
          </a:p>
        </p:txBody>
      </p:sp>
      <p:sp>
        <p:nvSpPr>
          <p:cNvPr id="20" name="文本框 19"/>
          <p:cNvSpPr txBox="1"/>
          <p:nvPr/>
        </p:nvSpPr>
        <p:spPr>
          <a:xfrm>
            <a:off x="10286365" y="3663950"/>
            <a:ext cx="655320" cy="368300"/>
          </a:xfrm>
          <a:prstGeom prst="rect">
            <a:avLst/>
          </a:prstGeom>
          <a:solidFill>
            <a:schemeClr val="tx1">
              <a:lumMod val="75000"/>
              <a:lumOff val="25000"/>
            </a:schemeClr>
          </a:solidFill>
        </p:spPr>
        <p:txBody>
          <a:bodyPr wrap="square" rtlCol="0" anchor="t">
            <a:spAutoFit/>
          </a:bodyPr>
          <a:lstStyle/>
          <a:p>
            <a:r>
              <a:rPr lang="zh-CN" altLang="en-US">
                <a:solidFill>
                  <a:schemeClr val="bg1"/>
                </a:solidFill>
                <a:latin typeface="华康隶书体W7" panose="03000709000000000000" charset="-122"/>
                <a:ea typeface="华康隶书体W7" panose="03000709000000000000" charset="-122"/>
              </a:rPr>
              <a:t>十表</a:t>
            </a:r>
          </a:p>
        </p:txBody>
      </p:sp>
      <p:sp>
        <p:nvSpPr>
          <p:cNvPr id="21" name="文本框 20"/>
          <p:cNvSpPr txBox="1"/>
          <p:nvPr/>
        </p:nvSpPr>
        <p:spPr>
          <a:xfrm>
            <a:off x="11008360" y="3663950"/>
            <a:ext cx="654050" cy="368300"/>
          </a:xfrm>
          <a:prstGeom prst="rect">
            <a:avLst/>
          </a:prstGeom>
          <a:solidFill>
            <a:schemeClr val="tx1">
              <a:lumMod val="75000"/>
              <a:lumOff val="25000"/>
            </a:schemeClr>
          </a:solidFill>
        </p:spPr>
        <p:txBody>
          <a:bodyPr wrap="square" rtlCol="0" anchor="t">
            <a:spAutoFit/>
          </a:bodyPr>
          <a:lstStyle/>
          <a:p>
            <a:r>
              <a:rPr lang="zh-CN" altLang="en-US">
                <a:solidFill>
                  <a:schemeClr val="bg1"/>
                </a:solidFill>
                <a:latin typeface="华康隶书体W7" panose="03000709000000000000" charset="-122"/>
                <a:ea typeface="华康隶书体W7" panose="03000709000000000000" charset="-122"/>
              </a:rPr>
              <a:t>八书</a:t>
            </a:r>
          </a:p>
        </p:txBody>
      </p:sp>
      <p:sp>
        <p:nvSpPr>
          <p:cNvPr id="22" name="文本框 21"/>
          <p:cNvSpPr txBox="1"/>
          <p:nvPr/>
        </p:nvSpPr>
        <p:spPr>
          <a:xfrm>
            <a:off x="4091940" y="4214495"/>
            <a:ext cx="1097280" cy="368300"/>
          </a:xfrm>
          <a:prstGeom prst="rect">
            <a:avLst/>
          </a:prstGeom>
          <a:noFill/>
        </p:spPr>
        <p:txBody>
          <a:bodyPr wrap="square" rtlCol="0" anchor="t">
            <a:spAutoFit/>
          </a:bodyPr>
          <a:lstStyle/>
          <a:p>
            <a:pPr algn="ct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“前四史”</a:t>
            </a:r>
          </a:p>
        </p:txBody>
      </p:sp>
      <p:sp>
        <p:nvSpPr>
          <p:cNvPr id="23" name="文本框 22"/>
          <p:cNvSpPr txBox="1"/>
          <p:nvPr/>
        </p:nvSpPr>
        <p:spPr>
          <a:xfrm>
            <a:off x="5500370" y="4214495"/>
            <a:ext cx="1162050" cy="368300"/>
          </a:xfrm>
          <a:prstGeom prst="rect">
            <a:avLst/>
          </a:prstGeom>
          <a:solidFill>
            <a:schemeClr val="tx1">
              <a:lumMod val="75000"/>
              <a:lumOff val="25000"/>
            </a:schemeClr>
          </a:solidFill>
        </p:spPr>
        <p:txBody>
          <a:bodyPr wrap="square" rtlCol="0" anchor="t">
            <a:spAutoFit/>
          </a:bodyPr>
          <a:lstStyle/>
          <a:p>
            <a:pPr algn="ctr"/>
            <a:r>
              <a:rPr lang="zh-CN" altLang="en-US">
                <a:solidFill>
                  <a:schemeClr val="bg1"/>
                </a:solidFill>
                <a:latin typeface="华康隶书体W7" panose="03000709000000000000" charset="-122"/>
                <a:ea typeface="华康隶书体W7" panose="03000709000000000000" charset="-122"/>
              </a:rPr>
              <a:t>《史记》</a:t>
            </a:r>
          </a:p>
        </p:txBody>
      </p:sp>
      <p:sp>
        <p:nvSpPr>
          <p:cNvPr id="24" name="文本框 23"/>
          <p:cNvSpPr txBox="1"/>
          <p:nvPr/>
        </p:nvSpPr>
        <p:spPr>
          <a:xfrm>
            <a:off x="6750685" y="4214495"/>
            <a:ext cx="1128395" cy="368300"/>
          </a:xfrm>
          <a:prstGeom prst="rect">
            <a:avLst/>
          </a:prstGeom>
          <a:solidFill>
            <a:schemeClr val="tx1">
              <a:lumMod val="75000"/>
              <a:lumOff val="25000"/>
            </a:schemeClr>
          </a:solidFill>
        </p:spPr>
        <p:txBody>
          <a:bodyPr wrap="square" rtlCol="0" anchor="t">
            <a:spAutoFit/>
          </a:bodyPr>
          <a:lstStyle/>
          <a:p>
            <a:pPr algn="ctr"/>
            <a:r>
              <a:rPr lang="zh-CN" altLang="en-US">
                <a:solidFill>
                  <a:schemeClr val="bg1"/>
                </a:solidFill>
                <a:latin typeface="华康隶书体W7" panose="03000709000000000000" charset="-122"/>
                <a:ea typeface="华康隶书体W7" panose="03000709000000000000" charset="-122"/>
              </a:rPr>
              <a:t>《汉书》</a:t>
            </a:r>
          </a:p>
        </p:txBody>
      </p:sp>
      <p:sp>
        <p:nvSpPr>
          <p:cNvPr id="25" name="文本框 24"/>
          <p:cNvSpPr txBox="1"/>
          <p:nvPr/>
        </p:nvSpPr>
        <p:spPr>
          <a:xfrm>
            <a:off x="7933690" y="4214495"/>
            <a:ext cx="1283970" cy="368300"/>
          </a:xfrm>
          <a:prstGeom prst="rect">
            <a:avLst/>
          </a:prstGeom>
          <a:solidFill>
            <a:schemeClr val="tx1">
              <a:lumMod val="75000"/>
              <a:lumOff val="25000"/>
            </a:schemeClr>
          </a:solidFill>
        </p:spPr>
        <p:txBody>
          <a:bodyPr wrap="square" rtlCol="0" anchor="t">
            <a:spAutoFit/>
          </a:bodyPr>
          <a:lstStyle/>
          <a:p>
            <a:pPr algn="ctr"/>
            <a:r>
              <a:rPr lang="zh-CN" altLang="en-US">
                <a:solidFill>
                  <a:schemeClr val="bg1"/>
                </a:solidFill>
                <a:latin typeface="华康隶书体W7" panose="03000709000000000000" charset="-122"/>
                <a:ea typeface="华康隶书体W7" panose="03000709000000000000" charset="-122"/>
              </a:rPr>
              <a:t>《后汉书》</a:t>
            </a:r>
          </a:p>
        </p:txBody>
      </p:sp>
      <p:sp>
        <p:nvSpPr>
          <p:cNvPr id="26" name="文本框 25"/>
          <p:cNvSpPr txBox="1"/>
          <p:nvPr/>
        </p:nvSpPr>
        <p:spPr>
          <a:xfrm>
            <a:off x="9272270" y="4214495"/>
            <a:ext cx="1298575" cy="368300"/>
          </a:xfrm>
          <a:prstGeom prst="rect">
            <a:avLst/>
          </a:prstGeom>
          <a:solidFill>
            <a:schemeClr val="tx1">
              <a:lumMod val="75000"/>
              <a:lumOff val="25000"/>
            </a:schemeClr>
          </a:solidFill>
        </p:spPr>
        <p:txBody>
          <a:bodyPr wrap="square" rtlCol="0" anchor="t">
            <a:spAutoFit/>
          </a:bodyPr>
          <a:lstStyle/>
          <a:p>
            <a:pPr algn="ctr"/>
            <a:r>
              <a:rPr lang="zh-CN" altLang="en-US">
                <a:solidFill>
                  <a:schemeClr val="bg1"/>
                </a:solidFill>
                <a:latin typeface="华康隶书体W7" panose="03000709000000000000" charset="-122"/>
                <a:ea typeface="华康隶书体W7" panose="03000709000000000000" charset="-122"/>
              </a:rPr>
              <a:t>《三国志》</a:t>
            </a:r>
          </a:p>
        </p:txBody>
      </p:sp>
      <p:sp>
        <p:nvSpPr>
          <p:cNvPr id="27" name="文本框 26"/>
          <p:cNvSpPr txBox="1"/>
          <p:nvPr/>
        </p:nvSpPr>
        <p:spPr>
          <a:xfrm>
            <a:off x="4156710" y="4763770"/>
            <a:ext cx="5930900" cy="368300"/>
          </a:xfrm>
          <a:prstGeom prst="rect">
            <a:avLst/>
          </a:prstGeom>
          <a:noFill/>
        </p:spPr>
        <p:txBody>
          <a:bodyPr wrap="square" rtlCol="0" anchor="t">
            <a:spAutoFit/>
          </a:bodyPr>
          <a:lstStyle/>
          <a:p>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被鲁迅誉为“史家之绝唱，无韵之《离骚》”</a:t>
            </a:r>
          </a:p>
        </p:txBody>
      </p:sp>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11" name="矩形 10"/>
          <p:cNvSpPr/>
          <p:nvPr/>
        </p:nvSpPr>
        <p:spPr>
          <a:xfrm>
            <a:off x="635" y="2582545"/>
            <a:ext cx="12191365" cy="314261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399915" y="2907665"/>
            <a:ext cx="7551420" cy="2491740"/>
          </a:xfrm>
          <a:prstGeom prst="rect">
            <a:avLst/>
          </a:prstGeom>
          <a:noFill/>
        </p:spPr>
        <p:txBody>
          <a:bodyPr wrap="square" rtlCol="0" anchor="t">
            <a:spAutoFit/>
          </a:bodyPr>
          <a:lstStyle/>
          <a:p>
            <a:pPr indent="508000" fontAlgn="auto">
              <a:lnSpc>
                <a:spcPct val="130000"/>
              </a:lnSpc>
            </a:pPr>
            <a:r>
              <a:rPr lang="zh-CN" altLang="en-US" sz="2000">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绛侯周勃是汉朝开国功臣。吕后家族威胁到刘氏王朝时，他与丞相陈平共谋诛诸吕，立汉文帝。周亚夫是周勃之子，先为河内守，因他的兄长绛侯周胜之有罪，他被封为条侯，延续绛侯的后代封号。历经文帝、景帝两朝，曾任河内郡太守、中尉、太尉、丞相等职。以善于将兵、直言持正著称。后因得罪景帝下狱，绝食而死。这篇文章即记载他为河内守驻军细柳时的一段事迹。</a:t>
            </a:r>
          </a:p>
        </p:txBody>
      </p:sp>
      <p:pic>
        <p:nvPicPr>
          <p:cNvPr id="2" name="图片 1"/>
          <p:cNvPicPr>
            <a:picLocks noChangeAspect="1"/>
          </p:cNvPicPr>
          <p:nvPr/>
        </p:nvPicPr>
        <p:blipFill>
          <a:blip r:embed="rId2"/>
          <a:stretch>
            <a:fillRect/>
          </a:stretch>
        </p:blipFill>
        <p:spPr>
          <a:xfrm>
            <a:off x="0" y="1132840"/>
            <a:ext cx="4109085" cy="4592320"/>
          </a:xfrm>
          <a:prstGeom prst="rect">
            <a:avLst/>
          </a:prstGeom>
          <a:effectLst>
            <a:outerShdw blurRad="63500" algn="ctr" rotWithShape="0">
              <a:prstClr val="black">
                <a:alpha val="100000"/>
              </a:prstClr>
            </a:outerShdw>
          </a:effectLst>
        </p:spPr>
      </p:pic>
      <p:sp>
        <p:nvSpPr>
          <p:cNvPr id="9" name="矩形 8"/>
          <p:cNvSpPr/>
          <p:nvPr/>
        </p:nvSpPr>
        <p:spPr>
          <a:xfrm>
            <a:off x="4399915" y="1707515"/>
            <a:ext cx="352425" cy="49403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03775" y="1705293"/>
            <a:ext cx="92075" cy="49847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95850" y="1631950"/>
            <a:ext cx="2011680" cy="645160"/>
          </a:xfrm>
          <a:prstGeom prst="rect">
            <a:avLst/>
          </a:prstGeom>
          <a:noFill/>
        </p:spPr>
        <p:txBody>
          <a:bodyPr wrap="none" rtlCol="0">
            <a:spAutoFit/>
          </a:bodyPr>
          <a:lstStyle/>
          <a:p>
            <a:r>
              <a:rPr lang="zh-CN" altLang="en-US" sz="3600">
                <a:solidFill>
                  <a:schemeClr val="tx1">
                    <a:lumMod val="75000"/>
                    <a:lumOff val="25000"/>
                  </a:schemeClr>
                </a:solidFill>
                <a:latin typeface="华康隶书体W7" panose="03000709000000000000" charset="-122"/>
                <a:ea typeface="华康隶书体W7" panose="03000709000000000000" charset="-122"/>
              </a:rPr>
              <a:t>创作背景</a:t>
            </a:r>
          </a:p>
        </p:txBody>
      </p:sp>
    </p:spTree>
    <p:custDataLst>
      <p:tags r:id="rId4"/>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0" y="1086485"/>
            <a:ext cx="12191365" cy="4685030"/>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组合 107"/>
          <p:cNvGrpSpPr/>
          <p:nvPr/>
        </p:nvGrpSpPr>
        <p:grpSpPr>
          <a:xfrm>
            <a:off x="683895" y="1959928"/>
            <a:ext cx="531495" cy="531495"/>
            <a:chOff x="1380" y="2730"/>
            <a:chExt cx="1680" cy="1680"/>
          </a:xfrm>
        </p:grpSpPr>
        <p:sp>
          <p:nvSpPr>
            <p:cNvPr id="109" name="矩形 108"/>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110" name="直接连接符 109"/>
            <p:cNvCxnSpPr>
              <a:stCxn id="109" idx="1"/>
              <a:endCxn id="109"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09" idx="0"/>
              <a:endCxn id="109"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1692910" y="1959928"/>
            <a:ext cx="531495" cy="531495"/>
            <a:chOff x="1380" y="2730"/>
            <a:chExt cx="1680" cy="1680"/>
          </a:xfrm>
        </p:grpSpPr>
        <p:sp>
          <p:nvSpPr>
            <p:cNvPr id="113" name="矩形 112"/>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114" name="直接连接符 113"/>
            <p:cNvCxnSpPr>
              <a:stCxn id="113" idx="1"/>
              <a:endCxn id="113"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0"/>
              <a:endCxn id="113"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727325" y="1959928"/>
            <a:ext cx="531495" cy="531495"/>
            <a:chOff x="1380" y="2730"/>
            <a:chExt cx="1680" cy="1680"/>
          </a:xfrm>
        </p:grpSpPr>
        <p:sp>
          <p:nvSpPr>
            <p:cNvPr id="5" name="矩形 4"/>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6" name="直接连接符 5"/>
            <p:cNvCxnSpPr>
              <a:stCxn id="5" idx="1"/>
              <a:endCxn id="5"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0"/>
              <a:endCxn id="5"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761740" y="1959928"/>
            <a:ext cx="531495" cy="531495"/>
            <a:chOff x="1380" y="2730"/>
            <a:chExt cx="1680" cy="1680"/>
          </a:xfrm>
        </p:grpSpPr>
        <p:sp>
          <p:nvSpPr>
            <p:cNvPr id="12" name="矩形 11"/>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13" name="直接连接符 12"/>
            <p:cNvCxnSpPr>
              <a:stCxn id="12" idx="1"/>
              <a:endCxn id="12"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0"/>
              <a:endCxn id="12"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796155" y="1959928"/>
            <a:ext cx="531495" cy="531495"/>
            <a:chOff x="1380" y="2730"/>
            <a:chExt cx="1680" cy="1680"/>
          </a:xfrm>
        </p:grpSpPr>
        <p:sp>
          <p:nvSpPr>
            <p:cNvPr id="17" name="矩形 16"/>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18" name="直接连接符 17"/>
            <p:cNvCxnSpPr>
              <a:stCxn id="17" idx="1"/>
              <a:endCxn id="17"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7" idx="0"/>
              <a:endCxn id="17"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830570" y="1959928"/>
            <a:ext cx="531495" cy="531495"/>
            <a:chOff x="1380" y="2730"/>
            <a:chExt cx="1680" cy="1680"/>
          </a:xfrm>
        </p:grpSpPr>
        <p:sp>
          <p:nvSpPr>
            <p:cNvPr id="21" name="矩形 20"/>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22" name="直接连接符 21"/>
            <p:cNvCxnSpPr>
              <a:stCxn id="21" idx="1"/>
              <a:endCxn id="21"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1" idx="0"/>
              <a:endCxn id="21"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6864985" y="1959928"/>
            <a:ext cx="531495" cy="531495"/>
            <a:chOff x="1380" y="2730"/>
            <a:chExt cx="1680" cy="1680"/>
          </a:xfrm>
        </p:grpSpPr>
        <p:sp>
          <p:nvSpPr>
            <p:cNvPr id="25" name="矩形 24"/>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26" name="直接连接符 25"/>
            <p:cNvCxnSpPr>
              <a:stCxn id="25" idx="1"/>
              <a:endCxn id="25"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5" idx="0"/>
              <a:endCxn id="25"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7899400" y="1959928"/>
            <a:ext cx="531495" cy="531495"/>
            <a:chOff x="1380" y="2730"/>
            <a:chExt cx="1680" cy="1680"/>
          </a:xfrm>
        </p:grpSpPr>
        <p:sp>
          <p:nvSpPr>
            <p:cNvPr id="29" name="矩形 28"/>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30" name="直接连接符 29"/>
            <p:cNvCxnSpPr>
              <a:stCxn id="29" idx="1"/>
              <a:endCxn id="29"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9" idx="0"/>
              <a:endCxn id="29"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8933815" y="1959928"/>
            <a:ext cx="531495" cy="531495"/>
            <a:chOff x="1380" y="2730"/>
            <a:chExt cx="1680" cy="1680"/>
          </a:xfrm>
        </p:grpSpPr>
        <p:sp>
          <p:nvSpPr>
            <p:cNvPr id="33" name="矩形 32"/>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34" name="直接连接符 33"/>
            <p:cNvCxnSpPr>
              <a:stCxn id="33" idx="1"/>
              <a:endCxn id="33"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9968230" y="1959928"/>
            <a:ext cx="531495" cy="531495"/>
            <a:chOff x="1380" y="2730"/>
            <a:chExt cx="1680" cy="1680"/>
          </a:xfrm>
        </p:grpSpPr>
        <p:sp>
          <p:nvSpPr>
            <p:cNvPr id="37" name="矩形 36"/>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38" name="直接连接符 37"/>
            <p:cNvCxnSpPr>
              <a:stCxn id="37" idx="1"/>
              <a:endCxn id="37"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11002645" y="1959928"/>
            <a:ext cx="531495" cy="531495"/>
            <a:chOff x="1380" y="2730"/>
            <a:chExt cx="1680" cy="1680"/>
          </a:xfrm>
        </p:grpSpPr>
        <p:sp>
          <p:nvSpPr>
            <p:cNvPr id="41" name="矩形 40"/>
            <p:cNvSpPr/>
            <p:nvPr/>
          </p:nvSpPr>
          <p:spPr>
            <a:xfrm>
              <a:off x="1380" y="2730"/>
              <a:ext cx="1680" cy="1680"/>
            </a:xfrm>
            <a:prstGeom prst="rect">
              <a:avLst/>
            </a:prstGeom>
            <a:noFill/>
            <a:ln>
              <a:solidFill>
                <a:schemeClr val="tx1">
                  <a:lumMod val="85000"/>
                  <a:lumOff val="1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FCB947"/>
                </a:solidFill>
                <a:latin typeface="宋体" panose="02010600030101010101" pitchFamily="2" charset="-122"/>
                <a:ea typeface="宋体" panose="02010600030101010101" pitchFamily="2" charset="-122"/>
              </a:endParaRPr>
            </a:p>
          </p:txBody>
        </p:sp>
        <p:cxnSp>
          <p:nvCxnSpPr>
            <p:cNvPr id="42" name="直接连接符 41"/>
            <p:cNvCxnSpPr>
              <a:stCxn id="41" idx="1"/>
              <a:endCxn id="41" idx="3"/>
            </p:cNvCxnSpPr>
            <p:nvPr/>
          </p:nvCxnSpPr>
          <p:spPr>
            <a:xfrm>
              <a:off x="1380" y="3570"/>
              <a:ext cx="1680" cy="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41" idx="2"/>
            </p:cNvCxnSpPr>
            <p:nvPr/>
          </p:nvCxnSpPr>
          <p:spPr>
            <a:xfrm flipH="1">
              <a:off x="2220" y="2730"/>
              <a:ext cx="0" cy="1680"/>
            </a:xfrm>
            <a:prstGeom prst="line">
              <a:avLst/>
            </a:prstGeom>
            <a:ln w="12700" cmpd="sng">
              <a:solidFill>
                <a:schemeClr val="tx1">
                  <a:lumMod val="85000"/>
                  <a:lumOff val="15000"/>
                  <a:alpha val="5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44" name="文本框 43"/>
          <p:cNvSpPr txBox="1"/>
          <p:nvPr/>
        </p:nvSpPr>
        <p:spPr>
          <a:xfrm>
            <a:off x="640715" y="1933893"/>
            <a:ext cx="617855" cy="583565"/>
          </a:xfrm>
          <a:prstGeom prst="rect">
            <a:avLst/>
          </a:prstGeom>
          <a:noFill/>
        </p:spPr>
        <p:txBody>
          <a:bodyPr wrap="none" rtlCol="0" anchor="t">
            <a:spAutoFit/>
          </a:bodyPr>
          <a:lstStyle/>
          <a:p>
            <a:pPr algn="ctr">
              <a:lnSpc>
                <a:spcPct val="100000"/>
              </a:lnSpc>
            </a:pPr>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棘</a:t>
            </a:r>
          </a:p>
        </p:txBody>
      </p:sp>
      <p:sp>
        <p:nvSpPr>
          <p:cNvPr id="45" name="文本框 44"/>
          <p:cNvSpPr txBox="1"/>
          <p:nvPr/>
        </p:nvSpPr>
        <p:spPr>
          <a:xfrm>
            <a:off x="1649730"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彀</a:t>
            </a:r>
          </a:p>
        </p:txBody>
      </p:sp>
      <p:sp>
        <p:nvSpPr>
          <p:cNvPr id="46" name="文本框 45"/>
          <p:cNvSpPr txBox="1"/>
          <p:nvPr/>
        </p:nvSpPr>
        <p:spPr>
          <a:xfrm>
            <a:off x="2684145"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弩</a:t>
            </a:r>
          </a:p>
        </p:txBody>
      </p:sp>
      <p:sp>
        <p:nvSpPr>
          <p:cNvPr id="47" name="文本框 46"/>
          <p:cNvSpPr txBox="1"/>
          <p:nvPr/>
        </p:nvSpPr>
        <p:spPr>
          <a:xfrm>
            <a:off x="3718560"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辔</a:t>
            </a:r>
          </a:p>
        </p:txBody>
      </p:sp>
      <p:sp>
        <p:nvSpPr>
          <p:cNvPr id="48" name="文本框 47"/>
          <p:cNvSpPr txBox="1"/>
          <p:nvPr/>
        </p:nvSpPr>
        <p:spPr>
          <a:xfrm>
            <a:off x="4752975"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胄</a:t>
            </a:r>
          </a:p>
        </p:txBody>
      </p:sp>
      <p:sp>
        <p:nvSpPr>
          <p:cNvPr id="49" name="文本框 48"/>
          <p:cNvSpPr txBox="1"/>
          <p:nvPr/>
        </p:nvSpPr>
        <p:spPr>
          <a:xfrm>
            <a:off x="5787390"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嗟</a:t>
            </a:r>
          </a:p>
        </p:txBody>
      </p:sp>
      <p:sp>
        <p:nvSpPr>
          <p:cNvPr id="50" name="文本框 49"/>
          <p:cNvSpPr txBox="1"/>
          <p:nvPr/>
        </p:nvSpPr>
        <p:spPr>
          <a:xfrm>
            <a:off x="6821805"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曩</a:t>
            </a:r>
          </a:p>
        </p:txBody>
      </p:sp>
      <p:sp>
        <p:nvSpPr>
          <p:cNvPr id="51" name="文本框 50"/>
          <p:cNvSpPr txBox="1"/>
          <p:nvPr/>
        </p:nvSpPr>
        <p:spPr>
          <a:xfrm>
            <a:off x="7856220"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被</a:t>
            </a:r>
          </a:p>
        </p:txBody>
      </p:sp>
      <p:sp>
        <p:nvSpPr>
          <p:cNvPr id="52" name="文本框 51"/>
          <p:cNvSpPr txBox="1"/>
          <p:nvPr/>
        </p:nvSpPr>
        <p:spPr>
          <a:xfrm>
            <a:off x="8890635"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诏</a:t>
            </a:r>
          </a:p>
        </p:txBody>
      </p:sp>
      <p:sp>
        <p:nvSpPr>
          <p:cNvPr id="53" name="文本框 52"/>
          <p:cNvSpPr txBox="1"/>
          <p:nvPr/>
        </p:nvSpPr>
        <p:spPr>
          <a:xfrm>
            <a:off x="9925050"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兹</a:t>
            </a:r>
          </a:p>
        </p:txBody>
      </p:sp>
      <p:sp>
        <p:nvSpPr>
          <p:cNvPr id="54" name="文本框 53"/>
          <p:cNvSpPr txBox="1"/>
          <p:nvPr/>
        </p:nvSpPr>
        <p:spPr>
          <a:xfrm>
            <a:off x="10959465" y="1933893"/>
            <a:ext cx="617855" cy="583565"/>
          </a:xfrm>
          <a:prstGeom prst="rect">
            <a:avLst/>
          </a:prstGeom>
          <a:noFill/>
        </p:spPr>
        <p:txBody>
          <a:bodyPr wrap="none" rtlCol="0" anchor="t">
            <a:spAutoFit/>
          </a:bodyPr>
          <a:lstStyle/>
          <a:p>
            <a:r>
              <a:rPr lang="zh-CN" altLang="en-US" sz="3200" spc="225">
                <a:solidFill>
                  <a:schemeClr val="tx1">
                    <a:lumMod val="85000"/>
                    <a:lumOff val="15000"/>
                  </a:schemeClr>
                </a:solidFill>
                <a:latin typeface="宋体" panose="02010600030101010101" pitchFamily="2" charset="-122"/>
                <a:ea typeface="宋体" panose="02010600030101010101" pitchFamily="2" charset="-122"/>
                <a:sym typeface="+mn-ea"/>
              </a:rPr>
              <a:t>揖</a:t>
            </a:r>
          </a:p>
        </p:txBody>
      </p:sp>
      <p:sp>
        <p:nvSpPr>
          <p:cNvPr id="55" name="矩形 54"/>
          <p:cNvSpPr/>
          <p:nvPr/>
        </p:nvSpPr>
        <p:spPr>
          <a:xfrm>
            <a:off x="754144" y="1558538"/>
            <a:ext cx="391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jí</a:t>
            </a:r>
          </a:p>
        </p:txBody>
      </p:sp>
      <p:sp>
        <p:nvSpPr>
          <p:cNvPr id="56" name="矩形 55"/>
          <p:cNvSpPr/>
          <p:nvPr/>
        </p:nvSpPr>
        <p:spPr>
          <a:xfrm>
            <a:off x="1692991" y="1558538"/>
            <a:ext cx="518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gòu</a:t>
            </a:r>
          </a:p>
        </p:txBody>
      </p:sp>
      <p:sp>
        <p:nvSpPr>
          <p:cNvPr id="57" name="矩形 56"/>
          <p:cNvSpPr/>
          <p:nvPr/>
        </p:nvSpPr>
        <p:spPr>
          <a:xfrm>
            <a:off x="2796939" y="1558538"/>
            <a:ext cx="391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nǔ</a:t>
            </a:r>
          </a:p>
        </p:txBody>
      </p:sp>
      <p:sp>
        <p:nvSpPr>
          <p:cNvPr id="58" name="矩形 57"/>
          <p:cNvSpPr/>
          <p:nvPr/>
        </p:nvSpPr>
        <p:spPr>
          <a:xfrm>
            <a:off x="3768806" y="1558538"/>
            <a:ext cx="518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pèi</a:t>
            </a:r>
          </a:p>
        </p:txBody>
      </p:sp>
      <p:sp>
        <p:nvSpPr>
          <p:cNvPr id="59" name="矩形 58"/>
          <p:cNvSpPr/>
          <p:nvPr/>
        </p:nvSpPr>
        <p:spPr>
          <a:xfrm>
            <a:off x="4725434" y="1558538"/>
            <a:ext cx="645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zhòu</a:t>
            </a:r>
          </a:p>
        </p:txBody>
      </p:sp>
      <p:sp>
        <p:nvSpPr>
          <p:cNvPr id="60" name="矩形 59"/>
          <p:cNvSpPr/>
          <p:nvPr/>
        </p:nvSpPr>
        <p:spPr>
          <a:xfrm>
            <a:off x="5843986" y="1558538"/>
            <a:ext cx="518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jiē</a:t>
            </a:r>
          </a:p>
        </p:txBody>
      </p:sp>
      <p:sp>
        <p:nvSpPr>
          <p:cNvPr id="61" name="矩形 60"/>
          <p:cNvSpPr/>
          <p:nvPr/>
        </p:nvSpPr>
        <p:spPr>
          <a:xfrm>
            <a:off x="6794264" y="1558538"/>
            <a:ext cx="645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nǎng</a:t>
            </a:r>
          </a:p>
        </p:txBody>
      </p:sp>
      <p:sp>
        <p:nvSpPr>
          <p:cNvPr id="62" name="矩形 61"/>
          <p:cNvSpPr/>
          <p:nvPr/>
        </p:nvSpPr>
        <p:spPr>
          <a:xfrm>
            <a:off x="7969649" y="1558538"/>
            <a:ext cx="391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pī</a:t>
            </a:r>
          </a:p>
        </p:txBody>
      </p:sp>
      <p:sp>
        <p:nvSpPr>
          <p:cNvPr id="63" name="矩形 62"/>
          <p:cNvSpPr/>
          <p:nvPr/>
        </p:nvSpPr>
        <p:spPr>
          <a:xfrm>
            <a:off x="8933579" y="1558538"/>
            <a:ext cx="645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zhào</a:t>
            </a:r>
          </a:p>
        </p:txBody>
      </p:sp>
      <p:sp>
        <p:nvSpPr>
          <p:cNvPr id="64" name="矩形 63"/>
          <p:cNvSpPr/>
          <p:nvPr/>
        </p:nvSpPr>
        <p:spPr>
          <a:xfrm>
            <a:off x="10038796" y="1558538"/>
            <a:ext cx="391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zī</a:t>
            </a:r>
          </a:p>
        </p:txBody>
      </p:sp>
      <p:sp>
        <p:nvSpPr>
          <p:cNvPr id="65" name="矩形 64"/>
          <p:cNvSpPr/>
          <p:nvPr/>
        </p:nvSpPr>
        <p:spPr>
          <a:xfrm>
            <a:off x="11072259" y="1558538"/>
            <a:ext cx="391160" cy="375920"/>
          </a:xfrm>
          <a:prstGeom prst="rect">
            <a:avLst/>
          </a:prstGeom>
        </p:spPr>
        <p:txBody>
          <a:bodyPr wrap="none" lIns="68580" tIns="34290" rIns="68580" bIns="34290">
            <a:spAutoFit/>
          </a:bodyPr>
          <a:lstStyle/>
          <a:p>
            <a:r>
              <a:rPr lang="en-US" altLang="zh-CN" sz="2000" err="1">
                <a:solidFill>
                  <a:schemeClr val="tx1">
                    <a:lumMod val="85000"/>
                    <a:lumOff val="15000"/>
                  </a:schemeClr>
                </a:solidFill>
                <a:latin typeface="宋体" panose="02010600030101010101" pitchFamily="2" charset="-122"/>
                <a:ea typeface="宋体" panose="02010600030101010101" pitchFamily="2" charset="-122"/>
              </a:rPr>
              <a:t>yī</a:t>
            </a:r>
          </a:p>
        </p:txBody>
      </p:sp>
      <p:sp>
        <p:nvSpPr>
          <p:cNvPr id="67" name="矩形 66"/>
          <p:cNvSpPr/>
          <p:nvPr/>
        </p:nvSpPr>
        <p:spPr>
          <a:xfrm>
            <a:off x="664845" y="3270250"/>
            <a:ext cx="262255" cy="3987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963930" y="3270250"/>
            <a:ext cx="76200" cy="4025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040130" y="3210560"/>
            <a:ext cx="1249680" cy="521970"/>
          </a:xfrm>
          <a:prstGeom prst="rect">
            <a:avLst/>
          </a:prstGeom>
          <a:noFill/>
        </p:spPr>
        <p:txBody>
          <a:bodyPr wrap="none" rtlCol="0">
            <a:spAutoFit/>
          </a:bodyPr>
          <a:lstStyle/>
          <a:p>
            <a:r>
              <a:rPr lang="zh-CN" altLang="en-US" sz="2800">
                <a:solidFill>
                  <a:schemeClr val="tx1">
                    <a:lumMod val="75000"/>
                    <a:lumOff val="25000"/>
                  </a:schemeClr>
                </a:solidFill>
                <a:latin typeface="华康隶书体W7" panose="03000709000000000000" charset="-122"/>
                <a:ea typeface="华康隶书体W7" panose="03000709000000000000" charset="-122"/>
              </a:rPr>
              <a:t>通假字</a:t>
            </a:r>
          </a:p>
        </p:txBody>
      </p:sp>
      <p:sp>
        <p:nvSpPr>
          <p:cNvPr id="70" name="文本框 69"/>
          <p:cNvSpPr txBox="1"/>
          <p:nvPr/>
        </p:nvSpPr>
        <p:spPr>
          <a:xfrm>
            <a:off x="683895" y="4036695"/>
            <a:ext cx="4686935" cy="36830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军士吏被甲     被通披：披在身上</a:t>
            </a:r>
          </a:p>
        </p:txBody>
      </p:sp>
      <p:sp>
        <p:nvSpPr>
          <p:cNvPr id="71" name="文本框 70"/>
          <p:cNvSpPr txBox="1"/>
          <p:nvPr/>
        </p:nvSpPr>
        <p:spPr>
          <a:xfrm>
            <a:off x="683895" y="4552950"/>
            <a:ext cx="4686935" cy="36830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改容式车       式通轼：车前的横木</a:t>
            </a:r>
          </a:p>
        </p:txBody>
      </p:sp>
      <p:sp>
        <p:nvSpPr>
          <p:cNvPr id="72" name="文本框 71"/>
          <p:cNvSpPr txBox="1"/>
          <p:nvPr/>
        </p:nvSpPr>
        <p:spPr>
          <a:xfrm>
            <a:off x="683895" y="5069205"/>
            <a:ext cx="4686935" cy="36830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rPr>
              <a:t>可得而犯邪　   邪通耶：语气助词</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1" name="矩形 10"/>
          <p:cNvSpPr/>
          <p:nvPr/>
        </p:nvSpPr>
        <p:spPr>
          <a:xfrm>
            <a:off x="0" y="925195"/>
            <a:ext cx="12191365" cy="5008245"/>
          </a:xfrm>
          <a:prstGeom prst="rect">
            <a:avLst/>
          </a:prstGeom>
          <a:solidFill>
            <a:schemeClr val="bg1"/>
          </a:solidFill>
          <a:ln>
            <a:noFill/>
          </a:ln>
          <a:effectLst>
            <a:outerShdw blurRad="63500" algn="ctr" rotWithShape="0">
              <a:prstClr val="black">
                <a:alpha val="10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01333" y="1265555"/>
            <a:ext cx="11188065" cy="1291590"/>
          </a:xfrm>
          <a:prstGeom prst="rect">
            <a:avLst/>
          </a:prstGeom>
          <a:noFill/>
        </p:spPr>
        <p:txBody>
          <a:bodyPr wrap="square" rtlCol="0" anchor="t">
            <a:spAutoFit/>
          </a:bodyPr>
          <a:lstStyle/>
          <a:p>
            <a:pPr algn="ctr"/>
            <a:r>
              <a:rPr lang="zh-CN" altLang="en-US" sz="2400">
                <a:solidFill>
                  <a:schemeClr val="tx1">
                    <a:lumMod val="85000"/>
                    <a:lumOff val="15000"/>
                  </a:schemeClr>
                </a:solidFill>
                <a:latin typeface="华康隶书体W7" panose="03000709000000000000" charset="-122"/>
                <a:ea typeface="华康隶书体W7" panose="03000709000000000000" charset="-122"/>
              </a:rPr>
              <a:t>周亚夫军细柳</a:t>
            </a:r>
          </a:p>
          <a:p>
            <a:pPr algn="ctr"/>
            <a:endParaRPr lang="zh-CN" altLang="en-US">
              <a:solidFill>
                <a:schemeClr val="tx1">
                  <a:lumMod val="85000"/>
                  <a:lumOff val="15000"/>
                </a:schemeClr>
              </a:solidFill>
              <a:latin typeface="华康隶书体W7" panose="03000709000000000000" charset="-122"/>
              <a:ea typeface="华康隶书体W7" panose="03000709000000000000" charset="-122"/>
            </a:endParaRPr>
          </a:p>
          <a:p>
            <a:pPr algn="l"/>
            <a:r>
              <a:rPr lang="zh-CN" altLang="en-US">
                <a:solidFill>
                  <a:schemeClr val="tx1">
                    <a:lumMod val="85000"/>
                    <a:lumOff val="15000"/>
                  </a:schemeClr>
                </a:solidFill>
                <a:latin typeface="华康隶书体W7" panose="03000709000000000000" charset="-122"/>
                <a:ea typeface="华康隶书体W7" panose="03000709000000000000" charset="-122"/>
              </a:rPr>
              <a:t>　　文帝之后六年，匈奴大入边。乃以宗正刘礼为将军，军霸上；祝兹侯徐厉为将军，军棘门；以河内守亚夫为将军，军细柳：以备胡。</a:t>
            </a:r>
          </a:p>
        </p:txBody>
      </p:sp>
      <p:cxnSp>
        <p:nvCxnSpPr>
          <p:cNvPr id="3" name="直接连接符 2"/>
          <p:cNvCxnSpPr/>
          <p:nvPr/>
        </p:nvCxnSpPr>
        <p:spPr>
          <a:xfrm>
            <a:off x="532765" y="2829560"/>
            <a:ext cx="11125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32765" y="3121025"/>
            <a:ext cx="11188065" cy="258445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周亚夫：汉朝将领，西汉开国功臣周勃之子。</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文帝之后六年：指汉文帝后元六年（公元前158年）。文帝，汉高祖刘邦之子，名恒。</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匈奴：中国古代北方民族之一。大：大规模，大举。入边：侵入边境。</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宗正：掌管皇族事务的官员。</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军霸上：驻军霸上。霸上，地名，亦作“灞上”，因地处灞水西岸高原而得名，在今陕西西安东。</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祝兹侯：封号。</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棘门：地名，原为秦宫门，在今陕西咸阳东北。</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河内守：河内郡的郡守。河内，郡名，今河南北部地区。守，郡守，是汉代郡一级的行政长官。</a:t>
            </a:r>
          </a:p>
          <a:p>
            <a:pPr marL="285750" indent="-285750">
              <a:buFont typeface="Arial" panose="020b0604020202020204" pitchFamily="34" charset="0"/>
              <a:buChar char="•"/>
            </a:pPr>
            <a:r>
              <a:rPr lang="zh-CN" altLang="en-US">
                <a:solidFill>
                  <a:schemeClr val="tx1">
                    <a:lumMod val="85000"/>
                    <a:lumOff val="15000"/>
                  </a:schemeClr>
                </a:solidFill>
                <a:latin typeface="华康隶书体W7" panose="03000709000000000000" charset="-122"/>
                <a:ea typeface="华康隶书体W7" panose="03000709000000000000" charset="-122"/>
                <a:cs typeface="华康隶书体W7" panose="03000709000000000000" charset="-122"/>
              </a:rPr>
              <a:t>备：防备，戒备。胡：胡人，古代对北方少数民族的泛称，此指匈奴。</a:t>
            </a: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190</Paragraphs>
  <Slides>24</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24</vt:i4>
      </vt:variant>
    </vt:vector>
  </HeadingPairs>
  <TitlesOfParts>
    <vt:vector baseType="lpstr" size="31">
      <vt:lpstr>Arial</vt:lpstr>
      <vt:lpstr>微软雅黑</vt:lpstr>
      <vt:lpstr>Wingdings</vt:lpstr>
      <vt:lpstr>字魂御守锦书</vt:lpstr>
      <vt:lpstr>华康隶书体W7</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2021-06-24T01:43:43.185</cp:lastPrinted>
  <dcterms:created xsi:type="dcterms:W3CDTF">2021-06-24T01:43:43Z</dcterms:created>
  <dcterms:modified xsi:type="dcterms:W3CDTF">2021-06-23T17:43:59Z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