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50" r:id="rId3"/>
    <p:sldId id="475" r:id="rId4"/>
    <p:sldId id="407" r:id="rId5"/>
    <p:sldId id="408" r:id="rId6"/>
    <p:sldId id="460" r:id="rId7"/>
    <p:sldId id="426" r:id="rId8"/>
    <p:sldId id="468" r:id="rId9"/>
    <p:sldId id="476" r:id="rId10"/>
    <p:sldId id="430" r:id="rId11"/>
    <p:sldId id="427" r:id="rId12"/>
    <p:sldId id="428" r:id="rId13"/>
    <p:sldId id="432" r:id="rId14"/>
    <p:sldId id="433" r:id="rId15"/>
    <p:sldId id="465" r:id="rId16"/>
    <p:sldId id="477" r:id="rId17"/>
    <p:sldId id="437" r:id="rId18"/>
    <p:sldId id="439" r:id="rId19"/>
    <p:sldId id="441" r:id="rId20"/>
    <p:sldId id="258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2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9CA2-D772-48B8-954E-B38F78465B7A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ABC8-FC6B-425D-8E8F-FD3A8123B9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2812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0D7-666B-4E95-A21E-2B6E24FA0BD5}" type="datetimeFigureOut">
              <a:rPr lang="zh-CN" altLang="en-US"/>
              <a:pPr>
                <a:defRPr/>
              </a:pPr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891B4-84D4-4D38-A80B-FD2BA5FCF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2017-09-02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15816" y="1419622"/>
            <a:ext cx="27238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latin typeface="微软雅黑" pitchFamily="34" charset="-122"/>
                <a:ea typeface="微软雅黑" pitchFamily="34" charset="-122"/>
              </a:rPr>
              <a:t>黄鹤楼</a:t>
            </a:r>
            <a:endParaRPr lang="zh-CN" altLang="zh-CN" sz="66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5370264" y="3429006"/>
            <a:ext cx="3214710" cy="531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八年级上册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5" name="Rectangle 18"/>
          <p:cNvSpPr>
            <a:spLocks noChangeArrowheads="1"/>
          </p:cNvSpPr>
          <p:nvPr/>
        </p:nvSpPr>
        <p:spPr bwMode="auto">
          <a:xfrm>
            <a:off x="899592" y="1447967"/>
            <a:ext cx="75300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运用用典作用分析法。诗的首联巧用典故，由仙人乘鹤归去引出黄鹤楼，让人觉得黄鹤楼乃是仙人遗留下来的，起笔就让黄鹤楼充满了神秘的色彩。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843558"/>
            <a:ext cx="619268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诗歌开头有什么特色？</a:t>
            </a:r>
          </a:p>
        </p:txBody>
      </p:sp>
      <p:pic>
        <p:nvPicPr>
          <p:cNvPr id="5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95886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115616" y="1635646"/>
            <a:ext cx="7375525" cy="8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“空”即空空荡荡，仰望天空，千载以来只有悠悠飘荡的白云，抒发了物是人非、世事苍茫的感慨，给人一种孤寂惆怅之感。</a:t>
            </a: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611560" y="123478"/>
            <a:ext cx="1793252" cy="76765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5696" y="771550"/>
            <a:ext cx="35283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“空”字有何妙处？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10" descr="2004121511115859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3579862"/>
            <a:ext cx="745807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Rectangle 14"/>
          <p:cNvSpPr>
            <a:spLocks noChangeArrowheads="1"/>
          </p:cNvSpPr>
          <p:nvPr/>
        </p:nvSpPr>
        <p:spPr bwMode="auto">
          <a:xfrm>
            <a:off x="1043608" y="1251145"/>
            <a:ext cx="67687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与黄鹤楼隔江相望的汉阳，那里绿树掩映，江水交汇，在明丽的阳光下，看上去分外清晰。江面上，只见一丘沙洲隆起于江心，上面绿草如茵，这就是鹦鹉洲了。</a:t>
            </a:r>
          </a:p>
          <a:p>
            <a:pPr eaLnBrk="0" hangingPunct="0">
              <a:lnSpc>
                <a:spcPct val="150000"/>
              </a:lnSpc>
            </a:pPr>
            <a:endParaRPr lang="zh-CN" altLang="en-US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9672" y="771550"/>
            <a:ext cx="626469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颈联描绘了一幅怎样的画面？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23478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12" descr="u=1442270239,1990381185&amp;fm=26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859782"/>
            <a:ext cx="4042594" cy="2116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506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4" name="矩形 13"/>
          <p:cNvSpPr/>
          <p:nvPr/>
        </p:nvSpPr>
        <p:spPr>
          <a:xfrm>
            <a:off x="1259632" y="987574"/>
            <a:ext cx="6840760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全诗以“愁”字收篇，有什么作用？</a:t>
            </a:r>
          </a:p>
        </p:txBody>
      </p:sp>
      <p:sp>
        <p:nvSpPr>
          <p:cNvPr id="6" name="矩形 5"/>
          <p:cNvSpPr/>
          <p:nvPr/>
        </p:nvSpPr>
        <p:spPr>
          <a:xfrm>
            <a:off x="1403648" y="1819513"/>
            <a:ext cx="6480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全诗以一“愁”字作结，点出了全篇的主旨。准确地表达了日暮时分诗人登临黄鹤楼的心情。同时又和开篇的意境相照应，从而以起伏辗转的文笔表现了缠绵的乡愁。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8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1403648" y="798737"/>
            <a:ext cx="6480720" cy="96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indent="-4572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这首诗是如何即景抒情的？试结合诗句分析。</a:t>
            </a:r>
          </a:p>
          <a:p>
            <a:pPr lvl="1" indent="-457200">
              <a:lnSpc>
                <a:spcPct val="150000"/>
              </a:lnSpc>
              <a:defRPr/>
            </a:pP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难点探究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563638"/>
            <a:ext cx="6984776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后四句即景生情，写在楼上北望的见闻。他的写作顺序是由远到近，先写远处江北历历的汉阳树 ，接着写进入眼帘的鹦鹉洲头的萋萋芳草，最后写楼下近处大江上的烟波。但日暮的重重雾霭阻隔了回乡路，使他不禁顿生愁绪。和前半部分不同，后四句又严格遵循起了格律，若断实连，气韵一体。尤其是结尾，不仅收束有力，且给人缥缈苍茫之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059582"/>
            <a:ext cx="7272808" cy="325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虚实相映，意境开阔，情景交融。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     这首诗首联和颔联从传说入笔，讲述“昔人”“黄鹤”，这是虚写，给人无限缥缈的感受，气势苍茫。颈联和尾联转而写楼上的所见所闻，这是实写，很自然地引起诗人浓浓的乡愁。尾联写“烟波”上的日暮思归，正好与诗开篇的缥缈境界相一致，使得诗歌一气呵成，意境开阔，让读者不禁心入其境，怅然生情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技法总结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85975" y="1419622"/>
            <a:ext cx="4572000" cy="5687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085975" y="4027885"/>
            <a:ext cx="4572000" cy="56008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085975" y="3075806"/>
            <a:ext cx="4572000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123728" y="2211710"/>
            <a:ext cx="4572000" cy="5981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59224" y="1059582"/>
            <a:ext cx="698477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2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首联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神秘传说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叙事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2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颔联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岁月易逝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议论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0" hangingPunct="0">
              <a:lnSpc>
                <a:spcPct val="2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颈联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登楼所见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写景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  </a:t>
            </a:r>
          </a:p>
          <a:p>
            <a:pPr eaLnBrk="0" hangingPunct="0">
              <a:lnSpc>
                <a:spcPct val="250000"/>
              </a:lnSpc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尾联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浓浓乡愁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抒情</a:t>
            </a:r>
          </a:p>
        </p:txBody>
      </p: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7236296" y="1851670"/>
            <a:ext cx="636587" cy="1512168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0492" name="文本框 13"/>
          <p:cNvSpPr txBox="1">
            <a:spLocks noChangeArrowheads="1"/>
          </p:cNvSpPr>
          <p:nvPr/>
        </p:nvSpPr>
        <p:spPr bwMode="auto">
          <a:xfrm>
            <a:off x="10390188" y="144303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58" name="AutoShape 9"/>
          <p:cNvSpPr>
            <a:spLocks noChangeArrowheads="1"/>
          </p:cNvSpPr>
          <p:nvPr/>
        </p:nvSpPr>
        <p:spPr bwMode="auto">
          <a:xfrm>
            <a:off x="992188" y="2211710"/>
            <a:ext cx="785812" cy="1228007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20494" name="Rectangle 23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30" name="矩形 29"/>
          <p:cNvSpPr/>
          <p:nvPr/>
        </p:nvSpPr>
        <p:spPr>
          <a:xfrm>
            <a:off x="971600" y="2139702"/>
            <a:ext cx="938213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微软雅黑" pitchFamily="34" charset="-122"/>
                <a:ea typeface="微软雅黑" pitchFamily="34" charset="-122"/>
              </a:rPr>
              <a:t>黄</a:t>
            </a:r>
            <a:endParaRPr lang="en-US" altLang="zh-CN" sz="2800" b="1" dirty="0">
              <a:solidFill>
                <a:srgbClr val="0C933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微软雅黑" pitchFamily="34" charset="-122"/>
                <a:ea typeface="微软雅黑" pitchFamily="34" charset="-122"/>
              </a:rPr>
              <a:t>鹤</a:t>
            </a:r>
            <a:endParaRPr lang="en-US" altLang="zh-CN" sz="2800" b="1" dirty="0">
              <a:solidFill>
                <a:srgbClr val="0C933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微软雅黑" pitchFamily="34" charset="-122"/>
                <a:ea typeface="微软雅黑" pitchFamily="34" charset="-122"/>
              </a:rPr>
              <a:t>楼</a:t>
            </a:r>
          </a:p>
        </p:txBody>
      </p:sp>
      <p:sp>
        <p:nvSpPr>
          <p:cNvPr id="29" name="矩形 28"/>
          <p:cNvSpPr/>
          <p:nvPr/>
        </p:nvSpPr>
        <p:spPr>
          <a:xfrm>
            <a:off x="7288610" y="1851671"/>
            <a:ext cx="615553" cy="174163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微软雅黑" pitchFamily="34" charset="-122"/>
                <a:ea typeface="微软雅黑" pitchFamily="34" charset="-122"/>
              </a:rPr>
              <a:t>吊古怀乡</a:t>
            </a:r>
          </a:p>
        </p:txBody>
      </p:sp>
      <p:sp>
        <p:nvSpPr>
          <p:cNvPr id="7" name="双括号 6"/>
          <p:cNvSpPr/>
          <p:nvPr/>
        </p:nvSpPr>
        <p:spPr>
          <a:xfrm>
            <a:off x="1908176" y="1468042"/>
            <a:ext cx="5008563" cy="3134915"/>
          </a:xfrm>
          <a:prstGeom prst="bracketPair">
            <a:avLst>
              <a:gd name="adj" fmla="val 6457"/>
            </a:avLst>
          </a:prstGeom>
          <a:ln w="349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51520" y="195486"/>
            <a:ext cx="1757346" cy="5798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  <a:cs typeface="+mj-cs"/>
              </a:rPr>
              <a:t>板书设计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296144" cy="579821"/>
          </a:xfrm>
          <a:prstGeom prst="rect">
            <a:avLst/>
          </a:prstGeom>
        </p:spPr>
        <p:txBody>
          <a:bodyPr anchor="t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课堂总结</a:t>
            </a:r>
            <a:endParaRPr kumimoji="0" lang="zh-CN" altLang="en-US" sz="2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4097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15875" cy="15875"/>
          </a:xfrm>
          <a:prstGeom prst="rect">
            <a:avLst/>
          </a:prstGeom>
          <a:noFill/>
        </p:spPr>
      </p:pic>
      <p:grpSp>
        <p:nvGrpSpPr>
          <p:cNvPr id="2" name="组合 6"/>
          <p:cNvGrpSpPr/>
          <p:nvPr/>
        </p:nvGrpSpPr>
        <p:grpSpPr>
          <a:xfrm>
            <a:off x="827584" y="1347614"/>
            <a:ext cx="6408712" cy="2160240"/>
            <a:chOff x="827584" y="858383"/>
            <a:chExt cx="7776864" cy="2604995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971600" y="1819678"/>
              <a:ext cx="7488832" cy="96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kumimoji="1" lang="en-US" altLang="zh-CN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黄鹤楼</a:t>
              </a:r>
              <a:r>
                <a:rPr kumimoji="1" lang="en-US" altLang="zh-CN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kumimoji="1" lang="zh-CN" altLang="en-US" sz="20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描写了诗人登临黄鹤楼所见到的情  景，通过凭吊古迹，抒发了思念家乡的愁情。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27584" y="858383"/>
              <a:ext cx="7776864" cy="2604995"/>
            </a:xfrm>
            <a:prstGeom prst="roundRect">
              <a:avLst/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2" descr="office6\wpsassist\cache\A000220150322H54PP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800000">
            <a:off x="5396536" y="2035294"/>
            <a:ext cx="453707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971600" y="771550"/>
            <a:ext cx="741682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本诗的作者（     ），（    ）代诗人。黄鹤楼，故址在今（）市蛇山。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历历：（                      ） 。 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萋萋：（                      ）。 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乡关（             ）</a:t>
            </a:r>
            <a:endParaRPr lang="zh-CN" altLang="zh-CN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95486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当堂训练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7704" y="3147814"/>
            <a:ext cx="4824536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答案：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1. 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崔颢  唐    武汉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清楚可数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 形容草木长得很茂盛 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故乡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483518"/>
            <a:ext cx="7128792" cy="4462463"/>
          </a:xfrm>
          <a:prstGeom prst="rect">
            <a:avLst/>
          </a:prstGeom>
          <a:ln/>
        </p:spPr>
        <p:txBody>
          <a:bodyPr/>
          <a:lstStyle/>
          <a:p>
            <a:pPr indent="625475" algn="ctr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黄鹤楼送孟浩然之广陵</a:t>
            </a: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latin typeface="微软雅黑" pitchFamily="34" charset="-122"/>
                <a:ea typeface="微软雅黑" pitchFamily="34" charset="-122"/>
              </a:rPr>
              <a:t>故人西辞黄鹤楼，烟花三月下扬州。</a:t>
            </a: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latin typeface="微软雅黑" pitchFamily="34" charset="-122"/>
                <a:ea typeface="微软雅黑" pitchFamily="34" charset="-122"/>
              </a:rPr>
              <a:t>孤帆远影碧空尽，惟见长江天际流。</a:t>
            </a: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</a:p>
          <a:p>
            <a:pPr indent="625475" eaLnBrk="0" hangingPunct="0">
              <a:lnSpc>
                <a:spcPct val="150000"/>
              </a:lnSpc>
              <a:defRPr/>
            </a:pPr>
            <a:r>
              <a:rPr kumimoji="1" lang="zh-CN" altLang="en-US" sz="1800" b="1" dirty="0" smtClean="0">
                <a:latin typeface="微软雅黑" pitchFamily="34" charset="-122"/>
                <a:ea typeface="微软雅黑" pitchFamily="34" charset="-122"/>
              </a:rPr>
              <a:t>老朋友在黄鹤楼与我辞别，在鲜花烂漫的三月去往扬州。孤帆的影子远去，在碧空中消逝，只看见浩浩荡荡的长江向天边流去。</a:t>
            </a:r>
          </a:p>
          <a:p>
            <a:pPr indent="625475" algn="ctr" eaLnBrk="0" hangingPunct="0">
              <a:lnSpc>
                <a:spcPct val="150000"/>
              </a:lnSpc>
              <a:defRPr/>
            </a:pPr>
            <a:endParaRPr kumimoji="1" lang="zh-CN" altLang="en-US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 indent="625475" algn="ctr" eaLnBrk="0" hangingPunct="0">
              <a:lnSpc>
                <a:spcPct val="150000"/>
              </a:lnSpc>
              <a:buNone/>
              <a:defRPr/>
            </a:pPr>
            <a:endParaRPr kumimoji="1" lang="zh-CN" altLang="en-US" sz="1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11560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拓展延伸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52320" y="3603972"/>
            <a:ext cx="1524405" cy="137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9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9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9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9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9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54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32" y="915566"/>
            <a:ext cx="7056784" cy="3600399"/>
            <a:chOff x="1259632" y="555526"/>
            <a:chExt cx="7056784" cy="4160462"/>
          </a:xfrm>
        </p:grpSpPr>
        <p:sp>
          <p:nvSpPr>
            <p:cNvPr id="3" name="横卷形 2"/>
            <p:cNvSpPr/>
            <p:nvPr/>
          </p:nvSpPr>
          <p:spPr>
            <a:xfrm>
              <a:off x="1259632" y="555526"/>
              <a:ext cx="6984776" cy="4160462"/>
            </a:xfrm>
            <a:prstGeom prst="horizontalScroll">
              <a:avLst/>
            </a:prstGeom>
            <a:noFill/>
            <a:ln>
              <a:solidFill>
                <a:srgbClr val="92D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835696" y="1470828"/>
              <a:ext cx="6480720" cy="2667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indent="-457200">
                <a:lnSpc>
                  <a:spcPct val="150000"/>
                </a:lnSpc>
                <a:buFontTx/>
                <a:buAutoNum type="arabicPeriod"/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背诵诗歌，感知诗歌内容，感悟诗歌意境。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lvl="1" indent="-457200">
                <a:lnSpc>
                  <a:spcPct val="150000"/>
                </a:lnSpc>
                <a:buFontTx/>
                <a:buAutoNum type="arabicPeriod"/>
                <a:defRPr/>
              </a:pPr>
              <a:r>
                <a:rPr lang="zh-CN" altLang="en-US" sz="20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品析诗的语言，读出诗人的情怀，学习本诗借景抒情的写法。</a:t>
              </a:r>
              <a:endPara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indent="382588">
                <a:lnSpc>
                  <a:spcPct val="150000"/>
                </a:lnSpc>
              </a:pPr>
              <a:endParaRPr lang="en-US" altLang="zh-CN" b="1" dirty="0" smtClean="0">
                <a:latin typeface="宋体" pitchFamily="2" charset="-122"/>
              </a:endParaRPr>
            </a:p>
            <a:p>
              <a:pPr indent="382588">
                <a:lnSpc>
                  <a:spcPct val="150000"/>
                </a:lnSpc>
              </a:pPr>
              <a:endParaRPr lang="zh-CN" altLang="en-US" b="1" dirty="0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9939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7574"/>
            <a:ext cx="3935030" cy="25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11" descr="u=1288651700,3104776421&amp;fm=26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87574"/>
            <a:ext cx="3792786" cy="253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067944" y="48351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黄鹤楼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640" y="3867894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93725" algn="just">
              <a:lnSpc>
                <a:spcPct val="150000"/>
              </a:lnSpc>
              <a:defRPr/>
            </a:pPr>
            <a:r>
              <a:rPr kumimoji="1" lang="zh-CN" altLang="en-US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黄鹤楼，美名留。千古诗词美名扬，留芳百世情悠悠。今天，我们学习唐代诗人崔颢的</a:t>
            </a:r>
            <a:r>
              <a:rPr kumimoji="1" lang="en-US" altLang="zh-CN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黄鹤楼</a:t>
            </a:r>
            <a:r>
              <a:rPr kumimoji="1" lang="en-US" altLang="zh-CN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，感悟诗人博大的胸襟和悠悠的乡愁。</a:t>
            </a:r>
            <a:endParaRPr kumimoji="1" lang="zh-CN" altLang="en-US" b="1" dirty="0">
              <a:solidFill>
                <a:srgbClr val="8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3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827584" y="2021166"/>
            <a:ext cx="4968552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  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崔颢（约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704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754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），盛唐诗人。汴州（今河南开封）人。开元进士，官至太仆寺丞、司勋员外郎。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著有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崔颢集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zh-CN" altLang="en-US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75856" y="339502"/>
            <a:ext cx="2376264" cy="773112"/>
            <a:chOff x="2987824" y="627534"/>
            <a:chExt cx="2376264" cy="773112"/>
          </a:xfrm>
        </p:grpSpPr>
        <p:sp>
          <p:nvSpPr>
            <p:cNvPr id="20" name="TextBox 19"/>
            <p:cNvSpPr txBox="1"/>
            <p:nvPr/>
          </p:nvSpPr>
          <p:spPr>
            <a:xfrm>
              <a:off x="4067944" y="843558"/>
              <a:ext cx="1296144" cy="523220"/>
            </a:xfrm>
            <a:prstGeom prst="rect">
              <a:avLst/>
            </a:prstGeom>
            <a:solidFill>
              <a:srgbClr val="FF6699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资料袋</a:t>
              </a:r>
              <a:endParaRPr lang="zh-CN" altLang="en-US" sz="2800" b="1" dirty="0"/>
            </a:p>
          </p:txBody>
        </p:sp>
        <p:pic>
          <p:nvPicPr>
            <p:cNvPr id="21" name="Picture 6" descr="MCj0419876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87824" y="627534"/>
              <a:ext cx="1514475" cy="77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96136" y="1347614"/>
            <a:ext cx="2851348" cy="29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4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47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10251" name="TextBox 14"/>
          <p:cNvSpPr txBox="1">
            <a:spLocks noChangeArrowheads="1"/>
          </p:cNvSpPr>
          <p:nvPr/>
        </p:nvSpPr>
        <p:spPr bwMode="auto">
          <a:xfrm>
            <a:off x="1259632" y="1491630"/>
            <a:ext cx="6906916" cy="188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仕途失意、漂泊无依的崔颢登临此楼，产生了一种吊古伤今、人去楼空的寂寞之感，加之神话传说的触动，蓄积在胸中的诗情便喷涌而出，唱出了这首浑然天成的诗歌，这也是黄鹤楼题诗的绝唱。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1560" y="1954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课前自主学习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★背景透视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2738" y="4645819"/>
            <a:ext cx="1219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043608" y="1923678"/>
            <a:ext cx="2327275" cy="117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你从这首诗里读到了怎样的自然美景？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068389" y="1970485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225800" y="1977629"/>
            <a:ext cx="731838" cy="367903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281113" y="1602582"/>
            <a:ext cx="13195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自然之美</a:t>
            </a:r>
          </a:p>
        </p:txBody>
      </p:sp>
      <p:sp>
        <p:nvSpPr>
          <p:cNvPr id="81" name="云形 80"/>
          <p:cNvSpPr/>
          <p:nvPr/>
        </p:nvSpPr>
        <p:spPr>
          <a:xfrm>
            <a:off x="3543299" y="2187779"/>
            <a:ext cx="2190846" cy="1287818"/>
          </a:xfrm>
          <a:prstGeom prst="cloud">
            <a:avLst/>
          </a:prstGeom>
          <a:blipFill dpi="0" rotWithShape="1">
            <a:blip r:embed="rId3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3923928" y="2355726"/>
            <a:ext cx="1841500" cy="826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25000"/>
              </a:lnSpc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思乡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6084168" y="1699639"/>
            <a:ext cx="2354262" cy="77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从诗歌中你读出了怎样的情感？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207125" y="1631156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35601" y="1628775"/>
            <a:ext cx="752475" cy="672704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876256" y="1203598"/>
            <a:ext cx="7521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情感</a:t>
            </a:r>
          </a:p>
        </p:txBody>
      </p:sp>
      <p:sp>
        <p:nvSpPr>
          <p:cNvPr id="29" name="云形 28"/>
          <p:cNvSpPr/>
          <p:nvPr/>
        </p:nvSpPr>
        <p:spPr>
          <a:xfrm>
            <a:off x="4344192" y="3188746"/>
            <a:ext cx="1504158" cy="887954"/>
          </a:xfrm>
          <a:prstGeom prst="cloud">
            <a:avLst/>
          </a:prstGeom>
          <a:blipFill dpi="0" rotWithShape="1">
            <a:blip r:embed="rId4" cstate="print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403725" y="3413522"/>
            <a:ext cx="1841500" cy="44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借景抒情</a:t>
            </a: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5942014" y="3256360"/>
            <a:ext cx="27320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4: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诗人是如何将景与情有机地结合在一起的？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6186488" y="3300413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41975" y="2990850"/>
            <a:ext cx="520700" cy="305991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588224" y="2787774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情景交融</a:t>
            </a:r>
          </a:p>
        </p:txBody>
      </p:sp>
      <p:sp>
        <p:nvSpPr>
          <p:cNvPr id="27" name="矩形 34"/>
          <p:cNvSpPr>
            <a:spLocks noChangeArrowheads="1"/>
          </p:cNvSpPr>
          <p:nvPr/>
        </p:nvSpPr>
        <p:spPr bwMode="auto">
          <a:xfrm>
            <a:off x="860425" y="3346848"/>
            <a:ext cx="27320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导思</a:t>
            </a: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3: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诗中选取了哪些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意象？意象与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感情之间有何关系？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104901" y="339090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243263" y="3144441"/>
            <a:ext cx="349250" cy="246459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691680" y="2931790"/>
            <a:ext cx="14763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意象</a:t>
            </a:r>
            <a:endParaRPr lang="zh-CN" altLang="en-US" sz="22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59832" y="69954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带着问题读课文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4" grpId="0"/>
      <p:bldP spid="37" grpId="0"/>
      <p:bldP spid="40" grpId="0"/>
      <p:bldP spid="27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403648" y="2571750"/>
            <a:ext cx="3672408" cy="1944216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5" name="文本框 13"/>
          <p:cNvSpPr txBox="1">
            <a:spLocks noChangeArrowheads="1"/>
          </p:cNvSpPr>
          <p:nvPr/>
        </p:nvSpPr>
        <p:spPr bwMode="auto">
          <a:xfrm>
            <a:off x="10761663" y="175498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6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297" name="Rectangle 4"/>
          <p:cNvSpPr>
            <a:spLocks noChangeArrowheads="1"/>
          </p:cNvSpPr>
          <p:nvPr/>
        </p:nvSpPr>
        <p:spPr bwMode="auto">
          <a:xfrm>
            <a:off x="1187624" y="1059582"/>
            <a:ext cx="6905625" cy="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请同学们听读课文，并在课本上及时做好旁批和圈点。体会作者感情，感受文章自然的风格。 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1403648" y="2851767"/>
            <a:ext cx="3960440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昔人已乘黄鹤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，此地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空余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黄鹤楼。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黄鹤一去不复返，白云千载空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悠悠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晴川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历历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汉阳树，芳草萋萋鹦鹉洲。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日暮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乡关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何处是？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烟波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江上使人愁。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683568" y="195486"/>
            <a:ext cx="1721244" cy="695647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cap="all" noProof="0" dirty="0" smtClean="0">
                <a:latin typeface="微软雅黑" pitchFamily="34" charset="-122"/>
                <a:ea typeface="微软雅黑" pitchFamily="34" charset="-122"/>
                <a:cs typeface="+mj-cs"/>
              </a:rPr>
              <a:t>课文品读</a:t>
            </a:r>
            <a:endParaRPr kumimoji="0" lang="zh-CN" altLang="en-US" sz="2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" name="Picture 22" descr="http://img.mp.itc.cn/upload/20170701/ce478a6550d14ea68d550ccffa1897a4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571750"/>
            <a:ext cx="2306638" cy="192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3319" name="矩形 11"/>
          <p:cNvSpPr>
            <a:spLocks noChangeArrowheads="1"/>
          </p:cNvSpPr>
          <p:nvPr/>
        </p:nvSpPr>
        <p:spPr bwMode="auto">
          <a:xfrm>
            <a:off x="1043608" y="1131590"/>
            <a:ext cx="6654800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昔人已乘黄鹤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，此地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空余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黄鹤楼。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黄鹤一去不复返，白云千载空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悠悠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21" name="文本框 14"/>
          <p:cNvSpPr txBox="1">
            <a:spLocks noChangeArrowheads="1"/>
          </p:cNvSpPr>
          <p:nvPr/>
        </p:nvSpPr>
        <p:spPr bwMode="auto">
          <a:xfrm>
            <a:off x="7948613" y="5036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79712" y="2427734"/>
            <a:ext cx="6735763" cy="142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去：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离开。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空余：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只剩下，仅留下。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悠悠：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闲静的样子。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5"/>
          <p:cNvSpPr>
            <a:spLocks noChangeArrowheads="1"/>
          </p:cNvSpPr>
          <p:nvPr/>
        </p:nvSpPr>
        <p:spPr bwMode="auto">
          <a:xfrm>
            <a:off x="899592" y="2139702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843808" y="123478"/>
            <a:ext cx="2664297" cy="1297779"/>
            <a:chOff x="2411760" y="123478"/>
            <a:chExt cx="2664297" cy="1297779"/>
          </a:xfrm>
        </p:grpSpPr>
        <p:sp>
          <p:nvSpPr>
            <p:cNvPr id="17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899592" y="3867894"/>
            <a:ext cx="12398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zh-CN" sz="2200" b="1" dirty="0">
                <a:solidFill>
                  <a:srgbClr val="FF0000"/>
                </a:solidFill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2123728" y="3939902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       仙人早已乘着黄鹤飞去，这里只剩下了黄鹤楼。黄鹤一去不再回返，千百年来只有白云在此悠悠飘荡。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4"/>
          <p:cNvSpPr txBox="1">
            <a:spLocks noChangeArrowheads="1"/>
          </p:cNvSpPr>
          <p:nvPr/>
        </p:nvSpPr>
        <p:spPr bwMode="auto">
          <a:xfrm>
            <a:off x="10561638" y="312777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1600" y="987574"/>
            <a:ext cx="66548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原文</a:t>
            </a:r>
            <a:r>
              <a:rPr lang="en-US" altLang="zh-CN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晴川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历历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汉阳树，芳草萋萋鹦鹉洲。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日暮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乡关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何处是，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烟波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江上使人愁。</a:t>
            </a:r>
          </a:p>
        </p:txBody>
      </p:sp>
      <p:sp>
        <p:nvSpPr>
          <p:cNvPr id="13321" name="文本框 13"/>
          <p:cNvSpPr txBox="1">
            <a:spLocks noChangeArrowheads="1"/>
          </p:cNvSpPr>
          <p:nvPr/>
        </p:nvSpPr>
        <p:spPr bwMode="auto">
          <a:xfrm>
            <a:off x="10704513" y="276820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79489" y="2174081"/>
            <a:ext cx="7013575" cy="96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历历：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清晰的样子。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乡关：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故乡。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5"/>
          <p:cNvSpPr>
            <a:spLocks noChangeArrowheads="1"/>
          </p:cNvSpPr>
          <p:nvPr/>
        </p:nvSpPr>
        <p:spPr bwMode="auto">
          <a:xfrm>
            <a:off x="941388" y="1857376"/>
            <a:ext cx="1268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注释：</a:t>
            </a:r>
            <a:r>
              <a:rPr lang="zh-CN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76563" y="2574131"/>
            <a:ext cx="2990850" cy="45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烟波：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烟霭笼罩江面。</a:t>
            </a:r>
          </a:p>
        </p:txBody>
      </p:sp>
      <p:sp>
        <p:nvSpPr>
          <p:cNvPr id="13326" name="文本框 14"/>
          <p:cNvSpPr txBox="1">
            <a:spLocks noChangeArrowheads="1"/>
          </p:cNvSpPr>
          <p:nvPr/>
        </p:nvSpPr>
        <p:spPr bwMode="auto">
          <a:xfrm>
            <a:off x="10547350" y="45481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71538" y="3294460"/>
            <a:ext cx="695010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809625">
              <a:lnSpc>
                <a:spcPct val="150000"/>
              </a:lnSpc>
            </a:pPr>
            <a:r>
              <a:rPr lang="zh-CN" altLang="en-US" sz="2000" b="1" dirty="0">
                <a:solidFill>
                  <a:srgbClr val="008000"/>
                </a:solidFill>
                <a:latin typeface="微软雅黑" pitchFamily="34" charset="-122"/>
                <a:ea typeface="微软雅黑" pitchFamily="34" charset="-122"/>
              </a:rPr>
              <a:t>晴日里汉阳一带的树木历历可见，芳草茂盛长满鹦鹉洲。时至黄昏不知何处是家乡，烟霭笼罩的长江激起思乡的哀愁。</a:t>
            </a:r>
          </a:p>
        </p:txBody>
      </p:sp>
      <p:sp>
        <p:nvSpPr>
          <p:cNvPr id="13328" name="矩形 13"/>
          <p:cNvSpPr>
            <a:spLocks noChangeArrowheads="1"/>
          </p:cNvSpPr>
          <p:nvPr/>
        </p:nvSpPr>
        <p:spPr bwMode="auto">
          <a:xfrm>
            <a:off x="919164" y="3022998"/>
            <a:ext cx="12410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译文：</a:t>
            </a:r>
            <a:r>
              <a:rPr lang="zh-CN" altLang="en-US" sz="2200" b="1">
                <a:solidFill>
                  <a:srgbClr val="FF0000"/>
                </a:solidFill>
              </a:rPr>
              <a:t> </a:t>
            </a:r>
            <a:r>
              <a:rPr lang="en-US" altLang="zh-CN" sz="2200" b="1">
                <a:solidFill>
                  <a:srgbClr val="FF0000"/>
                </a:solidFill>
              </a:rPr>
              <a:t> </a:t>
            </a:r>
            <a:endParaRPr lang="zh-CN" altLang="en-US" sz="2200"/>
          </a:p>
        </p:txBody>
      </p:sp>
      <p:grpSp>
        <p:nvGrpSpPr>
          <p:cNvPr id="18" name="组合 17"/>
          <p:cNvGrpSpPr/>
          <p:nvPr/>
        </p:nvGrpSpPr>
        <p:grpSpPr>
          <a:xfrm>
            <a:off x="2915816" y="-164554"/>
            <a:ext cx="2664297" cy="1297779"/>
            <a:chOff x="2411760" y="123478"/>
            <a:chExt cx="2664297" cy="1297779"/>
          </a:xfrm>
        </p:grpSpPr>
        <p:sp>
          <p:nvSpPr>
            <p:cNvPr id="19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翻译课文</a:t>
              </a:r>
            </a:p>
          </p:txBody>
        </p:sp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1760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4217</TotalTime>
  <Words>1631</Words>
  <Application>Microsoft Office PowerPoint</Application>
  <PresentationFormat>全屏显示(16:9)</PresentationFormat>
  <Paragraphs>95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china</cp:lastModifiedBy>
  <cp:revision>258</cp:revision>
  <dcterms:modified xsi:type="dcterms:W3CDTF">2017-09-02T06:35:01Z</dcterms:modified>
</cp:coreProperties>
</file>